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ags/tag94.xml" ContentType="application/vnd.openxmlformats-officedocument.presentationml.tags+xml"/>
  <Override PartName="/ppt/notesSlides/notesSlide96.xml" ContentType="application/vnd.openxmlformats-officedocument.presentationml.notesSlide+xml"/>
  <Override PartName="/ppt/tags/tag95.xml" ContentType="application/vnd.openxmlformats-officedocument.presentationml.tags+xml"/>
  <Override PartName="/ppt/notesSlides/notesSlide97.xml" ContentType="application/vnd.openxmlformats-officedocument.presentationml.notesSlide+xml"/>
  <Override PartName="/ppt/tags/tag96.xml" ContentType="application/vnd.openxmlformats-officedocument.presentationml.tags+xml"/>
  <Override PartName="/ppt/notesSlides/notesSlide98.xml" ContentType="application/vnd.openxmlformats-officedocument.presentationml.notesSlide+xml"/>
  <Override PartName="/ppt/tags/tag97.xml" ContentType="application/vnd.openxmlformats-officedocument.presentationml.tags+xml"/>
  <Override PartName="/ppt/notesSlides/notesSlide99.xml" ContentType="application/vnd.openxmlformats-officedocument.presentationml.notesSlide+xml"/>
  <Override PartName="/ppt/tags/tag98.xml" ContentType="application/vnd.openxmlformats-officedocument.presentationml.tags+xml"/>
  <Override PartName="/ppt/notesSlides/notesSlide100.xml" ContentType="application/vnd.openxmlformats-officedocument.presentationml.notesSlide+xml"/>
  <Override PartName="/ppt/tags/tag99.xml" ContentType="application/vnd.openxmlformats-officedocument.presentationml.tags+xml"/>
  <Override PartName="/ppt/notesSlides/notesSlide101.xml" ContentType="application/vnd.openxmlformats-officedocument.presentationml.notesSlide+xml"/>
  <Override PartName="/ppt/tags/tag100.xml" ContentType="application/vnd.openxmlformats-officedocument.presentationml.tags+xml"/>
  <Override PartName="/ppt/notesSlides/notesSlide102.xml" ContentType="application/vnd.openxmlformats-officedocument.presentationml.notesSlide+xml"/>
  <Override PartName="/ppt/tags/tag101.xml" ContentType="application/vnd.openxmlformats-officedocument.presentationml.tags+xml"/>
  <Override PartName="/ppt/notesSlides/notesSlide103.xml" ContentType="application/vnd.openxmlformats-officedocument.presentationml.notesSlide+xml"/>
  <Override PartName="/ppt/tags/tag102.xml" ContentType="application/vnd.openxmlformats-officedocument.presentationml.tags+xml"/>
  <Override PartName="/ppt/notesSlides/notesSlide104.xml" ContentType="application/vnd.openxmlformats-officedocument.presentationml.notesSlide+xml"/>
  <Override PartName="/ppt/tags/tag103.xml" ContentType="application/vnd.openxmlformats-officedocument.presentationml.tags+xml"/>
  <Override PartName="/ppt/notesSlides/notesSlide105.xml" ContentType="application/vnd.openxmlformats-officedocument.presentationml.notesSlide+xml"/>
  <Override PartName="/ppt/tags/tag104.xml" ContentType="application/vnd.openxmlformats-officedocument.presentationml.tags+xml"/>
  <Override PartName="/ppt/notesSlides/notesSlide106.xml" ContentType="application/vnd.openxmlformats-officedocument.presentationml.notesSlide+xml"/>
  <Override PartName="/ppt/tags/tag105.xml" ContentType="application/vnd.openxmlformats-officedocument.presentationml.tags+xml"/>
  <Override PartName="/ppt/notesSlides/notesSlide107.xml" ContentType="application/vnd.openxmlformats-officedocument.presentationml.notesSlide+xml"/>
  <Override PartName="/ppt/tags/tag106.xml" ContentType="application/vnd.openxmlformats-officedocument.presentationml.tags+xml"/>
  <Override PartName="/ppt/notesSlides/notesSlide108.xml" ContentType="application/vnd.openxmlformats-officedocument.presentationml.notesSlide+xml"/>
  <Override PartName="/ppt/tags/tag107.xml" ContentType="application/vnd.openxmlformats-officedocument.presentationml.tags+xml"/>
  <Override PartName="/ppt/notesSlides/notesSlide109.xml" ContentType="application/vnd.openxmlformats-officedocument.presentationml.notesSlide+xml"/>
  <Override PartName="/ppt/tags/tag108.xml" ContentType="application/vnd.openxmlformats-officedocument.presentationml.tags+xml"/>
  <Override PartName="/ppt/notesSlides/notesSlide110.xml" ContentType="application/vnd.openxmlformats-officedocument.presentationml.notesSlide+xml"/>
  <Override PartName="/ppt/tags/tag109.xml" ContentType="application/vnd.openxmlformats-officedocument.presentationml.tags+xml"/>
  <Override PartName="/ppt/notesSlides/notesSlide111.xml" ContentType="application/vnd.openxmlformats-officedocument.presentationml.notesSlide+xml"/>
  <Override PartName="/ppt/tags/tag110.xml" ContentType="application/vnd.openxmlformats-officedocument.presentationml.tags+xml"/>
  <Override PartName="/ppt/notesSlides/notesSlide112.xml" ContentType="application/vnd.openxmlformats-officedocument.presentationml.notesSlide+xml"/>
  <Override PartName="/ppt/tags/tag111.xml" ContentType="application/vnd.openxmlformats-officedocument.presentationml.tags+xml"/>
  <Override PartName="/ppt/notesSlides/notesSlide113.xml" ContentType="application/vnd.openxmlformats-officedocument.presentationml.notesSlide+xml"/>
  <Override PartName="/ppt/tags/tag112.xml" ContentType="application/vnd.openxmlformats-officedocument.presentationml.tags+xml"/>
  <Override PartName="/ppt/notesSlides/notesSlide114.xml" ContentType="application/vnd.openxmlformats-officedocument.presentationml.notesSlide+xml"/>
  <Override PartName="/ppt/tags/tag113.xml" ContentType="application/vnd.openxmlformats-officedocument.presentationml.tags+xml"/>
  <Override PartName="/ppt/notesSlides/notesSlide115.xml" ContentType="application/vnd.openxmlformats-officedocument.presentationml.notesSlide+xml"/>
  <Override PartName="/ppt/tags/tag114.xml" ContentType="application/vnd.openxmlformats-officedocument.presentationml.tags+xml"/>
  <Override PartName="/ppt/notesSlides/notesSlide116.xml" ContentType="application/vnd.openxmlformats-officedocument.presentationml.notesSlide+xml"/>
  <Override PartName="/ppt/tags/tag115.xml" ContentType="application/vnd.openxmlformats-officedocument.presentationml.tags+xml"/>
  <Override PartName="/ppt/notesSlides/notesSlide117.xml" ContentType="application/vnd.openxmlformats-officedocument.presentationml.notesSlide+xml"/>
  <Override PartName="/ppt/tags/tag116.xml" ContentType="application/vnd.openxmlformats-officedocument.presentationml.tags+xml"/>
  <Override PartName="/ppt/notesSlides/notesSlide118.xml" ContentType="application/vnd.openxmlformats-officedocument.presentationml.notesSlide+xml"/>
  <Override PartName="/ppt/tags/tag117.xml" ContentType="application/vnd.openxmlformats-officedocument.presentationml.tags+xml"/>
  <Override PartName="/ppt/notesSlides/notesSlide119.xml" ContentType="application/vnd.openxmlformats-officedocument.presentationml.notesSlide+xml"/>
  <Override PartName="/ppt/tags/tag118.xml" ContentType="application/vnd.openxmlformats-officedocument.presentationml.tags+xml"/>
  <Override PartName="/ppt/notesSlides/notesSlide120.xml" ContentType="application/vnd.openxmlformats-officedocument.presentationml.notesSlide+xml"/>
  <Override PartName="/ppt/tags/tag119.xml" ContentType="application/vnd.openxmlformats-officedocument.presentationml.tags+xml"/>
  <Override PartName="/ppt/notesSlides/notesSlide121.xml" ContentType="application/vnd.openxmlformats-officedocument.presentationml.notesSlide+xml"/>
  <Override PartName="/ppt/tags/tag120.xml" ContentType="application/vnd.openxmlformats-officedocument.presentationml.tags+xml"/>
  <Override PartName="/ppt/notesSlides/notesSlide122.xml" ContentType="application/vnd.openxmlformats-officedocument.presentationml.notesSlide+xml"/>
  <Override PartName="/ppt/tags/tag121.xml" ContentType="application/vnd.openxmlformats-officedocument.presentationml.tags+xml"/>
  <Override PartName="/ppt/notesSlides/notesSlide123.xml" ContentType="application/vnd.openxmlformats-officedocument.presentationml.notesSlide+xml"/>
  <Override PartName="/ppt/tags/tag122.xml" ContentType="application/vnd.openxmlformats-officedocument.presentationml.tags+xml"/>
  <Override PartName="/ppt/notesSlides/notesSlide124.xml" ContentType="application/vnd.openxmlformats-officedocument.presentationml.notesSlide+xml"/>
  <Override PartName="/ppt/tags/tag123.xml" ContentType="application/vnd.openxmlformats-officedocument.presentationml.tags+xml"/>
  <Override PartName="/ppt/notesSlides/notesSlide125.xml" ContentType="application/vnd.openxmlformats-officedocument.presentationml.notesSlide+xml"/>
  <Override PartName="/ppt/tags/tag124.xml" ContentType="application/vnd.openxmlformats-officedocument.presentationml.tags+xml"/>
  <Override PartName="/ppt/notesSlides/notesSlide126.xml" ContentType="application/vnd.openxmlformats-officedocument.presentationml.notesSlide+xml"/>
  <Override PartName="/ppt/tags/tag125.xml" ContentType="application/vnd.openxmlformats-officedocument.presentationml.tags+xml"/>
  <Override PartName="/ppt/notesSlides/notesSlide127.xml" ContentType="application/vnd.openxmlformats-officedocument.presentationml.notesSlide+xml"/>
  <Override PartName="/ppt/tags/tag126.xml" ContentType="application/vnd.openxmlformats-officedocument.presentationml.tags+xml"/>
  <Override PartName="/ppt/notesSlides/notesSlide128.xml" ContentType="application/vnd.openxmlformats-officedocument.presentationml.notesSlide+xml"/>
  <Override PartName="/ppt/tags/tag127.xml" ContentType="application/vnd.openxmlformats-officedocument.presentationml.tags+xml"/>
  <Override PartName="/ppt/notesSlides/notesSlide129.xml" ContentType="application/vnd.openxmlformats-officedocument.presentationml.notesSlide+xml"/>
  <Override PartName="/ppt/tags/tag128.xml" ContentType="application/vnd.openxmlformats-officedocument.presentationml.tags+xml"/>
  <Override PartName="/ppt/notesSlides/notesSlide130.xml" ContentType="application/vnd.openxmlformats-officedocument.presentationml.notesSlide+xml"/>
  <Override PartName="/ppt/tags/tag129.xml" ContentType="application/vnd.openxmlformats-officedocument.presentationml.tags+xml"/>
  <Override PartName="/ppt/notesSlides/notesSlide131.xml" ContentType="application/vnd.openxmlformats-officedocument.presentationml.notesSlide+xml"/>
  <Override PartName="/ppt/tags/tag130.xml" ContentType="application/vnd.openxmlformats-officedocument.presentationml.tags+xml"/>
  <Override PartName="/ppt/notesSlides/notesSlide132.xml" ContentType="application/vnd.openxmlformats-officedocument.presentationml.notesSlide+xml"/>
  <Override PartName="/ppt/tags/tag131.xml" ContentType="application/vnd.openxmlformats-officedocument.presentationml.tags+xml"/>
  <Override PartName="/ppt/notesSlides/notesSlide133.xml" ContentType="application/vnd.openxmlformats-officedocument.presentationml.notesSlide+xml"/>
  <Override PartName="/ppt/tags/tag132.xml" ContentType="application/vnd.openxmlformats-officedocument.presentationml.tags+xml"/>
  <Override PartName="/ppt/notesSlides/notesSlide134.xml" ContentType="application/vnd.openxmlformats-officedocument.presentationml.notesSlide+xml"/>
  <Override PartName="/ppt/tags/tag133.xml" ContentType="application/vnd.openxmlformats-officedocument.presentationml.tags+xml"/>
  <Override PartName="/ppt/notesSlides/notesSlide135.xml" ContentType="application/vnd.openxmlformats-officedocument.presentationml.notesSlide+xml"/>
  <Override PartName="/ppt/tags/tag134.xml" ContentType="application/vnd.openxmlformats-officedocument.presentationml.tags+xml"/>
  <Override PartName="/ppt/notesSlides/notesSlide136.xml" ContentType="application/vnd.openxmlformats-officedocument.presentationml.notesSlide+xml"/>
  <Override PartName="/ppt/tags/tag135.xml" ContentType="application/vnd.openxmlformats-officedocument.presentationml.tags+xml"/>
  <Override PartName="/ppt/notesSlides/notesSlide137.xml" ContentType="application/vnd.openxmlformats-officedocument.presentationml.notesSlide+xml"/>
  <Override PartName="/ppt/tags/tag136.xml" ContentType="application/vnd.openxmlformats-officedocument.presentationml.tags+xml"/>
  <Override PartName="/ppt/notesSlides/notesSlide138.xml" ContentType="application/vnd.openxmlformats-officedocument.presentationml.notesSlide+xml"/>
  <Override PartName="/ppt/tags/tag137.xml" ContentType="application/vnd.openxmlformats-officedocument.presentationml.tags+xml"/>
  <Override PartName="/ppt/notesSlides/notesSlide139.xml" ContentType="application/vnd.openxmlformats-officedocument.presentationml.notesSlide+xml"/>
  <Override PartName="/ppt/tags/tag138.xml" ContentType="application/vnd.openxmlformats-officedocument.presentationml.tags+xml"/>
  <Override PartName="/ppt/notesSlides/notesSlide140.xml" ContentType="application/vnd.openxmlformats-officedocument.presentationml.notesSlide+xml"/>
  <Override PartName="/ppt/tags/tag139.xml" ContentType="application/vnd.openxmlformats-officedocument.presentationml.tags+xml"/>
  <Override PartName="/ppt/notesSlides/notesSlide141.xml" ContentType="application/vnd.openxmlformats-officedocument.presentationml.notesSlide+xml"/>
  <Override PartName="/ppt/tags/tag140.xml" ContentType="application/vnd.openxmlformats-officedocument.presentationml.tags+xml"/>
  <Override PartName="/ppt/notesSlides/notesSlide142.xml" ContentType="application/vnd.openxmlformats-officedocument.presentationml.notesSlide+xml"/>
  <Override PartName="/ppt/tags/tag141.xml" ContentType="application/vnd.openxmlformats-officedocument.presentationml.tags+xml"/>
  <Override PartName="/ppt/notesSlides/notesSlide143.xml" ContentType="application/vnd.openxmlformats-officedocument.presentationml.notesSlide+xml"/>
  <Override PartName="/ppt/tags/tag142.xml" ContentType="application/vnd.openxmlformats-officedocument.presentationml.tags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tags/tag143.xml" ContentType="application/vnd.openxmlformats-officedocument.presentationml.tags+xml"/>
  <Override PartName="/ppt/notesSlides/notesSlide148.xml" ContentType="application/vnd.openxmlformats-officedocument.presentationml.notesSlide+xml"/>
  <Override PartName="/ppt/tags/tag144.xml" ContentType="application/vnd.openxmlformats-officedocument.presentationml.tags+xml"/>
  <Override PartName="/ppt/notesSlides/notesSlide149.xml" ContentType="application/vnd.openxmlformats-officedocument.presentationml.notesSlide+xml"/>
  <Override PartName="/ppt/tags/tag145.xml" ContentType="application/vnd.openxmlformats-officedocument.presentationml.tags+xml"/>
  <Override PartName="/ppt/notesSlides/notesSlide150.xml" ContentType="application/vnd.openxmlformats-officedocument.presentationml.notesSlide+xml"/>
  <Override PartName="/ppt/tags/tag146.xml" ContentType="application/vnd.openxmlformats-officedocument.presentationml.tags+xml"/>
  <Override PartName="/ppt/notesSlides/notesSlide151.xml" ContentType="application/vnd.openxmlformats-officedocument.presentationml.notesSlide+xml"/>
  <Override PartName="/ppt/tags/tag147.xml" ContentType="application/vnd.openxmlformats-officedocument.presentationml.tags+xml"/>
  <Override PartName="/ppt/notesSlides/notesSlide152.xml" ContentType="application/vnd.openxmlformats-officedocument.presentationml.notesSlide+xml"/>
  <Override PartName="/ppt/tags/tag148.xml" ContentType="application/vnd.openxmlformats-officedocument.presentationml.tags+xml"/>
  <Override PartName="/ppt/notesSlides/notesSlide153.xml" ContentType="application/vnd.openxmlformats-officedocument.presentationml.notesSlide+xml"/>
  <Override PartName="/ppt/tags/tag149.xml" ContentType="application/vnd.openxmlformats-officedocument.presentationml.tags+xml"/>
  <Override PartName="/ppt/notesSlides/notesSlide154.xml" ContentType="application/vnd.openxmlformats-officedocument.presentationml.notesSlide+xml"/>
  <Override PartName="/ppt/tags/tag150.xml" ContentType="application/vnd.openxmlformats-officedocument.presentationml.tags+xml"/>
  <Override PartName="/ppt/notesSlides/notesSlide155.xml" ContentType="application/vnd.openxmlformats-officedocument.presentationml.notesSlide+xml"/>
  <Override PartName="/ppt/tags/tag151.xml" ContentType="application/vnd.openxmlformats-officedocument.presentationml.tags+xml"/>
  <Override PartName="/ppt/notesSlides/notesSlide156.xml" ContentType="application/vnd.openxmlformats-officedocument.presentationml.notesSlide+xml"/>
  <Override PartName="/ppt/tags/tag152.xml" ContentType="application/vnd.openxmlformats-officedocument.presentationml.tags+xml"/>
  <Override PartName="/ppt/notesSlides/notesSlide157.xml" ContentType="application/vnd.openxmlformats-officedocument.presentationml.notesSlide+xml"/>
  <Override PartName="/ppt/tags/tag153.xml" ContentType="application/vnd.openxmlformats-officedocument.presentationml.tags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tags/tag154.xml" ContentType="application/vnd.openxmlformats-officedocument.presentationml.tags+xml"/>
  <Override PartName="/ppt/notesSlides/notesSlide164.xml" ContentType="application/vnd.openxmlformats-officedocument.presentationml.notesSlide+xml"/>
  <Override PartName="/ppt/tags/tag155.xml" ContentType="application/vnd.openxmlformats-officedocument.presentationml.tags+xml"/>
  <Override PartName="/ppt/notesSlides/notesSlide165.xml" ContentType="application/vnd.openxmlformats-officedocument.presentationml.notesSlide+xml"/>
  <Override PartName="/ppt/tags/tag156.xml" ContentType="application/vnd.openxmlformats-officedocument.presentationml.tags+xml"/>
  <Override PartName="/ppt/notesSlides/notesSlide166.xml" ContentType="application/vnd.openxmlformats-officedocument.presentationml.notesSlide+xml"/>
  <Override PartName="/ppt/tags/tag157.xml" ContentType="application/vnd.openxmlformats-officedocument.presentationml.tags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tags/tag158.xml" ContentType="application/vnd.openxmlformats-officedocument.presentationml.tags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tags/tag159.xml" ContentType="application/vnd.openxmlformats-officedocument.presentationml.tags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tags/tag160.xml" ContentType="application/vnd.openxmlformats-officedocument.presentationml.tags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tags/tag161.xml" ContentType="application/vnd.openxmlformats-officedocument.presentationml.tags+xml"/>
  <Override PartName="/ppt/notesSlides/notesSlide201.xml" ContentType="application/vnd.openxmlformats-officedocument.presentationml.notesSlide+xml"/>
  <Override PartName="/ppt/tags/tag162.xml" ContentType="application/vnd.openxmlformats-officedocument.presentationml.tags+xml"/>
  <Override PartName="/ppt/notesSlides/notesSlide202.xml" ContentType="application/vnd.openxmlformats-officedocument.presentationml.notesSlide+xml"/>
  <Override PartName="/ppt/tags/tag163.xml" ContentType="application/vnd.openxmlformats-officedocument.presentationml.tags+xml"/>
  <Override PartName="/ppt/notesSlides/notesSlide203.xml" ContentType="application/vnd.openxmlformats-officedocument.presentationml.notesSlide+xml"/>
  <Override PartName="/ppt/tags/tag164.xml" ContentType="application/vnd.openxmlformats-officedocument.presentationml.tags+xml"/>
  <Override PartName="/ppt/notesSlides/notesSlide204.xml" ContentType="application/vnd.openxmlformats-officedocument.presentationml.notesSlide+xml"/>
  <Override PartName="/ppt/tags/tag165.xml" ContentType="application/vnd.openxmlformats-officedocument.presentationml.tags+xml"/>
  <Override PartName="/ppt/notesSlides/notesSlide205.xml" ContentType="application/vnd.openxmlformats-officedocument.presentationml.notesSlide+xml"/>
  <Override PartName="/ppt/tags/tag166.xml" ContentType="application/vnd.openxmlformats-officedocument.presentationml.tags+xml"/>
  <Override PartName="/ppt/notesSlides/notesSlide206.xml" ContentType="application/vnd.openxmlformats-officedocument.presentationml.notesSlide+xml"/>
  <Override PartName="/ppt/tags/tag167.xml" ContentType="application/vnd.openxmlformats-officedocument.presentationml.tags+xml"/>
  <Override PartName="/ppt/notesSlides/notesSlide207.xml" ContentType="application/vnd.openxmlformats-officedocument.presentationml.notesSlide+xml"/>
  <Override PartName="/ppt/tags/tag168.xml" ContentType="application/vnd.openxmlformats-officedocument.presentationml.tags+xml"/>
  <Override PartName="/ppt/notesSlides/notesSlide208.xml" ContentType="application/vnd.openxmlformats-officedocument.presentationml.notesSlide+xml"/>
  <Override PartName="/ppt/tags/tag169.xml" ContentType="application/vnd.openxmlformats-officedocument.presentationml.tags+xml"/>
  <Override PartName="/ppt/notesSlides/notesSlide209.xml" ContentType="application/vnd.openxmlformats-officedocument.presentationml.notesSlide+xml"/>
  <Override PartName="/ppt/tags/tag170.xml" ContentType="application/vnd.openxmlformats-officedocument.presentationml.tags+xml"/>
  <Override PartName="/ppt/notesSlides/notesSlide210.xml" ContentType="application/vnd.openxmlformats-officedocument.presentationml.notesSlide+xml"/>
  <Override PartName="/ppt/tags/tag171.xml" ContentType="application/vnd.openxmlformats-officedocument.presentationml.tags+xml"/>
  <Override PartName="/ppt/notesSlides/notesSlide211.xml" ContentType="application/vnd.openxmlformats-officedocument.presentationml.notesSlide+xml"/>
  <Override PartName="/ppt/tags/tag172.xml" ContentType="application/vnd.openxmlformats-officedocument.presentationml.tags+xml"/>
  <Override PartName="/ppt/notesSlides/notesSlide212.xml" ContentType="application/vnd.openxmlformats-officedocument.presentationml.notesSlide+xml"/>
  <Override PartName="/ppt/tags/tag173.xml" ContentType="application/vnd.openxmlformats-officedocument.presentationml.tags+xml"/>
  <Override PartName="/ppt/notesSlides/notesSlide213.xml" ContentType="application/vnd.openxmlformats-officedocument.presentationml.notesSlide+xml"/>
  <Override PartName="/ppt/tags/tag174.xml" ContentType="application/vnd.openxmlformats-officedocument.presentationml.tags+xml"/>
  <Override PartName="/ppt/notesSlides/notesSlide214.xml" ContentType="application/vnd.openxmlformats-officedocument.presentationml.notesSlide+xml"/>
  <Override PartName="/ppt/tags/tag175.xml" ContentType="application/vnd.openxmlformats-officedocument.presentationml.tags+xml"/>
  <Override PartName="/ppt/notesSlides/notesSlide215.xml" ContentType="application/vnd.openxmlformats-officedocument.presentationml.notesSlide+xml"/>
  <Override PartName="/ppt/tags/tag176.xml" ContentType="application/vnd.openxmlformats-officedocument.presentationml.tags+xml"/>
  <Override PartName="/ppt/notesSlides/notesSlide216.xml" ContentType="application/vnd.openxmlformats-officedocument.presentationml.notesSlide+xml"/>
  <Override PartName="/ppt/tags/tag177.xml" ContentType="application/vnd.openxmlformats-officedocument.presentationml.tags+xml"/>
  <Override PartName="/ppt/notesSlides/notesSlide217.xml" ContentType="application/vnd.openxmlformats-officedocument.presentationml.notesSlide+xml"/>
  <Override PartName="/ppt/tags/tag178.xml" ContentType="application/vnd.openxmlformats-officedocument.presentationml.tags+xml"/>
  <Override PartName="/ppt/notesSlides/notesSlide218.xml" ContentType="application/vnd.openxmlformats-officedocument.presentationml.notesSlide+xml"/>
  <Override PartName="/ppt/tags/tag179.xml" ContentType="application/vnd.openxmlformats-officedocument.presentationml.tags+xml"/>
  <Override PartName="/ppt/notesSlides/notesSlide219.xml" ContentType="application/vnd.openxmlformats-officedocument.presentationml.notesSlide+xml"/>
  <Override PartName="/ppt/tags/tag180.xml" ContentType="application/vnd.openxmlformats-officedocument.presentationml.tags+xml"/>
  <Override PartName="/ppt/notesSlides/notesSlide220.xml" ContentType="application/vnd.openxmlformats-officedocument.presentationml.notesSlide+xml"/>
  <Override PartName="/ppt/tags/tag181.xml" ContentType="application/vnd.openxmlformats-officedocument.presentationml.tags+xml"/>
  <Override PartName="/ppt/notesSlides/notesSlide221.xml" ContentType="application/vnd.openxmlformats-officedocument.presentationml.notesSlide+xml"/>
  <Override PartName="/ppt/tags/tag182.xml" ContentType="application/vnd.openxmlformats-officedocument.presentationml.tags+xml"/>
  <Override PartName="/ppt/notesSlides/notesSlide222.xml" ContentType="application/vnd.openxmlformats-officedocument.presentationml.notesSlide+xml"/>
  <Override PartName="/ppt/tags/tag183.xml" ContentType="application/vnd.openxmlformats-officedocument.presentationml.tags+xml"/>
  <Override PartName="/ppt/notesSlides/notesSlide223.xml" ContentType="application/vnd.openxmlformats-officedocument.presentationml.notesSlide+xml"/>
  <Override PartName="/ppt/tags/tag184.xml" ContentType="application/vnd.openxmlformats-officedocument.presentationml.tags+xml"/>
  <Override PartName="/ppt/notesSlides/notesSlide224.xml" ContentType="application/vnd.openxmlformats-officedocument.presentationml.notesSlide+xml"/>
  <Override PartName="/ppt/tags/tag185.xml" ContentType="application/vnd.openxmlformats-officedocument.presentationml.tags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tags/tag186.xml" ContentType="application/vnd.openxmlformats-officedocument.presentationml.tags+xml"/>
  <Override PartName="/ppt/notesSlides/notesSlide227.xml" ContentType="application/vnd.openxmlformats-officedocument.presentationml.notesSlide+xml"/>
  <Override PartName="/ppt/tags/tag187.xml" ContentType="application/vnd.openxmlformats-officedocument.presentationml.tags+xml"/>
  <Override PartName="/ppt/notesSlides/notesSlide228.xml" ContentType="application/vnd.openxmlformats-officedocument.presentationml.notesSlide+xml"/>
  <Override PartName="/ppt/tags/tag188.xml" ContentType="application/vnd.openxmlformats-officedocument.presentationml.tags+xml"/>
  <Override PartName="/ppt/notesSlides/notesSlide229.xml" ContentType="application/vnd.openxmlformats-officedocument.presentationml.notesSlide+xml"/>
  <Override PartName="/ppt/tags/tag189.xml" ContentType="application/vnd.openxmlformats-officedocument.presentationml.tags+xml"/>
  <Override PartName="/ppt/notesSlides/notesSlide230.xml" ContentType="application/vnd.openxmlformats-officedocument.presentationml.notesSlide+xml"/>
  <Override PartName="/ppt/tags/tag190.xml" ContentType="application/vnd.openxmlformats-officedocument.presentationml.tags+xml"/>
  <Override PartName="/ppt/notesSlides/notesSlide231.xml" ContentType="application/vnd.openxmlformats-officedocument.presentationml.notesSlide+xml"/>
  <Override PartName="/ppt/tags/tag191.xml" ContentType="application/vnd.openxmlformats-officedocument.presentationml.tags+xml"/>
  <Override PartName="/ppt/notesSlides/notesSlide232.xml" ContentType="application/vnd.openxmlformats-officedocument.presentationml.notesSlide+xml"/>
  <Override PartName="/ppt/tags/tag192.xml" ContentType="application/vnd.openxmlformats-officedocument.presentationml.tags+xml"/>
  <Override PartName="/ppt/notesSlides/notesSlide233.xml" ContentType="application/vnd.openxmlformats-officedocument.presentationml.notesSlide+xml"/>
  <Override PartName="/ppt/tags/tag193.xml" ContentType="application/vnd.openxmlformats-officedocument.presentationml.tags+xml"/>
  <Override PartName="/ppt/notesSlides/notesSlide234.xml" ContentType="application/vnd.openxmlformats-officedocument.presentationml.notesSlide+xml"/>
  <Override PartName="/ppt/tags/tag194.xml" ContentType="application/vnd.openxmlformats-officedocument.presentationml.tags+xml"/>
  <Override PartName="/ppt/notesSlides/notesSlide235.xml" ContentType="application/vnd.openxmlformats-officedocument.presentationml.notesSlide+xml"/>
  <Override PartName="/ppt/tags/tag195.xml" ContentType="application/vnd.openxmlformats-officedocument.presentationml.tags+xml"/>
  <Override PartName="/ppt/notesSlides/notesSlide236.xml" ContentType="application/vnd.openxmlformats-officedocument.presentationml.notesSlide+xml"/>
  <Override PartName="/ppt/tags/tag196.xml" ContentType="application/vnd.openxmlformats-officedocument.presentationml.tags+xml"/>
  <Override PartName="/ppt/notesSlides/notesSlide237.xml" ContentType="application/vnd.openxmlformats-officedocument.presentationml.notesSlide+xml"/>
  <Override PartName="/ppt/tags/tag197.xml" ContentType="application/vnd.openxmlformats-officedocument.presentationml.tags+xml"/>
  <Override PartName="/ppt/notesSlides/notesSlide238.xml" ContentType="application/vnd.openxmlformats-officedocument.presentationml.notesSlide+xml"/>
  <Override PartName="/ppt/tags/tag198.xml" ContentType="application/vnd.openxmlformats-officedocument.presentationml.tags+xml"/>
  <Override PartName="/ppt/notesSlides/notesSlide239.xml" ContentType="application/vnd.openxmlformats-officedocument.presentationml.notesSlide+xml"/>
  <Override PartName="/ppt/tags/tag199.xml" ContentType="application/vnd.openxmlformats-officedocument.presentationml.tags+xml"/>
  <Override PartName="/ppt/notesSlides/notesSlide240.xml" ContentType="application/vnd.openxmlformats-officedocument.presentationml.notesSlide+xml"/>
  <Override PartName="/ppt/tags/tag200.xml" ContentType="application/vnd.openxmlformats-officedocument.presentationml.tags+xml"/>
  <Override PartName="/ppt/notesSlides/notesSlide241.xml" ContentType="application/vnd.openxmlformats-officedocument.presentationml.notesSlide+xml"/>
  <Override PartName="/ppt/tags/tag201.xml" ContentType="application/vnd.openxmlformats-officedocument.presentationml.tags+xml"/>
  <Override PartName="/ppt/notesSlides/notesSlide242.xml" ContentType="application/vnd.openxmlformats-officedocument.presentationml.notesSlide+xml"/>
  <Override PartName="/ppt/tags/tag202.xml" ContentType="application/vnd.openxmlformats-officedocument.presentationml.tags+xml"/>
  <Override PartName="/ppt/notesSlides/notesSlide243.xml" ContentType="application/vnd.openxmlformats-officedocument.presentationml.notesSlide+xml"/>
  <Override PartName="/ppt/tags/tag203.xml" ContentType="application/vnd.openxmlformats-officedocument.presentationml.tags+xml"/>
  <Override PartName="/ppt/notesSlides/notesSlide244.xml" ContentType="application/vnd.openxmlformats-officedocument.presentationml.notesSlide+xml"/>
  <Override PartName="/ppt/tags/tag204.xml" ContentType="application/vnd.openxmlformats-officedocument.presentationml.tags+xml"/>
  <Override PartName="/ppt/notesSlides/notesSlide245.xml" ContentType="application/vnd.openxmlformats-officedocument.presentationml.notesSlide+xml"/>
  <Override PartName="/ppt/tags/tag205.xml" ContentType="application/vnd.openxmlformats-officedocument.presentationml.tags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tags/tag206.xml" ContentType="application/vnd.openxmlformats-officedocument.presentationml.tags+xml"/>
  <Override PartName="/ppt/notesSlides/notesSlide248.xml" ContentType="application/vnd.openxmlformats-officedocument.presentationml.notesSlide+xml"/>
  <Override PartName="/ppt/tags/tag207.xml" ContentType="application/vnd.openxmlformats-officedocument.presentationml.tags+xml"/>
  <Override PartName="/ppt/notesSlides/notesSlide249.xml" ContentType="application/vnd.openxmlformats-officedocument.presentationml.notesSlide+xml"/>
  <Override PartName="/ppt/tags/tag208.xml" ContentType="application/vnd.openxmlformats-officedocument.presentationml.tags+xml"/>
  <Override PartName="/ppt/notesSlides/notesSlide250.xml" ContentType="application/vnd.openxmlformats-officedocument.presentationml.notesSlide+xml"/>
  <Override PartName="/ppt/tags/tag209.xml" ContentType="application/vnd.openxmlformats-officedocument.presentationml.tags+xml"/>
  <Override PartName="/ppt/notesSlides/notesSlide251.xml" ContentType="application/vnd.openxmlformats-officedocument.presentationml.notesSlide+xml"/>
  <Override PartName="/ppt/tags/tag210.xml" ContentType="application/vnd.openxmlformats-officedocument.presentationml.tags+xml"/>
  <Override PartName="/ppt/notesSlides/notesSlide252.xml" ContentType="application/vnd.openxmlformats-officedocument.presentationml.notesSlide+xml"/>
  <Override PartName="/ppt/tags/tag211.xml" ContentType="application/vnd.openxmlformats-officedocument.presentationml.tags+xml"/>
  <Override PartName="/ppt/notesSlides/notesSlide253.xml" ContentType="application/vnd.openxmlformats-officedocument.presentationml.notesSlide+xml"/>
  <Override PartName="/ppt/tags/tag212.xml" ContentType="application/vnd.openxmlformats-officedocument.presentationml.tags+xml"/>
  <Override PartName="/ppt/notesSlides/notesSlide254.xml" ContentType="application/vnd.openxmlformats-officedocument.presentationml.notesSlide+xml"/>
  <Override PartName="/ppt/tags/tag213.xml" ContentType="application/vnd.openxmlformats-officedocument.presentationml.tags+xml"/>
  <Override PartName="/ppt/notesSlides/notesSlide255.xml" ContentType="application/vnd.openxmlformats-officedocument.presentationml.notesSlide+xml"/>
  <Override PartName="/ppt/tags/tag214.xml" ContentType="application/vnd.openxmlformats-officedocument.presentationml.tags+xml"/>
  <Override PartName="/ppt/notesSlides/notesSlide256.xml" ContentType="application/vnd.openxmlformats-officedocument.presentationml.notesSlide+xml"/>
  <Override PartName="/ppt/tags/tag215.xml" ContentType="application/vnd.openxmlformats-officedocument.presentationml.tags+xml"/>
  <Override PartName="/ppt/notesSlides/notesSlide257.xml" ContentType="application/vnd.openxmlformats-officedocument.presentationml.notesSlide+xml"/>
  <Override PartName="/ppt/tags/tag216.xml" ContentType="application/vnd.openxmlformats-officedocument.presentationml.tags+xml"/>
  <Override PartName="/ppt/notesSlides/notesSlide258.xml" ContentType="application/vnd.openxmlformats-officedocument.presentationml.notesSlide+xml"/>
  <Override PartName="/ppt/tags/tag217.xml" ContentType="application/vnd.openxmlformats-officedocument.presentationml.tags+xml"/>
  <Override PartName="/ppt/notesSlides/notesSlide259.xml" ContentType="application/vnd.openxmlformats-officedocument.presentationml.notesSlide+xml"/>
  <Override PartName="/ppt/tags/tag218.xml" ContentType="application/vnd.openxmlformats-officedocument.presentationml.tags+xml"/>
  <Override PartName="/ppt/notesSlides/notesSlide260.xml" ContentType="application/vnd.openxmlformats-officedocument.presentationml.notesSlide+xml"/>
  <Override PartName="/ppt/tags/tag219.xml" ContentType="application/vnd.openxmlformats-officedocument.presentationml.tags+xml"/>
  <Override PartName="/ppt/notesSlides/notesSlide261.xml" ContentType="application/vnd.openxmlformats-officedocument.presentationml.notesSlide+xml"/>
  <Override PartName="/ppt/tags/tag220.xml" ContentType="application/vnd.openxmlformats-officedocument.presentationml.tags+xml"/>
  <Override PartName="/ppt/notesSlides/notesSlide262.xml" ContentType="application/vnd.openxmlformats-officedocument.presentationml.notesSlide+xml"/>
  <Override PartName="/ppt/tags/tag221.xml" ContentType="application/vnd.openxmlformats-officedocument.presentationml.tags+xml"/>
  <Override PartName="/ppt/notesSlides/notesSlide263.xml" ContentType="application/vnd.openxmlformats-officedocument.presentationml.notesSlide+xml"/>
  <Override PartName="/ppt/tags/tag222.xml" ContentType="application/vnd.openxmlformats-officedocument.presentationml.tags+xml"/>
  <Override PartName="/ppt/notesSlides/notesSlide264.xml" ContentType="application/vnd.openxmlformats-officedocument.presentationml.notesSlide+xml"/>
  <Override PartName="/ppt/tags/tag223.xml" ContentType="application/vnd.openxmlformats-officedocument.presentationml.tags+xml"/>
  <Override PartName="/ppt/notesSlides/notesSlide265.xml" ContentType="application/vnd.openxmlformats-officedocument.presentationml.notesSlide+xml"/>
  <Override PartName="/ppt/tags/tag224.xml" ContentType="application/vnd.openxmlformats-officedocument.presentationml.tags+xml"/>
  <Override PartName="/ppt/notesSlides/notesSlide266.xml" ContentType="application/vnd.openxmlformats-officedocument.presentationml.notesSlide+xml"/>
  <Override PartName="/ppt/tags/tag225.xml" ContentType="application/vnd.openxmlformats-officedocument.presentationml.tags+xml"/>
  <Override PartName="/ppt/notesSlides/notesSlide267.xml" ContentType="application/vnd.openxmlformats-officedocument.presentationml.notesSlide+xml"/>
  <Override PartName="/ppt/tags/tag226.xml" ContentType="application/vnd.openxmlformats-officedocument.presentationml.tags+xml"/>
  <Override PartName="/ppt/notesSlides/notesSlide268.xml" ContentType="application/vnd.openxmlformats-officedocument.presentationml.notesSlide+xml"/>
  <Override PartName="/ppt/tags/tag227.xml" ContentType="application/vnd.openxmlformats-officedocument.presentationml.tags+xml"/>
  <Override PartName="/ppt/notesSlides/notesSlide269.xml" ContentType="application/vnd.openxmlformats-officedocument.presentationml.notesSlide+xml"/>
  <Override PartName="/ppt/tags/tag228.xml" ContentType="application/vnd.openxmlformats-officedocument.presentationml.tags+xml"/>
  <Override PartName="/ppt/notesSlides/notesSlide270.xml" ContentType="application/vnd.openxmlformats-officedocument.presentationml.notesSlide+xml"/>
  <Override PartName="/ppt/tags/tag229.xml" ContentType="application/vnd.openxmlformats-officedocument.presentationml.tags+xml"/>
  <Override PartName="/ppt/notesSlides/notesSlide271.xml" ContentType="application/vnd.openxmlformats-officedocument.presentationml.notesSlide+xml"/>
  <Override PartName="/ppt/tags/tag230.xml" ContentType="application/vnd.openxmlformats-officedocument.presentationml.tags+xml"/>
  <Override PartName="/ppt/notesSlides/notesSlide272.xml" ContentType="application/vnd.openxmlformats-officedocument.presentationml.notesSlide+xml"/>
  <Override PartName="/ppt/tags/tag231.xml" ContentType="application/vnd.openxmlformats-officedocument.presentationml.tags+xml"/>
  <Override PartName="/ppt/notesSlides/notesSlide273.xml" ContentType="application/vnd.openxmlformats-officedocument.presentationml.notesSlide+xml"/>
  <Override PartName="/ppt/tags/tag232.xml" ContentType="application/vnd.openxmlformats-officedocument.presentationml.tags+xml"/>
  <Override PartName="/ppt/notesSlides/notesSlide274.xml" ContentType="application/vnd.openxmlformats-officedocument.presentationml.notesSlide+xml"/>
  <Override PartName="/ppt/tags/tag233.xml" ContentType="application/vnd.openxmlformats-officedocument.presentationml.tags+xml"/>
  <Override PartName="/ppt/notesSlides/notesSlide275.xml" ContentType="application/vnd.openxmlformats-officedocument.presentationml.notesSlide+xml"/>
  <Override PartName="/ppt/tags/tag234.xml" ContentType="application/vnd.openxmlformats-officedocument.presentationml.tags+xml"/>
  <Override PartName="/ppt/notesSlides/notesSlide276.xml" ContentType="application/vnd.openxmlformats-officedocument.presentationml.notesSlide+xml"/>
  <Override PartName="/ppt/tags/tag235.xml" ContentType="application/vnd.openxmlformats-officedocument.presentationml.tags+xml"/>
  <Override PartName="/ppt/notesSlides/notesSlide277.xml" ContentType="application/vnd.openxmlformats-officedocument.presentationml.notesSlide+xml"/>
  <Override PartName="/ppt/tags/tag236.xml" ContentType="application/vnd.openxmlformats-officedocument.presentationml.tags+xml"/>
  <Override PartName="/ppt/notesSlides/notesSlide278.xml" ContentType="application/vnd.openxmlformats-officedocument.presentationml.notesSlide+xml"/>
  <Override PartName="/ppt/tags/tag237.xml" ContentType="application/vnd.openxmlformats-officedocument.presentationml.tags+xml"/>
  <Override PartName="/ppt/notesSlides/notesSlide279.xml" ContentType="application/vnd.openxmlformats-officedocument.presentationml.notesSlide+xml"/>
  <Override PartName="/ppt/tags/tag238.xml" ContentType="application/vnd.openxmlformats-officedocument.presentationml.tags+xml"/>
  <Override PartName="/ppt/notesSlides/notesSlide280.xml" ContentType="application/vnd.openxmlformats-officedocument.presentationml.notesSlide+xml"/>
  <Override PartName="/ppt/tags/tag239.xml" ContentType="application/vnd.openxmlformats-officedocument.presentationml.tags+xml"/>
  <Override PartName="/ppt/notesSlides/notesSlide281.xml" ContentType="application/vnd.openxmlformats-officedocument.presentationml.notesSlide+xml"/>
  <Override PartName="/ppt/tags/tag240.xml" ContentType="application/vnd.openxmlformats-officedocument.presentationml.tags+xml"/>
  <Override PartName="/ppt/notesSlides/notesSlide282.xml" ContentType="application/vnd.openxmlformats-officedocument.presentationml.notesSlide+xml"/>
  <Override PartName="/ppt/tags/tag241.xml" ContentType="application/vnd.openxmlformats-officedocument.presentationml.tags+xml"/>
  <Override PartName="/ppt/notesSlides/notesSlide283.xml" ContentType="application/vnd.openxmlformats-officedocument.presentationml.notesSlide+xml"/>
  <Override PartName="/ppt/tags/tag242.xml" ContentType="application/vnd.openxmlformats-officedocument.presentationml.tags+xml"/>
  <Override PartName="/ppt/notesSlides/notesSlide284.xml" ContentType="application/vnd.openxmlformats-officedocument.presentationml.notesSlide+xml"/>
  <Override PartName="/ppt/tags/tag243.xml" ContentType="application/vnd.openxmlformats-officedocument.presentationml.tags+xml"/>
  <Override PartName="/ppt/notesSlides/notesSlide285.xml" ContentType="application/vnd.openxmlformats-officedocument.presentationml.notesSlide+xml"/>
  <Override PartName="/ppt/tags/tag244.xml" ContentType="application/vnd.openxmlformats-officedocument.presentationml.tags+xml"/>
  <Override PartName="/ppt/notesSlides/notesSlide286.xml" ContentType="application/vnd.openxmlformats-officedocument.presentationml.notesSlide+xml"/>
  <Override PartName="/ppt/tags/tag245.xml" ContentType="application/vnd.openxmlformats-officedocument.presentationml.tags+xml"/>
  <Override PartName="/ppt/notesSlides/notesSlide287.xml" ContentType="application/vnd.openxmlformats-officedocument.presentationml.notesSlide+xml"/>
  <Override PartName="/ppt/tags/tag246.xml" ContentType="application/vnd.openxmlformats-officedocument.presentationml.tags+xml"/>
  <Override PartName="/ppt/notesSlides/notesSlide288.xml" ContentType="application/vnd.openxmlformats-officedocument.presentationml.notesSlide+xml"/>
  <Override PartName="/ppt/tags/tag247.xml" ContentType="application/vnd.openxmlformats-officedocument.presentationml.tags+xml"/>
  <Override PartName="/ppt/notesSlides/notesSlide289.xml" ContentType="application/vnd.openxmlformats-officedocument.presentationml.notesSlide+xml"/>
  <Override PartName="/ppt/tags/tag248.xml" ContentType="application/vnd.openxmlformats-officedocument.presentationml.tags+xml"/>
  <Override PartName="/ppt/notesSlides/notesSlide290.xml" ContentType="application/vnd.openxmlformats-officedocument.presentationml.notesSlide+xml"/>
  <Override PartName="/ppt/tags/tag249.xml" ContentType="application/vnd.openxmlformats-officedocument.presentationml.tags+xml"/>
  <Override PartName="/ppt/notesSlides/notesSlide291.xml" ContentType="application/vnd.openxmlformats-officedocument.presentationml.notesSlide+xml"/>
  <Override PartName="/ppt/tags/tag250.xml" ContentType="application/vnd.openxmlformats-officedocument.presentationml.tags+xml"/>
  <Override PartName="/ppt/notesSlides/notesSlide292.xml" ContentType="application/vnd.openxmlformats-officedocument.presentationml.notesSlide+xml"/>
  <Override PartName="/ppt/tags/tag251.xml" ContentType="application/vnd.openxmlformats-officedocument.presentationml.tags+xml"/>
  <Override PartName="/ppt/notesSlides/notesSlide293.xml" ContentType="application/vnd.openxmlformats-officedocument.presentationml.notesSlide+xml"/>
  <Override PartName="/ppt/tags/tag252.xml" ContentType="application/vnd.openxmlformats-officedocument.presentationml.tags+xml"/>
  <Override PartName="/ppt/notesSlides/notesSlide294.xml" ContentType="application/vnd.openxmlformats-officedocument.presentationml.notesSlide+xml"/>
  <Override PartName="/ppt/tags/tag253.xml" ContentType="application/vnd.openxmlformats-officedocument.presentationml.tags+xml"/>
  <Override PartName="/ppt/notesSlides/notesSlide295.xml" ContentType="application/vnd.openxmlformats-officedocument.presentationml.notesSlide+xml"/>
  <Override PartName="/ppt/tags/tag254.xml" ContentType="application/vnd.openxmlformats-officedocument.presentationml.tags+xml"/>
  <Override PartName="/ppt/notesSlides/notesSlide296.xml" ContentType="application/vnd.openxmlformats-officedocument.presentationml.notesSlide+xml"/>
  <Override PartName="/ppt/tags/tag255.xml" ContentType="application/vnd.openxmlformats-officedocument.presentationml.tags+xml"/>
  <Override PartName="/ppt/notesSlides/notesSlide297.xml" ContentType="application/vnd.openxmlformats-officedocument.presentationml.notesSlide+xml"/>
  <Override PartName="/ppt/tags/tag256.xml" ContentType="application/vnd.openxmlformats-officedocument.presentationml.tags+xml"/>
  <Override PartName="/ppt/notesSlides/notesSlide298.xml" ContentType="application/vnd.openxmlformats-officedocument.presentationml.notesSlide+xml"/>
  <Override PartName="/ppt/tags/tag257.xml" ContentType="application/vnd.openxmlformats-officedocument.presentationml.tags+xml"/>
  <Override PartName="/ppt/notesSlides/notesSlide299.xml" ContentType="application/vnd.openxmlformats-officedocument.presentationml.notesSlide+xml"/>
  <Override PartName="/ppt/tags/tag258.xml" ContentType="application/vnd.openxmlformats-officedocument.presentationml.tags+xml"/>
  <Override PartName="/ppt/notesSlides/notesSlide300.xml" ContentType="application/vnd.openxmlformats-officedocument.presentationml.notesSlide+xml"/>
  <Override PartName="/ppt/tags/tag259.xml" ContentType="application/vnd.openxmlformats-officedocument.presentationml.tags+xml"/>
  <Override PartName="/ppt/notesSlides/notesSlide301.xml" ContentType="application/vnd.openxmlformats-officedocument.presentationml.notesSlide+xml"/>
  <Override PartName="/ppt/tags/tag260.xml" ContentType="application/vnd.openxmlformats-officedocument.presentationml.tags+xml"/>
  <Override PartName="/ppt/notesSlides/notesSlide302.xml" ContentType="application/vnd.openxmlformats-officedocument.presentationml.notesSlide+xml"/>
  <Override PartName="/ppt/tags/tag261.xml" ContentType="application/vnd.openxmlformats-officedocument.presentationml.tags+xml"/>
  <Override PartName="/ppt/notesSlides/notesSlide303.xml" ContentType="application/vnd.openxmlformats-officedocument.presentationml.notesSlide+xml"/>
  <Override PartName="/ppt/tags/tag262.xml" ContentType="application/vnd.openxmlformats-officedocument.presentationml.tags+xml"/>
  <Override PartName="/ppt/notesSlides/notesSlide304.xml" ContentType="application/vnd.openxmlformats-officedocument.presentationml.notesSlide+xml"/>
  <Override PartName="/ppt/tags/tag263.xml" ContentType="application/vnd.openxmlformats-officedocument.presentationml.tags+xml"/>
  <Override PartName="/ppt/notesSlides/notesSlide305.xml" ContentType="application/vnd.openxmlformats-officedocument.presentationml.notesSlide+xml"/>
  <Override PartName="/ppt/tags/tag264.xml" ContentType="application/vnd.openxmlformats-officedocument.presentationml.tags+xml"/>
  <Override PartName="/ppt/notesSlides/notesSlide306.xml" ContentType="application/vnd.openxmlformats-officedocument.presentationml.notesSlide+xml"/>
  <Override PartName="/ppt/tags/tag265.xml" ContentType="application/vnd.openxmlformats-officedocument.presentationml.tags+xml"/>
  <Override PartName="/ppt/notesSlides/notesSlide307.xml" ContentType="application/vnd.openxmlformats-officedocument.presentationml.notesSlide+xml"/>
  <Override PartName="/ppt/tags/tag266.xml" ContentType="application/vnd.openxmlformats-officedocument.presentationml.tags+xml"/>
  <Override PartName="/ppt/notesSlides/notesSlide308.xml" ContentType="application/vnd.openxmlformats-officedocument.presentationml.notesSlide+xml"/>
  <Override PartName="/ppt/tags/tag267.xml" ContentType="application/vnd.openxmlformats-officedocument.presentationml.tags+xml"/>
  <Override PartName="/ppt/notesSlides/notesSlide309.xml" ContentType="application/vnd.openxmlformats-officedocument.presentationml.notesSlide+xml"/>
  <Override PartName="/ppt/tags/tag268.xml" ContentType="application/vnd.openxmlformats-officedocument.presentationml.tags+xml"/>
  <Override PartName="/ppt/notesSlides/notesSlide310.xml" ContentType="application/vnd.openxmlformats-officedocument.presentationml.notesSlide+xml"/>
  <Override PartName="/ppt/tags/tag269.xml" ContentType="application/vnd.openxmlformats-officedocument.presentationml.tags+xml"/>
  <Override PartName="/ppt/notesSlides/notesSlide311.xml" ContentType="application/vnd.openxmlformats-officedocument.presentationml.notesSlide+xml"/>
  <Override PartName="/ppt/tags/tag270.xml" ContentType="application/vnd.openxmlformats-officedocument.presentationml.tags+xml"/>
  <Override PartName="/ppt/notesSlides/notesSlide312.xml" ContentType="application/vnd.openxmlformats-officedocument.presentationml.notesSlide+xml"/>
  <Override PartName="/ppt/tags/tag271.xml" ContentType="application/vnd.openxmlformats-officedocument.presentationml.tags+xml"/>
  <Override PartName="/ppt/notesSlides/notesSlide313.xml" ContentType="application/vnd.openxmlformats-officedocument.presentationml.notesSlide+xml"/>
  <Override PartName="/ppt/tags/tag272.xml" ContentType="application/vnd.openxmlformats-officedocument.presentationml.tags+xml"/>
  <Override PartName="/ppt/notesSlides/notesSlide314.xml" ContentType="application/vnd.openxmlformats-officedocument.presentationml.notesSlide+xml"/>
  <Override PartName="/ppt/tags/tag273.xml" ContentType="application/vnd.openxmlformats-officedocument.presentationml.tags+xml"/>
  <Override PartName="/ppt/notesSlides/notesSlide315.xml" ContentType="application/vnd.openxmlformats-officedocument.presentationml.notesSlide+xml"/>
  <Override PartName="/ppt/tags/tag274.xml" ContentType="application/vnd.openxmlformats-officedocument.presentationml.tags+xml"/>
  <Override PartName="/ppt/notesSlides/notesSlide316.xml" ContentType="application/vnd.openxmlformats-officedocument.presentationml.notesSlide+xml"/>
  <Override PartName="/ppt/tags/tag275.xml" ContentType="application/vnd.openxmlformats-officedocument.presentationml.tags+xml"/>
  <Override PartName="/ppt/notesSlides/notesSlide317.xml" ContentType="application/vnd.openxmlformats-officedocument.presentationml.notesSlide+xml"/>
  <Override PartName="/ppt/tags/tag276.xml" ContentType="application/vnd.openxmlformats-officedocument.presentationml.tags+xml"/>
  <Override PartName="/ppt/notesSlides/notesSlide318.xml" ContentType="application/vnd.openxmlformats-officedocument.presentationml.notesSlide+xml"/>
  <Override PartName="/ppt/tags/tag277.xml" ContentType="application/vnd.openxmlformats-officedocument.presentationml.tags+xml"/>
  <Override PartName="/ppt/notesSlides/notesSlide319.xml" ContentType="application/vnd.openxmlformats-officedocument.presentationml.notesSlide+xml"/>
  <Override PartName="/ppt/tags/tag278.xml" ContentType="application/vnd.openxmlformats-officedocument.presentationml.tags+xml"/>
  <Override PartName="/ppt/notesSlides/notesSlide320.xml" ContentType="application/vnd.openxmlformats-officedocument.presentationml.notesSlide+xml"/>
  <Override PartName="/ppt/tags/tag279.xml" ContentType="application/vnd.openxmlformats-officedocument.presentationml.tags+xml"/>
  <Override PartName="/ppt/notesSlides/notesSlide321.xml" ContentType="application/vnd.openxmlformats-officedocument.presentationml.notesSlide+xml"/>
  <Override PartName="/ppt/tags/tag280.xml" ContentType="application/vnd.openxmlformats-officedocument.presentationml.tags+xml"/>
  <Override PartName="/ppt/notesSlides/notesSlide322.xml" ContentType="application/vnd.openxmlformats-officedocument.presentationml.notesSlide+xml"/>
  <Override PartName="/ppt/tags/tag281.xml" ContentType="application/vnd.openxmlformats-officedocument.presentationml.tags+xml"/>
  <Override PartName="/ppt/notesSlides/notesSlide323.xml" ContentType="application/vnd.openxmlformats-officedocument.presentationml.notesSlide+xml"/>
  <Override PartName="/ppt/tags/tag282.xml" ContentType="application/vnd.openxmlformats-officedocument.presentationml.tags+xml"/>
  <Override PartName="/ppt/notesSlides/notesSlide324.xml" ContentType="application/vnd.openxmlformats-officedocument.presentationml.notesSlide+xml"/>
  <Override PartName="/ppt/tags/tag283.xml" ContentType="application/vnd.openxmlformats-officedocument.presentationml.tags+xml"/>
  <Override PartName="/ppt/notesSlides/notesSlide325.xml" ContentType="application/vnd.openxmlformats-officedocument.presentationml.notesSlide+xml"/>
  <Override PartName="/ppt/tags/tag284.xml" ContentType="application/vnd.openxmlformats-officedocument.presentationml.tags+xml"/>
  <Override PartName="/ppt/notesSlides/notesSlide326.xml" ContentType="application/vnd.openxmlformats-officedocument.presentationml.notesSlide+xml"/>
  <Override PartName="/ppt/tags/tag285.xml" ContentType="application/vnd.openxmlformats-officedocument.presentationml.tags+xml"/>
  <Override PartName="/ppt/notesSlides/notesSlide327.xml" ContentType="application/vnd.openxmlformats-officedocument.presentationml.notesSlide+xml"/>
  <Override PartName="/ppt/tags/tag286.xml" ContentType="application/vnd.openxmlformats-officedocument.presentationml.tags+xml"/>
  <Override PartName="/ppt/notesSlides/notesSlide328.xml" ContentType="application/vnd.openxmlformats-officedocument.presentationml.notesSlide+xml"/>
  <Override PartName="/ppt/tags/tag287.xml" ContentType="application/vnd.openxmlformats-officedocument.presentationml.tags+xml"/>
  <Override PartName="/ppt/notesSlides/notesSlide329.xml" ContentType="application/vnd.openxmlformats-officedocument.presentationml.notesSlide+xml"/>
  <Override PartName="/ppt/tags/tag288.xml" ContentType="application/vnd.openxmlformats-officedocument.presentationml.tags+xml"/>
  <Override PartName="/ppt/notesSlides/notesSlide330.xml" ContentType="application/vnd.openxmlformats-officedocument.presentationml.notesSlide+xml"/>
  <Override PartName="/ppt/tags/tag289.xml" ContentType="application/vnd.openxmlformats-officedocument.presentationml.tags+xml"/>
  <Override PartName="/ppt/notesSlides/notesSlide331.xml" ContentType="application/vnd.openxmlformats-officedocument.presentationml.notesSlide+xml"/>
  <Override PartName="/ppt/tags/tag290.xml" ContentType="application/vnd.openxmlformats-officedocument.presentationml.tags+xml"/>
  <Override PartName="/ppt/notesSlides/notesSlide332.xml" ContentType="application/vnd.openxmlformats-officedocument.presentationml.notesSlide+xml"/>
  <Override PartName="/ppt/tags/tag291.xml" ContentType="application/vnd.openxmlformats-officedocument.presentationml.tags+xml"/>
  <Override PartName="/ppt/notesSlides/notesSlide333.xml" ContentType="application/vnd.openxmlformats-officedocument.presentationml.notesSlide+xml"/>
  <Override PartName="/ppt/tags/tag292.xml" ContentType="application/vnd.openxmlformats-officedocument.presentationml.tags+xml"/>
  <Override PartName="/ppt/notesSlides/notesSlide334.xml" ContentType="application/vnd.openxmlformats-officedocument.presentationml.notesSlide+xml"/>
  <Override PartName="/ppt/tags/tag293.xml" ContentType="application/vnd.openxmlformats-officedocument.presentationml.tags+xml"/>
  <Override PartName="/ppt/notesSlides/notesSlide335.xml" ContentType="application/vnd.openxmlformats-officedocument.presentationml.notesSlide+xml"/>
  <Override PartName="/ppt/tags/tag294.xml" ContentType="application/vnd.openxmlformats-officedocument.presentationml.tags+xml"/>
  <Override PartName="/ppt/notesSlides/notesSlide336.xml" ContentType="application/vnd.openxmlformats-officedocument.presentationml.notesSlide+xml"/>
  <Override PartName="/ppt/tags/tag295.xml" ContentType="application/vnd.openxmlformats-officedocument.presentationml.tags+xml"/>
  <Override PartName="/ppt/notesSlides/notesSlide337.xml" ContentType="application/vnd.openxmlformats-officedocument.presentationml.notesSlide+xml"/>
  <Override PartName="/ppt/tags/tag296.xml" ContentType="application/vnd.openxmlformats-officedocument.presentationml.tags+xml"/>
  <Override PartName="/ppt/notesSlides/notesSlide338.xml" ContentType="application/vnd.openxmlformats-officedocument.presentationml.notesSlide+xml"/>
  <Override PartName="/ppt/tags/tag297.xml" ContentType="application/vnd.openxmlformats-officedocument.presentationml.tags+xml"/>
  <Override PartName="/ppt/notesSlides/notesSlide339.xml" ContentType="application/vnd.openxmlformats-officedocument.presentationml.notesSlide+xml"/>
  <Override PartName="/ppt/tags/tag298.xml" ContentType="application/vnd.openxmlformats-officedocument.presentationml.tags+xml"/>
  <Override PartName="/ppt/notesSlides/notesSlide340.xml" ContentType="application/vnd.openxmlformats-officedocument.presentationml.notesSlide+xml"/>
  <Override PartName="/ppt/tags/tag299.xml" ContentType="application/vnd.openxmlformats-officedocument.presentationml.tags+xml"/>
  <Override PartName="/ppt/notesSlides/notesSlide341.xml" ContentType="application/vnd.openxmlformats-officedocument.presentationml.notesSlide+xml"/>
  <Override PartName="/ppt/tags/tag300.xml" ContentType="application/vnd.openxmlformats-officedocument.presentationml.tags+xml"/>
  <Override PartName="/ppt/notesSlides/notesSlide342.xml" ContentType="application/vnd.openxmlformats-officedocument.presentationml.notesSlide+xml"/>
  <Override PartName="/ppt/tags/tag301.xml" ContentType="application/vnd.openxmlformats-officedocument.presentationml.tags+xml"/>
  <Override PartName="/ppt/notesSlides/notesSlide343.xml" ContentType="application/vnd.openxmlformats-officedocument.presentationml.notesSlide+xml"/>
  <Override PartName="/ppt/tags/tag302.xml" ContentType="application/vnd.openxmlformats-officedocument.presentationml.tags+xml"/>
  <Override PartName="/ppt/notesSlides/notesSlide344.xml" ContentType="application/vnd.openxmlformats-officedocument.presentationml.notesSlide+xml"/>
  <Override PartName="/ppt/tags/tag303.xml" ContentType="application/vnd.openxmlformats-officedocument.presentationml.tags+xml"/>
  <Override PartName="/ppt/notesSlides/notesSlide345.xml" ContentType="application/vnd.openxmlformats-officedocument.presentationml.notesSlide+xml"/>
  <Override PartName="/ppt/tags/tag304.xml" ContentType="application/vnd.openxmlformats-officedocument.presentationml.tags+xml"/>
  <Override PartName="/ppt/notesSlides/notesSlide346.xml" ContentType="application/vnd.openxmlformats-officedocument.presentationml.notesSlide+xml"/>
  <Override PartName="/ppt/tags/tag305.xml" ContentType="application/vnd.openxmlformats-officedocument.presentationml.tags+xml"/>
  <Override PartName="/ppt/notesSlides/notesSlide347.xml" ContentType="application/vnd.openxmlformats-officedocument.presentationml.notesSlide+xml"/>
  <Override PartName="/ppt/tags/tag306.xml" ContentType="application/vnd.openxmlformats-officedocument.presentationml.tags+xml"/>
  <Override PartName="/ppt/notesSlides/notesSlide348.xml" ContentType="application/vnd.openxmlformats-officedocument.presentationml.notesSlide+xml"/>
  <Override PartName="/ppt/tags/tag307.xml" ContentType="application/vnd.openxmlformats-officedocument.presentationml.tags+xml"/>
  <Override PartName="/ppt/notesSlides/notesSlide349.xml" ContentType="application/vnd.openxmlformats-officedocument.presentationml.notesSlide+xml"/>
  <Override PartName="/ppt/tags/tag308.xml" ContentType="application/vnd.openxmlformats-officedocument.presentationml.tags+xml"/>
  <Override PartName="/ppt/notesSlides/notesSlide350.xml" ContentType="application/vnd.openxmlformats-officedocument.presentationml.notesSlide+xml"/>
  <Override PartName="/ppt/tags/tag309.xml" ContentType="application/vnd.openxmlformats-officedocument.presentationml.tags+xml"/>
  <Override PartName="/ppt/notesSlides/notesSlide351.xml" ContentType="application/vnd.openxmlformats-officedocument.presentationml.notesSlide+xml"/>
  <Override PartName="/ppt/tags/tag310.xml" ContentType="application/vnd.openxmlformats-officedocument.presentationml.tags+xml"/>
  <Override PartName="/ppt/notesSlides/notesSlide352.xml" ContentType="application/vnd.openxmlformats-officedocument.presentationml.notesSlide+xml"/>
  <Override PartName="/ppt/tags/tag311.xml" ContentType="application/vnd.openxmlformats-officedocument.presentationml.tags+xml"/>
  <Override PartName="/ppt/notesSlides/notesSlide353.xml" ContentType="application/vnd.openxmlformats-officedocument.presentationml.notesSlide+xml"/>
  <Override PartName="/ppt/tags/tag312.xml" ContentType="application/vnd.openxmlformats-officedocument.presentationml.tags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tags/tag313.xml" ContentType="application/vnd.openxmlformats-officedocument.presentationml.tags+xml"/>
  <Override PartName="/ppt/notesSlides/notesSlide365.xml" ContentType="application/vnd.openxmlformats-officedocument.presentationml.notesSlide+xml"/>
  <Override PartName="/ppt/tags/tag314.xml" ContentType="application/vnd.openxmlformats-officedocument.presentationml.tags+xml"/>
  <Override PartName="/ppt/notesSlides/notesSlide366.xml" ContentType="application/vnd.openxmlformats-officedocument.presentationml.notesSlide+xml"/>
  <Override PartName="/ppt/tags/tag315.xml" ContentType="application/vnd.openxmlformats-officedocument.presentationml.tags+xml"/>
  <Override PartName="/ppt/notesSlides/notesSlide367.xml" ContentType="application/vnd.openxmlformats-officedocument.presentationml.notesSlide+xml"/>
  <Override PartName="/ppt/tags/tag316.xml" ContentType="application/vnd.openxmlformats-officedocument.presentationml.tags+xml"/>
  <Override PartName="/ppt/notesSlides/notesSlide368.xml" ContentType="application/vnd.openxmlformats-officedocument.presentationml.notesSlide+xml"/>
  <Override PartName="/ppt/tags/tag317.xml" ContentType="application/vnd.openxmlformats-officedocument.presentationml.tags+xml"/>
  <Override PartName="/ppt/notesSlides/notesSlide369.xml" ContentType="application/vnd.openxmlformats-officedocument.presentationml.notesSlide+xml"/>
  <Override PartName="/ppt/tags/tag318.xml" ContentType="application/vnd.openxmlformats-officedocument.presentationml.tags+xml"/>
  <Override PartName="/ppt/notesSlides/notesSlide370.xml" ContentType="application/vnd.openxmlformats-officedocument.presentationml.notesSlide+xml"/>
  <Override PartName="/ppt/tags/tag319.xml" ContentType="application/vnd.openxmlformats-officedocument.presentationml.tags+xml"/>
  <Override PartName="/ppt/notesSlides/notesSlide371.xml" ContentType="application/vnd.openxmlformats-officedocument.presentationml.notesSlide+xml"/>
  <Override PartName="/ppt/tags/tag320.xml" ContentType="application/vnd.openxmlformats-officedocument.presentationml.tags+xml"/>
  <Override PartName="/ppt/notesSlides/notesSlide372.xml" ContentType="application/vnd.openxmlformats-officedocument.presentationml.notesSlide+xml"/>
  <Override PartName="/ppt/tags/tag321.xml" ContentType="application/vnd.openxmlformats-officedocument.presentationml.tags+xml"/>
  <Override PartName="/ppt/notesSlides/notesSlide373.xml" ContentType="application/vnd.openxmlformats-officedocument.presentationml.notesSlide+xml"/>
  <Override PartName="/ppt/tags/tag322.xml" ContentType="application/vnd.openxmlformats-officedocument.presentationml.tags+xml"/>
  <Override PartName="/ppt/notesSlides/notesSlide374.xml" ContentType="application/vnd.openxmlformats-officedocument.presentationml.notesSlide+xml"/>
  <Override PartName="/ppt/tags/tag323.xml" ContentType="application/vnd.openxmlformats-officedocument.presentationml.tags+xml"/>
  <Override PartName="/ppt/notesSlides/notesSlide375.xml" ContentType="application/vnd.openxmlformats-officedocument.presentationml.notesSlide+xml"/>
  <Override PartName="/ppt/tags/tag324.xml" ContentType="application/vnd.openxmlformats-officedocument.presentationml.tags+xml"/>
  <Override PartName="/ppt/notesSlides/notesSlide376.xml" ContentType="application/vnd.openxmlformats-officedocument.presentationml.notesSlide+xml"/>
  <Override PartName="/ppt/tags/tag325.xml" ContentType="application/vnd.openxmlformats-officedocument.presentationml.tags+xml"/>
  <Override PartName="/ppt/notesSlides/notesSlide377.xml" ContentType="application/vnd.openxmlformats-officedocument.presentationml.notesSlide+xml"/>
  <Override PartName="/ppt/tags/tag326.xml" ContentType="application/vnd.openxmlformats-officedocument.presentationml.tags+xml"/>
  <Override PartName="/ppt/notesSlides/notesSlide378.xml" ContentType="application/vnd.openxmlformats-officedocument.presentationml.notesSlide+xml"/>
  <Override PartName="/ppt/tags/tag327.xml" ContentType="application/vnd.openxmlformats-officedocument.presentationml.tags+xml"/>
  <Override PartName="/ppt/notesSlides/notesSlide379.xml" ContentType="application/vnd.openxmlformats-officedocument.presentationml.notesSlide+xml"/>
  <Override PartName="/ppt/tags/tag328.xml" ContentType="application/vnd.openxmlformats-officedocument.presentationml.tags+xml"/>
  <Override PartName="/ppt/notesSlides/notesSlide380.xml" ContentType="application/vnd.openxmlformats-officedocument.presentationml.notesSlide+xml"/>
  <Override PartName="/ppt/tags/tag329.xml" ContentType="application/vnd.openxmlformats-officedocument.presentationml.tags+xml"/>
  <Override PartName="/ppt/notesSlides/notesSlide381.xml" ContentType="application/vnd.openxmlformats-officedocument.presentationml.notesSlide+xml"/>
  <Override PartName="/ppt/tags/tag330.xml" ContentType="application/vnd.openxmlformats-officedocument.presentationml.tags+xml"/>
  <Override PartName="/ppt/notesSlides/notesSlide382.xml" ContentType="application/vnd.openxmlformats-officedocument.presentationml.notesSlide+xml"/>
  <Override PartName="/ppt/tags/tag331.xml" ContentType="application/vnd.openxmlformats-officedocument.presentationml.tags+xml"/>
  <Override PartName="/ppt/notesSlides/notesSlide383.xml" ContentType="application/vnd.openxmlformats-officedocument.presentationml.notesSlide+xml"/>
  <Override PartName="/ppt/tags/tag332.xml" ContentType="application/vnd.openxmlformats-officedocument.presentationml.tags+xml"/>
  <Override PartName="/ppt/notesSlides/notesSlide384.xml" ContentType="application/vnd.openxmlformats-officedocument.presentationml.notesSlide+xml"/>
  <Override PartName="/ppt/tags/tag333.xml" ContentType="application/vnd.openxmlformats-officedocument.presentationml.tags+xml"/>
  <Override PartName="/ppt/notesSlides/notesSlide385.xml" ContentType="application/vnd.openxmlformats-officedocument.presentationml.notesSlide+xml"/>
  <Override PartName="/ppt/tags/tag334.xml" ContentType="application/vnd.openxmlformats-officedocument.presentationml.tags+xml"/>
  <Override PartName="/ppt/notesSlides/notesSlide386.xml" ContentType="application/vnd.openxmlformats-officedocument.presentationml.notesSlide+xml"/>
  <Override PartName="/ppt/tags/tag335.xml" ContentType="application/vnd.openxmlformats-officedocument.presentationml.tags+xml"/>
  <Override PartName="/ppt/notesSlides/notesSlide387.xml" ContentType="application/vnd.openxmlformats-officedocument.presentationml.notesSlide+xml"/>
  <Override PartName="/ppt/tags/tag336.xml" ContentType="application/vnd.openxmlformats-officedocument.presentationml.tags+xml"/>
  <Override PartName="/ppt/notesSlides/notesSlide388.xml" ContentType="application/vnd.openxmlformats-officedocument.presentationml.notesSlide+xml"/>
  <Override PartName="/ppt/tags/tag337.xml" ContentType="application/vnd.openxmlformats-officedocument.presentationml.tags+xml"/>
  <Override PartName="/ppt/notesSlides/notesSlide389.xml" ContentType="application/vnd.openxmlformats-officedocument.presentationml.notesSlide+xml"/>
  <Override PartName="/ppt/tags/tag338.xml" ContentType="application/vnd.openxmlformats-officedocument.presentationml.tags+xml"/>
  <Override PartName="/ppt/notesSlides/notesSlide390.xml" ContentType="application/vnd.openxmlformats-officedocument.presentationml.notesSlide+xml"/>
  <Override PartName="/ppt/tags/tag339.xml" ContentType="application/vnd.openxmlformats-officedocument.presentationml.tags+xml"/>
  <Override PartName="/ppt/notesSlides/notesSlide391.xml" ContentType="application/vnd.openxmlformats-officedocument.presentationml.notesSlide+xml"/>
  <Override PartName="/ppt/tags/tag340.xml" ContentType="application/vnd.openxmlformats-officedocument.presentationml.tags+xml"/>
  <Override PartName="/ppt/notesSlides/notesSlide392.xml" ContentType="application/vnd.openxmlformats-officedocument.presentationml.notesSlide+xml"/>
  <Override PartName="/ppt/tags/tag341.xml" ContentType="application/vnd.openxmlformats-officedocument.presentationml.tags+xml"/>
  <Override PartName="/ppt/notesSlides/notesSlide393.xml" ContentType="application/vnd.openxmlformats-officedocument.presentationml.notesSlide+xml"/>
  <Override PartName="/ppt/tags/tag342.xml" ContentType="application/vnd.openxmlformats-officedocument.presentationml.tags+xml"/>
  <Override PartName="/ppt/notesSlides/notesSlide394.xml" ContentType="application/vnd.openxmlformats-officedocument.presentationml.notesSlide+xml"/>
  <Override PartName="/ppt/tags/tag343.xml" ContentType="application/vnd.openxmlformats-officedocument.presentationml.tags+xml"/>
  <Override PartName="/ppt/notesSlides/notesSlide395.xml" ContentType="application/vnd.openxmlformats-officedocument.presentationml.notesSlide+xml"/>
  <Override PartName="/ppt/tags/tag344.xml" ContentType="application/vnd.openxmlformats-officedocument.presentationml.tags+xml"/>
  <Override PartName="/ppt/notesSlides/notesSlide396.xml" ContentType="application/vnd.openxmlformats-officedocument.presentationml.notesSlide+xml"/>
  <Override PartName="/ppt/tags/tag345.xml" ContentType="application/vnd.openxmlformats-officedocument.presentationml.tags+xml"/>
  <Override PartName="/ppt/notesSlides/notesSlide397.xml" ContentType="application/vnd.openxmlformats-officedocument.presentationml.notesSlide+xml"/>
  <Override PartName="/ppt/tags/tag346.xml" ContentType="application/vnd.openxmlformats-officedocument.presentationml.tags+xml"/>
  <Override PartName="/ppt/notesSlides/notesSlide398.xml" ContentType="application/vnd.openxmlformats-officedocument.presentationml.notesSlide+xml"/>
  <Override PartName="/ppt/tags/tag347.xml" ContentType="application/vnd.openxmlformats-officedocument.presentationml.tags+xml"/>
  <Override PartName="/ppt/notesSlides/notesSlide399.xml" ContentType="application/vnd.openxmlformats-officedocument.presentationml.notesSlide+xml"/>
  <Override PartName="/ppt/tags/tag348.xml" ContentType="application/vnd.openxmlformats-officedocument.presentationml.tags+xml"/>
  <Override PartName="/ppt/notesSlides/notesSlide400.xml" ContentType="application/vnd.openxmlformats-officedocument.presentationml.notesSlide+xml"/>
  <Override PartName="/ppt/tags/tag349.xml" ContentType="application/vnd.openxmlformats-officedocument.presentationml.tags+xml"/>
  <Override PartName="/ppt/notesSlides/notesSlide401.xml" ContentType="application/vnd.openxmlformats-officedocument.presentationml.notesSlide+xml"/>
  <Override PartName="/ppt/tags/tag350.xml" ContentType="application/vnd.openxmlformats-officedocument.presentationml.tags+xml"/>
  <Override PartName="/ppt/notesSlides/notesSlide402.xml" ContentType="application/vnd.openxmlformats-officedocument.presentationml.notesSlide+xml"/>
  <Override PartName="/ppt/tags/tag351.xml" ContentType="application/vnd.openxmlformats-officedocument.presentationml.tags+xml"/>
  <Override PartName="/ppt/notesSlides/notesSlide403.xml" ContentType="application/vnd.openxmlformats-officedocument.presentationml.notesSlide+xml"/>
  <Override PartName="/ppt/tags/tag352.xml" ContentType="application/vnd.openxmlformats-officedocument.presentationml.tags+xml"/>
  <Override PartName="/ppt/notesSlides/notesSlide404.xml" ContentType="application/vnd.openxmlformats-officedocument.presentationml.notesSlide+xml"/>
  <Override PartName="/ppt/tags/tag353.xml" ContentType="application/vnd.openxmlformats-officedocument.presentationml.tags+xml"/>
  <Override PartName="/ppt/notesSlides/notesSlide405.xml" ContentType="application/vnd.openxmlformats-officedocument.presentationml.notesSlide+xml"/>
  <Override PartName="/ppt/tags/tag354.xml" ContentType="application/vnd.openxmlformats-officedocument.presentationml.tags+xml"/>
  <Override PartName="/ppt/notesSlides/notesSlide406.xml" ContentType="application/vnd.openxmlformats-officedocument.presentationml.notesSlide+xml"/>
  <Override PartName="/ppt/tags/tag355.xml" ContentType="application/vnd.openxmlformats-officedocument.presentationml.tags+xml"/>
  <Override PartName="/ppt/notesSlides/notesSlide407.xml" ContentType="application/vnd.openxmlformats-officedocument.presentationml.notesSlide+xml"/>
  <Override PartName="/ppt/tags/tag356.xml" ContentType="application/vnd.openxmlformats-officedocument.presentationml.tags+xml"/>
  <Override PartName="/ppt/notesSlides/notesSlide408.xml" ContentType="application/vnd.openxmlformats-officedocument.presentationml.notesSlide+xml"/>
  <Override PartName="/ppt/tags/tag357.xml" ContentType="application/vnd.openxmlformats-officedocument.presentationml.tags+xml"/>
  <Override PartName="/ppt/notesSlides/notesSlide409.xml" ContentType="application/vnd.openxmlformats-officedocument.presentationml.notesSlide+xml"/>
  <Override PartName="/ppt/tags/tag358.xml" ContentType="application/vnd.openxmlformats-officedocument.presentationml.tags+xml"/>
  <Override PartName="/ppt/notesSlides/notesSlide410.xml" ContentType="application/vnd.openxmlformats-officedocument.presentationml.notesSlide+xml"/>
  <Override PartName="/ppt/tags/tag359.xml" ContentType="application/vnd.openxmlformats-officedocument.presentationml.tags+xml"/>
  <Override PartName="/ppt/notesSlides/notesSlide411.xml" ContentType="application/vnd.openxmlformats-officedocument.presentationml.notesSlide+xml"/>
  <Override PartName="/ppt/tags/tag360.xml" ContentType="application/vnd.openxmlformats-officedocument.presentationml.tags+xml"/>
  <Override PartName="/ppt/notesSlides/notesSlide412.xml" ContentType="application/vnd.openxmlformats-officedocument.presentationml.notesSlide+xml"/>
  <Override PartName="/ppt/tags/tag361.xml" ContentType="application/vnd.openxmlformats-officedocument.presentationml.tags+xml"/>
  <Override PartName="/ppt/notesSlides/notesSlide413.xml" ContentType="application/vnd.openxmlformats-officedocument.presentationml.notesSlide+xml"/>
  <Override PartName="/ppt/tags/tag362.xml" ContentType="application/vnd.openxmlformats-officedocument.presentationml.tags+xml"/>
  <Override PartName="/ppt/notesSlides/notesSlide414.xml" ContentType="application/vnd.openxmlformats-officedocument.presentationml.notesSlide+xml"/>
  <Override PartName="/ppt/tags/tag363.xml" ContentType="application/vnd.openxmlformats-officedocument.presentationml.tags+xml"/>
  <Override PartName="/ppt/notesSlides/notesSlide415.xml" ContentType="application/vnd.openxmlformats-officedocument.presentationml.notesSlide+xml"/>
  <Override PartName="/ppt/tags/tag364.xml" ContentType="application/vnd.openxmlformats-officedocument.presentationml.tags+xml"/>
  <Override PartName="/ppt/notesSlides/notesSlide416.xml" ContentType="application/vnd.openxmlformats-officedocument.presentationml.notesSlide+xml"/>
  <Override PartName="/ppt/tags/tag365.xml" ContentType="application/vnd.openxmlformats-officedocument.presentationml.tags+xml"/>
  <Override PartName="/ppt/notesSlides/notesSlide417.xml" ContentType="application/vnd.openxmlformats-officedocument.presentationml.notesSlide+xml"/>
  <Override PartName="/ppt/tags/tag366.xml" ContentType="application/vnd.openxmlformats-officedocument.presentationml.tags+xml"/>
  <Override PartName="/ppt/notesSlides/notesSlide418.xml" ContentType="application/vnd.openxmlformats-officedocument.presentationml.notesSlide+xml"/>
  <Override PartName="/ppt/tags/tag367.xml" ContentType="application/vnd.openxmlformats-officedocument.presentationml.tags+xml"/>
  <Override PartName="/ppt/notesSlides/notesSlide419.xml" ContentType="application/vnd.openxmlformats-officedocument.presentationml.notesSlide+xml"/>
  <Override PartName="/ppt/tags/tag368.xml" ContentType="application/vnd.openxmlformats-officedocument.presentationml.tags+xml"/>
  <Override PartName="/ppt/notesSlides/notesSlide420.xml" ContentType="application/vnd.openxmlformats-officedocument.presentationml.notesSlide+xml"/>
  <Override PartName="/ppt/tags/tag369.xml" ContentType="application/vnd.openxmlformats-officedocument.presentationml.tags+xml"/>
  <Override PartName="/ppt/notesSlides/notesSlide421.xml" ContentType="application/vnd.openxmlformats-officedocument.presentationml.notesSlide+xml"/>
  <Override PartName="/ppt/tags/tag370.xml" ContentType="application/vnd.openxmlformats-officedocument.presentationml.tags+xml"/>
  <Override PartName="/ppt/notesSlides/notesSlide422.xml" ContentType="application/vnd.openxmlformats-officedocument.presentationml.notesSlide+xml"/>
  <Override PartName="/ppt/tags/tag371.xml" ContentType="application/vnd.openxmlformats-officedocument.presentationml.tags+xml"/>
  <Override PartName="/ppt/notesSlides/notesSlide423.xml" ContentType="application/vnd.openxmlformats-officedocument.presentationml.notesSlide+xml"/>
  <Override PartName="/ppt/tags/tag372.xml" ContentType="application/vnd.openxmlformats-officedocument.presentationml.tags+xml"/>
  <Override PartName="/ppt/notesSlides/notesSlide424.xml" ContentType="application/vnd.openxmlformats-officedocument.presentationml.notesSlide+xml"/>
  <Override PartName="/ppt/tags/tag373.xml" ContentType="application/vnd.openxmlformats-officedocument.presentationml.tags+xml"/>
  <Override PartName="/ppt/notesSlides/notesSlide425.xml" ContentType="application/vnd.openxmlformats-officedocument.presentationml.notesSlide+xml"/>
  <Override PartName="/ppt/tags/tag374.xml" ContentType="application/vnd.openxmlformats-officedocument.presentationml.tags+xml"/>
  <Override PartName="/ppt/notesSlides/notesSlide426.xml" ContentType="application/vnd.openxmlformats-officedocument.presentationml.notesSlide+xml"/>
  <Override PartName="/ppt/tags/tag375.xml" ContentType="application/vnd.openxmlformats-officedocument.presentationml.tags+xml"/>
  <Override PartName="/ppt/notesSlides/notesSlide427.xml" ContentType="application/vnd.openxmlformats-officedocument.presentationml.notesSlide+xml"/>
  <Override PartName="/ppt/tags/tag376.xml" ContentType="application/vnd.openxmlformats-officedocument.presentationml.tags+xml"/>
  <Override PartName="/ppt/notesSlides/notesSlide428.xml" ContentType="application/vnd.openxmlformats-officedocument.presentationml.notesSlide+xml"/>
  <Override PartName="/ppt/tags/tag377.xml" ContentType="application/vnd.openxmlformats-officedocument.presentationml.tags+xml"/>
  <Override PartName="/ppt/notesSlides/notesSlide429.xml" ContentType="application/vnd.openxmlformats-officedocument.presentationml.notesSlide+xml"/>
  <Override PartName="/ppt/tags/tag378.xml" ContentType="application/vnd.openxmlformats-officedocument.presentationml.tags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4"/>
  </p:notesMasterIdLst>
  <p:handoutMasterIdLst>
    <p:handoutMasterId r:id="rId435"/>
  </p:handoutMasterIdLst>
  <p:sldIdLst>
    <p:sldId id="256" r:id="rId2"/>
    <p:sldId id="865" r:id="rId3"/>
    <p:sldId id="1302" r:id="rId4"/>
    <p:sldId id="1005" r:id="rId5"/>
    <p:sldId id="1004" r:id="rId6"/>
    <p:sldId id="1006" r:id="rId7"/>
    <p:sldId id="1007" r:id="rId8"/>
    <p:sldId id="1009" r:id="rId9"/>
    <p:sldId id="1008" r:id="rId10"/>
    <p:sldId id="1010" r:id="rId11"/>
    <p:sldId id="1012" r:id="rId12"/>
    <p:sldId id="1013" r:id="rId13"/>
    <p:sldId id="1011" r:id="rId14"/>
    <p:sldId id="990" r:id="rId15"/>
    <p:sldId id="867" r:id="rId16"/>
    <p:sldId id="999" r:id="rId17"/>
    <p:sldId id="1051" r:id="rId18"/>
    <p:sldId id="1015" r:id="rId19"/>
    <p:sldId id="1016" r:id="rId20"/>
    <p:sldId id="988" r:id="rId21"/>
    <p:sldId id="1001" r:id="rId22"/>
    <p:sldId id="998" r:id="rId23"/>
    <p:sldId id="991" r:id="rId24"/>
    <p:sldId id="1017" r:id="rId25"/>
    <p:sldId id="1085" r:id="rId26"/>
    <p:sldId id="1050" r:id="rId27"/>
    <p:sldId id="1393" r:id="rId28"/>
    <p:sldId id="1239" r:id="rId29"/>
    <p:sldId id="1411" r:id="rId30"/>
    <p:sldId id="1291" r:id="rId31"/>
    <p:sldId id="1332" r:id="rId32"/>
    <p:sldId id="1307" r:id="rId33"/>
    <p:sldId id="1303" r:id="rId34"/>
    <p:sldId id="1240" r:id="rId35"/>
    <p:sldId id="989" r:id="rId36"/>
    <p:sldId id="1241" r:id="rId37"/>
    <p:sldId id="1242" r:id="rId38"/>
    <p:sldId id="1289" r:id="rId39"/>
    <p:sldId id="1293" r:id="rId40"/>
    <p:sldId id="1294" r:id="rId41"/>
    <p:sldId id="1295" r:id="rId42"/>
    <p:sldId id="1290" r:id="rId43"/>
    <p:sldId id="1328" r:id="rId44"/>
    <p:sldId id="1304" r:id="rId45"/>
    <p:sldId id="1339" r:id="rId46"/>
    <p:sldId id="1335" r:id="rId47"/>
    <p:sldId id="1336" r:id="rId48"/>
    <p:sldId id="1305" r:id="rId49"/>
    <p:sldId id="1306" r:id="rId50"/>
    <p:sldId id="1091" r:id="rId51"/>
    <p:sldId id="1340" r:id="rId52"/>
    <p:sldId id="1341" r:id="rId53"/>
    <p:sldId id="1292" r:id="rId54"/>
    <p:sldId id="1018" r:id="rId55"/>
    <p:sldId id="1021" r:id="rId56"/>
    <p:sldId id="1024" r:id="rId57"/>
    <p:sldId id="1020" r:id="rId58"/>
    <p:sldId id="1025" r:id="rId59"/>
    <p:sldId id="981" r:id="rId60"/>
    <p:sldId id="1022" r:id="rId61"/>
    <p:sldId id="1049" r:id="rId62"/>
    <p:sldId id="1019" r:id="rId63"/>
    <p:sldId id="1026" r:id="rId64"/>
    <p:sldId id="1023" r:id="rId65"/>
    <p:sldId id="1028" r:id="rId66"/>
    <p:sldId id="1027" r:id="rId67"/>
    <p:sldId id="1031" r:id="rId68"/>
    <p:sldId id="1032" r:id="rId69"/>
    <p:sldId id="1029" r:id="rId70"/>
    <p:sldId id="1035" r:id="rId71"/>
    <p:sldId id="1033" r:id="rId72"/>
    <p:sldId id="1034" r:id="rId73"/>
    <p:sldId id="1030" r:id="rId74"/>
    <p:sldId id="1036" r:id="rId75"/>
    <p:sldId id="1037" r:id="rId76"/>
    <p:sldId id="1039" r:id="rId77"/>
    <p:sldId id="1040" r:id="rId78"/>
    <p:sldId id="1041" r:id="rId79"/>
    <p:sldId id="1042" r:id="rId80"/>
    <p:sldId id="1043" r:id="rId81"/>
    <p:sldId id="1038" r:id="rId82"/>
    <p:sldId id="1045" r:id="rId83"/>
    <p:sldId id="1047" r:id="rId84"/>
    <p:sldId id="1052" r:id="rId85"/>
    <p:sldId id="861" r:id="rId86"/>
    <p:sldId id="1053" r:id="rId87"/>
    <p:sldId id="1054" r:id="rId88"/>
    <p:sldId id="1056" r:id="rId89"/>
    <p:sldId id="1055" r:id="rId90"/>
    <p:sldId id="1057" r:id="rId91"/>
    <p:sldId id="1412" r:id="rId92"/>
    <p:sldId id="1059" r:id="rId93"/>
    <p:sldId id="941" r:id="rId94"/>
    <p:sldId id="995" r:id="rId95"/>
    <p:sldId id="882" r:id="rId96"/>
    <p:sldId id="1067" r:id="rId97"/>
    <p:sldId id="1060" r:id="rId98"/>
    <p:sldId id="1061" r:id="rId99"/>
    <p:sldId id="1072" r:id="rId100"/>
    <p:sldId id="1073" r:id="rId101"/>
    <p:sldId id="1071" r:id="rId102"/>
    <p:sldId id="1084" r:id="rId103"/>
    <p:sldId id="855" r:id="rId104"/>
    <p:sldId id="1086" r:id="rId105"/>
    <p:sldId id="1088" r:id="rId106"/>
    <p:sldId id="1089" r:id="rId107"/>
    <p:sldId id="1090" r:id="rId108"/>
    <p:sldId id="1092" r:id="rId109"/>
    <p:sldId id="1058" r:id="rId110"/>
    <p:sldId id="1063" r:id="rId111"/>
    <p:sldId id="1082" r:id="rId112"/>
    <p:sldId id="1093" r:id="rId113"/>
    <p:sldId id="1094" r:id="rId114"/>
    <p:sldId id="1095" r:id="rId115"/>
    <p:sldId id="1065" r:id="rId116"/>
    <p:sldId id="1081" r:id="rId117"/>
    <p:sldId id="1003" r:id="rId118"/>
    <p:sldId id="1087" r:id="rId119"/>
    <p:sldId id="1062" r:id="rId120"/>
    <p:sldId id="1064" r:id="rId121"/>
    <p:sldId id="1066" r:id="rId122"/>
    <p:sldId id="1068" r:id="rId123"/>
    <p:sldId id="1069" r:id="rId124"/>
    <p:sldId id="1070" r:id="rId125"/>
    <p:sldId id="1075" r:id="rId126"/>
    <p:sldId id="1074" r:id="rId127"/>
    <p:sldId id="1076" r:id="rId128"/>
    <p:sldId id="1077" r:id="rId129"/>
    <p:sldId id="1078" r:id="rId130"/>
    <p:sldId id="1079" r:id="rId131"/>
    <p:sldId id="1083" r:id="rId132"/>
    <p:sldId id="1080" r:id="rId133"/>
    <p:sldId id="1096" r:id="rId134"/>
    <p:sldId id="1109" r:id="rId135"/>
    <p:sldId id="1100" r:id="rId136"/>
    <p:sldId id="982" r:id="rId137"/>
    <p:sldId id="1099" r:id="rId138"/>
    <p:sldId id="1101" r:id="rId139"/>
    <p:sldId id="1102" r:id="rId140"/>
    <p:sldId id="1103" r:id="rId141"/>
    <p:sldId id="1098" r:id="rId142"/>
    <p:sldId id="1108" r:id="rId143"/>
    <p:sldId id="1107" r:id="rId144"/>
    <p:sldId id="1415" r:id="rId145"/>
    <p:sldId id="1414" r:id="rId146"/>
    <p:sldId id="1416" r:id="rId147"/>
    <p:sldId id="1413" r:id="rId148"/>
    <p:sldId id="1097" r:id="rId149"/>
    <p:sldId id="1110" r:id="rId150"/>
    <p:sldId id="1111" r:id="rId151"/>
    <p:sldId id="1114" r:id="rId152"/>
    <p:sldId id="1113" r:id="rId153"/>
    <p:sldId id="1112" r:id="rId154"/>
    <p:sldId id="1104" r:id="rId155"/>
    <p:sldId id="1105" r:id="rId156"/>
    <p:sldId id="1106" r:id="rId157"/>
    <p:sldId id="1116" r:id="rId158"/>
    <p:sldId id="1115" r:id="rId159"/>
    <p:sldId id="1138" r:id="rId160"/>
    <p:sldId id="1137" r:id="rId161"/>
    <p:sldId id="1120" r:id="rId162"/>
    <p:sldId id="1119" r:id="rId163"/>
    <p:sldId id="1144" r:id="rId164"/>
    <p:sldId id="940" r:id="rId165"/>
    <p:sldId id="1145" r:id="rId166"/>
    <p:sldId id="847" r:id="rId167"/>
    <p:sldId id="1143" r:id="rId168"/>
    <p:sldId id="983" r:id="rId169"/>
    <p:sldId id="1118" r:id="rId170"/>
    <p:sldId id="1135" r:id="rId171"/>
    <p:sldId id="1141" r:id="rId172"/>
    <p:sldId id="1142" r:id="rId173"/>
    <p:sldId id="1243" r:id="rId174"/>
    <p:sldId id="1301" r:id="rId175"/>
    <p:sldId id="1285" r:id="rId176"/>
    <p:sldId id="1296" r:id="rId177"/>
    <p:sldId id="1117" r:id="rId178"/>
    <p:sldId id="992" r:id="rId179"/>
    <p:sldId id="1128" r:id="rId180"/>
    <p:sldId id="1121" r:id="rId181"/>
    <p:sldId id="1127" r:id="rId182"/>
    <p:sldId id="985" r:id="rId183"/>
    <p:sldId id="839" r:id="rId184"/>
    <p:sldId id="1136" r:id="rId185"/>
    <p:sldId id="841" r:id="rId186"/>
    <p:sldId id="984" r:id="rId187"/>
    <p:sldId id="944" r:id="rId188"/>
    <p:sldId id="994" r:id="rId189"/>
    <p:sldId id="1002" r:id="rId190"/>
    <p:sldId id="1126" r:id="rId191"/>
    <p:sldId id="1124" r:id="rId192"/>
    <p:sldId id="1125" r:id="rId193"/>
    <p:sldId id="1129" r:id="rId194"/>
    <p:sldId id="1123" r:id="rId195"/>
    <p:sldId id="1132" r:id="rId196"/>
    <p:sldId id="1122" r:id="rId197"/>
    <p:sldId id="1146" r:id="rId198"/>
    <p:sldId id="1131" r:id="rId199"/>
    <p:sldId id="1130" r:id="rId200"/>
    <p:sldId id="1134" r:id="rId201"/>
    <p:sldId id="1208" r:id="rId202"/>
    <p:sldId id="996" r:id="rId203"/>
    <p:sldId id="1209" r:id="rId204"/>
    <p:sldId id="848" r:id="rId205"/>
    <p:sldId id="1153" r:id="rId206"/>
    <p:sldId id="1202" r:id="rId207"/>
    <p:sldId id="1316" r:id="rId208"/>
    <p:sldId id="1311" r:id="rId209"/>
    <p:sldId id="1312" r:id="rId210"/>
    <p:sldId id="1313" r:id="rId211"/>
    <p:sldId id="1314" r:id="rId212"/>
    <p:sldId id="1317" r:id="rId213"/>
    <p:sldId id="1325" r:id="rId214"/>
    <p:sldId id="1324" r:id="rId215"/>
    <p:sldId id="1345" r:id="rId216"/>
    <p:sldId id="1343" r:id="rId217"/>
    <p:sldId id="1342" r:id="rId218"/>
    <p:sldId id="1344" r:id="rId219"/>
    <p:sldId id="1346" r:id="rId220"/>
    <p:sldId id="1207" r:id="rId221"/>
    <p:sldId id="1318" r:id="rId222"/>
    <p:sldId id="1319" r:id="rId223"/>
    <p:sldId id="1158" r:id="rId224"/>
    <p:sldId id="1360" r:id="rId225"/>
    <p:sldId id="986" r:id="rId226"/>
    <p:sldId id="885" r:id="rId227"/>
    <p:sldId id="1327" r:id="rId228"/>
    <p:sldId id="1347" r:id="rId229"/>
    <p:sldId id="1349" r:id="rId230"/>
    <p:sldId id="1350" r:id="rId231"/>
    <p:sldId id="1351" r:id="rId232"/>
    <p:sldId id="1352" r:id="rId233"/>
    <p:sldId id="1356" r:id="rId234"/>
    <p:sldId id="1357" r:id="rId235"/>
    <p:sldId id="1326" r:id="rId236"/>
    <p:sldId id="852" r:id="rId237"/>
    <p:sldId id="1364" r:id="rId238"/>
    <p:sldId id="1362" r:id="rId239"/>
    <p:sldId id="1361" r:id="rId240"/>
    <p:sldId id="1353" r:id="rId241"/>
    <p:sldId id="1354" r:id="rId242"/>
    <p:sldId id="884" r:id="rId243"/>
    <p:sldId id="886" r:id="rId244"/>
    <p:sldId id="854" r:id="rId245"/>
    <p:sldId id="1194" r:id="rId246"/>
    <p:sldId id="1206" r:id="rId247"/>
    <p:sldId id="1155" r:id="rId248"/>
    <p:sldId id="1203" r:id="rId249"/>
    <p:sldId id="1147" r:id="rId250"/>
    <p:sldId id="1363" r:id="rId251"/>
    <p:sldId id="1204" r:id="rId252"/>
    <p:sldId id="1355" r:id="rId253"/>
    <p:sldId id="1365" r:id="rId254"/>
    <p:sldId id="1152" r:id="rId255"/>
    <p:sldId id="1190" r:id="rId256"/>
    <p:sldId id="1288" r:id="rId257"/>
    <p:sldId id="1366" r:id="rId258"/>
    <p:sldId id="1367" r:id="rId259"/>
    <p:sldId id="1368" r:id="rId260"/>
    <p:sldId id="1370" r:id="rId261"/>
    <p:sldId id="1372" r:id="rId262"/>
    <p:sldId id="1187" r:id="rId263"/>
    <p:sldId id="1373" r:id="rId264"/>
    <p:sldId id="1374" r:id="rId265"/>
    <p:sldId id="1375" r:id="rId266"/>
    <p:sldId id="1376" r:id="rId267"/>
    <p:sldId id="1377" r:id="rId268"/>
    <p:sldId id="1378" r:id="rId269"/>
    <p:sldId id="1379" r:id="rId270"/>
    <p:sldId id="1380" r:id="rId271"/>
    <p:sldId id="1188" r:id="rId272"/>
    <p:sldId id="1381" r:id="rId273"/>
    <p:sldId id="1382" r:id="rId274"/>
    <p:sldId id="1383" r:id="rId275"/>
    <p:sldId id="1384" r:id="rId276"/>
    <p:sldId id="1385" r:id="rId277"/>
    <p:sldId id="1189" r:id="rId278"/>
    <p:sldId id="1387" r:id="rId279"/>
    <p:sldId id="1149" r:id="rId280"/>
    <p:sldId id="1186" r:id="rId281"/>
    <p:sldId id="1388" r:id="rId282"/>
    <p:sldId id="1389" r:id="rId283"/>
    <p:sldId id="1278" r:id="rId284"/>
    <p:sldId id="1390" r:id="rId285"/>
    <p:sldId id="1391" r:id="rId286"/>
    <p:sldId id="1392" r:id="rId287"/>
    <p:sldId id="1167" r:id="rId288"/>
    <p:sldId id="1394" r:id="rId289"/>
    <p:sldId id="1395" r:id="rId290"/>
    <p:sldId id="1396" r:id="rId291"/>
    <p:sldId id="1170" r:id="rId292"/>
    <p:sldId id="1397" r:id="rId293"/>
    <p:sldId id="1168" r:id="rId294"/>
    <p:sldId id="1169" r:id="rId295"/>
    <p:sldId id="1181" r:id="rId296"/>
    <p:sldId id="1176" r:id="rId297"/>
    <p:sldId id="1171" r:id="rId298"/>
    <p:sldId id="1179" r:id="rId299"/>
    <p:sldId id="1182" r:id="rId300"/>
    <p:sldId id="1183" r:id="rId301"/>
    <p:sldId id="1184" r:id="rId302"/>
    <p:sldId id="1180" r:id="rId303"/>
    <p:sldId id="1417" r:id="rId304"/>
    <p:sldId id="1174" r:id="rId305"/>
    <p:sldId id="1175" r:id="rId306"/>
    <p:sldId id="1418" r:id="rId307"/>
    <p:sldId id="1172" r:id="rId308"/>
    <p:sldId id="1419" r:id="rId309"/>
    <p:sldId id="1421" r:id="rId310"/>
    <p:sldId id="1173" r:id="rId311"/>
    <p:sldId id="1185" r:id="rId312"/>
    <p:sldId id="1177" r:id="rId313"/>
    <p:sldId id="1178" r:id="rId314"/>
    <p:sldId id="1154" r:id="rId315"/>
    <p:sldId id="1166" r:id="rId316"/>
    <p:sldId id="1232" r:id="rId317"/>
    <p:sldId id="1233" r:id="rId318"/>
    <p:sldId id="1234" r:id="rId319"/>
    <p:sldId id="1165" r:id="rId320"/>
    <p:sldId id="1235" r:id="rId321"/>
    <p:sldId id="1236" r:id="rId322"/>
    <p:sldId id="1237" r:id="rId323"/>
    <p:sldId id="1238" r:id="rId324"/>
    <p:sldId id="1427" r:id="rId325"/>
    <p:sldId id="1428" r:id="rId326"/>
    <p:sldId id="1157" r:id="rId327"/>
    <p:sldId id="1164" r:id="rId328"/>
    <p:sldId id="1432" r:id="rId329"/>
    <p:sldId id="1162" r:id="rId330"/>
    <p:sldId id="1227" r:id="rId331"/>
    <p:sldId id="1228" r:id="rId332"/>
    <p:sldId id="1229" r:id="rId333"/>
    <p:sldId id="1230" r:id="rId334"/>
    <p:sldId id="1431" r:id="rId335"/>
    <p:sldId id="1430" r:id="rId336"/>
    <p:sldId id="1433" r:id="rId337"/>
    <p:sldId id="1434" r:id="rId338"/>
    <p:sldId id="1435" r:id="rId339"/>
    <p:sldId id="1436" r:id="rId340"/>
    <p:sldId id="1441" r:id="rId341"/>
    <p:sldId id="1440" r:id="rId342"/>
    <p:sldId id="1438" r:id="rId343"/>
    <p:sldId id="1439" r:id="rId344"/>
    <p:sldId id="1437" r:id="rId345"/>
    <p:sldId id="1446" r:id="rId346"/>
    <p:sldId id="1445" r:id="rId347"/>
    <p:sldId id="1444" r:id="rId348"/>
    <p:sldId id="1443" r:id="rId349"/>
    <p:sldId id="1442" r:id="rId350"/>
    <p:sldId id="1450" r:id="rId351"/>
    <p:sldId id="1150" r:id="rId352"/>
    <p:sldId id="842" r:id="rId353"/>
    <p:sldId id="880" r:id="rId354"/>
    <p:sldId id="853" r:id="rId355"/>
    <p:sldId id="993" r:id="rId356"/>
    <p:sldId id="1398" r:id="rId357"/>
    <p:sldId id="1276" r:id="rId358"/>
    <p:sldId id="1210" r:id="rId359"/>
    <p:sldId id="1211" r:id="rId360"/>
    <p:sldId id="1212" r:id="rId361"/>
    <p:sldId id="1213" r:id="rId362"/>
    <p:sldId id="1214" r:id="rId363"/>
    <p:sldId id="1215" r:id="rId364"/>
    <p:sldId id="1216" r:id="rId365"/>
    <p:sldId id="1163" r:id="rId366"/>
    <p:sldId id="1156" r:id="rId367"/>
    <p:sldId id="1277" r:id="rId368"/>
    <p:sldId id="1399" r:id="rId369"/>
    <p:sldId id="1400" r:id="rId370"/>
    <p:sldId id="1226" r:id="rId371"/>
    <p:sldId id="1217" r:id="rId372"/>
    <p:sldId id="1223" r:id="rId373"/>
    <p:sldId id="1218" r:id="rId374"/>
    <p:sldId id="1219" r:id="rId375"/>
    <p:sldId id="1224" r:id="rId376"/>
    <p:sldId id="1225" r:id="rId377"/>
    <p:sldId id="1220" r:id="rId378"/>
    <p:sldId id="1221" r:id="rId379"/>
    <p:sldId id="1222" r:id="rId380"/>
    <p:sldId id="1159" r:id="rId381"/>
    <p:sldId id="1161" r:id="rId382"/>
    <p:sldId id="1160" r:id="rId383"/>
    <p:sldId id="1268" r:id="rId384"/>
    <p:sldId id="1287" r:id="rId385"/>
    <p:sldId id="1270" r:id="rId386"/>
    <p:sldId id="1284" r:id="rId387"/>
    <p:sldId id="1283" r:id="rId388"/>
    <p:sldId id="1320" r:id="rId389"/>
    <p:sldId id="1329" r:id="rId390"/>
    <p:sldId id="1321" r:id="rId391"/>
    <p:sldId id="1282" r:id="rId392"/>
    <p:sldId id="1281" r:id="rId393"/>
    <p:sldId id="1269" r:id="rId394"/>
    <p:sldId id="1308" r:id="rId395"/>
    <p:sldId id="1406" r:id="rId396"/>
    <p:sldId id="1409" r:id="rId397"/>
    <p:sldId id="1275" r:id="rId398"/>
    <p:sldId id="1273" r:id="rId399"/>
    <p:sldId id="1274" r:id="rId400"/>
    <p:sldId id="1297" r:id="rId401"/>
    <p:sldId id="1422" r:id="rId402"/>
    <p:sldId id="1244" r:id="rId403"/>
    <p:sldId id="1410" r:id="rId404"/>
    <p:sldId id="1401" r:id="rId405"/>
    <p:sldId id="1405" r:id="rId406"/>
    <p:sldId id="1402" r:id="rId407"/>
    <p:sldId id="1408" r:id="rId408"/>
    <p:sldId id="1407" r:id="rId409"/>
    <p:sldId id="1403" r:id="rId410"/>
    <p:sldId id="1404" r:id="rId411"/>
    <p:sldId id="1280" r:id="rId412"/>
    <p:sldId id="1322" r:id="rId413"/>
    <p:sldId id="1323" r:id="rId414"/>
    <p:sldId id="1265" r:id="rId415"/>
    <p:sldId id="1266" r:id="rId416"/>
    <p:sldId id="1272" r:id="rId417"/>
    <p:sldId id="1338" r:id="rId418"/>
    <p:sldId id="1334" r:id="rId419"/>
    <p:sldId id="1309" r:id="rId420"/>
    <p:sldId id="1337" r:id="rId421"/>
    <p:sldId id="1423" r:id="rId422"/>
    <p:sldId id="1330" r:id="rId423"/>
    <p:sldId id="1425" r:id="rId424"/>
    <p:sldId id="1424" r:id="rId425"/>
    <p:sldId id="1310" r:id="rId426"/>
    <p:sldId id="1271" r:id="rId427"/>
    <p:sldId id="1267" r:id="rId428"/>
    <p:sldId id="1286" r:id="rId429"/>
    <p:sldId id="1426" r:id="rId430"/>
    <p:sldId id="604" r:id="rId431"/>
    <p:sldId id="978" r:id="rId432"/>
    <p:sldId id="1148" r:id="rId433"/>
  </p:sldIdLst>
  <p:sldSz cx="9144000" cy="6858000" type="screen4x3"/>
  <p:notesSz cx="7010400" cy="9296400"/>
  <p:custDataLst>
    <p:tags r:id="rId436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876"/>
    <a:srgbClr val="6C043F"/>
    <a:srgbClr val="6600CC"/>
    <a:srgbClr val="680068"/>
    <a:srgbClr val="FFFFFF"/>
    <a:srgbClr val="9E0040"/>
    <a:srgbClr val="47008E"/>
    <a:srgbClr val="532476"/>
    <a:srgbClr val="FF0066"/>
    <a:srgbClr val="82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182" autoAdjust="0"/>
  </p:normalViewPr>
  <p:slideViewPr>
    <p:cSldViewPr>
      <p:cViewPr varScale="1">
        <p:scale>
          <a:sx n="69" d="100"/>
          <a:sy n="69" d="100"/>
        </p:scale>
        <p:origin x="132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handoutMaster" Target="handoutMasters/handoutMaster1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presProps" Target="presProps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theme" Target="theme/theme1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notesMaster" Target="notesMasters/notesMaster1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tags" Target="tags/tag1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viewProps" Target="viewProps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tableStyles" Target="tableStyles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B47514-D91A-4F60-808A-63E59A7D6FEF}" type="datetimeFigureOut">
              <a:rPr lang="en-US"/>
              <a:pPr>
                <a:defRPr/>
              </a:pPr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80775DB0-0642-4647-B826-14FB84F7CCB3}" type="slidenum">
              <a:rPr lang="en-US" altLang="es-PR"/>
              <a:pPr/>
              <a:t>‹#›</a:t>
            </a:fld>
            <a:endParaRPr lang="en-US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F9118B2-1A13-45AD-BA52-27027FEE35E4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108"/>
            <a:ext cx="5608320" cy="418242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BC3E63DF-ACE0-4A8C-A515-C0D2FDCFC6DF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4659" indent="-286407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5629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3880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62132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20384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8635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36887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95138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E197D32-152B-49DF-9DDA-C3DBBD4B7CED}" type="slidenum">
              <a:rPr lang="es-PR" altLang="es-PR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s-P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1231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134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3199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185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8774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90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6044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8618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226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6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945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2733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5624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4711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189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723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4597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4264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5538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394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5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26590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73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7043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2772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8666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0626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5731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7019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3061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5930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13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2524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1970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0868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2589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6540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5525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1141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5280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1209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29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813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D942137D-9015-408E-B93E-F6D9ECD1893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8601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53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2101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2135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7573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89571212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26479868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80791710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8596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5056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5598FC7-A883-46E5-8493-E1F1B95ADA1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7691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0923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2283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7816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8154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5097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6211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7163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4624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675740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70656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2E6F462-17FD-44E4-9B13-E10FF0F0896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30558185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3652271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92015753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4136429615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3FC6D9A-906C-469B-A3B0-114D262DE4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3FC6D9A-906C-469B-A3B0-114D262DE4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8793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B842C3C-95BC-478C-9878-2D8832D4537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B842C3C-95BC-478C-9878-2D8832D4537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7151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965541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70656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2E6F462-17FD-44E4-9B13-E10FF0F0896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998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71713440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02344195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200635235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02579209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34838670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00341187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50408706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89703202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9222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9ADF06F-280F-46BD-9FA0-C5042097E8B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161132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5056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5598FC7-A883-46E5-8493-E1F1B95ADA1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7504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72902696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4843213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01567068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39731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F9FEDE2-5DC6-4783-A05A-B6C17EA691A1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9597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5BA5472-3F72-48CA-8E31-9963E96ABD68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5056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5598FC7-A883-46E5-8493-E1F1B95ADA1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5932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09939485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dirty="0" smtClean="0"/>
          </a:p>
        </p:txBody>
      </p:sp>
    </p:spTree>
    <p:extLst>
      <p:ext uri="{BB962C8B-B14F-4D97-AF65-F5344CB8AC3E}">
        <p14:creationId xmlns:p14="http://schemas.microsoft.com/office/powerpoint/2010/main" val="124786927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33361015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656106802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0453478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9101832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294686124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999677366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720968880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418936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403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D9791646-F64A-4511-BF42-C927F417DB4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341663675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8068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70042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7D10316-8C66-41B7-B30B-3297A3E9A0A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30502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11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D5813F3-5772-490A-BA42-B092C418E01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36552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6054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90772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23646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22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71066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01BA646-8683-4705-8E2D-3662926E276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58534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28587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17659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67486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08584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67790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57747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850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862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4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70451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5876D1F-1399-4822-8676-A6E201E50ED1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03413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08925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89692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88319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2917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7891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0327E0EB-70C4-4450-AADA-FDEF4E5D886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27976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37844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13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901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22B8F31-174B-4992-B0D7-3AF37F4C8CE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24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5856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3482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89996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85833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95965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1984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04290D9-1263-4E8B-AE8B-53F8FA190B4A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6296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86950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66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901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22B8F31-174B-4992-B0D7-3AF37F4C8CE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97918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7274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03538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7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8742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4B673DF-D5BA-4220-AAED-05B1D8E1582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9152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4A828D0-B04E-4306-9ED6-1A5FC2A81C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394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6E527AD-CF52-4A22-A10A-35DEC3266C1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79246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09618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137893319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28381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73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89386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3762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6904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72229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12264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70279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76874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82793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38619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87660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47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66426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97492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23386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85910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52833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85508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01544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27336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66789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57763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05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447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4406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37974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59869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87681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24691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66705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63736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77873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63711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31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00749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61528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91413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11498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03364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13535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59239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7145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99414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52701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56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04732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07396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29746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87204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61800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2783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49027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90292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24488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61967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6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27432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82279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1823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49671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5340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26824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18422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34285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95477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52326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632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50958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59921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86884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97729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33411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21004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37761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34187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72873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95806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38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3835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0480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35204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28515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58873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84338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69594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47698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45884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12689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15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47413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59426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35837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38665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69555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83653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24580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58487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628055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28626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17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3722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8633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56413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52055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63313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07811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34927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13810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10888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87909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797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78657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06974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39936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376F464-75AD-4A0F-A5E4-4BB0D718817A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7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771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1453332-767D-4A0A-BE80-C5500025504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1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189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DB1DC67-67C8-441E-ABD4-F75779E77A31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dirty="0" smtClean="0"/>
          </a:p>
        </p:txBody>
      </p:sp>
    </p:spTree>
    <p:extLst>
      <p:ext uri="{BB962C8B-B14F-4D97-AF65-F5344CB8AC3E}">
        <p14:creationId xmlns:p14="http://schemas.microsoft.com/office/powerpoint/2010/main" val="2738731387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157624136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009704453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1433300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6072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042085571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2187168098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851470329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11310702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567854085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77840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91417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26565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2410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422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8056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97188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94038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55953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07106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3118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87998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06449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41702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53515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83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46676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89355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4062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30962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84608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87863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53249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99486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39129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65703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00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46257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07800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10053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2666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68603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45669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35575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74380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75518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66128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0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47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25779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66519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09603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46707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4478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2817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89944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10238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1026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00297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560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03431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23811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5203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54176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18941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24669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71622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60530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62704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836943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30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00984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09882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7101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19309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86305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21800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92475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45286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89951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12228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4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8577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70D40D4-A504-432F-B67B-4AEEBEA59BC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  <p:extLst>
      <p:ext uri="{BB962C8B-B14F-4D97-AF65-F5344CB8AC3E}">
        <p14:creationId xmlns:p14="http://schemas.microsoft.com/office/powerpoint/2010/main" val="32242563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90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80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266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35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45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7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946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730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225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8608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A3804F-BC74-44E3-9FAE-AA85C163CE5C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99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958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530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044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706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332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23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6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470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231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09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427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123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252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912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833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2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886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50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640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13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401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182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7169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544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954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844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4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2604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014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231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9230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667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9D7F2F7-CFAF-42CE-9A84-82D0E4C2E2E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541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506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435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2282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084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89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3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9265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135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38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082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7474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9397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671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6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>
                <a:latin typeface="Arial" panose="020B0604020202020204" pitchFamily="34" charset="0"/>
              </a:rPr>
              <a:t>Saludmed 2016, por </a:t>
            </a:r>
            <a:r>
              <a:rPr lang="es-PR" altLang="es-PR" sz="1200" i="1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>
                <a:latin typeface="Arial" panose="020B0604020202020204" pitchFamily="34" charset="0"/>
                <a:hlinkClick r:id="rId5"/>
              </a:rPr>
              <a:t>"Creative Commons"</a:t>
            </a:r>
            <a:r>
              <a:rPr lang="es-PR" altLang="es-PR" sz="1200" b="0">
                <a:latin typeface="Arial" panose="020B0604020202020204" pitchFamily="34" charset="0"/>
              </a:rPr>
              <a:t>, </a:t>
            </a:r>
          </a:p>
          <a:p>
            <a:pPr algn="l" eaLnBrk="1" hangingPunct="1"/>
            <a:r>
              <a:rPr lang="es-PR" altLang="es-PR" sz="1200" b="0">
                <a:latin typeface="Arial" panose="020B0604020202020204" pitchFamily="34" charset="0"/>
              </a:rPr>
              <a:t>de tipo: </a:t>
            </a:r>
            <a:r>
              <a:rPr lang="es-PR" altLang="es-PR" sz="1200" i="1">
                <a:latin typeface="Arial" panose="020B0604020202020204" pitchFamily="34" charset="0"/>
                <a:hlinkClick r:id="rId5"/>
              </a:rPr>
              <a:t>Reconocimiento-NoComercial-Sin Obras Derivadas 3.0.  Licencia de Puerto Rico</a:t>
            </a:r>
            <a:r>
              <a:rPr lang="es-PR" altLang="es-PR" sz="1200" b="0">
                <a:latin typeface="Arial" panose="020B0604020202020204" pitchFamily="34" charset="0"/>
              </a:rPr>
              <a:t>.  </a:t>
            </a:r>
          </a:p>
          <a:p>
            <a:pPr algn="l" eaLnBrk="1" hangingPunct="1"/>
            <a:r>
              <a:rPr lang="es-PR" altLang="es-PR" sz="1200" b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>
                <a:latin typeface="Arial" panose="020B0604020202020204" pitchFamily="34" charset="0"/>
              </a:rPr>
              <a:t>.</a:t>
            </a:r>
            <a:endParaRPr lang="es-PR" altLang="es-PR" sz="1800" b="0">
              <a:latin typeface="Arial" panose="020B0604020202020204" pitchFamily="34" charset="0"/>
            </a:endParaRPr>
          </a:p>
        </p:txBody>
      </p:sp>
      <p:pic>
        <p:nvPicPr>
          <p:cNvPr id="12" name="Picture 47" descr="6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21163"/>
            <a:ext cx="2303463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 descr="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4149725"/>
            <a:ext cx="7620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9" descr="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237038"/>
            <a:ext cx="620712" cy="14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3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6" name="Rectangle 44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7" name="Rectangle 4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8" name="Rectangle 4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9" name="Rectangle 4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0" name="Rectangle 4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21" name="Rounded Rectangle 20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22" name="Rounded Rectangle 21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1A522-5E61-4961-BDE2-0FF74796BC1D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4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EECF-94B7-46D3-88D4-EED4AD2697A5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2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65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66C0-76BC-4302-A27C-409475562888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EF0B-F384-477C-8FE7-F136A86CF28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7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A6B-0DBA-4740-A092-580978D7D7D3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09B7-2A53-4033-885F-0BBCEB71BD58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015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7521-954D-4C68-A204-851D9A519BFB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E338-49F2-4D1A-B399-DACF9B7FFDF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83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B9C-199F-4A93-9839-CC80D6996D42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EB4FB-685F-4C94-BC45-69E220E5600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18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316E-0AF3-41BA-B935-AF06D0F55876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7FBF-0CD1-4D0F-9F2E-5A5BE93641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25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C65BA6-BAD5-4689-85BC-45AEF03DCEE8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434D-01BF-4A02-9CE7-5F2268407DE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108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AB3C-8FB4-454B-8FD2-28525D4CFF61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BC3CF-AFB2-4542-87F0-BC89D854036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63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5C3F-533E-49B1-AE9B-172BDAE6BCCE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A2EB-42BE-427A-BC85-B3CC1F849E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5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98B9-901F-4DD1-B568-C5720D891340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5EC-9664-424D-A04E-CA3D32F3C45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877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3277-7464-493D-90D0-E7A70C6EF088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1EF77-9118-492C-A1D9-E24D80A81C8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9328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text styles</a:t>
            </a:r>
          </a:p>
          <a:p>
            <a:pPr lvl="1"/>
            <a:r>
              <a:rPr lang="en-US" altLang="es-PR" smtClean="0"/>
              <a:t>Second level</a:t>
            </a:r>
          </a:p>
          <a:p>
            <a:pPr lvl="2"/>
            <a:r>
              <a:rPr lang="en-US" altLang="es-PR" smtClean="0"/>
              <a:t>Third level</a:t>
            </a:r>
          </a:p>
          <a:p>
            <a:pPr lvl="3"/>
            <a:r>
              <a:rPr lang="en-US" altLang="es-PR" smtClean="0"/>
              <a:t>Fourth level</a:t>
            </a:r>
          </a:p>
          <a:p>
            <a:pPr lvl="4"/>
            <a:r>
              <a:rPr lang="en-US" altLang="es-PR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288B3F6B-3328-4F6A-8E27-F0084FB4D08A}" type="datetimeFigureOut">
              <a:rPr lang="es-PR"/>
              <a:pPr>
                <a:defRPr/>
              </a:pPr>
              <a:t>10/15/2016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12F16836-38A3-47A9-B8FC-40E2F6732D7A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b="0">
                <a:latin typeface="Arial" panose="020B0604020202020204" pitchFamily="34" charset="0"/>
              </a:rPr>
              <a:t>Copyright © 2016 Edgar Lopategui Corsino | Saludmed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10" r:id="rId5"/>
    <p:sldLayoutId id="2147483711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1.wav"/><Relationship Id="rId5" Type="http://schemas.openxmlformats.org/officeDocument/2006/relationships/image" Target="../media/image114.jp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1.wav"/><Relationship Id="rId5" Type="http://schemas.openxmlformats.org/officeDocument/2006/relationships/image" Target="../media/image117.jp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1.wav"/><Relationship Id="rId5" Type="http://schemas.openxmlformats.org/officeDocument/2006/relationships/image" Target="../media/image118.jpe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audio" Target="../media/audio1.wav"/><Relationship Id="rId5" Type="http://schemas.openxmlformats.org/officeDocument/2006/relationships/image" Target="../media/image119.jpe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audio" Target="../media/audio2.wav"/><Relationship Id="rId5" Type="http://schemas.openxmlformats.org/officeDocument/2006/relationships/image" Target="../media/image120.jpe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image" Target="../media/image121.jpe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1.wav"/><Relationship Id="rId5" Type="http://schemas.openxmlformats.org/officeDocument/2006/relationships/image" Target="../media/image122.jpe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audio" Target="../media/audio3.wav"/><Relationship Id="rId5" Type="http://schemas.openxmlformats.org/officeDocument/2006/relationships/image" Target="../media/image123.jpeg"/><Relationship Id="rId4" Type="http://schemas.openxmlformats.org/officeDocument/2006/relationships/audio" Target="../media/audio3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24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110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image" Target="../media/image126.jpg"/><Relationship Id="rId11" Type="http://schemas.openxmlformats.org/officeDocument/2006/relationships/audio" Target="../media/audio1.wav"/><Relationship Id="rId5" Type="http://schemas.openxmlformats.org/officeDocument/2006/relationships/image" Target="../media/image125.jpg"/><Relationship Id="rId10" Type="http://schemas.openxmlformats.org/officeDocument/2006/relationships/image" Target="../media/image14.wmf"/><Relationship Id="rId4" Type="http://schemas.openxmlformats.org/officeDocument/2006/relationships/audio" Target="../media/audio1.wav"/><Relationship Id="rId9" Type="http://schemas.openxmlformats.org/officeDocument/2006/relationships/image" Target="../media/image129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2.wav"/><Relationship Id="rId5" Type="http://schemas.openxmlformats.org/officeDocument/2006/relationships/image" Target="../media/image130.jpe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3.wav"/><Relationship Id="rId5" Type="http://schemas.openxmlformats.org/officeDocument/2006/relationships/image" Target="../media/image131.jpeg"/><Relationship Id="rId4" Type="http://schemas.openxmlformats.org/officeDocument/2006/relationships/audio" Target="../media/audio3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audio" Target="../media/audio3.wav"/><Relationship Id="rId5" Type="http://schemas.openxmlformats.org/officeDocument/2006/relationships/image" Target="../media/image132.jpeg"/><Relationship Id="rId4" Type="http://schemas.openxmlformats.org/officeDocument/2006/relationships/audio" Target="../media/audio3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1.wav"/><Relationship Id="rId5" Type="http://schemas.openxmlformats.org/officeDocument/2006/relationships/image" Target="../media/image133.jpe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audio" Target="../media/audio2.wav"/><Relationship Id="rId5" Type="http://schemas.openxmlformats.org/officeDocument/2006/relationships/image" Target="../media/image134.jpe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5" Type="http://schemas.openxmlformats.org/officeDocument/2006/relationships/image" Target="../media/image135.jpe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audio" Target="../media/audio2.wav"/><Relationship Id="rId5" Type="http://schemas.openxmlformats.org/officeDocument/2006/relationships/image" Target="../media/image136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audio" Target="../media/audio2.wav"/><Relationship Id="rId5" Type="http://schemas.openxmlformats.org/officeDocument/2006/relationships/image" Target="../media/image137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38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5" Type="http://schemas.openxmlformats.org/officeDocument/2006/relationships/image" Target="../media/image26.jpg"/><Relationship Id="rId4" Type="http://schemas.openxmlformats.org/officeDocument/2006/relationships/audio" Target="../media/audio3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3.wav"/><Relationship Id="rId5" Type="http://schemas.openxmlformats.org/officeDocument/2006/relationships/image" Target="../media/image139.jpeg"/><Relationship Id="rId4" Type="http://schemas.openxmlformats.org/officeDocument/2006/relationships/audio" Target="../media/audio3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40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22.xml"/><Relationship Id="rId7" Type="http://schemas.openxmlformats.org/officeDocument/2006/relationships/image" Target="../media/image1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audio" Target="../media/audio2.wav"/><Relationship Id="rId5" Type="http://schemas.openxmlformats.org/officeDocument/2006/relationships/image" Target="../media/image144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2.wav"/><Relationship Id="rId5" Type="http://schemas.openxmlformats.org/officeDocument/2006/relationships/image" Target="../media/image145.jpe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image" Target="../media/image146.jpe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47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audio" Target="../media/audio2.wav"/><Relationship Id="rId5" Type="http://schemas.openxmlformats.org/officeDocument/2006/relationships/image" Target="../media/image148.jpe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audio" Target="../media/audio2.wav"/><Relationship Id="rId5" Type="http://schemas.openxmlformats.org/officeDocument/2006/relationships/image" Target="../media/image149.jpe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5" Type="http://schemas.openxmlformats.org/officeDocument/2006/relationships/image" Target="../media/image150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5" Type="http://schemas.openxmlformats.org/officeDocument/2006/relationships/image" Target="../media/image151.jpeg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2.wav"/><Relationship Id="rId5" Type="http://schemas.openxmlformats.org/officeDocument/2006/relationships/image" Target="../media/image152.jpeg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audio" Target="../media/audio2.wav"/><Relationship Id="rId5" Type="http://schemas.openxmlformats.org/officeDocument/2006/relationships/image" Target="../media/image153.jpeg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audio" Target="../media/audio2.wav"/><Relationship Id="rId5" Type="http://schemas.openxmlformats.org/officeDocument/2006/relationships/image" Target="../media/image154.jpeg"/><Relationship Id="rId4" Type="http://schemas.openxmlformats.org/officeDocument/2006/relationships/audio" Target="../media/audio2.wav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127.wmf"/><Relationship Id="rId11" Type="http://schemas.openxmlformats.org/officeDocument/2006/relationships/audio" Target="../media/audio3.wav"/><Relationship Id="rId5" Type="http://schemas.openxmlformats.org/officeDocument/2006/relationships/image" Target="../media/image155.jpg"/><Relationship Id="rId10" Type="http://schemas.openxmlformats.org/officeDocument/2006/relationships/image" Target="../media/image156.jpg"/><Relationship Id="rId4" Type="http://schemas.openxmlformats.org/officeDocument/2006/relationships/audio" Target="../media/audio3.wav"/><Relationship Id="rId9" Type="http://schemas.openxmlformats.org/officeDocument/2006/relationships/image" Target="../media/image21.w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21.wmf"/><Relationship Id="rId5" Type="http://schemas.openxmlformats.org/officeDocument/2006/relationships/image" Target="../media/image157.jpg"/><Relationship Id="rId4" Type="http://schemas.openxmlformats.org/officeDocument/2006/relationships/audio" Target="../media/audio3.wav"/><Relationship Id="rId9" Type="http://schemas.openxmlformats.org/officeDocument/2006/relationships/image" Target="../media/image127.wmf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audio" Target="../media/audio1.wav"/><Relationship Id="rId5" Type="http://schemas.openxmlformats.org/officeDocument/2006/relationships/image" Target="../media/image158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139.xml"/><Relationship Id="rId7" Type="http://schemas.openxmlformats.org/officeDocument/2006/relationships/image" Target="../media/image163.jpg"/><Relationship Id="rId12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162.jpg"/><Relationship Id="rId11" Type="http://schemas.openxmlformats.org/officeDocument/2006/relationships/image" Target="../media/image128.wmf"/><Relationship Id="rId5" Type="http://schemas.openxmlformats.org/officeDocument/2006/relationships/image" Target="../media/image161.jpg"/><Relationship Id="rId10" Type="http://schemas.openxmlformats.org/officeDocument/2006/relationships/image" Target="../media/image14.wmf"/><Relationship Id="rId4" Type="http://schemas.openxmlformats.org/officeDocument/2006/relationships/audio" Target="../media/audio3.wav"/><Relationship Id="rId9" Type="http://schemas.openxmlformats.org/officeDocument/2006/relationships/image" Target="../media/image16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13" Type="http://schemas.openxmlformats.org/officeDocument/2006/relationships/image" Target="../media/image129.wmf"/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67.jpg"/><Relationship Id="rId12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66.jpg"/><Relationship Id="rId11" Type="http://schemas.openxmlformats.org/officeDocument/2006/relationships/image" Target="../media/image128.wmf"/><Relationship Id="rId5" Type="http://schemas.openxmlformats.org/officeDocument/2006/relationships/image" Target="../media/image165.jpg"/><Relationship Id="rId15" Type="http://schemas.openxmlformats.org/officeDocument/2006/relationships/audio" Target="../media/audio2.wav"/><Relationship Id="rId10" Type="http://schemas.openxmlformats.org/officeDocument/2006/relationships/image" Target="../media/image14.wmf"/><Relationship Id="rId4" Type="http://schemas.openxmlformats.org/officeDocument/2006/relationships/audio" Target="../media/audio2.wav"/><Relationship Id="rId9" Type="http://schemas.openxmlformats.org/officeDocument/2006/relationships/image" Target="../media/image21.wmf"/><Relationship Id="rId14" Type="http://schemas.openxmlformats.org/officeDocument/2006/relationships/image" Target="../media/image169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audio" Target="../media/audio2.wav"/><Relationship Id="rId5" Type="http://schemas.openxmlformats.org/officeDocument/2006/relationships/image" Target="../media/image170.jpeg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21.wmf"/><Relationship Id="rId5" Type="http://schemas.openxmlformats.org/officeDocument/2006/relationships/image" Target="../media/image17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audio" Target="../media/audio2.wav"/><Relationship Id="rId5" Type="http://schemas.openxmlformats.org/officeDocument/2006/relationships/image" Target="../media/image172.jpe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audio" Target="../media/audio2.wav"/><Relationship Id="rId5" Type="http://schemas.openxmlformats.org/officeDocument/2006/relationships/image" Target="../media/image173.jpe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w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14.wmf"/><Relationship Id="rId4" Type="http://schemas.openxmlformats.org/officeDocument/2006/relationships/image" Target="../media/image175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audio" Target="../media/audio1.wav"/><Relationship Id="rId5" Type="http://schemas.openxmlformats.org/officeDocument/2006/relationships/image" Target="../media/image176.jpeg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audio" Target="../media/audio3.wav"/><Relationship Id="rId5" Type="http://schemas.openxmlformats.org/officeDocument/2006/relationships/image" Target="../media/image177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9.jpeg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audio" Target="../media/audio3.wav"/><Relationship Id="rId5" Type="http://schemas.openxmlformats.org/officeDocument/2006/relationships/image" Target="../media/image178.jpeg"/><Relationship Id="rId4" Type="http://schemas.openxmlformats.org/officeDocument/2006/relationships/audio" Target="../media/audio3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audio" Target="../media/audio2.wav"/><Relationship Id="rId5" Type="http://schemas.openxmlformats.org/officeDocument/2006/relationships/image" Target="../media/image179.jpeg"/><Relationship Id="rId4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audio" Target="../media/audio3.wav"/><Relationship Id="rId5" Type="http://schemas.openxmlformats.org/officeDocument/2006/relationships/image" Target="../media/image180.jpeg"/><Relationship Id="rId4" Type="http://schemas.openxmlformats.org/officeDocument/2006/relationships/audio" Target="../media/audio3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audio" Target="../media/audio3.wav"/><Relationship Id="rId5" Type="http://schemas.openxmlformats.org/officeDocument/2006/relationships/image" Target="../media/image181.jpeg"/><Relationship Id="rId4" Type="http://schemas.openxmlformats.org/officeDocument/2006/relationships/audio" Target="../media/audio3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audio" Target="../media/audio2.wav"/><Relationship Id="rId5" Type="http://schemas.openxmlformats.org/officeDocument/2006/relationships/image" Target="../media/image182.jpeg"/><Relationship Id="rId4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audio" Target="../media/audio2.wav"/><Relationship Id="rId5" Type="http://schemas.openxmlformats.org/officeDocument/2006/relationships/image" Target="../media/image183.jpeg"/><Relationship Id="rId4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audio" Target="../media/audio2.wav"/><Relationship Id="rId5" Type="http://schemas.openxmlformats.org/officeDocument/2006/relationships/image" Target="../media/image184.jpeg"/><Relationship Id="rId4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audio" Target="../media/audio2.wav"/><Relationship Id="rId5" Type="http://schemas.openxmlformats.org/officeDocument/2006/relationships/image" Target="../media/image185.jpeg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audio" Target="../media/audio2.wav"/><Relationship Id="rId5" Type="http://schemas.openxmlformats.org/officeDocument/2006/relationships/image" Target="../media/image186.jpeg"/><Relationship Id="rId4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g"/><Relationship Id="rId5" Type="http://schemas.openxmlformats.org/officeDocument/2006/relationships/image" Target="../media/image14.wmf"/><Relationship Id="rId4" Type="http://schemas.openxmlformats.org/officeDocument/2006/relationships/image" Target="../media/image18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92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93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94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image" Target="../media/image21.wmf"/><Relationship Id="rId5" Type="http://schemas.openxmlformats.org/officeDocument/2006/relationships/image" Target="../media/image195.jpg"/><Relationship Id="rId4" Type="http://schemas.openxmlformats.org/officeDocument/2006/relationships/audio" Target="../media/audio3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19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image" Target="../media/image21.wmf"/><Relationship Id="rId5" Type="http://schemas.openxmlformats.org/officeDocument/2006/relationships/image" Target="../media/image14.wmf"/><Relationship Id="rId4" Type="http://schemas.openxmlformats.org/officeDocument/2006/relationships/audio" Target="../media/audio1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197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198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01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02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03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4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05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08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audio" Target="../media/audio3.wav"/><Relationship Id="rId5" Type="http://schemas.openxmlformats.org/officeDocument/2006/relationships/image" Target="../media/image210.jpg"/><Relationship Id="rId4" Type="http://schemas.openxmlformats.org/officeDocument/2006/relationships/audio" Target="../media/audio3.wav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12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13.jp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21.wmf"/><Relationship Id="rId4" Type="http://schemas.openxmlformats.org/officeDocument/2006/relationships/image" Target="../media/image214.jp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14.wmf"/><Relationship Id="rId4" Type="http://schemas.openxmlformats.org/officeDocument/2006/relationships/image" Target="../media/image216.jp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5" Type="http://schemas.openxmlformats.org/officeDocument/2006/relationships/image" Target="../media/image217.jpeg"/><Relationship Id="rId4" Type="http://schemas.openxmlformats.org/officeDocument/2006/relationships/audio" Target="../media/audio1.wav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18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audio" Target="../media/audio2.wav"/><Relationship Id="rId5" Type="http://schemas.openxmlformats.org/officeDocument/2006/relationships/image" Target="../media/image219.jpeg"/><Relationship Id="rId4" Type="http://schemas.openxmlformats.org/officeDocument/2006/relationships/audio" Target="../media/audio2.wav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20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22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23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24.jp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25.jp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27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4" Type="http://schemas.openxmlformats.org/officeDocument/2006/relationships/image" Target="../media/image229.jp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2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audio" Target="../media/audio3.wav"/><Relationship Id="rId7" Type="http://schemas.openxmlformats.org/officeDocument/2006/relationships/image" Target="../media/image128.wmf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wmf"/><Relationship Id="rId11" Type="http://schemas.openxmlformats.org/officeDocument/2006/relationships/image" Target="../media/image169.wmf"/><Relationship Id="rId5" Type="http://schemas.openxmlformats.org/officeDocument/2006/relationships/image" Target="../media/image235.jpg"/><Relationship Id="rId10" Type="http://schemas.openxmlformats.org/officeDocument/2006/relationships/image" Target="../media/image21.wmf"/><Relationship Id="rId4" Type="http://schemas.openxmlformats.org/officeDocument/2006/relationships/image" Target="../media/image234.jpg"/><Relationship Id="rId9" Type="http://schemas.openxmlformats.org/officeDocument/2006/relationships/image" Target="../media/image14.w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6" Type="http://schemas.openxmlformats.org/officeDocument/2006/relationships/image" Target="../media/image236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237.jpeg"/><Relationship Id="rId4" Type="http://schemas.openxmlformats.org/officeDocument/2006/relationships/audio" Target="../media/audio3.wav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6" Type="http://schemas.openxmlformats.org/officeDocument/2006/relationships/image" Target="../media/image21.wmf"/><Relationship Id="rId5" Type="http://schemas.openxmlformats.org/officeDocument/2006/relationships/image" Target="../media/image238.jpg"/><Relationship Id="rId4" Type="http://schemas.openxmlformats.org/officeDocument/2006/relationships/audio" Target="../media/audio3.wav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6" Type="http://schemas.openxmlformats.org/officeDocument/2006/relationships/audio" Target="../media/audio3.wav"/><Relationship Id="rId5" Type="http://schemas.openxmlformats.org/officeDocument/2006/relationships/image" Target="../media/image239.jpeg"/><Relationship Id="rId4" Type="http://schemas.openxmlformats.org/officeDocument/2006/relationships/audio" Target="../media/audio3.wav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6" Type="http://schemas.openxmlformats.org/officeDocument/2006/relationships/audio" Target="../media/audio2.wav"/><Relationship Id="rId5" Type="http://schemas.openxmlformats.org/officeDocument/2006/relationships/image" Target="../media/image240.jpeg"/><Relationship Id="rId4" Type="http://schemas.openxmlformats.org/officeDocument/2006/relationships/audio" Target="../media/audio2.wav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2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6" Type="http://schemas.openxmlformats.org/officeDocument/2006/relationships/image" Target="../media/image241.jpe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image" Target="../media/image243.jpe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9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244.jpe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5.jpeg"/><Relationship Id="rId4" Type="http://schemas.openxmlformats.org/officeDocument/2006/relationships/audio" Target="../media/audio2.wav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6" Type="http://schemas.openxmlformats.org/officeDocument/2006/relationships/image" Target="../media/image245.jpe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246.jpe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g"/><Relationship Id="rId3" Type="http://schemas.openxmlformats.org/officeDocument/2006/relationships/notesSlide" Target="../notesSlides/notesSlide212.xml"/><Relationship Id="rId7" Type="http://schemas.openxmlformats.org/officeDocument/2006/relationships/image" Target="../media/image2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g"/><Relationship Id="rId3" Type="http://schemas.openxmlformats.org/officeDocument/2006/relationships/notesSlide" Target="../notesSlides/notesSlide213.xml"/><Relationship Id="rId7" Type="http://schemas.openxmlformats.org/officeDocument/2006/relationships/image" Target="../media/image2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Relationship Id="rId6" Type="http://schemas.openxmlformats.org/officeDocument/2006/relationships/image" Target="../media/image250.jpg"/><Relationship Id="rId5" Type="http://schemas.openxmlformats.org/officeDocument/2006/relationships/image" Target="../media/image249.jpg"/><Relationship Id="rId4" Type="http://schemas.openxmlformats.org/officeDocument/2006/relationships/audio" Target="../media/audio1.wav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g"/><Relationship Id="rId3" Type="http://schemas.openxmlformats.org/officeDocument/2006/relationships/notesSlide" Target="../notesSlides/notesSlide214.xml"/><Relationship Id="rId7" Type="http://schemas.openxmlformats.org/officeDocument/2006/relationships/image" Target="../media/image2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4.xml"/><Relationship Id="rId6" Type="http://schemas.openxmlformats.org/officeDocument/2006/relationships/image" Target="../media/image254.jpg"/><Relationship Id="rId5" Type="http://schemas.openxmlformats.org/officeDocument/2006/relationships/image" Target="../media/image253.jpg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g"/><Relationship Id="rId3" Type="http://schemas.openxmlformats.org/officeDocument/2006/relationships/notesSlide" Target="../notesSlides/notesSlide215.xml"/><Relationship Id="rId7" Type="http://schemas.openxmlformats.org/officeDocument/2006/relationships/image" Target="../media/image25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6" Type="http://schemas.openxmlformats.org/officeDocument/2006/relationships/image" Target="../media/image258.jpg"/><Relationship Id="rId5" Type="http://schemas.openxmlformats.org/officeDocument/2006/relationships/image" Target="../media/image257.jpg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g"/><Relationship Id="rId3" Type="http://schemas.openxmlformats.org/officeDocument/2006/relationships/notesSlide" Target="../notesSlides/notesSlide216.xml"/><Relationship Id="rId7" Type="http://schemas.openxmlformats.org/officeDocument/2006/relationships/image" Target="../media/image2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6" Type="http://schemas.openxmlformats.org/officeDocument/2006/relationships/image" Target="../media/image262.jpg"/><Relationship Id="rId11" Type="http://schemas.openxmlformats.org/officeDocument/2006/relationships/audio" Target="../media/audio3.wav"/><Relationship Id="rId5" Type="http://schemas.openxmlformats.org/officeDocument/2006/relationships/image" Target="../media/image261.jpg"/><Relationship Id="rId10" Type="http://schemas.openxmlformats.org/officeDocument/2006/relationships/image" Target="../media/image266.png"/><Relationship Id="rId4" Type="http://schemas.openxmlformats.org/officeDocument/2006/relationships/audio" Target="../media/audio3.wav"/><Relationship Id="rId9" Type="http://schemas.openxmlformats.org/officeDocument/2006/relationships/image" Target="../media/image265.jp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13" Type="http://schemas.openxmlformats.org/officeDocument/2006/relationships/image" Target="../media/image275.jpg"/><Relationship Id="rId3" Type="http://schemas.openxmlformats.org/officeDocument/2006/relationships/notesSlide" Target="../notesSlides/notesSlide217.xml"/><Relationship Id="rId7" Type="http://schemas.openxmlformats.org/officeDocument/2006/relationships/image" Target="../media/image269.jpeg"/><Relationship Id="rId12" Type="http://schemas.openxmlformats.org/officeDocument/2006/relationships/image" Target="../media/image27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6" Type="http://schemas.openxmlformats.org/officeDocument/2006/relationships/image" Target="../media/image268.jpg"/><Relationship Id="rId11" Type="http://schemas.openxmlformats.org/officeDocument/2006/relationships/image" Target="../media/image273.jpg"/><Relationship Id="rId5" Type="http://schemas.openxmlformats.org/officeDocument/2006/relationships/image" Target="../media/image267.jpg"/><Relationship Id="rId10" Type="http://schemas.openxmlformats.org/officeDocument/2006/relationships/image" Target="../media/image272.jpg"/><Relationship Id="rId4" Type="http://schemas.openxmlformats.org/officeDocument/2006/relationships/audio" Target="../media/audio3.wav"/><Relationship Id="rId9" Type="http://schemas.openxmlformats.org/officeDocument/2006/relationships/image" Target="../media/image271.jpeg"/><Relationship Id="rId14" Type="http://schemas.openxmlformats.org/officeDocument/2006/relationships/audio" Target="../media/audio3.wav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wmf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81.png"/><Relationship Id="rId2" Type="http://schemas.openxmlformats.org/officeDocument/2006/relationships/tags" Target="../tags/tag17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7.jpg"/><Relationship Id="rId11" Type="http://schemas.openxmlformats.org/officeDocument/2006/relationships/image" Target="../media/image280.png"/><Relationship Id="rId5" Type="http://schemas.openxmlformats.org/officeDocument/2006/relationships/audio" Target="../media/audio3.wav"/><Relationship Id="rId10" Type="http://schemas.openxmlformats.org/officeDocument/2006/relationships/image" Target="../media/image279.jpg"/><Relationship Id="rId4" Type="http://schemas.openxmlformats.org/officeDocument/2006/relationships/notesSlide" Target="../notesSlides/notesSlide218.xml"/><Relationship Id="rId9" Type="http://schemas.openxmlformats.org/officeDocument/2006/relationships/image" Target="../media/image278.jp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notesSlide" Target="../notesSlides/notesSlide219.xml"/><Relationship Id="rId7" Type="http://schemas.openxmlformats.org/officeDocument/2006/relationships/image" Target="../media/image284.jp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6" Type="http://schemas.openxmlformats.org/officeDocument/2006/relationships/image" Target="../media/image283.jpg"/><Relationship Id="rId11" Type="http://schemas.openxmlformats.org/officeDocument/2006/relationships/image" Target="../media/image288.jpg"/><Relationship Id="rId5" Type="http://schemas.openxmlformats.org/officeDocument/2006/relationships/image" Target="../media/image282.jpg"/><Relationship Id="rId10" Type="http://schemas.openxmlformats.org/officeDocument/2006/relationships/image" Target="../media/image287.jpg"/><Relationship Id="rId4" Type="http://schemas.openxmlformats.org/officeDocument/2006/relationships/audio" Target="../media/audio3.wav"/><Relationship Id="rId9" Type="http://schemas.openxmlformats.org/officeDocument/2006/relationships/image" Target="../media/image28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220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Relationship Id="rId6" Type="http://schemas.openxmlformats.org/officeDocument/2006/relationships/image" Target="../media/image290.jpg"/><Relationship Id="rId5" Type="http://schemas.openxmlformats.org/officeDocument/2006/relationships/image" Target="../media/image289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g"/><Relationship Id="rId3" Type="http://schemas.openxmlformats.org/officeDocument/2006/relationships/notesSlide" Target="../notesSlides/notesSlide221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Relationship Id="rId6" Type="http://schemas.openxmlformats.org/officeDocument/2006/relationships/image" Target="../media/image21.wmf"/><Relationship Id="rId5" Type="http://schemas.openxmlformats.org/officeDocument/2006/relationships/image" Target="../media/image291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222.xml"/><Relationship Id="rId7" Type="http://schemas.openxmlformats.org/officeDocument/2006/relationships/image" Target="../media/image29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2.xml"/><Relationship Id="rId6" Type="http://schemas.openxmlformats.org/officeDocument/2006/relationships/image" Target="../media/image21.wmf"/><Relationship Id="rId5" Type="http://schemas.openxmlformats.org/officeDocument/2006/relationships/image" Target="../media/image293.jp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295.jp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audio" Target="../media/audio2.wav"/><Relationship Id="rId5" Type="http://schemas.openxmlformats.org/officeDocument/2006/relationships/image" Target="../media/image296.jpeg"/><Relationship Id="rId4" Type="http://schemas.openxmlformats.org/officeDocument/2006/relationships/audio" Target="../media/audio2.wav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audio" Target="../media/audio2.wav"/><Relationship Id="rId5" Type="http://schemas.openxmlformats.org/officeDocument/2006/relationships/image" Target="../media/image297.jpeg"/><Relationship Id="rId4" Type="http://schemas.openxmlformats.org/officeDocument/2006/relationships/audio" Target="../media/audio2.wav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5" Type="http://schemas.openxmlformats.org/officeDocument/2006/relationships/image" Target="../media/image298.jpeg"/><Relationship Id="rId4" Type="http://schemas.openxmlformats.org/officeDocument/2006/relationships/audio" Target="../media/audio3.wav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wmf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27.xml"/><Relationship Id="rId7" Type="http://schemas.openxmlformats.org/officeDocument/2006/relationships/image" Target="../media/image30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28.xml"/><Relationship Id="rId7" Type="http://schemas.openxmlformats.org/officeDocument/2006/relationships/image" Target="../media/image30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jpg"/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8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jpg"/><Relationship Id="rId3" Type="http://schemas.openxmlformats.org/officeDocument/2006/relationships/notesSlide" Target="../notesSlides/notesSlide230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9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06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0.xml"/><Relationship Id="rId6" Type="http://schemas.openxmlformats.org/officeDocument/2006/relationships/image" Target="../media/image307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1.xml"/><Relationship Id="rId6" Type="http://schemas.openxmlformats.org/officeDocument/2006/relationships/image" Target="../media/image308.jpg"/><Relationship Id="rId5" Type="http://schemas.openxmlformats.org/officeDocument/2006/relationships/image" Target="../media/image14.wmf"/><Relationship Id="rId4" Type="http://schemas.openxmlformats.org/officeDocument/2006/relationships/audio" Target="../media/audio1.wav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3.xml"/><Relationship Id="rId7" Type="http://schemas.openxmlformats.org/officeDocument/2006/relationships/image" Target="../media/image30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34.xml"/><Relationship Id="rId7" Type="http://schemas.openxmlformats.org/officeDocument/2006/relationships/image" Target="../media/image3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3.xml"/><Relationship Id="rId6" Type="http://schemas.openxmlformats.org/officeDocument/2006/relationships/image" Target="../media/image128.wmf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audio" Target="../media/audio2.wav"/><Relationship Id="rId5" Type="http://schemas.openxmlformats.org/officeDocument/2006/relationships/image" Target="../media/image311.jpeg"/><Relationship Id="rId4" Type="http://schemas.openxmlformats.org/officeDocument/2006/relationships/audio" Target="../media/audio2.wav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6" Type="http://schemas.openxmlformats.org/officeDocument/2006/relationships/audio" Target="../media/audio1.wav"/><Relationship Id="rId5" Type="http://schemas.openxmlformats.org/officeDocument/2006/relationships/image" Target="../media/image312.jpeg"/><Relationship Id="rId4" Type="http://schemas.openxmlformats.org/officeDocument/2006/relationships/audio" Target="../media/audio1.wav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6" Type="http://schemas.openxmlformats.org/officeDocument/2006/relationships/audio" Target="../media/audio1.wav"/><Relationship Id="rId5" Type="http://schemas.openxmlformats.org/officeDocument/2006/relationships/image" Target="../media/image313.jpg"/><Relationship Id="rId4" Type="http://schemas.openxmlformats.org/officeDocument/2006/relationships/audio" Target="../media/audio1.wav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audio" Target="../media/audio3.wav"/><Relationship Id="rId5" Type="http://schemas.openxmlformats.org/officeDocument/2006/relationships/image" Target="../media/image314.jpg"/><Relationship Id="rId4" Type="http://schemas.openxmlformats.org/officeDocument/2006/relationships/audio" Target="../media/audio3.wav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image" Target="../media/image315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0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image" Target="../media/image316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317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5" Type="http://schemas.openxmlformats.org/officeDocument/2006/relationships/image" Target="../media/image318.jpeg"/><Relationship Id="rId4" Type="http://schemas.openxmlformats.org/officeDocument/2006/relationships/audio" Target="../media/audio2.wav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5" Type="http://schemas.openxmlformats.org/officeDocument/2006/relationships/image" Target="../media/image319.jpeg"/><Relationship Id="rId4" Type="http://schemas.openxmlformats.org/officeDocument/2006/relationships/audio" Target="../media/audio2.wav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44.xml"/><Relationship Id="rId7" Type="http://schemas.openxmlformats.org/officeDocument/2006/relationships/image" Target="../media/image3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audio" Target="../media/audio3.wav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image" Target="../media/image323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324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5.jpe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image" Target="../media/image326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6" Type="http://schemas.openxmlformats.org/officeDocument/2006/relationships/audio" Target="../media/audio1.wav"/><Relationship Id="rId5" Type="http://schemas.openxmlformats.org/officeDocument/2006/relationships/image" Target="../media/image327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audio" Target="../media/audio2.wav"/><Relationship Id="rId5" Type="http://schemas.openxmlformats.org/officeDocument/2006/relationships/image" Target="../media/image328.jpg"/><Relationship Id="rId4" Type="http://schemas.openxmlformats.org/officeDocument/2006/relationships/audio" Target="../media/audio2.wav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6" Type="http://schemas.openxmlformats.org/officeDocument/2006/relationships/image" Target="../media/image329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21.wmf"/><Relationship Id="rId5" Type="http://schemas.openxmlformats.org/officeDocument/2006/relationships/image" Target="../media/image330.jpg"/><Relationship Id="rId4" Type="http://schemas.openxmlformats.org/officeDocument/2006/relationships/audio" Target="../media/audio2.wav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6" Type="http://schemas.openxmlformats.org/officeDocument/2006/relationships/image" Target="../media/image21.wmf"/><Relationship Id="rId5" Type="http://schemas.openxmlformats.org/officeDocument/2006/relationships/image" Target="../media/image331.jpg"/><Relationship Id="rId4" Type="http://schemas.openxmlformats.org/officeDocument/2006/relationships/audio" Target="../media/audio2.wav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6" Type="http://schemas.openxmlformats.org/officeDocument/2006/relationships/audio" Target="../media/audio2.wav"/><Relationship Id="rId5" Type="http://schemas.openxmlformats.org/officeDocument/2006/relationships/image" Target="../media/image332.jpeg"/><Relationship Id="rId4" Type="http://schemas.openxmlformats.org/officeDocument/2006/relationships/audio" Target="../media/audio2.wav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audio" Target="../media/audio1.wav"/><Relationship Id="rId5" Type="http://schemas.openxmlformats.org/officeDocument/2006/relationships/image" Target="../media/image333.jpeg"/><Relationship Id="rId4" Type="http://schemas.openxmlformats.org/officeDocument/2006/relationships/audio" Target="../media/audio1.wav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g"/><Relationship Id="rId3" Type="http://schemas.openxmlformats.org/officeDocument/2006/relationships/notesSlide" Target="../notesSlides/notesSlide256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21.wmf"/><Relationship Id="rId5" Type="http://schemas.openxmlformats.org/officeDocument/2006/relationships/image" Target="../media/image335.jpg"/><Relationship Id="rId4" Type="http://schemas.openxmlformats.org/officeDocument/2006/relationships/audio" Target="../media/audio1.wav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8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21.wmf"/><Relationship Id="rId5" Type="http://schemas.openxmlformats.org/officeDocument/2006/relationships/image" Target="../media/image336.jpg"/><Relationship Id="rId4" Type="http://schemas.openxmlformats.org/officeDocument/2006/relationships/audio" Target="../media/audio3.wav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5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21.wmf"/><Relationship Id="rId5" Type="http://schemas.openxmlformats.org/officeDocument/2006/relationships/image" Target="../media/image337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0.jpeg"/><Relationship Id="rId4" Type="http://schemas.openxmlformats.org/officeDocument/2006/relationships/audio" Target="../media/audio2.wav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60.xml"/><Relationship Id="rId7" Type="http://schemas.openxmlformats.org/officeDocument/2006/relationships/image" Target="../media/image3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61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6" Type="http://schemas.openxmlformats.org/officeDocument/2006/relationships/image" Target="../media/image21.wmf"/><Relationship Id="rId5" Type="http://schemas.openxmlformats.org/officeDocument/2006/relationships/image" Target="../media/image339.jpg"/><Relationship Id="rId4" Type="http://schemas.openxmlformats.org/officeDocument/2006/relationships/audio" Target="../media/audio2.wav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2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21.wmf"/><Relationship Id="rId5" Type="http://schemas.openxmlformats.org/officeDocument/2006/relationships/image" Target="../media/image340.jpg"/><Relationship Id="rId4" Type="http://schemas.openxmlformats.org/officeDocument/2006/relationships/audio" Target="../media/audio3.wav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jpg"/><Relationship Id="rId3" Type="http://schemas.openxmlformats.org/officeDocument/2006/relationships/notesSlide" Target="../notesSlides/notesSlide263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64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14.wmf"/><Relationship Id="rId11" Type="http://schemas.openxmlformats.org/officeDocument/2006/relationships/audio" Target="../media/audio3.wav"/><Relationship Id="rId5" Type="http://schemas.openxmlformats.org/officeDocument/2006/relationships/image" Target="../media/image21.wmf"/><Relationship Id="rId10" Type="http://schemas.openxmlformats.org/officeDocument/2006/relationships/image" Target="../media/image343.jpg"/><Relationship Id="rId4" Type="http://schemas.openxmlformats.org/officeDocument/2006/relationships/audio" Target="../media/audio3.wav"/><Relationship Id="rId9" Type="http://schemas.openxmlformats.org/officeDocument/2006/relationships/image" Target="../media/image342.jp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65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6" Type="http://schemas.openxmlformats.org/officeDocument/2006/relationships/image" Target="../media/image14.wmf"/><Relationship Id="rId11" Type="http://schemas.openxmlformats.org/officeDocument/2006/relationships/audio" Target="../media/audio3.wav"/><Relationship Id="rId5" Type="http://schemas.openxmlformats.org/officeDocument/2006/relationships/image" Target="../media/image21.wmf"/><Relationship Id="rId10" Type="http://schemas.openxmlformats.org/officeDocument/2006/relationships/image" Target="../media/image345.jpg"/><Relationship Id="rId4" Type="http://schemas.openxmlformats.org/officeDocument/2006/relationships/audio" Target="../media/audio3.wav"/><Relationship Id="rId9" Type="http://schemas.openxmlformats.org/officeDocument/2006/relationships/image" Target="../media/image344.jpg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notesSlide" Target="../notesSlides/notesSlide266.xml"/><Relationship Id="rId7" Type="http://schemas.openxmlformats.org/officeDocument/2006/relationships/image" Target="../media/image127.wm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128.wmf"/><Relationship Id="rId11" Type="http://schemas.openxmlformats.org/officeDocument/2006/relationships/image" Target="../media/image21.wmf"/><Relationship Id="rId5" Type="http://schemas.openxmlformats.org/officeDocument/2006/relationships/image" Target="../media/image14.wmf"/><Relationship Id="rId10" Type="http://schemas.openxmlformats.org/officeDocument/2006/relationships/image" Target="../media/image347.jpg"/><Relationship Id="rId4" Type="http://schemas.openxmlformats.org/officeDocument/2006/relationships/audio" Target="../media/audio2.wav"/><Relationship Id="rId9" Type="http://schemas.openxmlformats.org/officeDocument/2006/relationships/image" Target="../media/image346.jp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67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48.jp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68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image" Target="../media/image14.wmf"/><Relationship Id="rId11" Type="http://schemas.openxmlformats.org/officeDocument/2006/relationships/audio" Target="../media/audio2.wav"/><Relationship Id="rId5" Type="http://schemas.openxmlformats.org/officeDocument/2006/relationships/image" Target="../media/image21.wmf"/><Relationship Id="rId10" Type="http://schemas.openxmlformats.org/officeDocument/2006/relationships/image" Target="../media/image349.jpg"/><Relationship Id="rId4" Type="http://schemas.openxmlformats.org/officeDocument/2006/relationships/audio" Target="../media/audio2.wav"/><Relationship Id="rId9" Type="http://schemas.openxmlformats.org/officeDocument/2006/relationships/image" Target="../media/image129.wmf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69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70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image" Target="../media/image14.wmf"/><Relationship Id="rId11" Type="http://schemas.openxmlformats.org/officeDocument/2006/relationships/image" Target="../media/image351.jpg"/><Relationship Id="rId5" Type="http://schemas.openxmlformats.org/officeDocument/2006/relationships/image" Target="../media/image21.wmf"/><Relationship Id="rId10" Type="http://schemas.openxmlformats.org/officeDocument/2006/relationships/image" Target="../media/image169.wmf"/><Relationship Id="rId4" Type="http://schemas.openxmlformats.org/officeDocument/2006/relationships/audio" Target="../media/audio1.wav"/><Relationship Id="rId9" Type="http://schemas.openxmlformats.org/officeDocument/2006/relationships/image" Target="../media/image129.wm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1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6" Type="http://schemas.openxmlformats.org/officeDocument/2006/relationships/image" Target="../media/image21.wmf"/><Relationship Id="rId5" Type="http://schemas.openxmlformats.org/officeDocument/2006/relationships/image" Target="../media/image352.jpg"/><Relationship Id="rId4" Type="http://schemas.openxmlformats.org/officeDocument/2006/relationships/audio" Target="../media/audio3.wav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353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jpg"/><Relationship Id="rId3" Type="http://schemas.openxmlformats.org/officeDocument/2006/relationships/notesSlide" Target="../notesSlides/notesSlide273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4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6" Type="http://schemas.openxmlformats.org/officeDocument/2006/relationships/image" Target="../media/image355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g"/><Relationship Id="rId3" Type="http://schemas.openxmlformats.org/officeDocument/2006/relationships/notesSlide" Target="../notesSlides/notesSlide275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76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6" Type="http://schemas.openxmlformats.org/officeDocument/2006/relationships/image" Target="../media/image357.jpg"/><Relationship Id="rId5" Type="http://schemas.openxmlformats.org/officeDocument/2006/relationships/image" Target="../media/image14.wmf"/><Relationship Id="rId4" Type="http://schemas.openxmlformats.org/officeDocument/2006/relationships/audio" Target="../media/audio1.wav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77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8.jpg"/></Relationships>
</file>

<file path=ppt/slides/_rels/slide2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278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6" Type="http://schemas.openxmlformats.org/officeDocument/2006/relationships/image" Target="../media/image14.wmf"/><Relationship Id="rId11" Type="http://schemas.openxmlformats.org/officeDocument/2006/relationships/audio" Target="../media/audio2.wav"/><Relationship Id="rId5" Type="http://schemas.openxmlformats.org/officeDocument/2006/relationships/image" Target="../media/image21.wmf"/><Relationship Id="rId10" Type="http://schemas.openxmlformats.org/officeDocument/2006/relationships/image" Target="../media/image359.jpg"/><Relationship Id="rId4" Type="http://schemas.openxmlformats.org/officeDocument/2006/relationships/audio" Target="../media/audio2.wav"/><Relationship Id="rId9" Type="http://schemas.openxmlformats.org/officeDocument/2006/relationships/image" Target="../media/image129.wm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audio" Target="../media/audio2.wav"/><Relationship Id="rId5" Type="http://schemas.openxmlformats.org/officeDocument/2006/relationships/image" Target="../media/image360.jpe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image" Target="../media/image42.jpeg"/><Relationship Id="rId4" Type="http://schemas.openxmlformats.org/officeDocument/2006/relationships/audio" Target="../media/audio2.wav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8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6" Type="http://schemas.openxmlformats.org/officeDocument/2006/relationships/image" Target="../media/image362.jpg"/><Relationship Id="rId5" Type="http://schemas.openxmlformats.org/officeDocument/2006/relationships/image" Target="../media/image361.jpg"/><Relationship Id="rId4" Type="http://schemas.openxmlformats.org/officeDocument/2006/relationships/audio" Target="../media/audio1.wav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81.xml"/><Relationship Id="rId7" Type="http://schemas.openxmlformats.org/officeDocument/2006/relationships/image" Target="../media/image36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363.jpg"/><Relationship Id="rId5" Type="http://schemas.openxmlformats.org/officeDocument/2006/relationships/image" Target="../media/image14.wmf"/><Relationship Id="rId4" Type="http://schemas.openxmlformats.org/officeDocument/2006/relationships/audio" Target="../media/audio1.wav"/></Relationships>
</file>

<file path=ppt/slides/_rels/slide28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82.xml"/><Relationship Id="rId7" Type="http://schemas.openxmlformats.org/officeDocument/2006/relationships/image" Target="../media/image3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6" Type="http://schemas.openxmlformats.org/officeDocument/2006/relationships/image" Target="../media/image365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6" Type="http://schemas.openxmlformats.org/officeDocument/2006/relationships/image" Target="../media/image367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4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image" Target="../media/image21.wmf"/><Relationship Id="rId5" Type="http://schemas.openxmlformats.org/officeDocument/2006/relationships/image" Target="../media/image368.jpg"/><Relationship Id="rId4" Type="http://schemas.openxmlformats.org/officeDocument/2006/relationships/audio" Target="../media/audio3.wav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6" Type="http://schemas.openxmlformats.org/officeDocument/2006/relationships/image" Target="../media/image21.wmf"/><Relationship Id="rId5" Type="http://schemas.openxmlformats.org/officeDocument/2006/relationships/image" Target="../media/image369.jpg"/><Relationship Id="rId4" Type="http://schemas.openxmlformats.org/officeDocument/2006/relationships/audio" Target="../media/audio2.wav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6" Type="http://schemas.openxmlformats.org/officeDocument/2006/relationships/image" Target="../media/image370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6" Type="http://schemas.openxmlformats.org/officeDocument/2006/relationships/image" Target="../media/image371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6" Type="http://schemas.openxmlformats.org/officeDocument/2006/relationships/image" Target="../media/image372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6" Type="http://schemas.openxmlformats.org/officeDocument/2006/relationships/image" Target="../media/image373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6" Type="http://schemas.openxmlformats.org/officeDocument/2006/relationships/image" Target="../media/image374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6" Type="http://schemas.openxmlformats.org/officeDocument/2006/relationships/image" Target="../media/image21.wmf"/><Relationship Id="rId5" Type="http://schemas.openxmlformats.org/officeDocument/2006/relationships/image" Target="../media/image375.jpg"/><Relationship Id="rId4" Type="http://schemas.openxmlformats.org/officeDocument/2006/relationships/audio" Target="../media/audio1.wav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0.xml"/><Relationship Id="rId6" Type="http://schemas.openxmlformats.org/officeDocument/2006/relationships/image" Target="../media/image376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3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6" Type="http://schemas.openxmlformats.org/officeDocument/2006/relationships/image" Target="../media/image377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94.xml"/><Relationship Id="rId7" Type="http://schemas.openxmlformats.org/officeDocument/2006/relationships/image" Target="../media/image37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29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6" Type="http://schemas.openxmlformats.org/officeDocument/2006/relationships/image" Target="../media/image379.jpg"/><Relationship Id="rId5" Type="http://schemas.openxmlformats.org/officeDocument/2006/relationships/image" Target="../media/image21.wmf"/><Relationship Id="rId4" Type="http://schemas.openxmlformats.org/officeDocument/2006/relationships/audio" Target="../media/audio1.wav"/><Relationship Id="rId9" Type="http://schemas.openxmlformats.org/officeDocument/2006/relationships/image" Target="../media/image380.jpg"/></Relationships>
</file>

<file path=ppt/slides/_rels/slide2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96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6" Type="http://schemas.openxmlformats.org/officeDocument/2006/relationships/image" Target="../media/image381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7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6" Type="http://schemas.openxmlformats.org/officeDocument/2006/relationships/image" Target="../media/image382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29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98.xml"/><Relationship Id="rId7" Type="http://schemas.openxmlformats.org/officeDocument/2006/relationships/image" Target="../media/image38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2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jpg"/><Relationship Id="rId3" Type="http://schemas.openxmlformats.org/officeDocument/2006/relationships/notesSlide" Target="../notesSlides/notesSlide29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7.xml"/><Relationship Id="rId6" Type="http://schemas.openxmlformats.org/officeDocument/2006/relationships/image" Target="../media/image384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wmf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8.xml"/><Relationship Id="rId6" Type="http://schemas.openxmlformats.org/officeDocument/2006/relationships/image" Target="../media/image386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9.xml"/><Relationship Id="rId6" Type="http://schemas.openxmlformats.org/officeDocument/2006/relationships/image" Target="../media/image21.wmf"/><Relationship Id="rId5" Type="http://schemas.openxmlformats.org/officeDocument/2006/relationships/image" Target="../media/image387.jpg"/><Relationship Id="rId4" Type="http://schemas.openxmlformats.org/officeDocument/2006/relationships/audio" Target="../media/audio2.wav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302.xml"/><Relationship Id="rId7" Type="http://schemas.openxmlformats.org/officeDocument/2006/relationships/image" Target="../media/image38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0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303.xml"/><Relationship Id="rId7" Type="http://schemas.openxmlformats.org/officeDocument/2006/relationships/image" Target="../media/image38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1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304.xml"/><Relationship Id="rId7" Type="http://schemas.openxmlformats.org/officeDocument/2006/relationships/image" Target="../media/image39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2.xml"/><Relationship Id="rId6" Type="http://schemas.openxmlformats.org/officeDocument/2006/relationships/image" Target="../media/image390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5.xml"/><Relationship Id="rId7" Type="http://schemas.openxmlformats.org/officeDocument/2006/relationships/image" Target="../media/image39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3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6.xml"/><Relationship Id="rId7" Type="http://schemas.openxmlformats.org/officeDocument/2006/relationships/image" Target="../media/image39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4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5.xml"/><Relationship Id="rId6" Type="http://schemas.openxmlformats.org/officeDocument/2006/relationships/image" Target="../media/image394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08.xml"/><Relationship Id="rId7" Type="http://schemas.openxmlformats.org/officeDocument/2006/relationships/image" Target="../media/image39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6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09.xml"/><Relationship Id="rId7" Type="http://schemas.openxmlformats.org/officeDocument/2006/relationships/image" Target="../media/image39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7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5.jpg"/><Relationship Id="rId4" Type="http://schemas.openxmlformats.org/officeDocument/2006/relationships/audio" Target="../media/audio2.wav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jpg"/><Relationship Id="rId3" Type="http://schemas.openxmlformats.org/officeDocument/2006/relationships/notesSlide" Target="../notesSlides/notesSlide310.xml"/><Relationship Id="rId7" Type="http://schemas.openxmlformats.org/officeDocument/2006/relationships/image" Target="../media/image3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8.xml"/><Relationship Id="rId6" Type="http://schemas.openxmlformats.org/officeDocument/2006/relationships/image" Target="../media/image397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11.xml"/><Relationship Id="rId7" Type="http://schemas.openxmlformats.org/officeDocument/2006/relationships/image" Target="../media/image40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9.xml"/><Relationship Id="rId6" Type="http://schemas.openxmlformats.org/officeDocument/2006/relationships/image" Target="../media/image400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12.xml"/><Relationship Id="rId7" Type="http://schemas.openxmlformats.org/officeDocument/2006/relationships/image" Target="../media/image40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0.xml"/><Relationship Id="rId6" Type="http://schemas.openxmlformats.org/officeDocument/2006/relationships/image" Target="../media/image402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jpg"/><Relationship Id="rId3" Type="http://schemas.openxmlformats.org/officeDocument/2006/relationships/notesSlide" Target="../notesSlides/notesSlide313.xml"/><Relationship Id="rId7" Type="http://schemas.openxmlformats.org/officeDocument/2006/relationships/image" Target="../media/image40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1.xml"/><Relationship Id="rId6" Type="http://schemas.openxmlformats.org/officeDocument/2006/relationships/image" Target="../media/image404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2.xml"/><Relationship Id="rId6" Type="http://schemas.openxmlformats.org/officeDocument/2006/relationships/audio" Target="../media/audio2.wav"/><Relationship Id="rId5" Type="http://schemas.openxmlformats.org/officeDocument/2006/relationships/image" Target="../media/image407.jpeg"/><Relationship Id="rId4" Type="http://schemas.openxmlformats.org/officeDocument/2006/relationships/audio" Target="../media/audio2.wav"/></Relationships>
</file>

<file path=ppt/slides/_rels/slide3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jpg"/><Relationship Id="rId3" Type="http://schemas.openxmlformats.org/officeDocument/2006/relationships/notesSlide" Target="../notesSlides/notesSlide315.xml"/><Relationship Id="rId7" Type="http://schemas.openxmlformats.org/officeDocument/2006/relationships/image" Target="../media/image40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3.xml"/><Relationship Id="rId6" Type="http://schemas.openxmlformats.org/officeDocument/2006/relationships/image" Target="../media/image21.wmf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4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5.xml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6.xml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9.xml"/><Relationship Id="rId7" Type="http://schemas.openxmlformats.org/officeDocument/2006/relationships/image" Target="../media/image4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7.xml"/><Relationship Id="rId6" Type="http://schemas.openxmlformats.org/officeDocument/2006/relationships/image" Target="../media/image14.wmf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8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0.xml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1.xml"/><Relationship Id="rId6" Type="http://schemas.openxmlformats.org/officeDocument/2006/relationships/image" Target="../media/image411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2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jpg"/><Relationship Id="rId3" Type="http://schemas.openxmlformats.org/officeDocument/2006/relationships/notesSlide" Target="../notesSlides/notesSlide325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3.xml"/><Relationship Id="rId6" Type="http://schemas.openxmlformats.org/officeDocument/2006/relationships/image" Target="../media/image299.wmf"/><Relationship Id="rId5" Type="http://schemas.openxmlformats.org/officeDocument/2006/relationships/image" Target="../media/image2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4.xml"/><Relationship Id="rId5" Type="http://schemas.openxmlformats.org/officeDocument/2006/relationships/image" Target="../media/image413.jpeg"/><Relationship Id="rId4" Type="http://schemas.openxmlformats.org/officeDocument/2006/relationships/audio" Target="../media/audio2.wav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5.xml"/><Relationship Id="rId6" Type="http://schemas.openxmlformats.org/officeDocument/2006/relationships/image" Target="../media/image414.jpg"/><Relationship Id="rId5" Type="http://schemas.openxmlformats.org/officeDocument/2006/relationships/image" Target="../media/image14.wmf"/><Relationship Id="rId4" Type="http://schemas.openxmlformats.org/officeDocument/2006/relationships/audio" Target="../media/audio1.wav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6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7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8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9.xml"/><Relationship Id="rId6" Type="http://schemas.openxmlformats.org/officeDocument/2006/relationships/image" Target="../media/image415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0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1.xml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2.xml"/><Relationship Id="rId6" Type="http://schemas.openxmlformats.org/officeDocument/2006/relationships/image" Target="../media/image416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3.xml"/><Relationship Id="rId6" Type="http://schemas.openxmlformats.org/officeDocument/2006/relationships/image" Target="../media/image417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4.xml"/><Relationship Id="rId6" Type="http://schemas.openxmlformats.org/officeDocument/2006/relationships/image" Target="../media/image21.wmf"/><Relationship Id="rId5" Type="http://schemas.openxmlformats.org/officeDocument/2006/relationships/image" Target="../media/image418.jpg"/><Relationship Id="rId4" Type="http://schemas.openxmlformats.org/officeDocument/2006/relationships/audio" Target="../media/audio1.wav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5.xml"/><Relationship Id="rId6" Type="http://schemas.openxmlformats.org/officeDocument/2006/relationships/image" Target="../media/image419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6.xml"/><Relationship Id="rId6" Type="http://schemas.openxmlformats.org/officeDocument/2006/relationships/image" Target="../media/image420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7.xml"/><Relationship Id="rId6" Type="http://schemas.openxmlformats.org/officeDocument/2006/relationships/image" Target="../media/image421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8.xml"/><Relationship Id="rId6" Type="http://schemas.openxmlformats.org/officeDocument/2006/relationships/image" Target="../media/image422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9.xml"/><Relationship Id="rId6" Type="http://schemas.openxmlformats.org/officeDocument/2006/relationships/image" Target="../media/image423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0.xml"/><Relationship Id="rId6" Type="http://schemas.openxmlformats.org/officeDocument/2006/relationships/image" Target="../media/image424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1.xml"/><Relationship Id="rId6" Type="http://schemas.openxmlformats.org/officeDocument/2006/relationships/image" Target="../media/image425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2.xml"/><Relationship Id="rId6" Type="http://schemas.openxmlformats.org/officeDocument/2006/relationships/image" Target="../media/image426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3.xml"/><Relationship Id="rId6" Type="http://schemas.openxmlformats.org/officeDocument/2006/relationships/image" Target="../media/image427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4.xml"/><Relationship Id="rId6" Type="http://schemas.openxmlformats.org/officeDocument/2006/relationships/image" Target="../media/image428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5.xml"/><Relationship Id="rId6" Type="http://schemas.openxmlformats.org/officeDocument/2006/relationships/image" Target="../media/image429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6.xml"/><Relationship Id="rId6" Type="http://schemas.openxmlformats.org/officeDocument/2006/relationships/image" Target="../media/image430.jpg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7.xml"/><Relationship Id="rId6" Type="http://schemas.openxmlformats.org/officeDocument/2006/relationships/image" Target="../media/image431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8.xml"/><Relationship Id="rId6" Type="http://schemas.openxmlformats.org/officeDocument/2006/relationships/image" Target="../media/image432.jpg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9.xml"/><Relationship Id="rId6" Type="http://schemas.openxmlformats.org/officeDocument/2006/relationships/audio" Target="../media/audio2.wav"/><Relationship Id="rId5" Type="http://schemas.openxmlformats.org/officeDocument/2006/relationships/image" Target="../media/image433.jpeg"/><Relationship Id="rId4" Type="http://schemas.openxmlformats.org/officeDocument/2006/relationships/audio" Target="../media/audio2.wav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0.xml"/><Relationship Id="rId5" Type="http://schemas.openxmlformats.org/officeDocument/2006/relationships/image" Target="../media/image434.jpeg"/><Relationship Id="rId4" Type="http://schemas.openxmlformats.org/officeDocument/2006/relationships/audio" Target="../media/audio1.wav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1.xml"/><Relationship Id="rId5" Type="http://schemas.openxmlformats.org/officeDocument/2006/relationships/image" Target="../media/image435.jpeg"/><Relationship Id="rId4" Type="http://schemas.openxmlformats.org/officeDocument/2006/relationships/audio" Target="../media/audio4.wav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354.xml"/><Relationship Id="rId7" Type="http://schemas.openxmlformats.org/officeDocument/2006/relationships/image" Target="../media/image4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2.xml"/><Relationship Id="rId6" Type="http://schemas.openxmlformats.org/officeDocument/2006/relationships/image" Target="../media/image436.jpeg"/><Relationship Id="rId5" Type="http://schemas.openxmlformats.org/officeDocument/2006/relationships/image" Target="../media/image299.wmf"/><Relationship Id="rId4" Type="http://schemas.openxmlformats.org/officeDocument/2006/relationships/audio" Target="../media/audio1.wav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8.jpg"/><Relationship Id="rId4" Type="http://schemas.openxmlformats.org/officeDocument/2006/relationships/image" Target="../media/image14.wmf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9.jpg"/><Relationship Id="rId4" Type="http://schemas.openxmlformats.org/officeDocument/2006/relationships/image" Target="../media/image14.wmf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3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4.xml"/><Relationship Id="rId6" Type="http://schemas.openxmlformats.org/officeDocument/2006/relationships/audio" Target="../media/audio2.wav"/><Relationship Id="rId5" Type="http://schemas.openxmlformats.org/officeDocument/2006/relationships/image" Target="../media/image440.jpeg"/><Relationship Id="rId4" Type="http://schemas.openxmlformats.org/officeDocument/2006/relationships/audio" Target="../media/audio2.wav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5.xml"/><Relationship Id="rId6" Type="http://schemas.openxmlformats.org/officeDocument/2006/relationships/image" Target="../media/image441.jpg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6.xml"/><Relationship Id="rId6" Type="http://schemas.openxmlformats.org/officeDocument/2006/relationships/image" Target="../media/image442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7.xml"/><Relationship Id="rId6" Type="http://schemas.openxmlformats.org/officeDocument/2006/relationships/image" Target="../media/image443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8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9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0.xml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1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2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3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4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5.xml"/><Relationship Id="rId5" Type="http://schemas.openxmlformats.org/officeDocument/2006/relationships/image" Target="../media/image21.wmf"/><Relationship Id="rId4" Type="http://schemas.openxmlformats.org/officeDocument/2006/relationships/audio" Target="../media/audio3.wav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6.xml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7.xml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8.xml"/><Relationship Id="rId5" Type="http://schemas.openxmlformats.org/officeDocument/2006/relationships/image" Target="../media/image444.jpeg"/><Relationship Id="rId4" Type="http://schemas.openxmlformats.org/officeDocument/2006/relationships/audio" Target="../media/audio2.wav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9.xml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0.xml"/><Relationship Id="rId5" Type="http://schemas.openxmlformats.org/officeDocument/2006/relationships/image" Target="../media/image445.jpeg"/><Relationship Id="rId4" Type="http://schemas.openxmlformats.org/officeDocument/2006/relationships/audio" Target="../media/audio2.wav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1.xml"/><Relationship Id="rId5" Type="http://schemas.openxmlformats.org/officeDocument/2006/relationships/image" Target="../media/image446.jpeg"/><Relationship Id="rId4" Type="http://schemas.openxmlformats.org/officeDocument/2006/relationships/audio" Target="../media/audio1.wav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jpeg"/><Relationship Id="rId13" Type="http://schemas.openxmlformats.org/officeDocument/2006/relationships/image" Target="../media/image455.jpeg"/><Relationship Id="rId18" Type="http://schemas.openxmlformats.org/officeDocument/2006/relationships/image" Target="../media/image460.jpeg"/><Relationship Id="rId3" Type="http://schemas.openxmlformats.org/officeDocument/2006/relationships/notesSlide" Target="../notesSlides/notesSlide384.xml"/><Relationship Id="rId7" Type="http://schemas.openxmlformats.org/officeDocument/2006/relationships/image" Target="../media/image449.jpeg"/><Relationship Id="rId12" Type="http://schemas.openxmlformats.org/officeDocument/2006/relationships/image" Target="../media/image454.jpeg"/><Relationship Id="rId17" Type="http://schemas.openxmlformats.org/officeDocument/2006/relationships/image" Target="../media/image45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8.jpeg"/><Relationship Id="rId20" Type="http://schemas.openxmlformats.org/officeDocument/2006/relationships/image" Target="../media/image462.jpeg"/><Relationship Id="rId1" Type="http://schemas.openxmlformats.org/officeDocument/2006/relationships/tags" Target="../tags/tag332.xml"/><Relationship Id="rId6" Type="http://schemas.openxmlformats.org/officeDocument/2006/relationships/image" Target="../media/image448.jpeg"/><Relationship Id="rId11" Type="http://schemas.openxmlformats.org/officeDocument/2006/relationships/image" Target="../media/image453.jpeg"/><Relationship Id="rId5" Type="http://schemas.openxmlformats.org/officeDocument/2006/relationships/image" Target="../media/image447.jpeg"/><Relationship Id="rId15" Type="http://schemas.openxmlformats.org/officeDocument/2006/relationships/image" Target="../media/image457.jpeg"/><Relationship Id="rId10" Type="http://schemas.openxmlformats.org/officeDocument/2006/relationships/image" Target="../media/image452.jpeg"/><Relationship Id="rId19" Type="http://schemas.openxmlformats.org/officeDocument/2006/relationships/image" Target="../media/image461.jpeg"/><Relationship Id="rId4" Type="http://schemas.openxmlformats.org/officeDocument/2006/relationships/audio" Target="../media/audio1.wav"/><Relationship Id="rId9" Type="http://schemas.openxmlformats.org/officeDocument/2006/relationships/image" Target="../media/image451.jpeg"/><Relationship Id="rId14" Type="http://schemas.openxmlformats.org/officeDocument/2006/relationships/image" Target="../media/image456.jpe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3.xml"/><Relationship Id="rId6" Type="http://schemas.openxmlformats.org/officeDocument/2006/relationships/image" Target="../media/image463.jpg"/><Relationship Id="rId5" Type="http://schemas.openxmlformats.org/officeDocument/2006/relationships/image" Target="../media/image451.jpeg"/><Relationship Id="rId4" Type="http://schemas.openxmlformats.org/officeDocument/2006/relationships/audio" Target="../media/audio1.wav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4.xml"/><Relationship Id="rId5" Type="http://schemas.openxmlformats.org/officeDocument/2006/relationships/image" Target="../media/image464.jpeg"/><Relationship Id="rId4" Type="http://schemas.openxmlformats.org/officeDocument/2006/relationships/audio" Target="../media/audio2.wav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5.xml"/><Relationship Id="rId5" Type="http://schemas.openxmlformats.org/officeDocument/2006/relationships/image" Target="../media/image462.jpeg"/><Relationship Id="rId4" Type="http://schemas.openxmlformats.org/officeDocument/2006/relationships/audio" Target="../media/audio2.wav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6.xml"/><Relationship Id="rId5" Type="http://schemas.openxmlformats.org/officeDocument/2006/relationships/image" Target="../media/image465.jpg"/><Relationship Id="rId4" Type="http://schemas.openxmlformats.org/officeDocument/2006/relationships/audio" Target="../media/audio3.wav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7.xml"/><Relationship Id="rId5" Type="http://schemas.openxmlformats.org/officeDocument/2006/relationships/image" Target="../media/image466.jp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8.xml"/><Relationship Id="rId5" Type="http://schemas.openxmlformats.org/officeDocument/2006/relationships/image" Target="../media/image467.jpg"/><Relationship Id="rId4" Type="http://schemas.openxmlformats.org/officeDocument/2006/relationships/audio" Target="../media/audio1.wav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9.xml"/><Relationship Id="rId5" Type="http://schemas.openxmlformats.org/officeDocument/2006/relationships/image" Target="../media/image461.jpeg"/><Relationship Id="rId4" Type="http://schemas.openxmlformats.org/officeDocument/2006/relationships/audio" Target="../media/audio2.wav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0.xml"/><Relationship Id="rId5" Type="http://schemas.openxmlformats.org/officeDocument/2006/relationships/image" Target="../media/image458.jpeg"/><Relationship Id="rId4" Type="http://schemas.openxmlformats.org/officeDocument/2006/relationships/audio" Target="../media/audio2.wav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1.xml"/><Relationship Id="rId5" Type="http://schemas.openxmlformats.org/officeDocument/2006/relationships/image" Target="../media/image459.jpeg"/><Relationship Id="rId4" Type="http://schemas.openxmlformats.org/officeDocument/2006/relationships/audio" Target="../media/audio2.wav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2.xml"/><Relationship Id="rId5" Type="http://schemas.openxmlformats.org/officeDocument/2006/relationships/image" Target="../media/image468.jpg"/><Relationship Id="rId4" Type="http://schemas.openxmlformats.org/officeDocument/2006/relationships/audio" Target="../media/audio2.wav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3.xml"/><Relationship Id="rId5" Type="http://schemas.openxmlformats.org/officeDocument/2006/relationships/image" Target="../media/image469.jpg"/><Relationship Id="rId4" Type="http://schemas.openxmlformats.org/officeDocument/2006/relationships/audio" Target="../media/audio2.wav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4.xml"/><Relationship Id="rId5" Type="http://schemas.openxmlformats.org/officeDocument/2006/relationships/image" Target="../media/image470.jpg"/><Relationship Id="rId4" Type="http://schemas.openxmlformats.org/officeDocument/2006/relationships/audio" Target="../media/audio2.wav"/></Relationships>
</file>

<file path=ppt/slides/_rels/slide3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jpeg"/><Relationship Id="rId3" Type="http://schemas.openxmlformats.org/officeDocument/2006/relationships/notesSlide" Target="../notesSlides/notesSlide397.xml"/><Relationship Id="rId7" Type="http://schemas.openxmlformats.org/officeDocument/2006/relationships/image" Target="../media/image4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5.xml"/><Relationship Id="rId6" Type="http://schemas.openxmlformats.org/officeDocument/2006/relationships/image" Target="../media/image471.jpeg"/><Relationship Id="rId11" Type="http://schemas.openxmlformats.org/officeDocument/2006/relationships/image" Target="../media/image476.jpeg"/><Relationship Id="rId5" Type="http://schemas.openxmlformats.org/officeDocument/2006/relationships/image" Target="../media/image460.jpeg"/><Relationship Id="rId10" Type="http://schemas.openxmlformats.org/officeDocument/2006/relationships/image" Target="../media/image475.jpeg"/><Relationship Id="rId4" Type="http://schemas.openxmlformats.org/officeDocument/2006/relationships/audio" Target="../media/audio1.wav"/><Relationship Id="rId9" Type="http://schemas.openxmlformats.org/officeDocument/2006/relationships/image" Target="../media/image474.jpe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jpeg"/><Relationship Id="rId3" Type="http://schemas.openxmlformats.org/officeDocument/2006/relationships/notesSlide" Target="../notesSlides/notesSlide398.xml"/><Relationship Id="rId7" Type="http://schemas.openxmlformats.org/officeDocument/2006/relationships/image" Target="../media/image479.jpeg"/><Relationship Id="rId12" Type="http://schemas.openxmlformats.org/officeDocument/2006/relationships/image" Target="../media/image48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6.xml"/><Relationship Id="rId6" Type="http://schemas.openxmlformats.org/officeDocument/2006/relationships/image" Target="../media/image478.jpeg"/><Relationship Id="rId11" Type="http://schemas.openxmlformats.org/officeDocument/2006/relationships/image" Target="../media/image483.jpeg"/><Relationship Id="rId5" Type="http://schemas.openxmlformats.org/officeDocument/2006/relationships/image" Target="../media/image477.jpeg"/><Relationship Id="rId10" Type="http://schemas.openxmlformats.org/officeDocument/2006/relationships/image" Target="../media/image482.jpeg"/><Relationship Id="rId4" Type="http://schemas.openxmlformats.org/officeDocument/2006/relationships/audio" Target="../media/audio2.wav"/><Relationship Id="rId9" Type="http://schemas.openxmlformats.org/officeDocument/2006/relationships/image" Target="../media/image481.jpe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8.jpeg"/><Relationship Id="rId3" Type="http://schemas.openxmlformats.org/officeDocument/2006/relationships/notesSlide" Target="../notesSlides/notesSlide399.xml"/><Relationship Id="rId7" Type="http://schemas.openxmlformats.org/officeDocument/2006/relationships/image" Target="../media/image4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7.xml"/><Relationship Id="rId6" Type="http://schemas.openxmlformats.org/officeDocument/2006/relationships/image" Target="../media/image486.jpeg"/><Relationship Id="rId5" Type="http://schemas.openxmlformats.org/officeDocument/2006/relationships/image" Target="../media/image485.jpeg"/><Relationship Id="rId10" Type="http://schemas.openxmlformats.org/officeDocument/2006/relationships/image" Target="../media/image490.jpeg"/><Relationship Id="rId4" Type="http://schemas.openxmlformats.org/officeDocument/2006/relationships/audio" Target="../media/audio2.wav"/><Relationship Id="rId9" Type="http://schemas.openxmlformats.org/officeDocument/2006/relationships/image" Target="../media/image4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4.wmf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8.xml"/><Relationship Id="rId5" Type="http://schemas.openxmlformats.org/officeDocument/2006/relationships/image" Target="../media/image491.jpg"/><Relationship Id="rId4" Type="http://schemas.openxmlformats.org/officeDocument/2006/relationships/audio" Target="../media/audio2.wav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9.xml"/><Relationship Id="rId5" Type="http://schemas.openxmlformats.org/officeDocument/2006/relationships/image" Target="../media/image492.jpg"/><Relationship Id="rId4" Type="http://schemas.openxmlformats.org/officeDocument/2006/relationships/audio" Target="../media/audio2.wav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0.xml"/><Relationship Id="rId5" Type="http://schemas.openxmlformats.org/officeDocument/2006/relationships/image" Target="../media/image493.jpg"/><Relationship Id="rId4" Type="http://schemas.openxmlformats.org/officeDocument/2006/relationships/audio" Target="../media/audio2.wav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1.xml"/><Relationship Id="rId6" Type="http://schemas.openxmlformats.org/officeDocument/2006/relationships/audio" Target="../media/audio1.wav"/><Relationship Id="rId5" Type="http://schemas.openxmlformats.org/officeDocument/2006/relationships/image" Target="../media/image494.jpg"/><Relationship Id="rId4" Type="http://schemas.openxmlformats.org/officeDocument/2006/relationships/audio" Target="../media/audio1.wav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2.xml"/><Relationship Id="rId6" Type="http://schemas.openxmlformats.org/officeDocument/2006/relationships/audio" Target="../media/audio1.wav"/><Relationship Id="rId5" Type="http://schemas.openxmlformats.org/officeDocument/2006/relationships/image" Target="../media/image495.jpg"/><Relationship Id="rId4" Type="http://schemas.openxmlformats.org/officeDocument/2006/relationships/audio" Target="../media/audio1.wav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3.xml"/><Relationship Id="rId5" Type="http://schemas.openxmlformats.org/officeDocument/2006/relationships/image" Target="../media/image496.jpg"/><Relationship Id="rId4" Type="http://schemas.openxmlformats.org/officeDocument/2006/relationships/audio" Target="../media/audio2.wav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4.xml"/><Relationship Id="rId5" Type="http://schemas.openxmlformats.org/officeDocument/2006/relationships/image" Target="../media/image497.jpg"/><Relationship Id="rId4" Type="http://schemas.openxmlformats.org/officeDocument/2006/relationships/audio" Target="../media/audio1.wav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5.xml"/><Relationship Id="rId5" Type="http://schemas.openxmlformats.org/officeDocument/2006/relationships/image" Target="../media/image498.jpg"/><Relationship Id="rId4" Type="http://schemas.openxmlformats.org/officeDocument/2006/relationships/audio" Target="../media/audio2.wav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6.xml"/><Relationship Id="rId5" Type="http://schemas.openxmlformats.org/officeDocument/2006/relationships/image" Target="../media/image499.jpg"/><Relationship Id="rId4" Type="http://schemas.openxmlformats.org/officeDocument/2006/relationships/audio" Target="../media/audio2.wav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7.xml"/><Relationship Id="rId5" Type="http://schemas.openxmlformats.org/officeDocument/2006/relationships/image" Target="../media/image500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5.jpg"/><Relationship Id="rId4" Type="http://schemas.openxmlformats.org/officeDocument/2006/relationships/audio" Target="../media/audio2.wav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8.xml"/><Relationship Id="rId5" Type="http://schemas.openxmlformats.org/officeDocument/2006/relationships/image" Target="../media/image501.jpg"/><Relationship Id="rId4" Type="http://schemas.openxmlformats.org/officeDocument/2006/relationships/audio" Target="../media/audio2.wav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9.xml"/><Relationship Id="rId4" Type="http://schemas.openxmlformats.org/officeDocument/2006/relationships/audio" Target="../media/audio3.wav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0.xml"/><Relationship Id="rId4" Type="http://schemas.openxmlformats.org/officeDocument/2006/relationships/audio" Target="../media/audio2.wav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1.xml"/><Relationship Id="rId5" Type="http://schemas.openxmlformats.org/officeDocument/2006/relationships/image" Target="../media/image502.jpg"/><Relationship Id="rId4" Type="http://schemas.openxmlformats.org/officeDocument/2006/relationships/audio" Target="../media/audio2.wav"/></Relationships>
</file>

<file path=ppt/slides/_rels/slide4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jpeg"/><Relationship Id="rId3" Type="http://schemas.openxmlformats.org/officeDocument/2006/relationships/notesSlide" Target="../notesSlides/notesSlide414.xml"/><Relationship Id="rId7" Type="http://schemas.openxmlformats.org/officeDocument/2006/relationships/image" Target="../media/image50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2.xml"/><Relationship Id="rId6" Type="http://schemas.openxmlformats.org/officeDocument/2006/relationships/image" Target="../media/image504.jpeg"/><Relationship Id="rId5" Type="http://schemas.openxmlformats.org/officeDocument/2006/relationships/image" Target="../media/image503.jpeg"/><Relationship Id="rId10" Type="http://schemas.openxmlformats.org/officeDocument/2006/relationships/image" Target="../media/image508.jpeg"/><Relationship Id="rId4" Type="http://schemas.openxmlformats.org/officeDocument/2006/relationships/audio" Target="../media/audio2.wav"/><Relationship Id="rId9" Type="http://schemas.openxmlformats.org/officeDocument/2006/relationships/image" Target="../media/image507.jpe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3.xml"/><Relationship Id="rId5" Type="http://schemas.openxmlformats.org/officeDocument/2006/relationships/image" Target="../media/image504.jpeg"/><Relationship Id="rId4" Type="http://schemas.openxmlformats.org/officeDocument/2006/relationships/audio" Target="../media/audio2.wav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4.xml"/><Relationship Id="rId5" Type="http://schemas.openxmlformats.org/officeDocument/2006/relationships/image" Target="../media/image503.jpeg"/><Relationship Id="rId4" Type="http://schemas.openxmlformats.org/officeDocument/2006/relationships/audio" Target="../media/audio2.wav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5.xml"/><Relationship Id="rId5" Type="http://schemas.openxmlformats.org/officeDocument/2006/relationships/image" Target="../media/image509.jpg"/><Relationship Id="rId4" Type="http://schemas.openxmlformats.org/officeDocument/2006/relationships/audio" Target="../media/audio1.wav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6.xml"/><Relationship Id="rId5" Type="http://schemas.openxmlformats.org/officeDocument/2006/relationships/image" Target="../media/image510.jpg"/><Relationship Id="rId4" Type="http://schemas.openxmlformats.org/officeDocument/2006/relationships/audio" Target="../media/audio2.wav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7.xml"/><Relationship Id="rId5" Type="http://schemas.openxmlformats.org/officeDocument/2006/relationships/image" Target="../media/image511.jp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6.jpg"/><Relationship Id="rId4" Type="http://schemas.openxmlformats.org/officeDocument/2006/relationships/audio" Target="../media/audio2.wav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8.xml"/><Relationship Id="rId5" Type="http://schemas.openxmlformats.org/officeDocument/2006/relationships/image" Target="../media/image512.jpg"/><Relationship Id="rId4" Type="http://schemas.openxmlformats.org/officeDocument/2006/relationships/audio" Target="../media/audio2.wav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9.xml"/><Relationship Id="rId5" Type="http://schemas.openxmlformats.org/officeDocument/2006/relationships/image" Target="../media/image513.jpg"/><Relationship Id="rId4" Type="http://schemas.openxmlformats.org/officeDocument/2006/relationships/audio" Target="../media/audio2.wav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0.xml"/><Relationship Id="rId5" Type="http://schemas.openxmlformats.org/officeDocument/2006/relationships/image" Target="../media/image514.jpg"/><Relationship Id="rId4" Type="http://schemas.openxmlformats.org/officeDocument/2006/relationships/audio" Target="../media/audio2.wav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1.xml"/><Relationship Id="rId5" Type="http://schemas.openxmlformats.org/officeDocument/2006/relationships/image" Target="../media/image515.jpg"/><Relationship Id="rId4" Type="http://schemas.openxmlformats.org/officeDocument/2006/relationships/audio" Target="../media/audio2.wav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2.xml"/><Relationship Id="rId5" Type="http://schemas.openxmlformats.org/officeDocument/2006/relationships/image" Target="../media/image516.jpg"/><Relationship Id="rId4" Type="http://schemas.openxmlformats.org/officeDocument/2006/relationships/audio" Target="../media/audio2.wav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3.xml"/><Relationship Id="rId4" Type="http://schemas.openxmlformats.org/officeDocument/2006/relationships/audio" Target="../media/audio2.wav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4.xml"/><Relationship Id="rId5" Type="http://schemas.openxmlformats.org/officeDocument/2006/relationships/image" Target="../media/image517.jpeg"/><Relationship Id="rId4" Type="http://schemas.openxmlformats.org/officeDocument/2006/relationships/audio" Target="../media/audio1.wav"/></Relationships>
</file>

<file path=ppt/slides/_rels/slide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jpeg"/><Relationship Id="rId3" Type="http://schemas.openxmlformats.org/officeDocument/2006/relationships/notesSlide" Target="../notesSlides/notesSlide427.xml"/><Relationship Id="rId7" Type="http://schemas.openxmlformats.org/officeDocument/2006/relationships/image" Target="../media/image5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5.xml"/><Relationship Id="rId6" Type="http://schemas.openxmlformats.org/officeDocument/2006/relationships/image" Target="../media/image519.jpeg"/><Relationship Id="rId5" Type="http://schemas.openxmlformats.org/officeDocument/2006/relationships/image" Target="../media/image518.jpeg"/><Relationship Id="rId4" Type="http://schemas.openxmlformats.org/officeDocument/2006/relationships/audio" Target="../media/audio2.wav"/><Relationship Id="rId9" Type="http://schemas.openxmlformats.org/officeDocument/2006/relationships/image" Target="../media/image522.jpe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6.xml"/><Relationship Id="rId5" Type="http://schemas.openxmlformats.org/officeDocument/2006/relationships/image" Target="../media/image523.jpeg"/><Relationship Id="rId4" Type="http://schemas.openxmlformats.org/officeDocument/2006/relationships/audio" Target="../media/audio2.wav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7.xml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8.xml"/><Relationship Id="rId6" Type="http://schemas.openxmlformats.org/officeDocument/2006/relationships/audio" Target="../media/audio1.wav"/><Relationship Id="rId5" Type="http://schemas.openxmlformats.org/officeDocument/2006/relationships/image" Target="../media/image524.jpg"/><Relationship Id="rId4" Type="http://schemas.openxmlformats.org/officeDocument/2006/relationships/audio" Target="../media/audio1.wav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25.jpeg"/></Relationships>
</file>

<file path=ppt/slides/_rels/slide4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28.jpeg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7.jpeg"/><Relationship Id="rId5" Type="http://schemas.openxmlformats.org/officeDocument/2006/relationships/image" Target="../media/image526.jpeg"/><Relationship Id="rId4" Type="http://schemas.openxmlformats.org/officeDocument/2006/relationships/image" Target="../media/image1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0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1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2.jp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65.jpe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7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68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69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70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71.jp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72.jpg"/><Relationship Id="rId5" Type="http://schemas.openxmlformats.org/officeDocument/2006/relationships/hyperlink" Target="http://www.revdesportiva.pt/files/para_publicar/Integrative_Neuromuscular_Training_and_Injury.5.pdf" TargetMode="External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5" Type="http://schemas.openxmlformats.org/officeDocument/2006/relationships/image" Target="../media/image73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wmf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74.jpg"/><Relationship Id="rId5" Type="http://schemas.openxmlformats.org/officeDocument/2006/relationships/hyperlink" Target="http://journals.lww.com/acsm-healthfitness/Fulltext/2015/01000/THE_MOVEMENT_BASED_PROGRAMMING_METHOD_FOR_SELECT.6.aspx" TargetMode="External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75.jpg"/><Relationship Id="rId5" Type="http://schemas.openxmlformats.org/officeDocument/2006/relationships/hyperlink" Target="http://journals.lww.com/acsm-essr/Fulltext/2015/01000/Neuromuscular_Exercise_as_Treatment_of.5.aspx" TargetMode="External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76.jpeg"/><Relationship Id="rId5" Type="http://schemas.openxmlformats.org/officeDocument/2006/relationships/hyperlink" Target="http://www.scielo.br/pdf/rbcdh/v16n6/1980-0037-rbcdh-16-06-00709.pdf" TargetMode="External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77.jpg"/><Relationship Id="rId5" Type="http://schemas.openxmlformats.org/officeDocument/2006/relationships/hyperlink" Target="http://www.raco.cat/index.php/ApuntsEFD/article/viewFile/279286/366994" TargetMode="External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78.jpg"/><Relationship Id="rId5" Type="http://schemas.openxmlformats.org/officeDocument/2006/relationships/hyperlink" Target="http://journals.lww.com/acsm-healthfitness/Fulltext/2014/05000/FUNctional_Exercise_Training.3.aspx" TargetMode="External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79.jpg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80.jp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81.jpg"/><Relationship Id="rId5" Type="http://schemas.openxmlformats.org/officeDocument/2006/relationships/hyperlink" Target="http://journals.lww.com/acsm-healthfitness/Fulltext/2013/09000/10_Nice_to_Know_Facts_About_Functional_Training.15.aspx" TargetMode="External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82.jpg"/><Relationship Id="rId5" Type="http://schemas.openxmlformats.org/officeDocument/2006/relationships/hyperlink" Target="http://journals.lww.com/acsm-healthfitness/Fulltext/2013/01000/10,000_WORKOUTS_IN_10_MINUTES__Movement_based.5.aspx" TargetMode="External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83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84.jpg"/><Relationship Id="rId5" Type="http://schemas.openxmlformats.org/officeDocument/2006/relationships/hyperlink" Target="http://journals.lww.com/acsm-healthfitness/Fulltext/2012/11000/Neuromotor_Exercise_Training.4.aspx" TargetMode="External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85.jpg"/><Relationship Id="rId5" Type="http://schemas.openxmlformats.org/officeDocument/2006/relationships/hyperlink" Target="https://bretcontreras.com/wp-content/uploads/Do-Single-Joint-Exercises-Enhance-Functional-Fitness.pdf" TargetMode="External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86.jpg"/><Relationship Id="rId5" Type="http://schemas.openxmlformats.org/officeDocument/2006/relationships/hyperlink" Target="http://www.ncbi.nlm.nih.gov/pmc/articles/PMC3189141/pdf/1758-2555-3-19.pdf" TargetMode="External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87.jpg"/><Relationship Id="rId5" Type="http://schemas.openxmlformats.org/officeDocument/2006/relationships/hyperlink" Target="http://www.e-balonmano.com/ojs/index.php/revista/article/view/72/68" TargetMode="External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88.jpg"/><Relationship Id="rId5" Type="http://schemas.openxmlformats.org/officeDocument/2006/relationships/hyperlink" Target="https://www.princeton.edu/campusrec/stephens-fitness-center/fitness-articles/MB-2011-01a.pdf" TargetMode="External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89.jp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90.jp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91.jpg"/><Relationship Id="rId5" Type="http://schemas.openxmlformats.org/officeDocument/2006/relationships/hyperlink" Target="http://abacus.universidadeuropea.es/bitstream/handle/11268/3102/Kronos_X_1_5.pdf?sequence=1&amp;isAllowed=y" TargetMode="External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92.jpg"/><Relationship Id="rId5" Type="http://schemas.openxmlformats.org/officeDocument/2006/relationships/hyperlink" Target="http://www.ncbi.nlm.nih.gov/pmc/articles/PMC3105332/pdf/nihms-289927.pdf" TargetMode="External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93.jpg"/><Relationship Id="rId5" Type="http://schemas.openxmlformats.org/officeDocument/2006/relationships/hyperlink" Target="http://www.academia.edu/4248611/Overcoming_The_Myth_Of_Proprioceptive_Training" TargetMode="Externa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94.jpg"/><Relationship Id="rId5" Type="http://schemas.openxmlformats.org/officeDocument/2006/relationships/hyperlink" Target="http://journals.lww.com/acsm-healthfitness/Fulltext/2010/11000/FUNCTIONAL_TRAINING__Fad_or_Here_to_Stay_.8.aspx" TargetMode="External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95.jpg"/><Relationship Id="rId5" Type="http://schemas.openxmlformats.org/officeDocument/2006/relationships/hyperlink" Target="http://www.avordchiropractic.com/doc/Functional%20training%20for%20Performance%20enhancement.pdf" TargetMode="External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96.jpg"/><Relationship Id="rId5" Type="http://schemas.openxmlformats.org/officeDocument/2006/relationships/hyperlink" Target="http://encontroswf.com/wp-content/uploads/2015/04/Artigo-ACSM-2009_Exercise-and-physical-activity-for-older-adults-72.pdf" TargetMode="External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97.jp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audio" Target="../media/audio2.wav"/><Relationship Id="rId5" Type="http://schemas.openxmlformats.org/officeDocument/2006/relationships/image" Target="../media/image98.jpe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audio" Target="../media/audio1.wav"/><Relationship Id="rId5" Type="http://schemas.openxmlformats.org/officeDocument/2006/relationships/image" Target="../media/image99.jpe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audio" Target="../media/audio1.wav"/><Relationship Id="rId5" Type="http://schemas.openxmlformats.org/officeDocument/2006/relationships/image" Target="../media/image100.jpe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audio" Target="../media/audio1.wav"/><Relationship Id="rId5" Type="http://schemas.openxmlformats.org/officeDocument/2006/relationships/image" Target="../media/image101.jp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audio" Target="../media/audio2.wav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audio" Target="../media/audio2.wav"/><Relationship Id="rId5" Type="http://schemas.openxmlformats.org/officeDocument/2006/relationships/image" Target="../media/image103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104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audio" Target="../media/audio3.wav"/><Relationship Id="rId5" Type="http://schemas.openxmlformats.org/officeDocument/2006/relationships/image" Target="../media/image105.jpg"/><Relationship Id="rId4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audio" Target="../media/audio2.wav"/><Relationship Id="rId5" Type="http://schemas.openxmlformats.org/officeDocument/2006/relationships/image" Target="../media/image106.jpe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0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audio" Target="../media/audio2.wav"/><Relationship Id="rId5" Type="http://schemas.openxmlformats.org/officeDocument/2006/relationships/image" Target="../media/image110.jpe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2.wav"/><Relationship Id="rId5" Type="http://schemas.openxmlformats.org/officeDocument/2006/relationships/image" Target="../media/image111.jpe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112.jp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audio" Target="../media/audio2.wav"/><Relationship Id="rId5" Type="http://schemas.openxmlformats.org/officeDocument/2006/relationships/image" Target="../media/image113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4" name="Picture 4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97302"/>
            <a:ext cx="1440160" cy="23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5" name="Picture 45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74" y="1496979"/>
            <a:ext cx="3472182" cy="204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7" name="Picture 47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228070"/>
            <a:ext cx="2854165" cy="22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24" name="Picture 10" descr="RSEAUX~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26" name="Picture 18" descr="IE 73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28" name="Picture 23" descr="IE 73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>
                <a:solidFill>
                  <a:srgbClr val="484876"/>
                </a:solidFill>
              </a:rPr>
              <a:t>Artículo: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i="1" dirty="0" err="1"/>
              <a:t>articulos</a:t>
            </a:r>
            <a:r>
              <a:rPr lang="es-PR" altLang="es-PR" sz="1700" i="1" dirty="0"/>
              <a:t>/</a:t>
            </a:r>
            <a:r>
              <a:rPr lang="es-PR" altLang="es-PR" sz="1700" i="1" dirty="0" err="1"/>
              <a:t>Fisiologia_del_Ejercicio</a:t>
            </a:r>
            <a:r>
              <a:rPr lang="es-PR" altLang="es-PR" sz="1700" i="1" dirty="0"/>
              <a:t>/Entrena-Funcional_Poblacion-Atletas.html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476250"/>
            <a:ext cx="9144000" cy="10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FÍSICO-DEPORTIVO -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i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PARA COMPETIDORES Y POBLACIÓN GENERAL:</a:t>
            </a:r>
            <a:r>
              <a:rPr lang="es-PR" altLang="es-PR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es-PR" altLang="es-PR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 dirty="0" smtClean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Enfoque Integral-Funcional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27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2" y="1979592"/>
            <a:ext cx="3614452" cy="369549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059152" y="2371972"/>
            <a:ext cx="4905336" cy="34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smtClean="0">
                <a:latin typeface="Arial" charset="0"/>
                <a:cs typeface="Arial" charset="0"/>
              </a:rPr>
              <a:t>La </a:t>
            </a:r>
            <a:r>
              <a:rPr lang="en-US" altLang="es-PR" sz="3200" b="1" dirty="0" err="1" smtClean="0">
                <a:latin typeface="Arial" charset="0"/>
                <a:cs typeface="Arial" charset="0"/>
              </a:rPr>
              <a:t>acción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, o </a:t>
            </a:r>
            <a:r>
              <a:rPr lang="en-US" altLang="es-PR" sz="3200" b="1" dirty="0" err="1" smtClean="0">
                <a:latin typeface="Arial" charset="0"/>
                <a:cs typeface="Arial" charset="0"/>
              </a:rPr>
              <a:t>proceso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smtClean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cambiar</a:t>
            </a:r>
            <a:r>
              <a:rPr lang="en-US" altLang="es-P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smtClean="0">
                <a:latin typeface="Arial" charset="0"/>
                <a:cs typeface="Arial" charset="0"/>
              </a:rPr>
              <a:t>de un </a:t>
            </a:r>
            <a:r>
              <a:rPr lang="en-US" altLang="es-PR" sz="3200" b="1" dirty="0" err="1" smtClean="0">
                <a:latin typeface="Arial" charset="0"/>
                <a:cs typeface="Arial" charset="0"/>
              </a:rPr>
              <a:t>punto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 a </a:t>
            </a:r>
            <a:r>
              <a:rPr lang="en-US" altLang="es-PR" sz="3200" b="1" dirty="0" err="1" smtClean="0">
                <a:latin typeface="Arial" charset="0"/>
                <a:cs typeface="Arial" charset="0"/>
              </a:rPr>
              <a:t>otro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err="1" smtClean="0">
                <a:latin typeface="Arial" charset="0"/>
                <a:cs typeface="Arial" charset="0"/>
              </a:rPr>
              <a:t>dentro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 de un </a:t>
            </a:r>
            <a:r>
              <a:rPr lang="en-US" altLang="es-PR" sz="3200" b="1" dirty="0" err="1" smtClean="0">
                <a:latin typeface="Arial" charset="0"/>
                <a:cs typeface="Arial" charset="0"/>
              </a:rPr>
              <a:t>contexto</a:t>
            </a:r>
            <a:endParaRPr lang="en-US" altLang="es-PR" sz="32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smtClean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espacio</a:t>
            </a:r>
            <a:r>
              <a:rPr lang="en-US" altLang="es-PR" sz="3200" b="1" dirty="0" smtClean="0">
                <a:latin typeface="Arial" charset="0"/>
                <a:cs typeface="Arial" charset="0"/>
              </a:rPr>
              <a:t> y </a:t>
            </a:r>
            <a:r>
              <a:rPr lang="en-US" altLang="es-PR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tiempo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25464" y="1771477"/>
            <a:ext cx="467898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Biomechanics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Sport and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3ra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(p. 52),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McGinnis, 2013, Champaign, IL: Human Kinetics. Copyright 2013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Peter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McGinnis.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8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276773"/>
            <a:ext cx="6623199" cy="35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b="1" dirty="0" err="1" smtClean="0">
                <a:latin typeface="Arial" charset="0"/>
                <a:cs typeface="Arial" charset="0"/>
              </a:rPr>
              <a:t>Sistema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s</a:t>
            </a:r>
            <a:r>
              <a:rPr lang="en-US" altLang="es-PR" sz="3200" dirty="0" smtClean="0">
                <a:latin typeface="Arial" charset="0"/>
                <a:cs typeface="Arial" charset="0"/>
              </a:rPr>
              <a:t>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orgánicos</a:t>
            </a:r>
            <a:r>
              <a:rPr lang="en-US" altLang="es-PR" sz="3200" dirty="0" smtClean="0">
                <a:latin typeface="Arial" charset="0"/>
                <a:cs typeface="Arial" charset="0"/>
              </a:rPr>
              <a:t>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funcionales</a:t>
            </a:r>
            <a:endParaRPr lang="en-US" altLang="es-PR" sz="32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smtClean="0">
                <a:latin typeface="Arial" charset="0"/>
                <a:cs typeface="Arial" charset="0"/>
              </a:rPr>
              <a:t>(muscular/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miofascial</a:t>
            </a:r>
            <a:r>
              <a:rPr lang="en-US" altLang="es-PR" sz="3200" dirty="0" smtClean="0">
                <a:latin typeface="Arial" charset="0"/>
                <a:cs typeface="Arial" charset="0"/>
              </a:rPr>
              <a:t>, articular y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n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ervioso</a:t>
            </a:r>
            <a:r>
              <a:rPr lang="en-US" altLang="es-PR" sz="3200" dirty="0" smtClean="0">
                <a:latin typeface="Arial" charset="0"/>
                <a:cs typeface="Arial" charset="0"/>
              </a:rPr>
              <a:t>) que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operan</a:t>
            </a:r>
            <a:endParaRPr lang="en-US" altLang="es-PR" sz="32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 smtClean="0">
                <a:latin typeface="Arial" charset="0"/>
                <a:cs typeface="Arial" charset="0"/>
              </a:rPr>
              <a:t>simultáneamenta</a:t>
            </a:r>
            <a:r>
              <a:rPr lang="en-US" altLang="es-PR" sz="3200" dirty="0" smtClean="0">
                <a:latin typeface="Arial" charset="0"/>
                <a:cs typeface="Arial" charset="0"/>
              </a:rPr>
              <a:t> (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unidad</a:t>
            </a:r>
            <a:endParaRPr lang="en-US" altLang="es-PR" sz="32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smtClean="0">
                <a:latin typeface="Arial" charset="0"/>
                <a:cs typeface="Arial" charset="0"/>
              </a:rPr>
              <a:t>functional </a:t>
            </a:r>
            <a:r>
              <a:rPr lang="en-US" altLang="es-PR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200" dirty="0" smtClean="0">
                <a:latin typeface="Arial" charset="0"/>
                <a:cs typeface="Arial" charset="0"/>
              </a:rPr>
              <a:t>), con el fin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smtClean="0">
                <a:latin typeface="Arial" charset="0"/>
                <a:cs typeface="Arial" charset="0"/>
              </a:rPr>
              <a:t>de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establecer</a:t>
            </a:r>
            <a:r>
              <a:rPr lang="en-US" altLang="es-PR" sz="3200" dirty="0" smtClean="0">
                <a:latin typeface="Arial" charset="0"/>
                <a:cs typeface="Arial" charset="0"/>
              </a:rPr>
              <a:t>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3200" dirty="0" smtClean="0">
                <a:latin typeface="Arial" charset="0"/>
                <a:cs typeface="Arial" charset="0"/>
              </a:rPr>
              <a:t>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eficiencia</a:t>
            </a:r>
            <a:endParaRPr lang="en-US" altLang="es-PR" sz="32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 smtClean="0">
                <a:latin typeface="Arial" charset="0"/>
                <a:cs typeface="Arial" charset="0"/>
              </a:rPr>
              <a:t>estructural</a:t>
            </a:r>
            <a:r>
              <a:rPr lang="en-US" altLang="es-PR" sz="3200" dirty="0" smtClean="0">
                <a:latin typeface="Arial" charset="0"/>
                <a:cs typeface="Arial" charset="0"/>
              </a:rPr>
              <a:t> y </a:t>
            </a:r>
            <a:r>
              <a:rPr lang="en-US" altLang="es-PR" sz="3200" dirty="0" err="1" smtClean="0">
                <a:latin typeface="Arial" charset="0"/>
                <a:cs typeface="Arial" charset="0"/>
              </a:rPr>
              <a:t>funcional</a:t>
            </a:r>
            <a:endParaRPr lang="en-US" altLang="es-PR" sz="32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42492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1" y="692696"/>
            <a:ext cx="1625481" cy="4946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84219"/>
            <a:ext cx="1863655" cy="878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3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7745" y="620688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267746" y="1570484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6093296"/>
            <a:ext cx="8639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(p. 23),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Kinetics, Inc.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7744" y="2132856"/>
            <a:ext cx="6696744" cy="38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smtClean="0">
                <a:latin typeface="Arial" charset="0"/>
                <a:cs typeface="Arial" charset="0"/>
              </a:rPr>
              <a:t>El principio de la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cadena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cinética</a:t>
            </a:r>
            <a:endParaRPr lang="en-US" altLang="es-PR" sz="27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smtClean="0">
                <a:latin typeface="Arial" charset="0"/>
                <a:cs typeface="Arial" charset="0"/>
              </a:rPr>
              <a:t>describe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cómo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sistemas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articular,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smtClean="0">
                <a:latin typeface="Arial" charset="0"/>
                <a:cs typeface="Arial" charset="0"/>
              </a:rPr>
              <a:t>muscular (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músculos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esqueléticos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miofascia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tendones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) y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nervioso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(el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regulador</a:t>
            </a:r>
            <a:r>
              <a:rPr lang="en-US" altLang="es-PR" sz="2700" dirty="0" smtClean="0">
                <a:latin typeface="Arial" charset="0"/>
                <a:cs typeface="Arial" charset="0"/>
              </a:rPr>
              <a:t>),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interactúan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unos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o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tros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durante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las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ejecuciones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los</a:t>
            </a:r>
            <a:endParaRPr lang="en-US" altLang="es-PR" sz="27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movimientos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naturaleza</a:t>
            </a:r>
            <a:endParaRPr lang="en-US" altLang="es-PR" sz="27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integrada-funcional</a:t>
            </a:r>
            <a:endParaRPr lang="en-US" altLang="es-PR" sz="27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2574"/>
            <a:ext cx="1728192" cy="5379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5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1" y="748627"/>
            <a:ext cx="7025231" cy="5632701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19" y="692696"/>
            <a:ext cx="1543721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(p. 24), </a:t>
            </a:r>
            <a:r>
              <a:rPr lang="en-US" altLang="es-PR" sz="21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21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Kinetics, Inc.</a:t>
            </a:r>
            <a:endParaRPr lang="en-US" altLang="es-PR" sz="2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2" y="0"/>
            <a:ext cx="715227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79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689305" cy="3096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4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23" y="620688"/>
            <a:ext cx="5854189" cy="5904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654623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07782" cy="4993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0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9" y="692696"/>
            <a:ext cx="7584523" cy="5789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5" y="890430"/>
            <a:ext cx="6983439" cy="5346882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79512" y="620688"/>
            <a:ext cx="180020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7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7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7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1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44" y="1179737"/>
            <a:ext cx="1601412" cy="36031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8" y="570303"/>
            <a:ext cx="1876790" cy="1325128"/>
          </a:xfrm>
          <a:prstGeom prst="rect">
            <a:avLst/>
          </a:prstGeom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82625" y="1916832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la </a:t>
            </a:r>
            <a:r>
              <a:rPr lang="en-US" altLang="es-PR" sz="29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Cadena </a:t>
            </a:r>
            <a:r>
              <a:rPr lang="en-US" altLang="es-PR" sz="29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Cinética</a:t>
            </a:r>
            <a:r>
              <a:rPr lang="en-US" altLang="es-PR" sz="29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1403648" y="3165252"/>
            <a:ext cx="5671396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Constituyentes (eslabones/segmentos):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9858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042987" y="2371502"/>
            <a:ext cx="79930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>
                <a:solidFill>
                  <a:srgbClr val="000000"/>
                </a:solidFill>
              </a:rPr>
              <a:t>Unidad funcional integrada -</a:t>
            </a:r>
          </a:p>
          <a:p>
            <a:pPr algn="l" eaLnBrk="0" hangingPunct="0"/>
            <a:r>
              <a:rPr lang="en-US" altLang="es-PR" sz="2100" i="1">
                <a:solidFill>
                  <a:srgbClr val="000000"/>
                </a:solidFill>
              </a:rPr>
              <a:t>Integración funcional de los sistemas</a:t>
            </a:r>
            <a:r>
              <a:rPr lang="en-US" altLang="es-PR" sz="2100">
                <a:solidFill>
                  <a:srgbClr val="000000"/>
                </a:solidFill>
              </a:rPr>
              <a:t>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243587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1406525" y="4749577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Patología: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Picture 17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8291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1406525" y="5109939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La disrupción de un sistema provoca </a:t>
            </a:r>
            <a:r>
              <a:rPr lang="es-ES" altLang="es-P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compensaciones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y adaptaciones en los demás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692275" y="3573016"/>
            <a:ext cx="51862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Músculos, t</a:t>
            </a:r>
            <a:r>
              <a:rPr lang="es-ES" altLang="es-PR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endones y fascia (</a:t>
            </a:r>
            <a:r>
              <a:rPr lang="es-ES" altLang="es-PR" sz="2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miofascia</a:t>
            </a:r>
            <a:r>
              <a:rPr lang="es-ES" altLang="es-PR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8" name="Picture 21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67620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1692275" y="3884166"/>
            <a:ext cx="5382769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</a:t>
            </a:r>
            <a:r>
              <a:rPr lang="es-ES" altLang="es-PR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nervioso (el regulador/coordinador)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0" name="Picture 23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98735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1692275" y="4244529"/>
            <a:ext cx="6264101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</a:t>
            </a:r>
            <a:r>
              <a:rPr lang="es-ES" altLang="es-PR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articular y componentes (</a:t>
            </a:r>
            <a:r>
              <a:rPr lang="es-ES" altLang="es-PR" sz="2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Ej</a:t>
            </a:r>
            <a:r>
              <a:rPr lang="es-ES" altLang="es-PR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ligamentos)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Picture 25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434771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339752" y="620688"/>
            <a:ext cx="644279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4" name="Title 1"/>
          <p:cNvSpPr>
            <a:spLocks/>
          </p:cNvSpPr>
          <p:nvPr/>
        </p:nvSpPr>
        <p:spPr bwMode="auto">
          <a:xfrm>
            <a:off x="2339753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" y="198884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0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9" y="764703"/>
            <a:ext cx="8489199" cy="504056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98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" y="1124744"/>
            <a:ext cx="8476349" cy="41357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8532" y="5948957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 </a:t>
            </a:r>
            <a:r>
              <a:rPr lang="en-US" altLang="es-PR" sz="1200" i="1" dirty="0" err="1" smtClean="0">
                <a:latin typeface="Times New Roman" pitchFamily="18" charset="0"/>
              </a:rPr>
              <a:t>Arnheim´s</a:t>
            </a:r>
            <a:r>
              <a:rPr lang="en-US" altLang="es-PR" sz="1200" i="1" dirty="0" smtClean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 smtClean="0">
                <a:latin typeface="Times New Roman" pitchFamily="18" charset="0"/>
              </a:rPr>
              <a:t>. 12th.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451),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</a:t>
            </a:r>
            <a:r>
              <a:rPr lang="en-US" altLang="es-PR" sz="1200" b="0" dirty="0" smtClean="0">
                <a:latin typeface="Times New Roman" pitchFamily="18" charset="0"/>
              </a:rPr>
              <a:t>E. Prentice, 2006, New York, NY: The McGraw-Hill </a:t>
            </a:r>
            <a:r>
              <a:rPr lang="en-US" altLang="es-PR" sz="1200" b="0" dirty="0" err="1" smtClean="0">
                <a:latin typeface="Times New Roman" pitchFamily="18" charset="0"/>
              </a:rPr>
              <a:t>Companes</a:t>
            </a:r>
            <a:r>
              <a:rPr lang="en-US" altLang="es-PR" sz="1200" b="0" dirty="0" smtClean="0">
                <a:latin typeface="Times New Roman" pitchFamily="18" charset="0"/>
              </a:rPr>
              <a:t>, Inc. </a:t>
            </a:r>
            <a:r>
              <a:rPr lang="en-US" altLang="es-PR" sz="1200" b="0" dirty="0">
                <a:latin typeface="Times New Roman" pitchFamily="18" charset="0"/>
              </a:rPr>
              <a:t>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7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 </a:t>
            </a:r>
            <a:r>
              <a:rPr lang="en-US" altLang="es-PR" sz="1200" i="1" dirty="0" err="1" smtClean="0">
                <a:latin typeface="Times New Roman" pitchFamily="18" charset="0"/>
              </a:rPr>
              <a:t>Arnheim´s</a:t>
            </a:r>
            <a:r>
              <a:rPr lang="en-US" altLang="es-PR" sz="1200" i="1" dirty="0" smtClean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 smtClean="0">
                <a:latin typeface="Times New Roman" pitchFamily="18" charset="0"/>
              </a:rPr>
              <a:t>. 12th. </a:t>
            </a:r>
            <a:r>
              <a:rPr lang="en-US" altLang="es-PR" sz="1200" b="0" dirty="0">
                <a:latin typeface="Times New Roman" pitchFamily="18" charset="0"/>
              </a:rPr>
              <a:t>ed.; (</a:t>
            </a:r>
            <a:r>
              <a:rPr lang="en-US" altLang="es-PR" sz="1200" b="0" dirty="0" smtClean="0">
                <a:latin typeface="Times New Roman" pitchFamily="18" charset="0"/>
              </a:rPr>
              <a:t>pp. 451-452),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</a:t>
            </a:r>
            <a:r>
              <a:rPr lang="en-US" altLang="es-PR" sz="1200" b="0" dirty="0" smtClean="0">
                <a:latin typeface="Times New Roman" pitchFamily="18" charset="0"/>
              </a:rPr>
              <a:t>E. Prentice, 2006, New York, NY: The McGraw-Hill </a:t>
            </a:r>
            <a:r>
              <a:rPr lang="en-US" altLang="es-PR" sz="1200" b="0" dirty="0" err="1" smtClean="0">
                <a:latin typeface="Times New Roman" pitchFamily="18" charset="0"/>
              </a:rPr>
              <a:t>Companes</a:t>
            </a:r>
            <a:r>
              <a:rPr lang="en-US" altLang="es-PR" sz="1200" b="0" dirty="0" smtClean="0">
                <a:latin typeface="Times New Roman" pitchFamily="18" charset="0"/>
              </a:rPr>
              <a:t>, Inc. </a:t>
            </a:r>
            <a:r>
              <a:rPr lang="en-US" altLang="es-PR" sz="1200" b="0" dirty="0">
                <a:latin typeface="Times New Roman" pitchFamily="18" charset="0"/>
              </a:rPr>
              <a:t>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6" y="698472"/>
            <a:ext cx="7920880" cy="5267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0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 </a:t>
            </a:r>
            <a:r>
              <a:rPr lang="en-US" altLang="es-PR" sz="1200" i="1" dirty="0" err="1" smtClean="0">
                <a:latin typeface="Times New Roman" pitchFamily="18" charset="0"/>
              </a:rPr>
              <a:t>Arnheim´s</a:t>
            </a:r>
            <a:r>
              <a:rPr lang="en-US" altLang="es-PR" sz="1200" i="1" dirty="0" smtClean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 smtClean="0">
                <a:latin typeface="Times New Roman" pitchFamily="18" charset="0"/>
              </a:rPr>
              <a:t>. 12th. </a:t>
            </a:r>
            <a:r>
              <a:rPr lang="en-US" altLang="es-PR" sz="1200" b="0" dirty="0">
                <a:latin typeface="Times New Roman" pitchFamily="18" charset="0"/>
              </a:rPr>
              <a:t>ed.; (p. </a:t>
            </a:r>
            <a:r>
              <a:rPr lang="en-US" altLang="es-PR" sz="1200" b="0" dirty="0" smtClean="0">
                <a:latin typeface="Times New Roman" pitchFamily="18" charset="0"/>
              </a:rPr>
              <a:t>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</a:t>
            </a:r>
            <a:r>
              <a:rPr lang="en-US" altLang="es-PR" sz="1200" b="0" dirty="0" smtClean="0">
                <a:latin typeface="Times New Roman" pitchFamily="18" charset="0"/>
              </a:rPr>
              <a:t>E. Prentice, 2006, New York, NY: The McGraw-Hill </a:t>
            </a:r>
            <a:r>
              <a:rPr lang="en-US" altLang="es-PR" sz="1200" b="0" dirty="0" err="1" smtClean="0">
                <a:latin typeface="Times New Roman" pitchFamily="18" charset="0"/>
              </a:rPr>
              <a:t>Companes</a:t>
            </a:r>
            <a:r>
              <a:rPr lang="en-US" altLang="es-PR" sz="1200" b="0" dirty="0" smtClean="0">
                <a:latin typeface="Times New Roman" pitchFamily="18" charset="0"/>
              </a:rPr>
              <a:t>, Inc. </a:t>
            </a:r>
            <a:r>
              <a:rPr lang="en-US" altLang="es-PR" sz="1200" b="0" dirty="0">
                <a:latin typeface="Times New Roman" pitchFamily="18" charset="0"/>
              </a:rPr>
              <a:t>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7485"/>
            <a:ext cx="8203256" cy="537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9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9161"/>
            <a:ext cx="8533260" cy="4802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3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6768752" cy="571745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0975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757764"/>
      </p:ext>
    </p:ext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72" y="692696"/>
            <a:ext cx="7017716" cy="5836775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</a:t>
            </a:r>
            <a:r>
              <a:rPr lang="es-E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548680"/>
            <a:ext cx="2447994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 </a:t>
            </a:r>
            <a:r>
              <a:rPr lang="en-U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Todd 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J. </a:t>
            </a:r>
            <a:r>
              <a:rPr lang="en-U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Davis</a:t>
            </a:r>
            <a:endParaRPr lang="en-US" altLang="es-PR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s-ES" altLang="es-PR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48" y="649928"/>
            <a:ext cx="5205976" cy="5878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06" y="692696"/>
            <a:ext cx="1656186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 </a:t>
            </a:r>
            <a:r>
              <a:rPr lang="en-US" altLang="es-PR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Todd 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J. </a:t>
            </a:r>
            <a:r>
              <a:rPr lang="en-US" altLang="es-P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Davis</a:t>
            </a:r>
            <a:endParaRPr lang="en-U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s-E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92" y="697582"/>
            <a:ext cx="6768472" cy="5755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07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0" y="692696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 – Literatura Académica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</a:t>
            </a:r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://www.saludmed.com/entrenafuncional</a:t>
            </a: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/</a:t>
            </a:r>
          </a:p>
          <a:p>
            <a:pPr algn="ctr">
              <a:lnSpc>
                <a:spcPct val="90000"/>
              </a:lnSpc>
            </a:pPr>
            <a:r>
              <a:rPr lang="es-PR" altLang="es-PR" sz="1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contenido/entrenamientointegradoyfuncional.html</a:t>
            </a:r>
            <a:endParaRPr lang="es-PR" altLang="es-PR" sz="1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2479"/>
            <a:ext cx="8729375" cy="4812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72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8" y="702428"/>
            <a:ext cx="6923896" cy="5102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53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6" y="836712"/>
            <a:ext cx="8174790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62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" y="908720"/>
            <a:ext cx="7818120" cy="48768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66" y="585740"/>
            <a:ext cx="4241115" cy="28177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85740"/>
            <a:ext cx="3729415" cy="2699244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37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" y="980728"/>
            <a:ext cx="8546106" cy="458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5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3" y="764704"/>
            <a:ext cx="8753935" cy="500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28483"/>
            <a:ext cx="6959475" cy="4904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6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312, 333),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8" y="737178"/>
            <a:ext cx="8226598" cy="5081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34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831012" cy="50405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312, 333),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312),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9325"/>
            <a:ext cx="6768752" cy="5093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52608"/>
            <a:ext cx="5252361" cy="57068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3312368" cy="59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312),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355340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cursos-Libros_Banne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5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313, 335),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" y="1196752"/>
            <a:ext cx="8832156" cy="3947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142258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66311"/>
            <a:ext cx="5688632" cy="55615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5536" y="620689"/>
            <a:ext cx="2448272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314, 335), 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86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620689"/>
            <a:ext cx="3384376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313, 335),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917"/>
            <a:ext cx="4392488" cy="5830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8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7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" y="373509"/>
            <a:ext cx="2911475" cy="2911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03113" y="3103654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Origen</a:t>
            </a:r>
            <a:r>
              <a:rPr lang="en-US" altLang="es-PR" sz="29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263154" y="4352074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Importancia: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438541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863475" y="3558324"/>
            <a:ext cx="83170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Necesidad</a:t>
            </a:r>
            <a:r>
              <a:rPr lang="en-US" altLang="es-PR" sz="2100" dirty="0" smtClean="0">
                <a:solidFill>
                  <a:srgbClr val="000000"/>
                </a:solidFill>
              </a:rPr>
              <a:t> de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mejorar</a:t>
            </a:r>
            <a:r>
              <a:rPr lang="en-US" altLang="es-PR" sz="2100" dirty="0" smtClean="0">
                <a:solidFill>
                  <a:srgbClr val="000000"/>
                </a:solidFill>
              </a:rPr>
              <a:t> la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capacidad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atlética</a:t>
            </a:r>
            <a:r>
              <a:rPr lang="en-US" altLang="es-PR" sz="2100" dirty="0" smtClean="0">
                <a:solidFill>
                  <a:srgbClr val="000000"/>
                </a:solidFill>
              </a:rPr>
              <a:t> de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los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soldados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dirty="0">
              <a:solidFill>
                <a:srgbClr val="000000"/>
              </a:solidFill>
            </a:endParaRPr>
          </a:p>
          <a:p>
            <a:pPr algn="l" eaLnBrk="0" hangingPunct="0"/>
            <a:r>
              <a:rPr lang="en-US" altLang="es-PR" sz="2100" i="1" dirty="0" err="1" smtClean="0">
                <a:solidFill>
                  <a:srgbClr val="000000"/>
                </a:solidFill>
              </a:rPr>
              <a:t>fortaleza</a:t>
            </a:r>
            <a:r>
              <a:rPr lang="en-US" altLang="es-PR" sz="2100" i="1" dirty="0" smtClean="0">
                <a:solidFill>
                  <a:srgbClr val="000000"/>
                </a:solidFill>
              </a:rPr>
              <a:t> muscular y </a:t>
            </a:r>
            <a:r>
              <a:rPr lang="en-US" altLang="es-PR" sz="2100" i="1" dirty="0" err="1" smtClean="0">
                <a:solidFill>
                  <a:srgbClr val="000000"/>
                </a:solidFill>
              </a:rPr>
              <a:t>destrezas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" y="366000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263154" y="5263894"/>
            <a:ext cx="2444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Bases para los: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Picture 17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529723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263154" y="5624256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Juegos Olímpicos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1259632" y="4687830"/>
            <a:ext cx="41764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Sobrevivir batallas prolongadas 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" y="3175662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3090" y="14847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05" y="2061220"/>
            <a:ext cx="47525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61121" y="2124720"/>
            <a:ext cx="42484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GRIEGOS Y ROMANOS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81436"/>
            <a:ext cx="4032448" cy="24439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47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25" y="356432"/>
            <a:ext cx="3420721" cy="22804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CLÁSICO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89093" y="2564903"/>
            <a:ext cx="7453263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1800 y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principios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1900</a:t>
            </a:r>
            <a:r>
              <a:rPr lang="en-US" altLang="es-PR" sz="29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49456" y="2996951"/>
            <a:ext cx="712423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Cultura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física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6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0986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049455" y="3425107"/>
            <a:ext cx="738093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Desarrollo</a:t>
            </a:r>
            <a:r>
              <a:rPr lang="en-US" altLang="es-PR" sz="2100" dirty="0" smtClean="0">
                <a:solidFill>
                  <a:srgbClr val="000000"/>
                </a:solidFill>
              </a:rPr>
              <a:t> de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los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sistemas</a:t>
            </a:r>
            <a:r>
              <a:rPr lang="en-US" altLang="es-PR" sz="2100" dirty="0" smtClean="0">
                <a:solidFill>
                  <a:srgbClr val="000000"/>
                </a:solidFill>
              </a:rPr>
              <a:t> de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entrenamiento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físico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52678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485001" y="3861047"/>
            <a:ext cx="341699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Calistenia médica: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389438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475904" y="4235478"/>
            <a:ext cx="727256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Ejercicios que emplean la resistencia provista por la masa corporal (eso del cuerpo), con fines del mejoramiento de la salud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1484804" y="5229199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Inicios de 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8" y="5262536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481282" y="5564955"/>
            <a:ext cx="7381154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Bola medicinal, pesa rusa (</a:t>
            </a:r>
            <a:r>
              <a:rPr lang="es-ES" altLang="es-PR" sz="2200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kettlebell</a:t>
            </a: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sogas, mancuernas (</a:t>
            </a:r>
            <a:r>
              <a:rPr lang="es-ES" altLang="es-PR" sz="2200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dumbells</a:t>
            </a: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bastoncillos indios (</a:t>
            </a:r>
            <a:r>
              <a:rPr lang="es-ES" altLang="es-PR" sz="2200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indian</a:t>
            </a: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clubs), hartera o barra de pesa (</a:t>
            </a:r>
            <a:r>
              <a:rPr lang="es-ES" altLang="es-PR" sz="2200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barbell</a:t>
            </a:r>
            <a:r>
              <a:rPr lang="es-ES" altLang="es-PR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572928"/>
      </p:ext>
    </p:extLst>
  </p:cSld>
  <p:clrMapOvr>
    <a:masterClrMapping/>
  </p:clrMapOvr>
  <p:transition spd="slow">
    <p:wheel spokes="1"/>
    <p:sndAc>
      <p:stSnd>
        <p:snd r:embed="rId4" name="wind.wav"/>
      </p:stSnd>
    </p:sndAc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92328" y="1142152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todo era funcional –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practicaba el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92328" y="2539529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80: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17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698116" y="4598938"/>
            <a:ext cx="68262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90: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98116" y="1718216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Finales de los años 60: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17004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92328" y="566490"/>
            <a:ext cx="27446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25 años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99702" y="2094047"/>
            <a:ext cx="819277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Orientado a las destrezas – </a:t>
            </a:r>
            <a:r>
              <a:rPr lang="es-ES" altLang="es-PR" sz="2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por ausencia de tecnología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051364" y="2953767"/>
            <a:ext cx="762484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Entrenamiento</a:t>
            </a:r>
            <a:r>
              <a:rPr lang="en-US" altLang="es-PR" sz="2100" dirty="0" smtClean="0">
                <a:solidFill>
                  <a:srgbClr val="000000"/>
                </a:solidFill>
              </a:rPr>
              <a:t> de la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fortaleza</a:t>
            </a:r>
            <a:r>
              <a:rPr lang="en-US" altLang="es-PR" sz="2100" dirty="0" smtClean="0">
                <a:solidFill>
                  <a:srgbClr val="000000"/>
                </a:solidFill>
              </a:rPr>
              <a:t> muscular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tradicional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8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05544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444749" y="3385815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Resultado: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0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419152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693738" y="3817863"/>
            <a:ext cx="683870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Calibri" pitchFamily="34" charset="0"/>
              </a:rPr>
              <a:t>Mayor incidencia de lesiones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392105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693737" y="4177903"/>
            <a:ext cx="698246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Calibri" pitchFamily="34" charset="0"/>
              </a:rPr>
              <a:t>Disminución en el rendimiento, o ejecutoria, atlética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7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28109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79499" y="4957642"/>
            <a:ext cx="80645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smtClean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movimiento</a:t>
            </a:r>
            <a:r>
              <a:rPr lang="en-US" altLang="es-PR" sz="2100" dirty="0" smtClean="0">
                <a:solidFill>
                  <a:srgbClr val="000000"/>
                </a:solidFill>
              </a:rPr>
              <a:t> del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entrenamiento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funcional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dirty="0">
              <a:solidFill>
                <a:srgbClr val="000000"/>
              </a:solidFill>
            </a:endParaRPr>
          </a:p>
        </p:txBody>
      </p:sp>
      <p:pic>
        <p:nvPicPr>
          <p:cNvPr id="61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" y="505932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(pp. x-xiii),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2015,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63" name="Text Box 14"/>
          <p:cNvSpPr txBox="1">
            <a:spLocks noChangeArrowheads="1"/>
          </p:cNvSpPr>
          <p:nvPr/>
        </p:nvSpPr>
        <p:spPr bwMode="auto">
          <a:xfrm>
            <a:off x="1043484" y="5373216"/>
            <a:ext cx="806450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1900" i="1" dirty="0" smtClean="0">
                <a:solidFill>
                  <a:srgbClr val="000000"/>
                </a:solidFill>
              </a:rPr>
              <a:t>Adelanto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en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programas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de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entrenamieto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específicos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al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deporte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,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así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como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ejercicios</a:t>
            </a:r>
            <a:r>
              <a:rPr lang="en-US" altLang="es-PR" sz="1900" i="1" dirty="0" smtClean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 smtClean="0">
                <a:solidFill>
                  <a:srgbClr val="000000"/>
                </a:solidFill>
              </a:rPr>
              <a:t>particulares</a:t>
            </a:r>
            <a:endParaRPr lang="en-US" altLang="es-PR" sz="19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x),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" y="332656"/>
            <a:ext cx="813364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5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7204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059832" y="1980704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7085" y="2636912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Sesenta</a:t>
            </a:r>
            <a:r>
              <a:rPr lang="en-US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Ausencia</a:t>
            </a:r>
            <a:r>
              <a:rPr lang="en-US" altLang="es-PR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r>
              <a:rPr lang="en-US" altLang="es-PR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alta</a:t>
            </a:r>
            <a:r>
              <a:rPr lang="en-US" altLang="es-PR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40" y="2884646"/>
            <a:ext cx="5286365" cy="3083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xii),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13"/>
            <a:ext cx="3203848" cy="21358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1" y="4450548"/>
            <a:ext cx="2438909" cy="16210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72425"/>
            <a:ext cx="2373801" cy="15777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35684"/>
            <a:ext cx="3497175" cy="1635892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59832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8208"/>
            <a:ext cx="2592288" cy="1757484"/>
          </a:xfrm>
          <a:prstGeom prst="rect">
            <a:avLst/>
          </a:prstGeom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617085" y="2708920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Ochenta</a:t>
            </a:r>
            <a:r>
              <a:rPr lang="en-US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Desarrollo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entrenamiento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fortaleza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977448" y="3212976"/>
            <a:ext cx="244242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Consecuencias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3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3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1370832" y="3715056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obre rendimiento en las destrezas competitivas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48393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1403648" y="4077072"/>
            <a:ext cx="74493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ncremento en la incidencia de traumas/lesiones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64" y="411040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xii),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3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392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2276872"/>
            <a:ext cx="3889375" cy="26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Boyle, M. (</a:t>
            </a:r>
            <a:r>
              <a:rPr lang="en-US" altLang="es-PR" sz="2800" b="0" dirty="0" smtClean="0"/>
              <a:t>2016). </a:t>
            </a:r>
            <a:r>
              <a:rPr lang="en-US" altLang="es-PR" sz="2800" i="1" dirty="0" smtClean="0"/>
              <a:t>New Functional </a:t>
            </a:r>
            <a:r>
              <a:rPr lang="en-US" altLang="es-PR" sz="2800" i="1" dirty="0"/>
              <a:t>Training for </a:t>
            </a:r>
            <a:r>
              <a:rPr lang="en-US" altLang="es-PR" sz="2800" i="1" dirty="0" smtClean="0"/>
              <a:t>Sports</a:t>
            </a:r>
            <a:r>
              <a:rPr lang="en-US" altLang="es-PR" sz="2800" b="0" dirty="0" smtClean="0"/>
              <a:t> (2da. </a:t>
            </a:r>
            <a:r>
              <a:rPr lang="en-US" altLang="es-PR" sz="2800" b="0" dirty="0"/>
              <a:t>e</a:t>
            </a:r>
            <a:r>
              <a:rPr lang="en-US" altLang="es-PR" sz="2800" b="0" dirty="0" smtClean="0"/>
              <a:t>d.). </a:t>
            </a:r>
            <a:r>
              <a:rPr lang="en-US" altLang="es-PR" sz="2800" b="0" dirty="0"/>
              <a:t>Champaign, IL: Human Kinetics. </a:t>
            </a:r>
            <a:r>
              <a:rPr lang="en-US" altLang="es-PR" sz="2800" b="0" dirty="0" smtClean="0"/>
              <a:t>243 </a:t>
            </a:r>
            <a:r>
              <a:rPr lang="en-US" altLang="es-PR" sz="2800" b="0" dirty="0"/>
              <a:t>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10437"/>
            <a:ext cx="4392488" cy="56648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7" y="1340768"/>
            <a:ext cx="1647455" cy="20206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06" y="3452680"/>
            <a:ext cx="3641671" cy="235258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4" y="4000623"/>
            <a:ext cx="1314451" cy="196302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9" y="747300"/>
            <a:ext cx="2725580" cy="1811802"/>
          </a:xfrm>
          <a:prstGeom prst="rect">
            <a:avLst/>
          </a:prstGeom>
        </p:spPr>
      </p:pic>
      <p:sp>
        <p:nvSpPr>
          <p:cNvPr id="77" name="Title 1"/>
          <p:cNvSpPr>
            <a:spLocks/>
          </p:cNvSpPr>
          <p:nvPr/>
        </p:nvSpPr>
        <p:spPr bwMode="auto">
          <a:xfrm>
            <a:off x="2915816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8" name="Title 1"/>
          <p:cNvSpPr>
            <a:spLocks/>
          </p:cNvSpPr>
          <p:nvPr/>
        </p:nvSpPr>
        <p:spPr bwMode="auto">
          <a:xfrm>
            <a:off x="2915817" y="1483445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34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itle 1"/>
          <p:cNvSpPr>
            <a:spLocks/>
          </p:cNvSpPr>
          <p:nvPr/>
        </p:nvSpPr>
        <p:spPr bwMode="auto">
          <a:xfrm>
            <a:off x="3058543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691003" y="2708920"/>
            <a:ext cx="6905334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Década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Noventa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9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”Back to Basics”: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2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5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xii),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84" name="Text Box 14"/>
          <p:cNvSpPr txBox="1">
            <a:spLocks noChangeArrowheads="1"/>
          </p:cNvSpPr>
          <p:nvPr/>
        </p:nvSpPr>
        <p:spPr bwMode="auto">
          <a:xfrm>
            <a:off x="1051365" y="3212976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smtClean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movimiento</a:t>
            </a:r>
            <a:r>
              <a:rPr lang="en-US" altLang="es-PR" sz="2100" dirty="0" smtClean="0">
                <a:solidFill>
                  <a:srgbClr val="000000"/>
                </a:solidFill>
              </a:rPr>
              <a:t> del: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1444749" y="3645024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67836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693738" y="4077072"/>
            <a:ext cx="230219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Calibri" pitchFamily="34" charset="0"/>
              </a:rPr>
              <a:t>Se comercializa: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89" name="Picture 29" descr="Bullet_Square_Belved_Red1_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180259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73"/>
          <p:cNvSpPr txBox="1">
            <a:spLocks noChangeArrowheads="1"/>
          </p:cNvSpPr>
          <p:nvPr/>
        </p:nvSpPr>
        <p:spPr bwMode="auto">
          <a:xfrm>
            <a:off x="1980629" y="4907508"/>
            <a:ext cx="230334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 smtClean="0">
                <a:solidFill>
                  <a:srgbClr val="000000"/>
                </a:solidFill>
                <a:latin typeface="Times New Roman" pitchFamily="18" charset="0"/>
              </a:rPr>
              <a:t>Auge actual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1" name="Text Box 74"/>
          <p:cNvSpPr txBox="1">
            <a:spLocks noChangeArrowheads="1"/>
          </p:cNvSpPr>
          <p:nvPr/>
        </p:nvSpPr>
        <p:spPr bwMode="auto">
          <a:xfrm>
            <a:off x="1944116" y="4548733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 smtClean="0"/>
              <a:t>Ha crecido desde entonces:</a:t>
            </a:r>
            <a:endParaRPr lang="en-US" altLang="es-PR" sz="1900" dirty="0"/>
          </a:p>
        </p:txBody>
      </p:sp>
      <p:pic>
        <p:nvPicPr>
          <p:cNvPr id="92" name="Picture 75" descr="Bullet_Round_Sphere_Violete_0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41" y="4620171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0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1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" y="624040"/>
            <a:ext cx="2919302" cy="1946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itle 1"/>
          <p:cNvSpPr>
            <a:spLocks/>
          </p:cNvSpPr>
          <p:nvPr/>
        </p:nvSpPr>
        <p:spPr bwMode="auto">
          <a:xfrm>
            <a:off x="2915817" y="1412776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8543"/>
            <a:ext cx="5616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3059832" y="1982043"/>
            <a:ext cx="525658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CONTEXTOS PARA SU USO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36343" y="3375739"/>
            <a:ext cx="79841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físico-preventivo para la población general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79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42132" y="5823074"/>
            <a:ext cx="78343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rograma de ejercicios terap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éuticos para la rehabilitación de lesiones deportivas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836344" y="2800077"/>
            <a:ext cx="702788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físico-deportivo para atletas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22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123372" y="4470212"/>
            <a:ext cx="726505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Grupo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pediátrico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7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57189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123373" y="4885710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olectivo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geriático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98739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123373" y="5317758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Embarazadas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1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541944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123372" y="4093622"/>
            <a:ext cx="755308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Individuos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aparentemente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saludables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19530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89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7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OrgSiste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3263"/>
            <a:ext cx="7267455" cy="58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6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907704" y="1701800"/>
            <a:ext cx="5204941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400" b="1" dirty="0">
                <a:latin typeface="Times New Roman" pitchFamily="18" charset="0"/>
              </a:rPr>
              <a:t> </a:t>
            </a:r>
            <a:r>
              <a:rPr lang="es-P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Sistema Sensorial (Aferente)</a:t>
            </a:r>
            <a:endParaRPr lang="es-PR" sz="3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50999" y="4175125"/>
            <a:ext cx="7570788" cy="4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Proprioceptores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043608" y="1155700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SISTEMA NERVIOSO PERIFÉRICO (SNP)</a:t>
            </a:r>
            <a:endParaRPr lang="en-US" altLang="es-PR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81349" y="2349500"/>
            <a:ext cx="449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3000" b="1">
                <a:latin typeface="Times New Roman" pitchFamily="18" charset="0"/>
              </a:rPr>
              <a:t>Receptores Sensitivos</a:t>
            </a:r>
            <a:endParaRPr lang="es-PR" sz="3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4314949" y="15001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66849" y="2740025"/>
            <a:ext cx="327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Exteroceptores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829424" y="2752725"/>
            <a:ext cx="320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Interoceptores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00149" y="3197225"/>
            <a:ext cx="35433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Responden a Estímulos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 </a:t>
            </a:r>
            <a:r>
              <a:rPr lang="es-P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Fuera del Cuerpo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(Piel, Oido, Vista)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45149" y="3209925"/>
            <a:ext cx="43942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Responden a Estímulos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 </a:t>
            </a:r>
            <a:r>
              <a:rPr lang="es-P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Dentro del Cuerpo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(Corazón, Vasos, Pulmones, Gastro)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27199" y="4657725"/>
            <a:ext cx="76311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s-PR" sz="2700" b="1" i="1">
                <a:latin typeface="Times New Roman" panose="02020603050405020304" pitchFamily="18" charset="0"/>
              </a:rPr>
              <a:t>Responde a: </a:t>
            </a:r>
            <a:r>
              <a:rPr lang="es-PR" altLang="es-PR" sz="2700" b="1" i="1">
                <a:solidFill>
                  <a:srgbClr val="FF0000"/>
                </a:solidFill>
                <a:latin typeface="Arial" panose="020B0604020202020204" pitchFamily="34" charset="0"/>
              </a:rPr>
              <a:t>Movimientos/Tensión Muscular</a:t>
            </a: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H="1">
            <a:off x="2073399" y="2605088"/>
            <a:ext cx="568325" cy="24606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6223124" y="2614613"/>
            <a:ext cx="630238" cy="25241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6" name="Line 24"/>
          <p:cNvSpPr>
            <a:spLocks noChangeShapeType="1"/>
          </p:cNvSpPr>
          <p:nvPr/>
        </p:nvSpPr>
        <p:spPr bwMode="auto">
          <a:xfrm>
            <a:off x="4314949" y="2743200"/>
            <a:ext cx="0" cy="15049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1914649" y="3111500"/>
            <a:ext cx="0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4327649" y="21224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179512" y="5233988"/>
            <a:ext cx="22875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Músculos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Huso  Muscular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284537" y="5233988"/>
            <a:ext cx="279876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Tendones/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Ligamentos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ÓrganosTendinosos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 Golgi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37180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4756274" y="5233988"/>
            <a:ext cx="23018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Articulaciones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Receptores Articulares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1393949" y="49672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>
            <a:off x="59024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16862" y="5233988"/>
            <a:ext cx="20796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Oído Interno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Receptores Vestibulares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79217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7261349" y="3124200"/>
            <a:ext cx="0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4289549" y="4478338"/>
            <a:ext cx="0" cy="214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" name="Rectangle 1"/>
          <p:cNvSpPr/>
          <p:nvPr/>
        </p:nvSpPr>
        <p:spPr>
          <a:xfrm>
            <a:off x="593472" y="601524"/>
            <a:ext cx="7938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TIPOS DE RECEPTORES SENSORIALES:</a:t>
            </a:r>
            <a:endParaRPr lang="en-US" altLang="es-PR" sz="2800" b="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2" y="727994"/>
            <a:ext cx="2335106" cy="1896294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92327" y="275737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funcional y ejercicios funcionales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737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92328" y="3304611"/>
            <a:ext cx="7264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integrado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14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92328" y="3783293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neuromuscular integrado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4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92328" y="4303239"/>
            <a:ext cx="84161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neuromotor y ejercicios </a:t>
            </a:r>
            <a:r>
              <a:rPr lang="es-PR" altLang="es-P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neuromotores</a:t>
            </a:r>
            <a:endParaRPr lang="es-PR" altLang="es-P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695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92327" y="4773595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ntrenamiento propioceptivo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35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de perturbación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92327" y="58052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de la fortaleza muscular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37717" y="597131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1800" y="1459888"/>
            <a:ext cx="604867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65655"/>
            <a:ext cx="417646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59832" y="2029155"/>
            <a:ext cx="36004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TÉRMINOS AFINES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27"/>
            <a:ext cx="7454365" cy="6826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8388"/>
            <a:ext cx="8496944" cy="4100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4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392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03800" y="1557338"/>
            <a:ext cx="3889375" cy="403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Santana, J. C. (2016). </a:t>
            </a:r>
            <a:r>
              <a:rPr lang="en-US" altLang="es-PR" sz="2800" i="1" dirty="0"/>
              <a:t>Functional Training: Exercises and Programming for Training &amp; Performance</a:t>
            </a:r>
            <a:r>
              <a:rPr lang="en-US" altLang="es-PR" sz="2800" b="0" dirty="0"/>
              <a:t>. Champaign, IL: Human Kinetics. 288 pp.</a:t>
            </a:r>
          </a:p>
        </p:txBody>
      </p:sp>
      <p:pic>
        <p:nvPicPr>
          <p:cNvPr id="449548" name="Picture 12" descr="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27088"/>
            <a:ext cx="4357687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737"/>
            <a:ext cx="9144000" cy="561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34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81"/>
            <a:ext cx="9144000" cy="5012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0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35049"/>
            <a:ext cx="9144000" cy="4198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43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836712"/>
            <a:ext cx="8820472" cy="5423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9302"/>
            <a:ext cx="9026972" cy="6798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988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516"/>
            <a:ext cx="9144000" cy="4396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2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789"/>
            <a:ext cx="9144000" cy="3118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" y="836712"/>
            <a:ext cx="9052435" cy="5688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49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5"/>
            <a:ext cx="9159442" cy="5040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5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36343" y="3573016"/>
            <a:ext cx="20794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5160929"/>
            <a:ext cx="27275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Funcionalidad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75" y="2611629"/>
            <a:ext cx="6302621" cy="42017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836344" y="4394215"/>
            <a:ext cx="17604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510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431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36344" y="5968907"/>
            <a:ext cx="40959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3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2898"/>
            <a:ext cx="2530397" cy="32420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10952" y="77646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45035" y="1711231"/>
            <a:ext cx="604867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68" y="2277244"/>
            <a:ext cx="61926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698984" y="2348880"/>
            <a:ext cx="568863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DEL CONCEPTO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6232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03800" y="1555874"/>
            <a:ext cx="3889375" cy="396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Clark, M. A., &amp; </a:t>
            </a:r>
            <a:r>
              <a:rPr lang="en-US" altLang="es-PR" sz="2800" b="0" dirty="0" err="1"/>
              <a:t>Lucett</a:t>
            </a:r>
            <a:r>
              <a:rPr lang="en-US" altLang="es-PR" sz="2800" b="0" dirty="0"/>
              <a:t>, S. C. (Eds.). (2015). </a:t>
            </a:r>
            <a:r>
              <a:rPr lang="en-US" altLang="es-PR" sz="2800" i="1" dirty="0"/>
              <a:t>NASM's Essentials of Sports Performance Training</a:t>
            </a:r>
            <a:r>
              <a:rPr lang="en-US" altLang="es-PR" sz="2800" b="0" dirty="0"/>
              <a:t> (Ed. Rev). Burlington, MA: Jones &amp; Bartlett Learning.</a:t>
            </a:r>
            <a:r>
              <a:rPr lang="en-US" altLang="es-PR" sz="2800" dirty="0"/>
              <a:t> </a:t>
            </a:r>
            <a:r>
              <a:rPr lang="en-US" altLang="es-PR" sz="2800" b="0" dirty="0"/>
              <a:t>647 pp.</a:t>
            </a:r>
          </a:p>
        </p:txBody>
      </p:sp>
      <p:pic>
        <p:nvPicPr>
          <p:cNvPr id="705540" name="Picture 4" descr="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65175"/>
            <a:ext cx="4425950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0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75" y="1537854"/>
            <a:ext cx="2103737" cy="14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1412776"/>
            <a:ext cx="2413793" cy="13346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2884264"/>
            <a:ext cx="4381500" cy="2921000"/>
          </a:xfrm>
          <a:prstGeom prst="rect">
            <a:avLst/>
          </a:prstGeom>
        </p:spPr>
      </p:pic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itle 1"/>
          <p:cNvSpPr>
            <a:spLocks/>
          </p:cNvSpPr>
          <p:nvPr/>
        </p:nvSpPr>
        <p:spPr bwMode="auto">
          <a:xfrm>
            <a:off x="0" y="692175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3" name="Title 1"/>
          <p:cNvSpPr>
            <a:spLocks/>
          </p:cNvSpPr>
          <p:nvPr/>
        </p:nvSpPr>
        <p:spPr bwMode="auto">
          <a:xfrm>
            <a:off x="2915268" y="1879023"/>
            <a:ext cx="324090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45495"/>
            <a:ext cx="3816424" cy="96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716016" y="2996952"/>
            <a:ext cx="4113089" cy="287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dirty="0" err="1" smtClean="0">
                <a:latin typeface="Arial" charset="0"/>
                <a:cs typeface="Arial" charset="0"/>
              </a:rPr>
              <a:t>Tener</a:t>
            </a:r>
            <a:r>
              <a:rPr lang="en-US" altLang="es-PR" sz="6600" dirty="0" smtClean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6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b="1" dirty="0" smtClean="0">
                <a:latin typeface="Arial" charset="0"/>
                <a:cs typeface="Arial" charset="0"/>
              </a:rPr>
              <a:t>o </a:t>
            </a:r>
            <a:r>
              <a:rPr lang="en-US" altLang="es-PR" sz="6600" b="1" dirty="0" err="1" smtClean="0">
                <a:latin typeface="Arial" charset="0"/>
                <a:cs typeface="Arial" charset="0"/>
              </a:rPr>
              <a:t>deber</a:t>
            </a:r>
            <a:endParaRPr lang="en-US" altLang="es-PR" sz="6600" b="1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48882"/>
      </p:ext>
    </p:extLst>
  </p:cSld>
  <p:clrMapOvr>
    <a:masterClrMapping/>
  </p:clrMapOvr>
  <p:transition spd="slow">
    <p:circle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13,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5389"/>
            <a:ext cx="2507439" cy="5099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737717" y="1652513"/>
            <a:ext cx="3672408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252836"/>
            <a:ext cx="6120680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dirty="0" smtClean="0">
                <a:latin typeface="Arial" charset="0"/>
                <a:cs typeface="Arial" charset="0"/>
              </a:rPr>
              <a:t>L</a:t>
            </a:r>
            <a:r>
              <a:rPr lang="en-US" altLang="es-PR" sz="4600" b="1" dirty="0" smtClean="0">
                <a:latin typeface="Arial" charset="0"/>
                <a:cs typeface="Arial" charset="0"/>
              </a:rPr>
              <a:t>a </a:t>
            </a:r>
            <a:r>
              <a:rPr lang="en-US" altLang="es-PR" sz="4600" b="1" dirty="0" err="1" smtClean="0">
                <a:latin typeface="Arial" charset="0"/>
                <a:cs typeface="Arial" charset="0"/>
              </a:rPr>
              <a:t>acción</a:t>
            </a:r>
            <a:r>
              <a:rPr lang="en-US" altLang="es-PR" sz="46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4600" b="1" dirty="0" err="1" smtClean="0">
                <a:latin typeface="Arial" charset="0"/>
                <a:cs typeface="Arial" charset="0"/>
              </a:rPr>
              <a:t>una</a:t>
            </a:r>
            <a:endParaRPr lang="en-US" altLang="es-PR" sz="46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dirty="0" smtClean="0">
                <a:latin typeface="Arial" charset="0"/>
                <a:cs typeface="Arial" charset="0"/>
              </a:rPr>
              <a:t>persona, u </a:t>
            </a:r>
            <a:r>
              <a:rPr lang="en-US" altLang="es-PR" sz="4600" b="1" dirty="0" err="1" smtClean="0">
                <a:latin typeface="Arial" charset="0"/>
                <a:cs typeface="Arial" charset="0"/>
              </a:rPr>
              <a:t>objeto</a:t>
            </a:r>
            <a:r>
              <a:rPr lang="en-US" altLang="es-PR" sz="4600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dirty="0" smtClean="0">
                <a:latin typeface="Arial" charset="0"/>
                <a:cs typeface="Arial" charset="0"/>
              </a:rPr>
              <a:t>para la </a:t>
            </a:r>
            <a:r>
              <a:rPr lang="en-US" altLang="es-PR" sz="46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46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está</a:t>
            </a:r>
            <a:endParaRPr lang="en-US" altLang="es-PR" sz="4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en-US" altLang="es-PR" sz="4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echa</a:t>
            </a:r>
            <a:r>
              <a:rPr lang="en-US" altLang="es-PR" sz="4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es-PR" sz="4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preparada</a:t>
            </a:r>
            <a:endParaRPr lang="en-US" altLang="es-PR" sz="4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 </a:t>
            </a:r>
            <a:r>
              <a:rPr lang="en-US" altLang="es-PR" sz="4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existe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Santana.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627784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627784" y="1652513"/>
            <a:ext cx="3346451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661867" y="2180828"/>
            <a:ext cx="6120680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dirty="0" smtClean="0">
                <a:latin typeface="Arial" charset="0"/>
                <a:cs typeface="Arial" charset="0"/>
              </a:rPr>
              <a:t>L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a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acción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 para la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cual</a:t>
            </a:r>
            <a:endParaRPr lang="en-US" altLang="es-PR" sz="36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u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n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individuo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, u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objeto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, se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err="1" smtClean="0">
                <a:latin typeface="Arial" charset="0"/>
                <a:cs typeface="Arial" charset="0"/>
              </a:rPr>
              <a:t>encuentra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particularmente</a:t>
            </a:r>
            <a:endParaRPr lang="en-US" altLang="es-PR" sz="36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preparado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, o para que sea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err="1" smtClean="0">
                <a:latin typeface="Arial" charset="0"/>
                <a:cs typeface="Arial" charset="0"/>
              </a:rPr>
              <a:t>usado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, o para lo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cual</a:t>
            </a:r>
            <a:endParaRPr lang="en-US" altLang="es-PR" sz="36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smtClean="0">
                <a:latin typeface="Arial" charset="0"/>
                <a:cs typeface="Arial" charset="0"/>
              </a:rPr>
              <a:t>lo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 smtClean="0">
                <a:latin typeface="Arial" charset="0"/>
                <a:cs typeface="Arial" charset="0"/>
              </a:rPr>
              <a:t>existe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4572"/>
            <a:ext cx="1728192" cy="51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" y="620688"/>
            <a:ext cx="2843807" cy="51705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37717" y="1652513"/>
            <a:ext cx="3346451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771800" y="2180828"/>
            <a:ext cx="6120680" cy="353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Representa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un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movimiento</a:t>
            </a:r>
            <a:endParaRPr lang="en-US" altLang="es-PR" sz="36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y </a:t>
            </a:r>
            <a:r>
              <a:rPr lang="en-US" altLang="es-PR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multiplanar</a:t>
            </a:r>
            <a:r>
              <a:rPr lang="en-US" altLang="es-PR" sz="3600" dirty="0" smtClean="0">
                <a:latin typeface="Arial" charset="0"/>
                <a:cs typeface="Arial" charset="0"/>
              </a:rPr>
              <a:t>,</a:t>
            </a:r>
            <a:endParaRPr lang="en-US" altLang="es-PR" sz="3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smtClean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involucra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aceleración</a:t>
            </a:r>
            <a:r>
              <a:rPr lang="en-US" altLang="es-PR" sz="3600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desaceleración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estabilización</a:t>
            </a:r>
            <a:endParaRPr lang="en-US" altLang="es-PR" sz="3600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7" y="2729357"/>
            <a:ext cx="4165600" cy="2870200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4536504" y="2753072"/>
            <a:ext cx="4427984" cy="29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refiere a 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desempeñar una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específica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deber</a:t>
            </a: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práctico</a:t>
            </a:r>
            <a:endParaRPr lang="es-PR" altLang="es-PR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60487" y="5876925"/>
            <a:ext cx="8459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2da.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d.; (p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 : Human Kinetics. Copyright 2004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Boyle;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820493" y="1772814"/>
            <a:ext cx="360094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36" y="1663001"/>
            <a:ext cx="4296397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81733" y="620688"/>
            <a:ext cx="608275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963747" y="2870746"/>
            <a:ext cx="19287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3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809567" y="2870746"/>
            <a:ext cx="205857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Sistemático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5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3518818"/>
            <a:ext cx="57310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Destreza general/común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2872563"/>
            <a:ext cx="170431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6" y="4166890"/>
            <a:ext cx="39677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propioceptiva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4744771"/>
            <a:ext cx="656301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Fundamentado en la anatomía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696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70124" y="5320835"/>
            <a:ext cx="53848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3030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42132" y="8633203"/>
            <a:ext cx="79136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Clíncas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86153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275856" y="1772814"/>
            <a:ext cx="360094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99" y="1663001"/>
            <a:ext cx="4296397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4" y="776284"/>
            <a:ext cx="2552538" cy="1932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193844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1" name="Content Placeholder 2"/>
          <p:cNvSpPr>
            <a:spLocks/>
          </p:cNvSpPr>
          <p:nvPr/>
        </p:nvSpPr>
        <p:spPr bwMode="auto">
          <a:xfrm>
            <a:off x="4283968" y="2852936"/>
            <a:ext cx="479786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Conjunto de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confieren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prácticos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y útiles</a:t>
            </a:r>
            <a:endParaRPr lang="es-PR" altLang="es-PR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6304" y="764704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00412" y="1845343"/>
            <a:ext cx="4919859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6" y="1773337"/>
            <a:ext cx="5687864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" y="2723180"/>
            <a:ext cx="3815506" cy="33701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396304" y="726376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00412" y="1879023"/>
            <a:ext cx="4919859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6" y="1807017"/>
            <a:ext cx="5687864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23923"/>
            <a:ext cx="4356746" cy="34853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Content Placeholder 2"/>
          <p:cNvSpPr>
            <a:spLocks/>
          </p:cNvSpPr>
          <p:nvPr/>
        </p:nvSpPr>
        <p:spPr bwMode="auto">
          <a:xfrm>
            <a:off x="4283968" y="2708920"/>
            <a:ext cx="4797865" cy="346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Situaciones </a:t>
            </a:r>
            <a:r>
              <a:rPr lang="es-ES" altLang="es-P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reales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 la vida cotidiana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 competencia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deportiva</a:t>
            </a:r>
            <a:endParaRPr lang="es-PR" altLang="es-P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737717" y="1556792"/>
            <a:ext cx="61547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036812"/>
            <a:ext cx="6120680" cy="39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smtClean="0">
                <a:latin typeface="Arial" charset="0"/>
                <a:cs typeface="Arial" charset="0"/>
              </a:rPr>
              <a:t>Sistema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 smtClean="0">
                <a:latin typeface="Arial" charset="0"/>
                <a:cs typeface="Arial" charset="0"/>
              </a:rPr>
              <a:t>acondicionamiento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700" b="1" dirty="0" err="1" smtClean="0">
                <a:latin typeface="Arial" charset="0"/>
                <a:cs typeface="Arial" charset="0"/>
              </a:rPr>
              <a:t>físico</a:t>
            </a:r>
            <a:endParaRPr lang="en-US" altLang="es-PR" sz="37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 smtClean="0">
                <a:latin typeface="Arial" charset="0"/>
                <a:cs typeface="Arial" charset="0"/>
              </a:rPr>
              <a:t>dirigido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 a </a:t>
            </a:r>
            <a:r>
              <a:rPr lang="en-US" altLang="es-PR" sz="3700" b="1" dirty="0" err="1" smtClean="0">
                <a:latin typeface="Arial" charset="0"/>
                <a:cs typeface="Arial" charset="0"/>
              </a:rPr>
              <a:t>llevar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 a </a:t>
            </a:r>
            <a:r>
              <a:rPr lang="en-US" altLang="es-PR" sz="3700" b="1" dirty="0" err="1" smtClean="0">
                <a:latin typeface="Arial" charset="0"/>
                <a:cs typeface="Arial" charset="0"/>
              </a:rPr>
              <a:t>cabo</a:t>
            </a:r>
            <a:endParaRPr lang="en-US" altLang="es-PR" sz="37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7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3700" b="1" dirty="0" err="1" smtClean="0">
                <a:latin typeface="Arial" charset="0"/>
                <a:cs typeface="Arial" charset="0"/>
              </a:rPr>
              <a:t>algún</a:t>
            </a:r>
            <a:endParaRPr lang="en-US" altLang="es-PR" sz="37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 smtClean="0">
                <a:latin typeface="Arial" charset="0"/>
                <a:cs typeface="Arial" charset="0"/>
              </a:rPr>
              <a:t>requisito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3700" b="1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37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700" b="1" dirty="0" err="1" smtClean="0">
                <a:latin typeface="Arial" charset="0"/>
                <a:cs typeface="Arial" charset="0"/>
              </a:rPr>
              <a:t>utilidad</a:t>
            </a:r>
            <a:endParaRPr lang="en-US" altLang="es-PR" sz="37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smtClean="0">
                <a:latin typeface="Arial" charset="0"/>
                <a:cs typeface="Arial" charset="0"/>
              </a:rPr>
              <a:t>o </a:t>
            </a:r>
            <a:r>
              <a:rPr lang="en-US" altLang="es-PR" sz="37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3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7" y="756411"/>
            <a:ext cx="2540853" cy="4913715"/>
          </a:xfrm>
          <a:prstGeom prst="rect">
            <a:avLst/>
          </a:prstGeom>
        </p:spPr>
      </p:pic>
    </p:spTree>
  </p:cSld>
  <p:clrMapOvr>
    <a:masterClrMapping/>
  </p:clrMapOvr>
  <p:transition spd="slow">
    <p:circle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(p.13),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0" y="1556792"/>
            <a:ext cx="2450207" cy="3557835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37717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71800" y="2180828"/>
            <a:ext cx="590465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Estrategia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dirigida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a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ejecutar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algún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tipo</a:t>
            </a:r>
            <a:endParaRPr lang="en-US" altLang="es-PR" sz="4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smtClean="0">
                <a:latin typeface="Arial" charset="0"/>
                <a:cs typeface="Arial" charset="0"/>
              </a:rPr>
              <a:t>de </a:t>
            </a:r>
            <a:r>
              <a:rPr lang="en-US" altLang="es-PR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requisito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deber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utilidad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o </a:t>
            </a:r>
            <a:r>
              <a:rPr lang="en-US" altLang="es-PR" sz="4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355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7081" y="2131938"/>
            <a:ext cx="3889375" cy="26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Bruscia, G. (2015). </a:t>
            </a:r>
            <a:r>
              <a:rPr lang="en-US" altLang="es-PR" sz="2800" i="1" dirty="0"/>
              <a:t>The Functional Training Bible</a:t>
            </a:r>
            <a:r>
              <a:rPr lang="en-US" altLang="es-PR" sz="2800" b="0" dirty="0"/>
              <a:t>. Oxford, OXON, UK: Meyer &amp; Meyer Sport (UK) Ltd. 510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1" y="860652"/>
            <a:ext cx="4202919" cy="559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59396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77586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 smtClean="0">
                <a:latin typeface="Arial" charset="0"/>
                <a:cs typeface="Arial" charset="0"/>
              </a:rPr>
              <a:t>Actividad</a:t>
            </a:r>
            <a:r>
              <a:rPr lang="en-US" altLang="es-PR" sz="4600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</a:t>
            </a:r>
            <a:r>
              <a:rPr lang="en-US" altLang="es-PR" sz="4600" dirty="0" err="1" smtClean="0">
                <a:latin typeface="Arial" charset="0"/>
                <a:cs typeface="Arial" charset="0"/>
              </a:rPr>
              <a:t>condicionamiento</a:t>
            </a:r>
            <a:endParaRPr lang="en-US" altLang="es-PR" sz="46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f</a:t>
            </a:r>
            <a:r>
              <a:rPr lang="en-US" altLang="es-PR" sz="4600" dirty="0" err="1" smtClean="0">
                <a:latin typeface="Arial" charset="0"/>
                <a:cs typeface="Arial" charset="0"/>
              </a:rPr>
              <a:t>ísico-deportivo</a:t>
            </a:r>
            <a:endParaRPr lang="en-US" altLang="es-PR" sz="46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 smtClean="0">
                <a:latin typeface="Arial" charset="0"/>
                <a:cs typeface="Arial" charset="0"/>
              </a:rPr>
              <a:t>dirigido</a:t>
            </a:r>
            <a:r>
              <a:rPr lang="en-US" altLang="es-PR" sz="4600" dirty="0" smtClean="0">
                <a:latin typeface="Arial" charset="0"/>
                <a:cs typeface="Arial" charset="0"/>
              </a:rPr>
              <a:t> </a:t>
            </a:r>
            <a:r>
              <a:rPr lang="en-US" altLang="es-PR" sz="4600" dirty="0" err="1" smtClean="0">
                <a:latin typeface="Arial" charset="0"/>
                <a:cs typeface="Arial" charset="0"/>
              </a:rPr>
              <a:t>hacia</a:t>
            </a:r>
            <a:r>
              <a:rPr lang="en-US" altLang="es-PR" sz="4600" dirty="0" smtClean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8" y="692697"/>
            <a:ext cx="2766568" cy="5256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52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7714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71496" y="1556792"/>
            <a:ext cx="629877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9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smtClean="0">
                <a:latin typeface="Arial" charset="0"/>
                <a:cs typeface="Arial" charset="0"/>
              </a:rPr>
              <a:t>Se 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refiere</a:t>
            </a:r>
            <a:r>
              <a:rPr lang="en-US" altLang="es-PR" sz="4000" dirty="0" smtClean="0">
                <a:latin typeface="Arial" charset="0"/>
                <a:cs typeface="Arial" charset="0"/>
              </a:rPr>
              <a:t> a un 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enfoque</a:t>
            </a:r>
            <a:endParaRPr lang="en-US" altLang="es-PR" sz="40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smtClean="0">
                <a:latin typeface="Arial" charset="0"/>
                <a:cs typeface="Arial" charset="0"/>
              </a:rPr>
              <a:t>del 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entrenamiento</a:t>
            </a:r>
            <a:endParaRPr lang="en-US" altLang="es-PR" sz="40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err="1" smtClean="0">
                <a:latin typeface="Arial" charset="0"/>
                <a:cs typeface="Arial" charset="0"/>
              </a:rPr>
              <a:t>físico-deportivo</a:t>
            </a:r>
            <a:endParaRPr lang="en-US" altLang="es-PR" sz="40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err="1" smtClean="0">
                <a:latin typeface="Arial" charset="0"/>
                <a:cs typeface="Arial" charset="0"/>
              </a:rPr>
              <a:t>encausado</a:t>
            </a:r>
            <a:r>
              <a:rPr lang="en-US" altLang="es-PR" sz="4000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por</a:t>
            </a:r>
            <a:r>
              <a:rPr lang="en-US" altLang="es-PR" sz="4000" dirty="0" smtClean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4000" dirty="0" smtClean="0">
                <a:latin typeface="Arial" charset="0"/>
                <a:cs typeface="Arial" charset="0"/>
              </a:rPr>
              <a:t> particular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6021288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"Functional training circuits",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</a:t>
            </a:r>
            <a:r>
              <a:rPr lang="en-US" altLang="es-PR" sz="1200" b="0" dirty="0" smtClean="0">
                <a:latin typeface="Times New Roman" pitchFamily="18" charset="0"/>
              </a:rPr>
              <a:t>C. </a:t>
            </a:r>
            <a:r>
              <a:rPr lang="en-US" altLang="es-PR" sz="1200" b="0" dirty="0" err="1" smtClean="0">
                <a:latin typeface="Times New Roman" pitchFamily="18" charset="0"/>
              </a:rPr>
              <a:t>Vives</a:t>
            </a:r>
            <a:r>
              <a:rPr lang="en-US" altLang="es-PR" sz="1200" b="0" dirty="0">
                <a:latin typeface="Times New Roman" pitchFamily="18" charset="0"/>
              </a:rPr>
              <a:t>. . </a:t>
            </a:r>
            <a:r>
              <a:rPr lang="en-US" altLang="es-PR" sz="1200" b="0" dirty="0" err="1">
                <a:latin typeface="Times New Roman" pitchFamily="18" charset="0"/>
              </a:rPr>
              <a:t>En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i="1" dirty="0" smtClean="0">
                <a:latin typeface="Times New Roman" pitchFamily="18" charset="0"/>
              </a:rPr>
              <a:t>National </a:t>
            </a:r>
            <a:r>
              <a:rPr lang="en-US" altLang="es-PR" sz="1200" i="1" dirty="0">
                <a:latin typeface="Times New Roman" pitchFamily="18" charset="0"/>
              </a:rPr>
              <a:t>Strength and Conditioning Association. </a:t>
            </a:r>
            <a:r>
              <a:rPr lang="en-US" altLang="es-PR" sz="1200" i="1" dirty="0" err="1">
                <a:latin typeface="Times New Roman" pitchFamily="18" charset="0"/>
              </a:rPr>
              <a:t>Clínica</a:t>
            </a:r>
            <a:r>
              <a:rPr lang="en-US" altLang="es-PR" sz="1200" i="1" dirty="0">
                <a:latin typeface="Times New Roman" pitchFamily="18" charset="0"/>
              </a:rPr>
              <a:t> </a:t>
            </a:r>
            <a:r>
              <a:rPr lang="en-US" altLang="es-PR" sz="1200" i="1" dirty="0" err="1">
                <a:latin typeface="Times New Roman" pitchFamily="18" charset="0"/>
              </a:rPr>
              <a:t>Caribeña</a:t>
            </a:r>
            <a:r>
              <a:rPr lang="en-US" altLang="es-PR" sz="1200" i="1" dirty="0">
                <a:latin typeface="Times New Roman" pitchFamily="18" charset="0"/>
              </a:rPr>
              <a:t> NSCA </a:t>
            </a:r>
            <a:r>
              <a:rPr lang="en-US" altLang="es-PR" sz="1200" i="1" dirty="0" smtClean="0">
                <a:latin typeface="Times New Roman" pitchFamily="18" charset="0"/>
              </a:rPr>
              <a:t>2009</a:t>
            </a:r>
            <a:r>
              <a:rPr lang="en-US" altLang="es-PR" sz="1200" b="0" dirty="0" smtClean="0">
                <a:latin typeface="Times New Roman" pitchFamily="18" charset="0"/>
              </a:rPr>
              <a:t> </a:t>
            </a:r>
            <a:r>
              <a:rPr lang="es-PR" altLang="es-PR" sz="1200" b="0" dirty="0">
                <a:latin typeface="Times New Roman" pitchFamily="18" charset="0"/>
              </a:rPr>
              <a:t>(28 y 29 de marzo de 2009). San Juan, Puerto Rico</a:t>
            </a:r>
            <a:r>
              <a:rPr lang="es-PR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 smtClean="0">
                <a:latin typeface="Times New Roman" pitchFamily="18" charset="0"/>
              </a:rPr>
              <a:t>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NASCA, </a:t>
            </a:r>
            <a:r>
              <a:rPr lang="en-US" altLang="es-PR" sz="1200" b="0" dirty="0">
                <a:latin typeface="Times New Roman" pitchFamily="18" charset="0"/>
              </a:rPr>
              <a:t>2009</a:t>
            </a:r>
            <a:r>
              <a:rPr lang="en-US" altLang="es-PR" sz="1200" b="0" dirty="0" smtClean="0">
                <a:latin typeface="Times New Roman" pitchFamily="18" charset="0"/>
              </a:rPr>
              <a:t>,.</a:t>
            </a:r>
            <a:endParaRPr lang="en-US" altLang="es-PR" sz="1200" i="1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4880"/>
            <a:ext cx="2409737" cy="54050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19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7714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71496" y="1556792"/>
            <a:ext cx="629877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9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 smtClean="0">
                <a:latin typeface="Arial" charset="0"/>
                <a:cs typeface="Arial" charset="0"/>
              </a:rPr>
              <a:t>Aquel</a:t>
            </a:r>
            <a:r>
              <a:rPr lang="en-US" altLang="es-PR" sz="3800" dirty="0" smtClean="0">
                <a:latin typeface="Arial" charset="0"/>
                <a:cs typeface="Arial" charset="0"/>
              </a:rPr>
              <a:t> </a:t>
            </a:r>
            <a:r>
              <a:rPr lang="en-US" altLang="es-PR" sz="3800" dirty="0" err="1" smtClean="0">
                <a:latin typeface="Arial" charset="0"/>
                <a:cs typeface="Arial" charset="0"/>
              </a:rPr>
              <a:t>tipo</a:t>
            </a:r>
            <a:r>
              <a:rPr lang="en-US" altLang="es-PR" sz="3800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3800" dirty="0" smtClean="0">
                <a:latin typeface="Arial" charset="0"/>
                <a:cs typeface="Arial" charset="0"/>
              </a:rPr>
              <a:t> </a:t>
            </a:r>
            <a:r>
              <a:rPr lang="en-US" altLang="es-PR" sz="3800" dirty="0" err="1" smtClean="0">
                <a:latin typeface="Arial" charset="0"/>
                <a:cs typeface="Arial" charset="0"/>
              </a:rPr>
              <a:t>físico</a:t>
            </a:r>
            <a:endParaRPr lang="en-US" altLang="es-PR" sz="38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smtClean="0">
                <a:latin typeface="Arial" charset="0"/>
                <a:cs typeface="Arial" charset="0"/>
              </a:rPr>
              <a:t>que </a:t>
            </a:r>
            <a:r>
              <a:rPr lang="en-US" altLang="es-PR" sz="3800" dirty="0" err="1" smtClean="0">
                <a:latin typeface="Arial" charset="0"/>
                <a:cs typeface="Arial" charset="0"/>
              </a:rPr>
              <a:t>incorpora</a:t>
            </a:r>
            <a:endParaRPr lang="en-US" altLang="es-PR" sz="38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 smtClean="0">
                <a:latin typeface="Arial" charset="0"/>
                <a:cs typeface="Arial" charset="0"/>
              </a:rPr>
              <a:t>movimientos</a:t>
            </a:r>
            <a:r>
              <a:rPr lang="en-US" altLang="es-PR" sz="3800" dirty="0" smtClean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 smtClean="0">
                <a:latin typeface="Arial" charset="0"/>
                <a:cs typeface="Arial" charset="0"/>
              </a:rPr>
              <a:t>actividades</a:t>
            </a:r>
            <a:r>
              <a:rPr lang="en-US" altLang="es-PR" sz="3800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3800" dirty="0" err="1" smtClean="0">
                <a:latin typeface="Arial" charset="0"/>
                <a:cs typeface="Arial" charset="0"/>
              </a:rPr>
              <a:t>poseen</a:t>
            </a:r>
            <a:endParaRPr lang="en-US" altLang="es-PR" sz="38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smtClean="0">
                <a:latin typeface="Arial" charset="0"/>
                <a:cs typeface="Arial" charset="0"/>
              </a:rPr>
              <a:t>un </a:t>
            </a:r>
            <a:r>
              <a:rPr lang="en-US" altLang="es-PR" sz="3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7909" y="5877272"/>
            <a:ext cx="8592856" cy="59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Informcaión</a:t>
            </a:r>
            <a:r>
              <a:rPr lang="en-US" altLang="es-PR" sz="1200" b="0" dirty="0">
                <a:latin typeface="Times New Roman" pitchFamily="18" charset="0"/>
              </a:rPr>
              <a:t> de: "Systematic review of functional training on muscle strength, physical functioning, and activities of daily living in older adults",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C. Liu, D. </a:t>
            </a:r>
            <a:r>
              <a:rPr lang="en-US" altLang="es-PR" sz="1200" b="0" dirty="0" err="1">
                <a:latin typeface="Times New Roman" pitchFamily="18" charset="0"/>
              </a:rPr>
              <a:t>Shiroy</a:t>
            </a:r>
            <a:r>
              <a:rPr lang="en-US" altLang="es-PR" sz="1200" b="0" dirty="0">
                <a:latin typeface="Times New Roman" pitchFamily="18" charset="0"/>
              </a:rPr>
              <a:t>, L. Jones, &amp; D. Clark, </a:t>
            </a:r>
            <a:r>
              <a:rPr lang="en-US" altLang="es-PR" sz="1200" b="0" dirty="0" smtClean="0">
                <a:latin typeface="Times New Roman" pitchFamily="18" charset="0"/>
              </a:rPr>
              <a:t>2014, </a:t>
            </a:r>
            <a:r>
              <a:rPr lang="en-US" altLang="es-PR" sz="1200" i="1" dirty="0" smtClean="0">
                <a:latin typeface="Times New Roman" pitchFamily="18" charset="0"/>
              </a:rPr>
              <a:t>European </a:t>
            </a:r>
            <a:r>
              <a:rPr lang="en-US" altLang="es-PR" sz="1200" i="1" dirty="0">
                <a:latin typeface="Times New Roman" pitchFamily="18" charset="0"/>
              </a:rPr>
              <a:t>Reviews of Aging &amp; Physical </a:t>
            </a:r>
            <a:r>
              <a:rPr lang="en-US" altLang="es-PR" sz="1200" i="1" dirty="0" smtClean="0">
                <a:latin typeface="Times New Roman" pitchFamily="18" charset="0"/>
              </a:rPr>
              <a:t>Activity, </a:t>
            </a:r>
            <a:r>
              <a:rPr lang="es-PR" altLang="es-PR" sz="1200" i="1" dirty="0">
                <a:latin typeface="Times New Roman" pitchFamily="18" charset="0"/>
              </a:rPr>
              <a:t>11</a:t>
            </a:r>
            <a:r>
              <a:rPr lang="es-PR" altLang="es-PR" sz="1200" b="0" dirty="0">
                <a:latin typeface="Times New Roman" pitchFamily="18" charset="0"/>
              </a:rPr>
              <a:t>(2), 95-106. Recuperado de la base de datos de </a:t>
            </a:r>
            <a:r>
              <a:rPr lang="es-PR" altLang="es-PR" sz="1200" b="0" dirty="0" err="1">
                <a:latin typeface="Times New Roman" pitchFamily="18" charset="0"/>
              </a:rPr>
              <a:t>EBSCOhost</a:t>
            </a:r>
            <a:r>
              <a:rPr lang="es-PR" altLang="es-PR" sz="1200" b="0" dirty="0">
                <a:latin typeface="Times New Roman" pitchFamily="18" charset="0"/>
              </a:rPr>
              <a:t> (</a:t>
            </a:r>
            <a:r>
              <a:rPr lang="es-PR" altLang="es-PR" sz="1200" b="0" dirty="0" err="1">
                <a:latin typeface="Times New Roman" pitchFamily="18" charset="0"/>
              </a:rPr>
              <a:t>SPORTDiscus</a:t>
            </a:r>
            <a:r>
              <a:rPr lang="es-PR" altLang="es-PR" sz="1200" b="0" dirty="0">
                <a:latin typeface="Times New Roman" pitchFamily="18" charset="0"/>
              </a:rPr>
              <a:t> </a:t>
            </a:r>
            <a:r>
              <a:rPr lang="es-PR" altLang="es-PR" sz="1200" b="0" dirty="0" err="1">
                <a:latin typeface="Times New Roman" pitchFamily="18" charset="0"/>
              </a:rPr>
              <a:t>with</a:t>
            </a:r>
            <a:r>
              <a:rPr lang="es-PR" altLang="es-PR" sz="1200" b="0" dirty="0">
                <a:latin typeface="Times New Roman" pitchFamily="18" charset="0"/>
              </a:rPr>
              <a:t> Full Text)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" y="620689"/>
            <a:ext cx="2206164" cy="5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987519" y="548680"/>
            <a:ext cx="5688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87519" y="1411437"/>
            <a:ext cx="54009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21602" y="1916832"/>
            <a:ext cx="601489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Tipo</a:t>
            </a:r>
            <a:r>
              <a:rPr lang="en-US" altLang="es-PR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metodología</a:t>
            </a:r>
            <a:r>
              <a:rPr lang="en-US" altLang="es-PR" b="1" dirty="0" smtClean="0">
                <a:latin typeface="Arial" charset="0"/>
                <a:cs typeface="Arial" charset="0"/>
              </a:rPr>
              <a:t> para el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entrenamiento</a:t>
            </a:r>
            <a:endParaRPr lang="en-US" altLang="es-PR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físico-deportivo</a:t>
            </a:r>
            <a:r>
              <a:rPr lang="en-US" altLang="es-PR" b="1" dirty="0" smtClean="0">
                <a:latin typeface="Arial" charset="0"/>
                <a:cs typeface="Arial" charset="0"/>
              </a:rPr>
              <a:t>, de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naturaleza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integrada</a:t>
            </a:r>
            <a:r>
              <a:rPr lang="en-US" altLang="es-PR" b="1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caracterizada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por</a:t>
            </a:r>
            <a:r>
              <a:rPr lang="en-US" altLang="es-PR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práctica</a:t>
            </a:r>
            <a:r>
              <a:rPr lang="en-US" altLang="es-PR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patrones</a:t>
            </a:r>
            <a:r>
              <a:rPr lang="en-US" altLang="es-PR" b="1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movimientos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fundamentales</a:t>
            </a:r>
            <a:r>
              <a:rPr lang="en-US" altLang="es-PR" b="1" dirty="0" smtClean="0">
                <a:latin typeface="Arial" charset="0"/>
                <a:cs typeface="Arial" charset="0"/>
              </a:rPr>
              <a:t>,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destrezas</a:t>
            </a:r>
            <a:r>
              <a:rPr lang="en-US" altLang="es-PR" b="1" dirty="0" smtClean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actividades</a:t>
            </a:r>
            <a:r>
              <a:rPr lang="en-US" altLang="es-PR" b="1" dirty="0" smtClean="0">
                <a:latin typeface="Arial" charset="0"/>
                <a:cs typeface="Arial" charset="0"/>
              </a:rPr>
              <a:t>, las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cuales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incorporan</a:t>
            </a:r>
            <a:r>
              <a:rPr lang="en-US" altLang="es-PR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activación</a:t>
            </a:r>
            <a:endParaRPr lang="en-US" altLang="es-PR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smtClean="0">
                <a:latin typeface="Arial" charset="0"/>
                <a:cs typeface="Arial" charset="0"/>
              </a:rPr>
              <a:t>de multiples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grupos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musculares</a:t>
            </a:r>
            <a:r>
              <a:rPr lang="en-US" altLang="es-PR" b="1" dirty="0" smtClean="0">
                <a:latin typeface="Arial" charset="0"/>
                <a:cs typeface="Arial" charset="0"/>
              </a:rPr>
              <a:t> de forma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coordinada</a:t>
            </a:r>
            <a:r>
              <a:rPr lang="en-US" altLang="es-PR" b="1" dirty="0" smtClean="0">
                <a:latin typeface="Arial" charset="0"/>
                <a:cs typeface="Arial" charset="0"/>
              </a:rPr>
              <a:t>,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así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como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movimientos</a:t>
            </a:r>
            <a:endParaRPr lang="en-US" altLang="es-PR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multiarticulares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realizados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b="1" dirty="0" smtClean="0">
                <a:latin typeface="Arial" charset="0"/>
                <a:cs typeface="Arial" charset="0"/>
              </a:rPr>
              <a:t> un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ambiente</a:t>
            </a:r>
            <a:endParaRPr lang="en-US" altLang="es-PR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multiplanar</a:t>
            </a:r>
            <a:r>
              <a:rPr lang="en-US" altLang="es-PR" b="1" dirty="0" smtClean="0">
                <a:latin typeface="Arial" charset="0"/>
                <a:cs typeface="Arial" charset="0"/>
              </a:rPr>
              <a:t>, que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necesario</a:t>
            </a:r>
            <a:r>
              <a:rPr lang="en-US" altLang="es-PR" b="1" dirty="0" smtClean="0">
                <a:latin typeface="Arial" charset="0"/>
                <a:cs typeface="Arial" charset="0"/>
              </a:rPr>
              <a:t> para el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éxito</a:t>
            </a:r>
            <a:endParaRPr lang="en-US" altLang="es-PR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atlético</a:t>
            </a:r>
            <a:r>
              <a:rPr lang="en-US" altLang="es-PR" b="1" dirty="0" smtClean="0">
                <a:latin typeface="Arial" charset="0"/>
                <a:cs typeface="Arial" charset="0"/>
              </a:rPr>
              <a:t>,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ocupacional</a:t>
            </a:r>
            <a:r>
              <a:rPr lang="en-US" altLang="es-PR" b="1" dirty="0" smtClean="0">
                <a:latin typeface="Arial" charset="0"/>
                <a:cs typeface="Arial" charset="0"/>
              </a:rPr>
              <a:t> y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elevada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funcionalidad</a:t>
            </a:r>
            <a:endParaRPr lang="en-US" altLang="es-PR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b="1" dirty="0" smtClean="0">
                <a:latin typeface="Arial" charset="0"/>
                <a:cs typeface="Arial" charset="0"/>
              </a:rPr>
              <a:t> las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actividades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básicas</a:t>
            </a:r>
            <a:r>
              <a:rPr lang="en-US" altLang="es-PR" b="1" dirty="0" smtClean="0">
                <a:latin typeface="Arial" charset="0"/>
                <a:cs typeface="Arial" charset="0"/>
              </a:rPr>
              <a:t> de la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vida</a:t>
            </a:r>
            <a:r>
              <a:rPr lang="en-US" altLang="es-PR" b="1" dirty="0" smtClean="0">
                <a:latin typeface="Arial" charset="0"/>
                <a:cs typeface="Arial" charset="0"/>
              </a:rPr>
              <a:t> </a:t>
            </a:r>
            <a:r>
              <a:rPr lang="en-US" altLang="es-PR" b="1" dirty="0" err="1" smtClean="0">
                <a:latin typeface="Arial" charset="0"/>
                <a:cs typeface="Arial" charset="0"/>
              </a:rPr>
              <a:t>diaria</a:t>
            </a:r>
            <a:r>
              <a:rPr lang="en-US" altLang="es-PR" dirty="0" smtClean="0">
                <a:latin typeface="Arial" charset="0"/>
                <a:cs typeface="Arial" charset="0"/>
              </a:rPr>
              <a:t>.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4" y="1273810"/>
            <a:ext cx="2806520" cy="47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3275856" y="694035"/>
            <a:ext cx="5688937" cy="71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275551" y="1412776"/>
            <a:ext cx="54009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512" y="2132856"/>
            <a:ext cx="87129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smtClean="0">
                <a:latin typeface="Arial" charset="0"/>
                <a:cs typeface="Arial" charset="0"/>
              </a:rPr>
              <a:t>Sistema total integral, de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tipo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progresivo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y functional,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smtClean="0">
                <a:latin typeface="Arial" charset="0"/>
                <a:cs typeface="Arial" charset="0"/>
              </a:rPr>
              <a:t>para el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físico-deportivo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, el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se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 smtClean="0">
                <a:latin typeface="Arial" charset="0"/>
                <a:cs typeface="Arial" charset="0"/>
              </a:rPr>
              <a:t>encuentra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centrado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un </a:t>
            </a:r>
            <a:r>
              <a:rPr lang="en-US" altLang="es-PR" sz="25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principal,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decir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alcanzar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smtClean="0">
                <a:latin typeface="Arial" charset="0"/>
                <a:cs typeface="Arial" charset="0"/>
              </a:rPr>
              <a:t>l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as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metas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/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rendimiento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(o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requisitos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deseados</a:t>
            </a:r>
            <a:endParaRPr lang="en-US" altLang="es-PR" sz="2500" b="1" dirty="0" smtClean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smtClean="0">
                <a:latin typeface="Arial" charset="0"/>
                <a:cs typeface="Arial" charset="0"/>
              </a:rPr>
              <a:t>de la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actividad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) del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a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tleta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, o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población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general, que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 smtClean="0">
                <a:latin typeface="Arial" charset="0"/>
                <a:cs typeface="Arial" charset="0"/>
              </a:rPr>
              <a:t>conlleva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optimizar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ciertos</a:t>
            </a:r>
            <a:r>
              <a:rPr lang="en-US" altLang="es-PR" sz="25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 smtClean="0">
                <a:latin typeface="Arial" charset="0"/>
                <a:cs typeface="Arial" charset="0"/>
              </a:rPr>
              <a:t>movimientos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smtClean="0">
                <a:latin typeface="Arial" charset="0"/>
                <a:cs typeface="Arial" charset="0"/>
              </a:rPr>
              <a:t>o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actividades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 smtClean="0">
                <a:latin typeface="Arial" charset="0"/>
                <a:cs typeface="Arial" charset="0"/>
              </a:rPr>
              <a:t>por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medio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de la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práctica</a:t>
            </a:r>
            <a:r>
              <a:rPr lang="en-US" altLang="es-PR" sz="25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eficiente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y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precisa</a:t>
            </a:r>
            <a:r>
              <a:rPr lang="en-US" altLang="es-PR" sz="2500" dirty="0" smtClean="0">
                <a:latin typeface="Arial" charset="0"/>
                <a:cs typeface="Arial" charset="0"/>
              </a:rPr>
              <a:t>, de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 smtClean="0">
                <a:latin typeface="Arial" charset="0"/>
                <a:cs typeface="Arial" charset="0"/>
              </a:rPr>
              <a:t>patrones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motrices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básicos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comunes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eventos</a:t>
            </a:r>
            <a:endParaRPr lang="en-US" altLang="es-PR" sz="2500" dirty="0" smtClean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 smtClean="0">
                <a:latin typeface="Arial" charset="0"/>
                <a:cs typeface="Arial" charset="0"/>
              </a:rPr>
              <a:t>competitivos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así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como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aquellos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elementos</a:t>
            </a:r>
            <a:endParaRPr lang="en-US" altLang="es-PR" sz="2500" dirty="0" smtClean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 smtClean="0">
                <a:latin typeface="Arial" charset="0"/>
                <a:cs typeface="Arial" charset="0"/>
              </a:rPr>
              <a:t>neuromotores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que se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aproximan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manera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que las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smtClean="0">
                <a:latin typeface="Arial" charset="0"/>
                <a:cs typeface="Arial" charset="0"/>
              </a:rPr>
              <a:t>personas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ejecutan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sus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actividades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de la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vida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r>
              <a:rPr lang="en-US" altLang="es-PR" sz="2500" dirty="0" err="1" smtClean="0">
                <a:latin typeface="Arial" charset="0"/>
                <a:cs typeface="Arial" charset="0"/>
              </a:rPr>
              <a:t>diaria</a:t>
            </a:r>
            <a:r>
              <a:rPr lang="en-US" altLang="es-PR" sz="2500" dirty="0" smtClean="0">
                <a:latin typeface="Arial" charset="0"/>
                <a:cs typeface="Arial" charset="0"/>
              </a:rPr>
              <a:t> </a:t>
            </a:r>
            <a:endParaRPr lang="en-US" altLang="es-PR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60648"/>
            <a:ext cx="3456385" cy="23042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072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1907704" y="692696"/>
            <a:ext cx="561662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195736" y="1339429"/>
            <a:ext cx="518457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1520" y="1844824"/>
            <a:ext cx="8568952" cy="403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300" b="1" dirty="0" err="1" smtClean="0">
                <a:latin typeface="Arial" charset="0"/>
                <a:cs typeface="Arial" charset="0"/>
              </a:rPr>
              <a:t>Estrategia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acondicionamiento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físico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,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tipo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Integrado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, que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enfatiza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activación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todos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c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onstituyente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la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cadena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cinética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, el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incorpora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serie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progresiva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movimientos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m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otrices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fundamentales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o communes/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similares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un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amplio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espectro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deportes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, que se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encuentran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vinculados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con la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actividad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o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deporte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practica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individuo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,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manera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asista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logro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su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meta de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incluyendo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transferencia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 smtClean="0">
                <a:latin typeface="Arial" charset="0"/>
                <a:cs typeface="Arial" charset="0"/>
              </a:rPr>
              <a:t>efectiva</a:t>
            </a:r>
            <a:r>
              <a:rPr lang="en-US" altLang="es-PR" sz="23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300" dirty="0" smtClean="0">
                <a:latin typeface="Arial" charset="0"/>
                <a:cs typeface="Arial" charset="0"/>
              </a:rPr>
              <a:t>las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adaptaciones</a:t>
            </a:r>
            <a:r>
              <a:rPr lang="en-US" altLang="es-PR" sz="2300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morfofuncionales</a:t>
            </a:r>
            <a:r>
              <a:rPr lang="en-US" altLang="es-PR" sz="23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adquiridas</a:t>
            </a:r>
            <a:r>
              <a:rPr lang="en-US" altLang="es-PR" sz="2300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durante</a:t>
            </a:r>
            <a:r>
              <a:rPr lang="en-US" altLang="es-PR" sz="2300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23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hacia</a:t>
            </a:r>
            <a:r>
              <a:rPr lang="en-US" altLang="es-PR" sz="2300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ejecutoria</a:t>
            </a:r>
            <a:r>
              <a:rPr lang="en-US" altLang="es-PR" sz="2300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competitiva</a:t>
            </a:r>
            <a:r>
              <a:rPr lang="en-US" altLang="es-PR" sz="2300" dirty="0" smtClean="0">
                <a:latin typeface="Arial" charset="0"/>
                <a:cs typeface="Arial" charset="0"/>
              </a:rPr>
              <a:t>, o para la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vida</a:t>
            </a:r>
            <a:r>
              <a:rPr lang="en-US" altLang="es-PR" sz="2300" dirty="0" smtClean="0">
                <a:latin typeface="Arial" charset="0"/>
                <a:cs typeface="Arial" charset="0"/>
              </a:rPr>
              <a:t> </a:t>
            </a:r>
            <a:r>
              <a:rPr lang="en-US" altLang="es-PR" sz="2300" dirty="0" err="1" smtClean="0">
                <a:latin typeface="Arial" charset="0"/>
                <a:cs typeface="Arial" charset="0"/>
              </a:rPr>
              <a:t>cotidiana</a:t>
            </a:r>
            <a:endParaRPr lang="en-US" altLang="es-PR" sz="2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691357"/>
            <a:ext cx="1944216" cy="12961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04503" y="5949280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pp. 3-6),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0077"/>
            <a:ext cx="2680862" cy="177736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45883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987519" y="476672"/>
            <a:ext cx="5688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87519" y="1412776"/>
            <a:ext cx="5400905" cy="5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 LA APTITUD 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21602" y="2204864"/>
            <a:ext cx="6014894" cy="37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smtClean="0">
                <a:latin typeface="Arial" charset="0"/>
                <a:cs typeface="Arial" charset="0"/>
              </a:rPr>
              <a:t>Se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refiere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a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estrategia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acondicionamiento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físico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caracterizado</a:t>
            </a:r>
            <a:endParaRPr lang="en-US" altLang="es-PR" sz="2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p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or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ejercicios</a:t>
            </a:r>
            <a:r>
              <a:rPr lang="en-US" altLang="es-PR" sz="2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neuromotores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los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cuales</a:t>
            </a:r>
            <a:endParaRPr lang="en-US" altLang="es-PR" sz="2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i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ncluyen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destrezas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motrices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e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ntrenamiento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propioceptivo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desarrollo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de la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fortaleza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muscular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funcional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así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como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incorporación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otras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actividades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físicas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naturaleza</a:t>
            </a:r>
            <a:endParaRPr lang="en-US" altLang="es-PR" sz="2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smtClean="0">
                <a:latin typeface="Arial" charset="0"/>
                <a:cs typeface="Arial" charset="0"/>
              </a:rPr>
              <a:t>neuromuscular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94413"/>
            <a:ext cx="8964612" cy="43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s-PR" sz="1200" dirty="0"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</a:rPr>
              <a:t> de:  </a:t>
            </a:r>
            <a:r>
              <a:rPr lang="en-US" altLang="es-PR" sz="1200" i="1" dirty="0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 b="0" dirty="0">
                <a:latin typeface="Times New Roman" panose="02020603050405020304" pitchFamily="18" charset="0"/>
              </a:rPr>
              <a:t>. 9na. ed.; p. </a:t>
            </a:r>
            <a:r>
              <a:rPr lang="en-US" altLang="es-PR" sz="1200" b="0" dirty="0" smtClean="0">
                <a:latin typeface="Times New Roman" panose="02020603050405020304" pitchFamily="18" charset="0"/>
              </a:rPr>
              <a:t>185,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</a:rPr>
              <a:t> American College of Sports Medicine, 2014, Philadelphia: Lippincott Williams &amp; Wilkins. Copyright 2014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</a:rPr>
              <a:t> American College of Sports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1885"/>
            <a:ext cx="2232248" cy="53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0" y="632176"/>
            <a:ext cx="2471045" cy="1631213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495" y="69269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1495" y="1628800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5536" y="2252836"/>
            <a:ext cx="8387011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 smtClean="0">
                <a:latin typeface="Arial" charset="0"/>
                <a:cs typeface="Arial" charset="0"/>
              </a:rPr>
              <a:t>Entrenamiento físico-deportivo de naturaleza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 smtClean="0">
                <a:latin typeface="Arial" charset="0"/>
                <a:cs typeface="Arial" charset="0"/>
              </a:rPr>
              <a:t>exhaustivo</a:t>
            </a:r>
            <a:r>
              <a:rPr lang="es-PR" altLang="es-PR" sz="2800" dirty="0" smtClean="0">
                <a:latin typeface="Arial" charset="0"/>
                <a:cs typeface="Arial" charset="0"/>
              </a:rPr>
              <a:t>/completo, </a:t>
            </a:r>
            <a:r>
              <a:rPr lang="es-PR" altLang="es-PR" sz="2800" dirty="0" smtClean="0">
                <a:latin typeface="Arial" charset="0"/>
                <a:cs typeface="Arial" charset="0"/>
              </a:rPr>
              <a:t>sistemática</a:t>
            </a:r>
            <a:r>
              <a:rPr lang="es-PR" altLang="es-PR" sz="2800" dirty="0">
                <a:latin typeface="Arial" charset="0"/>
                <a:cs typeface="Arial" charset="0"/>
              </a:rPr>
              <a:t>, </a:t>
            </a:r>
            <a:r>
              <a:rPr lang="es-PR" altLang="es-PR" sz="2800" dirty="0" smtClean="0">
                <a:latin typeface="Arial" charset="0"/>
                <a:cs typeface="Arial" charset="0"/>
              </a:rPr>
              <a:t>integral y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 smtClean="0">
                <a:latin typeface="Arial" charset="0"/>
                <a:cs typeface="Arial" charset="0"/>
              </a:rPr>
              <a:t>funcional, dirigido a mejorar todos los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 smtClean="0">
                <a:latin typeface="Arial" charset="0"/>
                <a:cs typeface="Arial" charset="0"/>
              </a:rPr>
              <a:t>componentes requeridos </a:t>
            </a:r>
            <a:r>
              <a:rPr lang="es-PR" altLang="es-PR" sz="2800" dirty="0">
                <a:latin typeface="Arial" charset="0"/>
                <a:cs typeface="Arial" charset="0"/>
              </a:rPr>
              <a:t>para alcanzar </a:t>
            </a:r>
            <a:r>
              <a:rPr lang="es-PR" altLang="es-PR" sz="2800" dirty="0" smtClean="0">
                <a:latin typeface="Arial" charset="0"/>
                <a:cs typeface="Arial" charset="0"/>
              </a:rPr>
              <a:t>una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 smtClean="0">
                <a:latin typeface="Arial" charset="0"/>
                <a:cs typeface="Arial" charset="0"/>
              </a:rPr>
              <a:t>óptima ejecutoria deportiva-competitiva y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 smtClean="0">
                <a:latin typeface="Arial" charset="0"/>
                <a:cs typeface="Arial" charset="0"/>
              </a:rPr>
              <a:t>prevenir </a:t>
            </a:r>
            <a:r>
              <a:rPr lang="es-PR" altLang="es-PR" sz="2800" dirty="0">
                <a:latin typeface="Arial" charset="0"/>
                <a:cs typeface="Arial" charset="0"/>
              </a:rPr>
              <a:t>las </a:t>
            </a:r>
            <a:r>
              <a:rPr lang="es-PR" altLang="es-PR" sz="2800" dirty="0" smtClean="0">
                <a:latin typeface="Arial" charset="0"/>
                <a:cs typeface="Arial" charset="0"/>
              </a:rPr>
              <a:t>lesiones atléticas</a:t>
            </a:r>
            <a:endParaRPr lang="es-PR" altLang="es-PR"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90868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634837"/>
            <a:ext cx="2738169" cy="409842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2010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3059832" y="2348880"/>
            <a:ext cx="577165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Patrones de movimientos </a:t>
            </a: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integrados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-articulares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multi-planares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, los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cuales contemplan la aceleración de 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las coyunturas articulares,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propiocepción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/estabilización 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dinámica y desaceleración, con el fin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de mejorar la ejecución del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movimiento, la fortaleza del tronco y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eficacia neuromuscular</a:t>
            </a:r>
            <a:endParaRPr lang="es-PR" altLang="es-P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843808" y="1677089"/>
            <a:ext cx="6155956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FUNCIONALES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4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5331"/>
            <a:ext cx="2663991" cy="52839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77586" y="2132855"/>
            <a:ext cx="6014894" cy="39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smtClean="0">
                <a:latin typeface="Arial" charset="0"/>
                <a:cs typeface="Arial" charset="0"/>
              </a:rPr>
              <a:t>Se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enfoca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hacia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aplicación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fortaleza</a:t>
            </a:r>
            <a:r>
              <a:rPr lang="en-US" altLang="es-P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muscular </a:t>
            </a:r>
            <a:r>
              <a:rPr lang="en-US" altLang="es-P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a las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destrezas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deportivas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(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decir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coordinación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diversos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sistemas</a:t>
            </a:r>
            <a:endParaRPr lang="en-US" altLang="es-PR" sz="2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musculares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), y no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necesariamente</a:t>
            </a:r>
            <a:endParaRPr lang="en-US" altLang="es-PR" sz="24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l</a:t>
            </a:r>
            <a:r>
              <a:rPr lang="en-US" altLang="es-PR" sz="2400" dirty="0" smtClean="0">
                <a:latin typeface="Arial" charset="0"/>
                <a:cs typeface="Arial" charset="0"/>
              </a:rPr>
              <a:t>a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propia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destreza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deportiva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decir</a:t>
            </a:r>
            <a:r>
              <a:rPr lang="en-US" altLang="es-PR" sz="2400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 smtClean="0">
                <a:latin typeface="Arial" charset="0"/>
                <a:cs typeface="Arial" charset="0"/>
              </a:rPr>
              <a:t>no se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fundamente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entrenamiento</a:t>
            </a:r>
            <a:endParaRPr lang="en-US" altLang="es-PR" sz="24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 err="1" smtClean="0">
                <a:latin typeface="Arial" charset="0"/>
                <a:cs typeface="Arial" charset="0"/>
              </a:rPr>
              <a:t>físico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específico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al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deportivo</a:t>
            </a:r>
            <a:r>
              <a:rPr lang="en-US" altLang="es-PR" sz="2400" dirty="0">
                <a:latin typeface="Arial" charset="0"/>
                <a:cs typeface="Arial" charset="0"/>
              </a:rPr>
              <a:t>.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2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392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1097" y="1845370"/>
            <a:ext cx="3889375" cy="316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Joyce, D., &amp; </a:t>
            </a:r>
            <a:r>
              <a:rPr lang="en-US" altLang="es-PR" sz="2800" b="0" dirty="0" err="1"/>
              <a:t>Lewindon</a:t>
            </a:r>
            <a:r>
              <a:rPr lang="en-US" altLang="es-PR" sz="2800" b="0" dirty="0"/>
              <a:t>, D. (Eds.). (2014). </a:t>
            </a:r>
            <a:r>
              <a:rPr lang="en-US" altLang="es-PR" sz="2800" i="1" dirty="0"/>
              <a:t>High-Performance Training for Sports</a:t>
            </a:r>
            <a:r>
              <a:rPr lang="en-US" altLang="es-PR" sz="2800" b="0" dirty="0"/>
              <a:t>. Champaign, IL: Human Kinetics. 377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0" y="799865"/>
            <a:ext cx="4340796" cy="5652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62813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xi),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771495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495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05578" y="2132856"/>
            <a:ext cx="6086902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 smtClean="0">
                <a:latin typeface="Arial" charset="0"/>
                <a:cs typeface="Arial" charset="0"/>
              </a:rPr>
              <a:t>Desarrollo</a:t>
            </a:r>
            <a:r>
              <a:rPr lang="en-US" altLang="es-PR" sz="5100" b="1" dirty="0" smtClean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 smtClean="0">
                <a:latin typeface="Arial" charset="0"/>
                <a:cs typeface="Arial" charset="0"/>
              </a:rPr>
              <a:t>fortaleza</a:t>
            </a:r>
            <a:r>
              <a:rPr lang="en-US" altLang="es-PR" sz="5100" b="1" dirty="0" smtClean="0">
                <a:latin typeface="Arial" charset="0"/>
                <a:cs typeface="Arial" charset="0"/>
              </a:rPr>
              <a:t> muscular</a:t>
            </a: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específica</a:t>
            </a:r>
            <a:r>
              <a:rPr lang="en-US" altLang="es-PR" sz="5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5100" b="1" dirty="0" smtClean="0">
                <a:latin typeface="Arial" charset="0"/>
                <a:cs typeface="Arial" charset="0"/>
              </a:rPr>
              <a:t>a </a:t>
            </a:r>
            <a:r>
              <a:rPr lang="en-US" altLang="es-PR" sz="5100" b="1" dirty="0" err="1" smtClean="0">
                <a:latin typeface="Arial" charset="0"/>
                <a:cs typeface="Arial" charset="0"/>
              </a:rPr>
              <a:t>una</a:t>
            </a:r>
            <a:endParaRPr lang="en-US" altLang="es-PR" sz="51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 smtClean="0">
                <a:latin typeface="Arial" charset="0"/>
                <a:cs typeface="Arial" charset="0"/>
              </a:rPr>
              <a:t>actividad</a:t>
            </a:r>
            <a:r>
              <a:rPr lang="en-US" altLang="es-PR" sz="5100" b="1" dirty="0" smtClean="0">
                <a:latin typeface="Arial" charset="0"/>
                <a:cs typeface="Arial" charset="0"/>
              </a:rPr>
              <a:t> dada</a:t>
            </a:r>
            <a:endParaRPr lang="en-US" altLang="es-PR" sz="5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8" y="836712"/>
            <a:ext cx="2439235" cy="49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5" y="1090351"/>
            <a:ext cx="2682958" cy="442688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4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77586" y="2132856"/>
            <a:ext cx="6086902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Dirigido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a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desarrollar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smtClean="0">
                <a:latin typeface="Arial" charset="0"/>
                <a:cs typeface="Arial" charset="0"/>
              </a:rPr>
              <a:t>la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fortaleza</a:t>
            </a:r>
            <a:r>
              <a:rPr lang="en-US" altLang="es-PR" sz="4400" b="1" dirty="0" smtClean="0">
                <a:latin typeface="Arial" charset="0"/>
                <a:cs typeface="Arial" charset="0"/>
              </a:rPr>
              <a:t> muscular</a:t>
            </a: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smtClean="0">
                <a:latin typeface="Arial" charset="0"/>
                <a:cs typeface="Arial" charset="0"/>
              </a:rPr>
              <a:t>de </a:t>
            </a:r>
            <a:r>
              <a:rPr lang="en-US" altLang="es-PR" sz="4400" b="1" dirty="0" err="1" smtClean="0">
                <a:latin typeface="Arial" charset="0"/>
                <a:cs typeface="Arial" charset="0"/>
              </a:rPr>
              <a:t>naturaleza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err="1" smtClean="0">
                <a:latin typeface="Arial" charset="0"/>
                <a:cs typeface="Arial" charset="0"/>
              </a:rPr>
              <a:t>funcional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0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2674717"/>
            <a:ext cx="4324388" cy="2986531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4477753" y="2564904"/>
            <a:ext cx="4558743" cy="310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Define los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patrones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que emplean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articulaciones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actúan sobre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distintos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y dentro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4463" y="5876925"/>
            <a:ext cx="89995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2da.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d.; (pp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1-3),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 : 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Boyle;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539552" y="1677089"/>
            <a:ext cx="7920880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20880" cy="8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" y="1720174"/>
            <a:ext cx="2513544" cy="3797058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2771800" y="2397171"/>
            <a:ext cx="5688632" cy="312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E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ntegrado</a:t>
            </a:r>
            <a:r>
              <a:rPr lang="es-ES" altLang="es-PR" sz="3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pues </a:t>
            </a:r>
            <a:r>
              <a:rPr lang="es-ES" altLang="es-PR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movimientos son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originados de</a:t>
            </a:r>
            <a:endParaRPr lang="es-ES" altLang="es-PR" sz="32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partes del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cuerpo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dentro de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04503" y="5876925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843808" y="1677089"/>
            <a:ext cx="6155956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3" name="wind.wav"/>
          </p:stSnd>
        </p:sndAc>
      </p:transition>
    </mc:Choice>
    <mc:Fallback>
      <p:transition spd="slow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376264" cy="25123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321736" y="871182"/>
            <a:ext cx="669674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21736" y="1950484"/>
            <a:ext cx="669674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ESCUELA DE DEPORTE GENERAL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36344" y="300421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similares: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04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6344" y="458838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88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882648" y="3580274"/>
            <a:ext cx="78658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 smtClean="0">
                <a:solidFill>
                  <a:srgbClr val="000000"/>
                </a:solidFill>
                <a:latin typeface="Arial" charset="0"/>
              </a:rPr>
              <a:t>Destrezas generales que aplican para una amplia gama de deportes</a:t>
            </a:r>
            <a:endParaRPr lang="en-US" altLang="es-PR" sz="2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99592" y="5092442"/>
            <a:ext cx="78658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 smtClean="0">
                <a:solidFill>
                  <a:srgbClr val="000000"/>
                </a:solidFill>
                <a:latin typeface="Arial" charset="0"/>
              </a:rPr>
              <a:t>Eventos de velocidad, golpear, saltar, movimientos laterales, y otros</a:t>
            </a:r>
            <a:endParaRPr lang="en-US" altLang="es-PR" sz="2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318" name="Picture 30" descr="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6" y="1981175"/>
            <a:ext cx="81724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1052513"/>
            <a:ext cx="18002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44" name="Picture 4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65175"/>
            <a:ext cx="6697663" cy="5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8" name="Picture 4" descr="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4865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300" name="Picture 4" descr="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692150"/>
            <a:ext cx="5624512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288" y="620713"/>
            <a:ext cx="22669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2010 por: National Academy of Sports Medicine, an Ascend Learning Company. </a:t>
            </a:r>
            <a:endParaRPr lang="en-US" altLang="es-PR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4212" y="765175"/>
            <a:ext cx="2663651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(pp. 3-4,7),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Company.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1684" name="Picture 4" descr="1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20713"/>
            <a:ext cx="3578225" cy="59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499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5073" y="1772816"/>
            <a:ext cx="3889375" cy="34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Liebenson</a:t>
            </a:r>
            <a:r>
              <a:rPr lang="en-US" altLang="es-PR" sz="2800" b="0" dirty="0"/>
              <a:t>, G. (2014). </a:t>
            </a:r>
            <a:r>
              <a:rPr lang="en-US" altLang="es-PR" sz="2800" i="1" dirty="0"/>
              <a:t>Functional Training Handbook</a:t>
            </a:r>
            <a:r>
              <a:rPr lang="en-US" altLang="es-PR" sz="2800" b="0" dirty="0"/>
              <a:t>. Philadelphia, PA: Lippincott Williams &amp; Wilkins, Wolters Kluwer Health. 472 pp.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3" y="764704"/>
            <a:ext cx="3970014" cy="5671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49821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044944" y="548680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79026" y="2132856"/>
            <a:ext cx="674144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err="1" smtClean="0">
                <a:latin typeface="Arial" charset="0"/>
                <a:cs typeface="Arial" charset="0"/>
              </a:rPr>
              <a:t>Aquella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magnitude de la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fortaleza</a:t>
            </a:r>
            <a:endParaRPr lang="en-US" altLang="es-PR" sz="2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dirty="0" smtClean="0">
                <a:latin typeface="Arial" charset="0"/>
                <a:cs typeface="Arial" charset="0"/>
              </a:rPr>
              <a:t>muscular que el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deportista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puede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aplicar</a:t>
            </a:r>
            <a:endParaRPr lang="en-US" altLang="es-PR" sz="2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400" b="1" dirty="0" err="1" smtClean="0">
                <a:latin typeface="Arial" charset="0"/>
                <a:cs typeface="Arial" charset="0"/>
              </a:rPr>
              <a:t>escenario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</a:t>
            </a:r>
            <a:r>
              <a:rPr lang="en-US" altLang="es-PR" sz="2400" b="1" dirty="0" smtClean="0">
                <a:latin typeface="Arial" charset="0"/>
                <a:cs typeface="Arial" charset="0"/>
              </a:rPr>
              <a:t>, la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es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necesaria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para la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r>
              <a:rPr lang="en-US" altLang="es-P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deportes</a:t>
            </a:r>
            <a:r>
              <a:rPr lang="en-US" altLang="es-PR" sz="24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siempre</a:t>
            </a:r>
            <a:endParaRPr lang="en-US" altLang="es-PR" sz="24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smtClean="0">
                <a:latin typeface="Arial" charset="0"/>
                <a:cs typeface="Arial" charset="0"/>
              </a:rPr>
              <a:t>que no sea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una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actividad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vinculada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con la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err="1" smtClean="0">
                <a:latin typeface="Arial" charset="0"/>
                <a:cs typeface="Arial" charset="0"/>
              </a:rPr>
              <a:t>halterofilia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(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levantamiento</a:t>
            </a:r>
            <a:r>
              <a:rPr lang="en-US" altLang="es-PR" sz="2400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400" dirty="0" err="1" smtClean="0">
                <a:latin typeface="Arial" charset="0"/>
                <a:cs typeface="Arial" charset="0"/>
              </a:rPr>
              <a:t>pesas</a:t>
            </a:r>
            <a:r>
              <a:rPr lang="en-US" altLang="es-PR" sz="2400" dirty="0" smtClean="0">
                <a:latin typeface="Arial" charset="0"/>
                <a:cs typeface="Arial" charset="0"/>
              </a:rPr>
              <a:t>)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671"/>
            <a:ext cx="1580788" cy="5442057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044944" y="1653357"/>
            <a:ext cx="7023660" cy="6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pPr>
              <a:lnSpc>
                <a:spcPts val="3000"/>
              </a:lnSpc>
            </a:pP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763688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1763688" y="1627461"/>
            <a:ext cx="72728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7770" y="2180828"/>
            <a:ext cx="7022701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dirty="0" smtClean="0">
                <a:latin typeface="Arial" charset="0"/>
                <a:cs typeface="Arial" charset="0"/>
              </a:rPr>
              <a:t>L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a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cantidad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 de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fortaleza</a:t>
            </a:r>
            <a:endParaRPr lang="en-US" altLang="es-PR" sz="38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 smtClean="0">
                <a:latin typeface="Arial" charset="0"/>
                <a:cs typeface="Arial" charset="0"/>
              </a:rPr>
              <a:t>muscular que un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atleta</a:t>
            </a:r>
            <a:endParaRPr lang="en-US" altLang="es-PR" sz="38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 err="1" smtClean="0">
                <a:latin typeface="Arial" charset="0"/>
                <a:cs typeface="Arial" charset="0"/>
              </a:rPr>
              <a:t>puede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aplicar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/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usar</a:t>
            </a:r>
            <a:r>
              <a:rPr lang="en-US" altLang="es-PR" sz="3800" b="0" dirty="0" smtClean="0">
                <a:latin typeface="Arial" charset="0"/>
                <a:cs typeface="Arial" charset="0"/>
              </a:rPr>
              <a:t> </a:t>
            </a:r>
            <a:r>
              <a:rPr lang="en-US" altLang="es-PR" sz="3800" dirty="0" err="1" smtClean="0">
                <a:latin typeface="Arial" charset="0"/>
                <a:cs typeface="Arial" charset="0"/>
              </a:rPr>
              <a:t>en</a:t>
            </a:r>
            <a:r>
              <a:rPr lang="en-US" altLang="es-PR" sz="3800" dirty="0" smtClean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campo de </a:t>
            </a:r>
            <a:r>
              <a:rPr lang="en-US" altLang="es-PR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entrenamiento</a:t>
            </a:r>
            <a:endParaRPr lang="en-US" altLang="es-PR" sz="3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 smtClean="0">
                <a:latin typeface="Arial" charset="0"/>
                <a:cs typeface="Arial" charset="0"/>
              </a:rPr>
              <a:t>y </a:t>
            </a:r>
            <a:r>
              <a:rPr lang="en-US" altLang="es-PR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0678"/>
            <a:ext cx="1872207" cy="57366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55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108762" cy="446449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4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267744" y="1627461"/>
            <a:ext cx="680424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</a:t>
            </a:r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MUSCULAR</a:t>
            </a:r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01827" y="2180828"/>
            <a:ext cx="626469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dirty="0" err="1" smtClean="0">
                <a:latin typeface="Arial" charset="0"/>
                <a:cs typeface="Arial" charset="0"/>
              </a:rPr>
              <a:t>Aquella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fortaleza</a:t>
            </a:r>
            <a:endParaRPr lang="en-US" altLang="es-PR" sz="38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dirty="0" smtClean="0">
                <a:latin typeface="Arial" charset="0"/>
                <a:cs typeface="Arial" charset="0"/>
              </a:rPr>
              <a:t>muscular </a:t>
            </a:r>
            <a:r>
              <a:rPr lang="en-US" altLang="es-PR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necesaria</a:t>
            </a:r>
            <a:r>
              <a:rPr lang="en-US" altLang="es-PR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</a:t>
            </a:r>
            <a:r>
              <a:rPr lang="en-US" altLang="es-PR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sz="3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en-US" altLang="es-PR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 </a:t>
            </a:r>
            <a:r>
              <a:rPr lang="en-US" altLang="es-PR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, la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cual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 no se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dirty="0" err="1" smtClean="0">
                <a:latin typeface="Arial" charset="0"/>
                <a:cs typeface="Arial" charset="0"/>
              </a:rPr>
              <a:t>encuentra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asociada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l</a:t>
            </a:r>
            <a:r>
              <a:rPr lang="en-US" altLang="es-PR" sz="3800" b="1" dirty="0" smtClean="0">
                <a:latin typeface="Arial" charset="0"/>
                <a:cs typeface="Arial" charset="0"/>
              </a:rPr>
              <a:t>a </a:t>
            </a:r>
            <a:r>
              <a:rPr lang="en-US" altLang="es-PR" sz="3800" b="1" dirty="0" err="1" smtClean="0">
                <a:latin typeface="Arial" charset="0"/>
                <a:cs typeface="Arial" charset="0"/>
              </a:rPr>
              <a:t>halterofilia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1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6" y="653173"/>
            <a:ext cx="1632531" cy="52240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18356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1835696" y="1627461"/>
            <a:ext cx="72008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69778" y="2180828"/>
            <a:ext cx="7022701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Representa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estrategia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progresivo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más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efectivo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 smtClean="0">
                <a:latin typeface="Arial" charset="0"/>
                <a:cs typeface="Arial" charset="0"/>
              </a:rPr>
              <a:t>dirigido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a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mejorar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la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ejecutoria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deportiva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smtClean="0">
                <a:latin typeface="Arial" charset="0"/>
                <a:cs typeface="Arial" charset="0"/>
              </a:rPr>
              <a:t>sin la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necesidad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incorporar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sesiones</a:t>
            </a:r>
            <a:endParaRPr lang="en-US" altLang="es-PR" sz="27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smtClean="0">
                <a:latin typeface="Arial" charset="0"/>
                <a:cs typeface="Arial" charset="0"/>
              </a:rPr>
              <a:t>de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práctica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 o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ejercicios</a:t>
            </a:r>
            <a:r>
              <a:rPr lang="en-US" altLang="es-PR" sz="27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específicos</a:t>
            </a:r>
            <a:endParaRPr lang="en-US" altLang="es-PR" sz="27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smtClean="0">
                <a:latin typeface="Arial" charset="0"/>
                <a:cs typeface="Arial" charset="0"/>
              </a:rPr>
              <a:t>al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deporte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participa</a:t>
            </a:r>
            <a:r>
              <a:rPr lang="en-US" altLang="es-PR" sz="2700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700" dirty="0" err="1" smtClean="0">
                <a:latin typeface="Arial" charset="0"/>
                <a:cs typeface="Arial" charset="0"/>
              </a:rPr>
              <a:t>atleta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</a:t>
            </a:r>
            <a:r>
              <a:rPr lang="en-US" altLang="es-PR" sz="1200" b="0" dirty="0">
                <a:latin typeface="Times New Roman" pitchFamily="18" charset="0"/>
              </a:rPr>
              <a:t>4</a:t>
            </a:r>
            <a:r>
              <a:rPr lang="en-US" altLang="es-PR" sz="1200" b="0" dirty="0" smtClean="0">
                <a:latin typeface="Times New Roman" pitchFamily="18" charset="0"/>
              </a:rPr>
              <a:t>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5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160239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160240" y="1700808"/>
            <a:ext cx="6948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60239" y="2420888"/>
            <a:ext cx="629877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Permite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atleta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aplicar</a:t>
            </a:r>
            <a:r>
              <a:rPr lang="en-US" altLang="es-P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dirty="0">
                <a:latin typeface="Arial" charset="0"/>
                <a:cs typeface="Arial" charset="0"/>
              </a:rPr>
              <a:t>la </a:t>
            </a:r>
            <a:endParaRPr lang="en-US" altLang="es-P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fortaleza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</a:t>
            </a:r>
            <a:r>
              <a:rPr lang="en-US" altLang="es-PR" sz="3600" b="1" dirty="0" smtClean="0">
                <a:latin typeface="Arial" charset="0"/>
                <a:cs typeface="Arial" charset="0"/>
              </a:rPr>
              <a:t>muscular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smtClean="0">
                <a:latin typeface="Arial" charset="0"/>
                <a:cs typeface="Arial" charset="0"/>
              </a:rPr>
              <a:t>a la </a:t>
            </a:r>
            <a:r>
              <a:rPr lang="en-US" altLang="es-PR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destreza</a:t>
            </a:r>
            <a:r>
              <a:rPr lang="en-US" altLang="es-P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deportiva</a:t>
            </a:r>
            <a:r>
              <a:rPr lang="en-US" altLang="es-PR" sz="3600" dirty="0" smtClean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smtClean="0">
                <a:latin typeface="Arial" charset="0"/>
                <a:cs typeface="Arial" charset="0"/>
              </a:rPr>
              <a:t>sin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tener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ejecutar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propia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destreza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2" y="692696"/>
            <a:ext cx="1850536" cy="52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2097"/>
      </p:ext>
    </p:extLst>
  </p:cSld>
  <p:clrMapOvr>
    <a:masterClrMapping/>
  </p:clrMapOvr>
  <p:transition spd="slow">
    <p:wheel spokes="1"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3" y="1184550"/>
            <a:ext cx="2580239" cy="4656718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2843503" y="1040013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3503" y="1976638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43502" y="3056758"/>
            <a:ext cx="6048978" cy="28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 smtClean="0">
                <a:latin typeface="Arial" charset="0"/>
                <a:cs typeface="Arial" charset="0"/>
              </a:rPr>
              <a:t>Conjunto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de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ejercicios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indicados</a:t>
            </a:r>
            <a:endParaRPr lang="en-US" altLang="es-PR" sz="29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 smtClean="0">
                <a:latin typeface="Arial" charset="0"/>
                <a:cs typeface="Arial" charset="0"/>
              </a:rPr>
              <a:t>durante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las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fases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posteriores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2900" dirty="0" smtClean="0">
                <a:latin typeface="Arial" charset="0"/>
                <a:cs typeface="Arial" charset="0"/>
              </a:rPr>
              <a:t>,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cuando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es</a:t>
            </a:r>
            <a:endParaRPr lang="en-US" altLang="es-PR" sz="29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 smtClean="0">
                <a:latin typeface="Arial" charset="0"/>
                <a:cs typeface="Arial" charset="0"/>
              </a:rPr>
              <a:t>necesario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el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desarrollo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 smtClean="0">
                <a:latin typeface="Arial" charset="0"/>
                <a:cs typeface="Arial" charset="0"/>
              </a:rPr>
              <a:t>fortaleza</a:t>
            </a:r>
            <a:r>
              <a:rPr lang="en-US" altLang="es-PR" sz="2900" dirty="0" smtClean="0">
                <a:latin typeface="Arial" charset="0"/>
                <a:cs typeface="Arial" charset="0"/>
              </a:rPr>
              <a:t> muscular </a:t>
            </a:r>
            <a:r>
              <a:rPr lang="en-US" altLang="es-PR" sz="2900" dirty="0" err="1" smtClean="0">
                <a:latin typeface="Arial" charset="0"/>
                <a:cs typeface="Arial" charset="0"/>
              </a:rPr>
              <a:t>específica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  <a:endParaRPr lang="es-PR" altLang="es-PR" sz="2100" b="0" i="1" dirty="0" smtClean="0">
              <a:solidFill>
                <a:srgbClr val="B400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" y="980728"/>
            <a:ext cx="2750034" cy="50405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771495" y="1052215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1495" y="2060848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8" y="3197651"/>
            <a:ext cx="601489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 err="1" smtClean="0">
                <a:latin typeface="Arial" charset="0"/>
                <a:cs typeface="Arial" charset="0"/>
              </a:rPr>
              <a:t>Intenta</a:t>
            </a:r>
            <a:r>
              <a:rPr lang="en-US" altLang="es-PR" sz="4000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simular</a:t>
            </a:r>
            <a:r>
              <a:rPr lang="en-US" altLang="es-P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la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d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estreza</a:t>
            </a:r>
            <a:r>
              <a:rPr lang="en-US" altLang="es-PR" sz="4000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deportiva</a:t>
            </a:r>
            <a:endParaRPr lang="en-US" altLang="es-PR" sz="40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c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on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alguna</a:t>
            </a:r>
            <a:r>
              <a:rPr lang="en-US" altLang="es-PR" sz="40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 smtClean="0">
                <a:latin typeface="Arial" charset="0"/>
                <a:cs typeface="Arial" charset="0"/>
              </a:rPr>
              <a:t>resistencia</a:t>
            </a:r>
            <a:endParaRPr lang="en-US" altLang="es-PR" sz="40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e</a:t>
            </a:r>
            <a:r>
              <a:rPr lang="en-US" altLang="es-PR" sz="4000" dirty="0" smtClean="0">
                <a:latin typeface="Arial" charset="0"/>
                <a:cs typeface="Arial" charset="0"/>
              </a:rPr>
              <a:t>xterna </a:t>
            </a:r>
            <a:r>
              <a:rPr lang="en-US" altLang="es-PR" sz="4000" dirty="0" err="1" smtClean="0">
                <a:latin typeface="Arial" charset="0"/>
                <a:cs typeface="Arial" charset="0"/>
              </a:rPr>
              <a:t>liviana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  <a:endParaRPr lang="es-PR" altLang="es-PR" sz="2100" b="0" i="1" dirty="0" smtClean="0">
              <a:solidFill>
                <a:srgbClr val="B400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62238"/>
      </p:ext>
    </p:extLst>
  </p:cSld>
  <p:clrMapOvr>
    <a:masterClrMapping/>
  </p:clrMapOvr>
  <p:transition spd="slow">
    <p:circle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7" y="2766871"/>
            <a:ext cx="2942333" cy="2174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6" y="1136720"/>
            <a:ext cx="2123282" cy="1554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1" y="4937925"/>
            <a:ext cx="1872248" cy="1053646"/>
          </a:xfrm>
          <a:prstGeom prst="rect">
            <a:avLst/>
          </a:prstGeom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771495" y="980207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771495" y="1988840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805578" y="3284984"/>
            <a:ext cx="608690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de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ciertos</a:t>
            </a:r>
            <a:endParaRPr lang="en-US" altLang="es-PR" sz="36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patrones</a:t>
            </a:r>
            <a:r>
              <a:rPr lang="en-US" altLang="es-P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movimientos</a:t>
            </a:r>
            <a:endParaRPr lang="en-US" altLang="es-PR" sz="3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específicos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deporte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en</a:t>
            </a:r>
            <a:endParaRPr lang="en-US" altLang="es-PR" sz="3600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 smtClean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compite</a:t>
            </a:r>
            <a:r>
              <a:rPr lang="en-US" altLang="es-PR" sz="3600" dirty="0" smtClean="0">
                <a:latin typeface="Arial" charset="0"/>
                <a:cs typeface="Arial" charset="0"/>
              </a:rPr>
              <a:t> el </a:t>
            </a:r>
            <a:r>
              <a:rPr lang="en-US" altLang="es-PR" sz="3600" dirty="0" err="1" smtClean="0">
                <a:latin typeface="Arial" charset="0"/>
                <a:cs typeface="Arial" charset="0"/>
              </a:rPr>
              <a:t>atleta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  <a:endParaRPr lang="es-PR" altLang="es-PR" sz="2100" b="0" i="1" dirty="0" smtClean="0">
              <a:solidFill>
                <a:srgbClr val="B400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0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07622"/>
            <a:ext cx="7632848" cy="4884858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 smtClean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  <a:endParaRPr lang="es-PR" altLang="es-PR" sz="2100" b="0" i="1" dirty="0" smtClean="0">
              <a:solidFill>
                <a:srgbClr val="B400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056784" cy="52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520" y="1009091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35496" y="3356992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s-PR" altLang="es-PR" sz="4000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www.saludmed.com/articulos/Fisiologia_del_Ejercicio/Entrena-Funcional_Poblacion-Atletas.pdf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2248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03800" y="1124868"/>
            <a:ext cx="38163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Chandler, T. J., &amp; Brown, L. E. (2013). </a:t>
            </a:r>
            <a:r>
              <a:rPr lang="en-US" altLang="es-PR" sz="2800" i="1" dirty="0"/>
              <a:t>Conditioning for Strength and Human Performance</a:t>
            </a:r>
            <a:r>
              <a:rPr lang="en-US" altLang="es-PR" sz="2800" b="0" dirty="0"/>
              <a:t> (2da. ed.). Philadelphia, PA: Wolters Kluwer/Lippincott Williams &amp; Wilkins. 569 pp.</a:t>
            </a:r>
          </a:p>
        </p:txBody>
      </p:sp>
      <p:pic>
        <p:nvPicPr>
          <p:cNvPr id="683016" name="Picture 8" descr="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43815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1842235" cy="27633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75" y="3050025"/>
            <a:ext cx="3482097" cy="2118893"/>
          </a:xfrm>
          <a:prstGeom prst="rect">
            <a:avLst/>
          </a:prstGeom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462548" y="5949280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43" name="Title 1"/>
          <p:cNvSpPr>
            <a:spLocks/>
          </p:cNvSpPr>
          <p:nvPr/>
        </p:nvSpPr>
        <p:spPr bwMode="auto">
          <a:xfrm>
            <a:off x="2051720" y="69269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051721" y="1628800"/>
            <a:ext cx="6948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689093" y="3083867"/>
            <a:ext cx="5899131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Cualidad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del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funcional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1412993" y="4112088"/>
            <a:ext cx="36630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 entrena y evalúa: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4145425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1049456" y="3607213"/>
            <a:ext cx="474668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smtClean="0">
                <a:solidFill>
                  <a:srgbClr val="000000"/>
                </a:solidFill>
              </a:rPr>
              <a:t>La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fortaleza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smtClean="0">
                <a:solidFill>
                  <a:srgbClr val="000000"/>
                </a:solidFill>
              </a:rPr>
              <a:t>muscular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funcional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67865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1698743" y="4553512"/>
            <a:ext cx="352132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Fundamentado en la: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21" descr="Bullet_Square_Belved_Red1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80" y="465670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5875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3" descr="CURVHE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25" y="2132856"/>
            <a:ext cx="38529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itle 1"/>
          <p:cNvSpPr>
            <a:spLocks/>
          </p:cNvSpPr>
          <p:nvPr/>
        </p:nvSpPr>
        <p:spPr bwMode="auto">
          <a:xfrm>
            <a:off x="2231232" y="2196356"/>
            <a:ext cx="352839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</a:t>
            </a:r>
            <a:r>
              <a:rPr lang="en-US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5" name="Text Box 73"/>
          <p:cNvSpPr txBox="1">
            <a:spLocks noChangeArrowheads="1"/>
          </p:cNvSpPr>
          <p:nvPr/>
        </p:nvSpPr>
        <p:spPr bwMode="auto">
          <a:xfrm>
            <a:off x="2052637" y="5408232"/>
            <a:ext cx="60477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s-ES" altLang="es-PR" sz="2200" i="1" dirty="0" smtClean="0">
                <a:solidFill>
                  <a:srgbClr val="000000"/>
                </a:solidFill>
                <a:latin typeface="Times New Roman" pitchFamily="18" charset="0"/>
              </a:rPr>
              <a:t>o existe la cuantificación (</a:t>
            </a:r>
            <a:r>
              <a:rPr lang="es-ES" altLang="es-PR" sz="2200" i="1" dirty="0" err="1" smtClean="0">
                <a:solidFill>
                  <a:srgbClr val="000000"/>
                </a:solidFill>
                <a:latin typeface="Times New Roman" pitchFamily="18" charset="0"/>
              </a:rPr>
              <a:t>Ej</a:t>
            </a:r>
            <a:r>
              <a:rPr lang="es-ES" altLang="es-PR" sz="2200" i="1" dirty="0" smtClean="0">
                <a:solidFill>
                  <a:srgbClr val="000000"/>
                </a:solidFill>
                <a:latin typeface="Times New Roman" pitchFamily="18" charset="0"/>
              </a:rPr>
              <a:t>: carga o número)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6" name="Text Box 74"/>
          <p:cNvSpPr txBox="1">
            <a:spLocks noChangeArrowheads="1"/>
          </p:cNvSpPr>
          <p:nvPr/>
        </p:nvSpPr>
        <p:spPr bwMode="auto">
          <a:xfrm>
            <a:off x="2016125" y="5049457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 smtClean="0"/>
              <a:t>Calidad del movimiento:</a:t>
            </a:r>
            <a:endParaRPr lang="en-US" altLang="es-PR" sz="1900" dirty="0"/>
          </a:p>
        </p:txBody>
      </p:sp>
      <p:pic>
        <p:nvPicPr>
          <p:cNvPr id="57" name="Picture 75" descr="Bullet_Round_Sphere_Violete_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120895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7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9212"/>
            <a:ext cx="74888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115617" y="2052712"/>
            <a:ext cx="676875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51520" y="2707173"/>
            <a:ext cx="856870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000"/>
              </a:lnSpc>
            </a:pPr>
            <a:r>
              <a:rPr lang="es-E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La habilidad del sistema neuromuscular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contraerse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eccéntricamente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desaceleración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reducción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concéntricamente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aceleración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generación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) 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isométricamente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dinámicamente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estabilizar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sistema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humano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,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naturaleza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funcional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[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cadena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kinética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]),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una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manera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eficiente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efectiva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utlizando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los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tres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planos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endParaRPr lang="en-US" altLang="es-PR" sz="2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56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1" y="434834"/>
            <a:ext cx="2575333" cy="16980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8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1123950"/>
            <a:ext cx="21240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9395" name="Picture 3" descr="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782638"/>
            <a:ext cx="6421437" cy="5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2" y="481234"/>
            <a:ext cx="2418177" cy="136826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56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39552" y="2682610"/>
            <a:ext cx="7920880" cy="32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7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habilidad del sistema nervioso central 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(SNC) de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permitir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agonistas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antagonistas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sinergistas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estabilizadores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neutralizadores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trabajar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sinergéticamente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(para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producir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reducir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dinámicamente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estabilizar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sistema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humano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eficientemente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independientemente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durante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actividades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atléticas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naturaleza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dinámicas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(que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involucran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cadena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cinética</a:t>
            </a:r>
            <a:r>
              <a:rPr lang="en-U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8971"/>
            <a:ext cx="65527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1331640" y="1932471"/>
            <a:ext cx="61926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EFICIENCIA NEUROMUSCULAR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57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3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909290"/>
            <a:ext cx="918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  <p:pic>
        <p:nvPicPr>
          <p:cNvPr id="410632" name="Picture 8" descr="1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76090"/>
            <a:ext cx="8569325" cy="3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ind.wav"/>
          </p:stSnd>
        </p:sndAc>
      </p:transition>
    </mc:Choice>
    <mc:Fallback xmlns="">
      <p:transition spd="slow">
        <p:split orient="vert"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824192" y="840904"/>
            <a:ext cx="1159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NÚCLEO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4934272" y="993304"/>
            <a:ext cx="838200" cy="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3105472" y="993304"/>
            <a:ext cx="914400" cy="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438472" y="19077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 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Pélvico</a:t>
            </a: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1505272" y="24411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Espina </a:t>
            </a:r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Cervical</a:t>
            </a: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2572072" y="19077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Torácica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048072" y="1221904"/>
            <a:ext cx="0" cy="6858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286072" y="3812704"/>
            <a:ext cx="3733800" cy="9906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33672" y="3812704"/>
            <a:ext cx="403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 donde está localizado el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centro de gravedad y el comienzo 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todos los movimientos</a:t>
            </a: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2191072" y="3279304"/>
            <a:ext cx="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H="1">
            <a:off x="2495872" y="2745904"/>
            <a:ext cx="762000" cy="9906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971872" y="2822104"/>
            <a:ext cx="533400" cy="9144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848672" y="764704"/>
            <a:ext cx="2514600" cy="6858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Músculos del Centro </a:t>
            </a:r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 Cuerpo (Core)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43272" y="764704"/>
            <a:ext cx="2362200" cy="4572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Unidad Funcional</a:t>
            </a:r>
          </a:p>
          <a:p>
            <a:pPr algn="ctr" eaLnBrk="1" hangingPunct="1"/>
            <a:endParaRPr lang="es-ES" altLang="es-PR" sz="1800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391472" y="1679104"/>
            <a:ext cx="3352800" cy="1981200"/>
          </a:xfrm>
          <a:prstGeom prst="ellipse">
            <a:avLst/>
          </a:prstGeom>
          <a:solidFill>
            <a:srgbClr val="FFFF99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6610672" y="1741017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Pelvis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5391472" y="2426817"/>
            <a:ext cx="958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Cadera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7144072" y="2426817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Espalda baja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6458272" y="3188817"/>
            <a:ext cx="123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Abdomen</a:t>
            </a:r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>
            <a:off x="6001072" y="1450504"/>
            <a:ext cx="0" cy="4572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4400872" y="3660304"/>
            <a:ext cx="1981200" cy="3048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 dirty="0"/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Funcionan como</a:t>
            </a:r>
            <a:r>
              <a:rPr lang="es-ES" altLang="es-PR" sz="1800" dirty="0"/>
              <a:t>:</a:t>
            </a:r>
          </a:p>
          <a:p>
            <a:pPr algn="ctr" eaLnBrk="1" hangingPunct="1"/>
            <a:endParaRPr lang="es-ES" altLang="es-PR" sz="1800" dirty="0"/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H="1">
            <a:off x="4858072" y="3050704"/>
            <a:ext cx="609600" cy="4572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6153472" y="4193704"/>
            <a:ext cx="2667000" cy="6096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Conectores del Cuerpo,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Cadena Cinética</a:t>
            </a:r>
          </a:p>
        </p:txBody>
      </p:sp>
      <p:sp>
        <p:nvSpPr>
          <p:cNvPr id="40" name="Line 42"/>
          <p:cNvSpPr>
            <a:spLocks noChangeShapeType="1"/>
          </p:cNvSpPr>
          <p:nvPr/>
        </p:nvSpPr>
        <p:spPr bwMode="auto">
          <a:xfrm flipH="1" flipV="1">
            <a:off x="6458272" y="3812704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41" name="Line 43"/>
          <p:cNvSpPr>
            <a:spLocks noChangeShapeType="1"/>
          </p:cNvSpPr>
          <p:nvPr/>
        </p:nvSpPr>
        <p:spPr bwMode="auto">
          <a:xfrm>
            <a:off x="4324672" y="1145704"/>
            <a:ext cx="0" cy="47244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2572072" y="4879504"/>
            <a:ext cx="3581400" cy="4572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 de Estabilización</a:t>
            </a:r>
          </a:p>
          <a:p>
            <a:pPr algn="ctr" eaLnBrk="1" hangingPunct="1"/>
            <a:endParaRPr lang="es-ES" altLang="es-PR" sz="1800"/>
          </a:p>
        </p:txBody>
      </p:sp>
      <p:sp>
        <p:nvSpPr>
          <p:cNvPr id="43" name="AutoShape 45"/>
          <p:cNvSpPr>
            <a:spLocks noChangeArrowheads="1"/>
          </p:cNvSpPr>
          <p:nvPr/>
        </p:nvSpPr>
        <p:spPr bwMode="auto">
          <a:xfrm>
            <a:off x="4324672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Potencia</a:t>
            </a:r>
          </a:p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</a:p>
        </p:txBody>
      </p:sp>
      <p:sp>
        <p:nvSpPr>
          <p:cNvPr id="44" name="AutoShape 46"/>
          <p:cNvSpPr>
            <a:spLocks noChangeArrowheads="1"/>
          </p:cNvSpPr>
          <p:nvPr/>
        </p:nvSpPr>
        <p:spPr bwMode="auto">
          <a:xfrm>
            <a:off x="5634360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Estabiliza </a:t>
            </a:r>
          </a:p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Control</a:t>
            </a:r>
          </a:p>
        </p:txBody>
      </p:sp>
      <p:sp>
        <p:nvSpPr>
          <p:cNvPr id="45" name="AutoShape 47"/>
          <p:cNvSpPr>
            <a:spLocks noChangeArrowheads="1"/>
          </p:cNvSpPr>
          <p:nvPr/>
        </p:nvSpPr>
        <p:spPr bwMode="auto">
          <a:xfrm>
            <a:off x="1714822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Fortaleza</a:t>
            </a:r>
          </a:p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</a:p>
        </p:txBody>
      </p:sp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024510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Tolerancia</a:t>
            </a:r>
          </a:p>
          <a:p>
            <a:pPr algn="ctr" eaLnBrk="1" hangingPunct="1"/>
            <a:r>
              <a:rPr lang="es-ES" altLang="es-PR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2114872" y="1221904"/>
            <a:ext cx="0" cy="11430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48" name="Line 21"/>
          <p:cNvSpPr>
            <a:spLocks noChangeShapeType="1"/>
          </p:cNvSpPr>
          <p:nvPr/>
        </p:nvSpPr>
        <p:spPr bwMode="auto">
          <a:xfrm>
            <a:off x="2953072" y="1221904"/>
            <a:ext cx="0" cy="6858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49" name="Line 37"/>
          <p:cNvSpPr>
            <a:spLocks noChangeShapeType="1"/>
          </p:cNvSpPr>
          <p:nvPr/>
        </p:nvSpPr>
        <p:spPr bwMode="auto">
          <a:xfrm>
            <a:off x="8210872" y="1450504"/>
            <a:ext cx="0" cy="4572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8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0" y="619349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1547664" y="105139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 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8656"/>
            <a:ext cx="712879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1662336"/>
            <a:ext cx="6986067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 DE LA CADENA CINÉTICA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Content Placeholder 2"/>
          <p:cNvSpPr>
            <a:spLocks/>
          </p:cNvSpPr>
          <p:nvPr/>
        </p:nvSpPr>
        <p:spPr bwMode="auto">
          <a:xfrm>
            <a:off x="65856" y="3356992"/>
            <a:ext cx="4343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altLang="es-PR" b="1" dirty="0">
                <a:solidFill>
                  <a:srgbClr val="000000"/>
                </a:solidFill>
              </a:rPr>
              <a:t> </a:t>
            </a:r>
            <a:r>
              <a:rPr lang="en-US" altLang="es-PR" b="1" dirty="0" err="1">
                <a:solidFill>
                  <a:srgbClr val="000000"/>
                </a:solidFill>
              </a:rPr>
              <a:t>Cada</a:t>
            </a:r>
            <a:r>
              <a:rPr lang="en-US" altLang="es-PR" b="1" dirty="0">
                <a:solidFill>
                  <a:srgbClr val="000000"/>
                </a:solidFill>
              </a:rPr>
              <a:t> enlace de la</a:t>
            </a:r>
          </a:p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r>
              <a:rPr lang="en-US" altLang="es-PR" b="1" dirty="0">
                <a:solidFill>
                  <a:srgbClr val="000000"/>
                </a:solidFill>
              </a:rPr>
              <a:t>    </a:t>
            </a:r>
            <a:r>
              <a:rPr lang="en-US" altLang="es-PR" b="1" dirty="0" err="1">
                <a:solidFill>
                  <a:srgbClr val="000000"/>
                </a:solidFill>
              </a:rPr>
              <a:t>cadena</a:t>
            </a:r>
            <a:r>
              <a:rPr lang="en-US" altLang="es-PR" b="1" dirty="0">
                <a:solidFill>
                  <a:srgbClr val="000000"/>
                </a:solidFill>
              </a:rPr>
              <a:t>:</a:t>
            </a:r>
            <a:endParaRPr lang="es-PR" altLang="es-PR" b="1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Posee una función</a:t>
            </a:r>
          </a:p>
          <a:p>
            <a:pPr lvl="1">
              <a:lnSpc>
                <a:spcPct val="6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específica:</a:t>
            </a:r>
            <a:endParaRPr lang="es-PR" altLang="es-PR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4333056" y="3356992"/>
            <a:ext cx="434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</a:rPr>
              <a:t> Cada enlace de la</a:t>
            </a:r>
          </a:p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r>
              <a:rPr lang="en-US" altLang="es-PR" b="1">
                <a:solidFill>
                  <a:srgbClr val="000000"/>
                </a:solidFill>
              </a:rPr>
              <a:t>    cadena:</a:t>
            </a:r>
            <a:endParaRPr lang="es-PR" altLang="es-PR" b="1" i="1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PR" altLang="es-PR" b="1">
                <a:solidFill>
                  <a:srgbClr val="000000"/>
                </a:solidFill>
              </a:rPr>
              <a:t> Forma parte de un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0000"/>
                </a:solidFill>
              </a:rPr>
              <a:t>    todo integrado:</a:t>
            </a:r>
            <a:endParaRPr lang="es-PR" altLang="es-PR" sz="3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1742256" y="4652392"/>
            <a:ext cx="4343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s-PR" altLang="es-PR" b="1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ð"/>
            </a:pPr>
            <a:r>
              <a:rPr lang="es-PR" altLang="es-PR" sz="2800" b="1">
                <a:solidFill>
                  <a:srgbClr val="000000"/>
                </a:solidFill>
              </a:rPr>
              <a:t> </a:t>
            </a:r>
            <a:r>
              <a:rPr lang="es-PR" alt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Resultado</a:t>
            </a:r>
            <a:r>
              <a:rPr lang="es-PR" altLang="es-PR" sz="27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: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PR" altLang="es-PR" sz="2400" b="1" i="1">
                <a:solidFill>
                  <a:srgbClr val="000000"/>
                </a:solidFill>
                <a:latin typeface="Tahoma" panose="020B0604030504040204" pitchFamily="34" charset="0"/>
              </a:rPr>
              <a:t>Flujo eficiente </a:t>
            </a:r>
          </a:p>
          <a:p>
            <a:pPr lvl="3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sz="2400" b="1" i="1">
                <a:solidFill>
                  <a:srgbClr val="000000"/>
                </a:solidFill>
                <a:latin typeface="Tahoma" panose="020B0604030504040204" pitchFamily="34" charset="0"/>
              </a:rPr>
              <a:t>  de movimientos</a:t>
            </a:r>
            <a:endParaRPr lang="es-PR" altLang="es-PR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 bwMode="auto">
          <a:xfrm>
            <a:off x="0" y="2743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EL ORGANISMO HUMANO COMO UN TODO: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 del Sistema Total/</a:t>
            </a:r>
            <a:r>
              <a:rPr lang="es-PR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</a:t>
            </a:r>
            <a:r>
              <a:rPr lang="en-US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ís</a:t>
            </a: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tico: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82004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 La Cadena Cinética *</a:t>
            </a:r>
          </a:p>
          <a:p>
            <a:pPr algn="ctr" eaLnBrk="1" hangingPunct="1">
              <a:lnSpc>
                <a:spcPct val="90000"/>
              </a:lnSpc>
            </a:pPr>
            <a:endParaRPr lang="es-PR" altLang="es-PR" sz="2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3" descr="leg_plyo-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56" y="5261992"/>
            <a:ext cx="1371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eg_plyo-7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56" y="5261992"/>
            <a:ext cx="841375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3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0" y="619349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1547664" y="105139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 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8656"/>
            <a:ext cx="712879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1662336"/>
            <a:ext cx="6986067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 DE LA CADENA CINÉTICA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 bwMode="auto">
          <a:xfrm>
            <a:off x="0" y="2743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EL ORGANISMO HUMANO COMO UN TODO: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 del Sistema Total/</a:t>
            </a:r>
            <a:r>
              <a:rPr lang="es-PR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</a:t>
            </a:r>
            <a:r>
              <a:rPr lang="en-US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ís</a:t>
            </a: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tico: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82004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 La Cadena Cinética *</a:t>
            </a:r>
          </a:p>
          <a:p>
            <a:pPr algn="ctr" eaLnBrk="1" hangingPunct="1">
              <a:lnSpc>
                <a:spcPct val="90000"/>
              </a:lnSpc>
            </a:pPr>
            <a:endParaRPr lang="es-PR" altLang="es-PR" sz="2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/>
          <p:cNvSpPr>
            <a:spLocks/>
          </p:cNvSpPr>
          <p:nvPr/>
        </p:nvSpPr>
        <p:spPr bwMode="auto">
          <a:xfrm>
            <a:off x="35496" y="3352800"/>
            <a:ext cx="4114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altLang="es-PR" b="1" dirty="0">
                <a:solidFill>
                  <a:srgbClr val="000000"/>
                </a:solidFill>
              </a:rPr>
              <a:t> </a:t>
            </a:r>
            <a:r>
              <a:rPr lang="en-US" altLang="es-PR" b="1" dirty="0" err="1">
                <a:solidFill>
                  <a:srgbClr val="000000"/>
                </a:solidFill>
              </a:rPr>
              <a:t>Definición</a:t>
            </a:r>
            <a:r>
              <a:rPr lang="en-US" altLang="es-PR" b="1" dirty="0">
                <a:solidFill>
                  <a:srgbClr val="000000"/>
                </a:solidFill>
              </a:rPr>
              <a:t> de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s-PR" b="1" dirty="0">
                <a:solidFill>
                  <a:srgbClr val="000000"/>
                </a:solidFill>
              </a:rPr>
              <a:t>    </a:t>
            </a:r>
            <a:r>
              <a:rPr lang="en-US" altLang="es-PR" b="1" dirty="0" err="1">
                <a:solidFill>
                  <a:srgbClr val="000000"/>
                </a:solidFill>
              </a:rPr>
              <a:t>función</a:t>
            </a:r>
            <a:r>
              <a:rPr lang="en-US" altLang="es-PR" b="1" dirty="0">
                <a:solidFill>
                  <a:srgbClr val="000000"/>
                </a:solidFill>
              </a:rPr>
              <a:t>:</a:t>
            </a:r>
            <a:endParaRPr lang="es-PR" altLang="es-PR" b="1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Entender la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interrelación e 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interdependencia: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ð"/>
            </a:pPr>
            <a:r>
              <a:rPr lang="es-PR" altLang="es-PR" sz="2800" b="1" dirty="0">
                <a:solidFill>
                  <a:srgbClr val="000000"/>
                </a:solidFill>
              </a:rPr>
              <a:t> </a:t>
            </a:r>
            <a:r>
              <a:rPr lang="es-PR" alt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de los</a:t>
            </a:r>
            <a:r>
              <a:rPr lang="es-PR" altLang="es-PR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: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PR" altLang="es-PR" sz="2400" b="1" i="1" dirty="0">
                <a:solidFill>
                  <a:srgbClr val="000000"/>
                </a:solidFill>
                <a:latin typeface="Tahoma" panose="020B0604030504040204" pitchFamily="34" charset="0"/>
              </a:rPr>
              <a:t>Enlaces</a:t>
            </a:r>
            <a:endParaRPr lang="es-PR" altLang="es-P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18" name="Picture 10" descr="pecto_pow-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96" y="3581400"/>
            <a:ext cx="4033837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356761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0" y="619349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1547664" y="105139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 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8656"/>
            <a:ext cx="712879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1662336"/>
            <a:ext cx="6986067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 DE LA CADENA CINÉTICA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 bwMode="auto">
          <a:xfrm>
            <a:off x="0" y="2743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EL ORGANISMO HUMANO COMO UN TODO: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 del Sistema Total/</a:t>
            </a:r>
            <a:r>
              <a:rPr lang="es-PR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</a:t>
            </a:r>
            <a:r>
              <a:rPr lang="en-US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ís</a:t>
            </a: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tico: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82004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 La Cadena Cinética *</a:t>
            </a:r>
          </a:p>
          <a:p>
            <a:pPr algn="ctr" eaLnBrk="1" hangingPunct="1">
              <a:lnSpc>
                <a:spcPct val="90000"/>
              </a:lnSpc>
            </a:pPr>
            <a:endParaRPr lang="es-PR" altLang="es-PR" sz="2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2"/>
          <p:cNvSpPr>
            <a:spLocks/>
          </p:cNvSpPr>
          <p:nvPr/>
        </p:nvSpPr>
        <p:spPr bwMode="auto">
          <a:xfrm>
            <a:off x="389706" y="3429000"/>
            <a:ext cx="5257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s-PR" b="1" dirty="0">
                <a:solidFill>
                  <a:srgbClr val="000000"/>
                </a:solidFill>
              </a:rPr>
              <a:t> </a:t>
            </a:r>
            <a:r>
              <a:rPr lang="en-US" altLang="es-PR" sz="2800" b="1" dirty="0">
                <a:solidFill>
                  <a:srgbClr val="000000"/>
                </a:solidFill>
              </a:rPr>
              <a:t>El </a:t>
            </a:r>
            <a:r>
              <a:rPr lang="en-US" altLang="es-PR" sz="2800" b="1" dirty="0" err="1">
                <a:solidFill>
                  <a:srgbClr val="000000"/>
                </a:solidFill>
              </a:rPr>
              <a:t>entrenamiento</a:t>
            </a:r>
            <a:endParaRPr lang="en-US" altLang="es-PR" sz="2800" b="1" dirty="0">
              <a:solidFill>
                <a:srgbClr val="000000"/>
              </a:solidFill>
            </a:endParaRPr>
          </a:p>
          <a:p>
            <a:pPr algn="l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US" altLang="es-PR" sz="2800" b="1" dirty="0">
                <a:solidFill>
                  <a:srgbClr val="000000"/>
                </a:solidFill>
              </a:rPr>
              <a:t>     </a:t>
            </a:r>
            <a:r>
              <a:rPr lang="en-US" altLang="es-PR" sz="2800" b="1" dirty="0" err="1">
                <a:solidFill>
                  <a:srgbClr val="000000"/>
                </a:solidFill>
              </a:rPr>
              <a:t>funcional</a:t>
            </a:r>
            <a:r>
              <a:rPr lang="en-US" altLang="es-PR" sz="2800" b="1" dirty="0">
                <a:solidFill>
                  <a:srgbClr val="000000"/>
                </a:solidFill>
              </a:rPr>
              <a:t> </a:t>
            </a:r>
            <a:r>
              <a:rPr lang="en-US" altLang="es-PR" sz="2800" b="1" dirty="0" err="1">
                <a:solidFill>
                  <a:srgbClr val="000000"/>
                </a:solidFill>
              </a:rPr>
              <a:t>consiste</a:t>
            </a:r>
            <a:r>
              <a:rPr lang="en-US" altLang="es-PR" sz="2800" b="1" dirty="0">
                <a:solidFill>
                  <a:srgbClr val="000000"/>
                </a:solidFill>
              </a:rPr>
              <a:t> de    </a:t>
            </a:r>
            <a:endParaRPr lang="es-PR" altLang="es-PR" sz="2800" b="1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</a:t>
            </a:r>
            <a:r>
              <a:rPr lang="es-PR" altLang="es-PR" b="1" i="1" dirty="0">
                <a:solidFill>
                  <a:srgbClr val="000000"/>
                </a:solidFill>
              </a:rPr>
              <a:t>Flujos de movimientos</a:t>
            </a:r>
          </a:p>
          <a:p>
            <a:pPr lvl="1" algn="l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i="1" dirty="0">
                <a:solidFill>
                  <a:srgbClr val="000000"/>
                </a:solidFill>
              </a:rPr>
              <a:t>    libres (No segmentados)    </a:t>
            </a:r>
            <a:r>
              <a:rPr lang="en-US" altLang="es-PR" b="1" dirty="0">
                <a:solidFill>
                  <a:srgbClr val="000000"/>
                </a:solidFill>
              </a:rPr>
              <a:t> </a:t>
            </a:r>
            <a:endParaRPr lang="es-PR" altLang="es-PR" b="1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</a:t>
            </a:r>
            <a:r>
              <a:rPr lang="es-PR" altLang="es-PR" b="1" i="1" dirty="0">
                <a:solidFill>
                  <a:srgbClr val="000000"/>
                </a:solidFill>
              </a:rPr>
              <a:t>Movimientos rítmicos</a:t>
            </a:r>
          </a:p>
          <a:p>
            <a:pPr lvl="1" algn="l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(No descoordinados)</a:t>
            </a:r>
          </a:p>
        </p:txBody>
      </p:sp>
      <p:pic>
        <p:nvPicPr>
          <p:cNvPr id="12" name="Picture 7" descr="atrk_plyo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06" y="3505200"/>
            <a:ext cx="29527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9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6232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5238" y="2060575"/>
            <a:ext cx="3889375" cy="309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Collins, A. (2012). </a:t>
            </a:r>
            <a:r>
              <a:rPr lang="en-US" altLang="es-PR" sz="2800" i="1" dirty="0"/>
              <a:t>The Complete Guide to Functional Training</a:t>
            </a:r>
            <a:r>
              <a:rPr lang="en-US" altLang="es-PR" sz="2800" b="0" dirty="0"/>
              <a:t> [Version para un lector digital]. London: </a:t>
            </a:r>
            <a:r>
              <a:rPr lang="en-US" altLang="es-PR" sz="2800" b="0" dirty="0" err="1"/>
              <a:t>Bloonsbury</a:t>
            </a:r>
            <a:r>
              <a:rPr lang="en-US" altLang="es-PR" sz="2800" b="0" dirty="0"/>
              <a:t> Publishing Plc</a:t>
            </a:r>
            <a:r>
              <a:rPr lang="en-US" altLang="es-PR" b="0" dirty="0"/>
              <a:t>.</a:t>
            </a:r>
          </a:p>
        </p:txBody>
      </p:sp>
      <p:pic>
        <p:nvPicPr>
          <p:cNvPr id="709636" name="Picture 4" descr="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765175"/>
            <a:ext cx="460375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0" y="619349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1547664" y="105139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 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8656"/>
            <a:ext cx="712879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1662336"/>
            <a:ext cx="6986067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 DE LA CADENA CINÉTICA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 bwMode="auto">
          <a:xfrm>
            <a:off x="0" y="2743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EL ORGANISMO HUMANO COMO UN TODO: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 del Sistema Total/</a:t>
            </a:r>
            <a:r>
              <a:rPr lang="es-PR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</a:t>
            </a:r>
            <a:r>
              <a:rPr lang="en-US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ís</a:t>
            </a: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tico: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82004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 </a:t>
            </a:r>
            <a:r>
              <a:rPr lang="es-PR" altLang="es-PR" sz="26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EJERCICIO DE: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Cadena Cinética </a:t>
            </a:r>
            <a:r>
              <a:rPr lang="es-PR" altLang="es-PR" sz="26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Cerrada*</a:t>
            </a:r>
            <a:endParaRPr lang="es-PR" altLang="es-PR" sz="26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s-PR" altLang="es-PR" sz="2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leg_stable-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25552"/>
            <a:ext cx="1912938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/>
          </p:cNvSpPr>
          <p:nvPr/>
        </p:nvSpPr>
        <p:spPr bwMode="auto">
          <a:xfrm>
            <a:off x="228600" y="3473152"/>
            <a:ext cx="716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 typeface="Wingdings" panose="05000000000000000000" pitchFamily="2" charset="2"/>
              <a:buChar char="q"/>
            </a:pPr>
            <a:r>
              <a:rPr lang="en-US" altLang="es-PR" b="1">
                <a:solidFill>
                  <a:srgbClr val="000000"/>
                </a:solidFill>
              </a:rPr>
              <a:t> Definición</a:t>
            </a:r>
            <a:r>
              <a:rPr lang="es-PR" altLang="es-PR" b="1">
                <a:solidFill>
                  <a:srgbClr val="000000"/>
                </a:solidFill>
              </a:rPr>
              <a:t>: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PR" altLang="es-PR" b="1">
                <a:solidFill>
                  <a:srgbClr val="000000"/>
                </a:solidFill>
              </a:rPr>
              <a:t> Los extremos distales de la cadena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0000"/>
                </a:solidFill>
              </a:rPr>
              <a:t>    (o segmento) se encuentran fijos,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0000"/>
                </a:solidFill>
              </a:rPr>
              <a:t>    con el movimiento ocurriendo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0000"/>
                </a:solidFill>
              </a:rPr>
              <a:t>    alrededor de ese segmento fijo y 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>
                <a:solidFill>
                  <a:srgbClr val="000000"/>
                </a:solidFill>
              </a:rPr>
              <a:t>    empleando algún tipo de carga</a:t>
            </a:r>
            <a:endParaRPr lang="es-PR" altLang="es-PR" sz="30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50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0" y="619349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1547664" y="105139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 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8656"/>
            <a:ext cx="712879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1662336"/>
            <a:ext cx="6986067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 DE LA CADENA CINÉTICA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 bwMode="auto">
          <a:xfrm>
            <a:off x="0" y="2743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EL ORGANISMO HUMANO COMO UN TODO: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 del Sistema Total/</a:t>
            </a:r>
            <a:r>
              <a:rPr lang="es-PR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</a:t>
            </a:r>
            <a:r>
              <a:rPr lang="en-US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ís</a:t>
            </a: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tico: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82004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 EJERCICIO DE: </a:t>
            </a:r>
            <a:r>
              <a:rPr lang="es-PR" altLang="es-PR" sz="26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Cadena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Cinética </a:t>
            </a:r>
            <a:r>
              <a:rPr lang="es-PR" altLang="es-PR" sz="2600" i="1" dirty="0" smtClean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Cerrada*</a:t>
            </a:r>
            <a:endParaRPr lang="es-PR" altLang="es-PR" sz="26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s-PR" altLang="es-PR" sz="2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8" descr="shdr_bfree-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05" y="3573016"/>
            <a:ext cx="25050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251520" y="3312368"/>
            <a:ext cx="716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 typeface="Wingdings" panose="05000000000000000000" pitchFamily="2" charset="2"/>
              <a:buChar char="q"/>
            </a:pPr>
            <a:r>
              <a:rPr lang="en-US" altLang="es-PR" b="1" dirty="0">
                <a:solidFill>
                  <a:srgbClr val="000000"/>
                </a:solidFill>
              </a:rPr>
              <a:t> </a:t>
            </a:r>
            <a:r>
              <a:rPr lang="en-US" altLang="es-PR" b="1" dirty="0" err="1">
                <a:solidFill>
                  <a:srgbClr val="000000"/>
                </a:solidFill>
              </a:rPr>
              <a:t>Ventajas</a:t>
            </a:r>
            <a:r>
              <a:rPr lang="es-PR" altLang="es-PR" b="1" dirty="0">
                <a:solidFill>
                  <a:srgbClr val="000000"/>
                </a:solidFill>
              </a:rPr>
              <a:t>: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Son más aplicables a la función</a:t>
            </a:r>
          </a:p>
          <a:p>
            <a:pPr lvl="1" algn="l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normal del ser humano</a:t>
            </a:r>
          </a:p>
          <a:p>
            <a:pPr lvl="1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Se emplea la masa</a:t>
            </a:r>
          </a:p>
          <a:p>
            <a:pPr lvl="1" algn="l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corporal (peso) del</a:t>
            </a:r>
          </a:p>
          <a:p>
            <a:pPr lvl="1" algn="l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participante</a:t>
            </a:r>
          </a:p>
          <a:p>
            <a:pPr lvl="1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Mantiene las relaciones musculares</a:t>
            </a:r>
            <a:endParaRPr lang="es-PR" altLang="es-PR" sz="30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/>
          </p:cNvSpPr>
          <p:nvPr/>
        </p:nvSpPr>
        <p:spPr bwMode="auto">
          <a:xfrm>
            <a:off x="2699792" y="64312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699793" y="143521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11" y="1940979"/>
            <a:ext cx="43924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914527" y="2004479"/>
            <a:ext cx="388843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LOS FUNDAMENTOS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21),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 bwMode="auto">
          <a:xfrm>
            <a:off x="0" y="2743200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CONSTANTES DEL MOVIMIENTO *</a:t>
            </a:r>
            <a:endParaRPr lang="es-PR" altLang="es-PR" sz="2600" i="1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4384731"/>
            <a:ext cx="38796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fuerza de gravedad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692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42132" y="5248827"/>
            <a:ext cx="19296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Suelo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2310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3520635"/>
            <a:ext cx="17604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Cuerpo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28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80" y="2968085"/>
            <a:ext cx="5012808" cy="334187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904"/>
            <a:ext cx="2521569" cy="24701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6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0" y="3925417"/>
            <a:ext cx="35687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16" y="1567972"/>
            <a:ext cx="3771900" cy="2019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80629"/>
            <a:ext cx="2392068" cy="5194896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971600" y="692696"/>
            <a:ext cx="7457132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979712" y="1124744"/>
            <a:ext cx="518457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16" y="1539300"/>
            <a:ext cx="2306152" cy="4855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656838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6" y="1030300"/>
            <a:ext cx="3168352" cy="5434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56" y="1558131"/>
            <a:ext cx="3419415" cy="46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76" y="4055600"/>
            <a:ext cx="2358504" cy="1410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76" y="1808955"/>
            <a:ext cx="2833555" cy="1541661"/>
          </a:xfrm>
          <a:prstGeom prst="rect">
            <a:avLst/>
          </a:prstGeom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179513" y="692696"/>
            <a:ext cx="8712967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1621210" y="112474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5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179513" y="692696"/>
            <a:ext cx="8712967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1621210" y="112474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95662"/>
            <a:ext cx="3384376" cy="2056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" y="3062273"/>
            <a:ext cx="2705100" cy="250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" y="1700808"/>
            <a:ext cx="8568444" cy="352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32" y="2149326"/>
            <a:ext cx="2885196" cy="432779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66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179513" y="692696"/>
            <a:ext cx="8712967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051720" y="1124744"/>
            <a:ext cx="496855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45" y="2190617"/>
            <a:ext cx="2230508" cy="17525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90" y="2048693"/>
            <a:ext cx="1226311" cy="1825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0" y="4050491"/>
            <a:ext cx="3263900" cy="231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8" y="1457345"/>
            <a:ext cx="2593146" cy="25931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8" y="4148752"/>
            <a:ext cx="4327451" cy="2470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75" y="2190617"/>
            <a:ext cx="2152650" cy="1409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5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179513" y="692696"/>
            <a:ext cx="8712967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051720" y="1124744"/>
            <a:ext cx="496855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04" y="1558131"/>
            <a:ext cx="2969863" cy="47474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48" y="4920625"/>
            <a:ext cx="2336879" cy="12644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89" y="5293244"/>
            <a:ext cx="1740098" cy="11144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96" y="1612589"/>
            <a:ext cx="1541284" cy="11356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7" y="4447533"/>
            <a:ext cx="1912570" cy="5817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88" y="2911513"/>
            <a:ext cx="2102440" cy="913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28" y="3368372"/>
            <a:ext cx="2250750" cy="14727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42" y="1921829"/>
            <a:ext cx="2494785" cy="734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8" y="1213947"/>
            <a:ext cx="1799787" cy="5332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067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179513" y="692696"/>
            <a:ext cx="8712967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051720" y="1124744"/>
            <a:ext cx="496855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1" y="3883272"/>
            <a:ext cx="3867243" cy="2578162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691190"/>
              </p:ext>
            </p:extLst>
          </p:nvPr>
        </p:nvGraphicFramePr>
        <p:xfrm>
          <a:off x="395544" y="1590576"/>
          <a:ext cx="2216243" cy="241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" r:id="rId7" imgW="2590200" imgH="2818800" progId="">
                  <p:embed/>
                </p:oleObj>
              </mc:Choice>
              <mc:Fallback>
                <p:oleObj r:id="rId7" imgW="2590200" imgH="2818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544" y="1590576"/>
                        <a:ext cx="2216243" cy="241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39026"/>
            <a:ext cx="4122079" cy="1878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60" y="1683435"/>
            <a:ext cx="1523872" cy="2318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92" y="1984699"/>
            <a:ext cx="3301089" cy="2425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14" y="1777804"/>
            <a:ext cx="3148293" cy="169030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075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5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5" y="2918348"/>
            <a:ext cx="2237165" cy="1618762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179513" y="692696"/>
            <a:ext cx="8712967" cy="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26" y="3361860"/>
            <a:ext cx="3336762" cy="2893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7" y="1201443"/>
            <a:ext cx="8331953" cy="1560401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051720" y="1124744"/>
            <a:ext cx="496855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3" y="4657353"/>
            <a:ext cx="1847850" cy="1847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30" y="2689226"/>
            <a:ext cx="2533248" cy="13646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14" y="3981267"/>
            <a:ext cx="1853061" cy="23417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24" y="1997987"/>
            <a:ext cx="2433589" cy="1471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2248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27984" y="1340768"/>
            <a:ext cx="42481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National Strength &amp; Conditioning Association [NSCA], &amp; Hoffman, J. R. (Ed.). (2012). </a:t>
            </a:r>
            <a:r>
              <a:rPr lang="en-US" altLang="es-PR" sz="2800" i="1" dirty="0"/>
              <a:t>Science of Strength and Conditioning Series: NSCA’s Guide to Program Design</a:t>
            </a:r>
            <a:r>
              <a:rPr lang="en-US" altLang="es-PR" sz="2800" b="0" dirty="0"/>
              <a:t>. Champaign, IL: Human Kinetics. 325 pp.</a:t>
            </a:r>
          </a:p>
        </p:txBody>
      </p:sp>
      <p:pic>
        <p:nvPicPr>
          <p:cNvPr id="703493" name="Picture 5" descr="1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38290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14" y="2642934"/>
            <a:ext cx="2601326" cy="16632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0" y="692696"/>
            <a:ext cx="2689814" cy="1748379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400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987824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836345" y="2726730"/>
            <a:ext cx="52478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 medicinal o de resistencia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836344" y="3230786"/>
            <a:ext cx="45640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 estabilizadora o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sueca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1393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BOSU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458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42132" y="4382914"/>
            <a:ext cx="59621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Almoadilla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(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Airex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842132" y="4958978"/>
            <a:ext cx="65381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hule (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DynaDisc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842131" y="5536859"/>
            <a:ext cx="71142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Pesas de campana, o pesa rusa (</a:t>
            </a:r>
            <a:r>
              <a:rPr lang="es-PR" altLang="es-PR" sz="26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kettlebell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836345" y="6111106"/>
            <a:ext cx="57518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Rolo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hule-espuma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foam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9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571116"/>
            <a:ext cx="2486592" cy="1845718"/>
          </a:xfrm>
          <a:prstGeom prst="rect">
            <a:avLst/>
          </a:prstGeom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771800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itle 1"/>
          <p:cNvSpPr>
            <a:spLocks/>
          </p:cNvSpPr>
          <p:nvPr/>
        </p:nvSpPr>
        <p:spPr bwMode="auto">
          <a:xfrm>
            <a:off x="2771801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1868971"/>
            <a:ext cx="5400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842519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36344" y="2726730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estabilidad 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-Band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36344" y="3230786"/>
            <a:ext cx="126348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Fitter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38738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deslizamiento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458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42132" y="4382914"/>
            <a:ext cx="62501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Escalera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42132" y="4958978"/>
            <a:ext cx="62501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Vallas y cajas de salto o 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pliom</a:t>
            </a:r>
            <a:r>
              <a:rPr lang="en-US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tricas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42132" y="5536859"/>
            <a:ext cx="80490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para entrenamiento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suspensión (TRX)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6345" y="6111106"/>
            <a:ext cx="68320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 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osilatoria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hombro (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Bodyblade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32449"/>
            <a:ext cx="3372618" cy="215273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6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4364895"/>
            <a:ext cx="1010403" cy="2302052"/>
          </a:xfrm>
          <a:prstGeom prst="rect">
            <a:avLst/>
          </a:prstGeom>
        </p:spPr>
      </p:pic>
      <p:sp>
        <p:nvSpPr>
          <p:cNvPr id="40" name="Title 1"/>
          <p:cNvSpPr>
            <a:spLocks/>
          </p:cNvSpPr>
          <p:nvPr/>
        </p:nvSpPr>
        <p:spPr bwMode="auto">
          <a:xfrm>
            <a:off x="2483768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483769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2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87" y="1868971"/>
            <a:ext cx="5400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le 1"/>
          <p:cNvSpPr>
            <a:spLocks/>
          </p:cNvSpPr>
          <p:nvPr/>
        </p:nvSpPr>
        <p:spPr bwMode="auto">
          <a:xfrm>
            <a:off x="2554487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4" y="500473"/>
            <a:ext cx="1256928" cy="2123775"/>
          </a:xfrm>
          <a:prstGeom prst="rect">
            <a:avLst/>
          </a:prstGeom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36345" y="2726730"/>
            <a:ext cx="52478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Tablón </a:t>
            </a:r>
            <a:r>
              <a:rPr lang="es-PR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Reebok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para el "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Core"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836344" y="3230786"/>
            <a:ext cx="4527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tobillo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40899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 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mesedora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/sillón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458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842132" y="4382914"/>
            <a:ext cx="70422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Rueda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entrenamiento para el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abdomen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842132" y="4958978"/>
            <a:ext cx="672245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Mochilas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arena</a:t>
            </a:r>
            <a:endParaRPr lang="es-PR" altLang="es-PR" sz="2600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842131" y="5536859"/>
            <a:ext cx="61061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Sogas para entrenamiento 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836345" y="6111106"/>
            <a:ext cx="38076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Viga deportiva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65" y="2492715"/>
            <a:ext cx="2971438" cy="198095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95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1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  <p:pic>
        <p:nvPicPr>
          <p:cNvPr id="679940" name="Picture 4" descr="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506663"/>
            <a:ext cx="8107363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61" name="Text Box 13"/>
          <p:cNvSpPr txBox="1">
            <a:spLocks noChangeArrowheads="1"/>
          </p:cNvSpPr>
          <p:nvPr/>
        </p:nvSpPr>
        <p:spPr bwMode="auto">
          <a:xfrm>
            <a:off x="539750" y="22764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Activa diversos segmentos del cuerpo: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Multi-articular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62" name="Picture 14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791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63" name="Text Box 15"/>
          <p:cNvSpPr txBox="1">
            <a:spLocks noChangeArrowheads="1"/>
          </p:cNvSpPr>
          <p:nvPr/>
        </p:nvSpPr>
        <p:spPr bwMode="auto">
          <a:xfrm>
            <a:off x="539750" y="27082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Entrenamiento</a:t>
            </a:r>
            <a:r>
              <a:rPr lang="en-US" altLang="es-P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multi-planar: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Incorpora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tres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planos</a:t>
            </a:r>
            <a:endParaRPr lang="en-US" altLang="es-PR" sz="2500" b="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64" name="Picture 16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7971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65" name="Text Box 17"/>
          <p:cNvSpPr txBox="1">
            <a:spLocks noChangeArrowheads="1"/>
          </p:cNvSpPr>
          <p:nvPr/>
        </p:nvSpPr>
        <p:spPr bwMode="auto">
          <a:xfrm>
            <a:off x="539750" y="31416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Emplea: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Ejercicios de cadena kinética cerrada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66" name="Picture 18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67" name="Text Box 19"/>
          <p:cNvSpPr txBox="1">
            <a:spLocks noChangeArrowheads="1"/>
          </p:cNvSpPr>
          <p:nvPr/>
        </p:nvSpPr>
        <p:spPr bwMode="auto">
          <a:xfrm>
            <a:off x="539750" y="35734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Superficies inestables: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Estabilidad Dinámica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68" name="Picture 20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69" name="Text Box 21"/>
          <p:cNvSpPr txBox="1">
            <a:spLocks noChangeArrowheads="1"/>
          </p:cNvSpPr>
          <p:nvPr/>
        </p:nvSpPr>
        <p:spPr bwMode="auto">
          <a:xfrm>
            <a:off x="539750" y="40052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Movimientos: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Aceleración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y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Desaceleración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70" name="Picture 22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71" name="Text Box 23"/>
          <p:cNvSpPr txBox="1">
            <a:spLocks noChangeArrowheads="1"/>
          </p:cNvSpPr>
          <p:nvPr/>
        </p:nvSpPr>
        <p:spPr bwMode="auto">
          <a:xfrm>
            <a:off x="539750" y="4437063"/>
            <a:ext cx="8677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Contracciones: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Eccéntricas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Concéntricas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Isométricas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72" name="Picture 24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73" name="Text Box 25"/>
          <p:cNvSpPr txBox="1">
            <a:spLocks noChangeArrowheads="1"/>
          </p:cNvSpPr>
          <p:nvPr/>
        </p:nvSpPr>
        <p:spPr bwMode="auto">
          <a:xfrm>
            <a:off x="539750" y="4868863"/>
            <a:ext cx="8569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Múltiples modalidades: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Bolas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Bandas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BOS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Bancos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…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488474" name="Picture 26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9403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75" name="Text Box 27"/>
          <p:cNvSpPr txBox="1">
            <a:spLocks noChangeArrowheads="1"/>
          </p:cNvSpPr>
          <p:nvPr/>
        </p:nvSpPr>
        <p:spPr bwMode="auto">
          <a:xfrm>
            <a:off x="539750" y="53006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Ciclos de: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Estiramiento-Acortamiento Muscular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76" name="Picture 28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721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77" name="Text Box 29"/>
          <p:cNvSpPr txBox="1">
            <a:spLocks noChangeArrowheads="1"/>
          </p:cNvSpPr>
          <p:nvPr/>
        </p:nvSpPr>
        <p:spPr bwMode="auto">
          <a:xfrm>
            <a:off x="539750" y="57324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No convencional: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Sogas entrenamiento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Bultos arena</a:t>
            </a: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...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488478" name="Picture 30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39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79" name="Text Box 31"/>
          <p:cNvSpPr txBox="1">
            <a:spLocks noChangeArrowheads="1"/>
          </p:cNvSpPr>
          <p:nvPr/>
        </p:nvSpPr>
        <p:spPr bwMode="auto">
          <a:xfrm>
            <a:off x="539750" y="18446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Especificidad: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Propósito del entrenamiento - Destrezas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80" name="Picture 32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81" name="Text Box 33"/>
          <p:cNvSpPr txBox="1">
            <a:spLocks noChangeArrowheads="1"/>
          </p:cNvSpPr>
          <p:nvPr/>
        </p:nvSpPr>
        <p:spPr bwMode="auto">
          <a:xfrm>
            <a:off x="539750" y="612140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Continuo de la Función: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Nivel de Funcionalidad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88482" name="Picture 34" descr="Bullets_Arrow_Blue1_Right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1982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  <p:pic>
        <p:nvPicPr>
          <p:cNvPr id="488484" name="Picture 36" descr="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620713"/>
            <a:ext cx="76993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8485" name="Picture 37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92150"/>
            <a:ext cx="72072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921573" y="3740300"/>
            <a:ext cx="805613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 de forma INTEGRADA todos los componentes de la cadena cinética: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5" y="372249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331466" y="5565914"/>
            <a:ext cx="7705030" cy="88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3100"/>
              </a:lnSpc>
            </a:pPr>
            <a:r>
              <a:rPr lang="en-US" altLang="es-PR" sz="2700" i="1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nseña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atleta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manejar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su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propia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corporal</a:t>
            </a:r>
          </a:p>
          <a:p>
            <a:pPr algn="l" eaLnBrk="0" hangingPunct="0">
              <a:lnSpc>
                <a:spcPts val="3100"/>
              </a:lnSpc>
            </a:pP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(peso del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cuerpo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1" y="465764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1331466" y="4581128"/>
            <a:ext cx="7272734" cy="88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3100"/>
              </a:lnSpc>
            </a:pP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a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mayoría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movimientos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llevan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acabo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mediante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ejercicios</a:t>
            </a:r>
            <a:r>
              <a:rPr lang="en-US" altLang="es-PR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7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cadena</a:t>
            </a:r>
            <a:r>
              <a:rPr lang="en-US" altLang="es-PR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cinética</a:t>
            </a:r>
            <a:r>
              <a:rPr lang="en-US" altLang="es-PR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cerrada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6094"/>
            <a:ext cx="3670899" cy="2791557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701081" y="83671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01081" y="298889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47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608211" y="87275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608212" y="206084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908353" y="2870746"/>
            <a:ext cx="791058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Activa/integra simultáneamente movimientos que participan con una variedad de constituyentes del cuerpo humano: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331466" y="3984801"/>
            <a:ext cx="770503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Incorpora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diversos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segmentos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cuerpo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Multiarticular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1" y="411000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331466" y="501317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Involucra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múltiples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grupos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musculares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1" y="513837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331466" y="5552150"/>
            <a:ext cx="770503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multiplanar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algn="l" eaLnBrk="0" hangingPunct="0">
              <a:lnSpc>
                <a:spcPct val="110000"/>
              </a:lnSpc>
            </a:pP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Incorpora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700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planos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movimiento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1" y="567735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6252"/>
            <a:ext cx="1771866" cy="2224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86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608211" y="76470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608212" y="177281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36345" y="2438698"/>
            <a:ext cx="791058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 movimientos comunes en los deportes: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259458" y="3284984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Patrones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movimiento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fundamentales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destrezas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inciden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competitivas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33817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259458" y="5689218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movimientos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encuentran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continuo de </a:t>
            </a:r>
            <a:r>
              <a:rPr lang="en-US" altLang="es-PR" sz="27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función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761226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687761" y="4228134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Se entrenan los movimientos, no algún grupo muscular específico (integra grupos musculares en patrones de movimiento):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18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26147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1691680" y="5229200"/>
            <a:ext cx="68196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 smtClean="0">
                <a:solidFill>
                  <a:srgbClr val="000000"/>
                </a:solidFill>
                <a:latin typeface="Calibri" pitchFamily="34" charset="0"/>
              </a:rPr>
              <a:t>El deporte como un movimiento, no una destreza</a:t>
            </a:r>
            <a:endParaRPr lang="en-US" altLang="es-PR" sz="25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2" y="702729"/>
            <a:ext cx="1499737" cy="1539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7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4049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1339850"/>
            <a:ext cx="388937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Boyle, M. (2010). </a:t>
            </a:r>
            <a:r>
              <a:rPr lang="en-US" altLang="es-PR" sz="2800" i="1" dirty="0"/>
              <a:t>Advances in Functional Training: Training Techniques for Coaches, Personal Trainers and Athletes</a:t>
            </a:r>
            <a:r>
              <a:rPr lang="en-US" altLang="es-PR" sz="2800" b="0" dirty="0"/>
              <a:t>. Santa Cruz, CA: On Target Publications. 315 pp.</a:t>
            </a:r>
          </a:p>
        </p:txBody>
      </p:sp>
      <p:pic>
        <p:nvPicPr>
          <p:cNvPr id="689156" name="Picture 4" descr="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6" y="765175"/>
            <a:ext cx="4325938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608211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608212" y="14847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36345" y="2006650"/>
            <a:ext cx="791058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de tareas dinámicas sobre superficies inestables (</a:t>
            </a: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 Dinámica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259458" y="2852936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movimientos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que se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realizan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bajo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alteraciones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consistentes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la base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apoyo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90612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259458" y="4797152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Ayuda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reataurar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propia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estabilidad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dinámica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):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86916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259632" y="3717032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Se introducen cantidades controladas de inestabilidad, de manera que el individuo pueda reaccionar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687761" y="5374899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Estímulo propioceptivo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540823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687761" y="580526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Se involucra la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-activación de los músculos estabilizadores mientras se realiza el movimiento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22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583860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1" y="494482"/>
            <a:ext cx="2069811" cy="1335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81" y="1125638"/>
            <a:ext cx="1230969" cy="9998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02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845097" y="79577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917106" y="180254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08352" y="2561748"/>
            <a:ext cx="8171556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trabajan los ciclos de estiramiento-acortamiento muscular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2355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08352" y="3626537"/>
            <a:ext cx="8064052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dirige al desarrollo de la fortaleza muscular de naturaleza funcional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883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5383552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evalúa y entrena la calidad (cualidad) del movimiento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453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908352" y="4413341"/>
            <a:ext cx="7705030" cy="75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600"/>
              </a:lnSpc>
            </a:pP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Esto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atleta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aplicar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la Fortaleza muscular a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destreza</a:t>
            </a:r>
            <a:r>
              <a:rPr lang="en-US" altLang="es-PR" sz="27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i="1" dirty="0" err="1" smtClean="0">
                <a:solidFill>
                  <a:srgbClr val="000000"/>
                </a:solidFill>
                <a:latin typeface="Calibri" pitchFamily="34" charset="0"/>
              </a:rPr>
              <a:t>deportiva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" y="476672"/>
            <a:ext cx="2765555" cy="184370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51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845097" y="100821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917106" y="198750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08352" y="277593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a la transferencia del entrenamiento a la competencia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77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908352" y="3784045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de la anatomía funcional al entrenamiento físico-Deportivo (</a:t>
            </a:r>
            <a:r>
              <a:rPr lang="es-PR" altLang="es-PR" sz="2800" b="1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Boyle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2016, p. 2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458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908352" y="511085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enfatiza en lograr un balance entre la fuerza requerida para empujar y halar (</a:t>
            </a:r>
            <a:r>
              <a:rPr lang="es-PR" altLang="es-PR" sz="2800" b="1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Boyle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2016, p. 3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726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89355"/>
            <a:ext cx="2382139" cy="172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4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962295" y="89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034304" y="187466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6345" y="2627238"/>
            <a:ext cx="791058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 múltiples modalidades: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9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259458" y="3183809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sto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incluye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-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23700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259632" y="3717032"/>
            <a:ext cx="7344816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Bolas medicinales, bolas estabilizadoras</a:t>
            </a:r>
            <a:r>
              <a:rPr lang="es-ES" altLang="es-PR" sz="2200" i="1" dirty="0">
                <a:solidFill>
                  <a:srgbClr val="000000"/>
                </a:solidFill>
                <a:latin typeface="Arial" charset="0"/>
              </a:rPr>
              <a:t>, BOSU</a:t>
            </a:r>
            <a:r>
              <a:rPr lang="es-ES" altLang="es-PR" sz="2200" i="1" dirty="0" smtClean="0">
                <a:solidFill>
                  <a:srgbClr val="000000"/>
                </a:solidFill>
                <a:latin typeface="Arial" charset="0"/>
              </a:rPr>
              <a:t>®, </a:t>
            </a:r>
            <a:r>
              <a:rPr lang="es-ES" altLang="es-PR" sz="2200" i="1" dirty="0">
                <a:solidFill>
                  <a:srgbClr val="000000"/>
                </a:solidFill>
                <a:latin typeface="Arial" charset="0"/>
              </a:rPr>
              <a:t>superficies 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inestables (entrenamiento de perturbación), bandas elásticas, pesas libres, mancuernas, máquinas, cajas de salto (entrenamiento </a:t>
            </a:r>
            <a:r>
              <a:rPr lang="es-ES" altLang="es-PR" sz="2200" b="1" i="1" dirty="0" err="1" smtClean="0">
                <a:solidFill>
                  <a:srgbClr val="000000"/>
                </a:solidFill>
                <a:latin typeface="Arial" charset="0"/>
              </a:rPr>
              <a:t>pliométrico</a:t>
            </a: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), TRX (entrenamiento de suspensión), escaleras de agilidad y otras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(p.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3066181" cy="194164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648559"/>
      </p:ext>
    </p:extLst>
  </p:cSld>
  <p:clrMapOvr>
    <a:masterClrMapping/>
  </p:clrMapOvr>
  <p:transition spd="slow">
    <p:wheel spokes="1"/>
    <p:sndAc>
      <p:stSnd>
        <p:snd r:embed="rId4" name="wind.wav"/>
      </p:stSnd>
    </p:sndAc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827260" y="97938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899269" y="191549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6345" y="2661746"/>
            <a:ext cx="791058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no convencional: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3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259458" y="3218317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sto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incluye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- </a:t>
            </a:r>
            <a:r>
              <a:rPr lang="en-US" altLang="es-PR" sz="2700" b="1" i="1" dirty="0" err="1" smtClean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27151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259632" y="3812730"/>
            <a:ext cx="7344816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Arial" charset="0"/>
              </a:rPr>
              <a:t>Sogas de entrenamiento, bultos/</a:t>
            </a:r>
            <a:r>
              <a:rPr lang="es-ES" altLang="es-PR" sz="2200" i="1" dirty="0" smtClean="0">
                <a:solidFill>
                  <a:srgbClr val="000000"/>
                </a:solidFill>
                <a:latin typeface="Arial" charset="0"/>
              </a:rPr>
              <a:t>mochilas de arena, barriles, marrones grandes, gomas grandes de camiones, cadenas de entrenamiento (levantamiento), carretillas de potencia, troncos de árboles (o su equivalencia comercial), yugos de entrenamiento, bastones indios, y otros 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5876949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Adaptado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Complete Guide to Functional Training</a:t>
            </a:r>
            <a:r>
              <a:rPr lang="en-US" altLang="es-PR" sz="1200" b="0" dirty="0" smtClean="0">
                <a:latin typeface="Times New Roman" pitchFamily="18" charset="0"/>
              </a:rPr>
              <a:t> </a:t>
            </a:r>
            <a:r>
              <a:rPr lang="es-PR" altLang="es-PR" sz="1200" b="0" dirty="0">
                <a:latin typeface="Times New Roman" pitchFamily="18" charset="0"/>
              </a:rPr>
              <a:t>[</a:t>
            </a:r>
            <a:r>
              <a:rPr lang="es-PR" altLang="es-PR" sz="1200" b="0" dirty="0" err="1">
                <a:latin typeface="Times New Roman" pitchFamily="18" charset="0"/>
              </a:rPr>
              <a:t>Version</a:t>
            </a:r>
            <a:r>
              <a:rPr lang="es-PR" altLang="es-PR" sz="1200" b="0" dirty="0">
                <a:latin typeface="Times New Roman" pitchFamily="18" charset="0"/>
              </a:rPr>
              <a:t> para un lector digital</a:t>
            </a:r>
            <a:r>
              <a:rPr lang="es-PR" altLang="es-PR" sz="1200" b="0" dirty="0" smtClean="0">
                <a:latin typeface="Times New Roman" pitchFamily="18" charset="0"/>
              </a:rPr>
              <a:t>]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Collins</a:t>
            </a:r>
            <a:r>
              <a:rPr lang="en-US" altLang="es-PR" sz="1200" b="0" dirty="0" smtClean="0">
                <a:latin typeface="Times New Roman" pitchFamily="18" charset="0"/>
              </a:rPr>
              <a:t>, 2012,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London, UK: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Bloonsbury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Publishing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Plc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Allan Collins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691"/>
            <a:ext cx="2574451" cy="1706818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39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1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4-6),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8856" name="Picture 40" descr="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691563" cy="501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0203"/>
            <a:ext cx="2107447" cy="1307591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60363" y="1844824"/>
            <a:ext cx="8316093" cy="400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Un programa de entrenamiento integrado-funcional se enfoca en utilizar </a:t>
            </a:r>
            <a:r>
              <a:rPr lang="es-ES" altLang="es-PR" sz="19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todos los planos de movimiento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mientras </a:t>
            </a:r>
            <a:r>
              <a:rPr lang="es-ES" altLang="es-PR" sz="19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activa el espectro de contracción muscular completo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s-ES" altLang="es-PR" sz="19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eccéntrico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isométrico y concéntrico) empleando diversas modalidades (</a:t>
            </a:r>
            <a:r>
              <a:rPr lang="es-ES" altLang="es-PR" sz="19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Ej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: bolas medicinales, bandas elásticas, mancuernas, y otros), así como la incorporación de la flexibilidad, la </a:t>
            </a:r>
            <a:r>
              <a:rPr lang="es-ES" altLang="es-PR" sz="19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zona media del cuerpo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s-ES" altLang="es-PR" sz="19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core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), el </a:t>
            </a:r>
            <a:r>
              <a:rPr lang="es-ES" altLang="es-PR" sz="19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balance dinámico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entrenamiento </a:t>
            </a:r>
            <a:r>
              <a:rPr lang="es-ES" altLang="es-PR" sz="19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pliométrico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entrenamiento de la </a:t>
            </a:r>
            <a:r>
              <a:rPr lang="es-ES" altLang="es-PR" sz="19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velocidad/agilidad/rapidez</a:t>
            </a:r>
            <a:r>
              <a:rPr lang="es-ES" altLang="es-PR" sz="19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entrenamiento con resistencias integrado y entrenamiento específico al deporte, para eficientemente y efectivamente preparar a los atletas para una ejecutoria deportiva óptima y la prevención de lesiones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642077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642078" y="146061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PRINCIPIOS: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2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1800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4),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7" y="332656"/>
            <a:ext cx="3238375" cy="58436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771799" y="836712"/>
            <a:ext cx="6336705" cy="68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</a:t>
            </a:r>
          </a:p>
          <a:p>
            <a:pPr>
              <a:lnSpc>
                <a:spcPct val="120000"/>
              </a:lnSpc>
            </a:pPr>
            <a:r>
              <a:rPr lang="es-PR" altLang="es-PR" sz="26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ESTIRAMIENTO-ACORTAMIENTO</a:t>
            </a:r>
            <a:endParaRPr lang="es-PR" altLang="es-PR" sz="26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71800" y="1717000"/>
            <a:ext cx="6120680" cy="419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40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Representa un estiramiento activo (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contracción </a:t>
            </a:r>
            <a:r>
              <a:rPr lang="es-ES" altLang="es-PR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eccéntrica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 de un músculo esquelético, seguido </a:t>
            </a:r>
            <a:r>
              <a:rPr lang="es-ES" altLang="es-PR" sz="3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inmediátamente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un acortamiento</a:t>
            </a:r>
          </a:p>
          <a:p>
            <a:pPr algn="l" eaLnBrk="0" hangingPunct="0">
              <a:lnSpc>
                <a:spcPts val="40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contracción concéntrica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l" eaLnBrk="0" hangingPunct="0">
              <a:lnSpc>
                <a:spcPts val="4000"/>
              </a:lnSpc>
            </a:pPr>
            <a:r>
              <a:rPr lang="es-ES" altLang="es-PR" sz="3200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mismo músculo</a:t>
            </a:r>
            <a:endParaRPr lang="en-US" altLang="es-PR" sz="32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0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71800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71801" y="15312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037051"/>
            <a:ext cx="860444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432048" y="2100551"/>
            <a:ext cx="81366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4),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9552" y="2730449"/>
            <a:ext cx="7920880" cy="3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0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actividad deportiva se caracteriza por la ejecución de movimientos atléticos que utilizan secuencias combinadas de acciones musculares </a:t>
            </a:r>
            <a:r>
              <a:rPr lang="es-ES" altLang="es-PR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eccéntrica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seguida, inmediatamente,</a:t>
            </a:r>
          </a:p>
          <a:p>
            <a:pPr algn="ctr" eaLnBrk="0" hangingPunct="0">
              <a:lnSpc>
                <a:spcPts val="40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 una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concéntrica</a:t>
            </a:r>
            <a:endParaRPr lang="en-US" altLang="es-PR" sz="32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2700833" cy="180055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18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2372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1057" y="1339850"/>
            <a:ext cx="4393431" cy="432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Cook, G., Burton, L., </a:t>
            </a:r>
            <a:r>
              <a:rPr lang="en-US" altLang="es-PR" sz="2800" b="0" dirty="0" err="1"/>
              <a:t>Kiesel</a:t>
            </a:r>
            <a:r>
              <a:rPr lang="en-US" altLang="es-PR" sz="2800" b="0" dirty="0"/>
              <a:t>, K., Rose, G., &amp; Bryant, M. F. (2010). </a:t>
            </a:r>
            <a:r>
              <a:rPr lang="en-US" altLang="es-PR" sz="2800" i="1" dirty="0"/>
              <a:t>Movement Functional Movement Systems: Screening, Assessment, Corrective Strategies</a:t>
            </a:r>
            <a:r>
              <a:rPr lang="en-US" altLang="es-PR" sz="2800" b="0" dirty="0"/>
              <a:t>. Aptos, CA: On Target Publication. 416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8491"/>
            <a:ext cx="4248472" cy="5670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36777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71800" y="740410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71801" y="162047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126240"/>
            <a:ext cx="860444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432048" y="2189740"/>
            <a:ext cx="81366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4),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9552" y="2819638"/>
            <a:ext cx="7920880" cy="291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400"/>
              </a:lnSpc>
            </a:pPr>
            <a:r>
              <a:rPr lang="es-ES" altLang="es-PR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Estos ciclos de movimientos son muy comunes en actividades atléticas de naturaleza explosiva (</a:t>
            </a:r>
            <a:r>
              <a:rPr lang="es-ES" altLang="es-P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potencia</a:t>
            </a:r>
            <a:r>
              <a:rPr lang="es-ES" altLang="es-PR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), que requieran</a:t>
            </a:r>
          </a:p>
          <a:p>
            <a:pPr algn="ctr" eaLnBrk="0" hangingPunct="0">
              <a:lnSpc>
                <a:spcPts val="4400"/>
              </a:lnSpc>
            </a:pPr>
            <a:r>
              <a:rPr lang="es-ES" altLang="es-P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velocidad</a:t>
            </a:r>
            <a:r>
              <a:rPr lang="es-ES" altLang="es-PR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s-ES" altLang="es-P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fortaleza muscular</a:t>
            </a:r>
            <a:endParaRPr lang="en-US" altLang="es-PR" sz="36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988"/>
            <a:ext cx="2660895" cy="177393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5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627784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627785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989212"/>
            <a:ext cx="860444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432048" y="2052712"/>
            <a:ext cx="81366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4),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9552" y="2682610"/>
            <a:ext cx="7920880" cy="3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0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Los patrones motrices más comunes que activan los ciclos de estiramiento-acortamientos son, todo tipo de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salto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los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lanzamientos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el </a:t>
            </a:r>
            <a:r>
              <a:rPr lang="es-ES" altLang="es-P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correr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(particularmente en los eventos de velocidad), y otros</a:t>
            </a:r>
            <a:endParaRPr lang="en-US" altLang="es-PR" sz="3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2455922" cy="17285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52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250825" y="692150"/>
            <a:ext cx="85693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 - PRINCIPIOS*</a:t>
            </a:r>
          </a:p>
        </p:txBody>
      </p:sp>
      <p:pic>
        <p:nvPicPr>
          <p:cNvPr id="486410" name="Picture 10" descr="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41438"/>
            <a:ext cx="7399337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1800" y="620713"/>
            <a:ext cx="226695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2015 por: National Academy of Sports Medicine, an Ascend Learning Company. </a:t>
            </a:r>
            <a:endParaRPr lang="en-US" altLang="es-PR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0515" name="Picture 19" descr="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92150"/>
            <a:ext cx="5545138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2930" name="Picture 18" descr="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667625" cy="49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31" name="Picture 19" descr="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1706562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32" name="Picture 20" descr="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65175"/>
            <a:ext cx="1598613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4246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538263" y="1942679"/>
            <a:ext cx="7922169" cy="5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CONTINUO DEL ENTRENAMIENTO INTEGRADO</a:t>
            </a:r>
            <a:endParaRPr lang="es-PR" altLang="es-PR" sz="2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9552" y="2636912"/>
            <a:ext cx="7920880" cy="314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400"/>
              </a:lnSpc>
            </a:pPr>
            <a:r>
              <a:rPr lang="es-ES" altLang="es-PR" sz="25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 refiere a la incorporación paulatina de elementos funcionales que integran patrones de movimiento </a:t>
            </a:r>
            <a:r>
              <a:rPr lang="es-ES" altLang="es-PR" sz="25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multiplanares</a:t>
            </a:r>
            <a:r>
              <a:rPr lang="es-ES" altLang="es-PR" sz="2500" dirty="0" smtClean="0">
                <a:solidFill>
                  <a:srgbClr val="000000"/>
                </a:solidFill>
                <a:latin typeface="Arial" panose="020B0604020202020204" pitchFamily="34" charset="0"/>
              </a:rPr>
              <a:t> bajo el control del sistema nervioso central, con el fin de optimizar la flexibilidad dinámica, la velocidad, agilidad, rapidez y fortaleza muscular</a:t>
            </a:r>
          </a:p>
          <a:p>
            <a:pPr algn="ctr" eaLnBrk="0" hangingPunct="0">
              <a:lnSpc>
                <a:spcPts val="3400"/>
              </a:lnSpc>
            </a:pPr>
            <a:r>
              <a:rPr lang="es-ES" altLang="es-PR" sz="25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 naturaleza funcional</a:t>
            </a:r>
            <a:endParaRPr lang="en-US" altLang="es-PR" sz="25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4),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3" y="392832"/>
            <a:ext cx="2305385" cy="15369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005714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10953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10954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39"/>
            <a:ext cx="7128792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1187624" y="2132856"/>
            <a:ext cx="6408712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ENTRENANDO BAJO</a:t>
            </a:r>
          </a:p>
          <a:p>
            <a:pPr algn="ctr">
              <a:lnSpc>
                <a:spcPts val="2500"/>
              </a:lnSpc>
            </a:pP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TODOS LOS PLANOS DE MOVIMIENTO</a:t>
            </a:r>
            <a:endParaRPr lang="es-PR" altLang="es-PR" sz="2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5),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0363" y="3068960"/>
            <a:ext cx="8244085" cy="28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100"/>
              </a:lnSpc>
            </a:pP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Para poder lograr un efectivo programa de entrenamiento físico-deportivo, así como la disminución de los traumas asociados a la práctica deportiva, es necesario entrenar bajo los tres planos de movimientos, que son: el plano sagital (medial o antero-posterior), coronal (lateral o frontal), y el transversal (u horizontal)</a:t>
            </a:r>
            <a:endParaRPr lang="en-US" altLang="es-PR" sz="24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7052"/>
            <a:ext cx="1958789" cy="130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80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1987" name="Picture 3" descr="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11200"/>
            <a:ext cx="6624637" cy="50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4793"/>
      </p:ext>
    </p:extLst>
  </p:cSld>
  <p:clrMapOvr>
    <a:masterClrMapping/>
  </p:clrMapOvr>
  <p:transition spd="slow">
    <p:blinds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3808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3809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3228"/>
            <a:ext cx="7200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1115616" y="2159075"/>
            <a:ext cx="6480720" cy="5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ENTRENANDO CON POSTURA ÓPTIMA</a:t>
            </a:r>
            <a:endParaRPr lang="es-PR" altLang="es-PR" sz="2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60363" y="2852936"/>
            <a:ext cx="8244085" cy="305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300"/>
              </a:lnSpc>
            </a:pP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 de vital importancia entrenar con una postura apropiada (alineamiento de los segmentos corporales), de manera que se asegure la integridad funcional del sistema de movimientos humano (se evitan las compensaciones), y así prevenir disturbios a nivel del balance muscular, alteraciones </a:t>
            </a:r>
            <a:r>
              <a:rPr lang="es-ES" altLang="es-PR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artrocinemáticas</a:t>
            </a: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algn="ctr" eaLnBrk="0" hangingPunct="0">
              <a:lnSpc>
                <a:spcPts val="3300"/>
              </a:lnSpc>
            </a:pP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y la sobrecarga de los tejidos</a:t>
            </a:r>
            <a:endParaRPr lang="en-US" altLang="es-PR" sz="24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5-6),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7918"/>
            <a:ext cx="2793549" cy="181203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4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1800" y="5876925"/>
            <a:ext cx="8532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6),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779912" y="836712"/>
            <a:ext cx="5112568" cy="68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INHIBICIÓN RECÍPROCA ALTERADA</a:t>
            </a:r>
            <a:endParaRPr lang="es-PR" altLang="es-PR" sz="28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79913" y="1628800"/>
            <a:ext cx="4680520" cy="418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4600"/>
              </a:lnSpc>
            </a:pPr>
            <a:r>
              <a:rPr lang="es-ES" altLang="es-PR" sz="3700" dirty="0" smtClean="0">
                <a:solidFill>
                  <a:srgbClr val="000000"/>
                </a:solidFill>
                <a:latin typeface="Arial" panose="020B0604020202020204" pitchFamily="34" charset="0"/>
              </a:rPr>
              <a:t>Cuando un músculo tenso ocasiona una disminución en la actividad nerviosa para su antagonista funcional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2166"/>
            <a:ext cx="3314353" cy="5163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8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6056" y="1484784"/>
            <a:ext cx="36724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Radcliffe, J. (</a:t>
            </a:r>
            <a:r>
              <a:rPr lang="en-US" altLang="es-PR" sz="2800" b="0" dirty="0" smtClean="0"/>
              <a:t>2007). </a:t>
            </a:r>
            <a:r>
              <a:rPr lang="en-US" altLang="es-PR" sz="2800" i="1" dirty="0"/>
              <a:t>Functional Training for Athletes at all Levels: Workouts for Agility, Speed and Power</a:t>
            </a:r>
            <a:r>
              <a:rPr lang="en-US" altLang="es-PR" sz="2800" b="0" dirty="0"/>
              <a:t>. Berkeley, CA: Ulysses Press. </a:t>
            </a:r>
            <a:r>
              <a:rPr lang="en-US" altLang="es-PR" sz="2800" b="0" dirty="0" smtClean="0"/>
              <a:t>290 </a:t>
            </a:r>
            <a:r>
              <a:rPr lang="en-US" altLang="es-PR" sz="2800" b="0" dirty="0"/>
              <a:t>pp</a:t>
            </a:r>
            <a:r>
              <a:rPr lang="en-US" altLang="es-PR" sz="2800" b="0" dirty="0" smtClean="0"/>
              <a:t>.</a:t>
            </a:r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3" y="804673"/>
            <a:ext cx="4528245" cy="55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77221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1800" y="5876925"/>
            <a:ext cx="8316664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6),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923928" y="881088"/>
            <a:ext cx="5040560" cy="68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700"/>
              </a:lnSpc>
            </a:pPr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DOMINANCIA SINERGÍSTICA</a:t>
            </a:r>
            <a:endParaRPr lang="es-PR" altLang="es-PR" sz="3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923928" y="1681252"/>
            <a:ext cx="4896544" cy="419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4000"/>
              </a:lnSpc>
            </a:pP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Cuando un </a:t>
            </a:r>
            <a:r>
              <a:rPr lang="es-ES" altLang="es-PR" sz="3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sinergista</a:t>
            </a: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compensa por un motor primario débil o inhibido, en un intento por mantener la producción de fuerza y los patrones de movimiento </a:t>
            </a:r>
            <a:r>
              <a:rPr lang="es-ES" altLang="es-PR" sz="3000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uncionales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186498" cy="5013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9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699792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699793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61" y="1844824"/>
            <a:ext cx="5820398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3129261" y="1988841"/>
            <a:ext cx="5113857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ENTRENANDO PARA EL</a:t>
            </a:r>
          </a:p>
          <a:p>
            <a:pPr algn="ctr">
              <a:lnSpc>
                <a:spcPts val="2500"/>
              </a:lnSpc>
            </a:pP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BALANCE MUSCULAR ÓPTIMO</a:t>
            </a:r>
            <a:endParaRPr lang="es-PR" altLang="es-PR" sz="2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0363" y="2852936"/>
            <a:ext cx="8244085" cy="296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s-ES" altLang="es-PR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Uno de los objetivos principales del entrenamiento físico-deportivo, enfocado hacia un balance muscular óptimo, es prevenir la sobreactividad de los músculos esqueléticos, el acortamiento adaptativo de éstos, o ambos, de manera que no se experimente una </a:t>
            </a:r>
            <a:r>
              <a:rPr lang="es-ES" altLang="es-PR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inhibición recíproca alterada</a:t>
            </a:r>
            <a:r>
              <a:rPr lang="es-ES" altLang="es-PR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y la </a:t>
            </a:r>
            <a:r>
              <a:rPr lang="es-ES" altLang="es-PR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dominancia </a:t>
            </a:r>
            <a:r>
              <a:rPr lang="es-ES" altLang="es-PR" sz="1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sinerg</a:t>
            </a:r>
            <a:r>
              <a:rPr lang="es-ES" altLang="es-PR" sz="1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</a:t>
            </a:r>
            <a:r>
              <a:rPr lang="es-ES" altLang="es-PR" sz="1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stica</a:t>
            </a:r>
            <a:r>
              <a:rPr lang="es-ES" altLang="es-PR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como ocurre en la presencia de cambios sutiles en la postura, una sobrecarga del patrón, lesiones y una eficiencia neuromuscular deficiente (esto altera la longitud de los músculos esqueléticos y puede conducir a </a:t>
            </a:r>
            <a:r>
              <a:rPr lang="es-ES" altLang="es-PR" sz="1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inbalances</a:t>
            </a:r>
            <a:r>
              <a:rPr lang="es-ES" altLang="es-PR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muscular</a:t>
            </a:r>
            <a:r>
              <a:rPr lang="es-ES" altLang="es-P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3" y="545576"/>
            <a:ext cx="2260191" cy="2319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3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652774"/>
            <a:ext cx="2196490" cy="2128155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3528" y="5876925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0363" y="2819638"/>
            <a:ext cx="8316093" cy="291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400"/>
              </a:lnSpc>
            </a:pPr>
            <a:r>
              <a:rPr lang="es-ES" altLang="es-PR" sz="4000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s-ES" altLang="es-PR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os músculos trabajan </a:t>
            </a:r>
            <a:r>
              <a:rPr lang="es-ES" altLang="es-PR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eccéntricamente</a:t>
            </a:r>
            <a:r>
              <a:rPr lang="es-ES" altLang="es-PR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isométricamente y concéntricamente bajo los tres planos de movimiento</a:t>
            </a:r>
            <a:endParaRPr lang="es-ES" altLang="es-PR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699792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699793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44824"/>
            <a:ext cx="5759698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3141513" y="1988841"/>
            <a:ext cx="5102895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ENTRENANDO PARA LA</a:t>
            </a:r>
          </a:p>
          <a:p>
            <a:pPr algn="ctr">
              <a:lnSpc>
                <a:spcPts val="2500"/>
              </a:lnSpc>
            </a:pP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 MUSCULAR ÓPTIMA</a:t>
            </a:r>
            <a:endParaRPr lang="es-PR" altLang="es-PR" sz="2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643124"/>
            <a:ext cx="2591194" cy="2295995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3528" y="5876925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0363" y="2990069"/>
            <a:ext cx="8316093" cy="27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500"/>
              </a:lnSpc>
            </a:pP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movimiento es un evento complejo regulado por el sistema nervioso central, el cual ejecuta patrones de movimientos pre-programados que pueden ser modificados en respuesta a la gravedad, fuerzas de reacciones contra el suelo y el </a:t>
            </a:r>
            <a:r>
              <a:rPr lang="es-ES" altLang="es-PR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momentum</a:t>
            </a: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que deben ser entrenados correspondientemente</a:t>
            </a:r>
            <a:endParaRPr lang="es-ES" altLang="es-P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773089" y="64312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773090" y="143521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10" y="1988839"/>
            <a:ext cx="5759698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3214810" y="2132856"/>
            <a:ext cx="5102895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ENTRENANDO PARA LA</a:t>
            </a:r>
          </a:p>
          <a:p>
            <a:pPr algn="ctr">
              <a:lnSpc>
                <a:spcPts val="2500"/>
              </a:lnSpc>
            </a:pPr>
            <a:r>
              <a:rPr lang="es-PR" altLang="es-PR" sz="23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 MUSCULAR ÓPTIMA</a:t>
            </a:r>
            <a:endParaRPr lang="es-PR" altLang="es-PR" sz="2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5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0" y="836712"/>
            <a:ext cx="8405164" cy="4894757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6021288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"Functional training circuits",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</a:t>
            </a:r>
            <a:r>
              <a:rPr lang="en-US" altLang="es-PR" sz="1200" b="0" dirty="0" smtClean="0">
                <a:latin typeface="Times New Roman" pitchFamily="18" charset="0"/>
              </a:rPr>
              <a:t>C. </a:t>
            </a:r>
            <a:r>
              <a:rPr lang="en-US" altLang="es-PR" sz="1200" b="0" dirty="0" err="1" smtClean="0">
                <a:latin typeface="Times New Roman" pitchFamily="18" charset="0"/>
              </a:rPr>
              <a:t>Vives</a:t>
            </a:r>
            <a:r>
              <a:rPr lang="en-US" altLang="es-PR" sz="1200" b="0" dirty="0">
                <a:latin typeface="Times New Roman" pitchFamily="18" charset="0"/>
              </a:rPr>
              <a:t>. . </a:t>
            </a:r>
            <a:r>
              <a:rPr lang="en-US" altLang="es-PR" sz="1200" b="0" dirty="0" err="1">
                <a:latin typeface="Times New Roman" pitchFamily="18" charset="0"/>
              </a:rPr>
              <a:t>En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i="1" dirty="0" smtClean="0">
                <a:latin typeface="Times New Roman" pitchFamily="18" charset="0"/>
              </a:rPr>
              <a:t>National </a:t>
            </a:r>
            <a:r>
              <a:rPr lang="en-US" altLang="es-PR" sz="1200" i="1" dirty="0">
                <a:latin typeface="Times New Roman" pitchFamily="18" charset="0"/>
              </a:rPr>
              <a:t>Strength and Conditioning Association. </a:t>
            </a:r>
            <a:r>
              <a:rPr lang="en-US" altLang="es-PR" sz="1200" i="1" dirty="0" err="1">
                <a:latin typeface="Times New Roman" pitchFamily="18" charset="0"/>
              </a:rPr>
              <a:t>Clínica</a:t>
            </a:r>
            <a:r>
              <a:rPr lang="en-US" altLang="es-PR" sz="1200" i="1" dirty="0">
                <a:latin typeface="Times New Roman" pitchFamily="18" charset="0"/>
              </a:rPr>
              <a:t> </a:t>
            </a:r>
            <a:r>
              <a:rPr lang="en-US" altLang="es-PR" sz="1200" i="1" dirty="0" err="1">
                <a:latin typeface="Times New Roman" pitchFamily="18" charset="0"/>
              </a:rPr>
              <a:t>Caribeña</a:t>
            </a:r>
            <a:r>
              <a:rPr lang="en-US" altLang="es-PR" sz="1200" i="1" dirty="0">
                <a:latin typeface="Times New Roman" pitchFamily="18" charset="0"/>
              </a:rPr>
              <a:t> NSCA </a:t>
            </a:r>
            <a:r>
              <a:rPr lang="en-US" altLang="es-PR" sz="1200" i="1" dirty="0" smtClean="0">
                <a:latin typeface="Times New Roman" pitchFamily="18" charset="0"/>
              </a:rPr>
              <a:t>2009</a:t>
            </a:r>
            <a:r>
              <a:rPr lang="en-US" altLang="es-PR" sz="1200" b="0" dirty="0" smtClean="0">
                <a:latin typeface="Times New Roman" pitchFamily="18" charset="0"/>
              </a:rPr>
              <a:t> </a:t>
            </a:r>
            <a:r>
              <a:rPr lang="es-PR" altLang="es-PR" sz="1200" b="0" dirty="0">
                <a:latin typeface="Times New Roman" pitchFamily="18" charset="0"/>
              </a:rPr>
              <a:t>(28 y 29 de marzo de 2009). San Juan, Puerto Rico</a:t>
            </a:r>
            <a:r>
              <a:rPr lang="es-PR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 smtClean="0">
                <a:latin typeface="Times New Roman" pitchFamily="18" charset="0"/>
              </a:rPr>
              <a:t>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NASCA, </a:t>
            </a:r>
            <a:r>
              <a:rPr lang="en-US" altLang="es-PR" sz="1200" b="0" dirty="0">
                <a:latin typeface="Times New Roman" pitchFamily="18" charset="0"/>
              </a:rPr>
              <a:t>2009</a:t>
            </a:r>
            <a:r>
              <a:rPr lang="en-US" altLang="es-PR" sz="1200" b="0" dirty="0" smtClean="0">
                <a:latin typeface="Times New Roman" pitchFamily="18" charset="0"/>
              </a:rPr>
              <a:t>,.</a:t>
            </a:r>
            <a:endParaRPr lang="en-US" altLang="es-PR" sz="1200" i="1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90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620313" y="97098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620314" y="191683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40" y="2637284"/>
            <a:ext cx="30692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763041" y="2700784"/>
            <a:ext cx="28170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LOCOMOCIÓN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6345" y="4278724"/>
            <a:ext cx="70480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la locomoción: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09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59458" y="4764970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Estabilidad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sola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pierna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81816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59458" y="5341034"/>
            <a:ext cx="194439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Rotación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41304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348"/>
            <a:ext cx="2115324" cy="3478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10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2" y="516783"/>
            <a:ext cx="1924297" cy="2800098"/>
          </a:xfrm>
          <a:prstGeom prst="rect">
            <a:avLst/>
          </a:prstGeom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599959" y="64312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599960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itle 5"/>
          <p:cNvSpPr txBox="1">
            <a:spLocks/>
          </p:cNvSpPr>
          <p:nvPr/>
        </p:nvSpPr>
        <p:spPr bwMode="auto">
          <a:xfrm>
            <a:off x="2595756" y="3070870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LOCOMOCIÓN EN UNA SOLA PIERNA: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s-PR" sz="2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Los 7 </a:t>
            </a:r>
            <a:r>
              <a:rPr lang="en-US" altLang="es-PR" sz="2200" i="1" dirty="0" err="1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Fotogramas</a:t>
            </a:r>
            <a:endParaRPr lang="es-PR" altLang="es-PR" sz="2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39552" y="3695904"/>
            <a:ext cx="7920880" cy="21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0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locomoción ocurre en una sola pierna a la vez, creando una estructura que transfiere fuerzas desde el suelo hacia el resto del cuerpo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(pp. 13-14),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8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40" y="2060848"/>
            <a:ext cx="30692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763041" y="2124348"/>
            <a:ext cx="28170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LOCOMOCIÓN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845097" y="64312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845098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11560" y="3284984"/>
            <a:ext cx="803578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4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rotación representa el componente principal de la locomoción, la cual es necesaria para cancelar fuerzas rotacionales entre la región superior e inferior del cuerpo, esto mantiene el alineamiento y balance del cuerpo, necesario para correr eficientemente</a:t>
            </a: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944930" y="2852936"/>
            <a:ext cx="5976664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8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ROTACIÓN:</a:t>
            </a:r>
            <a:endParaRPr lang="es-PR" altLang="es-PR" sz="28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2" y="1125447"/>
            <a:ext cx="2609091" cy="1607200"/>
          </a:xfrm>
          <a:prstGeom prst="rect">
            <a:avLst/>
          </a:prstGeom>
        </p:spPr>
      </p:pic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06" y="2060848"/>
            <a:ext cx="30692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42907" y="2124348"/>
            <a:ext cx="28170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LOCOMOCIÓN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2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5132"/>
            <a:ext cx="2701965" cy="2713868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917105" y="71513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917106" y="155545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5"/>
          <p:cNvSpPr txBox="1">
            <a:spLocks/>
          </p:cNvSpPr>
          <p:nvPr/>
        </p:nvSpPr>
        <p:spPr bwMode="auto">
          <a:xfrm>
            <a:off x="3059832" y="3140968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8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INTREGRA LOS 4 PILARES</a:t>
            </a:r>
            <a:endParaRPr lang="es-PR" altLang="es-PR" sz="28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14" y="2204864"/>
            <a:ext cx="30692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3014915" y="2268364"/>
            <a:ext cx="28170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LOCOMOCIÓN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946969" y="3880942"/>
            <a:ext cx="691407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800" b="1" dirty="0" smtClean="0">
                <a:solidFill>
                  <a:srgbClr val="680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1</a:t>
            </a:r>
            <a:r>
              <a:rPr lang="es-PR" altLang="es-P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destreza </a:t>
            </a:r>
            <a:r>
              <a:rPr lang="es-PR" altLang="es-P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biomotora</a:t>
            </a:r>
            <a:endParaRPr lang="es-PR" altLang="es-P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86104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946969" y="4674771"/>
            <a:ext cx="7576113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680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2</a:t>
            </a:r>
            <a:r>
              <a:rPr lang="es-PR" altLang="es-P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Con cada paso, el centro de masa</a:t>
            </a:r>
          </a:p>
          <a:p>
            <a:pPr algn="l">
              <a:lnSpc>
                <a:spcPct val="80000"/>
              </a:lnSpc>
            </a:pPr>
            <a:r>
              <a:rPr lang="es-PR" altLang="es-PR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PR" altLang="es-P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mueve horizontalmente y verticalmente</a:t>
            </a:r>
          </a:p>
          <a:p>
            <a:pPr algn="l">
              <a:lnSpc>
                <a:spcPct val="80000"/>
              </a:lnSpc>
            </a:pP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800" i="1" dirty="0" smtClean="0">
                <a:solidFill>
                  <a:srgbClr val="6800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niveles de cambio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461519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16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69344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19997" y="1700783"/>
            <a:ext cx="4104456" cy="36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Gambetta, V. (2007). </a:t>
            </a:r>
            <a:r>
              <a:rPr lang="en-US" altLang="es-PR" sz="2800" i="1" dirty="0"/>
              <a:t>Athletic Development The Art &amp; Science of Functional Sports Conditioning</a:t>
            </a:r>
            <a:r>
              <a:rPr lang="en-US" altLang="es-PR" sz="2800" b="0" dirty="0"/>
              <a:t>. Champaign, IL: Human Kinetics. 299 pp.</a:t>
            </a:r>
          </a:p>
        </p:txBody>
      </p:sp>
      <p:pic>
        <p:nvPicPr>
          <p:cNvPr id="685063" name="Picture 7" descr="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1688"/>
            <a:ext cx="4008437" cy="57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913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2917105" y="83862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917106" y="167894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5"/>
          <p:cNvSpPr txBox="1">
            <a:spLocks/>
          </p:cNvSpPr>
          <p:nvPr/>
        </p:nvSpPr>
        <p:spPr bwMode="auto">
          <a:xfrm>
            <a:off x="3059832" y="3286894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8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INTREGRA LOS 4 PILARES</a:t>
            </a:r>
            <a:endParaRPr lang="es-PR" altLang="es-PR" sz="28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1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14" y="2328354"/>
            <a:ext cx="30692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3014915" y="2391854"/>
            <a:ext cx="28170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LOCOMOCIÓN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946969" y="4089729"/>
            <a:ext cx="781496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800" b="1" dirty="0" smtClean="0">
                <a:solidFill>
                  <a:srgbClr val="680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3</a:t>
            </a:r>
            <a:r>
              <a:rPr lang="es-PR" altLang="es-P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 locomoción involucra los</a:t>
            </a:r>
          </a:p>
          <a:p>
            <a:pPr algn="l">
              <a:lnSpc>
                <a:spcPct val="90000"/>
              </a:lnSpc>
            </a:pPr>
            <a:r>
              <a:rPr lang="es-PR" altLang="es-PR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ovimientos contralaterales de empujar y</a:t>
            </a:r>
          </a:p>
          <a:p>
            <a:pPr algn="l">
              <a:lnSpc>
                <a:spcPct val="90000"/>
              </a:lnSpc>
            </a:pPr>
            <a:r>
              <a:rPr lang="es-PR" altLang="es-PR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alar que se manifiesta en la región superior</a:t>
            </a:r>
          </a:p>
          <a:p>
            <a:pPr algn="l">
              <a:lnSpc>
                <a:spcPct val="90000"/>
              </a:lnSpc>
            </a:pP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 cuerpo (</a:t>
            </a:r>
            <a:r>
              <a:rPr lang="es-PR" altLang="es-PR" sz="2800" i="1" dirty="0" smtClean="0">
                <a:solidFill>
                  <a:srgbClr val="6800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empujar y halar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406983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2" y="870136"/>
            <a:ext cx="2662961" cy="2990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64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2462472" cy="2897026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7872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/>
          <p:cNvSpPr>
            <a:spLocks/>
          </p:cNvSpPr>
          <p:nvPr/>
        </p:nvSpPr>
        <p:spPr bwMode="auto">
          <a:xfrm>
            <a:off x="2787290" y="153301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itle 5"/>
          <p:cNvSpPr txBox="1">
            <a:spLocks/>
          </p:cNvSpPr>
          <p:nvPr/>
        </p:nvSpPr>
        <p:spPr bwMode="auto">
          <a:xfrm>
            <a:off x="2858008" y="2998862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8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INTREGRA LOS 4 PILARES</a:t>
            </a:r>
            <a:endParaRPr lang="es-PR" altLang="es-PR" sz="28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98" y="2130946"/>
            <a:ext cx="306925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885099" y="2194446"/>
            <a:ext cx="28170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LOCOMOCIÓN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889161" y="3572384"/>
            <a:ext cx="7813357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800" b="1" dirty="0" smtClean="0">
                <a:solidFill>
                  <a:srgbClr val="680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 4</a:t>
            </a:r>
            <a:r>
              <a:rPr lang="es-PR" altLang="es-P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Los movimientos contralaterales</a:t>
            </a:r>
          </a:p>
          <a:p>
            <a:pPr algn="l">
              <a:lnSpc>
                <a:spcPct val="90000"/>
              </a:lnSpc>
            </a:pPr>
            <a:r>
              <a:rPr lang="es-PR" altLang="es-PR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ntre la región superior e inferior del</a:t>
            </a:r>
          </a:p>
          <a:p>
            <a:pPr algn="l">
              <a:lnSpc>
                <a:spcPct val="90000"/>
              </a:lnSpc>
            </a:pP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cuerpo, genera el componente</a:t>
            </a:r>
          </a:p>
          <a:p>
            <a:pPr algn="l">
              <a:lnSpc>
                <a:spcPct val="90000"/>
              </a:lnSpc>
            </a:pP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rotacional (</a:t>
            </a:r>
            <a:r>
              <a:rPr lang="es-PR" altLang="es-PR" sz="2800" i="1" dirty="0" smtClean="0">
                <a:solidFill>
                  <a:srgbClr val="6800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rotación</a:t>
            </a:r>
            <a:r>
              <a:rPr lang="es-PR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de la locomoción lineal,</a:t>
            </a:r>
          </a:p>
          <a:p>
            <a:pPr algn="l">
              <a:lnSpc>
                <a:spcPct val="90000"/>
              </a:lnSpc>
            </a:pPr>
            <a:r>
              <a:rPr lang="en-US" altLang="es-PR" sz="28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ue </a:t>
            </a:r>
            <a:r>
              <a:rPr lang="en-US" altLang="es-P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fundamental para un </a:t>
            </a:r>
            <a:r>
              <a:rPr lang="en-US" altLang="es-P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endParaRPr lang="en-US" altLang="es-P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hacia</a:t>
            </a:r>
            <a:r>
              <a:rPr lang="en-US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alfrente</a:t>
            </a:r>
            <a:r>
              <a:rPr lang="en-US" altLang="es-P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  <a:endParaRPr lang="es-PR" altLang="es-P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9" y="350100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59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2001085" cy="3413616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684653" y="936621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684654" y="208874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80" y="2954556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899389" y="3018056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62548" y="4014847"/>
            <a:ext cx="821390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000"/>
              </a:lnSpc>
            </a:pPr>
            <a:r>
              <a:rPr lang="es-ES" altLang="es-PR" sz="38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 refiere a los niveles de cambio en el</a:t>
            </a:r>
          </a:p>
          <a:p>
            <a:pPr algn="ctr" eaLnBrk="0" hangingPunct="0">
              <a:lnSpc>
                <a:spcPts val="5000"/>
              </a:lnSpc>
            </a:pPr>
            <a:r>
              <a:rPr lang="es-ES" altLang="es-PR" sz="3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centro de masa</a:t>
            </a:r>
            <a:r>
              <a:rPr lang="es-ES" altLang="es-PR" sz="3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del individuo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77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684653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684654" y="14847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80" y="2016741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899389" y="2080241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80360" y="2808829"/>
            <a:ext cx="7469728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 niveles de cambio se caracterizan por -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Movimientos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altLang="es-PR" sz="2600" b="1" i="1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bajan</a:t>
            </a:r>
            <a:r>
              <a:rPr lang="en-US" altLang="es-PR" sz="26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altLang="es-PR" sz="2600" b="1" i="1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suben</a:t>
            </a:r>
            <a:r>
              <a:rPr lang="en-US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altLang="es-PR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en-US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masa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altLang="es-PR" sz="2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088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393129" y="4581128"/>
            <a:ext cx="7056958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as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extremidades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inferiores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, 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462161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90253" y="5085184"/>
            <a:ext cx="749188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combinación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movimientos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extremidades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inferiores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512566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393129" y="4077072"/>
            <a:ext cx="7164463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900" b="1" dirty="0" smtClean="0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n-US" altLang="es-PR" sz="2900" b="1" dirty="0" err="1" smtClean="0">
                <a:solidFill>
                  <a:srgbClr val="000000"/>
                </a:solidFill>
                <a:latin typeface="Calibri" pitchFamily="34" charset="0"/>
              </a:rPr>
              <a:t>tronco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411755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2" y="544738"/>
            <a:ext cx="2117218" cy="2153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0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629073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629074" y="167327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9252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843809" y="2412752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80360" y="3238901"/>
            <a:ext cx="746972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Importancia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89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393129" y="3787064"/>
            <a:ext cx="741091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Necesario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realizar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diversas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tareas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no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locomotoras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, tales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como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382754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840161" y="5552248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Levantarse del suelo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5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98" y="558558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831827" y="4651160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Recogiendo objetos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0" name="Picture 39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8449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1831827" y="5083208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Tomando posiciones bajas con el cuerpo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2" name="Picture 41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654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7" y="439253"/>
            <a:ext cx="961611" cy="276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21" y="928947"/>
            <a:ext cx="1028390" cy="2230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0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3090" y="170080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12" y="2493268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937521" y="2556768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80360" y="3408616"/>
            <a:ext cx="746972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xtremidad inferior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086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393129" y="3896064"/>
            <a:ext cx="771537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evidencian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niveles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cambio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flexionar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tobillo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rodilla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cadera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como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ocurre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al: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393654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840161" y="562425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ubir o bajar objetos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5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98" y="565759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831827" y="4760160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Realizar sentadillas (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squats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0" name="Picture 39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349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1831827" y="5192208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Ejecutar zancadas (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Arial" charset="0"/>
              </a:rPr>
              <a:t>lunges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2" name="Picture 41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22554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" y="476672"/>
            <a:ext cx="5588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8" y="981224"/>
            <a:ext cx="1866900" cy="231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5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80360" y="3320000"/>
            <a:ext cx="746972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xtremidad inferior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0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393129" y="3807448"/>
            <a:ext cx="7499351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Método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principal para la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producción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fuerza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384793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831827" y="4328112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Me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canismo de extensión triple, a nivel del: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0" name="Picture 39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614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1979735" y="4760160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Tobillo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Picture 36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4863348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1987244" y="5148170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Rodilla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36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2" y="5251358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1979735" y="5552248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Cadera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" name="Picture 36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65543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1" y="692696"/>
            <a:ext cx="1384300" cy="248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69" y="763252"/>
            <a:ext cx="2171700" cy="2590800"/>
          </a:xfrm>
          <a:prstGeom prst="rect">
            <a:avLst/>
          </a:prstGeom>
        </p:spPr>
      </p:pic>
      <p:sp>
        <p:nvSpPr>
          <p:cNvPr id="31" name="Title 1"/>
          <p:cNvSpPr>
            <a:spLocks/>
          </p:cNvSpPr>
          <p:nvPr/>
        </p:nvSpPr>
        <p:spPr bwMode="auto">
          <a:xfrm>
            <a:off x="2989113" y="65570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itle 1"/>
          <p:cNvSpPr>
            <a:spLocks/>
          </p:cNvSpPr>
          <p:nvPr/>
        </p:nvSpPr>
        <p:spPr bwMode="auto">
          <a:xfrm>
            <a:off x="2989114" y="144779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3" name="Picture 23" descr="CURVHE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36" y="1951848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3153545" y="2023856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08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/>
          </p:cNvSpPr>
          <p:nvPr/>
        </p:nvSpPr>
        <p:spPr bwMode="auto">
          <a:xfrm>
            <a:off x="2704788" y="87172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04789" y="184348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11" y="2565276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2869220" y="2663131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980360" y="3573016"/>
            <a:ext cx="746972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 tronco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393129" y="4060464"/>
            <a:ext cx="7499351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Ayuda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desplazar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centro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de masa </a:t>
            </a: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verticalmente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 al: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410094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1831827" y="4976184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Flexionar la columna vertebral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7" name="Picture 4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0952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1831827" y="5408232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Extender la columna vertebral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9" name="Picture 48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4157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2129632" cy="2722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8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/>
          </p:cNvSpPr>
          <p:nvPr/>
        </p:nvSpPr>
        <p:spPr bwMode="auto">
          <a:xfrm>
            <a:off x="2701081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01082" y="155679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04" y="2133228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2865513" y="2231083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908352" y="3039014"/>
            <a:ext cx="8128144" cy="111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Niveles de cambio funcionales –</a:t>
            </a:r>
          </a:p>
          <a:p>
            <a:pPr algn="l">
              <a:lnSpc>
                <a:spcPct val="90000"/>
              </a:lnSpc>
            </a:pPr>
            <a:r>
              <a:rPr lang="es-PR" altLang="es-P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Voleo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bajo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campo, un “</a:t>
            </a:r>
            <a:r>
              <a:rPr lang="en-US" altLang="es-PR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suplex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lucha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olímpica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gatear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luego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caida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s-PR" altLang="es-PR" sz="2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90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393129" y="4221088"/>
            <a:ext cx="7499351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Requisitos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426157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1831827" y="4741752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ombinación de: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7" name="Picture 4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7509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2089793" y="5138784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Flexión del tronco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32" y="524197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2097302" y="5526794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Flexión de la extremidad inferior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0" y="562998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1" y="583598"/>
            <a:ext cx="2032000" cy="231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5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/>
          </p:cNvSpPr>
          <p:nvPr/>
        </p:nvSpPr>
        <p:spPr bwMode="auto">
          <a:xfrm>
            <a:off x="2627784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627785" y="162880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07" y="2421260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2792216" y="2519115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908352" y="3399054"/>
            <a:ext cx="7695848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Descenso del nivel de cambio –</a:t>
            </a:r>
          </a:p>
          <a:p>
            <a:pPr algn="l">
              <a:lnSpc>
                <a:spcPct val="90000"/>
              </a:lnSpc>
            </a:pPr>
            <a:r>
              <a:rPr lang="es-PR" altLang="es-P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IMPLICACIÓN: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Flexión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Total del </a:t>
            </a:r>
            <a:r>
              <a:rPr lang="en-US" altLang="es-PR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s-PR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uerpo</a:t>
            </a:r>
            <a:r>
              <a:rPr lang="en-US" altLang="es-PR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s-PR" altLang="es-PR" sz="2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990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393129" y="4221088"/>
            <a:ext cx="7499351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Causa: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426157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1831827" y="4741752"/>
            <a:ext cx="360426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La fuerza de gravedad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7" name="Picture 4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7509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873769" y="5157192"/>
            <a:ext cx="651465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000"/>
              </a:lnSpc>
            </a:pPr>
            <a:r>
              <a:rPr lang="es-ES" altLang="es-PR" sz="2200" b="1" i="1" dirty="0" smtClean="0">
                <a:solidFill>
                  <a:srgbClr val="000000"/>
                </a:solidFill>
                <a:latin typeface="Calibri" pitchFamily="34" charset="0"/>
              </a:rPr>
              <a:t>Esto significa </a:t>
            </a:r>
            <a:r>
              <a:rPr lang="es-ES" altLang="es-PR" sz="2200" i="1" dirty="0" smtClean="0">
                <a:solidFill>
                  <a:srgbClr val="000000"/>
                </a:solidFill>
                <a:latin typeface="Calibri" pitchFamily="34" charset="0"/>
              </a:rPr>
              <a:t>que es la gravedad, no la cadena </a:t>
            </a:r>
            <a:r>
              <a:rPr lang="es-ES" altLang="es-PR" sz="2200" i="1" dirty="0" err="1" smtClean="0">
                <a:solidFill>
                  <a:srgbClr val="000000"/>
                </a:solidFill>
                <a:latin typeface="Calibri" pitchFamily="34" charset="0"/>
              </a:rPr>
              <a:t>flexora</a:t>
            </a:r>
            <a:r>
              <a:rPr lang="es-ES" altLang="es-PR" sz="2200" i="1" dirty="0" smtClean="0">
                <a:solidFill>
                  <a:srgbClr val="000000"/>
                </a:solidFill>
                <a:latin typeface="Calibri" pitchFamily="34" charset="0"/>
              </a:rPr>
              <a:t> de los músculos esqueléticos, la responsable del descenso del nivel de cambio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8" y="620688"/>
            <a:ext cx="2050798" cy="2576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7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536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2003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700783"/>
            <a:ext cx="4104456" cy="36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Cook, G., (2003). </a:t>
            </a:r>
            <a:r>
              <a:rPr lang="en-US" altLang="es-PR" sz="2800" i="1" dirty="0"/>
              <a:t>Athletic Body in Balance: Optimal Movement Skills and Conditioning for Performance</a:t>
            </a:r>
            <a:r>
              <a:rPr lang="en-US" altLang="es-PR" sz="2800" b="0" dirty="0"/>
              <a:t>. Champaign, IL: Human Kinetics. 234 pp.</a:t>
            </a:r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7" y="786370"/>
            <a:ext cx="4296469" cy="5655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75419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/>
          </p:cNvSpPr>
          <p:nvPr/>
        </p:nvSpPr>
        <p:spPr bwMode="auto">
          <a:xfrm>
            <a:off x="2411760" y="584721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411761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83" y="1916832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2576192" y="2014687"/>
            <a:ext cx="41044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NIVELES DE CAMBIO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462548" y="6092973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908352" y="2636912"/>
            <a:ext cx="76958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Cadena Extensora</a:t>
            </a: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del Sistema Muscular:</a:t>
            </a:r>
            <a:endParaRPr lang="es-PR" altLang="es-PR" sz="2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393129" y="3141340"/>
            <a:ext cx="7499351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dirty="0" err="1" smtClean="0">
                <a:solidFill>
                  <a:srgbClr val="000000"/>
                </a:solidFill>
                <a:latin typeface="Calibri" pitchFamily="34" charset="0"/>
              </a:rPr>
              <a:t>Función</a:t>
            </a:r>
            <a:r>
              <a:rPr lang="en-US" altLang="es-PR" sz="2900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3" y="318182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1831827" y="3662004"/>
            <a:ext cx="6699076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Controla la velocidad y el grado de flexión en función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7" name="Picture 4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9534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124645" y="4365476"/>
            <a:ext cx="3023419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Calibri" pitchFamily="34" charset="0"/>
              </a:rPr>
              <a:t>Implicación:</a:t>
            </a:r>
            <a:endParaRPr lang="en-US" altLang="es-PR" sz="22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" name="Picture 17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83" y="446866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377058" y="4805501"/>
            <a:ext cx="5867350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s-ES" altLang="es-PR" sz="2200" i="1" dirty="0" smtClean="0">
                <a:solidFill>
                  <a:srgbClr val="000000"/>
                </a:solidFill>
                <a:latin typeface="Calibri" pitchFamily="34" charset="0"/>
              </a:rPr>
              <a:t>Las Lesiones de cambio de nivel:</a:t>
            </a:r>
            <a:endParaRPr lang="en-US" altLang="es-PR" sz="22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" name="Picture 19" descr="Bullet_Round_Sphere_Violete_0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83" y="4872176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411983" y="5159514"/>
            <a:ext cx="648049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000"/>
              </a:lnSpc>
            </a:pPr>
            <a:r>
              <a:rPr lang="es-ES" altLang="es-PR" sz="2100" dirty="0" smtClean="0">
                <a:solidFill>
                  <a:srgbClr val="000000"/>
                </a:solidFill>
                <a:latin typeface="Times New Roman" pitchFamily="18" charset="0"/>
              </a:rPr>
              <a:t>Ocurren comúnmente en las estructuras posteriores al cuerpo (</a:t>
            </a:r>
            <a:r>
              <a:rPr lang="es-ES" altLang="es-PR" sz="2100" dirty="0" err="1" smtClean="0">
                <a:solidFill>
                  <a:srgbClr val="000000"/>
                </a:solidFill>
                <a:latin typeface="Times New Roman" pitchFamily="18" charset="0"/>
              </a:rPr>
              <a:t>Ej</a:t>
            </a:r>
            <a:r>
              <a:rPr lang="es-ES" altLang="es-PR" sz="2100" dirty="0" smtClean="0">
                <a:solidFill>
                  <a:srgbClr val="000000"/>
                </a:solidFill>
                <a:latin typeface="Times New Roman" pitchFamily="18" charset="0"/>
              </a:rPr>
              <a:t>: tendón de Aquiles, músculos </a:t>
            </a:r>
            <a:r>
              <a:rPr lang="es-ES" altLang="es-PR" sz="2100" dirty="0" err="1" smtClean="0">
                <a:solidFill>
                  <a:srgbClr val="000000"/>
                </a:solidFill>
                <a:latin typeface="Times New Roman" pitchFamily="18" charset="0"/>
              </a:rPr>
              <a:t>isquiotibiales</a:t>
            </a:r>
            <a:r>
              <a:rPr lang="es-ES" altLang="es-PR" sz="2100" dirty="0" smtClean="0">
                <a:solidFill>
                  <a:srgbClr val="000000"/>
                </a:solidFill>
                <a:latin typeface="Times New Roman" pitchFamily="18" charset="0"/>
              </a:rPr>
              <a:t> [de la corva], espalda baja)</a:t>
            </a:r>
            <a:endParaRPr lang="en-US" altLang="es-PR" sz="21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0" y="737941"/>
            <a:ext cx="1143973" cy="1894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99086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8" y="770434"/>
            <a:ext cx="2357671" cy="1895960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7204"/>
            <a:ext cx="52565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203849" y="1980704"/>
            <a:ext cx="482453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EMPUJANDO Y HALANDO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84252" y="2666394"/>
            <a:ext cx="7920880" cy="342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4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Estos movimientos involucran la extremidad superior y puede desplazar el centro de masa combinado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92973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6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808456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808457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83" y="1917204"/>
            <a:ext cx="52565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095200" y="1980704"/>
            <a:ext cx="482453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EMPUJANDO Y HALANDO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39552" y="3274858"/>
            <a:ext cx="7920880" cy="27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4400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es-ES" altLang="es-PR" sz="4400" dirty="0" smtClean="0">
                <a:solidFill>
                  <a:srgbClr val="000000"/>
                </a:solidFill>
                <a:latin typeface="Arial" panose="020B0604020202020204" pitchFamily="34" charset="0"/>
              </a:rPr>
              <a:t>ualquier movimiento que</a:t>
            </a:r>
          </a:p>
          <a:p>
            <a:pPr algn="ctr" eaLnBrk="0" hangingPunct="0">
              <a:lnSpc>
                <a:spcPts val="5200"/>
              </a:lnSpc>
            </a:pPr>
            <a:r>
              <a:rPr lang="es-ES" altLang="es-PR" sz="44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trae los codos o manos hacia adentro o hacia la línea principal del cuerpo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92973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2836529" y="2852936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HALAR: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7917"/>
            <a:ext cx="2295817" cy="27119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01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845097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845098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7204"/>
            <a:ext cx="52565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131841" y="1980704"/>
            <a:ext cx="482453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EMPUJANDO Y HALANDO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2836529" y="2852936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HALAR: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80361" y="3590826"/>
            <a:ext cx="7803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Halar, atrae cosas hacia nosotros, con el fin de: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403474" y="4077072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Sostener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, 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9" y="413026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1403474" y="4581128"/>
            <a:ext cx="194439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Cargar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9" y="4653136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980361" y="5175002"/>
            <a:ext cx="780347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Halar, ocurre durante la etapa inicial de aceleración encargada lanzar un objeto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71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" y="435713"/>
            <a:ext cx="2493195" cy="2241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63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7204"/>
            <a:ext cx="52565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203849" y="1980704"/>
            <a:ext cx="482453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EMPUJANDO Y HALANDO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2908537" y="2852936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EMPUJAR: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39552" y="3274858"/>
            <a:ext cx="7920880" cy="27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Cualquier movimiento que trae los codos o las manos hacia afuera, o fuera de la línea principal del cuerpo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" y="476672"/>
            <a:ext cx="3038646" cy="296453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989113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989114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7204"/>
            <a:ext cx="52565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275857" y="1980704"/>
            <a:ext cx="482453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EMPUJANDO Y HALANDO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2980545" y="2710830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EMPUJAR: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80361" y="3302794"/>
            <a:ext cx="7803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Empujar, involucra actividades, tales como: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403474" y="3789040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Empujar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fuera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oponente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9" y="384223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403474" y="4293096"/>
            <a:ext cx="691294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Empujarse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fuera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suelo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, para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levantarse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luego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caida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9" y="436510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80361" y="5175002"/>
            <a:ext cx="780347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Empujar, ocurre durante la etapa tardía de la aceleración y seguimiento (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follow-through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71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16" y="298142"/>
            <a:ext cx="3530772" cy="345871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834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14),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80361" y="4314540"/>
            <a:ext cx="2000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Reflejos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67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80361" y="5176819"/>
            <a:ext cx="459975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biomecánico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900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72071"/>
            <a:ext cx="2514600" cy="2997200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839415" y="909291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2839416" y="191740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42" y="2423170"/>
            <a:ext cx="525658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3126159" y="2486670"/>
            <a:ext cx="482453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EMPUJANDO Y HALANDO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itle 5"/>
          <p:cNvSpPr txBox="1">
            <a:spLocks/>
          </p:cNvSpPr>
          <p:nvPr/>
        </p:nvSpPr>
        <p:spPr bwMode="auto">
          <a:xfrm>
            <a:off x="2830847" y="3430910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FORMAN PARTE DE: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2072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4623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38820"/>
            <a:ext cx="252028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2102320"/>
            <a:ext cx="216024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ROTACIÓN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548" y="6020965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15),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80361" y="3368874"/>
            <a:ext cx="7803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1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403474" y="3853176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mayoría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movimientos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deporte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9" y="390831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5"/>
          <p:cNvSpPr txBox="1">
            <a:spLocks/>
          </p:cNvSpPr>
          <p:nvPr/>
        </p:nvSpPr>
        <p:spPr bwMode="auto">
          <a:xfrm>
            <a:off x="2945178" y="2926854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POTENCIA</a:t>
            </a: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ROTATORIA: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831827" y="4389414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Son explosivos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21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2275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831827" y="4821462"/>
            <a:ext cx="446836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Involucran el 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s-ES" altLang="es-PR" sz="2200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ano transversal: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4" name="Picture 2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5480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835696" y="5219850"/>
            <a:ext cx="7131756" cy="72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300" i="1" dirty="0" smtClean="0">
                <a:solidFill>
                  <a:srgbClr val="000000"/>
                </a:solidFill>
                <a:latin typeface="Calibri" pitchFamily="34" charset="0"/>
              </a:rPr>
              <a:t>Aquel plano de movimiento donde se lleva a cabo la rotación</a:t>
            </a:r>
            <a:endParaRPr lang="en-US" altLang="es-PR" sz="23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" y="403941"/>
            <a:ext cx="30480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0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557065" y="62072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557066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PILARES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67224"/>
            <a:ext cx="252028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771800" y="1930724"/>
            <a:ext cx="216024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ROTACIÓN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548" y="6093296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15),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80361" y="3181178"/>
            <a:ext cx="7803470" cy="10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Músculos de la zona media del cuerpo (</a:t>
            </a:r>
            <a:r>
              <a:rPr lang="es-PR" altLang="es-PR" sz="2600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l">
              <a:lnSpc>
                <a:spcPct val="80000"/>
              </a:lnSpc>
            </a:pPr>
            <a:r>
              <a:rPr lang="en-US" altLang="es-P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Complejo</a:t>
            </a:r>
            <a:r>
              <a:rPr lang="en-US" altLang="es-P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Lumbo</a:t>
            </a:r>
            <a:r>
              <a:rPr lang="en-US" altLang="es-P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-Abdominal o </a:t>
            </a:r>
            <a:r>
              <a:rPr lang="en-US" altLang="es-P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s-P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úsculos</a:t>
            </a:r>
            <a:r>
              <a:rPr lang="en-US" altLang="es-P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Estabilizadores</a:t>
            </a:r>
            <a:r>
              <a:rPr lang="en-US" altLang="es-P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P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Tronco</a:t>
            </a:r>
            <a:r>
              <a:rPr lang="en-US" altLang="es-P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y la Pelvis</a:t>
            </a:r>
            <a:endParaRPr lang="es-PR" altLang="es-P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633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403474" y="4177408"/>
            <a:ext cx="770503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mayoría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éstos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700" dirty="0" smtClean="0">
                <a:solidFill>
                  <a:srgbClr val="000000"/>
                </a:solidFill>
                <a:latin typeface="Calibri" pitchFamily="34" charset="0"/>
              </a:rPr>
              <a:t> son </a:t>
            </a:r>
            <a:r>
              <a:rPr lang="en-US" altLang="es-PR" sz="2700" dirty="0" err="1" smtClean="0">
                <a:solidFill>
                  <a:srgbClr val="000000"/>
                </a:solidFill>
                <a:latin typeface="Calibri" pitchFamily="34" charset="0"/>
              </a:rPr>
              <a:t>diagonales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9" y="423254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5"/>
          <p:cNvSpPr txBox="1">
            <a:spLocks/>
          </p:cNvSpPr>
          <p:nvPr/>
        </p:nvSpPr>
        <p:spPr bwMode="auto">
          <a:xfrm>
            <a:off x="2585138" y="2659312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POTENCIA</a:t>
            </a: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ROTATORIA: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831827" y="4681464"/>
            <a:ext cx="691663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 smtClean="0">
                <a:solidFill>
                  <a:srgbClr val="000000"/>
                </a:solidFill>
                <a:latin typeface="Arial" charset="0"/>
              </a:rPr>
              <a:t>93%: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4" name="Picture 2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1480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123728" y="5661606"/>
            <a:ext cx="1944216" cy="4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300" i="1" dirty="0" smtClean="0">
                <a:solidFill>
                  <a:srgbClr val="000000"/>
                </a:solidFill>
                <a:latin typeface="Calibri" pitchFamily="34" charset="0"/>
              </a:rPr>
              <a:t>ROTACIÓN</a:t>
            </a:r>
            <a:endParaRPr lang="en-US" altLang="es-PR" sz="23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2089793" y="4969496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e orientan diagonalmente u horizontalmente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32" y="507268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2097302" y="5329536"/>
            <a:ext cx="593108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T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ienen como una de sus </a:t>
            </a:r>
            <a:r>
              <a:rPr lang="es-ES" altLang="es-PR" sz="2200" b="1" dirty="0" err="1" smtClean="0">
                <a:solidFill>
                  <a:srgbClr val="000000"/>
                </a:solidFill>
                <a:latin typeface="Calibri" pitchFamily="34" charset="0"/>
              </a:rPr>
              <a:t>prIncipales</a:t>
            </a:r>
            <a:r>
              <a:rPr lang="es-ES" altLang="es-PR" sz="2200" b="1" dirty="0" smtClean="0">
                <a:solidFill>
                  <a:srgbClr val="000000"/>
                </a:solidFill>
                <a:latin typeface="Calibri" pitchFamily="34" charset="0"/>
              </a:rPr>
              <a:t> funciones la: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0" y="543272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8" y="549683"/>
            <a:ext cx="1943206" cy="2521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1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0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9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37882" y="3327688"/>
            <a:ext cx="78401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Bases del programa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837881" y="4894054"/>
            <a:ext cx="784011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a largo plazo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837881" y="3837491"/>
            <a:ext cx="812660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Diseño del programa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2" y="610856"/>
            <a:ext cx="2302718" cy="1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95" y="1845493"/>
            <a:ext cx="2470569" cy="37058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itle 1"/>
          <p:cNvSpPr>
            <a:spLocks/>
          </p:cNvSpPr>
          <p:nvPr/>
        </p:nvSpPr>
        <p:spPr bwMode="auto">
          <a:xfrm>
            <a:off x="2771800" y="162880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837881" y="2301766"/>
            <a:ext cx="70480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23017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837882" y="2849006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28058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33098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837882" y="4423698"/>
            <a:ext cx="5175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 de entrenamiento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438999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48940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837882" y="5441294"/>
            <a:ext cx="675999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 esencial para el diseño del programa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539811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38374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837882" y="5968907"/>
            <a:ext cx="23551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Periodización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59257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9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37882" y="3327688"/>
            <a:ext cx="531829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Recuperación y optimización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837881" y="4894054"/>
            <a:ext cx="546231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Clasificación de los ejercicios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837881" y="3837491"/>
            <a:ext cx="589435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Temporada competitiva extendida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itle 1"/>
          <p:cNvSpPr>
            <a:spLocks/>
          </p:cNvSpPr>
          <p:nvPr/>
        </p:nvSpPr>
        <p:spPr bwMode="auto">
          <a:xfrm>
            <a:off x="2771800" y="162880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837881" y="2301766"/>
            <a:ext cx="459821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Ciclos de entrenamiento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23017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837882" y="2849006"/>
            <a:ext cx="459821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Bloques de entrenamiento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28058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33098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837882" y="4423698"/>
            <a:ext cx="5175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Modelo OPT</a:t>
            </a:r>
            <a:r>
              <a:rPr lang="es-PR" altLang="es-PR" sz="2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s-PR" altLang="es-PR" sz="2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438999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48940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837882" y="5441294"/>
            <a:ext cx="57503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Herramientas de entrenamiento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539811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38374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837882" y="5968907"/>
            <a:ext cx="546231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 continuo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59257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" y="460204"/>
            <a:ext cx="2688533" cy="1792355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054140"/>
            <a:ext cx="1945037" cy="4274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37882" y="3474877"/>
            <a:ext cx="78370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Integraci</a:t>
            </a: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los elementos del diseño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837881" y="3984680"/>
            <a:ext cx="589435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Resumen/Conclusión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9" name="Title 1"/>
          <p:cNvSpPr>
            <a:spLocks/>
          </p:cNvSpPr>
          <p:nvPr/>
        </p:nvSpPr>
        <p:spPr bwMode="auto">
          <a:xfrm>
            <a:off x="2771800" y="162880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837881" y="2448955"/>
            <a:ext cx="459821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atleta femenina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24489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837882" y="2996195"/>
            <a:ext cx="57503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</a:t>
            </a: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tlético a largo plazo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295301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34570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39846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4" y="692696"/>
            <a:ext cx="2225768" cy="1483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9" y="4460879"/>
            <a:ext cx="8074667" cy="1967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3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699792" y="107517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699792" y="2419549"/>
            <a:ext cx="561662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420"/>
            <a:ext cx="71287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259632" y="3924920"/>
            <a:ext cx="65540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CONSIDERACIONES PRELIMINARES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9552" y="4514344"/>
            <a:ext cx="7920880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8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Ajustar el plan a las </a:t>
            </a:r>
            <a:r>
              <a:rPr lang="es-ES" altLang="es-PR" sz="3200" dirty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ecesidades de los atletas, o individuos que se ejercitan como salud preventiva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4966"/>
            <a:ext cx="2093782" cy="3220091"/>
          </a:xfrm>
          <a:prstGeom prst="rect">
            <a:avLst/>
          </a:prstGeom>
        </p:spPr>
      </p:pic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23-24),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1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413049" y="100316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413049" y="2347541"/>
            <a:ext cx="547260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1560" y="4361472"/>
            <a:ext cx="7920880" cy="151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7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plan para un atleta novato no tiene que ser tan detallado, como sí lo debería ser el de un competidor elite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3" y="476672"/>
            <a:ext cx="1232137" cy="3168352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omado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26668"/>
            <a:ext cx="71287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1259632" y="3690168"/>
            <a:ext cx="65540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CONSIDERACIONES PRELIMINARES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81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2285"/>
            <a:ext cx="2216793" cy="1728692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632964" y="83708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632964" y="1699841"/>
            <a:ext cx="547260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7244"/>
            <a:ext cx="71287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1259632" y="2340744"/>
            <a:ext cx="65540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CONSIDERACIONES PRELIMINARES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76200" y="3084006"/>
            <a:ext cx="7920880" cy="272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100"/>
              </a:lnSpc>
            </a:pPr>
            <a:r>
              <a:rPr lang="es-ES" altLang="es-PR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clave para un plan de entrenamiento a largo plazo es de continuamente evaluar el progreso del entrenamiento y la competición, de manera que el plan, y el trabajo subsiguiente, sea más específico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30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339752" y="83708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339752" y="1699841"/>
            <a:ext cx="547260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7244"/>
            <a:ext cx="71287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1259632" y="2340744"/>
            <a:ext cx="65540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CONSIDERACIONES PRELIMINARES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76200" y="3084006"/>
            <a:ext cx="7920880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500"/>
              </a:lnSpc>
            </a:pPr>
            <a:r>
              <a:rPr lang="es-ES" altLang="es-P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primer paso en el proceso de entrenamiento es la planificación, lo cual involucra colectar todos los componentes y elementos necesarios (competencias, evaluaciones, modos de entrenamiento, actividades deportivas y no deportivas) para mejorar la ejecutoria competitiva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" y="476672"/>
            <a:ext cx="1309336" cy="1700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3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3808" y="69582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3809" y="155991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35" y="2133228"/>
            <a:ext cx="3600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0551" y="2196728"/>
            <a:ext cx="309634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9552" y="3001417"/>
            <a:ext cx="7920880" cy="26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100"/>
              </a:lnSpc>
            </a:pPr>
            <a:r>
              <a:rPr lang="es-ES" altLang="es-PR" sz="2600" dirty="0" smtClean="0">
                <a:solidFill>
                  <a:srgbClr val="000000"/>
                </a:solidFill>
                <a:latin typeface="Arial" panose="020B0604020202020204" pitchFamily="34" charset="0"/>
              </a:rPr>
              <a:t>Para poder lograr un éxito consistente con los atletas, el especialista del ejercicio debe ser capaz de diseñar una programa de entrenamiento integrado-funcional, fundamentado en las necesidades del atleta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385),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77049"/>
            <a:ext cx="2634763" cy="21038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17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83983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70393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7244"/>
            <a:ext cx="3600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03848" y="2340744"/>
            <a:ext cx="309634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7561" y="3847544"/>
            <a:ext cx="7920880" cy="166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1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aplicación de un sistema o plan, con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propósitos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definidos, dirigido al logro de una meta específica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385),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3018475" y="3214886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DISEÑO DE PROGRAMA: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9" y="1073316"/>
            <a:ext cx="2387706" cy="2407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9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46589" y="83983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46590" y="170393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16" y="2277244"/>
            <a:ext cx="3600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33332" y="2340744"/>
            <a:ext cx="309634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7560" y="3847544"/>
            <a:ext cx="8482663" cy="166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1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Representa un sistema, o plan, con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propósito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confeccionado para ayudar al individuo alcanzar una meta específica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¨</a:t>
            </a:r>
            <a:r>
              <a:rPr lang="es-ES_tradnl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385),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3047959" y="3214886"/>
            <a:ext cx="580328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DISEÑO DE PROGRAMA:</a:t>
            </a:r>
            <a:endParaRPr lang="es-PR" altLang="es-PR" sz="32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45910"/>
            <a:ext cx="2623061" cy="2601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5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7744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21328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Vanderburg</a:t>
            </a:r>
            <a:r>
              <a:rPr lang="en-US" altLang="es-PR" sz="2800" b="0" dirty="0"/>
              <a:t>, H. (2017). </a:t>
            </a:r>
            <a:r>
              <a:rPr lang="en-US" altLang="es-PR" sz="2800" i="1" dirty="0"/>
              <a:t>Fusion Workouts: Fitness, Yoga, Pilates, and Barre</a:t>
            </a:r>
            <a:r>
              <a:rPr lang="en-US" altLang="es-PR" sz="2800" b="0" dirty="0"/>
              <a:t>. Champaign, IL: Human Kinetics. 304 pp.</a:t>
            </a:r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6" y="836712"/>
            <a:ext cx="3931416" cy="5616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13440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89113" y="83671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89114" y="170080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4118"/>
            <a:ext cx="3600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75856" y="2337618"/>
            <a:ext cx="309634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7560" y="4517345"/>
            <a:ext cx="8482663" cy="11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1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Provee una </a:t>
            </a:r>
            <a:r>
              <a:rPr lang="es-ES" altLang="es-P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vía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para que el atleta pueda cumplir con la meta pre-establecida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¨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_tradnl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¨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385),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3088946" y="3257168"/>
            <a:ext cx="5803286" cy="89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ts val="4700"/>
              </a:lnSpc>
            </a:pPr>
            <a:r>
              <a:rPr lang="es-PR" altLang="es-PR" sz="32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DISEÑO DE PROGRAMA –</a:t>
            </a:r>
            <a:r>
              <a:rPr lang="es-PR" altLang="es-PR" sz="3200" i="1" dirty="0" smtClean="0">
                <a:solidFill>
                  <a:srgbClr val="6C0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Sistema con </a:t>
            </a:r>
            <a:r>
              <a:rPr lang="es-PR" altLang="es-PR" sz="3200" i="1" u="sng" dirty="0" smtClean="0">
                <a:solidFill>
                  <a:srgbClr val="6C0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Propósito</a:t>
            </a:r>
            <a:r>
              <a:rPr lang="es-PR" altLang="es-PR" sz="3200" i="1" dirty="0" smtClean="0">
                <a:solidFill>
                  <a:srgbClr val="6C0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:</a:t>
            </a:r>
            <a:endParaRPr lang="es-PR" altLang="es-PR" sz="3200" i="1" dirty="0">
              <a:solidFill>
                <a:srgbClr val="6C04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6618"/>
            <a:ext cx="2573231" cy="3508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1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39508" y="3665601"/>
            <a:ext cx="8482663" cy="201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Buscar los ingredientes que se ajusten a las necesidades del individuo o evento competitivo que participa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Advances in Functional Training: Training Techniques for Coaches, Personal Trainers and Athletes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(p. 236),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2010,</a:t>
            </a:r>
            <a:r>
              <a:rPr lang="fr-FR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Santa Cruz, CA: On Target Publications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2010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Michael John 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2" y="1041777"/>
            <a:ext cx="2833198" cy="2180817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917105" y="85914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917354" y="191549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80" y="2709292"/>
            <a:ext cx="489654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204097" y="2772792"/>
            <a:ext cx="446449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PROGRAMA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24-25),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73051" y="4134835"/>
            <a:ext cx="79194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rogramando para acondicionamiento y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3" y="41170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3051" y="5144764"/>
            <a:ext cx="777541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Programando para el desarrollo de la fortaleza muscular 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3" y="51269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7" y="494085"/>
            <a:ext cx="2436663" cy="36549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654176" y="908720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654425" y="205950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51" y="2997324"/>
            <a:ext cx="489654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941168" y="3060824"/>
            <a:ext cx="446449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PROGRAMA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82675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763365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70080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518457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75856" y="2412380"/>
            <a:ext cx="460980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DEL PROGRAMA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9821" y="3068960"/>
            <a:ext cx="8398643" cy="342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Consiste en la confección un plan sistematizado de entrenamiento integrado-funcional, dirigido hacia la consecución de unas metas particulares del atleta o persona que entrena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4" y="620688"/>
            <a:ext cx="2593937" cy="258317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8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197025" y="1123405"/>
            <a:ext cx="6658943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95736" y="227553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380"/>
            <a:ext cx="669674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619672" y="3564880"/>
            <a:ext cx="612068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 DE ENTRENAMIENTO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65313" y="5229200"/>
            <a:ext cx="41547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Intensidad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5056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65313" y="4415770"/>
            <a:ext cx="3722711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Volumen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49851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4" y="591580"/>
            <a:ext cx="1498600" cy="27051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2548" y="6093296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155),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42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555776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555777" y="152412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01899"/>
            <a:ext cx="7200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331640" y="2165399"/>
            <a:ext cx="640871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A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LARGO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PLAZO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13" y="2643236"/>
            <a:ext cx="2520031" cy="34169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20452" y="3063965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 fases:</a:t>
            </a: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302577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259458" y="3573016"/>
            <a:ext cx="2160414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Iniciación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69821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59458" y="4111990"/>
            <a:ext cx="3888606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básico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23719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259458" y="4650964"/>
            <a:ext cx="482471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edificación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77616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259458" y="5189938"/>
            <a:ext cx="547278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dirty="0" smtClean="0">
                <a:solidFill>
                  <a:srgbClr val="000000"/>
                </a:solidFill>
                <a:latin typeface="Calibri" pitchFamily="34" charset="0"/>
              </a:rPr>
              <a:t> de alto </a:t>
            </a:r>
            <a:r>
              <a:rPr lang="en-US" altLang="es-PR" sz="2700" b="1" dirty="0" err="1" smtClean="0">
                <a:solidFill>
                  <a:srgbClr val="000000"/>
                </a:solidFill>
                <a:latin typeface="Calibri" pitchFamily="34" charset="0"/>
              </a:rPr>
              <a:t>rendimiento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31513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1051"/>
            <a:ext cx="1924847" cy="1509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374404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25-26),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36344" y="3160595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Aprender primero los patrones básicos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278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3808667"/>
            <a:ext cx="695735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omenzar con ejercicios soportan la masa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42132" y="4744771"/>
            <a:ext cx="7273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rogresar desde lo simple hasta lo complejo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72696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42132" y="5392843"/>
            <a:ext cx="738535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 el concepto de resistencia progresiva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750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60648"/>
            <a:ext cx="3568615" cy="22420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917105" y="7889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2917106" y="172506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2836"/>
            <a:ext cx="8496696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611560" y="2304230"/>
            <a:ext cx="7704856" cy="53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LO ESENCIAL PARA EL DISEÑO DEL PROGRAMA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00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5097" y="908720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5098" y="189305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86856"/>
            <a:ext cx="367240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2750356"/>
            <a:ext cx="316964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9821" y="3556770"/>
            <a:ext cx="8398643" cy="27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Sistema de entrenamiento físico-deportivo que varía la intensidad y el volumen a través de tres etapas de entrenamiento, que son: </a:t>
            </a:r>
            <a:r>
              <a:rPr lang="es-ES" altLang="es-PR" sz="3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preparatoria</a:t>
            </a: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s-ES" altLang="es-PR" sz="3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competitiva</a:t>
            </a: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s-ES" altLang="es-PR" sz="3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transitoria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" y="836712"/>
            <a:ext cx="2277963" cy="2615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39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5097" y="85914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5098" y="184348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7284"/>
            <a:ext cx="604867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691680" y="2700784"/>
            <a:ext cx="547389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ENTRENAMIENTO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36344" y="3522452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hipertrofia o acondicionamiento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46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4170524"/>
            <a:ext cx="28937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fortaleza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527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42132" y="4816779"/>
            <a:ext cx="28937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potencia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7989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42132" y="5464851"/>
            <a:ext cx="458170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de potencia-tolerancia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4470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2548" y="6093296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156),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" y="581541"/>
            <a:ext cx="3084815" cy="205654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6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77147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3268"/>
            <a:ext cx="675589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607066" y="2556768"/>
            <a:ext cx="597795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BLOQUES  DE ENTRENAMIENTO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1" y="3098105"/>
            <a:ext cx="32893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36345" y="3446810"/>
            <a:ext cx="36636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 introductorio 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4094882"/>
            <a:ext cx="36636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 preparatorio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42132" y="4741137"/>
            <a:ext cx="35138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 competitivo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7233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(pp. 84-85),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2132" y="5389209"/>
            <a:ext cx="32258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Bloque transitorio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713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6" y="550382"/>
            <a:ext cx="2873820" cy="191588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3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339753" y="1124744"/>
            <a:ext cx="441813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6" y="764704"/>
            <a:ext cx="2134594" cy="2072336"/>
          </a:xfrm>
          <a:prstGeom prst="rect">
            <a:avLst/>
          </a:prstGeom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20319" y="192228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22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20320" y="2469523"/>
            <a:ext cx="57486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Propósito principal de la: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Ponencia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63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0320" y="2948205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educativo: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Recursos y publicaciones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03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620320" y="3468151"/>
            <a:ext cx="4953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44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20319" y="393850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Trasfondo histórico: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Origen y desarrollo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850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20320" y="4485747"/>
            <a:ext cx="677140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Escenarios: </a:t>
            </a:r>
            <a:r>
              <a:rPr lang="es-PR" altLang="es-P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ontextos donde se aplica el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PR" altLang="es-P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425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620319" y="516264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Conceptos fundamentales: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Terminología básica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626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20320" y="5709883"/>
            <a:ext cx="77668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arco conceptual: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 Integrado-Funcional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669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620319" y="6184931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aracterísticas y Principios: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 Funcional</a:t>
            </a: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6712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870"/>
            <a:ext cx="1778961" cy="139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5736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1328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Goldenberg, L., &amp; Twist, P. (2016). </a:t>
            </a:r>
            <a:r>
              <a:rPr lang="en-US" altLang="es-PR" sz="2800" i="1" dirty="0"/>
              <a:t>Strength Ball Training</a:t>
            </a:r>
            <a:r>
              <a:rPr lang="en-US" altLang="es-PR" sz="2800" b="0" dirty="0"/>
              <a:t> (3ra. ed.). Champaign, IL: Human Kinetics. 352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" y="837183"/>
            <a:ext cx="3931308" cy="5616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44920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71800" y="97938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71801" y="205950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1340"/>
            <a:ext cx="711611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319212" y="3204840"/>
            <a:ext cx="633799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RECUPERACIÓN Y OPTIMIZACIÓN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9821" y="3784391"/>
            <a:ext cx="8398643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200"/>
              </a:lnSpc>
            </a:pPr>
            <a:r>
              <a:rPr lang="es-ES" altLang="es-PR" sz="30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meta de un entrenamiento es optimizar el estado de preparación para la competencia más importante del año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101),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4702"/>
            <a:ext cx="2806700" cy="304800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7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0007" y="3418390"/>
            <a:ext cx="8398643" cy="22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5800"/>
              </a:lnSpc>
            </a:pPr>
            <a:r>
              <a:rPr lang="es-ES" altLang="es-PR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Ajustar el entrenamiento integrado-funcional para temporadas deportivas que se extienden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104),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2804066" cy="18693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861556" y="907381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861805" y="169946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5276"/>
            <a:ext cx="815520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918142" y="2628776"/>
            <a:ext cx="727409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TEMPORADA COMPETITIVA EXTENDIDA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9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71800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71801" y="162880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349252"/>
            <a:ext cx="381642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986536" y="2412752"/>
            <a:ext cx="345638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MODELO OPT</a:t>
            </a:r>
            <a:r>
              <a:rPr lang="es-PR" altLang="es-PR" sz="1600" b="0" i="1" baseline="30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TM</a:t>
            </a:r>
            <a:endParaRPr lang="es-PR" altLang="es-PR" sz="1600" b="0" i="1" baseline="30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¨Essentials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p/p. 11),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 bwMode="auto">
          <a:xfrm>
            <a:off x="251520" y="3386756"/>
            <a:ext cx="8568704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0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”OPTIMUM PERFORMANCE TRAINING” </a:t>
            </a:r>
            <a:r>
              <a:rPr lang="es-PR" altLang="es-PR" sz="30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:</a:t>
            </a:r>
            <a:endParaRPr lang="es-PR" altLang="es-PR" sz="30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2444" y="3955915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FASE1: </a:t>
            </a:r>
            <a:r>
              <a:rPr lang="es-PR" altLang="es-PR" sz="2800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para la Estabilización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9177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72444" y="4576133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2: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para la Fortaleza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72444" y="5224205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3: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para la 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Hipertrofia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1860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8" y="572663"/>
            <a:ext cx="2283514" cy="2640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6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52075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96815"/>
            <a:ext cx="381642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1" y="2160315"/>
            <a:ext cx="345638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MODELO OPT</a:t>
            </a:r>
            <a:r>
              <a:rPr lang="es-PR" altLang="es-PR" sz="1600" b="0" i="1" baseline="30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TM</a:t>
            </a:r>
            <a:endParaRPr lang="es-PR" altLang="es-PR" sz="1600" b="0" i="1" baseline="30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676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¨Essentials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p/p. 11), 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 bwMode="auto">
          <a:xfrm>
            <a:off x="251520" y="2960539"/>
            <a:ext cx="8568704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000" i="1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”OPTIMUM PERFORMANCE TRAINING” </a:t>
            </a:r>
            <a:r>
              <a:rPr lang="es-PR" altLang="es-PR" sz="3000" dirty="0" smtClean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:</a:t>
            </a:r>
            <a:endParaRPr lang="es-PR" altLang="es-PR" sz="3000" i="1" dirty="0">
              <a:solidFill>
                <a:srgbClr val="9E0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2444" y="3529698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4: </a:t>
            </a:r>
            <a:r>
              <a:rPr lang="es-PR" altLang="es-PR" sz="2800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para la</a:t>
            </a:r>
          </a:p>
          <a:p>
            <a:pPr algn="l">
              <a:lnSpc>
                <a:spcPct val="80000"/>
              </a:lnSpc>
            </a:pPr>
            <a:r>
              <a:rPr lang="es-PR" altLang="es-PR" sz="2800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Fortaleza máxima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4915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72444" y="4395704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5: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para la Potencia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3575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72444" y="5043776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6: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para la</a:t>
            </a:r>
          </a:p>
          <a:p>
            <a:pPr algn="l">
              <a:lnSpc>
                <a:spcPct val="80000"/>
              </a:lnSpc>
            </a:pPr>
            <a:r>
              <a:rPr lang="es-PR" altLang="es-PR" sz="2800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Máxima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0055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2" y="764704"/>
            <a:ext cx="2808312" cy="182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9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76470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70080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3268"/>
            <a:ext cx="75605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115616" y="2556768"/>
            <a:ext cx="677004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DE LOS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Reproducido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(p. 27),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4999"/>
            <a:ext cx="2727791" cy="18185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04" y="3251543"/>
            <a:ext cx="4140584" cy="276038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93304" y="3356992"/>
            <a:ext cx="393873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Línea de base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78360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992858" y="4221088"/>
            <a:ext cx="34351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Progresión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8" y="4342456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992859" y="5066600"/>
            <a:ext cx="37231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Regresión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8" y="518796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3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9802"/>
            <a:ext cx="784862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2033302"/>
            <a:ext cx="69860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HERRAMIENTAS DE ENTRENAMIENTO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72444" y="2833579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Bolas medicinales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7953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2444" y="3365489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Chalecos con resistencias y correas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272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72444" y="3884876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Rolos de hule-espuma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8466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72444" y="4432117"/>
            <a:ext cx="532774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Bolas estabilizadoras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3939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2444" y="5008181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 de deslizamiento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969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72444" y="5512237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 de deslizamiento compacta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740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Reproducido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28-31),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2" y="490564"/>
            <a:ext cx="2376353" cy="15798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627784" y="67194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2627785" y="146403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747363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1260"/>
            <a:ext cx="784862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2484760"/>
            <a:ext cx="69860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HERRAMIENTAS DE ENTRENAMIENTO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72444" y="3337635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eslizadores pequeños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Valslides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29944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2444" y="3869545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Escaleras de agilidad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8313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72444" y="438893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 de medialuna BOSU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3507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72444" y="4936173"/>
            <a:ext cx="532774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Entrenadores de Suspensión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8979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2444" y="5512237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Bandas elásticas (AT 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8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Flex)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740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31-32),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5" y="477723"/>
            <a:ext cx="2806130" cy="18707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773089" y="764704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6" name="Title 1"/>
          <p:cNvSpPr>
            <a:spLocks/>
          </p:cNvSpPr>
          <p:nvPr/>
        </p:nvSpPr>
        <p:spPr bwMode="auto">
          <a:xfrm>
            <a:off x="2773090" y="162880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200429"/>
      </p:ext>
    </p:ext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70080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2599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2486099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CONTINUO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(p. 32),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330007" y="3418390"/>
            <a:ext cx="8398643" cy="250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7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 refiere al espectro de ejercicios funcionales ubicados en una escala continua, desde el ejercicio menos funcional hasta el ejercicio más funcional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5" y="464170"/>
            <a:ext cx="2730500" cy="30480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3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72151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62746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7244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2340744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CONTINUO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72444" y="3068960"/>
            <a:ext cx="7759720" cy="106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3800"/>
              </a:lnSpc>
            </a:pPr>
            <a:r>
              <a:rPr lang="es-PR" altLang="es-PR" sz="28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menos funcional:</a:t>
            </a:r>
          </a:p>
          <a:p>
            <a:pPr algn="l">
              <a:lnSpc>
                <a:spcPts val="3800"/>
              </a:lnSpc>
            </a:pPr>
            <a:r>
              <a:rPr lang="es-PR" altLang="es-PR" sz="2800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800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rescostado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las piernas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1473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72444" y="4234249"/>
            <a:ext cx="7615704" cy="106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38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 ejercicio menos funcional:</a:t>
            </a:r>
          </a:p>
          <a:p>
            <a:pPr algn="l">
              <a:lnSpc>
                <a:spcPts val="3800"/>
              </a:lnSpc>
            </a:pPr>
            <a:r>
              <a:rPr lang="en-US" altLang="es-PR" sz="2800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Sentadilla</a:t>
            </a:r>
            <a:r>
              <a:rPr lang="en-US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pie con </a:t>
            </a:r>
            <a:r>
              <a:rPr lang="en-US" altLang="es-PR" sz="2800" i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3219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72444" y="544022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sigue: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Sentadilla con la barra de pesa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020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32-33),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2" y="755773"/>
            <a:ext cx="2355367" cy="2131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7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6761" y="105273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6762" y="217470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80" y="3000873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061496" y="3064373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CONTINUO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72444" y="4332732"/>
            <a:ext cx="8064052" cy="53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3800"/>
              </a:lnSpc>
            </a:pPr>
            <a:r>
              <a:rPr lang="es-PR" altLang="es-PR" sz="28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más funcional:</a:t>
            </a:r>
          </a:p>
        </p:txBody>
      </p:sp>
      <p:pic>
        <p:nvPicPr>
          <p:cNvPr id="23" name="Picture 2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4111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32-33),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72444" y="5036210"/>
            <a:ext cx="8064052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3200"/>
              </a:lnSpc>
            </a:pP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Sentadilla </a:t>
            </a:r>
            <a:r>
              <a:rPr lang="es-PR" altLang="es-PR" sz="2800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barra de </a:t>
            </a: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pesa,</a:t>
            </a:r>
          </a:p>
          <a:p>
            <a:pPr algn="l">
              <a:lnSpc>
                <a:spcPts val="3200"/>
              </a:lnSpc>
            </a:pPr>
            <a:r>
              <a:rPr lang="es-PR" altLang="es-PR" sz="28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una pierna</a:t>
            </a:r>
            <a:endParaRPr lang="es-PR" altLang="es-PR" sz="2800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6408"/>
            <a:ext cx="2593951" cy="353720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10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95736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21328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2800" b="0" dirty="0"/>
              <a:t>Collins, P. (2016). </a:t>
            </a:r>
            <a:r>
              <a:rPr lang="es-PR" altLang="es-PR" sz="2800" i="1" dirty="0"/>
              <a:t>Entrenamiento de la Velocidad en el Deporte</a:t>
            </a:r>
            <a:r>
              <a:rPr lang="es-PR" altLang="es-PR" sz="2800" b="0" dirty="0"/>
              <a:t>. Badalona, España: Editorial </a:t>
            </a:r>
            <a:r>
              <a:rPr lang="es-PR" altLang="es-PR" sz="2800" b="0" dirty="0" err="1"/>
              <a:t>Paidotribo</a:t>
            </a:r>
            <a:r>
              <a:rPr lang="es-PR" altLang="es-PR" sz="2800" b="0" dirty="0"/>
              <a:t>.</a:t>
            </a:r>
            <a:endParaRPr lang="en-US" altLang="es-PR" sz="28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0549"/>
            <a:ext cx="3816424" cy="557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15769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3004740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004741" y="177147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67" y="2421260"/>
            <a:ext cx="468052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91483" y="2484760"/>
            <a:ext cx="417775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ATLETA FEMENINA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Adapatado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2da. ed.; (pp. 34),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2016,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Champaign,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IL: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Human Kinetics. Copyright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Boyle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60486" y="3140968"/>
            <a:ext cx="8459737" cy="6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7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Las mujeres son más </a:t>
            </a:r>
            <a:r>
              <a:rPr lang="es-ES" altLang="es-PR" sz="3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entrenables</a:t>
            </a:r>
            <a:endParaRPr lang="es-ES" altLang="es-PR" sz="3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4014"/>
            <a:ext cx="3039963" cy="22369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3446746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66" y="3864261"/>
            <a:ext cx="4464496" cy="2319219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17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8971"/>
            <a:ext cx="828067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683568" y="1952340"/>
            <a:ext cx="77048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ATLÉTICO LARGO A PLAZO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6674" y="2564904"/>
            <a:ext cx="8398643" cy="11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1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Años de entrenamiento</a:t>
            </a:r>
          </a:p>
          <a:p>
            <a:pPr algn="ctr" eaLnBrk="0" hangingPunct="0">
              <a:lnSpc>
                <a:spcPts val="41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para desarrollar un atleta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04503" y="5996136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</a:t>
            </a:r>
            <a:r>
              <a:rPr lang="en-US" altLang="es-PR" sz="1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Spoerts</a:t>
            </a:r>
            <a:r>
              <a:rPr lang="en-US" altLang="es-PR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(p. 114),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</a:t>
            </a:r>
            <a:r>
              <a:rPr lang="en-US" altLang="es-PR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Gambetta</a:t>
            </a:r>
            <a:endParaRPr lang="en-US" altLang="es-PR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19" y="3717510"/>
            <a:ext cx="4948151" cy="22534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5727"/>
            <a:ext cx="2160240" cy="144016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54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82186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84348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1907"/>
            <a:ext cx="8496696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611560" y="2683301"/>
            <a:ext cx="7704856" cy="53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INTEGRACIÓN DE LOS ELEMENTOS DEL DISEÑO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0007" y="3511277"/>
            <a:ext cx="8398643" cy="63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7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Duración de fase de periodización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93296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157),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3" y="828780"/>
            <a:ext cx="2463422" cy="1642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78" y="4255230"/>
            <a:ext cx="4787900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75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763365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69946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1260"/>
            <a:ext cx="504056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1" y="2484760"/>
            <a:ext cx="453650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RESUMEN/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CONCLUSIÓN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1520" y="3284984"/>
            <a:ext cx="839864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2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prioridad es la seguridad y la efectividad del programa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548" y="6093296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158),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3" y="3982470"/>
            <a:ext cx="3528392" cy="235226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41" y="4151514"/>
            <a:ext cx="3626702" cy="216519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4" y="478250"/>
            <a:ext cx="28194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75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7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065313" y="4055730"/>
            <a:ext cx="22825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709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065313" y="2975610"/>
            <a:ext cx="3722711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09691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1064867" y="5282624"/>
            <a:ext cx="27150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7" y="5403992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7204"/>
            <a:ext cx="53609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3059832" y="1980704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DEMANDAS ESPECÍFICAS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13" y="3009691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" y="619350"/>
            <a:ext cx="3146590" cy="209772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9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53609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059832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DEMANDAS ESPECÍFICAS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059832" y="2669071"/>
            <a:ext cx="3514537" cy="32788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JUSTIFICACIÓN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898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131840" y="2780928"/>
            <a:ext cx="1944216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MODELO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53609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3059832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DEMANDAS ESPECÍFICAS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09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131840" y="2780928"/>
            <a:ext cx="1944216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MÉTODOS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53609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3059832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DEMANDAS ESPECÍFICAS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190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93115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72324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29011"/>
            <a:ext cx="53285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059832" y="229251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70124" y="3878858"/>
            <a:ext cx="33883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Terminología básica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8610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70124" y="3232603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64336" y="4526930"/>
            <a:ext cx="589589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Procedimientos y guías generales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64336" y="5104811"/>
            <a:ext cx="75533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componentes de las pruebas funcionales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70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70124" y="5680875"/>
            <a:ext cx="719299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Catálogo: 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pruebas funcionales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5" y="828717"/>
            <a:ext cx="1587700" cy="2241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73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21328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2800" b="0" dirty="0" err="1"/>
              <a:t>Barrett</a:t>
            </a:r>
            <a:r>
              <a:rPr lang="es-PR" altLang="es-PR" sz="2800" b="0" dirty="0"/>
              <a:t>, S. (2016): </a:t>
            </a:r>
            <a:r>
              <a:rPr lang="es-PR" altLang="es-PR" sz="2800" i="1" dirty="0"/>
              <a:t>Entrenamiento Total en Suspensión</a:t>
            </a:r>
            <a:r>
              <a:rPr lang="es-PR" altLang="es-PR" sz="2800" b="0" dirty="0"/>
              <a:t>. Badalona, España: Editorial </a:t>
            </a:r>
            <a:r>
              <a:rPr lang="es-PR" altLang="es-PR" sz="2800" b="0" dirty="0" err="1"/>
              <a:t>Paidotribo</a:t>
            </a:r>
            <a:r>
              <a:rPr lang="es-PR" altLang="es-PR" sz="2800" b="0" dirty="0"/>
              <a:t>. 168 </a:t>
            </a:r>
            <a:r>
              <a:rPr lang="es-PR" altLang="es-PR" sz="2800" b="0" dirty="0" err="1"/>
              <a:t>pp</a:t>
            </a:r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3" y="826770"/>
            <a:ext cx="3706579" cy="5554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78126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059832" y="2708920"/>
            <a:ext cx="2880320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INTRODUCCIÓN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015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059832" y="2708920"/>
            <a:ext cx="4968552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TERMINOLOGÍA BÁSICA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91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059832" y="2780928"/>
            <a:ext cx="583264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PROCEDIMIENTOS Y GUÍAS GENERALES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670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89113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89114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03848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131840" y="2780928"/>
            <a:ext cx="583264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PROTOCOLO DE PRUEBAS FUNCIONALES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0" y="692696"/>
            <a:ext cx="2782063" cy="2232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74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89113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89114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9212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03848" y="2052712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51520" y="3058380"/>
            <a:ext cx="8568952" cy="8746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FUNCTIONAL MOVEMENT SCREEN</a:t>
            </a:r>
          </a:p>
          <a:p>
            <a:pPr algn="ctr"/>
            <a:r>
              <a:rPr lang="en-US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(FMS)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6323" y="4097104"/>
            <a:ext cx="8398643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4200"/>
              </a:lnSpc>
            </a:pP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Diseñado para identificar individuos que han </a:t>
            </a:r>
            <a:r>
              <a:rPr lang="es-ES" altLang="es-PR" sz="3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desarrolado</a:t>
            </a:r>
            <a:r>
              <a:rPr lang="es-ES" altLang="es-P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patrones de movimiento compensatorios en la cadena </a:t>
            </a:r>
            <a:r>
              <a:rPr lang="es-ES" altLang="es-PR" sz="3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cinática</a:t>
            </a:r>
            <a:endParaRPr lang="es-ES" altLang="es-PR" sz="3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62548" y="6093296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in Human Performance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 smtClean="0">
                <a:latin typeface="Times New Roman" pitchFamily="18" charset="0"/>
              </a:rPr>
              <a:t>(p. </a:t>
            </a:r>
            <a:r>
              <a:rPr lang="en-US" altLang="es-PR" sz="1200" b="0" dirty="0" smtClean="0">
                <a:latin typeface="Times New Roman" pitchFamily="18" charset="0"/>
              </a:rPr>
              <a:t>90),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P.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Reiman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&amp; R. C.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Manske</a:t>
            </a:r>
            <a:r>
              <a:rPr lang="en-US" altLang="es-PR" sz="1200" b="0" dirty="0" smtClean="0">
                <a:latin typeface="Times New Roman" pitchFamily="18" charset="0"/>
              </a:rPr>
              <a:t>, 2009,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2009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Michael P. </a:t>
            </a:r>
            <a:r>
              <a:rPr lang="en-US" altLang="es-PR" sz="1200" b="0" dirty="0" err="1" smtClean="0">
                <a:latin typeface="Times New Roman" pitchFamily="18" charset="0"/>
              </a:rPr>
              <a:t>Reiman</a:t>
            </a:r>
            <a:r>
              <a:rPr lang="en-US" altLang="es-PR" sz="1200" b="0" dirty="0" smtClean="0">
                <a:latin typeface="Times New Roman" pitchFamily="18" charset="0"/>
              </a:rPr>
              <a:t> and Robert C. </a:t>
            </a:r>
            <a:r>
              <a:rPr lang="en-US" altLang="es-PR" sz="1200" b="0" dirty="0" err="1" smtClean="0">
                <a:latin typeface="Times New Roman" pitchFamily="18" charset="0"/>
              </a:rPr>
              <a:t>Manske</a:t>
            </a:r>
            <a:endParaRPr lang="en-US" altLang="es-PR" sz="1200" b="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300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89113" y="548680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89114" y="1268760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54470"/>
            <a:ext cx="4176464" cy="4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03849" y="1700808"/>
            <a:ext cx="374441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FUNCIONALES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127747" y="2276872"/>
            <a:ext cx="5761928" cy="3053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FUNCTIONAL MOVEMENT SCREEN </a:t>
            </a:r>
            <a:r>
              <a:rPr lang="en-US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(FMS)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Reproducido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in Human Performance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 smtClean="0">
                <a:latin typeface="Times New Roman" pitchFamily="18" charset="0"/>
              </a:rPr>
              <a:t>(p. </a:t>
            </a:r>
            <a:r>
              <a:rPr lang="en-US" altLang="es-PR" sz="1200" b="0" dirty="0" smtClean="0">
                <a:latin typeface="Times New Roman" pitchFamily="18" charset="0"/>
              </a:rPr>
              <a:t>90),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P.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Reiman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&amp; R. C.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Manske</a:t>
            </a:r>
            <a:r>
              <a:rPr lang="en-US" altLang="es-PR" sz="1200" b="0" dirty="0" smtClean="0">
                <a:latin typeface="Times New Roman" pitchFamily="18" charset="0"/>
              </a:rPr>
              <a:t>, 2009,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2009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Michael P. </a:t>
            </a:r>
            <a:r>
              <a:rPr lang="en-US" altLang="es-PR" sz="1200" b="0" dirty="0" err="1" smtClean="0">
                <a:latin typeface="Times New Roman" pitchFamily="18" charset="0"/>
              </a:rPr>
              <a:t>Reiman</a:t>
            </a:r>
            <a:r>
              <a:rPr lang="en-US" altLang="es-PR" sz="1200" b="0" dirty="0" smtClean="0">
                <a:latin typeface="Times New Roman" pitchFamily="18" charset="0"/>
              </a:rPr>
              <a:t> and Robert C. </a:t>
            </a:r>
            <a:r>
              <a:rPr lang="en-US" altLang="es-PR" sz="1200" b="0" dirty="0" err="1" smtClean="0">
                <a:latin typeface="Times New Roman" pitchFamily="18" charset="0"/>
              </a:rPr>
              <a:t>Manske</a:t>
            </a:r>
            <a:endParaRPr lang="en-US" altLang="es-PR" sz="1200" b="0" dirty="0"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4675" y="2492896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7 </a:t>
            </a:r>
            <a:r>
              <a:rPr lang="en-US" altLang="es-PR" sz="28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Movimientos</a:t>
            </a:r>
            <a:r>
              <a:rPr lang="en-US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  <a:endParaRPr lang="en-US" altLang="es-PR" sz="28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7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56433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00113" y="2996952"/>
            <a:ext cx="295180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Sentadilla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profunda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1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39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00113" y="3793282"/>
            <a:ext cx="2807791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Zancada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en-línea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Picture 1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86471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900113" y="4225330"/>
            <a:ext cx="359987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Movilidad</a:t>
            </a:r>
            <a:r>
              <a:rPr lang="en-US" altLang="es-PR" sz="2100" dirty="0" smtClean="0">
                <a:solidFill>
                  <a:srgbClr val="000000"/>
                </a:solidFill>
              </a:rPr>
              <a:t> del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hombro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Picture 1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6767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900113" y="3413944"/>
            <a:ext cx="280779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smtClean="0">
                <a:solidFill>
                  <a:srgbClr val="000000"/>
                </a:solidFill>
              </a:rPr>
              <a:t>El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paso</a:t>
            </a:r>
            <a:r>
              <a:rPr lang="en-US" altLang="es-PR" sz="2100" dirty="0" smtClean="0">
                <a:solidFill>
                  <a:srgbClr val="000000"/>
                </a:solidFill>
              </a:rPr>
              <a:t> de la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valla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" name="Picture 2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8538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0113" y="4657378"/>
            <a:ext cx="576011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L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evantamiento</a:t>
            </a:r>
            <a:r>
              <a:rPr lang="en-US" altLang="es-PR" sz="2100" dirty="0" smtClean="0">
                <a:solidFill>
                  <a:srgbClr val="000000"/>
                </a:solidFill>
              </a:rPr>
              <a:t> de la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pierna</a:t>
            </a:r>
            <a:r>
              <a:rPr lang="en-US" altLang="es-PR" sz="2100" dirty="0" smtClean="0">
                <a:solidFill>
                  <a:srgbClr val="000000"/>
                </a:solidFill>
              </a:rPr>
              <a:t> recta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activa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1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2881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00113" y="5464522"/>
            <a:ext cx="374389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Estabilidad</a:t>
            </a:r>
            <a:r>
              <a:rPr lang="en-US" altLang="es-PR" sz="2100" dirty="0" smtClean="0">
                <a:solidFill>
                  <a:srgbClr val="000000"/>
                </a:solidFill>
              </a:rPr>
              <a:t>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rotatoria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9" name="Picture 1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3595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900113" y="5089426"/>
            <a:ext cx="345586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 smtClean="0">
                <a:solidFill>
                  <a:srgbClr val="000000"/>
                </a:solidFill>
              </a:rPr>
              <a:t>Estabilidad</a:t>
            </a:r>
            <a:r>
              <a:rPr lang="en-US" altLang="es-PR" sz="2100" dirty="0" smtClean="0">
                <a:solidFill>
                  <a:srgbClr val="000000"/>
                </a:solidFill>
              </a:rPr>
              <a:t> del </a:t>
            </a:r>
            <a:r>
              <a:rPr lang="en-US" altLang="es-PR" sz="2100" dirty="0" err="1" smtClean="0">
                <a:solidFill>
                  <a:srgbClr val="000000"/>
                </a:solidFill>
              </a:rPr>
              <a:t>tronco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2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6086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3" y="582301"/>
            <a:ext cx="2060970" cy="1868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95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26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62746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17085" y="2698553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fundamentales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0561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17085" y="3274617"/>
            <a:ext cx="8203139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Justificación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r>
              <a:rPr lang="en-US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8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Beneficios</a:t>
            </a:r>
            <a:r>
              <a:rPr lang="en-US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del </a:t>
            </a:r>
            <a:r>
              <a:rPr lang="en-US" altLang="es-PR" sz="28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Calentamiento</a:t>
            </a:r>
            <a:r>
              <a:rPr lang="en-US" altLang="es-PR" sz="2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8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Funcional</a:t>
            </a:r>
            <a:endParaRPr lang="en-US" altLang="es-PR" sz="28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6625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17085" y="3778673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Tipos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ejercicios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r>
              <a:rPr lang="en-US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ncorporados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el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calentamiento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activo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0681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17085" y="4354737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Medidas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preparatorias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26745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17085" y="4848718"/>
            <a:ext cx="8454907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Planificación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r>
              <a:rPr lang="en-US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Diseño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e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implementación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la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sesiones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calentamiento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dinámico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y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ejercicio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flexibilidad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activa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9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20726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17085" y="5640806"/>
            <a:ext cx="8454907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Ejemplos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ejecicios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r>
              <a:rPr lang="en-US" altLang="es-PR" sz="23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que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pueden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ser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parte del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calentamiuento</a:t>
            </a:r>
            <a:r>
              <a:rPr lang="en-US" altLang="es-PR" sz="23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dinámico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12814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17085" y="2195836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Introducción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y </a:t>
            </a:r>
            <a:r>
              <a:rPr lang="en-US" altLang="es-PR" sz="290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marco</a:t>
            </a:r>
            <a:r>
              <a:rPr lang="en-US" altLang="es-PR" sz="29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conceptual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7844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" y="475454"/>
            <a:ext cx="2878960" cy="193002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31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712879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259632" y="2124348"/>
            <a:ext cx="655401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CONSIDERACIONES PRELIMINARES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75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7210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65716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9252"/>
            <a:ext cx="612068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1619672" y="2412752"/>
            <a:ext cx="5904656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76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772816"/>
            <a:ext cx="36724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Radcliffe, J., &amp; </a:t>
            </a:r>
            <a:r>
              <a:rPr lang="en-US" altLang="es-PR" sz="2800" b="0" dirty="0" err="1"/>
              <a:t>Farentinos</a:t>
            </a:r>
            <a:r>
              <a:rPr lang="en-US" altLang="es-PR" sz="2800" b="0" dirty="0"/>
              <a:t>, R. (2015). </a:t>
            </a:r>
            <a:r>
              <a:rPr lang="en-US" altLang="es-PR" sz="2800" i="1" dirty="0"/>
              <a:t>High-Powered </a:t>
            </a:r>
            <a:r>
              <a:rPr lang="en-US" altLang="es-PR" sz="2800" i="1" dirty="0" err="1"/>
              <a:t>Plyometrics</a:t>
            </a:r>
            <a:r>
              <a:rPr lang="en-US" altLang="es-PR" sz="2800" b="0" dirty="0"/>
              <a:t> (2da. ed.). Champaign, IL: Human Kinetics. 200 pp.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5175"/>
            <a:ext cx="4032448" cy="5711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46820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3600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1" y="1932471"/>
            <a:ext cx="309634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JUSTIFICACIÓN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7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3808" y="787140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3809" y="1579228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27" y="2084995"/>
            <a:ext cx="468052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058544" y="2148495"/>
            <a:ext cx="424847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571"/>
            <a:ext cx="2987823" cy="19863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81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9212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2052712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PREPARATORIAS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99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9212"/>
            <a:ext cx="301178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059832" y="2052712"/>
            <a:ext cx="273630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ESTRUCTURA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068509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71800" y="763365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71801" y="162746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205236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986535" y="2268736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61878"/>
            <a:ext cx="8524875" cy="3219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03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3236701" y="548680"/>
            <a:ext cx="522373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236702" y="1196752"/>
            <a:ext cx="4391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20" y="1664840"/>
            <a:ext cx="4391448" cy="46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307420" y="1736849"/>
            <a:ext cx="4175422" cy="2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56234"/>
            <a:ext cx="7817308" cy="4125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570859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52936"/>
            <a:ext cx="6993925" cy="3576439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771800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1917204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1980704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4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17106" y="155545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3228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3131840" y="2196728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7" y="2996304"/>
            <a:ext cx="8440737" cy="3457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78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77147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421260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484760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13671"/>
            <a:ext cx="8317705" cy="2723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365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763365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69946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277244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340744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19611"/>
            <a:ext cx="7048500" cy="3133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91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628800"/>
            <a:ext cx="36724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Brown, L. E., &amp; </a:t>
            </a:r>
            <a:r>
              <a:rPr lang="en-US" altLang="es-PR" sz="2800" b="0" dirty="0" err="1"/>
              <a:t>Ferrigno</a:t>
            </a:r>
            <a:r>
              <a:rPr lang="en-US" altLang="es-PR" sz="2800" b="0" dirty="0"/>
              <a:t>, V. A. (Eds.). (2015). </a:t>
            </a:r>
            <a:r>
              <a:rPr lang="en-US" altLang="es-PR" sz="2800" i="1" dirty="0"/>
              <a:t>Training for Speed, Agility, and Quickness</a:t>
            </a:r>
            <a:r>
              <a:rPr lang="en-US" altLang="es-PR" sz="2800" b="0" dirty="0"/>
              <a:t> (3ra. ed.). Champaign, Illinois: Human Kinetics. 293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2" y="765175"/>
            <a:ext cx="4113914" cy="577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32755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77147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421260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484760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0" y="3466678"/>
            <a:ext cx="7781925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64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62746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349252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412752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2" y="3307634"/>
            <a:ext cx="8820224" cy="3001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476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84348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637284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700784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6" y="3713819"/>
            <a:ext cx="8495928" cy="2451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385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77147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565276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628776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8405"/>
            <a:ext cx="8193880" cy="2690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276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91549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709292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772792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30259"/>
            <a:ext cx="8609856" cy="2579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122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763365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69946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349252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412752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048625" cy="3219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496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91549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781300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844800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8" y="4005064"/>
            <a:ext cx="8587145" cy="2160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750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1917204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1980704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9" y="2652045"/>
            <a:ext cx="8245205" cy="3866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031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699792" y="835373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699793" y="184348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11" y="2565276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14527" y="2628776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9" y="3732418"/>
            <a:ext cx="8679548" cy="2504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934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907381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915493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709292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772792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7" y="3802685"/>
            <a:ext cx="8441107" cy="2434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652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04048" y="1772816"/>
            <a:ext cx="367240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Winchester, M. (2015). </a:t>
            </a:r>
            <a:r>
              <a:rPr lang="en-US" altLang="es-PR" sz="2800" i="1" dirty="0"/>
              <a:t>Warrior WOD Trainer: Crush a Different Cross-Training Routine Every Day</a:t>
            </a:r>
            <a:r>
              <a:rPr lang="en-US" altLang="es-PR" sz="2800" b="0" dirty="0"/>
              <a:t>. Berkeley, CA: Ulysses Press. 184 pp.</a:t>
            </a:r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6971"/>
            <a:ext cx="4427996" cy="5508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771800" y="836712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801" y="1916832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CALENTAMIENTO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2782639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986535" y="2846139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EJERCICIOS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58841"/>
            <a:ext cx="8820472" cy="2378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573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9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4825" y="692150"/>
            <a:ext cx="22669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2015 por: National Academy of Sports Medicine, an Ascend Learning Company. </a:t>
            </a:r>
            <a:endParaRPr lang="en-US" altLang="es-PR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8346" name="Picture 10" descr="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765175"/>
            <a:ext cx="41021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4825" y="620713"/>
            <a:ext cx="334645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4, 7), por M. A. Clark &amp; S. C. Lucett, (Eds.), 2015, Burlington, MA: Jones &amp; Bartlett Learning. Copyright 2015 por: National Academy of Sports Medicine, an Ascend Learning Company. </a:t>
            </a:r>
            <a:endParaRPr lang="en-US" altLang="es-PR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6166" name="Picture 6" descr="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92150"/>
            <a:ext cx="4481513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78" name="Text Box 14"/>
          <p:cNvSpPr txBox="1">
            <a:spLocks noChangeArrowheads="1"/>
          </p:cNvSpPr>
          <p:nvPr/>
        </p:nvSpPr>
        <p:spPr bwMode="auto">
          <a:xfrm>
            <a:off x="466725" y="32861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complejo lumbo-pélvico-cadera</a:t>
            </a:r>
            <a:r>
              <a:rPr lang="en-U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core</a:t>
            </a:r>
            <a:r>
              <a:rPr lang="en-U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79" name="Picture 15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80" name="Text Box 16"/>
          <p:cNvSpPr txBox="1">
            <a:spLocks noChangeArrowheads="1"/>
          </p:cNvSpPr>
          <p:nvPr/>
        </p:nvSpPr>
        <p:spPr bwMode="auto">
          <a:xfrm>
            <a:off x="466725" y="37623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 del: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Balance/Estabilidad Dinámico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81" name="Picture 17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3381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82" name="Text Box 18"/>
          <p:cNvSpPr txBox="1">
            <a:spLocks noChangeArrowheads="1"/>
          </p:cNvSpPr>
          <p:nvPr/>
        </p:nvSpPr>
        <p:spPr bwMode="auto">
          <a:xfrm>
            <a:off x="466725" y="426720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Pliométrico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83" name="Picture 19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3863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84" name="Text Box 20"/>
          <p:cNvSpPr txBox="1">
            <a:spLocks noChangeArrowheads="1"/>
          </p:cNvSpPr>
          <p:nvPr/>
        </p:nvSpPr>
        <p:spPr bwMode="auto">
          <a:xfrm>
            <a:off x="466725" y="47704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 de la: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Velocidad</a:t>
            </a: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Agilidad</a:t>
            </a: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 y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Rapidez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85" name="Picture 21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4187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86" name="Text Box 22"/>
          <p:cNvSpPr txBox="1">
            <a:spLocks noChangeArrowheads="1"/>
          </p:cNvSpPr>
          <p:nvPr/>
        </p:nvSpPr>
        <p:spPr bwMode="auto">
          <a:xfrm>
            <a:off x="466725" y="27828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Cardiorrespiratorio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87" name="Picture 23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432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88" name="Text Box 24"/>
          <p:cNvSpPr txBox="1">
            <a:spLocks noChangeArrowheads="1"/>
          </p:cNvSpPr>
          <p:nvPr/>
        </p:nvSpPr>
        <p:spPr bwMode="auto">
          <a:xfrm>
            <a:off x="466725" y="5275263"/>
            <a:ext cx="8677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 con resistencias: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Integrado</a:t>
            </a: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 y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Multiplanar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89" name="Picture 25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467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90" name="Text Box 26"/>
          <p:cNvSpPr txBox="1">
            <a:spLocks noChangeArrowheads="1"/>
          </p:cNvSpPr>
          <p:nvPr/>
        </p:nvSpPr>
        <p:spPr bwMode="auto">
          <a:xfrm>
            <a:off x="466725" y="57340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Acondicionamiento: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Específico al Deporte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91" name="Picture 27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92" name="Text Box 28"/>
          <p:cNvSpPr txBox="1">
            <a:spLocks noChangeArrowheads="1"/>
          </p:cNvSpPr>
          <p:nvPr/>
        </p:nvSpPr>
        <p:spPr bwMode="auto">
          <a:xfrm>
            <a:off x="466725" y="234950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solidFill>
                  <a:srgbClr val="000000"/>
                </a:solidFill>
                <a:latin typeface="Calibri" panose="020F0502020204030204" pitchFamily="34" charset="0"/>
              </a:rPr>
              <a:t>Entrenamiento de la: </a:t>
            </a:r>
            <a:r>
              <a:rPr lang="en-US" altLang="es-PR" sz="2800" i="1">
                <a:solidFill>
                  <a:srgbClr val="484876"/>
                </a:solidFill>
                <a:latin typeface="Calibri" panose="020F0502020204030204" pitchFamily="34" charset="0"/>
              </a:rPr>
              <a:t>Flexibilidad</a:t>
            </a:r>
            <a:endParaRPr lang="en-US" altLang="es-PR" sz="2500" b="0" i="1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pic>
        <p:nvPicPr>
          <p:cNvPr id="420893" name="Picture 29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98" name="Rectangle 34"/>
          <p:cNvSpPr>
            <a:spLocks noChangeArrowheads="1"/>
          </p:cNvSpPr>
          <p:nvPr/>
        </p:nvSpPr>
        <p:spPr bwMode="auto">
          <a:xfrm>
            <a:off x="0" y="6553200"/>
            <a:ext cx="91440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PR" altLang="es-PR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288" y="6210300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7-8),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0900" name="Picture 36" descr="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604963"/>
            <a:ext cx="1409700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901" name="Picture 37" descr="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44525"/>
            <a:ext cx="2484437" cy="16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844800" y="549275"/>
            <a:ext cx="6227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</a:t>
            </a:r>
            <a:endParaRPr lang="es-PR" altLang="es-PR" sz="34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20903" name="Picture 39" descr="CURVHE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32400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9263" y="1655763"/>
            <a:ext cx="302418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COMPONENTES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83668" y="976519"/>
            <a:ext cx="673325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183667" y="2275533"/>
            <a:ext cx="625167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36344" y="3236237"/>
            <a:ext cx="730841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la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fortaleza muscular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84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3850437"/>
            <a:ext cx="66207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funcional de la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tolerancia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muscular</a:t>
            </a:r>
            <a:endParaRPr lang="es-PR" altLang="es-PR" sz="2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26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42132" y="4784724"/>
            <a:ext cx="6452407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integrado de la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euromuscular máxima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7669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42132" y="5648820"/>
            <a:ext cx="747352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 un programa para el entrenamiento</a:t>
            </a:r>
          </a:p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6310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1814165" cy="2466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3" name="wind.wav"/>
          </p:stSnd>
        </p:sndAc>
      </p:transition>
    </mc:Choice>
    <mc:Fallback>
      <p:transition spd="slow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83668" y="976519"/>
            <a:ext cx="673325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183667" y="2275533"/>
            <a:ext cx="625167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36344" y="2942754"/>
            <a:ext cx="623279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integrado de la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3556954"/>
            <a:ext cx="7584127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integrado del balance: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Postura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estabilización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propiocepción</a:t>
            </a:r>
            <a:endParaRPr lang="es-PR" altLang="es-PR" sz="2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9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42132" y="4491241"/>
            <a:ext cx="793358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integrado de la zona media del</a:t>
            </a:r>
          </a:p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uerpo: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Complejo </a:t>
            </a:r>
            <a:r>
              <a:rPr lang="es-PR" altLang="es-PR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lumbo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-abdominal</a:t>
            </a: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músculos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estabilizadores del tronco y la pelvis - CORE</a:t>
            </a:r>
            <a:endParaRPr lang="es-PR" altLang="es-PR" sz="2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4734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42132" y="5715377"/>
            <a:ext cx="810670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de la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tolerancia cardiorrespiratoria</a:t>
            </a:r>
          </a:p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aeróbica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6975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3" y="565204"/>
            <a:ext cx="1401725" cy="23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82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04055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131841" y="1932471"/>
            <a:ext cx="453650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5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518457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131840" y="1932471"/>
            <a:ext cx="475252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48077"/>
      </p:ext>
    </p:extLst>
  </p:cSld>
  <p:clrMapOvr>
    <a:masterClrMapping/>
  </p:clrMapOvr>
  <p:transition spd="slow">
    <p:diamond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47525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131840" y="1932471"/>
            <a:ext cx="424976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5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12256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48064" y="1772816"/>
            <a:ext cx="36724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Hirshberg</a:t>
            </a:r>
            <a:r>
              <a:rPr lang="en-US" altLang="es-PR" sz="2800" b="0" dirty="0"/>
              <a:t>, B. (2015). </a:t>
            </a:r>
            <a:r>
              <a:rPr lang="en-US" altLang="es-PR" sz="2800" i="1" dirty="0"/>
              <a:t>Sandbag Training Bible: Functional Workouts To Tone, Sculpt and Strengthen your Entire Body</a:t>
            </a:r>
            <a:r>
              <a:rPr lang="en-US" altLang="es-PR" sz="2800" b="0" dirty="0"/>
              <a:t>. Berkeley, CA: Ulysses Press 144 pp.</a:t>
            </a:r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7183"/>
            <a:ext cx="4501074" cy="5544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4787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68971"/>
            <a:ext cx="69845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1547664" y="1932471"/>
            <a:ext cx="626598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VELOCIDAD, AGILIDAD Y RAPIDEZ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309634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2987824" y="1932471"/>
            <a:ext cx="280960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93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446449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131840" y="1932471"/>
            <a:ext cx="396172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BALANCE DINÁMICO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0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489654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275856" y="1932471"/>
            <a:ext cx="432176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ZONA MEDIA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“CORE”</a:t>
            </a:r>
          </a:p>
        </p:txBody>
      </p:sp>
    </p:spTree>
    <p:extLst>
      <p:ext uri="{BB962C8B-B14F-4D97-AF65-F5344CB8AC3E}">
        <p14:creationId xmlns:p14="http://schemas.microsoft.com/office/powerpoint/2010/main" val="4129351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23" descr="CURV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489654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275856" y="1932471"/>
            <a:ext cx="432176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0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25922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987824" y="1932471"/>
            <a:ext cx="237755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5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3808" y="97938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5346" y="2059509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36344" y="2912516"/>
            <a:ext cx="630653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</a:t>
            </a:r>
            <a:r>
              <a:rPr lang="es-PR" altLang="es-PR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pliométrico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Ciclos de </a:t>
            </a: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estiramiento y acortamiento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947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6344" y="3920628"/>
            <a:ext cx="745428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integrado empleando diversos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balones</a:t>
            </a: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acondicionamiento</a:t>
            </a:r>
            <a:endParaRPr lang="es-PR" altLang="es-PR" sz="2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28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42132" y="4958978"/>
            <a:ext cx="60067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en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suspensión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TRX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842132" y="5607050"/>
            <a:ext cx="626966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Levantamiento olímpico funcional: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funcionales de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halterofilia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892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4088"/>
            <a:ext cx="2448272" cy="1958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60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36344" y="3168492"/>
            <a:ext cx="7992894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integrado con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resistencias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prácticas con equipos de carácter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06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6344" y="4454922"/>
            <a:ext cx="788709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perturbación/propioceptivo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Superficies inestables, máquinas de vibración, y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aras para el entrenamiento propioceptivo en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oscilación</a:t>
            </a:r>
            <a:endParaRPr lang="es-PR" altLang="es-PR" sz="2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42132" y="6040915"/>
            <a:ext cx="426430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con </a:t>
            </a:r>
            <a:r>
              <a:rPr lang="es-PR" altLang="es-PR" sz="2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sogas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6023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6" y="729406"/>
            <a:ext cx="2712368" cy="2125611"/>
          </a:xfrm>
          <a:prstGeom prst="rect">
            <a:avLst/>
          </a:prstGeom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0" y="108877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773338" y="220352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436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843808" y="907381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5346" y="1987501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36344" y="4454922"/>
            <a:ext cx="608051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Circuitos de entrenamiento funcional</a:t>
            </a:r>
            <a:endParaRPr lang="es-PR" altLang="es-PR" sz="2600" i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36344" y="5256724"/>
            <a:ext cx="783099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uegos y ejercicios fundamentales en destrezas</a:t>
            </a:r>
          </a:p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Motoras y deportiva dirigido a entrenar las</a:t>
            </a:r>
          </a:p>
          <a:p>
            <a:pPr algn="l">
              <a:lnSpc>
                <a:spcPct val="80000"/>
              </a:lnSpc>
            </a:pPr>
            <a:r>
              <a:rPr lang="es-PR" altLang="es-PR" sz="2600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Cualidades funcionales de los atletas</a:t>
            </a:r>
            <a:endParaRPr lang="es-PR" altLang="es-PR" sz="2600" b="1" i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389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842132" y="2898072"/>
            <a:ext cx="7212231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funcional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convencional</a:t>
            </a:r>
            <a:endParaRPr lang="es-PR" altLang="es-PR" sz="2600" b="1" dirty="0" smtClean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PR" altLang="es-PR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mediado por implementos</a:t>
            </a:r>
            <a:r>
              <a:rPr lang="es-PR" altLang="es-PR" sz="26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de entrenamiento con resistencias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estándar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8802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2" y="624424"/>
            <a:ext cx="2484808" cy="198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16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6056" y="1628800"/>
            <a:ext cx="36724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smtClean="0"/>
              <a:t>Pratt</a:t>
            </a:r>
            <a:r>
              <a:rPr lang="en-US" altLang="es-PR" sz="2800" b="0" dirty="0"/>
              <a:t>, B. (2015). </a:t>
            </a:r>
            <a:r>
              <a:rPr lang="en-US" altLang="es-PR" sz="2800" i="1" dirty="0" smtClean="0"/>
              <a:t>The Complete </a:t>
            </a:r>
            <a:r>
              <a:rPr lang="en-US" altLang="es-PR" sz="2800" i="1" dirty="0"/>
              <a:t>Guide to Suspended Fitness Training</a:t>
            </a:r>
            <a:r>
              <a:rPr lang="en-US" altLang="es-PR" sz="2800" b="0" dirty="0"/>
              <a:t>. New York, NY: Bloomsbury Sports: An imprint of Bloomsbury Publishing Plc. 176 pp</a:t>
            </a:r>
            <a:r>
              <a:rPr lang="en-US" altLang="es-PR" sz="2800" b="0" dirty="0" smtClean="0"/>
              <a:t>.</a:t>
            </a:r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08740"/>
            <a:ext cx="4552093" cy="5572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44956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68971"/>
            <a:ext cx="349756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03848" y="1932471"/>
            <a:ext cx="309763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PLIOMÉTRICOS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712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237626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1" y="1932471"/>
            <a:ext cx="201622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BALONES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883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413049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413050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68971"/>
            <a:ext cx="720055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331640" y="1932471"/>
            <a:ext cx="648200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EN SUSPENSIÓN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6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771800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71801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1868971"/>
            <a:ext cx="338437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986535" y="1932471"/>
            <a:ext cx="288160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HALTEROFILIA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07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411760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411761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68971"/>
            <a:ext cx="633670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627784" y="1932471"/>
            <a:ext cx="5689921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RESISTENCIAS FUNCIONALES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83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8971"/>
            <a:ext cx="777661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043608" y="1932471"/>
            <a:ext cx="69860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 PERTURBACIÓN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3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339752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339753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68971"/>
            <a:ext cx="633670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555776" y="1932471"/>
            <a:ext cx="576192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CON SOGAS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12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8971"/>
            <a:ext cx="626444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475656" y="1932471"/>
            <a:ext cx="554590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MEDIADO POR IMPLEMENTOS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998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25922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987824" y="1932471"/>
            <a:ext cx="23762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CIRCUITOS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83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MODALIDADES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417646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203848" y="1932471"/>
            <a:ext cx="367369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JUEGOS MOTORES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11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04048" y="836712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Knopf, K. (2015). </a:t>
            </a:r>
            <a:r>
              <a:rPr lang="en-US" altLang="es-PR" sz="2800" i="1" dirty="0"/>
              <a:t>Stability Workouts on the Balance Board: Illustrated Step-by-Step Guide to Toning, Strengthening and Rehabilitative Techniques</a:t>
            </a:r>
            <a:r>
              <a:rPr lang="en-US" altLang="es-PR" sz="2800" b="0" dirty="0"/>
              <a:t>. Berkeley, CA: Ulysses Press. 144 pp.</a:t>
            </a:r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77549"/>
            <a:ext cx="4536504" cy="5459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49450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36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68971"/>
            <a:ext cx="252028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131840" y="1932471"/>
            <a:ext cx="223224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35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4" name="chimes.wav"/>
          </p:stSnd>
        </p:sndAc>
      </p:transition>
    </mc:Choice>
    <mc:Fallback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9095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30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smtClean="0">
                <a:latin typeface="Times New Roman" pitchFamily="18" charset="0"/>
              </a:rPr>
              <a:t>Tomado de: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Training: Exercises and Programming for Training &amp; Performance</a:t>
            </a:r>
            <a:r>
              <a:rPr lang="en-US" altLang="es-PR" sz="1200" b="0" dirty="0" smtClean="0">
                <a:latin typeface="Times New Roman" pitchFamily="18" charset="0"/>
              </a:rPr>
              <a:t>. (p. 53), </a:t>
            </a:r>
            <a:r>
              <a:rPr lang="en-US" altLang="es-PR" sz="1200" b="0" dirty="0" err="1" smtClean="0">
                <a:latin typeface="Times New Roman" pitchFamily="18" charset="0"/>
              </a:rPr>
              <a:t>por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smtClean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Santana</a:t>
            </a:r>
            <a:r>
              <a:rPr lang="en-US" altLang="es-PR" sz="1200" b="0" dirty="0" smtClean="0">
                <a:latin typeface="Times New Roman" pitchFamily="18" charset="0"/>
              </a:rPr>
              <a:t>, 2016,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 smtClean="0">
                <a:latin typeface="Times New Roman" pitchFamily="18" charset="0"/>
              </a:rPr>
              <a:t>. </a:t>
            </a:r>
            <a:r>
              <a:rPr lang="en-US" altLang="es-PR" sz="1200" b="0" dirty="0">
                <a:latin typeface="Times New Roman" pitchFamily="18" charset="0"/>
              </a:rPr>
              <a:t>Copyright </a:t>
            </a:r>
            <a:r>
              <a:rPr lang="en-US" altLang="es-PR" sz="1200" b="0" dirty="0" smtClean="0">
                <a:latin typeface="Times New Roman" pitchFamily="18" charset="0"/>
              </a:rPr>
              <a:t>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smtClean="0">
                <a:latin typeface="Times New Roman" pitchFamily="18" charset="0"/>
              </a:rPr>
              <a:t>Juan Carlos Santana</a:t>
            </a:r>
            <a:endParaRPr lang="en-US" altLang="es-PR" sz="1200" b="0" dirty="0"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0" y="764704"/>
            <a:ext cx="7306588" cy="5075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28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d" pattern="hexago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04" y="1957914"/>
            <a:ext cx="1310640" cy="1524000"/>
          </a:xfrm>
          <a:prstGeom prst="rect">
            <a:avLst/>
          </a:prstGeom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03" y="3667227"/>
            <a:ext cx="1155192" cy="1514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6" y="1935444"/>
            <a:ext cx="1039368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35444"/>
            <a:ext cx="1267968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5444"/>
            <a:ext cx="1115568" cy="152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80" y="1916832"/>
            <a:ext cx="1335024" cy="152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37" y="3608924"/>
            <a:ext cx="713232" cy="15300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6" y="1890983"/>
            <a:ext cx="1484376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09" y="3586372"/>
            <a:ext cx="1402080" cy="1524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43" y="3586372"/>
            <a:ext cx="1420368" cy="152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64" y="3633308"/>
            <a:ext cx="1514856" cy="15057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42896"/>
            <a:ext cx="755904" cy="15422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" y="5250589"/>
            <a:ext cx="1514856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06" y="5182083"/>
            <a:ext cx="1511808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40" y="5049421"/>
            <a:ext cx="883920" cy="1499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92" y="5110372"/>
            <a:ext cx="899160" cy="1548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14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3312368" cy="4525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05" y="2263316"/>
            <a:ext cx="5636959" cy="375797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4437437" y="2924944"/>
            <a:ext cx="3024336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Subir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4427984" y="4054661"/>
            <a:ext cx="3672408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Escalón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33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4437437" y="2924944"/>
            <a:ext cx="3024336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4437436" y="2924944"/>
            <a:ext cx="4022995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Alcance del 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4427984" y="4054661"/>
            <a:ext cx="3672408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Corredor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25638"/>
            <a:ext cx="3027071" cy="4095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531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275856" y="3356992"/>
            <a:ext cx="5472608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Rotaci</a:t>
            </a:r>
            <a:r>
              <a:rPr lang="en-US" sz="3600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ón</a:t>
            </a:r>
            <a:r>
              <a:rPr lang="en-US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600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</a:t>
            </a:r>
            <a:r>
              <a:rPr lang="en-US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desde</a:t>
            </a:r>
            <a:r>
              <a:rPr lang="en-US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Cadera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52880"/>
            <a:ext cx="2736304" cy="4712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688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699792" y="1981225"/>
            <a:ext cx="4104455" cy="4888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Plancha (</a:t>
            </a:r>
            <a:r>
              <a:rPr lang="es-PR" sz="3600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Plank</a:t>
            </a:r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9" y="3284984"/>
            <a:ext cx="8394700" cy="241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178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339752" y="1981225"/>
            <a:ext cx="4104455" cy="4888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Plancha Lateral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2" y="3140968"/>
            <a:ext cx="4508500" cy="2324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5"/>
          <p:cNvSpPr txBox="1">
            <a:spLocks/>
          </p:cNvSpPr>
          <p:nvPr/>
        </p:nvSpPr>
        <p:spPr bwMode="auto">
          <a:xfrm>
            <a:off x="5190875" y="2656049"/>
            <a:ext cx="3773614" cy="18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MÚSCULOS: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Primarios: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Oblicuos externos e interno, glúteo medial, cuadrado </a:t>
            </a:r>
            <a:r>
              <a:rPr lang="es-PR" altLang="es-PR" sz="2400" dirty="0" err="1" smtClean="0">
                <a:solidFill>
                  <a:srgbClr val="9E0040"/>
                </a:solidFill>
                <a:cs typeface="Arial" panose="020B0604020202020204" pitchFamily="34" charset="0"/>
              </a:rPr>
              <a:t>lumbrar</a:t>
            </a:r>
            <a:endParaRPr lang="es-PR" altLang="es-PR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5190874" y="4456249"/>
            <a:ext cx="3773614" cy="18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MÚSCULOS: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Secundarios: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Recto abdominal, erectores de la espina, </a:t>
            </a:r>
            <a:r>
              <a:rPr lang="es-PR" altLang="es-PR" sz="2400" dirty="0" err="1" smtClean="0">
                <a:solidFill>
                  <a:srgbClr val="9E0040"/>
                </a:solidFill>
                <a:cs typeface="Arial" panose="020B0604020202020204" pitchFamily="34" charset="0"/>
              </a:rPr>
              <a:t>multifido</a:t>
            </a:r>
            <a:endParaRPr lang="es-PR" altLang="es-PR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522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824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1412776"/>
            <a:ext cx="367240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Inkster, K. (2015). </a:t>
            </a:r>
            <a:r>
              <a:rPr lang="en-US" altLang="es-PR" sz="2800" i="1" dirty="0"/>
              <a:t>Foam Rolling: 40 Exercises for Massage, Injury Prevention, and Core Strength</a:t>
            </a:r>
            <a:r>
              <a:rPr lang="en-US" altLang="es-PR" sz="2800" b="0" dirty="0"/>
              <a:t>. New York, NY: W.W. Norton &amp; Company, Inc. 160 pp.</a:t>
            </a:r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939768" cy="5528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2107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475656" y="2021037"/>
            <a:ext cx="6120680" cy="4092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Plancha Lateral en T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44801"/>
            <a:ext cx="4422779" cy="3881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287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4788024" y="3789040"/>
            <a:ext cx="2376264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1680"/>
            <a:ext cx="2520280" cy="4275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178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2195532" cy="4479594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699792" y="3573016"/>
            <a:ext cx="6120680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SALTO VERTICAL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263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72122"/>
            <a:ext cx="5242365" cy="3797287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2555775" y="2045618"/>
            <a:ext cx="4032448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PATINADOR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403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2555775" y="1988840"/>
            <a:ext cx="4032448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2" y="2780928"/>
            <a:ext cx="5747060" cy="2873530"/>
          </a:xfrm>
          <a:prstGeom prst="rect">
            <a:avLst/>
          </a:prstGeom>
        </p:spPr>
      </p:pic>
      <p:sp>
        <p:nvSpPr>
          <p:cNvPr id="9" name="Title 5"/>
          <p:cNvSpPr txBox="1">
            <a:spLocks/>
          </p:cNvSpPr>
          <p:nvPr/>
        </p:nvSpPr>
        <p:spPr bwMode="auto">
          <a:xfrm>
            <a:off x="6179108" y="2636912"/>
            <a:ext cx="2641364" cy="18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MÚSCULOS: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Primarios: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Pectoral mayor, tríceps braquial,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err="1" smtClean="0">
                <a:solidFill>
                  <a:srgbClr val="9E0040"/>
                </a:solidFill>
                <a:cs typeface="Arial" panose="020B0604020202020204" pitchFamily="34" charset="0"/>
              </a:rPr>
              <a:t>deltoide</a:t>
            </a: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 anterior</a:t>
            </a:r>
            <a:endParaRPr lang="es-PR" altLang="es-PR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6179108" y="4437112"/>
            <a:ext cx="2785382" cy="18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MÚSCULOS: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Secundarios: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Serrato anterior, trapecio, recto abdominal</a:t>
            </a:r>
            <a:endParaRPr lang="es-PR" altLang="es-PR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945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7533"/>
            <a:ext cx="4536504" cy="4118918"/>
          </a:xfrm>
          <a:prstGeom prst="rect">
            <a:avLst/>
          </a:prstGeom>
        </p:spPr>
      </p:pic>
      <p:sp>
        <p:nvSpPr>
          <p:cNvPr id="11" name="Title 5"/>
          <p:cNvSpPr txBox="1">
            <a:spLocks/>
          </p:cNvSpPr>
          <p:nvPr/>
        </p:nvSpPr>
        <p:spPr bwMode="auto">
          <a:xfrm>
            <a:off x="5076057" y="2420888"/>
            <a:ext cx="3600400" cy="18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MÚSCULOS: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Primarios: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Pectoral mayor, tríceps braquial, </a:t>
            </a:r>
            <a:r>
              <a:rPr lang="es-PR" altLang="es-PR" sz="2400" dirty="0" err="1" smtClean="0">
                <a:solidFill>
                  <a:srgbClr val="9E0040"/>
                </a:solidFill>
                <a:cs typeface="Arial" panose="020B0604020202020204" pitchFamily="34" charset="0"/>
              </a:rPr>
              <a:t>deltoide</a:t>
            </a: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 anterior</a:t>
            </a:r>
            <a:endParaRPr lang="es-PR" altLang="es-PR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 bwMode="auto">
          <a:xfrm>
            <a:off x="5076056" y="4365104"/>
            <a:ext cx="3744417" cy="18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MÚSCULOS: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Secundarios: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Serrato anterior, trapecio, recto abdominal, oblicuo interno, </a:t>
            </a:r>
            <a:r>
              <a:rPr lang="es-PR" altLang="es-PR" sz="2400" dirty="0">
                <a:solidFill>
                  <a:srgbClr val="9E0040"/>
                </a:solidFill>
                <a:cs typeface="Arial" panose="020B0604020202020204" pitchFamily="34" charset="0"/>
              </a:rPr>
              <a:t>o</a:t>
            </a:r>
            <a:r>
              <a:rPr lang="es-PR" altLang="es-PR" sz="2400" dirty="0" smtClean="0">
                <a:solidFill>
                  <a:srgbClr val="9E0040"/>
                </a:solidFill>
                <a:cs typeface="Arial" panose="020B0604020202020204" pitchFamily="34" charset="0"/>
              </a:rPr>
              <a:t>blicuo externo</a:t>
            </a:r>
            <a:endParaRPr lang="es-PR" altLang="es-PR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46642" y="1885615"/>
            <a:ext cx="6984776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LAGARTIJAS: Con una Mano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468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187624" y="1916832"/>
            <a:ext cx="6799778" cy="35928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LAGARTIJAS: </a:t>
            </a: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“T</a:t>
            </a:r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64680"/>
            <a:ext cx="4536503" cy="3941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739093"/>
      </p:ext>
    </p:ext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2555775" y="1988840"/>
            <a:ext cx="4032448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63456"/>
            <a:ext cx="1711077" cy="1655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48525"/>
            <a:ext cx="1954054" cy="171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24" y="2821623"/>
            <a:ext cx="2139899" cy="151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57" y="2564904"/>
            <a:ext cx="1871512" cy="1845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" y="4466321"/>
            <a:ext cx="2443925" cy="1704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55" y="4429878"/>
            <a:ext cx="1769374" cy="1801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23" y="4613160"/>
            <a:ext cx="3153667" cy="1687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2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23528" y="1484784"/>
            <a:ext cx="83529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BANDAS Y POLEAS: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ROTA/DESACELERA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0" y="2227827"/>
            <a:ext cx="1514856" cy="1091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32" y="2168391"/>
            <a:ext cx="1514856" cy="1210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24" y="2093715"/>
            <a:ext cx="1514856" cy="135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79" y="1977008"/>
            <a:ext cx="15118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0" y="1977008"/>
            <a:ext cx="1392936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6" y="3754088"/>
            <a:ext cx="1338072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69" y="3645024"/>
            <a:ext cx="1063752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32" y="3898008"/>
            <a:ext cx="1505712" cy="1018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34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23528" y="1484784"/>
            <a:ext cx="83529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MANCUERNAS Y 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IMBALANCES MUSC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102108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82" y="2001032"/>
            <a:ext cx="978408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20" y="2013224"/>
            <a:ext cx="1051560" cy="1499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97" y="1979696"/>
            <a:ext cx="1365504" cy="1511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97" y="1979696"/>
            <a:ext cx="102108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20" y="1970552"/>
            <a:ext cx="1316736" cy="1542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37" y="1988840"/>
            <a:ext cx="1225296" cy="1505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67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3926" y="764704"/>
            <a:ext cx="4434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20319" y="14127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Pilares: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</a:t>
            </a:r>
            <a:r>
              <a:rPr lang="es-PR" altLang="es-P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Integrado-Funcional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20320" y="1960016"/>
            <a:ext cx="843692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Planificación y diseño: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 Integrado-Funcional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0320" y="2438698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Demandas específicas y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Pruebas Funcionales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620320" y="3169217"/>
            <a:ext cx="53960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Calentamiento dinámico o activo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551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20319" y="3639573"/>
            <a:ext cx="836972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omponentes: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Integrado-Funcional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95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20320" y="4186813"/>
            <a:ext cx="794640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 y modalidades: </a:t>
            </a:r>
            <a:r>
              <a:rPr lang="es-PR" altLang="es-P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Integrado-Funcional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3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620319" y="4863709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Ejemplos/aplicaciones de programas de: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Entrenamiento Integrado-Funcional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370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20320" y="5698981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5579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620319" y="6174029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562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5497"/>
            <a:ext cx="2352166" cy="66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75" y="703146"/>
            <a:ext cx="1440557" cy="750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1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824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48064" y="1160115"/>
            <a:ext cx="3960440" cy="486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Thompson, J. (2015). </a:t>
            </a:r>
            <a:r>
              <a:rPr lang="en-US" altLang="es-PR" sz="2800" i="1" dirty="0"/>
              <a:t>Weighted Vest Workouts: Supercharge Your Workout f</a:t>
            </a:r>
          </a:p>
          <a:p>
            <a:pPr algn="l" eaLnBrk="1" hangingPunct="1"/>
            <a:r>
              <a:rPr lang="en-US" altLang="es-PR" sz="2800" i="1" dirty="0"/>
              <a:t>or Weight Loss, Muscle Building, Cardio Endurance and Core Strength</a:t>
            </a:r>
            <a:r>
              <a:rPr lang="en-US" altLang="es-PR" sz="2800" b="0" dirty="0"/>
              <a:t>. Berkeley, CA: Ulysses Press.144 pp.</a:t>
            </a:r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4608512" cy="5494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06078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35496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059831" y="1484784"/>
            <a:ext cx="3096344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296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MANCUERNAS: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259631" y="1988840"/>
            <a:ext cx="6768752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PR" sz="3600" kern="10" dirty="0" smtClean="0">
                <a:ln/>
                <a:solidFill>
                  <a:schemeClr val="accent3"/>
                </a:solidFill>
                <a:latin typeface="Berlin Sans FB" panose="020E0602020502020306" pitchFamily="34" charset="0"/>
                <a:cs typeface="Times New Roman"/>
              </a:rPr>
              <a:t>FORTALEZA FUNCIONAL: </a:t>
            </a:r>
            <a:r>
              <a:rPr lang="es-PR" sz="3600" kern="10" dirty="0" smtClean="0">
                <a:ln/>
                <a:solidFill>
                  <a:schemeClr val="accent3"/>
                </a:solidFill>
                <a:latin typeface="Arial Black" panose="020B0A04020102020204" pitchFamily="34" charset="0"/>
                <a:cs typeface="Times New Roman"/>
              </a:rPr>
              <a:t>HOMBROS</a:t>
            </a:r>
            <a:endParaRPr lang="es-PR" sz="3600" kern="10" dirty="0">
              <a:ln/>
              <a:solidFill>
                <a:schemeClr val="accent3"/>
              </a:solidFill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259631" y="2520731"/>
            <a:ext cx="6615643" cy="31458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 LATERAL SOBRE LA CABEZA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96952"/>
            <a:ext cx="4690864" cy="3329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85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99" y="2828779"/>
            <a:ext cx="5967570" cy="3611058"/>
          </a:xfrm>
          <a:prstGeom prst="rect">
            <a:avLst/>
          </a:prstGeom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35496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3059831" y="1484784"/>
            <a:ext cx="3096344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296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MANCUERNAS: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539552" y="1988840"/>
            <a:ext cx="8280920" cy="3240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PR" sz="3600" kern="10" dirty="0" smtClean="0">
                <a:ln/>
                <a:solidFill>
                  <a:schemeClr val="accent3"/>
                </a:solidFill>
                <a:latin typeface="Berlin Sans FB" panose="020E0602020502020306" pitchFamily="34" charset="0"/>
                <a:cs typeface="Times New Roman"/>
              </a:rPr>
              <a:t>FORTALEZA FUNCIONAL: </a:t>
            </a:r>
            <a:r>
              <a:rPr lang="es-PR" sz="3600" kern="10" dirty="0" smtClean="0">
                <a:ln/>
                <a:solidFill>
                  <a:schemeClr val="accent3"/>
                </a:solidFill>
                <a:latin typeface="Arial Black" panose="020B0A04020102020204" pitchFamily="34" charset="0"/>
                <a:cs typeface="Times New Roman"/>
              </a:rPr>
              <a:t>EXTREM INFERIOR</a:t>
            </a:r>
            <a:endParaRPr lang="es-PR" sz="3600" kern="10" dirty="0">
              <a:ln/>
              <a:solidFill>
                <a:schemeClr val="accent3"/>
              </a:solidFill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195736" y="2520731"/>
            <a:ext cx="5319498" cy="3322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ZANCADA  (LUNGE)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72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– EQUIPOS: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2572122"/>
            <a:ext cx="6431725" cy="3808258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259631" y="1916832"/>
            <a:ext cx="6615643" cy="31458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OSCILACIÓN CON UNA MANOS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08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 – EQUIPOS: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8880"/>
            <a:ext cx="6624736" cy="4070621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259631" y="1916832"/>
            <a:ext cx="6615643" cy="31458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OSCILACIÓN CON DOS MANOS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3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– EQUIPOS: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6840760" cy="4268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0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7848872" cy="4479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43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– EQUIPOS: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30648"/>
            <a:ext cx="3597632" cy="4197238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043608" y="1916832"/>
            <a:ext cx="6903674" cy="3088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SENTADILLAS O ENCUCLILLADO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74426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 – EQUIPOS: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76441"/>
            <a:ext cx="2088232" cy="4084064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043608" y="1916832"/>
            <a:ext cx="6903674" cy="3088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SENTADILLAS O ENCUCLILLADO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5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 – EQUIPOS: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4597813" cy="4362028"/>
          </a:xfrm>
          <a:prstGeom prst="rect">
            <a:avLst/>
          </a:prstGeom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5076056" y="3284984"/>
            <a:ext cx="3438199" cy="123776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ZANCADA</a:t>
            </a:r>
          </a:p>
          <a:p>
            <a:pPr algn="ctr"/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(LUNGE)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50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 – EQUIPOS: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5" y="2572122"/>
            <a:ext cx="8671203" cy="301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5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12256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20072" y="2240235"/>
            <a:ext cx="3456384" cy="234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Eisen</a:t>
            </a:r>
            <a:r>
              <a:rPr lang="en-US" altLang="es-PR" sz="2800" b="0" dirty="0"/>
              <a:t>, I. (2015). </a:t>
            </a:r>
            <a:r>
              <a:rPr lang="en-US" altLang="es-PR" sz="2800" i="1" dirty="0"/>
              <a:t>Pilates</a:t>
            </a:r>
            <a:r>
              <a:rPr lang="en-US" altLang="es-PR" sz="2800" b="0" dirty="0"/>
              <a:t>. New York, NY: Young Adult - Rosen Publishing. 192 pp.</a:t>
            </a:r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86088"/>
            <a:ext cx="4248472" cy="5627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36782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– EQUIPOS: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48880"/>
            <a:ext cx="5550102" cy="4061051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095837" y="1916832"/>
            <a:ext cx="29523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22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23528" y="1484784"/>
            <a:ext cx="83529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BANDAS Y POLEAS: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ROTA/DESACELERA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880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88032" y="1448743"/>
            <a:ext cx="8460432" cy="3464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ENTRENAMIENTO: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BALANCE DINÁMICO O PROPIOCEPTIVO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95536" y="1916832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PR" sz="3600" kern="10" dirty="0" smtClean="0">
                <a:ln/>
                <a:solidFill>
                  <a:schemeClr val="accent3"/>
                </a:solidFill>
                <a:latin typeface="Berlin Sans FB" panose="020E0602020502020306" pitchFamily="34" charset="0"/>
                <a:cs typeface="Times New Roman"/>
              </a:rPr>
              <a:t>ESTABILIDAD POSTURAL: </a:t>
            </a:r>
            <a:r>
              <a:rPr lang="es-PR" sz="3600" kern="10" dirty="0" smtClean="0">
                <a:ln/>
                <a:solidFill>
                  <a:schemeClr val="accent3"/>
                </a:solidFill>
                <a:latin typeface="Arial Black" panose="020B0A04020102020204" pitchFamily="34" charset="0"/>
                <a:cs typeface="Times New Roman"/>
              </a:rPr>
              <a:t>ESTÁTICA Y DINÁMICA</a:t>
            </a:r>
            <a:endParaRPr lang="es-PR" sz="3600" kern="10" dirty="0">
              <a:ln/>
              <a:solidFill>
                <a:schemeClr val="accent3"/>
              </a:solidFill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758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7258"/>
            <a:ext cx="3673513" cy="3949026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288032" y="1448743"/>
            <a:ext cx="8460432" cy="3464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ENTRENAMIENTO: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BALANCE DINÁMICO O PROPIOCEPTIVO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395536" y="1916832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PR" sz="3600" kern="10" dirty="0" smtClean="0">
                <a:ln/>
                <a:solidFill>
                  <a:schemeClr val="accent3"/>
                </a:solidFill>
                <a:latin typeface="Berlin Sans FB" panose="020E0602020502020306" pitchFamily="34" charset="0"/>
                <a:cs typeface="Times New Roman"/>
              </a:rPr>
              <a:t>ESTABILIDAD POSTURAL: </a:t>
            </a:r>
            <a:r>
              <a:rPr lang="es-PR" sz="3600" kern="10" dirty="0" smtClean="0">
                <a:ln/>
                <a:solidFill>
                  <a:schemeClr val="accent3"/>
                </a:solidFill>
                <a:latin typeface="Arial Black" panose="020B0A04020102020204" pitchFamily="34" charset="0"/>
                <a:cs typeface="Times New Roman"/>
              </a:rPr>
              <a:t>ESTÁTICA Y DINÁMICA</a:t>
            </a:r>
            <a:endParaRPr lang="es-PR" sz="3600" kern="10" dirty="0">
              <a:ln/>
              <a:solidFill>
                <a:schemeClr val="accent3"/>
              </a:solidFill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3563888" y="3861048"/>
            <a:ext cx="4950367" cy="3016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ZANCADA (LUNGE)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147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1164336" cy="1502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1182624" cy="1505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1307592" cy="1499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35" y="2132856"/>
            <a:ext cx="1514856" cy="1402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02" y="2004840"/>
            <a:ext cx="1411224" cy="1530096"/>
          </a:xfrm>
          <a:prstGeom prst="rect">
            <a:avLst/>
          </a:prstGeom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819912" cy="1548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199340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4499992" y="2636912"/>
            <a:ext cx="4176464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ROTACIÓN 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" y="1844824"/>
            <a:ext cx="3613764" cy="4601029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4427984" y="3501008"/>
            <a:ext cx="4176464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5796136" y="4332936"/>
            <a:ext cx="1296144" cy="464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4644008" y="5085184"/>
            <a:ext cx="3744416" cy="464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TRONCO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26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4935"/>
            <a:ext cx="3384375" cy="4367792"/>
          </a:xfrm>
          <a:prstGeom prst="rect">
            <a:avLst/>
          </a:prstGeom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699792" y="3429000"/>
            <a:ext cx="6120680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ROTACIÓN DIAGONAL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713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043609" y="1772816"/>
            <a:ext cx="7056784" cy="4922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ZANCADA (LUNGE) CON ROTACIÓN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29016"/>
            <a:ext cx="2880320" cy="4052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91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3095837" y="1844824"/>
            <a:ext cx="29523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36324"/>
            <a:ext cx="6939345" cy="3462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04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683568" y="1880828"/>
            <a:ext cx="7920880" cy="36000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ENCUCLILLADO DE RODILLA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85600"/>
            <a:ext cx="4248472" cy="3989419"/>
          </a:xfrm>
          <a:prstGeom prst="rect">
            <a:avLst/>
          </a:prstGeom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4788024" y="2564904"/>
            <a:ext cx="403245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ESTABILIZACIÓN PARA LA ZONA MEDIA DEL CUERPO (CORE) -</a:t>
            </a:r>
          </a:p>
          <a:p>
            <a:pPr>
              <a:lnSpc>
                <a:spcPct val="150000"/>
              </a:lnSpc>
            </a:pPr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ESTABILIDAD DINÁMICA: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BOLAS SUECAS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34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2132856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Willardson</a:t>
            </a:r>
            <a:r>
              <a:rPr lang="en-US" altLang="es-PR" sz="2800" b="0" dirty="0"/>
              <a:t>, J. M. (Ed.). (2014). </a:t>
            </a:r>
            <a:r>
              <a:rPr lang="en-US" altLang="es-PR" sz="2800" i="1" dirty="0"/>
              <a:t>Developing the Core</a:t>
            </a:r>
            <a:r>
              <a:rPr lang="en-US" altLang="es-PR" sz="2800" b="0" dirty="0"/>
              <a:t>. Champaign, IL: Human Kinetics. 215 pp.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0" y="827211"/>
            <a:ext cx="3837476" cy="5482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01771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681790" y="1905493"/>
            <a:ext cx="3780421" cy="26241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ABDOMINALES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41511"/>
            <a:ext cx="8131814" cy="3301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55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8" y="2302485"/>
            <a:ext cx="7441149" cy="3668900"/>
          </a:xfrm>
          <a:prstGeom prst="rect">
            <a:avLst/>
          </a:prstGeom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681790" y="1905493"/>
            <a:ext cx="3780421" cy="26241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ABDOMINALES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89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8239346" cy="3242258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907704" y="1953749"/>
            <a:ext cx="4968552" cy="28708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MEDIA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032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907704" y="1953749"/>
            <a:ext cx="4968552" cy="28708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539552" y="1916832"/>
            <a:ext cx="8208912" cy="28803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ESTABILIDAD EN PUENTE CON UNA PIERNA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50777"/>
            <a:ext cx="5252068" cy="4102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32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39" y="1916832"/>
            <a:ext cx="5486323" cy="432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34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079612" y="1918655"/>
            <a:ext cx="7128792" cy="3221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s-PR" sz="3600" kern="1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LARGARTIJA A RODILLA EN ABDOMEN</a:t>
            </a:r>
            <a:endParaRPr lang="es-PR" sz="36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4788024" y="2564904"/>
            <a:ext cx="403245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ESTABILIZACIÓN PARA LA ZONA MEDIA DEL CUERPO (CORE) -</a:t>
            </a:r>
          </a:p>
          <a:p>
            <a:pPr>
              <a:lnSpc>
                <a:spcPct val="150000"/>
              </a:lnSpc>
            </a:pPr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ESTABILIDAD DINÁMICA: </a:t>
            </a: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BOLAS SUECAS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652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2" y="1988840"/>
            <a:ext cx="1399032" cy="1511808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835696" y="1484784"/>
            <a:ext cx="583264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RUEDA ABDOMINAL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380117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403648" y="1448743"/>
            <a:ext cx="6744036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TABLONCILLO RODANTE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29322"/>
            <a:ext cx="1514856" cy="1271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61045"/>
            <a:ext cx="1493520" cy="127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78" y="1940263"/>
            <a:ext cx="1484376" cy="1392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26" y="1861503"/>
            <a:ext cx="1499616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01008"/>
            <a:ext cx="1499616" cy="1298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179513" y="620688"/>
            <a:ext cx="878497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  <a:endParaRPr lang="es-PR" altLang="es-PR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403648" y="1448743"/>
            <a:ext cx="6744036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HALTEROFILIA TRADICIONAL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0" y="2132856"/>
            <a:ext cx="1514856" cy="1511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14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3528" y="692696"/>
            <a:ext cx="84249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</a:t>
            </a: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</a:t>
            </a:r>
            <a:r>
              <a:rPr lang="es-PR" altLang="es-PR" sz="3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ILUSTRACIONES:</a:t>
            </a:r>
            <a:endParaRPr lang="es-PR" altLang="es-PR" sz="3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38158" y="1484784"/>
            <a:ext cx="84823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</a:t>
            </a:r>
            <a:r>
              <a:rPr lang="es-PR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500"/>
              </a:lnSpc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</a:t>
            </a:r>
            <a:r>
              <a:rPr lang="en-US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  <a:p>
            <a:pPr>
              <a:lnSpc>
                <a:spcPts val="2500"/>
              </a:lnSpc>
            </a:pPr>
            <a:endParaRPr lang="en-US" altLang="es-PR" sz="2000" b="0" dirty="0" smtClean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 err="1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images</a:t>
            </a:r>
            <a:r>
              <a:rPr lang="en-US" altLang="es-PR" sz="2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4" name="chimes.wav"/>
          </p:stSnd>
        </p:sndAc>
      </p:transition>
    </mc:Choice>
    <mc:Fallback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6056" y="2060848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Chu, D. A., &amp; </a:t>
            </a:r>
            <a:r>
              <a:rPr lang="en-US" altLang="es-PR" sz="2800" b="0" dirty="0" err="1"/>
              <a:t>Myer,G</a:t>
            </a:r>
            <a:r>
              <a:rPr lang="en-US" altLang="es-PR" sz="2800" b="0" dirty="0"/>
              <a:t>. D. (2013). </a:t>
            </a:r>
            <a:r>
              <a:rPr lang="en-US" altLang="es-PR" sz="2800" i="1" dirty="0" err="1"/>
              <a:t>Plyometrics</a:t>
            </a:r>
            <a:r>
              <a:rPr lang="en-US" altLang="es-PR" sz="2800" b="0" dirty="0"/>
              <a:t>. Champaign, IL: Human Kinetics. 242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2" y="765175"/>
            <a:ext cx="4318380" cy="5571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42553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5" y="764704"/>
            <a:ext cx="3270447" cy="4578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923928" y="2492896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72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504" y="0"/>
            <a:ext cx="10307954" cy="6857999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72330" y="2420044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s-PR" sz="8100" b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  <a:endParaRPr lang="es-PR" altLang="es-PR" sz="6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Correo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 err="1" smtClean="0">
                <a:latin typeface="Arial" charset="0"/>
              </a:rPr>
              <a:t>electrónico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Dirección</a:t>
            </a:r>
            <a:r>
              <a:rPr lang="en-US" altLang="es-PR" sz="2800" b="1" dirty="0" smtClean="0">
                <a:latin typeface="Arial" charset="0"/>
              </a:rPr>
              <a:t> y </a:t>
            </a:r>
            <a:r>
              <a:rPr lang="en-US" altLang="es-PR" sz="2800" b="1" dirty="0" err="1" smtClean="0">
                <a:latin typeface="Arial" charset="0"/>
              </a:rPr>
              <a:t>Teléfono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Página</a:t>
            </a:r>
            <a:r>
              <a:rPr lang="en-US" altLang="es-PR" sz="2800" b="1" dirty="0" smtClean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U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 smtClean="0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 smtClean="0">
                <a:latin typeface="Calibri" panose="020F0502020204030204" pitchFamily="34" charset="0"/>
              </a:rPr>
              <a:t>Recinto</a:t>
            </a:r>
            <a:r>
              <a:rPr lang="en-US" altLang="es-PR" sz="2800" i="1" dirty="0" smtClean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 smtClean="0">
                <a:latin typeface="Calibri" panose="020F0502020204030204" pitchFamily="34" charset="0"/>
              </a:rPr>
              <a:t>Metropolitano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42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2372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628800"/>
            <a:ext cx="388843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National Strength &amp; Conditioning Association [NSCA], &amp; </a:t>
            </a:r>
            <a:r>
              <a:rPr lang="en-US" altLang="es-PR" sz="2800" b="0" dirty="0" err="1"/>
              <a:t>Jeffreys</a:t>
            </a:r>
            <a:r>
              <a:rPr lang="en-US" altLang="es-PR" sz="2800" b="0" dirty="0"/>
              <a:t>, I. (Eds.). (2013). </a:t>
            </a:r>
            <a:r>
              <a:rPr lang="en-US" altLang="es-PR" sz="2800" i="1" dirty="0"/>
              <a:t>Developing Speed</a:t>
            </a:r>
            <a:r>
              <a:rPr lang="en-US" altLang="es-PR" sz="2800" b="0" dirty="0"/>
              <a:t>. Champaign, IL: Human Kinetics. 224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3" y="840659"/>
            <a:ext cx="3878469" cy="5540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9139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05172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916832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Dawes, J., &amp; </a:t>
            </a:r>
            <a:r>
              <a:rPr lang="en-US" altLang="es-PR" sz="2800" b="0" dirty="0" err="1"/>
              <a:t>Roozen</a:t>
            </a:r>
            <a:r>
              <a:rPr lang="en-US" altLang="es-PR" sz="2800" b="0" dirty="0"/>
              <a:t>, M. (2012). </a:t>
            </a:r>
            <a:r>
              <a:rPr lang="en-US" altLang="es-PR" sz="2800" i="1" dirty="0"/>
              <a:t>Developing Agility, and Quickness</a:t>
            </a:r>
            <a:r>
              <a:rPr lang="en-US" altLang="es-PR" sz="2800" b="0" dirty="0"/>
              <a:t>. Champaign, IL: Human Kinetics. 200 pp.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880902" cy="5544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91958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628800"/>
            <a:ext cx="37444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Gamble, P. (2012). </a:t>
            </a:r>
            <a:r>
              <a:rPr lang="en-US" altLang="es-PR" sz="2800" i="1" dirty="0"/>
              <a:t>Training for Sport Speed and Agility: An Evidence-Based Approach</a:t>
            </a:r>
            <a:r>
              <a:rPr lang="en-US" altLang="es-PR" sz="2800" b="0" dirty="0"/>
              <a:t>. New York, NY: Routledge, an Imprint of the Taylor &amp; </a:t>
            </a:r>
            <a:r>
              <a:rPr lang="en-US" altLang="es-PR" sz="2800" b="0" dirty="0" err="1"/>
              <a:t>Francias</a:t>
            </a:r>
            <a:r>
              <a:rPr lang="en-US" altLang="es-PR" sz="2800" b="0" dirty="0"/>
              <a:t> Group. 200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5176"/>
            <a:ext cx="4090139" cy="5717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6432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8024" y="1412776"/>
            <a:ext cx="37444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O’Dell, S. (2012). </a:t>
            </a:r>
            <a:r>
              <a:rPr lang="en-US" altLang="es-PR" sz="2800" i="1" dirty="0"/>
              <a:t>The Power Revolution: A Sports Performance Guide to Achieving Maximum Power</a:t>
            </a:r>
            <a:r>
              <a:rPr lang="en-US" altLang="es-PR" sz="2800" b="0" dirty="0"/>
              <a:t>. Monterey, CA: Coaches Choice. 215 pp.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79125"/>
            <a:ext cx="4171885" cy="5846220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21242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48064" y="1988840"/>
            <a:ext cx="324036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Cissik</a:t>
            </a:r>
            <a:r>
              <a:rPr lang="en-US" altLang="es-PR" sz="2800" b="0" dirty="0"/>
              <a:t>, J. M., &amp; Barnes, M. (2011). </a:t>
            </a:r>
            <a:r>
              <a:rPr lang="en-US" altLang="es-PR" sz="2800" i="1" dirty="0"/>
              <a:t>Sport Speed and Agility</a:t>
            </a:r>
            <a:r>
              <a:rPr lang="en-US" altLang="es-PR" sz="2800" b="0" dirty="0"/>
              <a:t> (2da. ed.). Monterey, CA: Coaches Choice. 260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2" y="765175"/>
            <a:ext cx="4412034" cy="5688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43859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6056" y="2060848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Brumitt</a:t>
            </a:r>
            <a:r>
              <a:rPr lang="en-US" altLang="es-PR" sz="2800" b="0" dirty="0"/>
              <a:t>, J. (2010). </a:t>
            </a:r>
            <a:r>
              <a:rPr lang="en-US" altLang="es-PR" sz="2800" i="1" dirty="0"/>
              <a:t>Core Assessment and Training</a:t>
            </a:r>
            <a:r>
              <a:rPr lang="en-US" altLang="es-PR" sz="2800" b="0" dirty="0"/>
              <a:t>. Champaign, IL: Human Kinetics. 154 pp.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1" y="764704"/>
            <a:ext cx="4408896" cy="5688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78799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41352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2009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52546" y="1196727"/>
            <a:ext cx="3767926" cy="475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Kovacs, M. (2009). </a:t>
            </a:r>
            <a:r>
              <a:rPr lang="en-US" altLang="es-PR" sz="2800" i="1" dirty="0"/>
              <a:t>Dynamic Stretching: The Revolutionary New Warm-up Method to Improve Power, Performance and Range of Motion</a:t>
            </a:r>
            <a:r>
              <a:rPr lang="en-US" altLang="es-PR" sz="2800" b="0" dirty="0"/>
              <a:t>. Berkeley, CA: Ulysses Press. 144 pp.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585002" cy="5688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86123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98020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2006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64012" y="1772791"/>
            <a:ext cx="4128468" cy="309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Dawes, J., &amp; Mooney, C. (2006). </a:t>
            </a:r>
            <a:r>
              <a:rPr lang="en-US" altLang="es-PR" sz="2800" i="1" dirty="0"/>
              <a:t>101 Conditioning Games and Drills for Athletes</a:t>
            </a:r>
            <a:r>
              <a:rPr lang="en-US" altLang="es-PR" sz="2800" b="0" dirty="0"/>
              <a:t>. Monterey, CA: Coaches Choice. 134 pp</a:t>
            </a:r>
            <a:r>
              <a:rPr lang="en-US" altLang="es-PR" sz="2800" b="0" dirty="0" smtClean="0"/>
              <a:t>.</a:t>
            </a:r>
            <a:endParaRPr lang="en-US" altLang="es-PR" sz="28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89404"/>
            <a:ext cx="4248472" cy="5652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3855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893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2004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64012" y="2492896"/>
            <a:ext cx="412846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McHenry, P., &amp; </a:t>
            </a:r>
            <a:r>
              <a:rPr lang="en-US" altLang="es-PR" sz="2800" b="0" dirty="0" err="1"/>
              <a:t>Raether</a:t>
            </a:r>
            <a:r>
              <a:rPr lang="en-US" altLang="es-PR" sz="2800" b="0" dirty="0"/>
              <a:t>, J. (2004). </a:t>
            </a:r>
            <a:r>
              <a:rPr lang="en-US" altLang="es-PR" sz="2800" i="1" dirty="0"/>
              <a:t>101 Agility Drills</a:t>
            </a:r>
            <a:r>
              <a:rPr lang="en-US" altLang="es-PR" sz="2800" b="0" dirty="0"/>
              <a:t>. Monterey, CA: Coaches Choice. 150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2" y="836712"/>
            <a:ext cx="4173062" cy="5572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08217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169344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2001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19996" y="1556767"/>
            <a:ext cx="4128468" cy="388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Ellenbecker</a:t>
            </a:r>
            <a:r>
              <a:rPr lang="en-US" altLang="es-PR" sz="2800" b="0" dirty="0"/>
              <a:t>, T. S., &amp; Davies, G. J. (2001). </a:t>
            </a:r>
            <a:r>
              <a:rPr lang="en-US" altLang="es-PR" sz="2800" i="1" dirty="0"/>
              <a:t>Closed Kinetic Chain Exercises: A </a:t>
            </a:r>
            <a:r>
              <a:rPr lang="en-US" altLang="es-PR" sz="2800" i="1" dirty="0" err="1"/>
              <a:t>Comprehensice</a:t>
            </a:r>
            <a:r>
              <a:rPr lang="en-US" altLang="es-PR" sz="2800" i="1" dirty="0"/>
              <a:t> Guide to Multiple Joint Exercises</a:t>
            </a:r>
            <a:r>
              <a:rPr lang="en-US" altLang="es-PR" sz="2800" b="0" dirty="0"/>
              <a:t>. Champaign, IL: Human Kinetics, Inc. 128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2" y="765175"/>
            <a:ext cx="4140228" cy="5624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79678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7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2" y="5949280"/>
            <a:ext cx="882015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Webb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(2016). Functional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evelopment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athletic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erformance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Australian Strength &amp; Conditioning, 24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23-40.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3203848" y="90872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1" y="1917031"/>
            <a:ext cx="8748464" cy="3102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04027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3203848" y="54868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6121872"/>
            <a:ext cx="882015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D'ewes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(2016). What is functional training and is it right for you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Businesstoday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(210), 1-3.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(Business Source Complete)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272808" cy="4828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62743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3203848" y="764505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628800"/>
            <a:ext cx="8572500" cy="3933825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5905848"/>
            <a:ext cx="882015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Santana, J. C. (2016). Functional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Coach,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(214), 6835-6841.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92873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Fort-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Vanmeerhaeghe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Romero-Rodriguez, D., Montalvo, A. M., Kiefer, A. W., Lloyd, R. S., &amp; Myer, G. D. (2016). Integrative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neuromuscular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injury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revention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youth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thletes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Part I: Identifying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Conditioning Journal, 38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36-48.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http://www.revdesportiva.pt/files/para_publicar/Integrative_Neuromuscular_Training_and_Injury.5.pdf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50852"/>
            <a:ext cx="6171599" cy="4329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03617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Poston, W. C., Haddock, C. K., Heinrich, K. M.,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Jahnke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A.,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Jitnarin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Batchelor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B. (2016). Is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High-intensity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unctional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(HIFT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)/CrossFit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itness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Medicine, 181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(7), 627-637. doi:10.7205/MILMED-D-15-00273.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477250" cy="4810125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Business_Handsh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395536" y="981621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-35496" y="3067621"/>
            <a:ext cx="9179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UNIVERSIDAD AUT</a:t>
            </a:r>
            <a:r>
              <a:rPr lang="en-US" altLang="es-P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ÓNOMA DE CHIRIQUÍ</a:t>
            </a:r>
            <a:endParaRPr lang="es-PR" altLang="es-PR" sz="3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5603" y="3717032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Alda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>
                <a:latin typeface="Arial" charset="0"/>
              </a:rPr>
              <a:t>C</a:t>
            </a:r>
            <a:r>
              <a:rPr lang="en-US" altLang="es-PR" sz="2800" b="1" dirty="0" smtClean="0">
                <a:latin typeface="Arial" charset="0"/>
              </a:rPr>
              <a:t>ano de </a:t>
            </a:r>
            <a:r>
              <a:rPr lang="en-US" altLang="es-PR" sz="2800" b="1" dirty="0" err="1" smtClean="0">
                <a:latin typeface="Arial" charset="0"/>
              </a:rPr>
              <a:t>Araúz</a:t>
            </a:r>
            <a:r>
              <a:rPr lang="en-US" altLang="es-PR" sz="2800" b="1" i="1" dirty="0" smtClean="0">
                <a:latin typeface="Arial" charset="0"/>
              </a:rPr>
              <a:t>, M. A.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82116" y="5138028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smtClean="0">
                <a:latin typeface="Arial" charset="0"/>
              </a:rPr>
              <a:t>Doctor</a:t>
            </a:r>
            <a:r>
              <a:rPr lang="en-US" altLang="es-PR" sz="2800" b="1" dirty="0" smtClean="0">
                <a:latin typeface="Arial" charset="0"/>
              </a:rPr>
              <a:t> Eric Cabrera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4568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2116" y="5786100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smtClean="0">
                <a:latin typeface="Arial" charset="0"/>
              </a:rPr>
              <a:t>Magister</a:t>
            </a:r>
            <a:r>
              <a:rPr lang="en-US" altLang="es-PR" sz="2800" b="1" dirty="0" smtClean="0">
                <a:latin typeface="Arial" charset="0"/>
              </a:rPr>
              <a:t> Daniel Carrillo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2640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88681" y="3717032"/>
            <a:ext cx="3230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Erenia</a:t>
            </a:r>
            <a:r>
              <a:rPr lang="en-US" altLang="es-PR" sz="2800" b="1" dirty="0" smtClean="0">
                <a:latin typeface="Arial" charset="0"/>
              </a:rPr>
              <a:t> Staff Ruiz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85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5603" y="4201924"/>
            <a:ext cx="7158236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Decana</a:t>
            </a:r>
            <a:endParaRPr lang="en-US" altLang="es-PR" sz="24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Facultad</a:t>
            </a:r>
            <a:r>
              <a:rPr lang="en-US" altLang="es-PR" sz="2400" b="1" i="1" dirty="0" smtClean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 smtClean="0">
                <a:latin typeface="Calibri" panose="020F0502020204030204" pitchFamily="34" charset="0"/>
              </a:rPr>
              <a:t>Humanidades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588681" y="4216860"/>
            <a:ext cx="3555319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Secretaria-Despacho</a:t>
            </a:r>
            <a:endParaRPr lang="en-US" altLang="es-PR" sz="24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Facultad</a:t>
            </a:r>
            <a:r>
              <a:rPr lang="en-US" altLang="es-PR" sz="2400" b="1" i="1" dirty="0" smtClean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 smtClean="0">
                <a:latin typeface="Calibri" panose="020F0502020204030204" pitchFamily="34" charset="0"/>
              </a:rPr>
              <a:t>Humanidades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King, M.,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Stanforth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(2015). The movement-based programming method for select populations.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ACSM s Health &amp; Fitness Journal, 19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17-22.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http://journals.lww.com/acsm-healthfitness/Fulltext/2015/01000/THE_MOVEMENT_BASED_PROGRAMMING_METHOD_FOR_SELECT.6.aspx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9" y="1268760"/>
            <a:ext cx="8575301" cy="3907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7752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75955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6049864"/>
            <a:ext cx="882015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Ageberg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M. (2015). Neuromuscular e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xercise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degenerative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isease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&amp; Sport Sciences Reviews, 43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14-22.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http://journals.lww.com/acsm-essr/Fulltext/2015/01000/Neuromuscular_Exercise_as_Treatment_of.5.aspx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95557"/>
            <a:ext cx="8208912" cy="4193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14545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2" y="5833294"/>
            <a:ext cx="8820150" cy="6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Silva-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Grigoletto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E., Brito, C. J., &amp; Heredia, J. R. (2014). Functional training: functional for what and for whom? /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Treinamento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funcional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funcional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e para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quem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Brazilian Journal of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Kineanthropometry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Human Performance, 16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714-719.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http://www.scielo.br/pdf/rbcdh/v16n6/1980-0037-rbcdh-16-06-00709.pdf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6634" name="Picture 10" descr="1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4" y="1196951"/>
            <a:ext cx="8265092" cy="45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23873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347963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Balagué </a:t>
            </a:r>
            <a:r>
              <a:rPr lang="es-PR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Serre</a:t>
            </a:r>
            <a:r>
              <a:rPr lang="es-PR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es-PR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Torrents</a:t>
            </a:r>
            <a:r>
              <a:rPr lang="es-PR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Martín, C., Pol Cabanellas, R., &amp; </a:t>
            </a:r>
            <a:r>
              <a:rPr lang="es-PR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Seirul.Lo</a:t>
            </a:r>
            <a:r>
              <a:rPr lang="es-PR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Vargas, F. (2014). Entrenamiento integrado. Principios dinámicos y aplicaciones. </a:t>
            </a:r>
            <a:r>
              <a:rPr lang="es-PR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Apunts</a:t>
            </a:r>
            <a:r>
              <a:rPr lang="es-PR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PR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Educacion</a:t>
            </a:r>
            <a:r>
              <a:rPr lang="es-PR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Fisica</a:t>
            </a:r>
            <a:r>
              <a:rPr lang="es-PR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PR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Deportes, </a:t>
            </a:r>
            <a:r>
              <a:rPr lang="es-PR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(116), 60-68. doi:10.5672/apunts.2014-0983.es.(2014/2).116.06. Recuperado de </a:t>
            </a:r>
            <a:r>
              <a:rPr lang="es-PR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http://www.raco.cat/index.php/ApuntsEFD/article/viewFile/279286/366994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196752"/>
            <a:ext cx="8748464" cy="4249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1282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528" y="5977856"/>
            <a:ext cx="8496944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Roy, B. A. (2014).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FUNctional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ACSM's Health &amp; Fitness Journal, 18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3.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http://journals.lww.com/acsm-healthfitness/Fulltext/2014/05000/FUNctional_Exercise_Training.3.aspx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287016"/>
            <a:ext cx="8748464" cy="4374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74004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C.,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Shiroy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Jones, L., &amp; Clark, D. (2014). Systematic review of functional training on muscle strength, physical functioning, and activities of daily living in older adults.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Reviews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Aging &amp; Physical Activity, 11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95-106.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764505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39665"/>
            <a:ext cx="8712968" cy="2813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99678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1520" y="5977856"/>
            <a:ext cx="864096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Dalcourt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(2014). Loaded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 Fitness Journal, 11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30-37.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59799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5" y="1390279"/>
            <a:ext cx="8550427" cy="419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3062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6049864"/>
            <a:ext cx="882015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Peterson, J. A. (2013). Take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nice-to-know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acts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ACSM's Health &amp; Fitness Journal, 17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48.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http://journals.lww.com/acsm-healthfitness/Fulltext/2013/09000/10_Nice_to_Know_Facts_About_Functional_Training.15.aspx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9249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68608"/>
            <a:ext cx="8568952" cy="3760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89627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King, M.,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Stanforth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(2013). 10,000 workouts in 10 minutes: Movement-based programming.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ACSM's Health &amp; Fitness Journal, 17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5-14.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http://journals.lww.com/acsm-healthfitness/Fulltext/2013/01000/10,000_WORKOUTS_IN_10_MINUTES__Movement_based.5.aspx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340768"/>
            <a:ext cx="8604448" cy="341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7654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6024790"/>
            <a:ext cx="8820150" cy="42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&amp; Ritchie, D. (2012). The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mature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dults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 Fitness Journal, 9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42-49.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54868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8966"/>
            <a:ext cx="7638678" cy="4645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28034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0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77856"/>
            <a:ext cx="882015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Bushman, B. A. (2012). Wouldn't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Neuromotor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ACSM's Health &amp; Fitness Journal, 16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4-7.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journals.lww.com/acsm-healthfitness/Fulltext/2012/11000/Neuromotor_Exercise_Training.4.aspx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87454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954859"/>
            <a:ext cx="8748464" cy="3202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1246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6121872"/>
            <a:ext cx="8820150" cy="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Schoenfeld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&amp; Contreras, B. (2012). Do single-joint exercises enhance functional fitness?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Conditioning Journal, 34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63-65.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bretcontreras.com/wp-content/uploads/Do-Single-Joint-Exercises-Enhance-Functional-Fitness.pdf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9" y="764704"/>
            <a:ext cx="7884951" cy="5112568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203848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86167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833840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O'Driscoll1, J. &amp; Delahunt, E. (2011). Neuromuscular training to enhance sensorimotor and functional deficits in subjects with chronic ankle instability: A systematic review and best evidence synthesis. (2011). SMARTT: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Sports Medicine, Arthroscopy, Rehabilitation, Therapy &amp; Technology, 3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19-38.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://www.ncbi.nlm.nih.gov/pmc/articles/PMC3189141/pdf/1758-2555-3-19.pdf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88062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960747"/>
            <a:ext cx="8676456" cy="2764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98276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Hernández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García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&amp; Torres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Luque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(2011).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ísica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ntegrada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eportes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ombate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Balonmano.Com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Sports Science /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Ciencias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Deporte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731-38.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http://www.e-balonmano.com/ojs/index.php/revista/article/view/72/68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47667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6" y="1124745"/>
            <a:ext cx="8591064" cy="460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9558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Brzycki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(2011). A critical look at functional training.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Texas Coach,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(January), 44-47.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https://www.princeton.edu/campusrec/stephens-fitness-center/fitness-articles/MB-2011-01a.pdf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908521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8" y="1988840"/>
            <a:ext cx="8507656" cy="2737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47000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Faigenbaum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D., Farrell, A., Fabiano, M.,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Radler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Naclerio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Ratamess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A., &amp; ... Myer, G. D. (2011). Effects of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integrative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euromuscular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fitness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erformance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Pediatric Exercise Science, 23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573-584.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47667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935"/>
            <a:ext cx="7285112" cy="4570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74099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Naclerio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Faigenbaum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(2011). Integrative neuromuscular training for youth.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Kronos, 10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49-56.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9249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638761"/>
            <a:ext cx="8460432" cy="3806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16543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Myer, G. D.,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Faigenbaum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D. (2011). Exercise is sports medicine in youth: Integrative neuromuscular training to optimize motor development and reduce risk of sports related injury.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Kronos, 10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39-48.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http://abacus.universidadeuropea.es/bitstream/handle/11268/3102/Kronos_X_1_5.pdf?sequence=1&amp;isAllowed=y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548481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1194023"/>
            <a:ext cx="7648575" cy="4467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14163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Myer, G. D.,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Faigenbaum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D., Ford, K. R., Best, T. M., Bergeron, M. F., &amp; Hewett, T. E. (2011). When to Initiate Integrative Neuromuscular Training to Reduce Sports-Related Injuries and Enhance Health in Youth?.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Sports Medicine Reports, 10(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3), 157-166.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http://www.ncbi.nlm.nih.gov/pmc/articles/PMC3105332/pdf/nihms-289927.pdf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9249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640960" cy="3775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85433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Daehan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Van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Ryssegem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&amp;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Junggi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(2011). Clinician's corner: Overcoming the myth of proprioceptive training.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Kinesiology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(Online Edition), 18-28.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http://www.academia.edu/4248611/Overcoming_The_Myth_Of_Proprioceptive_Training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105253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" y="2229594"/>
            <a:ext cx="8791575" cy="249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30016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13297" y="836712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ATLETAS Y POBLACIÓN GENERAL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13298" y="1786508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7731"/>
            <a:ext cx="6696744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1187624" y="2709168"/>
            <a:ext cx="648072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 DE LA PONENCIA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520" y="3717032"/>
            <a:ext cx="856964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3400" b="1" dirty="0" err="1" smtClean="0">
                <a:latin typeface="Arial" charset="0"/>
                <a:cs typeface="Arial" charset="0"/>
              </a:rPr>
              <a:t>Elaborar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un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esquema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s-PR" sz="3400" b="1" dirty="0" err="1" smtClean="0">
                <a:latin typeface="Arial" charset="0"/>
                <a:cs typeface="Arial" charset="0"/>
              </a:rPr>
              <a:t>entrenamiento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físico</a:t>
            </a:r>
            <a:r>
              <a:rPr lang="en-US" altLang="es-PR" sz="3400" b="1" dirty="0" smtClean="0">
                <a:latin typeface="Arial" charset="0"/>
                <a:cs typeface="Arial" charset="0"/>
              </a:rPr>
              <a:t> que </a:t>
            </a:r>
            <a:r>
              <a:rPr lang="en-US" altLang="es-PR" sz="3400" b="1" dirty="0" err="1" smtClean="0">
                <a:latin typeface="Arial" charset="0"/>
                <a:cs typeface="Arial" charset="0"/>
              </a:rPr>
              <a:t>enfatiza</a:t>
            </a:r>
            <a:r>
              <a:rPr lang="en-US" altLang="es-PR" sz="3400" dirty="0" err="1" smtClean="0">
                <a:latin typeface="Arial" charset="0"/>
                <a:cs typeface="Arial" charset="0"/>
              </a:rPr>
              <a:t>ra</a:t>
            </a:r>
            <a:r>
              <a:rPr lang="en-US" altLang="es-PR" sz="3400" dirty="0" smtClean="0">
                <a:latin typeface="Arial" charset="0"/>
                <a:cs typeface="Arial" charset="0"/>
              </a:rPr>
              <a:t> 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s-PR" sz="3400" dirty="0" err="1" smtClean="0">
                <a:latin typeface="Arial" charset="0"/>
                <a:cs typeface="Arial" charset="0"/>
              </a:rPr>
              <a:t>componente</a:t>
            </a:r>
            <a:r>
              <a:rPr lang="en-US" altLang="es-PR" sz="3400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</a:t>
            </a:r>
            <a:r>
              <a:rPr lang="en-US" altLang="es-PR" sz="3400" dirty="0" smtClean="0">
                <a:latin typeface="Arial" charset="0"/>
                <a:cs typeface="Arial" charset="0"/>
              </a:rPr>
              <a:t>, o </a:t>
            </a:r>
            <a:r>
              <a:rPr lang="en-US" altLang="es-PR" sz="3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integral</a:t>
            </a:r>
            <a:r>
              <a:rPr lang="en-US" altLang="es-PR" sz="3400" dirty="0" smtClean="0">
                <a:latin typeface="Arial" charset="0"/>
                <a:cs typeface="Arial" charset="0"/>
              </a:rPr>
              <a:t>, del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s-PR" sz="3400" dirty="0" err="1" smtClean="0">
                <a:latin typeface="Arial" charset="0"/>
                <a:cs typeface="Arial" charset="0"/>
              </a:rPr>
              <a:t>individuo</a:t>
            </a:r>
            <a:r>
              <a:rPr lang="en-US" altLang="es-PR" sz="3400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dirty="0" err="1" smtClean="0">
                <a:latin typeface="Arial" charset="0"/>
                <a:cs typeface="Arial" charset="0"/>
              </a:rPr>
              <a:t>sometido</a:t>
            </a:r>
            <a:r>
              <a:rPr lang="en-US" altLang="es-PR" sz="3400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dirty="0" err="1" smtClean="0">
                <a:latin typeface="Arial" charset="0"/>
                <a:cs typeface="Arial" charset="0"/>
              </a:rPr>
              <a:t>bajo</a:t>
            </a:r>
            <a:r>
              <a:rPr lang="en-US" altLang="es-PR" sz="3400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dirty="0" err="1" smtClean="0">
                <a:latin typeface="Arial" charset="0"/>
                <a:cs typeface="Arial" charset="0"/>
              </a:rPr>
              <a:t>este</a:t>
            </a:r>
            <a:r>
              <a:rPr lang="en-US" altLang="es-PR" sz="3400" dirty="0" smtClean="0">
                <a:latin typeface="Arial" charset="0"/>
                <a:cs typeface="Arial" charset="0"/>
              </a:rPr>
              <a:t> </a:t>
            </a:r>
            <a:r>
              <a:rPr lang="en-US" altLang="es-PR" sz="3400" dirty="0" err="1" smtClean="0">
                <a:latin typeface="Arial" charset="0"/>
                <a:cs typeface="Arial" charset="0"/>
              </a:rPr>
              <a:t>régimen</a:t>
            </a:r>
            <a:endParaRPr lang="en-US" altLang="es-PR" sz="3400" dirty="0" smtClean="0"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9" y="836712"/>
            <a:ext cx="2173622" cy="1424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9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733256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Beckham, S. G., &amp; Harper, M. (2010). Functional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Fad or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ACSM's Health &amp; Fitness Journal, 14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24-30.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http://journals.lww.com/acsm-healthfitness/Fulltext/2010/11000/FUNCTIONAL_TRAINING__Fad_or_Here_to_Stay_.8.aspx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9249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8541141" cy="2521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9217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Liebernson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(2006). Functional training for performance enhancement - Part 1: The basics.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Bodywork &amp; Movement Therapies, 10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154-158.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http://www.avordchiropractic.com/doc/Functional%20training%20for%20Performance%20enhancement.pdf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9249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2006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715952"/>
            <a:ext cx="8532440" cy="3690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45494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47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Siff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(2002). Functional training revisited.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Conditioning Journal, 24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42-46.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http://encontroswf.com/wp-content/uploads/2015/04/Artigo-ACSM-2009_Exercise-and-physical-activity-for-older-adults-72.pdf</a:t>
            </a:r>
            <a:endParaRPr lang="en-US" altLang="es-P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" y="764704"/>
            <a:ext cx="8802885" cy="4288784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2987824" y="126876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2002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2764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9512" y="5905302"/>
            <a:ext cx="8820150" cy="6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Risberg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A.,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Mork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M.,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Jenssen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K., &amp; Holm, I. I. (2001). Design and implementation of a neuromuscular training program following anterior cruciate ligament reconstruction.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</a:t>
            </a:r>
            <a:r>
              <a:rPr lang="en-U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Orthopaedic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Sports Physical Therapy, 31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620-631.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base de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EBSCOhost (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SPORTDiscus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Full Text).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03848" y="692497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2001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289615"/>
            <a:ext cx="8676456" cy="4155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48575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cursos_Banners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1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http://www.nsca.com</a:t>
            </a:r>
          </a:p>
        </p:txBody>
      </p:sp>
      <p:pic>
        <p:nvPicPr>
          <p:cNvPr id="6" name="Picture 4" descr="NSCA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914400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http://www.nasm.org</a:t>
            </a:r>
          </a:p>
        </p:txBody>
      </p:sp>
      <p:pic>
        <p:nvPicPr>
          <p:cNvPr id="4" name="Picture 9" descr="NASM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9250"/>
            <a:ext cx="7777163" cy="6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3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522"/>
            <a:ext cx="9036496" cy="5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</a:t>
            </a:r>
            <a:r>
              <a:rPr lang="es-PR" altLang="es-PR" sz="2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):</a:t>
            </a:r>
          </a:p>
          <a:p>
            <a:pPr algn="ctr">
              <a:lnSpc>
                <a:spcPct val="11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https://www.acefitness.org/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59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63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ursos-Sitios-Web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4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08520" y="1196752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es-PR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FUNCTIONAL TRAINING INSTITUTE: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http://www.functionaltraininginstitute.com/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571387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8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lud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4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9721"/>
            <a:ext cx="8640960" cy="5184576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54868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FUNCTIONAL MOVEMENT SCREEN:</a:t>
            </a: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</a:t>
            </a:r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WEB: http</a:t>
            </a: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://www.functionalmovement.com/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5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54868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FUNCTIONAL MOVEMENT SCREEN:</a:t>
            </a: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</a:t>
            </a:r>
            <a:r>
              <a:rPr lang="es-PR" altLang="es-PR" sz="18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WEB: </a:t>
            </a: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http://www.movementbook.com/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1" y="1340768"/>
            <a:ext cx="8319163" cy="5113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279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2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16" name="Picture 16" descr="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492375"/>
            <a:ext cx="8640762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713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7348" name="Picture 4" descr="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89013"/>
            <a:ext cx="6192837" cy="51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</a:t>
            </a:r>
            <a:r>
              <a:rPr lang="en-US" altLang="es-PR" sz="21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</a:t>
            </a:r>
            <a:r>
              <a:rPr lang="es-ES" altLang="es-P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0267" name="Picture 11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62000"/>
            <a:ext cx="5905500" cy="57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Athletic Training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ed.; (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7),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W. E. Prentice (Ed.),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2015,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William E. Prentice</a:t>
            </a: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3848"/>
            <a:ext cx="8601456" cy="4471416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07211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19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2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371973"/>
            <a:ext cx="65511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smtClean="0">
                <a:latin typeface="Arial" charset="0"/>
                <a:cs typeface="Arial" charset="0"/>
              </a:rPr>
              <a:t>El </a:t>
            </a:r>
            <a:r>
              <a:rPr lang="en-US" altLang="es-PR" sz="3900" b="1" dirty="0" err="1" smtClean="0">
                <a:latin typeface="Arial" charset="0"/>
                <a:cs typeface="Arial" charset="0"/>
              </a:rPr>
              <a:t>estudio</a:t>
            </a:r>
            <a:r>
              <a:rPr lang="en-US" altLang="es-PR" sz="3900" b="1" dirty="0" smtClean="0">
                <a:latin typeface="Arial" charset="0"/>
                <a:cs typeface="Arial" charset="0"/>
              </a:rPr>
              <a:t> de las </a:t>
            </a:r>
            <a:r>
              <a:rPr lang="en-US" altLang="es-PR" sz="3900" b="1" dirty="0" err="1" smtClean="0">
                <a:latin typeface="Arial" charset="0"/>
                <a:cs typeface="Arial" charset="0"/>
              </a:rPr>
              <a:t>acciones</a:t>
            </a:r>
            <a:endParaRPr lang="en-US" altLang="es-PR" sz="39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err="1" smtClean="0">
                <a:latin typeface="Arial" charset="0"/>
                <a:cs typeface="Arial" charset="0"/>
              </a:rPr>
              <a:t>generadas</a:t>
            </a:r>
            <a:r>
              <a:rPr lang="en-US" altLang="es-PR" sz="39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3900" b="1" dirty="0" err="1" smtClean="0">
                <a:latin typeface="Arial" charset="0"/>
                <a:cs typeface="Arial" charset="0"/>
              </a:rPr>
              <a:t>por</a:t>
            </a:r>
            <a:r>
              <a:rPr lang="en-US" altLang="es-PR" sz="3900" b="1" dirty="0" smtClean="0">
                <a:latin typeface="Arial" charset="0"/>
                <a:cs typeface="Arial" charset="0"/>
              </a:rPr>
              <a:t> las </a:t>
            </a:r>
            <a:r>
              <a:rPr lang="en-US" altLang="es-PR" sz="3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fuerzas</a:t>
            </a:r>
            <a:endParaRPr lang="en-US" altLang="es-PR" sz="39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smtClean="0">
                <a:latin typeface="Arial" charset="0"/>
                <a:cs typeface="Arial" charset="0"/>
              </a:rPr>
              <a:t>que se </a:t>
            </a:r>
            <a:r>
              <a:rPr lang="en-US" altLang="es-PR" sz="3900" b="1" dirty="0" err="1" smtClean="0">
                <a:latin typeface="Arial" charset="0"/>
                <a:cs typeface="Arial" charset="0"/>
              </a:rPr>
              <a:t>encuentran</a:t>
            </a:r>
            <a:endParaRPr lang="en-US" altLang="es-PR" sz="39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dirty="0" err="1">
                <a:latin typeface="Arial" charset="0"/>
                <a:cs typeface="Arial" charset="0"/>
              </a:rPr>
              <a:t>v</a:t>
            </a:r>
            <a:r>
              <a:rPr lang="en-US" altLang="es-PR" sz="3900" b="1" dirty="0" err="1" smtClean="0">
                <a:latin typeface="Arial" charset="0"/>
                <a:cs typeface="Arial" charset="0"/>
              </a:rPr>
              <a:t>inculadas</a:t>
            </a:r>
            <a:r>
              <a:rPr lang="en-US" altLang="es-PR" sz="3900" b="1" dirty="0" smtClean="0">
                <a:latin typeface="Arial" charset="0"/>
                <a:cs typeface="Arial" charset="0"/>
              </a:rPr>
              <a:t> con el</a:t>
            </a: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smtClean="0">
                <a:latin typeface="Arial" charset="0"/>
                <a:cs typeface="Arial" charset="0"/>
              </a:rPr>
              <a:t>el </a:t>
            </a:r>
            <a:r>
              <a:rPr lang="en-US" altLang="es-PR" sz="3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momimiento</a:t>
            </a:r>
            <a:r>
              <a:rPr lang="en-US" altLang="es-PR" sz="3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endParaRPr lang="en-US" altLang="es-PR" sz="3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99469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pp. 3, 519),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0" y="908720"/>
            <a:ext cx="2088232" cy="4551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576509"/>
      </p:ext>
    </p:ext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</a:t>
            </a:r>
            <a:r>
              <a:rPr lang="en-US" altLang="es-PR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(pp. 63, 518),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8" y="1407486"/>
            <a:ext cx="2724441" cy="446978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9072" y="2371973"/>
            <a:ext cx="54093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 smtClean="0">
                <a:latin typeface="Arial" charset="0"/>
                <a:cs typeface="Arial" charset="0"/>
              </a:rPr>
              <a:t>La </a:t>
            </a:r>
            <a:r>
              <a:rPr lang="en-US" altLang="es-PR" sz="5400" b="1" dirty="0" err="1" smtClean="0">
                <a:latin typeface="Arial" charset="0"/>
                <a:cs typeface="Arial" charset="0"/>
              </a:rPr>
              <a:t>acción</a:t>
            </a:r>
            <a:r>
              <a:rPr lang="en-US" altLang="es-PR" sz="5400" b="1" dirty="0" smtClean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empujar</a:t>
            </a:r>
            <a:r>
              <a:rPr lang="en-US" altLang="es-PR" sz="5400" b="1" dirty="0" smtClean="0">
                <a:latin typeface="Arial" charset="0"/>
                <a:cs typeface="Arial" charset="0"/>
              </a:rPr>
              <a:t> o </a:t>
            </a:r>
            <a:r>
              <a:rPr lang="en-US" altLang="es-PR" sz="5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halar</a:t>
            </a:r>
            <a:endParaRPr lang="en-US" altLang="es-PR" sz="5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 err="1" smtClean="0">
                <a:latin typeface="Arial" charset="0"/>
                <a:cs typeface="Arial" charset="0"/>
              </a:rPr>
              <a:t>sobre</a:t>
            </a:r>
            <a:r>
              <a:rPr lang="en-US" altLang="es-PR" sz="5400" b="1" dirty="0" smtClean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dirty="0" err="1">
                <a:latin typeface="Arial" charset="0"/>
                <a:cs typeface="Arial" charset="0"/>
              </a:rPr>
              <a:t>c</a:t>
            </a:r>
            <a:r>
              <a:rPr lang="en-US" altLang="es-PR" sz="5400" b="1" dirty="0" err="1" smtClean="0">
                <a:latin typeface="Arial" charset="0"/>
                <a:cs typeface="Arial" charset="0"/>
              </a:rPr>
              <a:t>uerpo</a:t>
            </a:r>
            <a:r>
              <a:rPr lang="en-US" altLang="es-PR" sz="5400" b="1" dirty="0" smtClean="0">
                <a:latin typeface="Arial" charset="0"/>
                <a:cs typeface="Arial" charset="0"/>
              </a:rPr>
              <a:t> </a:t>
            </a:r>
            <a:r>
              <a:rPr lang="en-US" altLang="es-PR" sz="5400" b="1" dirty="0" err="1" smtClean="0">
                <a:latin typeface="Arial" charset="0"/>
                <a:cs typeface="Arial" charset="0"/>
              </a:rPr>
              <a:t>humano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3349400" y="1771477"/>
            <a:ext cx="38868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FUERZA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42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45826</TotalTime>
  <Words>19643</Words>
  <Application>Microsoft Office PowerPoint</Application>
  <PresentationFormat>On-screen Show (4:3)</PresentationFormat>
  <Paragraphs>2274</Paragraphs>
  <Slides>432</Slides>
  <Notes>432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432</vt:i4>
      </vt:variant>
    </vt:vector>
  </HeadingPairs>
  <TitlesOfParts>
    <vt:vector size="444" baseType="lpstr">
      <vt:lpstr>Arial</vt:lpstr>
      <vt:lpstr>Arial Black</vt:lpstr>
      <vt:lpstr>Berlin Sans FB</vt:lpstr>
      <vt:lpstr>Calibri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</cp:lastModifiedBy>
  <cp:revision>4997</cp:revision>
  <cp:lastPrinted>2016-09-29T16:33:06Z</cp:lastPrinted>
  <dcterms:created xsi:type="dcterms:W3CDTF">2012-03-25T21:01:47Z</dcterms:created>
  <dcterms:modified xsi:type="dcterms:W3CDTF">2016-10-15T22:45:15Z</dcterms:modified>
</cp:coreProperties>
</file>