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ppt/tags/tag109.xml" ContentType="application/vnd.openxmlformats-officedocument.presentationml.tags+xml"/>
  <Override PartName="/ppt/notesSlides/notesSlide108.xml" ContentType="application/vnd.openxmlformats-officedocument.presentationml.notesSlide+xml"/>
  <Override PartName="/ppt/tags/tag110.xml" ContentType="application/vnd.openxmlformats-officedocument.presentationml.tags+xml"/>
  <Override PartName="/ppt/notesSlides/notesSlide109.xml" ContentType="application/vnd.openxmlformats-officedocument.presentationml.notesSlide+xml"/>
  <Override PartName="/ppt/tags/tag111.xml" ContentType="application/vnd.openxmlformats-officedocument.presentationml.tags+xml"/>
  <Override PartName="/ppt/notesSlides/notesSlide110.xml" ContentType="application/vnd.openxmlformats-officedocument.presentationml.notesSlide+xml"/>
  <Override PartName="/ppt/tags/tag112.xml" ContentType="application/vnd.openxmlformats-officedocument.presentationml.tags+xml"/>
  <Override PartName="/ppt/notesSlides/notesSlide111.xml" ContentType="application/vnd.openxmlformats-officedocument.presentationml.notesSlide+xml"/>
  <Override PartName="/ppt/tags/tag113.xml" ContentType="application/vnd.openxmlformats-officedocument.presentationml.tags+xml"/>
  <Override PartName="/ppt/notesSlides/notesSlide112.xml" ContentType="application/vnd.openxmlformats-officedocument.presentationml.notesSlide+xml"/>
  <Override PartName="/ppt/tags/tag114.xml" ContentType="application/vnd.openxmlformats-officedocument.presentationml.tags+xml"/>
  <Override PartName="/ppt/notesSlides/notesSlide113.xml" ContentType="application/vnd.openxmlformats-officedocument.presentationml.notesSlide+xml"/>
  <Override PartName="/ppt/tags/tag115.xml" ContentType="application/vnd.openxmlformats-officedocument.presentationml.tags+xml"/>
  <Override PartName="/ppt/notesSlides/notesSlide114.xml" ContentType="application/vnd.openxmlformats-officedocument.presentationml.notesSlide+xml"/>
  <Override PartName="/ppt/tags/tag116.xml" ContentType="application/vnd.openxmlformats-officedocument.presentationml.tags+xml"/>
  <Override PartName="/ppt/notesSlides/notesSlide115.xml" ContentType="application/vnd.openxmlformats-officedocument.presentationml.notesSlide+xml"/>
  <Override PartName="/ppt/tags/tag117.xml" ContentType="application/vnd.openxmlformats-officedocument.presentationml.tags+xml"/>
  <Override PartName="/ppt/notesSlides/notesSlide116.xml" ContentType="application/vnd.openxmlformats-officedocument.presentationml.notesSlide+xml"/>
  <Override PartName="/ppt/tags/tag118.xml" ContentType="application/vnd.openxmlformats-officedocument.presentationml.tags+xml"/>
  <Override PartName="/ppt/notesSlides/notesSlide117.xml" ContentType="application/vnd.openxmlformats-officedocument.presentationml.notesSlide+xml"/>
  <Override PartName="/ppt/tags/tag119.xml" ContentType="application/vnd.openxmlformats-officedocument.presentationml.tags+xml"/>
  <Override PartName="/ppt/notesSlides/notesSlide118.xml" ContentType="application/vnd.openxmlformats-officedocument.presentationml.notesSlide+xml"/>
  <Override PartName="/ppt/tags/tag120.xml" ContentType="application/vnd.openxmlformats-officedocument.presentationml.tags+xml"/>
  <Override PartName="/ppt/notesSlides/notesSlide119.xml" ContentType="application/vnd.openxmlformats-officedocument.presentationml.notesSlide+xml"/>
  <Override PartName="/ppt/tags/tag121.xml" ContentType="application/vnd.openxmlformats-officedocument.presentationml.tags+xml"/>
  <Override PartName="/ppt/notesSlides/notesSlide120.xml" ContentType="application/vnd.openxmlformats-officedocument.presentationml.notesSlide+xml"/>
  <Override PartName="/ppt/tags/tag122.xml" ContentType="application/vnd.openxmlformats-officedocument.presentationml.tags+xml"/>
  <Override PartName="/ppt/notesSlides/notesSlide121.xml" ContentType="application/vnd.openxmlformats-officedocument.presentationml.notesSlide+xml"/>
  <Override PartName="/ppt/tags/tag123.xml" ContentType="application/vnd.openxmlformats-officedocument.presentationml.tags+xml"/>
  <Override PartName="/ppt/notesSlides/notesSlide122.xml" ContentType="application/vnd.openxmlformats-officedocument.presentationml.notesSlide+xml"/>
  <Override PartName="/ppt/tags/tag124.xml" ContentType="application/vnd.openxmlformats-officedocument.presentationml.tags+xml"/>
  <Override PartName="/ppt/notesSlides/notesSlide123.xml" ContentType="application/vnd.openxmlformats-officedocument.presentationml.notesSlide+xml"/>
  <Override PartName="/ppt/tags/tag125.xml" ContentType="application/vnd.openxmlformats-officedocument.presentationml.tags+xml"/>
  <Override PartName="/ppt/notesSlides/notesSlide124.xml" ContentType="application/vnd.openxmlformats-officedocument.presentationml.notesSlide+xml"/>
  <Override PartName="/ppt/tags/tag126.xml" ContentType="application/vnd.openxmlformats-officedocument.presentationml.tags+xml"/>
  <Override PartName="/ppt/notesSlides/notesSlide125.xml" ContentType="application/vnd.openxmlformats-officedocument.presentationml.notesSlide+xml"/>
  <Override PartName="/ppt/tags/tag127.xml" ContentType="application/vnd.openxmlformats-officedocument.presentationml.tags+xml"/>
  <Override PartName="/ppt/notesSlides/notesSlide126.xml" ContentType="application/vnd.openxmlformats-officedocument.presentationml.notesSlide+xml"/>
  <Override PartName="/ppt/tags/tag128.xml" ContentType="application/vnd.openxmlformats-officedocument.presentationml.tags+xml"/>
  <Override PartName="/ppt/notesSlides/notesSlide127.xml" ContentType="application/vnd.openxmlformats-officedocument.presentationml.notesSlide+xml"/>
  <Override PartName="/ppt/tags/tag129.xml" ContentType="application/vnd.openxmlformats-officedocument.presentationml.tags+xml"/>
  <Override PartName="/ppt/notesSlides/notesSlide128.xml" ContentType="application/vnd.openxmlformats-officedocument.presentationml.notesSlide+xml"/>
  <Override PartName="/ppt/tags/tag130.xml" ContentType="application/vnd.openxmlformats-officedocument.presentationml.tags+xml"/>
  <Override PartName="/ppt/notesSlides/notesSlide129.xml" ContentType="application/vnd.openxmlformats-officedocument.presentationml.notesSlide+xml"/>
  <Override PartName="/ppt/tags/tag131.xml" ContentType="application/vnd.openxmlformats-officedocument.presentationml.tags+xml"/>
  <Override PartName="/ppt/notesSlides/notesSlide130.xml" ContentType="application/vnd.openxmlformats-officedocument.presentationml.notesSlide+xml"/>
  <Override PartName="/ppt/tags/tag132.xml" ContentType="application/vnd.openxmlformats-officedocument.presentationml.tags+xml"/>
  <Override PartName="/ppt/notesSlides/notesSlide131.xml" ContentType="application/vnd.openxmlformats-officedocument.presentationml.notesSlide+xml"/>
  <Override PartName="/ppt/tags/tag133.xml" ContentType="application/vnd.openxmlformats-officedocument.presentationml.tags+xml"/>
  <Override PartName="/ppt/notesSlides/notesSlide132.xml" ContentType="application/vnd.openxmlformats-officedocument.presentationml.notesSlide+xml"/>
  <Override PartName="/ppt/tags/tag134.xml" ContentType="application/vnd.openxmlformats-officedocument.presentationml.tags+xml"/>
  <Override PartName="/ppt/notesSlides/notesSlide133.xml" ContentType="application/vnd.openxmlformats-officedocument.presentationml.notesSlide+xml"/>
  <Override PartName="/ppt/tags/tag135.xml" ContentType="application/vnd.openxmlformats-officedocument.presentationml.tags+xml"/>
  <Override PartName="/ppt/notesSlides/notesSlide134.xml" ContentType="application/vnd.openxmlformats-officedocument.presentationml.notesSlide+xml"/>
  <Override PartName="/ppt/tags/tag136.xml" ContentType="application/vnd.openxmlformats-officedocument.presentationml.tags+xml"/>
  <Override PartName="/ppt/notesSlides/notesSlide135.xml" ContentType="application/vnd.openxmlformats-officedocument.presentationml.notesSlide+xml"/>
  <Override PartName="/ppt/tags/tag137.xml" ContentType="application/vnd.openxmlformats-officedocument.presentationml.tags+xml"/>
  <Override PartName="/ppt/notesSlides/notesSlide136.xml" ContentType="application/vnd.openxmlformats-officedocument.presentationml.notesSlide+xml"/>
  <Override PartName="/ppt/tags/tag138.xml" ContentType="application/vnd.openxmlformats-officedocument.presentationml.tags+xml"/>
  <Override PartName="/ppt/notesSlides/notesSlide137.xml" ContentType="application/vnd.openxmlformats-officedocument.presentationml.notesSlide+xml"/>
  <Override PartName="/ppt/tags/tag139.xml" ContentType="application/vnd.openxmlformats-officedocument.presentationml.tags+xml"/>
  <Override PartName="/ppt/notesSlides/notesSlide138.xml" ContentType="application/vnd.openxmlformats-officedocument.presentationml.notesSlide+xml"/>
  <Override PartName="/ppt/tags/tag140.xml" ContentType="application/vnd.openxmlformats-officedocument.presentationml.tags+xml"/>
  <Override PartName="/ppt/notesSlides/notesSlide139.xml" ContentType="application/vnd.openxmlformats-officedocument.presentationml.notesSlide+xml"/>
  <Override PartName="/ppt/tags/tag141.xml" ContentType="application/vnd.openxmlformats-officedocument.presentationml.tags+xml"/>
  <Override PartName="/ppt/notesSlides/notesSlide140.xml" ContentType="application/vnd.openxmlformats-officedocument.presentationml.notesSlide+xml"/>
  <Override PartName="/ppt/tags/tag142.xml" ContentType="application/vnd.openxmlformats-officedocument.presentationml.tags+xml"/>
  <Override PartName="/ppt/notesSlides/notesSlide141.xml" ContentType="application/vnd.openxmlformats-officedocument.presentationml.notesSlide+xml"/>
  <Override PartName="/ppt/tags/tag143.xml" ContentType="application/vnd.openxmlformats-officedocument.presentationml.tags+xml"/>
  <Override PartName="/ppt/notesSlides/notesSlide142.xml" ContentType="application/vnd.openxmlformats-officedocument.presentationml.notesSlide+xml"/>
  <Override PartName="/ppt/tags/tag144.xml" ContentType="application/vnd.openxmlformats-officedocument.presentationml.tags+xml"/>
  <Override PartName="/ppt/notesSlides/notesSlide143.xml" ContentType="application/vnd.openxmlformats-officedocument.presentationml.notesSlide+xml"/>
  <Override PartName="/ppt/tags/tag145.xml" ContentType="application/vnd.openxmlformats-officedocument.presentationml.tags+xml"/>
  <Override PartName="/ppt/notesSlides/notesSlide144.xml" ContentType="application/vnd.openxmlformats-officedocument.presentationml.notesSlide+xml"/>
  <Override PartName="/ppt/tags/tag146.xml" ContentType="application/vnd.openxmlformats-officedocument.presentationml.tags+xml"/>
  <Override PartName="/ppt/notesSlides/notesSlide145.xml" ContentType="application/vnd.openxmlformats-officedocument.presentationml.notesSlide+xml"/>
  <Override PartName="/ppt/tags/tag147.xml" ContentType="application/vnd.openxmlformats-officedocument.presentationml.tags+xml"/>
  <Override PartName="/ppt/notesSlides/notesSlide146.xml" ContentType="application/vnd.openxmlformats-officedocument.presentationml.notesSlide+xml"/>
  <Override PartName="/ppt/tags/tag148.xml" ContentType="application/vnd.openxmlformats-officedocument.presentationml.tags+xml"/>
  <Override PartName="/ppt/notesSlides/notesSlide147.xml" ContentType="application/vnd.openxmlformats-officedocument.presentationml.notesSlide+xml"/>
  <Override PartName="/ppt/tags/tag149.xml" ContentType="application/vnd.openxmlformats-officedocument.presentationml.tags+xml"/>
  <Override PartName="/ppt/notesSlides/notesSlide148.xml" ContentType="application/vnd.openxmlformats-officedocument.presentationml.notesSlide+xml"/>
  <Override PartName="/ppt/tags/tag150.xml" ContentType="application/vnd.openxmlformats-officedocument.presentationml.tags+xml"/>
  <Override PartName="/ppt/notesSlides/notesSlide149.xml" ContentType="application/vnd.openxmlformats-officedocument.presentationml.notesSlide+xml"/>
  <Override PartName="/ppt/tags/tag151.xml" ContentType="application/vnd.openxmlformats-officedocument.presentationml.tags+xml"/>
  <Override PartName="/ppt/notesSlides/notesSlide150.xml" ContentType="application/vnd.openxmlformats-officedocument.presentationml.notesSlide+xml"/>
  <Override PartName="/ppt/tags/tag152.xml" ContentType="application/vnd.openxmlformats-officedocument.presentationml.tags+xml"/>
  <Override PartName="/ppt/notesSlides/notesSlide151.xml" ContentType="application/vnd.openxmlformats-officedocument.presentationml.notesSlide+xml"/>
  <Override PartName="/ppt/tags/tag153.xml" ContentType="application/vnd.openxmlformats-officedocument.presentationml.tags+xml"/>
  <Override PartName="/ppt/notesSlides/notesSlide152.xml" ContentType="application/vnd.openxmlformats-officedocument.presentationml.notesSlide+xml"/>
  <Override PartName="/ppt/tags/tag154.xml" ContentType="application/vnd.openxmlformats-officedocument.presentationml.tags+xml"/>
  <Override PartName="/ppt/notesSlides/notesSlide153.xml" ContentType="application/vnd.openxmlformats-officedocument.presentationml.notesSlide+xml"/>
  <Override PartName="/ppt/tags/tag155.xml" ContentType="application/vnd.openxmlformats-officedocument.presentationml.tags+xml"/>
  <Override PartName="/ppt/notesSlides/notesSlide154.xml" ContentType="application/vnd.openxmlformats-officedocument.presentationml.notesSlide+xml"/>
  <Override PartName="/ppt/tags/tag156.xml" ContentType="application/vnd.openxmlformats-officedocument.presentationml.tags+xml"/>
  <Override PartName="/ppt/notesSlides/notesSlide155.xml" ContentType="application/vnd.openxmlformats-officedocument.presentationml.notesSlide+xml"/>
  <Override PartName="/ppt/tags/tag157.xml" ContentType="application/vnd.openxmlformats-officedocument.presentationml.tags+xml"/>
  <Override PartName="/ppt/notesSlides/notesSlide156.xml" ContentType="application/vnd.openxmlformats-officedocument.presentationml.notesSlide+xml"/>
  <Override PartName="/ppt/tags/tag158.xml" ContentType="application/vnd.openxmlformats-officedocument.presentationml.tags+xml"/>
  <Override PartName="/ppt/notesSlides/notesSlide157.xml" ContentType="application/vnd.openxmlformats-officedocument.presentationml.notesSlide+xml"/>
  <Override PartName="/ppt/tags/tag159.xml" ContentType="application/vnd.openxmlformats-officedocument.presentationml.tags+xml"/>
  <Override PartName="/ppt/notesSlides/notesSlide158.xml" ContentType="application/vnd.openxmlformats-officedocument.presentationml.notesSlide+xml"/>
  <Override PartName="/ppt/tags/tag160.xml" ContentType="application/vnd.openxmlformats-officedocument.presentationml.tags+xml"/>
  <Override PartName="/ppt/notesSlides/notesSlide159.xml" ContentType="application/vnd.openxmlformats-officedocument.presentationml.notesSlide+xml"/>
  <Override PartName="/ppt/tags/tag161.xml" ContentType="application/vnd.openxmlformats-officedocument.presentationml.tags+xml"/>
  <Override PartName="/ppt/notesSlides/notesSlide160.xml" ContentType="application/vnd.openxmlformats-officedocument.presentationml.notesSlide+xml"/>
  <Override PartName="/ppt/tags/tag162.xml" ContentType="application/vnd.openxmlformats-officedocument.presentationml.tags+xml"/>
  <Override PartName="/ppt/notesSlides/notesSlide161.xml" ContentType="application/vnd.openxmlformats-officedocument.presentationml.notesSlide+xml"/>
  <Override PartName="/ppt/tags/tag163.xml" ContentType="application/vnd.openxmlformats-officedocument.presentationml.tags+xml"/>
  <Override PartName="/ppt/notesSlides/notesSlide162.xml" ContentType="application/vnd.openxmlformats-officedocument.presentationml.notesSlide+xml"/>
  <Override PartName="/ppt/tags/tag164.xml" ContentType="application/vnd.openxmlformats-officedocument.presentationml.tags+xml"/>
  <Override PartName="/ppt/notesSlides/notesSlide163.xml" ContentType="application/vnd.openxmlformats-officedocument.presentationml.notesSlide+xml"/>
  <Override PartName="/ppt/tags/tag165.xml" ContentType="application/vnd.openxmlformats-officedocument.presentationml.tags+xml"/>
  <Override PartName="/ppt/notesSlides/notesSlide164.xml" ContentType="application/vnd.openxmlformats-officedocument.presentationml.notesSlide+xml"/>
  <Override PartName="/ppt/tags/tag166.xml" ContentType="application/vnd.openxmlformats-officedocument.presentationml.tags+xml"/>
  <Override PartName="/ppt/notesSlides/notesSlide165.xml" ContentType="application/vnd.openxmlformats-officedocument.presentationml.notesSlide+xml"/>
  <Override PartName="/ppt/tags/tag167.xml" ContentType="application/vnd.openxmlformats-officedocument.presentationml.tags+xml"/>
  <Override PartName="/ppt/notesSlides/notesSlide166.xml" ContentType="application/vnd.openxmlformats-officedocument.presentationml.notesSlide+xml"/>
  <Override PartName="/ppt/tags/tag168.xml" ContentType="application/vnd.openxmlformats-officedocument.presentationml.tags+xml"/>
  <Override PartName="/ppt/notesSlides/notesSlide167.xml" ContentType="application/vnd.openxmlformats-officedocument.presentationml.notesSlide+xml"/>
  <Override PartName="/ppt/tags/tag169.xml" ContentType="application/vnd.openxmlformats-officedocument.presentationml.tags+xml"/>
  <Override PartName="/ppt/notesSlides/notesSlide168.xml" ContentType="application/vnd.openxmlformats-officedocument.presentationml.notesSlide+xml"/>
  <Override PartName="/ppt/tags/tag170.xml" ContentType="application/vnd.openxmlformats-officedocument.presentationml.tags+xml"/>
  <Override PartName="/ppt/notesSlides/notesSlide169.xml" ContentType="application/vnd.openxmlformats-officedocument.presentationml.notesSlide+xml"/>
  <Override PartName="/ppt/tags/tag171.xml" ContentType="application/vnd.openxmlformats-officedocument.presentationml.tags+xml"/>
  <Override PartName="/ppt/notesSlides/notesSlide170.xml" ContentType="application/vnd.openxmlformats-officedocument.presentationml.notesSlide+xml"/>
  <Override PartName="/ppt/tags/tag172.xml" ContentType="application/vnd.openxmlformats-officedocument.presentationml.tags+xml"/>
  <Override PartName="/ppt/notesSlides/notesSlide171.xml" ContentType="application/vnd.openxmlformats-officedocument.presentationml.notesSlide+xml"/>
  <Override PartName="/ppt/tags/tag173.xml" ContentType="application/vnd.openxmlformats-officedocument.presentationml.tags+xml"/>
  <Override PartName="/ppt/notesSlides/notesSlide172.xml" ContentType="application/vnd.openxmlformats-officedocument.presentationml.notesSlide+xml"/>
  <Override PartName="/ppt/tags/tag174.xml" ContentType="application/vnd.openxmlformats-officedocument.presentationml.tags+xml"/>
  <Override PartName="/ppt/notesSlides/notesSlide173.xml" ContentType="application/vnd.openxmlformats-officedocument.presentationml.notesSlide+xml"/>
  <Override PartName="/ppt/tags/tag175.xml" ContentType="application/vnd.openxmlformats-officedocument.presentationml.tags+xml"/>
  <Override PartName="/ppt/notesSlides/notesSlide174.xml" ContentType="application/vnd.openxmlformats-officedocument.presentationml.notesSlide+xml"/>
  <Override PartName="/ppt/tags/tag176.xml" ContentType="application/vnd.openxmlformats-officedocument.presentationml.tags+xml"/>
  <Override PartName="/ppt/notesSlides/notesSlide175.xml" ContentType="application/vnd.openxmlformats-officedocument.presentationml.notesSlide+xml"/>
  <Override PartName="/ppt/tags/tag177.xml" ContentType="application/vnd.openxmlformats-officedocument.presentationml.tags+xml"/>
  <Override PartName="/ppt/notesSlides/notesSlide176.xml" ContentType="application/vnd.openxmlformats-officedocument.presentationml.notesSlide+xml"/>
  <Override PartName="/ppt/tags/tag178.xml" ContentType="application/vnd.openxmlformats-officedocument.presentationml.tags+xml"/>
  <Override PartName="/ppt/notesSlides/notesSlide177.xml" ContentType="application/vnd.openxmlformats-officedocument.presentationml.notesSlide+xml"/>
  <Override PartName="/ppt/tags/tag179.xml" ContentType="application/vnd.openxmlformats-officedocument.presentationml.tags+xml"/>
  <Override PartName="/ppt/notesSlides/notesSlide178.xml" ContentType="application/vnd.openxmlformats-officedocument.presentationml.notesSlide+xml"/>
  <Override PartName="/ppt/tags/tag180.xml" ContentType="application/vnd.openxmlformats-officedocument.presentationml.tags+xml"/>
  <Override PartName="/ppt/notesSlides/notesSlide179.xml" ContentType="application/vnd.openxmlformats-officedocument.presentationml.notesSlide+xml"/>
  <Override PartName="/ppt/tags/tag181.xml" ContentType="application/vnd.openxmlformats-officedocument.presentationml.tags+xml"/>
  <Override PartName="/ppt/notesSlides/notesSlide180.xml" ContentType="application/vnd.openxmlformats-officedocument.presentationml.notesSlide+xml"/>
  <Override PartName="/ppt/tags/tag182.xml" ContentType="application/vnd.openxmlformats-officedocument.presentationml.tags+xml"/>
  <Override PartName="/ppt/notesSlides/notesSlide181.xml" ContentType="application/vnd.openxmlformats-officedocument.presentationml.notesSlide+xml"/>
  <Override PartName="/ppt/tags/tag183.xml" ContentType="application/vnd.openxmlformats-officedocument.presentationml.tags+xml"/>
  <Override PartName="/ppt/notesSlides/notesSlide182.xml" ContentType="application/vnd.openxmlformats-officedocument.presentationml.notesSlide+xml"/>
  <Override PartName="/ppt/tags/tag184.xml" ContentType="application/vnd.openxmlformats-officedocument.presentationml.tags+xml"/>
  <Override PartName="/ppt/notesSlides/notesSlide183.xml" ContentType="application/vnd.openxmlformats-officedocument.presentationml.notesSlide+xml"/>
  <Override PartName="/ppt/tags/tag185.xml" ContentType="application/vnd.openxmlformats-officedocument.presentationml.tags+xml"/>
  <Override PartName="/ppt/notesSlides/notesSlide184.xml" ContentType="application/vnd.openxmlformats-officedocument.presentationml.notesSlide+xml"/>
  <Override PartName="/ppt/tags/tag186.xml" ContentType="application/vnd.openxmlformats-officedocument.presentationml.tags+xml"/>
  <Override PartName="/ppt/notesSlides/notesSlide185.xml" ContentType="application/vnd.openxmlformats-officedocument.presentationml.notesSlide+xml"/>
  <Override PartName="/ppt/tags/tag187.xml" ContentType="application/vnd.openxmlformats-officedocument.presentationml.tags+xml"/>
  <Override PartName="/ppt/notesSlides/notesSlide186.xml" ContentType="application/vnd.openxmlformats-officedocument.presentationml.notesSlide+xml"/>
  <Override PartName="/ppt/tags/tag188.xml" ContentType="application/vnd.openxmlformats-officedocument.presentationml.tags+xml"/>
  <Override PartName="/ppt/notesSlides/notesSlide187.xml" ContentType="application/vnd.openxmlformats-officedocument.presentationml.notesSlide+xml"/>
  <Override PartName="/ppt/tags/tag189.xml" ContentType="application/vnd.openxmlformats-officedocument.presentationml.tags+xml"/>
  <Override PartName="/ppt/notesSlides/notesSlide188.xml" ContentType="application/vnd.openxmlformats-officedocument.presentationml.notesSlide+xml"/>
  <Override PartName="/ppt/tags/tag190.xml" ContentType="application/vnd.openxmlformats-officedocument.presentationml.tags+xml"/>
  <Override PartName="/ppt/notesSlides/notesSlide189.xml" ContentType="application/vnd.openxmlformats-officedocument.presentationml.notesSlide+xml"/>
  <Override PartName="/ppt/tags/tag191.xml" ContentType="application/vnd.openxmlformats-officedocument.presentationml.tags+xml"/>
  <Override PartName="/ppt/notesSlides/notesSlide190.xml" ContentType="application/vnd.openxmlformats-officedocument.presentationml.notesSlide+xml"/>
  <Override PartName="/ppt/tags/tag192.xml" ContentType="application/vnd.openxmlformats-officedocument.presentationml.tags+xml"/>
  <Override PartName="/ppt/notesSlides/notesSlide191.xml" ContentType="application/vnd.openxmlformats-officedocument.presentationml.notesSlide+xml"/>
  <Override PartName="/ppt/tags/tag193.xml" ContentType="application/vnd.openxmlformats-officedocument.presentationml.tags+xml"/>
  <Override PartName="/ppt/notesSlides/notesSlide192.xml" ContentType="application/vnd.openxmlformats-officedocument.presentationml.notesSlide+xml"/>
  <Override PartName="/ppt/tags/tag194.xml" ContentType="application/vnd.openxmlformats-officedocument.presentationml.tags+xml"/>
  <Override PartName="/ppt/notesSlides/notesSlide193.xml" ContentType="application/vnd.openxmlformats-officedocument.presentationml.notesSlide+xml"/>
  <Override PartName="/ppt/tags/tag195.xml" ContentType="application/vnd.openxmlformats-officedocument.presentationml.tags+xml"/>
  <Override PartName="/ppt/notesSlides/notesSlide194.xml" ContentType="application/vnd.openxmlformats-officedocument.presentationml.notesSlide+xml"/>
  <Override PartName="/ppt/tags/tag196.xml" ContentType="application/vnd.openxmlformats-officedocument.presentationml.tags+xml"/>
  <Override PartName="/ppt/notesSlides/notesSlide1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7"/>
  </p:notesMasterIdLst>
  <p:handoutMasterIdLst>
    <p:handoutMasterId r:id="rId198"/>
  </p:handoutMasterIdLst>
  <p:sldIdLst>
    <p:sldId id="256" r:id="rId2"/>
    <p:sldId id="856" r:id="rId3"/>
    <p:sldId id="859" r:id="rId4"/>
    <p:sldId id="960" r:id="rId5"/>
    <p:sldId id="945" r:id="rId6"/>
    <p:sldId id="946" r:id="rId7"/>
    <p:sldId id="947" r:id="rId8"/>
    <p:sldId id="927" r:id="rId9"/>
    <p:sldId id="879" r:id="rId10"/>
    <p:sldId id="926" r:id="rId11"/>
    <p:sldId id="949" r:id="rId12"/>
    <p:sldId id="950" r:id="rId13"/>
    <p:sldId id="951" r:id="rId14"/>
    <p:sldId id="854" r:id="rId15"/>
    <p:sldId id="855" r:id="rId16"/>
    <p:sldId id="853" r:id="rId17"/>
    <p:sldId id="861" r:id="rId18"/>
    <p:sldId id="860" r:id="rId19"/>
    <p:sldId id="863" r:id="rId20"/>
    <p:sldId id="862" r:id="rId21"/>
    <p:sldId id="952" r:id="rId22"/>
    <p:sldId id="922" r:id="rId23"/>
    <p:sldId id="916" r:id="rId24"/>
    <p:sldId id="923" r:id="rId25"/>
    <p:sldId id="864" r:id="rId26"/>
    <p:sldId id="953" r:id="rId27"/>
    <p:sldId id="948" r:id="rId28"/>
    <p:sldId id="955" r:id="rId29"/>
    <p:sldId id="957" r:id="rId30"/>
    <p:sldId id="956" r:id="rId31"/>
    <p:sldId id="954" r:id="rId32"/>
    <p:sldId id="836" r:id="rId33"/>
    <p:sldId id="838" r:id="rId34"/>
    <p:sldId id="959" r:id="rId35"/>
    <p:sldId id="839" r:id="rId36"/>
    <p:sldId id="963" r:id="rId37"/>
    <p:sldId id="837" r:id="rId38"/>
    <p:sldId id="958" r:id="rId39"/>
    <p:sldId id="882" r:id="rId40"/>
    <p:sldId id="877" r:id="rId41"/>
    <p:sldId id="878" r:id="rId42"/>
    <p:sldId id="876" r:id="rId43"/>
    <p:sldId id="880" r:id="rId44"/>
    <p:sldId id="962" r:id="rId45"/>
    <p:sldId id="938" r:id="rId46"/>
    <p:sldId id="939" r:id="rId47"/>
    <p:sldId id="940" r:id="rId48"/>
    <p:sldId id="943" r:id="rId49"/>
    <p:sldId id="872" r:id="rId50"/>
    <p:sldId id="873" r:id="rId51"/>
    <p:sldId id="850" r:id="rId52"/>
    <p:sldId id="929" r:id="rId53"/>
    <p:sldId id="841" r:id="rId54"/>
    <p:sldId id="932" r:id="rId55"/>
    <p:sldId id="835" r:id="rId56"/>
    <p:sldId id="931" r:id="rId57"/>
    <p:sldId id="968" r:id="rId58"/>
    <p:sldId id="969" r:id="rId59"/>
    <p:sldId id="970" r:id="rId60"/>
    <p:sldId id="966" r:id="rId61"/>
    <p:sldId id="868" r:id="rId62"/>
    <p:sldId id="869" r:id="rId63"/>
    <p:sldId id="875" r:id="rId64"/>
    <p:sldId id="881" r:id="rId65"/>
    <p:sldId id="924" r:id="rId66"/>
    <p:sldId id="928" r:id="rId67"/>
    <p:sldId id="883" r:id="rId68"/>
    <p:sldId id="884" r:id="rId69"/>
    <p:sldId id="885" r:id="rId70"/>
    <p:sldId id="985" r:id="rId71"/>
    <p:sldId id="465" r:id="rId72"/>
    <p:sldId id="976" r:id="rId73"/>
    <p:sldId id="886" r:id="rId74"/>
    <p:sldId id="977" r:id="rId75"/>
    <p:sldId id="978" r:id="rId76"/>
    <p:sldId id="508" r:id="rId77"/>
    <p:sldId id="983" r:id="rId78"/>
    <p:sldId id="982" r:id="rId79"/>
    <p:sldId id="975" r:id="rId80"/>
    <p:sldId id="984" r:id="rId81"/>
    <p:sldId id="889" r:id="rId82"/>
    <p:sldId id="890" r:id="rId83"/>
    <p:sldId id="891" r:id="rId84"/>
    <p:sldId id="981" r:id="rId85"/>
    <p:sldId id="980" r:id="rId86"/>
    <p:sldId id="979" r:id="rId87"/>
    <p:sldId id="466" r:id="rId88"/>
    <p:sldId id="898" r:id="rId89"/>
    <p:sldId id="887" r:id="rId90"/>
    <p:sldId id="974" r:id="rId91"/>
    <p:sldId id="892" r:id="rId92"/>
    <p:sldId id="793" r:id="rId93"/>
    <p:sldId id="893" r:id="rId94"/>
    <p:sldId id="463" r:id="rId95"/>
    <p:sldId id="973" r:id="rId96"/>
    <p:sldId id="464" r:id="rId97"/>
    <p:sldId id="917" r:id="rId98"/>
    <p:sldId id="972" r:id="rId99"/>
    <p:sldId id="971" r:id="rId100"/>
    <p:sldId id="933" r:id="rId101"/>
    <p:sldId id="921" r:id="rId102"/>
    <p:sldId id="925" r:id="rId103"/>
    <p:sldId id="941" r:id="rId104"/>
    <p:sldId id="942" r:id="rId105"/>
    <p:sldId id="944" r:id="rId106"/>
    <p:sldId id="276" r:id="rId107"/>
    <p:sldId id="708" r:id="rId108"/>
    <p:sldId id="446" r:id="rId109"/>
    <p:sldId id="447" r:id="rId110"/>
    <p:sldId id="920" r:id="rId111"/>
    <p:sldId id="934" r:id="rId112"/>
    <p:sldId id="705" r:id="rId113"/>
    <p:sldId id="918" r:id="rId114"/>
    <p:sldId id="915" r:id="rId115"/>
    <p:sldId id="919" r:id="rId116"/>
    <p:sldId id="914" r:id="rId117"/>
    <p:sldId id="496" r:id="rId118"/>
    <p:sldId id="732" r:id="rId119"/>
    <p:sldId id="704" r:id="rId120"/>
    <p:sldId id="706" r:id="rId121"/>
    <p:sldId id="794" r:id="rId122"/>
    <p:sldId id="965" r:id="rId123"/>
    <p:sldId id="729" r:id="rId124"/>
    <p:sldId id="964" r:id="rId125"/>
    <p:sldId id="703" r:id="rId126"/>
    <p:sldId id="707" r:id="rId127"/>
    <p:sldId id="710" r:id="rId128"/>
    <p:sldId id="711" r:id="rId129"/>
    <p:sldId id="846" r:id="rId130"/>
    <p:sldId id="449" r:id="rId131"/>
    <p:sldId id="767" r:id="rId132"/>
    <p:sldId id="804" r:id="rId133"/>
    <p:sldId id="792" r:id="rId134"/>
    <p:sldId id="716" r:id="rId135"/>
    <p:sldId id="796" r:id="rId136"/>
    <p:sldId id="797" r:id="rId137"/>
    <p:sldId id="738" r:id="rId138"/>
    <p:sldId id="791" r:id="rId139"/>
    <p:sldId id="768" r:id="rId140"/>
    <p:sldId id="713" r:id="rId141"/>
    <p:sldId id="734" r:id="rId142"/>
    <p:sldId id="715" r:id="rId143"/>
    <p:sldId id="725" r:id="rId144"/>
    <p:sldId id="726" r:id="rId145"/>
    <p:sldId id="731" r:id="rId146"/>
    <p:sldId id="730" r:id="rId147"/>
    <p:sldId id="462" r:id="rId148"/>
    <p:sldId id="453" r:id="rId149"/>
    <p:sldId id="901" r:id="rId150"/>
    <p:sldId id="455" r:id="rId151"/>
    <p:sldId id="456" r:id="rId152"/>
    <p:sldId id="457" r:id="rId153"/>
    <p:sldId id="701" r:id="rId154"/>
    <p:sldId id="486" r:id="rId155"/>
    <p:sldId id="851" r:id="rId156"/>
    <p:sldId id="930" r:id="rId157"/>
    <p:sldId id="902" r:id="rId158"/>
    <p:sldId id="501" r:id="rId159"/>
    <p:sldId id="897" r:id="rId160"/>
    <p:sldId id="895" r:id="rId161"/>
    <p:sldId id="896" r:id="rId162"/>
    <p:sldId id="894" r:id="rId163"/>
    <p:sldId id="502" r:id="rId164"/>
    <p:sldId id="500" r:id="rId165"/>
    <p:sldId id="503" r:id="rId166"/>
    <p:sldId id="504" r:id="rId167"/>
    <p:sldId id="903" r:id="rId168"/>
    <p:sldId id="900" r:id="rId169"/>
    <p:sldId id="906" r:id="rId170"/>
    <p:sldId id="899" r:id="rId171"/>
    <p:sldId id="507" r:id="rId172"/>
    <p:sldId id="905" r:id="rId173"/>
    <p:sldId id="505" r:id="rId174"/>
    <p:sldId id="506" r:id="rId175"/>
    <p:sldId id="904" r:id="rId176"/>
    <p:sldId id="480" r:id="rId177"/>
    <p:sldId id="514" r:id="rId178"/>
    <p:sldId id="515" r:id="rId179"/>
    <p:sldId id="763" r:id="rId180"/>
    <p:sldId id="907" r:id="rId181"/>
    <p:sldId id="908" r:id="rId182"/>
    <p:sldId id="909" r:id="rId183"/>
    <p:sldId id="482" r:id="rId184"/>
    <p:sldId id="485" r:id="rId185"/>
    <p:sldId id="910" r:id="rId186"/>
    <p:sldId id="911" r:id="rId187"/>
    <p:sldId id="795" r:id="rId188"/>
    <p:sldId id="912" r:id="rId189"/>
    <p:sldId id="658" r:id="rId190"/>
    <p:sldId id="659" r:id="rId191"/>
    <p:sldId id="772" r:id="rId192"/>
    <p:sldId id="663" r:id="rId193"/>
    <p:sldId id="857" r:id="rId194"/>
    <p:sldId id="858" r:id="rId195"/>
    <p:sldId id="961" r:id="rId196"/>
  </p:sldIdLst>
  <p:sldSz cx="9144000" cy="6858000" type="screen4x3"/>
  <p:notesSz cx="7010400" cy="9296400"/>
  <p:custDataLst>
    <p:tags r:id="rId199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484876"/>
    <a:srgbClr val="6600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7" autoAdjust="0"/>
    <p:restoredTop sz="94660"/>
  </p:normalViewPr>
  <p:slideViewPr>
    <p:cSldViewPr>
      <p:cViewPr varScale="1">
        <p:scale>
          <a:sx n="69" d="100"/>
          <a:sy n="69" d="100"/>
        </p:scale>
        <p:origin x="147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ags" Target="tags/tag1.xml"/><Relationship Id="rId20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notesMaster" Target="notesMasters/notesMaster1.xml"/><Relationship Id="rId201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handoutMaster" Target="handoutMasters/handoutMaster1.xml"/><Relationship Id="rId202" Type="http://schemas.openxmlformats.org/officeDocument/2006/relationships/theme" Target="theme/theme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7FDE497C-9DE5-4538-B247-049F32EE14C8}" type="datetimeFigureOut">
              <a:rPr lang="en-US" altLang="es-PR"/>
              <a:pPr/>
              <a:t>10/10/2016</a:t>
            </a:fld>
            <a:endParaRPr lang="en-US" alt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E2E9A458-7200-4815-8001-1DB553D11D4F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427145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46D5318-CDF0-4BFE-82F4-0BF79184B57A}" type="datetimeFigureOut">
              <a:rPr lang="es-PR" altLang="es-PR"/>
              <a:pPr/>
              <a:t>10/10/2016</a:t>
            </a:fld>
            <a:endParaRPr lang="es-PR" alt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84EB71D1-5EFF-4EE0-A202-A3B1D5BBFCE5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17825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38BE2C05-E779-4E35-A33B-A29D1073C845}" type="slidenum">
              <a:rPr lang="es-PR" altLang="es-PR">
                <a:latin typeface="Calibri" pitchFamily="34" charset="0"/>
              </a:rPr>
              <a:pPr algn="r"/>
              <a:t>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20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121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D10BFFC-7AC4-443A-B357-F4EC6DFDAF55}" type="slidenum">
              <a:rPr lang="es-PR" altLang="es-PR" sz="1200">
                <a:latin typeface="Calibri" pitchFamily="34" charset="0"/>
              </a:rPr>
              <a:pPr algn="r"/>
              <a:t>10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64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264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43CF221A-F37A-41C1-861B-4CF9824F1B2C}" type="slidenum">
              <a:rPr lang="es-PR" altLang="es-PR" sz="1200">
                <a:latin typeface="Calibri" pitchFamily="34" charset="0"/>
              </a:rPr>
              <a:pPr algn="r"/>
              <a:t>100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18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018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22912DB-B191-45E8-983A-2CBF18C6B183}" type="slidenum">
              <a:rPr lang="es-PR" altLang="es-PR" sz="1200">
                <a:latin typeface="Calibri" pitchFamily="34" charset="0"/>
              </a:rPr>
              <a:pPr algn="r"/>
              <a:t>101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005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1005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43F9F613-59DF-46EA-BD46-1F381E012648}" type="slidenum">
              <a:rPr lang="es-PR" altLang="es-PR" sz="1200">
                <a:latin typeface="Calibri" pitchFamily="34" charset="0"/>
              </a:rPr>
              <a:pPr algn="r"/>
              <a:t>102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896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4896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2325CFC1-E051-4FB1-AEC0-7668B8B8BEEC}" type="slidenum">
              <a:rPr lang="es-PR" altLang="es-PR" sz="1200">
                <a:latin typeface="Calibri" pitchFamily="34" charset="0"/>
              </a:rPr>
              <a:pPr algn="r"/>
              <a:t>103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10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510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F5EE3E6-D7A7-4A52-B598-2809BF324535}" type="slidenum">
              <a:rPr lang="es-PR" altLang="es-PR" sz="1200">
                <a:latin typeface="Calibri" pitchFamily="34" charset="0"/>
              </a:rPr>
              <a:pPr algn="r"/>
              <a:t>104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51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5510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75DB11E-2675-426F-8C79-F302FD0C96CA}" type="slidenum">
              <a:rPr lang="es-PR" altLang="es-PR" sz="1200">
                <a:latin typeface="Calibri" pitchFamily="34" charset="0"/>
              </a:rPr>
              <a:pPr algn="r"/>
              <a:t>105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DB776EB-3C58-442A-8248-DAC7CF55D38F}" type="slidenum">
              <a:rPr lang="es-PR" altLang="es-PR" sz="1200">
                <a:latin typeface="Calibri" pitchFamily="34" charset="0"/>
              </a:rPr>
              <a:pPr algn="r"/>
              <a:t>106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53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553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EB71267-A49D-4AC8-8C1F-24ECF7E4FBF9}" type="slidenum">
              <a:rPr lang="es-PR" altLang="es-PR" sz="1200">
                <a:latin typeface="Calibri" pitchFamily="34" charset="0"/>
              </a:rPr>
              <a:pPr algn="r"/>
              <a:t>107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55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0550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8CE4718-6F6E-452D-A90B-B0DF20C9CAF9}" type="slidenum">
              <a:rPr lang="es-PR" altLang="es-PR" sz="1200">
                <a:latin typeface="Calibri" pitchFamily="34" charset="0"/>
              </a:rPr>
              <a:pPr algn="r"/>
              <a:t>108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75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0755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DAEFF90-18A7-4F82-977B-85D59E864045}" type="slidenum">
              <a:rPr lang="es-PR" altLang="es-PR" sz="1200">
                <a:latin typeface="Calibri" pitchFamily="34" charset="0"/>
              </a:rPr>
              <a:pPr algn="r"/>
              <a:t>109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20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121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D10BFFC-7AC4-443A-B357-F4EC6DFDAF55}" type="slidenum">
              <a:rPr lang="es-PR" altLang="es-PR" sz="1200">
                <a:latin typeface="Calibri" pitchFamily="34" charset="0"/>
              </a:rPr>
              <a:pPr algn="r"/>
              <a:t>11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46920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98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998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2E48996-6BF3-4A74-A255-EB2AE006BF54}" type="slidenum">
              <a:rPr lang="es-PR" altLang="es-PR" sz="1200">
                <a:latin typeface="Calibri" pitchFamily="34" charset="0"/>
              </a:rPr>
              <a:pPr algn="r"/>
              <a:t>110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84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284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EC0692C4-770B-45E6-8001-49C1319FCEAC}" type="slidenum">
              <a:rPr lang="es-PR" altLang="es-PR" sz="1200">
                <a:latin typeface="Calibri" pitchFamily="34" charset="0"/>
              </a:rPr>
              <a:pPr algn="r"/>
              <a:t>111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925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4925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C7B05C9-DC3B-4677-9AAE-C52CD8FE32C7}" type="slidenum">
              <a:rPr lang="es-PR" altLang="es-PR" sz="1200">
                <a:latin typeface="Calibri" pitchFamily="34" charset="0"/>
              </a:rPr>
              <a:pPr algn="r"/>
              <a:t>112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571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9571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E0C9C00F-E492-4F89-82C0-5FB7293E50E3}" type="slidenum">
              <a:rPr lang="es-PR" altLang="es-PR" sz="1200">
                <a:latin typeface="Calibri" pitchFamily="34" charset="0"/>
              </a:rPr>
              <a:pPr algn="r"/>
              <a:t>113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114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776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9776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8EF7240-6287-4E85-AE06-EC87A9A379E2}" type="slidenum">
              <a:rPr lang="es-PR" altLang="es-PR" sz="1200">
                <a:latin typeface="Calibri" pitchFamily="34" charset="0"/>
              </a:rPr>
              <a:pPr algn="r"/>
              <a:t>115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7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87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F60EED3-91F6-46F4-A88A-50923C54FEE5}" type="slidenum">
              <a:rPr lang="es-PR" altLang="es-PR" sz="1200">
                <a:latin typeface="Calibri" pitchFamily="34" charset="0"/>
              </a:rPr>
              <a:pPr algn="r"/>
              <a:t>116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79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50790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42CF7E38-690D-444D-9710-AC0AAF124B0C}" type="slidenum">
              <a:rPr lang="es-PR" altLang="es-PR" sz="1200">
                <a:latin typeface="Calibri" pitchFamily="34" charset="0"/>
              </a:rPr>
              <a:pPr algn="r"/>
              <a:t>117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45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00454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44E86BF-526C-4F94-A99A-6418B2550BFA}" type="slidenum">
              <a:rPr lang="es-PR" altLang="es-PR" sz="1200">
                <a:latin typeface="Calibri" pitchFamily="34" charset="0"/>
              </a:rPr>
              <a:pPr algn="r"/>
              <a:t>118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72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472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9EAE41F-4323-4A3E-8735-A8CE2F598CC6}" type="slidenum">
              <a:rPr lang="es-PR" altLang="es-PR" sz="1200">
                <a:latin typeface="Calibri" pitchFamily="34" charset="0"/>
              </a:rPr>
              <a:pPr algn="r"/>
              <a:t>119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20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121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D10BFFC-7AC4-443A-B357-F4EC6DFDAF55}" type="slidenum">
              <a:rPr lang="es-PR" altLang="es-PR" sz="1200">
                <a:latin typeface="Calibri" pitchFamily="34" charset="0"/>
              </a:rPr>
              <a:pPr algn="r"/>
              <a:t>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53954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12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513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B7C6763-747A-4058-8B43-6CC294B5BD48}" type="slidenum">
              <a:rPr lang="es-PR" altLang="es-PR" sz="1200">
                <a:latin typeface="Calibri" pitchFamily="34" charset="0"/>
              </a:rPr>
              <a:pPr algn="r"/>
              <a:t>120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1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131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F17200F-EFE9-4102-9974-087868382479}" type="slidenum">
              <a:rPr lang="es-PR" altLang="es-PR" sz="1200">
                <a:latin typeface="Calibri" pitchFamily="34" charset="0"/>
              </a:rPr>
              <a:pPr algn="r"/>
              <a:t>121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84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984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CAB135C-2AAC-4262-9279-2434F76EC1C0}" type="slidenum">
              <a:rPr lang="es-PR" altLang="es-PR" sz="1200">
                <a:latin typeface="Calibri" pitchFamily="34" charset="0"/>
              </a:rPr>
              <a:pPr algn="r"/>
              <a:t>122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19579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84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984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CAB135C-2AAC-4262-9279-2434F76EC1C0}" type="slidenum">
              <a:rPr lang="es-PR" altLang="es-PR" sz="1200">
                <a:latin typeface="Calibri" pitchFamily="34" charset="0"/>
              </a:rPr>
              <a:pPr algn="r"/>
              <a:t>123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84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984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CAB135C-2AAC-4262-9279-2434F76EC1C0}" type="slidenum">
              <a:rPr lang="es-PR" altLang="es-PR" sz="1200">
                <a:latin typeface="Calibri" pitchFamily="34" charset="0"/>
              </a:rPr>
              <a:pPr algn="r"/>
              <a:t>124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97428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51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4515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A51EA08-0544-419D-ADAC-2BC24B2A31DA}" type="slidenum">
              <a:rPr lang="es-PR" altLang="es-PR" sz="1200">
                <a:latin typeface="Calibri" pitchFamily="34" charset="0"/>
              </a:rPr>
              <a:pPr algn="r"/>
              <a:t>125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33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5334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AF4A78B-35A2-4C09-9D03-410714944563}" type="slidenum">
              <a:rPr lang="es-PR" altLang="es-PR" sz="1200">
                <a:latin typeface="Calibri" pitchFamily="34" charset="0"/>
              </a:rPr>
              <a:pPr algn="r"/>
              <a:t>126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94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594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D1AAF94-D1E9-497F-A3C6-EFBF79B8157D}" type="slidenum">
              <a:rPr lang="es-PR" altLang="es-PR" sz="1200">
                <a:latin typeface="Calibri" pitchFamily="34" charset="0"/>
              </a:rPr>
              <a:pPr algn="r"/>
              <a:t>127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15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615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E8E5C76-C782-4873-844E-BB86BE8846BE}" type="slidenum">
              <a:rPr lang="es-PR" altLang="es-PR" sz="1200">
                <a:latin typeface="Calibri" pitchFamily="34" charset="0"/>
              </a:rPr>
              <a:pPr algn="r"/>
              <a:t>128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211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4211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36F09820-2E36-4F18-8A69-91AB2CE90175}" type="slidenum">
              <a:rPr lang="es-PR" altLang="es-PR" sz="1200">
                <a:latin typeface="Calibri" pitchFamily="34" charset="0"/>
              </a:rPr>
              <a:pPr algn="r"/>
              <a:t>129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20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121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D10BFFC-7AC4-443A-B357-F4EC6DFDAF55}" type="slidenum">
              <a:rPr lang="es-PR" altLang="es-PR" sz="1200">
                <a:latin typeface="Calibri" pitchFamily="34" charset="0"/>
              </a:rPr>
              <a:pPr algn="r"/>
              <a:t>13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72440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165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1165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9BC3C9E-8232-4AC8-A437-0F9A86F95685}" type="slidenum">
              <a:rPr lang="es-PR" altLang="es-PR" sz="1200">
                <a:latin typeface="Calibri" pitchFamily="34" charset="0"/>
              </a:rPr>
              <a:pPr algn="r"/>
              <a:t>130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62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07622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32193353-A90F-4F98-B657-718D02D37984}" type="slidenum">
              <a:rPr lang="es-PR" altLang="es-PR" sz="1200">
                <a:latin typeface="Calibri" pitchFamily="34" charset="0"/>
              </a:rPr>
              <a:pPr algn="r"/>
              <a:t>131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20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1520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9D979C5-036E-4031-AFA8-2C1E05B9B9B9}" type="slidenum">
              <a:rPr lang="es-PR" altLang="es-PR" sz="1200">
                <a:latin typeface="Calibri" pitchFamily="34" charset="0"/>
              </a:rPr>
              <a:pPr algn="r"/>
              <a:t>132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74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12742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1C07CC1-1EAF-46AC-8ECB-B14AFC10BCD2}" type="slidenum">
              <a:rPr lang="es-PR" altLang="es-PR" sz="1200">
                <a:latin typeface="Calibri" pitchFamily="34" charset="0"/>
              </a:rPr>
              <a:pPr algn="r"/>
              <a:t>133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177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7178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2D43493-477D-478F-A473-6DA50E310C04}" type="slidenum">
              <a:rPr lang="es-PR" altLang="es-PR" sz="1200">
                <a:latin typeface="Calibri" pitchFamily="34" charset="0"/>
              </a:rPr>
              <a:pPr algn="r"/>
              <a:t>134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56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13562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C213E26-89AC-4802-8F4A-95FAE10BC61D}" type="slidenum">
              <a:rPr lang="es-PR" altLang="es-PR" sz="1200">
                <a:latin typeface="Calibri" pitchFamily="34" charset="0"/>
              </a:rPr>
              <a:pPr algn="r"/>
              <a:t>135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76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13766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20B9D25-845F-41D7-9449-1C6D699DC76A}" type="slidenum">
              <a:rPr lang="es-PR" altLang="es-PR" sz="1200">
                <a:latin typeface="Calibri" pitchFamily="34" charset="0"/>
              </a:rPr>
              <a:pPr algn="r"/>
              <a:t>136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68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0168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E3FDF74-BAC7-4E5B-93B8-D69955A55CBA}" type="slidenum">
              <a:rPr lang="es-PR" altLang="es-PR" sz="1200">
                <a:latin typeface="Calibri" pitchFamily="34" charset="0"/>
              </a:rPr>
              <a:pPr algn="r"/>
              <a:t>137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537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12538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70EC6C4-9C86-4BF7-9432-FAF548BBA181}" type="slidenum">
              <a:rPr lang="es-PR" altLang="es-PR" sz="1200">
                <a:latin typeface="Calibri" pitchFamily="34" charset="0"/>
              </a:rPr>
              <a:pPr algn="r"/>
              <a:t>138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82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07827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45B2A53F-7590-4CAD-A03D-71CE4261F77F}" type="slidenum">
              <a:rPr lang="es-PR" altLang="es-PR" sz="1200">
                <a:latin typeface="Calibri" pitchFamily="34" charset="0"/>
              </a:rPr>
              <a:pPr algn="r"/>
              <a:t>139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0EB5B85-9E10-4168-A830-9CD1738EA07D}" type="slidenum">
              <a:rPr lang="es-PR" altLang="es-PR" sz="1200">
                <a:latin typeface="Calibri" pitchFamily="34" charset="0"/>
              </a:rPr>
              <a:pPr algn="r"/>
              <a:t>14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56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656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7459A61-73DD-41B8-A5B0-5EE257B1754F}" type="slidenum">
              <a:rPr lang="es-PR" altLang="es-PR" sz="1200">
                <a:latin typeface="Calibri" pitchFamily="34" charset="0"/>
              </a:rPr>
              <a:pPr algn="r"/>
              <a:t>140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86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0086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31A8BFB3-A05D-4FE2-9EE5-8D07486B5C2F}" type="slidenum">
              <a:rPr lang="es-PR" altLang="es-PR" sz="1200">
                <a:latin typeface="Calibri" pitchFamily="34" charset="0"/>
              </a:rPr>
              <a:pPr algn="r"/>
              <a:t>141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97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6973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4C93285D-619F-4660-9C3C-3090680C824A}" type="slidenum">
              <a:rPr lang="es-PR" altLang="es-PR" sz="1200">
                <a:latin typeface="Calibri" pitchFamily="34" charset="0"/>
              </a:rPr>
              <a:pPr algn="r"/>
              <a:t>142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02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902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29F7B211-4B28-44AB-8450-026F7E5B29F3}" type="slidenum">
              <a:rPr lang="es-PR" altLang="es-PR" sz="1200">
                <a:latin typeface="Calibri" pitchFamily="34" charset="0"/>
              </a:rPr>
              <a:pPr algn="r"/>
              <a:t>143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22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922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3AA8253-E87C-4259-99B6-9400D0A0C546}" type="slidenum">
              <a:rPr lang="es-PR" altLang="es-PR" sz="1200">
                <a:latin typeface="Calibri" pitchFamily="34" charset="0"/>
              </a:rPr>
              <a:pPr algn="r"/>
              <a:t>144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24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0025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5E0B910-6D17-4F9C-BCBB-18D691112F8D}" type="slidenum">
              <a:rPr lang="es-PR" altLang="es-PR" sz="1200">
                <a:latin typeface="Calibri" pitchFamily="34" charset="0"/>
              </a:rPr>
              <a:pPr algn="r"/>
              <a:t>145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045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00045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8DF4AC6-2762-46A0-932F-0F7CD6878F3D}" type="slidenum">
              <a:rPr lang="es-PR" altLang="es-PR" sz="1200">
                <a:latin typeface="Calibri" pitchFamily="34" charset="0"/>
              </a:rPr>
              <a:pPr algn="r"/>
              <a:t>146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3827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7B4E87B-7C6D-4814-AD9A-045DBEAF0557}" type="slidenum">
              <a:rPr lang="es-PR" altLang="es-PR" sz="1200">
                <a:latin typeface="Calibri" pitchFamily="34" charset="0"/>
              </a:rPr>
              <a:pPr algn="r"/>
              <a:t>147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19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E32A529D-B6C9-43AB-8C05-8C85FC4150D9}" type="slidenum">
              <a:rPr lang="es-PR" altLang="es-PR" sz="1200">
                <a:latin typeface="Calibri" pitchFamily="34" charset="0"/>
              </a:rPr>
              <a:pPr algn="r"/>
              <a:t>148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08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609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2584837-915C-4D8D-90E2-58EEEC963524}" type="slidenum">
              <a:rPr lang="es-PR" altLang="es-PR" sz="1200">
                <a:latin typeface="Calibri" pitchFamily="34" charset="0"/>
              </a:rPr>
              <a:pPr algn="r"/>
              <a:t>149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05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6054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6719975-A0CD-4056-A62C-639D2D6A3218}" type="slidenum">
              <a:rPr lang="es-PR" altLang="es-PR" sz="1200">
                <a:latin typeface="Calibri" pitchFamily="34" charset="0"/>
              </a:rPr>
              <a:pPr algn="r"/>
              <a:t>15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3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23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AD98210-206D-4A52-B9E9-20B64F5B308C}" type="slidenum">
              <a:rPr lang="es-PR" altLang="es-PR" sz="1200">
                <a:latin typeface="Calibri" pitchFamily="34" charset="0"/>
              </a:rPr>
              <a:pPr algn="r"/>
              <a:t>150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FE1377B-6063-4906-9CDB-B9FF1DFB0F4E}" type="slidenum">
              <a:rPr lang="es-PR" altLang="es-PR" sz="1200">
                <a:latin typeface="Calibri" pitchFamily="34" charset="0"/>
              </a:rPr>
              <a:pPr algn="r"/>
              <a:t>151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8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28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5094324-8CC3-48D1-8533-A8E9483E6D09}" type="slidenum">
              <a:rPr lang="es-PR" altLang="es-PR" sz="1200">
                <a:latin typeface="Calibri" pitchFamily="34" charset="0"/>
              </a:rPr>
              <a:pPr algn="r"/>
              <a:t>152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0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940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F025BA7-B241-4FD6-8A88-3E34E831BE13}" type="slidenum">
              <a:rPr lang="es-PR" altLang="es-PR" sz="1200">
                <a:latin typeface="Calibri" pitchFamily="34" charset="0"/>
              </a:rPr>
              <a:pPr algn="r"/>
              <a:t>153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74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8742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31C53472-BD69-4427-B624-644093F801D8}" type="slidenum">
              <a:rPr lang="es-PR" altLang="es-PR" sz="1200">
                <a:latin typeface="Calibri" pitchFamily="34" charset="0"/>
              </a:rPr>
              <a:pPr algn="r"/>
              <a:t>154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13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133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4E49D2F-107F-464D-A668-798EBE9A7FC2}" type="slidenum">
              <a:rPr lang="es-PR" altLang="es-PR" sz="1200">
                <a:latin typeface="Calibri" pitchFamily="34" charset="0"/>
              </a:rPr>
              <a:pPr algn="r"/>
              <a:t>155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02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202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FF749B5-BBC2-4A13-9E01-3AD4B12F6539}" type="slidenum">
              <a:rPr lang="es-PR" altLang="es-PR" sz="1200">
                <a:latin typeface="Calibri" pitchFamily="34" charset="0"/>
              </a:rPr>
              <a:pPr algn="r"/>
              <a:t>156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29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6294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154469C-3316-4ABC-A72A-261C8FA9F546}" type="slidenum">
              <a:rPr lang="es-PR" altLang="es-PR" sz="1200">
                <a:latin typeface="Calibri" pitchFamily="34" charset="0"/>
              </a:rPr>
              <a:pPr algn="r"/>
              <a:t>157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51814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E08ADAA5-A50A-4390-AD74-25E83A489523}" type="slidenum">
              <a:rPr lang="es-PR" altLang="es-PR" sz="1200">
                <a:latin typeface="Calibri" pitchFamily="34" charset="0"/>
              </a:rPr>
              <a:pPr algn="r"/>
              <a:t>158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6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516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BEC5CE9-0C7F-4ED2-B9DE-525705B61A8A}" type="slidenum">
              <a:rPr lang="es-PR" altLang="es-PR" sz="1200">
                <a:latin typeface="Calibri" pitchFamily="34" charset="0"/>
              </a:rPr>
              <a:pPr algn="r"/>
              <a:t>159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645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645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ED5F84C-551D-4C7A-8F33-77221FCDB31F}" type="slidenum">
              <a:rPr lang="es-PR" altLang="es-PR" sz="1200">
                <a:latin typeface="Calibri" pitchFamily="34" charset="0"/>
              </a:rPr>
              <a:pPr algn="r"/>
              <a:t>16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75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475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C5A661A-BB21-46F0-851F-6D253DEC1155}" type="slidenum">
              <a:rPr lang="es-PR" altLang="es-PR" sz="1200">
                <a:latin typeface="Calibri" pitchFamily="34" charset="0"/>
              </a:rPr>
              <a:pPr algn="r"/>
              <a:t>160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86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486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E0B00B18-B7D5-4C29-BF7B-DFC83E7D33B2}" type="slidenum">
              <a:rPr lang="es-PR" altLang="es-PR" sz="1200">
                <a:latin typeface="Calibri" pitchFamily="34" charset="0"/>
              </a:rPr>
              <a:pPr algn="r"/>
              <a:t>161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656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4656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4DA4AEB-F6F1-4F6A-9122-68A734D79F14}" type="slidenum">
              <a:rPr lang="es-PR" altLang="es-PR" sz="1200">
                <a:latin typeface="Calibri" pitchFamily="34" charset="0"/>
              </a:rPr>
              <a:pPr algn="r"/>
              <a:t>162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0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5201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228AF625-305A-4DB3-88CA-9446E0EACA64}" type="slidenum">
              <a:rPr lang="es-PR" altLang="es-PR" sz="1200">
                <a:latin typeface="Calibri" pitchFamily="34" charset="0"/>
              </a:rPr>
              <a:pPr algn="r"/>
              <a:t>163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60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5161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746E9C1-3FB8-4855-A85F-7CDD2F656022}" type="slidenum">
              <a:rPr lang="es-PR" altLang="es-PR" sz="1200">
                <a:latin typeface="Calibri" pitchFamily="34" charset="0"/>
              </a:rPr>
              <a:pPr algn="r"/>
              <a:t>164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5222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C6926F5-5599-4766-AC46-2BD9FF791782}" type="slidenum">
              <a:rPr lang="es-PR" altLang="es-PR" sz="1200">
                <a:latin typeface="Calibri" pitchFamily="34" charset="0"/>
              </a:rPr>
              <a:pPr algn="r"/>
              <a:t>165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42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5242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F60FBD7-A38E-4956-93AB-40A95BA3CBD8}" type="slidenum">
              <a:rPr lang="es-PR" altLang="es-PR" sz="1200">
                <a:latin typeface="Calibri" pitchFamily="34" charset="0"/>
              </a:rPr>
              <a:pPr algn="r"/>
              <a:t>166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49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649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3900651-8090-4F40-BEB6-8E897C49EB02}" type="slidenum">
              <a:rPr lang="es-PR" altLang="es-PR" sz="1200">
                <a:latin typeface="Calibri" pitchFamily="34" charset="0"/>
              </a:rPr>
              <a:pPr algn="r"/>
              <a:t>167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78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5782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25A991E-FC6E-4610-B1E0-389AEE527939}" type="slidenum">
              <a:rPr lang="es-PR" altLang="es-PR" sz="1200">
                <a:latin typeface="Calibri" pitchFamily="34" charset="0"/>
              </a:rPr>
              <a:pPr algn="r"/>
              <a:t>168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011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7011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712204C-130B-46C0-B47E-CC939A0EEAD9}" type="slidenum">
              <a:rPr lang="es-PR" altLang="es-PR" sz="1200">
                <a:latin typeface="Calibri" pitchFamily="34" charset="0"/>
              </a:rPr>
              <a:pPr algn="r"/>
              <a:t>169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38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738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32BFDAC-CE99-4469-A254-AF4C3C2355BF}" type="slidenum">
              <a:rPr lang="es-PR" altLang="es-PR" sz="1200">
                <a:latin typeface="Calibri" pitchFamily="34" charset="0"/>
              </a:rPr>
              <a:pPr algn="r"/>
              <a:t>17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577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5578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231D4736-75F3-4CD8-B156-073D6B9FC8FE}" type="slidenum">
              <a:rPr lang="es-PR" altLang="es-PR" sz="1200">
                <a:latin typeface="Calibri" pitchFamily="34" charset="0"/>
              </a:rPr>
              <a:pPr algn="r"/>
              <a:t>170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04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5304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1F8025F-52B9-438C-BD5A-33DC5FF00928}" type="slidenum">
              <a:rPr lang="es-PR" altLang="es-PR" sz="1200">
                <a:latin typeface="Calibri" pitchFamily="34" charset="0"/>
              </a:rPr>
              <a:pPr algn="r"/>
              <a:t>171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90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690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2647BDE-0A3B-4AAB-AF43-810E62A07A25}" type="slidenum">
              <a:rPr lang="es-PR" altLang="es-PR" sz="1200">
                <a:latin typeface="Calibri" pitchFamily="34" charset="0"/>
              </a:rPr>
              <a:pPr algn="r"/>
              <a:t>172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63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5263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6337550-BA7C-4FAA-84DE-068A054CCCB7}" type="slidenum">
              <a:rPr lang="es-PR" altLang="es-PR" sz="1200">
                <a:latin typeface="Calibri" pitchFamily="34" charset="0"/>
              </a:rPr>
              <a:pPr algn="r"/>
              <a:t>173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83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5283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B98A2B8-4972-469A-ACD0-6B02FF5AA4B5}" type="slidenum">
              <a:rPr lang="es-PR" altLang="es-PR" sz="1200">
                <a:latin typeface="Calibri" pitchFamily="34" charset="0"/>
              </a:rPr>
              <a:pPr algn="r"/>
              <a:t>174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60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6602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AC70937-3D09-4213-8C92-0837425C9FD3}" type="slidenum">
              <a:rPr lang="es-PR" altLang="es-PR" sz="1200">
                <a:latin typeface="Calibri" pitchFamily="34" charset="0"/>
              </a:rPr>
              <a:pPr algn="r"/>
              <a:t>175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51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751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5F5A73D-E9FC-42ED-993C-F27231BE8633}" type="slidenum">
              <a:rPr lang="es-PR" altLang="es-PR" sz="1200">
                <a:latin typeface="Calibri" pitchFamily="34" charset="0"/>
              </a:rPr>
              <a:pPr algn="r"/>
              <a:t>176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47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5447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DAFB58-3103-4187-9AB0-7D5477FEC2DA}" type="slidenum">
              <a:rPr lang="es-PR" altLang="es-PR" sz="1200">
                <a:latin typeface="Calibri" pitchFamily="34" charset="0"/>
              </a:rPr>
              <a:pPr algn="r"/>
              <a:t>177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68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54682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2F694FD-F50E-4F0F-B1CC-43E1F114762C}" type="slidenum">
              <a:rPr lang="es-PR" altLang="es-PR" sz="1200">
                <a:latin typeface="Calibri" pitchFamily="34" charset="0"/>
              </a:rPr>
              <a:pPr algn="r"/>
              <a:t>178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8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068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54AC731-59E6-4350-AB39-F53B8654C738}" type="slidenum">
              <a:rPr lang="es-PR" altLang="es-PR" sz="1200">
                <a:latin typeface="Calibri" pitchFamily="34" charset="0"/>
              </a:rPr>
              <a:pPr algn="r"/>
              <a:t>179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28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728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214988E-CC5E-4CE1-AC2F-C8B535A37BD9}" type="slidenum">
              <a:rPr lang="es-PR" altLang="es-PR" sz="1200">
                <a:latin typeface="Calibri" pitchFamily="34" charset="0"/>
              </a:rPr>
              <a:pPr algn="r"/>
              <a:t>18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6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7216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4248328-622D-4882-9414-5204412DDD34}" type="slidenum">
              <a:rPr lang="es-PR" altLang="es-PR" sz="1200">
                <a:latin typeface="Calibri" pitchFamily="34" charset="0"/>
              </a:rPr>
              <a:pPr algn="r"/>
              <a:t>180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42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742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136CE87-137D-4612-8660-0829AC9609E8}" type="slidenum">
              <a:rPr lang="es-PR" altLang="es-PR" sz="1200">
                <a:latin typeface="Calibri" pitchFamily="34" charset="0"/>
              </a:rPr>
              <a:pPr algn="r"/>
              <a:t>181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62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762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F1E72E1-EF0C-4A7A-A6A2-8ABF1B869636}" type="slidenum">
              <a:rPr lang="es-PR" altLang="es-PR" sz="1200">
                <a:latin typeface="Calibri" pitchFamily="34" charset="0"/>
              </a:rPr>
              <a:pPr algn="r"/>
              <a:t>182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92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792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B62F014-EC67-4082-8CA2-7DDC820BEB9F}" type="slidenum">
              <a:rPr lang="es-PR" altLang="es-PR" sz="1200">
                <a:latin typeface="Calibri" pitchFamily="34" charset="0"/>
              </a:rPr>
              <a:pPr algn="r"/>
              <a:t>183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537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8538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447EF9B1-3B56-418A-B5F3-9B4536882335}" type="slidenum">
              <a:rPr lang="es-PR" altLang="es-PR" sz="1200">
                <a:latin typeface="Calibri" pitchFamily="34" charset="0"/>
              </a:rPr>
              <a:pPr algn="r"/>
              <a:t>184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72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772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703C327-1521-4AB4-B607-47D15E4BF590}" type="slidenum">
              <a:rPr lang="es-PR" altLang="es-PR" sz="1200">
                <a:latin typeface="Calibri" pitchFamily="34" charset="0"/>
              </a:rPr>
              <a:pPr algn="r"/>
              <a:t>185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93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7933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E344E48-284B-4561-BCE9-C1BA61347870}" type="slidenum">
              <a:rPr lang="es-PR" altLang="es-PR" sz="1200">
                <a:latin typeface="Calibri" pitchFamily="34" charset="0"/>
              </a:rPr>
              <a:pPr algn="r"/>
              <a:t>186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3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133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C07DC44-DA53-475F-A7E2-10F5E4BC886A}" type="slidenum">
              <a:rPr lang="es-PR" altLang="es-PR" sz="1200">
                <a:latin typeface="Calibri" pitchFamily="34" charset="0"/>
              </a:rPr>
              <a:pPr algn="r"/>
              <a:t>187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34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8342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411FFE27-B405-48CE-A3F1-C7D68B536C00}" type="slidenum">
              <a:rPr lang="es-PR" altLang="es-PR" sz="1200">
                <a:latin typeface="Calibri" pitchFamily="34" charset="0"/>
              </a:rPr>
              <a:pPr algn="r"/>
              <a:t>188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58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84582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7FD475B-FDD6-44D2-9E95-D0B608AD7EC0}" type="slidenum">
              <a:rPr lang="es-PR" altLang="es-PR" sz="1200">
                <a:latin typeface="Calibri" pitchFamily="34" charset="0"/>
              </a:rPr>
              <a:pPr algn="r"/>
              <a:t>189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897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7898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DD291CB-DA3E-48F9-8F31-95552BD5B11F}" type="slidenum">
              <a:rPr lang="es-PR" altLang="es-PR" sz="1200">
                <a:latin typeface="Calibri" pitchFamily="34" charset="0"/>
              </a:rPr>
              <a:pPr algn="r"/>
              <a:t>19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78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84787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5D4F596-9A8C-48C0-94D7-348BF8FE6C29}" type="slidenum">
              <a:rPr lang="es-PR" altLang="es-PR" sz="1200">
                <a:latin typeface="Calibri" pitchFamily="34" charset="0"/>
              </a:rPr>
              <a:pPr algn="r"/>
              <a:t>190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64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08646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BF9E549-09CC-466E-804C-ADCFCECEC432}" type="slidenum">
              <a:rPr lang="es-PR" altLang="es-PR" sz="1200">
                <a:latin typeface="Calibri" pitchFamily="34" charset="0"/>
              </a:rPr>
              <a:pPr algn="r"/>
              <a:t>191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560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85606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5594DDD-CC1E-466C-934B-76A27B0945BC}" type="slidenum">
              <a:rPr lang="es-PR" altLang="es-PR" sz="1200">
                <a:latin typeface="Calibri" pitchFamily="34" charset="0"/>
              </a:rPr>
              <a:pPr algn="r"/>
              <a:t>192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60CA7A4-C6F1-41EB-8916-6E225B893EE2}" type="slidenum">
              <a:rPr lang="es-PR" altLang="es-PR" sz="1200">
                <a:latin typeface="Calibri" pitchFamily="34" charset="0"/>
              </a:rPr>
              <a:pPr algn="r"/>
              <a:t>193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87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687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003E2EC-B81B-4957-9C15-68B6D3BBC4C7}" type="slidenum">
              <a:rPr lang="es-PR" altLang="es-PR" sz="1200">
                <a:latin typeface="Calibri" pitchFamily="34" charset="0"/>
              </a:rPr>
              <a:pPr algn="r"/>
              <a:t>194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87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687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003E2EC-B81B-4957-9C15-68B6D3BBC4C7}" type="slidenum">
              <a:rPr lang="es-PR" altLang="es-PR" sz="1200">
                <a:latin typeface="Calibri" pitchFamily="34" charset="0"/>
              </a:rPr>
              <a:pPr algn="r"/>
              <a:t>195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26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36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6362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F016364-81B0-4998-9F35-E8BA706DC259}" type="slidenum">
              <a:rPr lang="es-PR" altLang="es-PR" sz="1200">
                <a:latin typeface="Calibri" pitchFamily="34" charset="0"/>
              </a:rPr>
              <a:pPr algn="r"/>
              <a:t>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69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7693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02AD0BC-6B7A-4B9C-B818-040BB339C1D2}" type="slidenum">
              <a:rPr lang="es-PR" altLang="es-PR" sz="1200">
                <a:latin typeface="Calibri" pitchFamily="34" charset="0"/>
              </a:rPr>
              <a:pPr algn="r"/>
              <a:t>20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28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728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214988E-CC5E-4CE1-AC2F-C8B535A37BD9}" type="slidenum">
              <a:rPr lang="es-PR" altLang="es-PR" sz="1200">
                <a:latin typeface="Calibri" pitchFamily="34" charset="0"/>
              </a:rPr>
              <a:pPr algn="r"/>
              <a:t>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061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39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0390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C88327-666B-4E4F-B46A-C09243278350}" type="slidenum">
              <a:rPr lang="es-PR" altLang="es-PR" sz="1200">
                <a:latin typeface="Calibri" pitchFamily="34" charset="0"/>
              </a:rPr>
              <a:pPr algn="r"/>
              <a:t>22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16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9162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43FF8A0C-83E3-4258-8F46-9590640DD2A0}" type="slidenum">
              <a:rPr lang="es-PR" altLang="es-PR" sz="1200">
                <a:latin typeface="Calibri" pitchFamily="34" charset="0"/>
              </a:rPr>
              <a:pPr algn="r"/>
              <a:t>23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59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0595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283B31CD-3963-447E-ACE8-6F7C92B54AAF}" type="slidenum">
              <a:rPr lang="es-PR" altLang="es-PR" sz="1200">
                <a:latin typeface="Calibri" pitchFamily="34" charset="0"/>
              </a:rPr>
              <a:pPr algn="r"/>
              <a:t>24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10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8102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1F97D12-E390-4B56-A998-2387A38651FE}" type="slidenum">
              <a:rPr lang="es-PR" altLang="es-PR" sz="1200">
                <a:latin typeface="Calibri" pitchFamily="34" charset="0"/>
              </a:rPr>
              <a:pPr algn="r"/>
              <a:t>25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59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0595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283B31CD-3963-447E-ACE8-6F7C92B54AAF}" type="slidenum">
              <a:rPr lang="es-PR" altLang="es-PR" sz="1200">
                <a:latin typeface="Calibri" pitchFamily="34" charset="0"/>
              </a:rPr>
              <a:pPr algn="r"/>
              <a:t>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3780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20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121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D10BFFC-7AC4-443A-B357-F4EC6DFDAF55}" type="slidenum">
              <a:rPr lang="es-PR" altLang="es-PR" sz="1200">
                <a:latin typeface="Calibri" pitchFamily="34" charset="0"/>
              </a:rPr>
              <a:pPr algn="r"/>
              <a:t>27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59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0595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283B31CD-3963-447E-ACE8-6F7C92B54AAF}" type="slidenum">
              <a:rPr lang="es-PR" altLang="es-PR" sz="1200">
                <a:latin typeface="Calibri" pitchFamily="34" charset="0"/>
              </a:rPr>
              <a:pPr algn="r"/>
              <a:t>28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88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59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0595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283B31CD-3963-447E-ACE8-6F7C92B54AAF}" type="slidenum">
              <a:rPr lang="es-PR" altLang="es-PR" sz="1200">
                <a:latin typeface="Calibri" pitchFamily="34" charset="0"/>
              </a:rPr>
              <a:pPr algn="r"/>
              <a:t>29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12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59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0595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283B31CD-3963-447E-ACE8-6F7C92B54AAF}" type="slidenum">
              <a:rPr lang="es-PR" altLang="es-PR" sz="1200">
                <a:latin typeface="Calibri" pitchFamily="34" charset="0"/>
              </a:rPr>
              <a:pPr algn="r"/>
              <a:t>30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8415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20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121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D10BFFC-7AC4-443A-B357-F4EC6DFDAF55}" type="slidenum">
              <a:rPr lang="es-PR" altLang="es-PR" sz="1200">
                <a:latin typeface="Calibri" pitchFamily="34" charset="0"/>
              </a:rPr>
              <a:pPr algn="r"/>
              <a:t>31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04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95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195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EBCF2A49-59EE-45E0-96EA-DCE797132098}" type="slidenum">
              <a:rPr lang="es-PR" altLang="es-PR" sz="1200">
                <a:latin typeface="Calibri" pitchFamily="34" charset="0"/>
              </a:rPr>
              <a:pPr algn="r"/>
              <a:t>32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36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236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ACD2C9C-90C5-42ED-BF27-BD7784DA7A59}" type="slidenum">
              <a:rPr lang="es-PR" altLang="es-PR" sz="1200">
                <a:latin typeface="Calibri" pitchFamily="34" charset="0"/>
              </a:rPr>
              <a:pPr algn="r"/>
              <a:t>33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59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0595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283B31CD-3963-447E-ACE8-6F7C92B54AAF}" type="slidenum">
              <a:rPr lang="es-PR" altLang="es-PR" sz="1200">
                <a:latin typeface="Calibri" pitchFamily="34" charset="0"/>
              </a:rPr>
              <a:pPr algn="r"/>
              <a:t>34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973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57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2573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79465C8-34D5-4DF3-8295-4B6409283884}" type="slidenum">
              <a:rPr lang="es-PR" altLang="es-PR" sz="1200">
                <a:latin typeface="Calibri" pitchFamily="34" charset="0"/>
              </a:rPr>
              <a:pPr algn="r"/>
              <a:t>35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57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2573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79465C8-34D5-4DF3-8295-4B6409283884}" type="slidenum">
              <a:rPr lang="es-PR" altLang="es-PR" sz="1200">
                <a:latin typeface="Calibri" pitchFamily="34" charset="0"/>
              </a:rPr>
              <a:pPr algn="r"/>
              <a:t>36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657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16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216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4292ED1-A412-4EA1-8E97-675C20923D36}" type="slidenum">
              <a:rPr lang="es-PR" altLang="es-PR" sz="1200">
                <a:latin typeface="Calibri" pitchFamily="34" charset="0"/>
              </a:rPr>
              <a:pPr algn="r"/>
              <a:t>37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20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121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D10BFFC-7AC4-443A-B357-F4EC6DFDAF55}" type="slidenum">
              <a:rPr lang="es-PR" altLang="es-PR" sz="1200">
                <a:latin typeface="Calibri" pitchFamily="34" charset="0"/>
              </a:rPr>
              <a:pPr algn="r"/>
              <a:t>38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1248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EEE2288-E312-4417-A61D-528953D2E9FF}" type="slidenum">
              <a:rPr lang="es-PR" altLang="es-PR" sz="1200">
                <a:latin typeface="Calibri" pitchFamily="34" charset="0"/>
              </a:rPr>
              <a:pPr algn="r"/>
              <a:t>39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386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765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765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9D95424-6BEF-43AA-A3C6-A95DE63D8574}" type="slidenum">
              <a:rPr lang="es-PR" altLang="es-PR" sz="1200">
                <a:latin typeface="Calibri" pitchFamily="34" charset="0"/>
              </a:rPr>
              <a:pPr algn="r"/>
              <a:t>40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5C7EA5E-F663-4CAC-B526-1899A08CF7D7}" type="slidenum">
              <a:rPr lang="es-PR" altLang="es-PR" sz="1200">
                <a:latin typeface="Calibri" pitchFamily="34" charset="0"/>
              </a:rPr>
              <a:pPr algn="r"/>
              <a:t>41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56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56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A89B831-D4D4-4B02-8E66-833B649332EE}" type="slidenum">
              <a:rPr lang="es-PR" altLang="es-PR" sz="1200">
                <a:latin typeface="Calibri" pitchFamily="34" charset="0"/>
              </a:rPr>
              <a:pPr algn="r"/>
              <a:t>42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37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37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40635C0-ECB8-4C2A-A161-81A720673562}" type="slidenum">
              <a:rPr lang="es-PR" altLang="es-PR" sz="1200">
                <a:latin typeface="Calibri" pitchFamily="34" charset="0"/>
              </a:rPr>
              <a:pPr algn="r"/>
              <a:t>43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37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37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40635C0-ECB8-4C2A-A161-81A720673562}" type="slidenum">
              <a:rPr lang="es-PR" altLang="es-PR" sz="1200">
                <a:latin typeface="Calibri" pitchFamily="34" charset="0"/>
              </a:rPr>
              <a:pPr algn="r"/>
              <a:t>44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162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336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FD2928D-C209-4E6C-A5DC-850EF563A28E}" type="slidenum">
              <a:rPr lang="es-PR" altLang="es-PR" sz="1200">
                <a:latin typeface="Calibri" pitchFamily="34" charset="0"/>
              </a:rPr>
              <a:pPr algn="r"/>
              <a:t>45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87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387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4921BC90-A79E-4B45-A91A-5B49411293EA}" type="slidenum">
              <a:rPr lang="es-PR" altLang="es-PR" sz="1200">
                <a:latin typeface="Calibri" pitchFamily="34" charset="0"/>
              </a:rPr>
              <a:pPr algn="r"/>
              <a:t>46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07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407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16F044-331C-41EB-ACA0-D939402476B8}" type="slidenum">
              <a:rPr lang="es-PR" altLang="es-PR" sz="1200">
                <a:latin typeface="Calibri" pitchFamily="34" charset="0"/>
              </a:rPr>
              <a:pPr algn="r"/>
              <a:t>47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3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530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1F403E-A253-4971-B286-F60FCD81F9F5}" type="slidenum">
              <a:rPr lang="es-PR" altLang="es-PR" sz="1200">
                <a:latin typeface="Calibri" pitchFamily="34" charset="0"/>
              </a:rPr>
              <a:pPr algn="r"/>
              <a:t>48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F7C6FE-2564-4145-BA30-8D5437A45AEC}" type="slidenum">
              <a:rPr lang="es-PR" altLang="es-PR" sz="1200">
                <a:latin typeface="Calibri" pitchFamily="34" charset="0"/>
              </a:rPr>
              <a:pPr algn="r"/>
              <a:t>49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36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6362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F016364-81B0-4998-9F35-E8BA706DC259}" type="slidenum">
              <a:rPr lang="es-PR" altLang="es-PR" sz="1200">
                <a:latin typeface="Calibri" pitchFamily="34" charset="0"/>
              </a:rPr>
              <a:pPr algn="r"/>
              <a:t>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2950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94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994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EF93987-071D-4CC5-91E8-35B66F17BE17}" type="slidenum">
              <a:rPr lang="es-PR" altLang="es-PR" sz="1200">
                <a:latin typeface="Calibri" pitchFamily="34" charset="0"/>
              </a:rPr>
              <a:pPr algn="r"/>
              <a:t>50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03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5030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070ADC-F224-435C-B158-F52DD1EEC8A8}" type="slidenum">
              <a:rPr lang="es-PR" altLang="es-PR" sz="1200">
                <a:latin typeface="Calibri" pitchFamily="34" charset="0"/>
              </a:rPr>
              <a:pPr algn="r"/>
              <a:t>51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82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182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32E96C7F-6E8E-42C3-AABA-07D0C1C1E278}" type="slidenum">
              <a:rPr lang="es-PR" altLang="es-PR" sz="1200">
                <a:latin typeface="Calibri" pitchFamily="34" charset="0"/>
              </a:rPr>
              <a:pPr algn="r"/>
              <a:t>52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8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2982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182EBCB-867C-477F-8B37-EC770CD4045A}" type="slidenum">
              <a:rPr lang="es-PR" altLang="es-PR" sz="1200">
                <a:latin typeface="Calibri" pitchFamily="34" charset="0"/>
              </a:rPr>
              <a:pPr algn="r"/>
              <a:t>53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43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243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36FC0F20-89A5-4EBC-8A95-AE2D58EBA045}" type="slidenum">
              <a:rPr lang="es-PR" altLang="es-PR" sz="1200">
                <a:latin typeface="Calibri" pitchFamily="34" charset="0"/>
              </a:rPr>
              <a:pPr algn="r"/>
              <a:t>54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75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175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20C4EADB-FC95-4D38-B08E-C613D0145FB6}" type="slidenum">
              <a:rPr lang="es-PR" altLang="es-PR" sz="1200">
                <a:latin typeface="Calibri" pitchFamily="34" charset="0"/>
              </a:rPr>
              <a:pPr algn="r"/>
              <a:t>55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23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223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FD48D69-15EE-4C61-826F-CF420C691BCA}" type="slidenum">
              <a:rPr lang="es-PR" altLang="es-PR" sz="1200">
                <a:latin typeface="Calibri" pitchFamily="34" charset="0"/>
              </a:rPr>
              <a:pPr algn="r"/>
              <a:t>56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23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223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FD48D69-15EE-4C61-826F-CF420C691BCA}" type="slidenum">
              <a:rPr lang="es-PR" altLang="es-PR" sz="1200">
                <a:latin typeface="Calibri" pitchFamily="34" charset="0"/>
              </a:rPr>
              <a:pPr algn="r"/>
              <a:t>57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5732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23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223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FD48D69-15EE-4C61-826F-CF420C691BCA}" type="slidenum">
              <a:rPr lang="es-PR" altLang="es-PR" sz="1200">
                <a:latin typeface="Calibri" pitchFamily="34" charset="0"/>
              </a:rPr>
              <a:pPr algn="r"/>
              <a:t>58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4338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23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223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FD48D69-15EE-4C61-826F-CF420C691BCA}" type="slidenum">
              <a:rPr lang="es-PR" altLang="es-PR" sz="1200">
                <a:latin typeface="Calibri" pitchFamily="34" charset="0"/>
              </a:rPr>
              <a:pPr algn="r"/>
              <a:t>59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872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131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2F04599-C6A2-4145-BEA3-5032D84369EE}" type="slidenum">
              <a:rPr lang="es-PR" altLang="es-PR" sz="1200">
                <a:latin typeface="Calibri" pitchFamily="34" charset="0"/>
              </a:rPr>
              <a:pPr algn="r"/>
              <a:t>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1947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23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223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FD48D69-15EE-4C61-826F-CF420C691BCA}" type="slidenum">
              <a:rPr lang="es-PR" altLang="es-PR" sz="1200">
                <a:latin typeface="Calibri" pitchFamily="34" charset="0"/>
              </a:rPr>
              <a:pPr algn="r"/>
              <a:t>60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2058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8922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39A3B31-A2E6-43F9-8341-BAF01875DD55}" type="slidenum">
              <a:rPr lang="es-PR" altLang="es-PR" sz="1200">
                <a:latin typeface="Calibri" pitchFamily="34" charset="0"/>
              </a:rPr>
              <a:pPr algn="r"/>
              <a:t>61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12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9126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8DF258F-CAF5-402D-96EF-F11924948CDF}" type="slidenum">
              <a:rPr lang="es-PR" altLang="es-PR" sz="1200">
                <a:latin typeface="Calibri" pitchFamily="34" charset="0"/>
              </a:rPr>
              <a:pPr algn="r"/>
              <a:t>62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35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0355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F67C71E-7319-4870-885F-B6024D4B7CF0}" type="slidenum">
              <a:rPr lang="es-PR" altLang="es-PR" sz="1200">
                <a:latin typeface="Calibri" pitchFamily="34" charset="0"/>
              </a:rPr>
              <a:pPr algn="r"/>
              <a:t>63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80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080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64EFC9A-E2AA-4AD2-97FB-353A3D8D83BD}" type="slidenum">
              <a:rPr lang="es-PR" altLang="es-PR" sz="1200">
                <a:latin typeface="Calibri" pitchFamily="34" charset="0"/>
              </a:rPr>
              <a:pPr algn="r"/>
              <a:t>65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6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161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1C2D272-DC40-4A9E-9477-7D1C666E706E}" type="slidenum">
              <a:rPr lang="es-PR" altLang="es-PR" sz="1200">
                <a:latin typeface="Calibri" pitchFamily="34" charset="0"/>
              </a:rPr>
              <a:pPr algn="r"/>
              <a:t>66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67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9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219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02C4C8D-C8E7-42C4-BB42-513D22E8BA8E}" type="slidenum">
              <a:rPr lang="es-PR" altLang="es-PR" sz="1200">
                <a:latin typeface="Calibri" pitchFamily="34" charset="0"/>
              </a:rPr>
              <a:pPr algn="r"/>
              <a:t>68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69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36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26362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F016364-81B0-4998-9F35-E8BA706DC259}" type="slidenum">
              <a:rPr lang="es-PR" altLang="es-PR" sz="1200">
                <a:latin typeface="Calibri" pitchFamily="34" charset="0"/>
              </a:rPr>
              <a:pPr algn="r"/>
              <a:t>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02615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70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3128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44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442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F1F276B-CA94-4F95-A80B-51EBBF0AEA9A}" type="slidenum">
              <a:rPr lang="es-PR" altLang="es-PR" sz="1200">
                <a:latin typeface="Calibri" pitchFamily="34" charset="0"/>
              </a:rPr>
              <a:pPr algn="r"/>
              <a:t>71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72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2368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73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74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2982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75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0641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5324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402DC35-8092-439F-897E-6D5A97F037B6}" type="slidenum">
              <a:rPr lang="es-PR" altLang="es-PR" sz="1200">
                <a:latin typeface="Calibri" pitchFamily="34" charset="0"/>
              </a:rPr>
              <a:pPr algn="r"/>
              <a:t>76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5324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402DC35-8092-439F-897E-6D5A97F037B6}" type="slidenum">
              <a:rPr lang="es-PR" altLang="es-PR" sz="1200">
                <a:latin typeface="Calibri" pitchFamily="34" charset="0"/>
              </a:rPr>
              <a:pPr algn="r"/>
              <a:t>77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8613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5324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402DC35-8092-439F-897E-6D5A97F037B6}" type="slidenum">
              <a:rPr lang="es-PR" altLang="es-PR" sz="1200">
                <a:latin typeface="Calibri" pitchFamily="34" charset="0"/>
              </a:rPr>
              <a:pPr algn="r"/>
              <a:t>78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30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79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442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4131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2F04599-C6A2-4145-BEA3-5032D84369EE}" type="slidenum">
              <a:rPr lang="es-PR" altLang="es-PR" sz="1200">
                <a:latin typeface="Calibri" pitchFamily="34" charset="0"/>
              </a:rPr>
              <a:pPr algn="r"/>
              <a:t>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80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51341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63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363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F64EBCB-DCA7-4E35-B9C3-18B9E9F58E8A}" type="slidenum">
              <a:rPr lang="es-PR" altLang="es-PR" sz="1200">
                <a:latin typeface="Calibri" pitchFamily="34" charset="0"/>
              </a:rPr>
              <a:pPr algn="r"/>
              <a:t>81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83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383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F874657-DF23-470E-8BD8-5B348104FB44}" type="slidenum">
              <a:rPr lang="es-PR" altLang="es-PR" sz="1200">
                <a:latin typeface="Calibri" pitchFamily="34" charset="0"/>
              </a:rPr>
              <a:pPr algn="r"/>
              <a:t>82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04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4042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3B94199-5368-4750-BD81-1C3F38DF8CF6}" type="slidenum">
              <a:rPr lang="es-PR" altLang="es-PR" sz="1200">
                <a:latin typeface="Calibri" pitchFamily="34" charset="0"/>
              </a:rPr>
              <a:pPr algn="r"/>
              <a:t>83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84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5471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85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31935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86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82667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2DC5BB22-DB81-4C80-AB42-46F376CB4777}" type="slidenum">
              <a:rPr lang="es-PR" altLang="es-PR" sz="1200">
                <a:latin typeface="Calibri" pitchFamily="34" charset="0"/>
              </a:rPr>
              <a:pPr algn="r"/>
              <a:t>87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37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5373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DF52ABB-9E34-44A9-9D73-4B882FEB72BC}" type="slidenum">
              <a:rPr lang="es-PR" altLang="es-PR" sz="1200">
                <a:latin typeface="Calibri" pitchFamily="34" charset="0"/>
              </a:rPr>
              <a:pPr algn="r"/>
              <a:t>88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81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2813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C01872D-B1BC-49C5-87AC-472129F94321}" type="slidenum">
              <a:rPr lang="es-PR" altLang="es-PR" sz="1200">
                <a:latin typeface="Calibri" pitchFamily="34" charset="0"/>
              </a:rPr>
              <a:pPr algn="r"/>
              <a:t>89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17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1174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48BB6C56-3445-400D-BF2F-2C09DDC08EAB}" type="slidenum">
              <a:rPr lang="es-PR" altLang="es-PR" sz="1200">
                <a:latin typeface="Calibri" pitchFamily="34" charset="0"/>
              </a:rPr>
              <a:pPr algn="r"/>
              <a:t>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451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4451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27BE572-7EE3-4B08-A9EA-562233847DF4}" type="slidenum">
              <a:rPr lang="es-PR" altLang="es-PR" sz="1200">
                <a:latin typeface="Calibri" pitchFamily="34" charset="0"/>
              </a:rPr>
              <a:pPr algn="r"/>
              <a:t>90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419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24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4246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E1180934-DAB2-4BF3-8AA8-2D1622074CCB}" type="slidenum">
              <a:rPr lang="es-PR" altLang="es-PR" sz="1200">
                <a:latin typeface="Calibri" pitchFamily="34" charset="0"/>
              </a:rPr>
              <a:pPr algn="r"/>
              <a:t>91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94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12947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0D0F368-55F8-4680-8BAB-12D1FBA4F7B8}" type="slidenum">
              <a:rPr lang="es-PR" altLang="es-PR" sz="1200">
                <a:latin typeface="Calibri" pitchFamily="34" charset="0"/>
              </a:rPr>
              <a:pPr algn="r"/>
              <a:t>92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451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4451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27BE572-7EE3-4B08-A9EA-562233847DF4}" type="slidenum">
              <a:rPr lang="es-PR" altLang="es-PR" sz="1200">
                <a:latin typeface="Calibri" pitchFamily="34" charset="0"/>
              </a:rPr>
              <a:pPr algn="r"/>
              <a:t>93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03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2CAEAF4-B27D-4166-8E93-A8ABA925B806}" type="slidenum">
              <a:rPr lang="es-PR" altLang="es-PR" sz="1200">
                <a:latin typeface="Calibri" pitchFamily="34" charset="0"/>
              </a:rPr>
              <a:pPr algn="r"/>
              <a:t>94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 smtClean="0"/>
          </a:p>
        </p:txBody>
      </p:sp>
      <p:sp>
        <p:nvSpPr>
          <p:cNvPr id="4403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2CAEAF4-B27D-4166-8E93-A8ABA925B806}" type="slidenum">
              <a:rPr lang="es-PR" altLang="es-PR" sz="1200">
                <a:latin typeface="Calibri" pitchFamily="34" charset="0"/>
              </a:rPr>
              <a:pPr algn="r"/>
              <a:t>95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99341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23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4423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56C07FF-BF4C-461C-A96B-6BCE05BDDCAE}" type="slidenum">
              <a:rPr lang="es-PR" altLang="es-PR" sz="1200">
                <a:latin typeface="Calibri" pitchFamily="34" charset="0"/>
              </a:rPr>
              <a:pPr algn="r"/>
              <a:t>96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36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9366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7D7878E-1664-4C98-BDD7-19CE8F30E89E}" type="slidenum">
              <a:rPr lang="es-PR" altLang="es-PR" sz="1200">
                <a:latin typeface="Calibri" pitchFamily="34" charset="0"/>
              </a:rPr>
              <a:pPr algn="r"/>
              <a:t>97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36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9366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7D7878E-1664-4C98-BDD7-19CE8F30E89E}" type="slidenum">
              <a:rPr lang="es-PR" altLang="es-PR" sz="1200">
                <a:latin typeface="Calibri" pitchFamily="34" charset="0"/>
              </a:rPr>
              <a:pPr algn="r"/>
              <a:t>98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8734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36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smtClean="0"/>
          </a:p>
        </p:txBody>
      </p:sp>
      <p:sp>
        <p:nvSpPr>
          <p:cNvPr id="139366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7D7878E-1664-4C98-BDD7-19CE8F30E89E}" type="slidenum">
              <a:rPr lang="es-PR" altLang="es-PR" sz="1200">
                <a:latin typeface="Calibri" pitchFamily="34" charset="0"/>
              </a:rPr>
              <a:pPr algn="r"/>
              <a:t>99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05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1200">
                <a:latin typeface="Arial" charset="0"/>
              </a:rPr>
              <a:t>Saludmed 2016, por </a:t>
            </a:r>
            <a:r>
              <a:rPr lang="es-PR" altLang="es-PR" sz="1200" b="1" i="1">
                <a:latin typeface="Arial" charset="0"/>
                <a:hlinkClick r:id="rId4"/>
              </a:rPr>
              <a:t>Edgar Lopategui Corsino</a:t>
            </a:r>
            <a:r>
              <a:rPr lang="es-PR" altLang="es-PR" sz="1200">
                <a:latin typeface="Arial" charset="0"/>
              </a:rPr>
              <a:t>, se encuentra bajo una licencia </a:t>
            </a:r>
            <a:r>
              <a:rPr lang="es-PR" altLang="es-PR" sz="1200" i="1">
                <a:latin typeface="Arial" charset="0"/>
                <a:hlinkClick r:id="rId5"/>
              </a:rPr>
              <a:t>"Creative Commons"</a:t>
            </a:r>
            <a:r>
              <a:rPr lang="es-PR" altLang="es-PR" sz="1200">
                <a:latin typeface="Arial" charset="0"/>
              </a:rPr>
              <a:t>, </a:t>
            </a:r>
          </a:p>
          <a:p>
            <a:r>
              <a:rPr lang="es-PR" altLang="es-PR" sz="1200">
                <a:latin typeface="Arial" charset="0"/>
              </a:rPr>
              <a:t>de tipo: </a:t>
            </a:r>
            <a:r>
              <a:rPr lang="es-PR" altLang="es-PR" sz="1200" b="1" i="1">
                <a:latin typeface="Arial" charset="0"/>
                <a:hlinkClick r:id="rId5"/>
              </a:rPr>
              <a:t>Reconocimiento-NoComercial-Sin Obras Derivadas 3.0.  Licencia de Puerto Rico</a:t>
            </a:r>
            <a:r>
              <a:rPr lang="es-PR" altLang="es-PR" sz="1200">
                <a:latin typeface="Arial" charset="0"/>
              </a:rPr>
              <a:t>.  </a:t>
            </a:r>
          </a:p>
          <a:p>
            <a:r>
              <a:rPr lang="es-PR" altLang="es-PR" sz="1200">
                <a:latin typeface="Arial" charset="0"/>
              </a:rPr>
              <a:t>Basado en las páginas publicadas para el sitio Web: </a:t>
            </a:r>
            <a:r>
              <a:rPr lang="es-PR" altLang="es-PR" sz="1200" b="1" i="1">
                <a:latin typeface="Arial" charset="0"/>
                <a:hlinkClick r:id="rId4"/>
              </a:rPr>
              <a:t>www.saludmed.com</a:t>
            </a:r>
            <a:r>
              <a:rPr lang="es-PR" altLang="es-PR" sz="1200">
                <a:latin typeface="Arial" charset="0"/>
              </a:rPr>
              <a:t>.</a:t>
            </a:r>
            <a:endParaRPr lang="es-PR" altLang="es-PR" sz="1800">
              <a:latin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7" name="Rounded Rectangle 16"/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8" name="Rounded Rectangle 17"/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20" name="Picture 75" descr="salud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249738"/>
            <a:ext cx="1728788" cy="148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6" descr="salud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4221163"/>
            <a:ext cx="1204913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7" descr="Bike_Exercise_04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149725"/>
            <a:ext cx="669925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7E008F4-276E-40F4-9E4A-AA2A740AED0C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sp>
        <p:nvSpPr>
          <p:cNvPr id="24" name="Date Placeholder 27"/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6A6EF-0438-4207-BCD2-FA4792A9B717}" type="datetimeFigureOut">
              <a:rPr lang="es-PR"/>
              <a:pPr>
                <a:defRPr/>
              </a:pPr>
              <a:t>10/10/2016</a:t>
            </a:fld>
            <a:endParaRPr lang="es-PR"/>
          </a:p>
        </p:txBody>
      </p:sp>
      <p:sp>
        <p:nvSpPr>
          <p:cNvPr id="25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57012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BE465-EE2A-4FF9-9223-1AF0F3DF98E8}" type="datetimeFigureOut">
              <a:rPr lang="es-PR"/>
              <a:pPr>
                <a:defRPr/>
              </a:pPr>
              <a:t>10/10/2016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94BE7-C1CC-455F-BA6C-68097D69233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515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886BA-19B2-4B24-A6E8-95F6E13F1CBF}" type="datetimeFigureOut">
              <a:rPr lang="es-PR"/>
              <a:pPr>
                <a:defRPr/>
              </a:pPr>
              <a:t>10/10/2016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FB2B-A716-46C7-8CC9-0CD971DE0A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11616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251C-514E-462D-8D04-8D6329D4DCCF}" type="datetimeFigureOut">
              <a:rPr lang="es-PR"/>
              <a:pPr>
                <a:defRPr/>
              </a:pPr>
              <a:t>10/10/2016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FF47-CD25-4126-BF03-789B7B2B476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5057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79D06-3BC2-4648-860D-F15FBB58BF00}" type="datetimeFigureOut">
              <a:rPr lang="es-PR"/>
              <a:pPr>
                <a:defRPr/>
              </a:pPr>
              <a:t>10/10/2016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A3A89-FE4B-43AF-B7F3-74C4AE6FE085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20168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70F40-C075-418C-BC34-12939BDB452F}" type="datetimeFigureOut">
              <a:rPr lang="es-PR"/>
              <a:pPr>
                <a:defRPr/>
              </a:pPr>
              <a:t>10/10/2016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0EC99-CE28-4B1B-BF7C-55C21D6C330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0798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CB15D6D-0B72-4DEC-8659-D14798CB1094}" type="datetimeFigureOut">
              <a:rPr lang="es-PR"/>
              <a:pPr>
                <a:defRPr/>
              </a:pPr>
              <a:t>10/10/2016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5DFC698-A635-438C-BFEF-9847F22D9B03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1224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CFA9-E0F4-4CA5-817E-AF97ABC46EF1}" type="datetimeFigureOut">
              <a:rPr lang="es-PR"/>
              <a:pPr>
                <a:defRPr/>
              </a:pPr>
              <a:t>10/10/2016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A0A34-65EB-44A3-8BCE-D0A57471AB6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2456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21616-CFD0-466F-9DDE-4716BCC9A625}" type="datetimeFigureOut">
              <a:rPr lang="es-PR"/>
              <a:pPr>
                <a:defRPr/>
              </a:pPr>
              <a:t>10/10/2016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E9623-524F-46ED-9478-56A7062C789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28085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4B90-3EC6-4EF0-9337-A055305147E0}" type="datetimeFigureOut">
              <a:rPr lang="es-PR"/>
              <a:pPr>
                <a:defRPr/>
              </a:pPr>
              <a:t>10/10/2016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3D3D-D186-4785-B66F-CBE1412A9E1D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2234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F118-3164-4764-A8B7-9EA7E3E4E258}" type="datetimeFigureOut">
              <a:rPr lang="es-PR"/>
              <a:pPr>
                <a:defRPr/>
              </a:pPr>
              <a:t>10/10/2016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9705F-1DED-4DF3-A4A7-00733E1440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7666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 smtClean="0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 smtClean="0"/>
              <a:t>Click to edit Master text styles</a:t>
            </a:r>
          </a:p>
          <a:p>
            <a:pPr lvl="1"/>
            <a:r>
              <a:rPr lang="en-US" altLang="es-PR" smtClean="0"/>
              <a:t>Second level</a:t>
            </a:r>
          </a:p>
          <a:p>
            <a:pPr lvl="2"/>
            <a:r>
              <a:rPr lang="en-US" altLang="es-PR" smtClean="0"/>
              <a:t>Third level</a:t>
            </a:r>
          </a:p>
          <a:p>
            <a:pPr lvl="3"/>
            <a:r>
              <a:rPr lang="en-US" altLang="es-PR" smtClean="0"/>
              <a:t>Fourth level</a:t>
            </a:r>
          </a:p>
          <a:p>
            <a:pPr lvl="4"/>
            <a:r>
              <a:rPr lang="en-US" altLang="es-PR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E41DA4D1-7184-4904-952E-5B07FB1F9471}" type="datetimeFigureOut">
              <a:rPr lang="es-PR"/>
              <a:pPr>
                <a:defRPr/>
              </a:pPr>
              <a:t>10/10/2016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7D49CF2-3A25-4004-BAAB-507FDC05EAA1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>
                <a:latin typeface="Arial" charset="0"/>
              </a:rPr>
              <a:t>Copyright © 2016 Edgar Lopategui Corsino | Saludmed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88" r:id="rId3"/>
    <p:sldLayoutId id="2147483689" r:id="rId4"/>
    <p:sldLayoutId id="2147483696" r:id="rId5"/>
    <p:sldLayoutId id="2147483697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5" Type="http://schemas.openxmlformats.org/officeDocument/2006/relationships/image" Target="../media/image24.jpg"/><Relationship Id="rId4" Type="http://schemas.openxmlformats.org/officeDocument/2006/relationships/audio" Target="../media/audio1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6" Type="http://schemas.openxmlformats.org/officeDocument/2006/relationships/audio" Target="../media/audio2.wav"/><Relationship Id="rId5" Type="http://schemas.openxmlformats.org/officeDocument/2006/relationships/image" Target="../media/image118.png"/><Relationship Id="rId4" Type="http://schemas.openxmlformats.org/officeDocument/2006/relationships/audio" Target="../media/audio2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6" Type="http://schemas.openxmlformats.org/officeDocument/2006/relationships/audio" Target="../media/audio2.wav"/><Relationship Id="rId5" Type="http://schemas.openxmlformats.org/officeDocument/2006/relationships/image" Target="../media/image119.png"/><Relationship Id="rId4" Type="http://schemas.openxmlformats.org/officeDocument/2006/relationships/audio" Target="../media/audio2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audio" Target="../media/audio2.wav"/><Relationship Id="rId5" Type="http://schemas.openxmlformats.org/officeDocument/2006/relationships/image" Target="../media/image120.png"/><Relationship Id="rId4" Type="http://schemas.openxmlformats.org/officeDocument/2006/relationships/audio" Target="../media/audio2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6" Type="http://schemas.openxmlformats.org/officeDocument/2006/relationships/audio" Target="../media/audio2.wav"/><Relationship Id="rId5" Type="http://schemas.openxmlformats.org/officeDocument/2006/relationships/image" Target="../media/image121.jpeg"/><Relationship Id="rId4" Type="http://schemas.openxmlformats.org/officeDocument/2006/relationships/audio" Target="../media/audio2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6" Type="http://schemas.openxmlformats.org/officeDocument/2006/relationships/audio" Target="../media/audio2.wav"/><Relationship Id="rId5" Type="http://schemas.openxmlformats.org/officeDocument/2006/relationships/image" Target="../media/image122.jpeg"/><Relationship Id="rId4" Type="http://schemas.openxmlformats.org/officeDocument/2006/relationships/audio" Target="../media/audio2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6" Type="http://schemas.openxmlformats.org/officeDocument/2006/relationships/hyperlink" Target="http://www.scielo.cl/pdf/terpsicol/v30n1/art06.pdf" TargetMode="External"/><Relationship Id="rId5" Type="http://schemas.openxmlformats.org/officeDocument/2006/relationships/image" Target="../media/image123.jpe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6" Type="http://schemas.openxmlformats.org/officeDocument/2006/relationships/audio" Target="../media/audio2.wav"/><Relationship Id="rId5" Type="http://schemas.openxmlformats.org/officeDocument/2006/relationships/image" Target="../media/image124.jpeg"/><Relationship Id="rId4" Type="http://schemas.openxmlformats.org/officeDocument/2006/relationships/audio" Target="../media/audio2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5" Type="http://schemas.openxmlformats.org/officeDocument/2006/relationships/image" Target="../media/image125.jpeg"/><Relationship Id="rId4" Type="http://schemas.openxmlformats.org/officeDocument/2006/relationships/audio" Target="../media/audio2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5" Type="http://schemas.openxmlformats.org/officeDocument/2006/relationships/image" Target="../media/image126.jpeg"/><Relationship Id="rId4" Type="http://schemas.openxmlformats.org/officeDocument/2006/relationships/audio" Target="../media/audio2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6" Type="http://schemas.openxmlformats.org/officeDocument/2006/relationships/audio" Target="../media/audio2.wav"/><Relationship Id="rId5" Type="http://schemas.openxmlformats.org/officeDocument/2006/relationships/image" Target="../media/image127.jpe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5" Type="http://schemas.openxmlformats.org/officeDocument/2006/relationships/image" Target="../media/image25.jpeg"/><Relationship Id="rId4" Type="http://schemas.openxmlformats.org/officeDocument/2006/relationships/audio" Target="../media/audio2.wav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6" Type="http://schemas.openxmlformats.org/officeDocument/2006/relationships/audio" Target="../media/audio3.wav"/><Relationship Id="rId5" Type="http://schemas.openxmlformats.org/officeDocument/2006/relationships/image" Target="../media/image128.jpeg"/><Relationship Id="rId4" Type="http://schemas.openxmlformats.org/officeDocument/2006/relationships/audio" Target="../media/audio3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6" Type="http://schemas.openxmlformats.org/officeDocument/2006/relationships/audio" Target="../media/audio3.wav"/><Relationship Id="rId5" Type="http://schemas.openxmlformats.org/officeDocument/2006/relationships/image" Target="../media/image129.jpeg"/><Relationship Id="rId4" Type="http://schemas.openxmlformats.org/officeDocument/2006/relationships/audio" Target="../media/audio3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6" Type="http://schemas.openxmlformats.org/officeDocument/2006/relationships/image" Target="../media/image130.jpeg"/><Relationship Id="rId5" Type="http://schemas.openxmlformats.org/officeDocument/2006/relationships/hyperlink" Target="http://content.healthaffairs.org/content/21/2/78.full.html" TargetMode="External"/><Relationship Id="rId4" Type="http://schemas.openxmlformats.org/officeDocument/2006/relationships/audio" Target="../media/audio2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6" Type="http://schemas.openxmlformats.org/officeDocument/2006/relationships/audio" Target="../media/audio2.wav"/><Relationship Id="rId5" Type="http://schemas.openxmlformats.org/officeDocument/2006/relationships/image" Target="../media/image131.jpeg"/><Relationship Id="rId4" Type="http://schemas.openxmlformats.org/officeDocument/2006/relationships/audio" Target="../media/audio2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6" Type="http://schemas.openxmlformats.org/officeDocument/2006/relationships/audio" Target="../media/audio2.wav"/><Relationship Id="rId5" Type="http://schemas.openxmlformats.org/officeDocument/2006/relationships/image" Target="../media/image132.jpeg"/><Relationship Id="rId4" Type="http://schemas.openxmlformats.org/officeDocument/2006/relationships/audio" Target="../media/audio2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6" Type="http://schemas.openxmlformats.org/officeDocument/2006/relationships/audio" Target="../media/audio2.wav"/><Relationship Id="rId5" Type="http://schemas.openxmlformats.org/officeDocument/2006/relationships/image" Target="../media/image133.jpeg"/><Relationship Id="rId4" Type="http://schemas.openxmlformats.org/officeDocument/2006/relationships/audio" Target="../media/audio2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6" Type="http://schemas.openxmlformats.org/officeDocument/2006/relationships/audio" Target="../media/audio1.wav"/><Relationship Id="rId5" Type="http://schemas.openxmlformats.org/officeDocument/2006/relationships/image" Target="../media/image134.jpe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6" Type="http://schemas.openxmlformats.org/officeDocument/2006/relationships/audio" Target="../media/audio1.wav"/><Relationship Id="rId5" Type="http://schemas.openxmlformats.org/officeDocument/2006/relationships/image" Target="../media/image135.wmf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6" Type="http://schemas.openxmlformats.org/officeDocument/2006/relationships/audio" Target="../media/audio1.wav"/><Relationship Id="rId5" Type="http://schemas.openxmlformats.org/officeDocument/2006/relationships/image" Target="../media/image136.jpe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6" Type="http://schemas.openxmlformats.org/officeDocument/2006/relationships/audio" Target="../media/audio1.wav"/><Relationship Id="rId5" Type="http://schemas.openxmlformats.org/officeDocument/2006/relationships/image" Target="../media/image137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image" Target="../media/image26.jpg"/><Relationship Id="rId4" Type="http://schemas.openxmlformats.org/officeDocument/2006/relationships/audio" Target="../media/audio1.wav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6" Type="http://schemas.openxmlformats.org/officeDocument/2006/relationships/audio" Target="../media/audio2.wav"/><Relationship Id="rId5" Type="http://schemas.openxmlformats.org/officeDocument/2006/relationships/image" Target="../media/image138.jpeg"/><Relationship Id="rId4" Type="http://schemas.openxmlformats.org/officeDocument/2006/relationships/audio" Target="../media/audio2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5" Type="http://schemas.openxmlformats.org/officeDocument/2006/relationships/image" Target="../media/image139.jpe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5" Type="http://schemas.openxmlformats.org/officeDocument/2006/relationships/image" Target="../media/image140.jp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6" Type="http://schemas.openxmlformats.org/officeDocument/2006/relationships/audio" Target="../media/audio2.wav"/><Relationship Id="rId5" Type="http://schemas.openxmlformats.org/officeDocument/2006/relationships/image" Target="../media/image141.jpg"/><Relationship Id="rId4" Type="http://schemas.openxmlformats.org/officeDocument/2006/relationships/audio" Target="../media/audio2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audio" Target="../media/audio3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6" Type="http://schemas.openxmlformats.org/officeDocument/2006/relationships/image" Target="../media/image144.jpeg"/><Relationship Id="rId5" Type="http://schemas.openxmlformats.org/officeDocument/2006/relationships/hyperlink" Target="http://www.estadisticas.gobierno.pr/iepr/LinkClick.aspx?fileticket=7ADJ6fSujrM%3D&amp;tabid=186" TargetMode="External"/><Relationship Id="rId4" Type="http://schemas.openxmlformats.org/officeDocument/2006/relationships/audio" Target="../media/audio3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5" Type="http://schemas.openxmlformats.org/officeDocument/2006/relationships/image" Target="../media/image145.jpeg"/><Relationship Id="rId4" Type="http://schemas.openxmlformats.org/officeDocument/2006/relationships/audio" Target="../media/audio3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5" Type="http://schemas.openxmlformats.org/officeDocument/2006/relationships/image" Target="../media/image146.jpeg"/><Relationship Id="rId4" Type="http://schemas.openxmlformats.org/officeDocument/2006/relationships/audio" Target="../media/audio2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6" Type="http://schemas.openxmlformats.org/officeDocument/2006/relationships/audio" Target="../media/audio1.wav"/><Relationship Id="rId5" Type="http://schemas.openxmlformats.org/officeDocument/2006/relationships/image" Target="../media/image147.jpeg"/><Relationship Id="rId4" Type="http://schemas.openxmlformats.org/officeDocument/2006/relationships/audio" Target="../media/audio1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5" Type="http://schemas.openxmlformats.org/officeDocument/2006/relationships/image" Target="../media/image148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5" Type="http://schemas.openxmlformats.org/officeDocument/2006/relationships/image" Target="../media/image27.jpeg"/><Relationship Id="rId4" Type="http://schemas.openxmlformats.org/officeDocument/2006/relationships/audio" Target="../media/audio1.wav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5" Type="http://schemas.openxmlformats.org/officeDocument/2006/relationships/image" Target="../media/image149.jpeg"/><Relationship Id="rId4" Type="http://schemas.openxmlformats.org/officeDocument/2006/relationships/audio" Target="../media/audio2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6" Type="http://schemas.openxmlformats.org/officeDocument/2006/relationships/audio" Target="../media/audio2.wav"/><Relationship Id="rId5" Type="http://schemas.openxmlformats.org/officeDocument/2006/relationships/image" Target="../media/image150.jpeg"/><Relationship Id="rId4" Type="http://schemas.openxmlformats.org/officeDocument/2006/relationships/audio" Target="../media/audio2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6" Type="http://schemas.openxmlformats.org/officeDocument/2006/relationships/audio" Target="../media/audio2.wav"/><Relationship Id="rId5" Type="http://schemas.openxmlformats.org/officeDocument/2006/relationships/image" Target="../media/image151.jpeg"/><Relationship Id="rId4" Type="http://schemas.openxmlformats.org/officeDocument/2006/relationships/audio" Target="../media/audio2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Relationship Id="rId5" Type="http://schemas.openxmlformats.org/officeDocument/2006/relationships/image" Target="../media/image152.jpeg"/><Relationship Id="rId4" Type="http://schemas.openxmlformats.org/officeDocument/2006/relationships/audio" Target="../media/audio2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5" Type="http://schemas.openxmlformats.org/officeDocument/2006/relationships/image" Target="../media/image153.jpeg"/><Relationship Id="rId4" Type="http://schemas.openxmlformats.org/officeDocument/2006/relationships/audio" Target="../media/audio2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5.xml"/><Relationship Id="rId7" Type="http://schemas.openxmlformats.org/officeDocument/2006/relationships/image" Target="../media/image1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audio" Target="../media/audio2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audio" Target="../media/audio2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4" Type="http://schemas.openxmlformats.org/officeDocument/2006/relationships/audio" Target="../media/audio2.wav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5" Type="http://schemas.openxmlformats.org/officeDocument/2006/relationships/image" Target="../media/image159.jpeg"/><Relationship Id="rId4" Type="http://schemas.openxmlformats.org/officeDocument/2006/relationships/audio" Target="../media/audio2.wav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Relationship Id="rId5" Type="http://schemas.openxmlformats.org/officeDocument/2006/relationships/image" Target="../media/image160.jpe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8.jpeg"/><Relationship Id="rId4" Type="http://schemas.openxmlformats.org/officeDocument/2006/relationships/audio" Target="../media/audio2.wav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5" Type="http://schemas.openxmlformats.org/officeDocument/2006/relationships/image" Target="../media/image161.jpeg"/><Relationship Id="rId4" Type="http://schemas.openxmlformats.org/officeDocument/2006/relationships/audio" Target="../media/audio2.wav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2.xml"/><Relationship Id="rId5" Type="http://schemas.openxmlformats.org/officeDocument/2006/relationships/image" Target="../media/image162.jpeg"/><Relationship Id="rId4" Type="http://schemas.openxmlformats.org/officeDocument/2006/relationships/audio" Target="../media/audio1.wav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3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audio" Target="../media/audio2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5" Type="http://schemas.openxmlformats.org/officeDocument/2006/relationships/image" Target="../media/image165.jpeg"/><Relationship Id="rId4" Type="http://schemas.openxmlformats.org/officeDocument/2006/relationships/audio" Target="../media/audio2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5.xml"/><Relationship Id="rId5" Type="http://schemas.openxmlformats.org/officeDocument/2006/relationships/image" Target="../media/image166.jpeg"/><Relationship Id="rId4" Type="http://schemas.openxmlformats.org/officeDocument/2006/relationships/audio" Target="../media/audio2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6.xml"/><Relationship Id="rId5" Type="http://schemas.openxmlformats.org/officeDocument/2006/relationships/image" Target="../media/image167.jpeg"/><Relationship Id="rId4" Type="http://schemas.openxmlformats.org/officeDocument/2006/relationships/audio" Target="../media/audio2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7.xml"/><Relationship Id="rId5" Type="http://schemas.openxmlformats.org/officeDocument/2006/relationships/image" Target="../media/image168.jpeg"/><Relationship Id="rId4" Type="http://schemas.openxmlformats.org/officeDocument/2006/relationships/audio" Target="../media/audio2.wav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Relationship Id="rId6" Type="http://schemas.openxmlformats.org/officeDocument/2006/relationships/audio" Target="../media/audio4.wav"/><Relationship Id="rId5" Type="http://schemas.openxmlformats.org/officeDocument/2006/relationships/image" Target="../media/image169.jpeg"/><Relationship Id="rId4" Type="http://schemas.openxmlformats.org/officeDocument/2006/relationships/audio" Target="../media/audio4.wav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9.xml"/><Relationship Id="rId5" Type="http://schemas.openxmlformats.org/officeDocument/2006/relationships/image" Target="../media/image170.jpeg"/><Relationship Id="rId4" Type="http://schemas.openxmlformats.org/officeDocument/2006/relationships/audio" Target="../media/audio1.wav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Relationship Id="rId5" Type="http://schemas.openxmlformats.org/officeDocument/2006/relationships/image" Target="../media/image171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9.jpeg"/><Relationship Id="rId4" Type="http://schemas.openxmlformats.org/officeDocument/2006/relationships/audio" Target="../media/audio2.wav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5" Type="http://schemas.openxmlformats.org/officeDocument/2006/relationships/image" Target="../media/image172.jpeg"/><Relationship Id="rId4" Type="http://schemas.openxmlformats.org/officeDocument/2006/relationships/audio" Target="../media/audio5.wav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2.xml"/><Relationship Id="rId5" Type="http://schemas.openxmlformats.org/officeDocument/2006/relationships/image" Target="../media/image173.jpeg"/><Relationship Id="rId4" Type="http://schemas.openxmlformats.org/officeDocument/2006/relationships/audio" Target="../media/audio5.wav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Relationship Id="rId5" Type="http://schemas.openxmlformats.org/officeDocument/2006/relationships/image" Target="../media/image174.jpeg"/><Relationship Id="rId4" Type="http://schemas.openxmlformats.org/officeDocument/2006/relationships/audio" Target="../media/audio5.wav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5" Type="http://schemas.openxmlformats.org/officeDocument/2006/relationships/image" Target="../media/image175.jpeg"/><Relationship Id="rId4" Type="http://schemas.openxmlformats.org/officeDocument/2006/relationships/audio" Target="../media/audio5.wav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Relationship Id="rId5" Type="http://schemas.openxmlformats.org/officeDocument/2006/relationships/image" Target="../media/image176.jpeg"/><Relationship Id="rId4" Type="http://schemas.openxmlformats.org/officeDocument/2006/relationships/audio" Target="../media/audio2.wav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5" Type="http://schemas.openxmlformats.org/officeDocument/2006/relationships/image" Target="../media/image177.jpeg"/><Relationship Id="rId4" Type="http://schemas.openxmlformats.org/officeDocument/2006/relationships/audio" Target="../media/audio2.wav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5" Type="http://schemas.openxmlformats.org/officeDocument/2006/relationships/image" Target="../media/image178.jpeg"/><Relationship Id="rId4" Type="http://schemas.openxmlformats.org/officeDocument/2006/relationships/audio" Target="../media/audio1.wav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8.xml"/><Relationship Id="rId5" Type="http://schemas.openxmlformats.org/officeDocument/2006/relationships/image" Target="../media/image179.jpeg"/><Relationship Id="rId4" Type="http://schemas.openxmlformats.org/officeDocument/2006/relationships/audio" Target="../media/audio2.wav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6" Type="http://schemas.openxmlformats.org/officeDocument/2006/relationships/audio" Target="../media/audio2.wav"/><Relationship Id="rId5" Type="http://schemas.openxmlformats.org/officeDocument/2006/relationships/image" Target="../media/image180.jpeg"/><Relationship Id="rId4" Type="http://schemas.openxmlformats.org/officeDocument/2006/relationships/audio" Target="../media/audio2.wav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5" Type="http://schemas.openxmlformats.org/officeDocument/2006/relationships/image" Target="../media/image181.jpe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0.jpeg"/><Relationship Id="rId4" Type="http://schemas.openxmlformats.org/officeDocument/2006/relationships/audio" Target="../media/audio2.wav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5" Type="http://schemas.openxmlformats.org/officeDocument/2006/relationships/image" Target="../media/image182.jpeg"/><Relationship Id="rId4" Type="http://schemas.openxmlformats.org/officeDocument/2006/relationships/audio" Target="../media/audio1.wav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notesSlide" Target="../notesSlides/notesSlide161.xml"/><Relationship Id="rId7" Type="http://schemas.openxmlformats.org/officeDocument/2006/relationships/image" Target="../media/image185.jpeg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.xml"/><Relationship Id="rId6" Type="http://schemas.openxmlformats.org/officeDocument/2006/relationships/image" Target="../media/image184.png"/><Relationship Id="rId11" Type="http://schemas.openxmlformats.org/officeDocument/2006/relationships/image" Target="../media/image189.jpeg"/><Relationship Id="rId5" Type="http://schemas.openxmlformats.org/officeDocument/2006/relationships/image" Target="../media/image183.jpeg"/><Relationship Id="rId10" Type="http://schemas.openxmlformats.org/officeDocument/2006/relationships/image" Target="../media/image188.jpeg"/><Relationship Id="rId4" Type="http://schemas.openxmlformats.org/officeDocument/2006/relationships/audio" Target="../media/audio2.wav"/><Relationship Id="rId9" Type="http://schemas.openxmlformats.org/officeDocument/2006/relationships/image" Target="../media/image187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6" Type="http://schemas.openxmlformats.org/officeDocument/2006/relationships/hyperlink" Target="http://www.sfu.ca/~leyland/Kin343%20Files/sedentary%20review%20paper.pdf" TargetMode="External"/><Relationship Id="rId5" Type="http://schemas.openxmlformats.org/officeDocument/2006/relationships/image" Target="../media/image190.jpeg"/><Relationship Id="rId4" Type="http://schemas.openxmlformats.org/officeDocument/2006/relationships/audio" Target="../media/audio1.wav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5" Type="http://schemas.openxmlformats.org/officeDocument/2006/relationships/image" Target="../media/image191.jpeg"/><Relationship Id="rId4" Type="http://schemas.openxmlformats.org/officeDocument/2006/relationships/audio" Target="../media/audio2.wav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Relationship Id="rId6" Type="http://schemas.openxmlformats.org/officeDocument/2006/relationships/hyperlink" Target="http://care.diabetesjournals.org/content/31/2/369.full.pdf+html" TargetMode="External"/><Relationship Id="rId5" Type="http://schemas.openxmlformats.org/officeDocument/2006/relationships/image" Target="../media/image192.jpeg"/><Relationship Id="rId4" Type="http://schemas.openxmlformats.org/officeDocument/2006/relationships/audio" Target="../media/audio5.wav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6.xml"/><Relationship Id="rId6" Type="http://schemas.openxmlformats.org/officeDocument/2006/relationships/hyperlink" Target="http://www.nielsen.com/content/dam/corporate/us/en/reports-downloads/2011-Reports/2010-2011-nielsen-television-audience-report.pdf" TargetMode="External"/><Relationship Id="rId5" Type="http://schemas.openxmlformats.org/officeDocument/2006/relationships/image" Target="../media/image193.jpeg"/><Relationship Id="rId4" Type="http://schemas.openxmlformats.org/officeDocument/2006/relationships/audio" Target="../media/audio2.wav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7.xml"/><Relationship Id="rId6" Type="http://schemas.openxmlformats.org/officeDocument/2006/relationships/audio" Target="../media/audio2.wav"/><Relationship Id="rId5" Type="http://schemas.openxmlformats.org/officeDocument/2006/relationships/image" Target="../media/image194.jpeg"/><Relationship Id="rId4" Type="http://schemas.openxmlformats.org/officeDocument/2006/relationships/audio" Target="../media/audio2.wav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rcresearchpress.com/doi/pdf/10.1139/h2012-024" TargetMode="External"/><Relationship Id="rId3" Type="http://schemas.openxmlformats.org/officeDocument/2006/relationships/notesSlide" Target="../notesSlides/notesSlide167.xml"/><Relationship Id="rId7" Type="http://schemas.openxmlformats.org/officeDocument/2006/relationships/hyperlink" Target="http://www.sph.sc.edu/usc_cparg/pdf/Sedentary2008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8.xml"/><Relationship Id="rId6" Type="http://schemas.openxmlformats.org/officeDocument/2006/relationships/image" Target="../media/image71.wmf"/><Relationship Id="rId11" Type="http://schemas.openxmlformats.org/officeDocument/2006/relationships/audio" Target="../media/audio1.wav"/><Relationship Id="rId5" Type="http://schemas.openxmlformats.org/officeDocument/2006/relationships/image" Target="../media/image62.wmf"/><Relationship Id="rId10" Type="http://schemas.openxmlformats.org/officeDocument/2006/relationships/image" Target="../media/image195.jpeg"/><Relationship Id="rId4" Type="http://schemas.openxmlformats.org/officeDocument/2006/relationships/audio" Target="../media/audio1.wav"/><Relationship Id="rId9" Type="http://schemas.openxmlformats.org/officeDocument/2006/relationships/hyperlink" Target="http://www.ncbi.nlm.nih.gov/pmc/articles/PMC3404815/" TargetMode="External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68.xml"/><Relationship Id="rId7" Type="http://schemas.openxmlformats.org/officeDocument/2006/relationships/image" Target="../media/image19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9.xml"/><Relationship Id="rId6" Type="http://schemas.openxmlformats.org/officeDocument/2006/relationships/image" Target="../media/image196.png"/><Relationship Id="rId5" Type="http://schemas.openxmlformats.org/officeDocument/2006/relationships/hyperlink" Target="http://ocw.um.es/cc.-de-la-salud/alimentacion-y-nutricion-actuales/otros-recursos-1/or-f-003.pdf" TargetMode="External"/><Relationship Id="rId4" Type="http://schemas.openxmlformats.org/officeDocument/2006/relationships/audio" Target="../media/audio2.wav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0.xml"/><Relationship Id="rId6" Type="http://schemas.openxmlformats.org/officeDocument/2006/relationships/image" Target="../media/image198.jpeg"/><Relationship Id="rId5" Type="http://schemas.openxmlformats.org/officeDocument/2006/relationships/hyperlink" Target="http://ocw.um.es/cc.-de-la-salud/alimentacion-y-nutricion-actuales/otros-recursos-1/or-f-003.pdf" TargetMode="External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1.jpeg"/><Relationship Id="rId4" Type="http://schemas.openxmlformats.org/officeDocument/2006/relationships/audio" Target="../media/audio2.wav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notesSlide" Target="../notesSlides/notesSlide170.xml"/><Relationship Id="rId7" Type="http://schemas.openxmlformats.org/officeDocument/2006/relationships/image" Target="../media/image20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1.xml"/><Relationship Id="rId6" Type="http://schemas.openxmlformats.org/officeDocument/2006/relationships/image" Target="../media/image199.jpeg"/><Relationship Id="rId11" Type="http://schemas.openxmlformats.org/officeDocument/2006/relationships/audio" Target="../media/audio2.wav"/><Relationship Id="rId5" Type="http://schemas.openxmlformats.org/officeDocument/2006/relationships/image" Target="../media/image62.wmf"/><Relationship Id="rId10" Type="http://schemas.openxmlformats.org/officeDocument/2006/relationships/image" Target="../media/image203.jpeg"/><Relationship Id="rId4" Type="http://schemas.openxmlformats.org/officeDocument/2006/relationships/audio" Target="../media/audio2.wav"/><Relationship Id="rId9" Type="http://schemas.openxmlformats.org/officeDocument/2006/relationships/image" Target="../media/image202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2.xml"/><Relationship Id="rId6" Type="http://schemas.openxmlformats.org/officeDocument/2006/relationships/audio" Target="../media/audio2.wav"/><Relationship Id="rId5" Type="http://schemas.openxmlformats.org/officeDocument/2006/relationships/image" Target="../media/image204.jpeg"/><Relationship Id="rId4" Type="http://schemas.openxmlformats.org/officeDocument/2006/relationships/audio" Target="../media/audio2.wav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3.xml"/><Relationship Id="rId6" Type="http://schemas.openxmlformats.org/officeDocument/2006/relationships/audio" Target="../media/audio2.wav"/><Relationship Id="rId5" Type="http://schemas.openxmlformats.org/officeDocument/2006/relationships/image" Target="../media/image205.jpeg"/><Relationship Id="rId4" Type="http://schemas.openxmlformats.org/officeDocument/2006/relationships/audio" Target="../media/audio2.wav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4.xml"/><Relationship Id="rId5" Type="http://schemas.openxmlformats.org/officeDocument/2006/relationships/image" Target="../media/image206.jpeg"/><Relationship Id="rId4" Type="http://schemas.openxmlformats.org/officeDocument/2006/relationships/audio" Target="../media/audio1.wav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5.xml"/><Relationship Id="rId6" Type="http://schemas.openxmlformats.org/officeDocument/2006/relationships/audio" Target="../media/audio2.wav"/><Relationship Id="rId5" Type="http://schemas.openxmlformats.org/officeDocument/2006/relationships/image" Target="../media/image207.jpeg"/><Relationship Id="rId4" Type="http://schemas.openxmlformats.org/officeDocument/2006/relationships/audio" Target="../media/audio2.wav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6.xml"/><Relationship Id="rId6" Type="http://schemas.openxmlformats.org/officeDocument/2006/relationships/audio" Target="../media/audio2.wav"/><Relationship Id="rId5" Type="http://schemas.openxmlformats.org/officeDocument/2006/relationships/image" Target="../media/image208.jpeg"/><Relationship Id="rId4" Type="http://schemas.openxmlformats.org/officeDocument/2006/relationships/audio" Target="../media/audio2.wav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7.xml"/><Relationship Id="rId6" Type="http://schemas.openxmlformats.org/officeDocument/2006/relationships/audio" Target="../media/audio2.wav"/><Relationship Id="rId5" Type="http://schemas.openxmlformats.org/officeDocument/2006/relationships/image" Target="../media/image209.jpeg"/><Relationship Id="rId4" Type="http://schemas.openxmlformats.org/officeDocument/2006/relationships/audio" Target="../media/audio2.wav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8.xml"/><Relationship Id="rId6" Type="http://schemas.openxmlformats.org/officeDocument/2006/relationships/audio" Target="../media/audio2.wav"/><Relationship Id="rId5" Type="http://schemas.openxmlformats.org/officeDocument/2006/relationships/image" Target="../media/image210.jpeg"/><Relationship Id="rId4" Type="http://schemas.openxmlformats.org/officeDocument/2006/relationships/audio" Target="../media/audio2.wav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9.xml"/><Relationship Id="rId6" Type="http://schemas.openxmlformats.org/officeDocument/2006/relationships/audio" Target="../media/audio2.wav"/><Relationship Id="rId5" Type="http://schemas.openxmlformats.org/officeDocument/2006/relationships/image" Target="../media/image211.jpeg"/><Relationship Id="rId4" Type="http://schemas.openxmlformats.org/officeDocument/2006/relationships/audio" Target="../media/audio2.wav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0.xml"/><Relationship Id="rId6" Type="http://schemas.openxmlformats.org/officeDocument/2006/relationships/audio" Target="../media/audio2.wav"/><Relationship Id="rId5" Type="http://schemas.openxmlformats.org/officeDocument/2006/relationships/image" Target="../media/image212.jpe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2.jpeg"/><Relationship Id="rId4" Type="http://schemas.openxmlformats.org/officeDocument/2006/relationships/audio" Target="../media/audio2.wav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0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1.xml"/><Relationship Id="rId6" Type="http://schemas.openxmlformats.org/officeDocument/2006/relationships/hyperlink" Target="https://plus.google.com/115785601687445616629/posts/bpgoEtGd8LS" TargetMode="External"/><Relationship Id="rId5" Type="http://schemas.openxmlformats.org/officeDocument/2006/relationships/image" Target="../media/image213.jpeg"/><Relationship Id="rId4" Type="http://schemas.openxmlformats.org/officeDocument/2006/relationships/audio" Target="../media/audio1.wav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1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2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audio" Target="../media/audio2.wav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3.xml"/><Relationship Id="rId6" Type="http://schemas.openxmlformats.org/officeDocument/2006/relationships/audio" Target="../media/audio2.wav"/><Relationship Id="rId5" Type="http://schemas.openxmlformats.org/officeDocument/2006/relationships/image" Target="../media/image216.jpeg"/><Relationship Id="rId4" Type="http://schemas.openxmlformats.org/officeDocument/2006/relationships/audio" Target="../media/audio2.wav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4.xml"/><Relationship Id="rId6" Type="http://schemas.openxmlformats.org/officeDocument/2006/relationships/audio" Target="../media/audio1.wav"/><Relationship Id="rId5" Type="http://schemas.openxmlformats.org/officeDocument/2006/relationships/image" Target="../media/image217.jpeg"/><Relationship Id="rId4" Type="http://schemas.openxmlformats.org/officeDocument/2006/relationships/audio" Target="../media/audio1.wav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5.xml"/><Relationship Id="rId6" Type="http://schemas.openxmlformats.org/officeDocument/2006/relationships/audio" Target="../media/audio2.wav"/><Relationship Id="rId5" Type="http://schemas.openxmlformats.org/officeDocument/2006/relationships/image" Target="../media/image218.jpeg"/><Relationship Id="rId4" Type="http://schemas.openxmlformats.org/officeDocument/2006/relationships/audio" Target="../media/audio2.wav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6.xml"/><Relationship Id="rId6" Type="http://schemas.openxmlformats.org/officeDocument/2006/relationships/audio" Target="../media/audio2.wav"/><Relationship Id="rId5" Type="http://schemas.openxmlformats.org/officeDocument/2006/relationships/image" Target="../media/image219.jpeg"/><Relationship Id="rId4" Type="http://schemas.openxmlformats.org/officeDocument/2006/relationships/audio" Target="../media/audio2.wav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q.edu.au/uqwellness/docs/Too-much-sitting.pdf" TargetMode="External"/><Relationship Id="rId3" Type="http://schemas.openxmlformats.org/officeDocument/2006/relationships/notesSlide" Target="../notesSlides/notesSlide186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7.xml"/><Relationship Id="rId6" Type="http://schemas.openxmlformats.org/officeDocument/2006/relationships/image" Target="../media/image71.wmf"/><Relationship Id="rId5" Type="http://schemas.openxmlformats.org/officeDocument/2006/relationships/image" Target="../media/image62.wmf"/><Relationship Id="rId10" Type="http://schemas.openxmlformats.org/officeDocument/2006/relationships/image" Target="../media/image221.png"/><Relationship Id="rId4" Type="http://schemas.openxmlformats.org/officeDocument/2006/relationships/audio" Target="../media/audio5.wav"/><Relationship Id="rId9" Type="http://schemas.openxmlformats.org/officeDocument/2006/relationships/image" Target="../media/image220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8.xml"/><Relationship Id="rId6" Type="http://schemas.openxmlformats.org/officeDocument/2006/relationships/audio" Target="../media/audio2.wav"/><Relationship Id="rId5" Type="http://schemas.openxmlformats.org/officeDocument/2006/relationships/image" Target="../media/image222.jpeg"/><Relationship Id="rId4" Type="http://schemas.openxmlformats.org/officeDocument/2006/relationships/audio" Target="../media/audio2.wav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8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9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audio" Target="../media/audio1.wav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89.xml"/><Relationship Id="rId7" Type="http://schemas.openxmlformats.org/officeDocument/2006/relationships/image" Target="../media/image2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0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3.jpeg"/><Relationship Id="rId4" Type="http://schemas.openxmlformats.org/officeDocument/2006/relationships/audio" Target="../media/audio2.wav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0.xml"/><Relationship Id="rId7" Type="http://schemas.openxmlformats.org/officeDocument/2006/relationships/image" Target="../media/image2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1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audio" Target="../media/audio2.wav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2.xml"/><Relationship Id="rId6" Type="http://schemas.openxmlformats.org/officeDocument/2006/relationships/audio" Target="../media/audio2.wav"/><Relationship Id="rId5" Type="http://schemas.openxmlformats.org/officeDocument/2006/relationships/image" Target="../media/image49.jpeg"/><Relationship Id="rId4" Type="http://schemas.openxmlformats.org/officeDocument/2006/relationships/audio" Target="../media/audio2.wav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3.xml"/><Relationship Id="rId6" Type="http://schemas.openxmlformats.org/officeDocument/2006/relationships/audio" Target="../media/audio1.wav"/><Relationship Id="rId5" Type="http://schemas.openxmlformats.org/officeDocument/2006/relationships/image" Target="../media/image231.jpeg"/><Relationship Id="rId4" Type="http://schemas.openxmlformats.org/officeDocument/2006/relationships/audio" Target="../media/audio1.wav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4.xml"/><Relationship Id="rId6" Type="http://schemas.openxmlformats.org/officeDocument/2006/relationships/audio" Target="../media/audio1.wav"/><Relationship Id="rId5" Type="http://schemas.openxmlformats.org/officeDocument/2006/relationships/image" Target="../media/image232.jpeg"/><Relationship Id="rId4" Type="http://schemas.openxmlformats.org/officeDocument/2006/relationships/audio" Target="../media/audio1.wav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5.xml"/><Relationship Id="rId6" Type="http://schemas.openxmlformats.org/officeDocument/2006/relationships/audio" Target="../media/audio1.wav"/><Relationship Id="rId5" Type="http://schemas.openxmlformats.org/officeDocument/2006/relationships/image" Target="../media/image233.jpeg"/><Relationship Id="rId4" Type="http://schemas.openxmlformats.org/officeDocument/2006/relationships/audio" Target="../media/audio1.wav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3" Type="http://schemas.openxmlformats.org/officeDocument/2006/relationships/notesSlide" Target="../notesSlides/notesSlide195.xml"/><Relationship Id="rId7" Type="http://schemas.openxmlformats.org/officeDocument/2006/relationships/image" Target="../media/image2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6.xml"/><Relationship Id="rId6" Type="http://schemas.openxmlformats.org/officeDocument/2006/relationships/image" Target="../media/image234.jpeg"/><Relationship Id="rId5" Type="http://schemas.openxmlformats.org/officeDocument/2006/relationships/image" Target="../media/image16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4.jpe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5.jp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36.jpe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7.jpe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38.jp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39.jpe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40.jpe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audio" Target="../media/audio2.wav"/><Relationship Id="rId5" Type="http://schemas.openxmlformats.org/officeDocument/2006/relationships/image" Target="../media/image41.jpe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42.jpg"/><Relationship Id="rId5" Type="http://schemas.openxmlformats.org/officeDocument/2006/relationships/hyperlink" Target="http://mstt.hu/hirujsag/201601/PA_PF_Quality.pdf" TargetMode="External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43.jp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wmf"/><Relationship Id="rId5" Type="http://schemas.openxmlformats.org/officeDocument/2006/relationships/image" Target="../media/image15.jpe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4.jp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45.jpe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audio" Target="../media/audio2.wav"/><Relationship Id="rId5" Type="http://schemas.openxmlformats.org/officeDocument/2006/relationships/image" Target="../media/image46.jpe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audio" Target="../media/audio2.wav"/><Relationship Id="rId5" Type="http://schemas.openxmlformats.org/officeDocument/2006/relationships/image" Target="../media/image47.jpe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audio" Target="../media/audio2.wav"/><Relationship Id="rId5" Type="http://schemas.openxmlformats.org/officeDocument/2006/relationships/image" Target="../media/image48.jpe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audio" Target="../media/audio2.wav"/><Relationship Id="rId5" Type="http://schemas.openxmlformats.org/officeDocument/2006/relationships/image" Target="../media/image49.jpe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audio" Target="../media/audio2.wav"/><Relationship Id="rId5" Type="http://schemas.openxmlformats.org/officeDocument/2006/relationships/image" Target="../media/image50.jp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audio" Target="../media/audio2.wav"/><Relationship Id="rId5" Type="http://schemas.openxmlformats.org/officeDocument/2006/relationships/image" Target="../media/image51.jpeg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audio" Target="../media/audio2.wav"/><Relationship Id="rId5" Type="http://schemas.openxmlformats.org/officeDocument/2006/relationships/image" Target="../media/image52.jpe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53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6.wmf"/><Relationship Id="rId5" Type="http://schemas.openxmlformats.org/officeDocument/2006/relationships/image" Target="../media/image17.jpg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54.jpe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55.jpeg"/><Relationship Id="rId5" Type="http://schemas.openxmlformats.org/officeDocument/2006/relationships/hyperlink" Target="Video/Fundamental_Motor_Patterns_1985_CONVERSION-PROBLEMA.mp4" TargetMode="External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audio" Target="../media/audio1.wav"/><Relationship Id="rId5" Type="http://schemas.openxmlformats.org/officeDocument/2006/relationships/image" Target="../media/image56.jpe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57.jpe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audio" Target="../media/audio1.wav"/><Relationship Id="rId5" Type="http://schemas.openxmlformats.org/officeDocument/2006/relationships/image" Target="../media/image58.jp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5" Type="http://schemas.openxmlformats.org/officeDocument/2006/relationships/image" Target="../media/image59.jpeg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60.jpeg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61.jpeg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62.wmf"/><Relationship Id="rId5" Type="http://schemas.openxmlformats.org/officeDocument/2006/relationships/image" Target="../media/image21.wmf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audio" Target="../media/audio2.wav"/><Relationship Id="rId5" Type="http://schemas.openxmlformats.org/officeDocument/2006/relationships/image" Target="../media/image64.jpe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audio" Target="../media/audio2.wav"/><Relationship Id="rId5" Type="http://schemas.openxmlformats.org/officeDocument/2006/relationships/image" Target="../media/image65.jpeg"/><Relationship Id="rId4" Type="http://schemas.openxmlformats.org/officeDocument/2006/relationships/audio" Target="../media/audio2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5" Type="http://schemas.openxmlformats.org/officeDocument/2006/relationships/image" Target="../media/image66.jpeg"/><Relationship Id="rId4" Type="http://schemas.openxmlformats.org/officeDocument/2006/relationships/audio" Target="../media/audio2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openxmlformats.org/officeDocument/2006/relationships/audio" Target="../media/audio2.wav"/><Relationship Id="rId5" Type="http://schemas.openxmlformats.org/officeDocument/2006/relationships/image" Target="../media/image67.png"/><Relationship Id="rId4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68.jpe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audio" Target="../media/audio2.wav"/><Relationship Id="rId5" Type="http://schemas.openxmlformats.org/officeDocument/2006/relationships/image" Target="../media/image69.jpeg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audio" Target="../media/audio2.wav"/><Relationship Id="rId5" Type="http://schemas.openxmlformats.org/officeDocument/2006/relationships/image" Target="../media/image70.jpeg"/><Relationship Id="rId4" Type="http://schemas.openxmlformats.org/officeDocument/2006/relationships/audio" Target="../media/audio2.wav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7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image" Target="../media/image62.wmf"/><Relationship Id="rId5" Type="http://schemas.openxmlformats.org/officeDocument/2006/relationships/image" Target="../media/image71.wmf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7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image" Target="../media/image62.wmf"/><Relationship Id="rId5" Type="http://schemas.openxmlformats.org/officeDocument/2006/relationships/image" Target="../media/image71.wmf"/><Relationship Id="rId4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7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image" Target="../media/image62.wmf"/><Relationship Id="rId5" Type="http://schemas.openxmlformats.org/officeDocument/2006/relationships/image" Target="../media/image71.wmf"/><Relationship Id="rId4" Type="http://schemas.openxmlformats.org/officeDocument/2006/relationships/audio" Target="../media/audio2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7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62.wmf"/><Relationship Id="rId5" Type="http://schemas.openxmlformats.org/officeDocument/2006/relationships/image" Target="../media/image71.wmf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6.wmf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5" Type="http://schemas.openxmlformats.org/officeDocument/2006/relationships/image" Target="../media/image76.jpe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audio" Target="../media/audio2.wav"/><Relationship Id="rId5" Type="http://schemas.openxmlformats.org/officeDocument/2006/relationships/image" Target="../media/image77.jpeg"/><Relationship Id="rId4" Type="http://schemas.openxmlformats.org/officeDocument/2006/relationships/audio" Target="../media/audio2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78.jpe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audio" Target="../media/audio2.wav"/><Relationship Id="rId5" Type="http://schemas.openxmlformats.org/officeDocument/2006/relationships/image" Target="../media/image79.jpeg"/><Relationship Id="rId4" Type="http://schemas.openxmlformats.org/officeDocument/2006/relationships/audio" Target="../media/audio2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audio" Target="../media/audio2.wav"/><Relationship Id="rId5" Type="http://schemas.openxmlformats.org/officeDocument/2006/relationships/image" Target="../media/image80.jpeg"/><Relationship Id="rId4" Type="http://schemas.openxmlformats.org/officeDocument/2006/relationships/audio" Target="../media/audio2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image" Target="../media/image82.png"/><Relationship Id="rId5" Type="http://schemas.openxmlformats.org/officeDocument/2006/relationships/image" Target="../media/image81.wmf"/><Relationship Id="rId4" Type="http://schemas.openxmlformats.org/officeDocument/2006/relationships/audio" Target="../media/audio2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audio" Target="../media/audio2.wav"/><Relationship Id="rId5" Type="http://schemas.openxmlformats.org/officeDocument/2006/relationships/image" Target="../media/image83.png"/><Relationship Id="rId4" Type="http://schemas.openxmlformats.org/officeDocument/2006/relationships/audio" Target="../media/audio2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audio" Target="../media/audio2.wav"/><Relationship Id="rId5" Type="http://schemas.openxmlformats.org/officeDocument/2006/relationships/image" Target="../media/image84.jpeg"/><Relationship Id="rId4" Type="http://schemas.openxmlformats.org/officeDocument/2006/relationships/audio" Target="../media/audio2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audio" Target="../media/audio2.wav"/><Relationship Id="rId5" Type="http://schemas.openxmlformats.org/officeDocument/2006/relationships/image" Target="../media/image85.png"/><Relationship Id="rId4" Type="http://schemas.openxmlformats.org/officeDocument/2006/relationships/audio" Target="../media/audio2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5" Type="http://schemas.openxmlformats.org/officeDocument/2006/relationships/image" Target="../media/image86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5" Type="http://schemas.openxmlformats.org/officeDocument/2006/relationships/image" Target="../media/image20.jpeg"/><Relationship Id="rId4" Type="http://schemas.openxmlformats.org/officeDocument/2006/relationships/audio" Target="../media/audio2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5" Type="http://schemas.openxmlformats.org/officeDocument/2006/relationships/image" Target="../media/image87.png"/><Relationship Id="rId4" Type="http://schemas.openxmlformats.org/officeDocument/2006/relationships/audio" Target="../media/audio2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hyperlink" Target="http://pubmedcentralcanada.ca/pmcc/articles/PMC1424733/pdf/pubhealthrep00100-0016.pdf" TargetMode="External"/><Relationship Id="rId5" Type="http://schemas.openxmlformats.org/officeDocument/2006/relationships/image" Target="../media/image88.jpeg"/><Relationship Id="rId4" Type="http://schemas.openxmlformats.org/officeDocument/2006/relationships/audio" Target="../media/audio2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5" Type="http://schemas.openxmlformats.org/officeDocument/2006/relationships/image" Target="../media/image89.jp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6" Type="http://schemas.openxmlformats.org/officeDocument/2006/relationships/image" Target="../media/image16.wmf"/><Relationship Id="rId5" Type="http://schemas.openxmlformats.org/officeDocument/2006/relationships/image" Target="../media/image90.jpg"/><Relationship Id="rId4" Type="http://schemas.openxmlformats.org/officeDocument/2006/relationships/audio" Target="../media/audio2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5" Type="http://schemas.openxmlformats.org/officeDocument/2006/relationships/image" Target="../media/image91.jpg"/><Relationship Id="rId4" Type="http://schemas.openxmlformats.org/officeDocument/2006/relationships/audio" Target="../media/audio2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6" Type="http://schemas.openxmlformats.org/officeDocument/2006/relationships/image" Target="../media/image92.jpg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5" Type="http://schemas.openxmlformats.org/officeDocument/2006/relationships/image" Target="../media/image93.jpeg"/><Relationship Id="rId4" Type="http://schemas.openxmlformats.org/officeDocument/2006/relationships/audio" Target="../media/audio2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5" Type="http://schemas.openxmlformats.org/officeDocument/2006/relationships/image" Target="../media/image94.jpeg"/><Relationship Id="rId4" Type="http://schemas.openxmlformats.org/officeDocument/2006/relationships/audio" Target="../media/audio2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5" Type="http://schemas.openxmlformats.org/officeDocument/2006/relationships/image" Target="../media/image95.jpeg"/><Relationship Id="rId4" Type="http://schemas.openxmlformats.org/officeDocument/2006/relationships/audio" Target="../media/audio2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5" Type="http://schemas.openxmlformats.org/officeDocument/2006/relationships/image" Target="../media/image96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2.jpg"/><Relationship Id="rId5" Type="http://schemas.openxmlformats.org/officeDocument/2006/relationships/image" Target="../media/image21.wmf"/><Relationship Id="rId4" Type="http://schemas.openxmlformats.org/officeDocument/2006/relationships/audio" Target="../media/audio1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5" Type="http://schemas.openxmlformats.org/officeDocument/2006/relationships/image" Target="../media/image97.jpe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audio" Target="../media/audio2.wav"/><Relationship Id="rId5" Type="http://schemas.openxmlformats.org/officeDocument/2006/relationships/image" Target="../media/image98.png"/><Relationship Id="rId4" Type="http://schemas.openxmlformats.org/officeDocument/2006/relationships/audio" Target="../media/audio2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6" Type="http://schemas.openxmlformats.org/officeDocument/2006/relationships/audio" Target="../media/audio2.wav"/><Relationship Id="rId5" Type="http://schemas.openxmlformats.org/officeDocument/2006/relationships/image" Target="../media/image99.png"/><Relationship Id="rId4" Type="http://schemas.openxmlformats.org/officeDocument/2006/relationships/audio" Target="../media/audio2.wav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hyperlink" Target="http://ocw.um.es/cc.-de-la-salud/alimentacion-y-nutricion-actuales/otros-recursos-1/or-f-003.pdf" TargetMode="External"/><Relationship Id="rId3" Type="http://schemas.openxmlformats.org/officeDocument/2006/relationships/notesSlide" Target="../notesSlides/notesSlide83.xml"/><Relationship Id="rId7" Type="http://schemas.openxmlformats.org/officeDocument/2006/relationships/image" Target="../media/image10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image" Target="../media/image71.wmf"/><Relationship Id="rId5" Type="http://schemas.openxmlformats.org/officeDocument/2006/relationships/image" Target="../media/image62.wmf"/><Relationship Id="rId4" Type="http://schemas.openxmlformats.org/officeDocument/2006/relationships/audio" Target="../media/audio2.wav"/><Relationship Id="rId9" Type="http://schemas.openxmlformats.org/officeDocument/2006/relationships/image" Target="../media/image10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image" Target="../media/image102.jpg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5" Type="http://schemas.openxmlformats.org/officeDocument/2006/relationships/image" Target="../media/image103.jp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5" Type="http://schemas.openxmlformats.org/officeDocument/2006/relationships/image" Target="../media/image104.jpeg"/><Relationship Id="rId4" Type="http://schemas.openxmlformats.org/officeDocument/2006/relationships/audio" Target="../media/audio2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image" Target="../media/image105.jpeg"/><Relationship Id="rId5" Type="http://schemas.openxmlformats.org/officeDocument/2006/relationships/hyperlink" Target="http://pubmedcentralcanada.ca/pmcc/articles/PMC1424733/pdf/pubhealthrep00100-0016.pdf" TargetMode="External"/><Relationship Id="rId4" Type="http://schemas.openxmlformats.org/officeDocument/2006/relationships/audio" Target="../media/audio2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audio" Target="../media/audio2.wav"/><Relationship Id="rId5" Type="http://schemas.openxmlformats.org/officeDocument/2006/relationships/image" Target="../media/image106.jpeg"/><Relationship Id="rId4" Type="http://schemas.openxmlformats.org/officeDocument/2006/relationships/audio" Target="../media/audio2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audio" Target="../media/audio2.wav"/><Relationship Id="rId5" Type="http://schemas.openxmlformats.org/officeDocument/2006/relationships/image" Target="../media/image107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image" Target="../media/image23.jpeg"/><Relationship Id="rId4" Type="http://schemas.openxmlformats.org/officeDocument/2006/relationships/audio" Target="../media/audio2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audio" Target="../media/audio2.wav"/><Relationship Id="rId5" Type="http://schemas.openxmlformats.org/officeDocument/2006/relationships/image" Target="../media/image108.jpg"/><Relationship Id="rId4" Type="http://schemas.openxmlformats.org/officeDocument/2006/relationships/audio" Target="../media/audio2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5" Type="http://schemas.openxmlformats.org/officeDocument/2006/relationships/image" Target="../media/image109.jpeg"/><Relationship Id="rId4" Type="http://schemas.openxmlformats.org/officeDocument/2006/relationships/audio" Target="../media/audio2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4" Type="http://schemas.openxmlformats.org/officeDocument/2006/relationships/image" Target="../media/image11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6" Type="http://schemas.openxmlformats.org/officeDocument/2006/relationships/image" Target="../media/image111.jpeg"/><Relationship Id="rId5" Type="http://schemas.openxmlformats.org/officeDocument/2006/relationships/hyperlink" Target="http://pubmedcentralcanada.ca/pmcc/articles/PMC1424733/pdf/pubhealthrep00100-0016.pdf" TargetMode="External"/><Relationship Id="rId4" Type="http://schemas.openxmlformats.org/officeDocument/2006/relationships/audio" Target="../media/audio2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audio" Target="../media/audio2.wav"/><Relationship Id="rId5" Type="http://schemas.openxmlformats.org/officeDocument/2006/relationships/image" Target="../media/image112.jpeg"/><Relationship Id="rId4" Type="http://schemas.openxmlformats.org/officeDocument/2006/relationships/audio" Target="../media/audio2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6" Type="http://schemas.openxmlformats.org/officeDocument/2006/relationships/image" Target="../media/image113.jpg"/><Relationship Id="rId5" Type="http://schemas.openxmlformats.org/officeDocument/2006/relationships/image" Target="../media/image16.wmf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6" Type="http://schemas.openxmlformats.org/officeDocument/2006/relationships/hyperlink" Target="http://pubmedcentralcanada.ca/pmcc/articles/PMC1424733/pdf/pubhealthrep00100-0016.pdf" TargetMode="External"/><Relationship Id="rId5" Type="http://schemas.openxmlformats.org/officeDocument/2006/relationships/image" Target="../media/image114.jpeg"/><Relationship Id="rId4" Type="http://schemas.openxmlformats.org/officeDocument/2006/relationships/audio" Target="../media/audio2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6" Type="http://schemas.openxmlformats.org/officeDocument/2006/relationships/audio" Target="../media/audio2.wav"/><Relationship Id="rId5" Type="http://schemas.openxmlformats.org/officeDocument/2006/relationships/image" Target="../media/image115.jpg"/><Relationship Id="rId4" Type="http://schemas.openxmlformats.org/officeDocument/2006/relationships/audio" Target="../media/audio2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audio" Target="../media/audio2.wav"/><Relationship Id="rId5" Type="http://schemas.openxmlformats.org/officeDocument/2006/relationships/image" Target="../media/image116.jpg"/><Relationship Id="rId4" Type="http://schemas.openxmlformats.org/officeDocument/2006/relationships/audio" Target="../media/audio2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6" Type="http://schemas.openxmlformats.org/officeDocument/2006/relationships/audio" Target="../media/audio1.wav"/><Relationship Id="rId5" Type="http://schemas.openxmlformats.org/officeDocument/2006/relationships/image" Target="../media/image117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76250"/>
            <a:ext cx="9144000" cy="719138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s-PR" altLang="es-PR" sz="240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SALUD INTEGRAL Y CALIDAD DE VIDA:</a:t>
            </a:r>
            <a:r>
              <a:rPr lang="es-PR" altLang="es-PR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/>
            </a:r>
            <a:br>
              <a:rPr lang="es-PR" altLang="es-PR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2700" i="1" smtClean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Aplicaciones al Movimiento Humano</a:t>
            </a:r>
          </a:p>
        </p:txBody>
      </p:sp>
      <p:sp>
        <p:nvSpPr>
          <p:cNvPr id="3" name="Subtitle 2"/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>
                <a:solidFill>
                  <a:srgbClr val="484876"/>
                </a:solidFill>
                <a:latin typeface="Arial" charset="0"/>
                <a:cs typeface="Arial" charset="0"/>
              </a:rPr>
              <a:t>Prof. Edgar Lopategui Corsino</a:t>
            </a:r>
          </a:p>
          <a:p>
            <a:pPr algn="l">
              <a:lnSpc>
                <a:spcPct val="90000"/>
              </a:lnSpc>
            </a:pPr>
            <a:r>
              <a:rPr lang="es-PR" altLang="es-PR" sz="2400" b="1" i="1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5130" name="Picture 10" descr="RSEAUX~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635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682625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>
                <a:solidFill>
                  <a:srgbClr val="484876"/>
                </a:solidFill>
              </a:rPr>
              <a:t>Web:        </a:t>
            </a:r>
            <a:r>
              <a:rPr lang="es-PR" altLang="es-PR" sz="1800" b="1" i="1">
                <a:solidFill>
                  <a:srgbClr val="484876"/>
                </a:solidFill>
              </a:rPr>
              <a:t>http://www.saludmed.com/</a:t>
            </a:r>
            <a:endParaRPr lang="es-PR" altLang="es-PR" sz="2800" i="1">
              <a:solidFill>
                <a:srgbClr val="484876"/>
              </a:solidFill>
            </a:endParaRPr>
          </a:p>
        </p:txBody>
      </p:sp>
      <p:pic>
        <p:nvPicPr>
          <p:cNvPr id="5138" name="Picture 18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598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682625" y="5086350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>
                <a:solidFill>
                  <a:srgbClr val="484876"/>
                </a:solidFill>
              </a:rPr>
              <a:t>E-Mail:</a:t>
            </a:r>
            <a:r>
              <a:rPr lang="es-PR" altLang="es-PR" sz="1800" b="1" i="1">
                <a:solidFill>
                  <a:srgbClr val="484876"/>
                </a:solidFill>
              </a:rPr>
              <a:t>     elopategui@intermetro.edu</a:t>
            </a:r>
          </a:p>
        </p:txBody>
      </p:sp>
      <p:pic>
        <p:nvPicPr>
          <p:cNvPr id="5143" name="Picture 23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973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684213" y="5591175"/>
            <a:ext cx="8459787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s-PR" sz="1700" b="1">
                <a:solidFill>
                  <a:srgbClr val="484876"/>
                </a:solidFill>
              </a:rPr>
              <a:t>Artículo:   </a:t>
            </a:r>
            <a:r>
              <a:rPr lang="es-PR" altLang="es-PR" sz="1700" b="1" i="1">
                <a:solidFill>
                  <a:srgbClr val="484876"/>
                </a:solidFill>
              </a:rPr>
              <a:t>http://www.saludmed.com/</a:t>
            </a:r>
            <a:br>
              <a:rPr lang="es-PR" altLang="es-PR" sz="1700" b="1" i="1">
                <a:solidFill>
                  <a:srgbClr val="484876"/>
                </a:solidFill>
              </a:rPr>
            </a:br>
            <a:r>
              <a:rPr lang="es-PR" altLang="es-PR" sz="1700" b="1" i="1"/>
              <a:t>articulos/Fisiologia_del_Ejercicio/Salud_Aplicada_al_Movimiento-Humano.html</a:t>
            </a:r>
            <a:endParaRPr lang="es-PR" altLang="es-PR" sz="1700" b="1" i="1">
              <a:solidFill>
                <a:srgbClr val="484876"/>
              </a:solidFill>
            </a:endParaRPr>
          </a:p>
        </p:txBody>
      </p:sp>
      <p:pic>
        <p:nvPicPr>
          <p:cNvPr id="5156" name="Picture 36" descr="Walking_Dog_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04813"/>
            <a:ext cx="1423988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Rowing_Machine_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96975"/>
            <a:ext cx="24479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9" name="Picture 39" descr="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177925"/>
            <a:ext cx="1512887" cy="23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0" name="Picture 40" descr="bik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404813"/>
            <a:ext cx="1239837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1" name="Picture 41" descr="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96975"/>
            <a:ext cx="2028825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0" y="692150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SALUDMED: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DE LA SALUD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http://www.saludmed.com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194149"/>
            <a:ext cx="8460432" cy="52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410" name="Rectangle 2"/>
          <p:cNvSpPr>
            <a:spLocks noChangeArrowheads="1"/>
          </p:cNvSpPr>
          <p:nvPr/>
        </p:nvSpPr>
        <p:spPr bwMode="auto">
          <a:xfrm>
            <a:off x="4213225" y="836613"/>
            <a:ext cx="467995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MODIFICACIÓN DEL COMPORTAMIENTO</a:t>
            </a:r>
            <a:endParaRPr lang="en-US" altLang="es-PR" sz="30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425411" name="Rectangle 3"/>
          <p:cNvSpPr>
            <a:spLocks noChangeArrowheads="1"/>
          </p:cNvSpPr>
          <p:nvPr/>
        </p:nvSpPr>
        <p:spPr bwMode="auto">
          <a:xfrm>
            <a:off x="4284663" y="1917700"/>
            <a:ext cx="467995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3800" b="1">
                <a:latin typeface="Arial" charset="0"/>
                <a:cs typeface="Arial" charset="0"/>
              </a:rPr>
              <a:t>Aquel proceso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3800" b="1">
                <a:latin typeface="Arial" charset="0"/>
                <a:cs typeface="Arial" charset="0"/>
              </a:rPr>
              <a:t>dirigido a cambiar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3800" b="1">
                <a:latin typeface="Arial" charset="0"/>
                <a:cs typeface="Arial" charset="0"/>
              </a:rPr>
              <a:t>conductas de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3800" b="1">
                <a:latin typeface="Arial" charset="0"/>
                <a:cs typeface="Arial" charset="0"/>
              </a:rPr>
              <a:t>riesgo hacia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3800" b="1">
                <a:latin typeface="Arial" charset="0"/>
                <a:cs typeface="Arial" charset="0"/>
              </a:rPr>
              <a:t>comportamientos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3800" b="1">
                <a:latin typeface="Arial" charset="0"/>
                <a:cs typeface="Arial" charset="0"/>
              </a:rPr>
              <a:t>saludables, con el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3800" b="1">
                <a:latin typeface="Arial" charset="0"/>
                <a:cs typeface="Arial" charset="0"/>
              </a:rPr>
              <a:t>fin de mejorar el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3800" b="1">
                <a:latin typeface="Arial" charset="0"/>
                <a:cs typeface="Arial" charset="0"/>
              </a:rPr>
              <a:t>estado de salud</a:t>
            </a:r>
          </a:p>
        </p:txBody>
      </p:sp>
      <p:pic>
        <p:nvPicPr>
          <p:cNvPr id="1425413" name="Picture 5" descr="hiker by lakeshore 1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3816350" cy="498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834" name="Rectangle 2"/>
          <p:cNvSpPr>
            <a:spLocks noChangeArrowheads="1"/>
          </p:cNvSpPr>
          <p:nvPr/>
        </p:nvSpPr>
        <p:spPr bwMode="auto">
          <a:xfrm>
            <a:off x="2771775" y="838200"/>
            <a:ext cx="622458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ESTILOS DE VIDA</a:t>
            </a:r>
            <a:endParaRPr lang="en-US" altLang="es-PR" sz="4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400835" name="Rectangle 3"/>
          <p:cNvSpPr>
            <a:spLocks noChangeArrowheads="1"/>
          </p:cNvSpPr>
          <p:nvPr/>
        </p:nvSpPr>
        <p:spPr bwMode="auto">
          <a:xfrm>
            <a:off x="2843213" y="1701800"/>
            <a:ext cx="5976937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4700" b="1">
                <a:latin typeface="Arial" charset="0"/>
                <a:cs typeface="Arial" charset="0"/>
              </a:rPr>
              <a:t>Prácticas y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4700" b="1">
                <a:latin typeface="Arial" charset="0"/>
                <a:cs typeface="Arial" charset="0"/>
              </a:rPr>
              <a:t>decisiones diarias,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4700" b="1">
                <a:latin typeface="Arial" charset="0"/>
                <a:cs typeface="Arial" charset="0"/>
              </a:rPr>
              <a:t>en un contexto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4700" b="1">
                <a:latin typeface="Arial" charset="0"/>
                <a:cs typeface="Arial" charset="0"/>
              </a:rPr>
              <a:t>social y ecológico,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4700" b="1">
                <a:latin typeface="Arial" charset="0"/>
                <a:cs typeface="Arial" charset="0"/>
              </a:rPr>
              <a:t>que afectan a la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4700" b="1">
                <a:latin typeface="Arial" charset="0"/>
                <a:cs typeface="Arial" charset="0"/>
              </a:rPr>
              <a:t>salud</a:t>
            </a:r>
          </a:p>
        </p:txBody>
      </p:sp>
      <p:pic>
        <p:nvPicPr>
          <p:cNvPr id="1400837" name="Picture 5" descr="truck dri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620713"/>
            <a:ext cx="2459038" cy="59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026" name="Rectangle 2"/>
          <p:cNvSpPr>
            <a:spLocks noChangeArrowheads="1"/>
          </p:cNvSpPr>
          <p:nvPr/>
        </p:nvSpPr>
        <p:spPr bwMode="auto">
          <a:xfrm>
            <a:off x="4181475" y="982663"/>
            <a:ext cx="46386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7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HÁBITO</a:t>
            </a:r>
            <a:endParaRPr lang="en-US" altLang="es-PR" sz="75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409027" name="Rectangle 3"/>
          <p:cNvSpPr>
            <a:spLocks noChangeArrowheads="1"/>
          </p:cNvSpPr>
          <p:nvPr/>
        </p:nvSpPr>
        <p:spPr bwMode="auto">
          <a:xfrm>
            <a:off x="4211638" y="2133600"/>
            <a:ext cx="4824412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500" b="1">
                <a:latin typeface="Arial" charset="0"/>
                <a:cs typeface="Arial" charset="0"/>
              </a:rPr>
              <a:t>Es todo aquello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500" b="1">
                <a:latin typeface="Arial" charset="0"/>
                <a:cs typeface="Arial" charset="0"/>
              </a:rPr>
              <a:t>que comienza a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500" b="1">
                <a:latin typeface="Arial" charset="0"/>
                <a:cs typeface="Arial" charset="0"/>
              </a:rPr>
              <a:t>practicarse mediante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500" b="1">
                <a:latin typeface="Arial" charset="0"/>
                <a:cs typeface="Arial" charset="0"/>
              </a:rPr>
              <a:t>aprendizaje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500" b="1">
                <a:latin typeface="Arial" charset="0"/>
                <a:cs typeface="Arial" charset="0"/>
              </a:rPr>
              <a:t>previo y termina 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500" b="1">
                <a:latin typeface="Arial" charset="0"/>
                <a:cs typeface="Arial" charset="0"/>
              </a:rPr>
              <a:t>convirtiéndose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500" b="1">
                <a:latin typeface="Arial" charset="0"/>
                <a:cs typeface="Arial" charset="0"/>
              </a:rPr>
              <a:t>en automático</a:t>
            </a:r>
          </a:p>
        </p:txBody>
      </p:sp>
      <p:pic>
        <p:nvPicPr>
          <p:cNvPr id="1409030" name="Picture 6" descr="mother helping girl on bik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765175"/>
            <a:ext cx="3683000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38" name="Rectangle 2"/>
          <p:cNvSpPr>
            <a:spLocks noChangeArrowheads="1"/>
          </p:cNvSpPr>
          <p:nvPr/>
        </p:nvSpPr>
        <p:spPr bwMode="auto">
          <a:xfrm>
            <a:off x="3817938" y="835025"/>
            <a:ext cx="5075237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CALIDAD DE VIDA</a:t>
            </a:r>
          </a:p>
          <a:p>
            <a:pPr eaLnBrk="0" hangingPunct="0"/>
            <a:r>
              <a:rPr lang="en-US" altLang="es-PR" sz="3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OMS </a:t>
            </a:r>
          </a:p>
        </p:txBody>
      </p:sp>
      <p:sp>
        <p:nvSpPr>
          <p:cNvPr id="1447939" name="Rectangle 3"/>
          <p:cNvSpPr>
            <a:spLocks noChangeArrowheads="1"/>
          </p:cNvSpPr>
          <p:nvPr/>
        </p:nvSpPr>
        <p:spPr bwMode="auto">
          <a:xfrm>
            <a:off x="3851275" y="1844675"/>
            <a:ext cx="5113338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“La percepción que un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individuo tiene de su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lugar de existencia, en el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contexto de la cultura y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del sistema de valores en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los que vive y en relación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con sus expectativas, sus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normas e inquietudes”</a:t>
            </a:r>
          </a:p>
        </p:txBody>
      </p:sp>
      <p:pic>
        <p:nvPicPr>
          <p:cNvPr id="1447942" name="Picture 6" descr="Social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3563937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986" name="Rectangle 2"/>
          <p:cNvSpPr>
            <a:spLocks noChangeArrowheads="1"/>
          </p:cNvSpPr>
          <p:nvPr/>
        </p:nvSpPr>
        <p:spPr bwMode="auto">
          <a:xfrm>
            <a:off x="3960813" y="835025"/>
            <a:ext cx="5075237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CALIDAD DE VIDA</a:t>
            </a:r>
          </a:p>
          <a:p>
            <a:pPr eaLnBrk="0" hangingPunct="0"/>
            <a:r>
              <a:rPr lang="en-US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Dr. Antonio D. Thomas</a:t>
            </a:r>
          </a:p>
        </p:txBody>
      </p:sp>
      <p:sp>
        <p:nvSpPr>
          <p:cNvPr id="1449987" name="Rectangle 3"/>
          <p:cNvSpPr>
            <a:spLocks noChangeArrowheads="1"/>
          </p:cNvSpPr>
          <p:nvPr/>
        </p:nvSpPr>
        <p:spPr bwMode="auto">
          <a:xfrm>
            <a:off x="3994150" y="1844675"/>
            <a:ext cx="4754563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2700" b="1">
                <a:latin typeface="Arial" charset="0"/>
                <a:cs typeface="Arial" charset="0"/>
              </a:rPr>
              <a:t>Concepto que se aplica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2700" b="1">
                <a:latin typeface="Arial" charset="0"/>
                <a:cs typeface="Arial" charset="0"/>
              </a:rPr>
              <a:t>mayormente a grupos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2700" b="1">
                <a:latin typeface="Arial" charset="0"/>
                <a:cs typeface="Arial" charset="0"/>
              </a:rPr>
              <a:t>o comunidades e incluye la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2700" b="1">
                <a:latin typeface="Arial" charset="0"/>
                <a:cs typeface="Arial" charset="0"/>
              </a:rPr>
              <a:t>existencia de salud física,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2700" b="1">
                <a:latin typeface="Arial" charset="0"/>
                <a:cs typeface="Arial" charset="0"/>
              </a:rPr>
              <a:t>salud mental, integración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2700" b="1">
                <a:latin typeface="Arial" charset="0"/>
                <a:cs typeface="Arial" charset="0"/>
              </a:rPr>
              <a:t>familiar, participación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2700" b="1">
                <a:latin typeface="Arial" charset="0"/>
                <a:cs typeface="Arial" charset="0"/>
              </a:rPr>
              <a:t>comunitaria activa y el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2700" b="1">
                <a:latin typeface="Arial" charset="0"/>
                <a:cs typeface="Arial" charset="0"/>
              </a:rPr>
              <a:t>lograr establecer estilos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2700" b="1">
                <a:latin typeface="Arial" charset="0"/>
                <a:cs typeface="Arial" charset="0"/>
              </a:rPr>
              <a:t>adecuados de vida, como la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2700" b="1">
                <a:latin typeface="Arial" charset="0"/>
                <a:cs typeface="Arial" charset="0"/>
              </a:rPr>
              <a:t>alimentación y calidad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s-ES" altLang="es-PR" sz="2700" b="1">
                <a:latin typeface="Arial" charset="0"/>
                <a:cs typeface="Arial" charset="0"/>
              </a:rPr>
              <a:t>ambiental</a:t>
            </a:r>
          </a:p>
        </p:txBody>
      </p:sp>
      <p:pic>
        <p:nvPicPr>
          <p:cNvPr id="1449990" name="Picture 6" descr="shutterstock_60949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836613"/>
            <a:ext cx="3602037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85" name="Picture 5" descr="Tabla_Calidad-de-Vida_Articulo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8642350" cy="384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805488"/>
            <a:ext cx="89646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s-ES" altLang="es-PR" sz="12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200">
                <a:latin typeface="Times New Roman" pitchFamily="18" charset="0"/>
                <a:cs typeface="Times New Roman" pitchFamily="18" charset="0"/>
              </a:rPr>
              <a:t>Reproducido de: "Calidad de vida: Una revisión teórica del concepto", por: , A. Urzúa M., &amp; A. Caqueo-Uríza, 2012, </a:t>
            </a:r>
            <a:r>
              <a:rPr lang="es-ES" altLang="es-PR" sz="1200" b="1" i="1">
                <a:latin typeface="Times New Roman" pitchFamily="18" charset="0"/>
                <a:cs typeface="Times New Roman" pitchFamily="18" charset="0"/>
              </a:rPr>
              <a:t>Terapia Psicológica</a:t>
            </a:r>
            <a:r>
              <a:rPr lang="es-ES" altLang="es-PR" sz="1200">
                <a:latin typeface="Times New Roman" pitchFamily="18" charset="0"/>
                <a:cs typeface="Times New Roman" pitchFamily="18" charset="0"/>
              </a:rPr>
              <a:t>, 30(1), p. 62.</a:t>
            </a:r>
            <a:r>
              <a:rPr lang="es-ES" altLang="es-PR" sz="12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200">
                <a:latin typeface="Times New Roman" pitchFamily="18" charset="0"/>
                <a:cs typeface="Times New Roman" pitchFamily="18" charset="0"/>
              </a:rPr>
              <a:t>Recuperado de</a:t>
            </a:r>
            <a:r>
              <a:rPr lang="es-ES" altLang="es-PR" sz="12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200" b="1" i="1">
                <a:latin typeface="Times New Roman" pitchFamily="18" charset="0"/>
                <a:cs typeface="Times New Roman" pitchFamily="18" charset="0"/>
                <a:hlinkClick r:id="rId6"/>
              </a:rPr>
              <a:t>http://www.scielo.cl/pdf/terpsicol/v30n1/art06.pdf</a:t>
            </a:r>
            <a:endParaRPr lang="en-US" altLang="es-PR"/>
          </a:p>
        </p:txBody>
      </p:sp>
      <p:sp>
        <p:nvSpPr>
          <p:cNvPr id="1454087" name="Rectangle 7"/>
          <p:cNvSpPr>
            <a:spLocks noChangeArrowheads="1"/>
          </p:cNvSpPr>
          <p:nvPr/>
        </p:nvSpPr>
        <p:spPr bwMode="auto">
          <a:xfrm>
            <a:off x="395288" y="979488"/>
            <a:ext cx="83518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CALIDAD DE VIDA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8" name="Picture 12" descr="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734050"/>
            <a:ext cx="87852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NOTA.  Adaptado de: "Niveles de Descripción del Comportamiento." por Centro de Salud Deportiva y Ciencias del Ejercicio [SADCE], 1988, En </a:t>
            </a:r>
            <a:r>
              <a:rPr lang="es-ES" altLang="es-PR" sz="1200" b="1" i="1">
                <a:latin typeface="Times New Roman" pitchFamily="18" charset="0"/>
              </a:rPr>
              <a:t>Center for Sports Health and Exercise Science</a:t>
            </a:r>
            <a:r>
              <a:rPr lang="es-ES" altLang="es-PR" sz="1200">
                <a:latin typeface="Times New Roman" pitchFamily="18" charset="0"/>
              </a:rPr>
              <a:t>, Puerto Rico, Salinas: Albergue Olímpico y Comité Olímpico de</a:t>
            </a:r>
          </a:p>
          <a:p>
            <a:r>
              <a:rPr lang="es-ES" altLang="es-PR" sz="1200">
                <a:latin typeface="Times New Roman" pitchFamily="18" charset="0"/>
              </a:rPr>
              <a:t>Puerto Rico. Copyright 1988 por Centro de Salud Deportiva y Ciencias del Ejercicio; </a:t>
            </a:r>
            <a:r>
              <a:rPr lang="es-ES" altLang="es-PR" sz="1200" b="1" i="1">
                <a:latin typeface="Times New Roman" pitchFamily="18" charset="0"/>
              </a:rPr>
              <a:t>Ciencias de la Salud</a:t>
            </a:r>
            <a:r>
              <a:rPr lang="es-ES" altLang="es-PR" sz="1200">
                <a:latin typeface="Times New Roman" pitchFamily="18" charset="0"/>
              </a:rPr>
              <a:t>. 2da. ed.; p. 1, por B. Y. </a:t>
            </a:r>
          </a:p>
          <a:p>
            <a:r>
              <a:rPr lang="es-ES" altLang="es-PR" sz="1200">
                <a:latin typeface="Times New Roman" pitchFamily="18" charset="0"/>
              </a:rPr>
              <a:t>Higashida Hirose, 1991, México: McGraw-Hill Interamericana. Copyright 1991 por: McGraw-Hill Interamericana de México, S.A., de C.V.</a:t>
            </a:r>
            <a:endParaRPr lang="en-US" altLang="es-PR" sz="1200">
              <a:latin typeface="Times New Roman" pitchFamily="18" charset="0"/>
            </a:endParaRPr>
          </a:p>
        </p:txBody>
      </p:sp>
      <p:pic>
        <p:nvPicPr>
          <p:cNvPr id="954374" name="Picture 6" descr="Ser_Humano_Biopsicosocial_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20713"/>
            <a:ext cx="5903913" cy="51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4" name="Picture 4" descr="GT3_Acciones_Salud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8578850" cy="538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32" name="Picture 4" descr="GT4_Prevencion_Salud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92150"/>
            <a:ext cx="6769100" cy="576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1720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105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8787" name="Picture 3" descr="Factores_Afectan_Salud_E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01688"/>
            <a:ext cx="7488237" cy="567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46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pic>
        <p:nvPicPr>
          <p:cNvPr id="1427461" name="Picture 5" descr="0-1-1-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-100013"/>
            <a:ext cx="635158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58775" y="5876925"/>
            <a:ext cx="86058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Datos de: "The Case for more Active Policy Attention to Health Promotion," por M. J. McGinnis, P. Williams-Russo, y J. R. Knickman, 2002, </a:t>
            </a:r>
            <a:r>
              <a:rPr lang="en-US" altLang="es-PR" sz="1200" b="1" i="1">
                <a:latin typeface="Times New Roman" pitchFamily="18" charset="0"/>
              </a:rPr>
              <a:t>Health Affairs, 21</a:t>
            </a:r>
            <a:r>
              <a:rPr lang="en-US" altLang="es-PR" sz="1200">
                <a:latin typeface="Times New Roman" pitchFamily="18" charset="0"/>
              </a:rPr>
              <a:t>(2), p. 83. Copyright 2003 por Project HOPE - The People-to-People Health Foundation. </a:t>
            </a:r>
            <a:r>
              <a:rPr lang="pt-BR" altLang="es-PR" sz="1200">
                <a:latin typeface="Times New Roman" pitchFamily="18" charset="0"/>
              </a:rPr>
              <a:t>doi:10.1377/hlthaff.21.2.78. Recuperado de </a:t>
            </a:r>
            <a:r>
              <a:rPr lang="pt-BR" altLang="es-PR" sz="1200" b="1" i="1">
                <a:latin typeface="Times New Roman" pitchFamily="18" charset="0"/>
                <a:hlinkClick r:id="rId5"/>
              </a:rPr>
              <a:t>http://content.healthaffairs.org/content/21/2/78.full.html</a:t>
            </a:r>
            <a:endParaRPr lang="en-US" altLang="es-PR" sz="1200" b="1" i="1">
              <a:latin typeface="Times New Roman" pitchFamily="18" charset="0"/>
            </a:endParaRPr>
          </a:p>
        </p:txBody>
      </p:sp>
      <p:pic>
        <p:nvPicPr>
          <p:cNvPr id="948227" name="Picture 3" descr="GT2_Determinantes_Salud_PP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765175"/>
            <a:ext cx="5976938" cy="50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4691" name="Picture 3" descr="Calidad_del_Estilo_de_Vida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47713"/>
            <a:ext cx="7874000" cy="549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4248150" y="2132013"/>
            <a:ext cx="48958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ESTILOS DE VIDA ACTIVOS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395288" y="4652963"/>
            <a:ext cx="8569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b="1">
                <a:latin typeface="Calibri" pitchFamily="34" charset="0"/>
              </a:rPr>
              <a:t> Evitar conductas de riesgo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b="1">
                <a:latin typeface="Calibri" pitchFamily="34" charset="0"/>
              </a:rPr>
              <a:t> Ejercicios y Actividad Física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b="1">
                <a:latin typeface="Calibri" pitchFamily="34" charset="0"/>
              </a:rPr>
              <a:t> Prevención de enfermedades y muerte prematura</a:t>
            </a:r>
            <a:endParaRPr lang="es-PR" altLang="es-PR" sz="3200">
              <a:latin typeface="Arial" charset="0"/>
            </a:endParaRPr>
          </a:p>
        </p:txBody>
      </p:sp>
      <p:pic>
        <p:nvPicPr>
          <p:cNvPr id="1388548" name="Picture 4" descr="Runner_Grass_Belved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3744912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6739" name="Picture 3" descr="Comportamien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74700"/>
            <a:ext cx="8135938" cy="5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6500" name="Picture 4" descr="Banner_Folded_Responsabilidad_Individu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0805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59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9788"/>
            <a:ext cx="8328025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6899" name="AutoShape 19"/>
          <p:cNvSpPr>
            <a:spLocks noChangeAspect="1" noChangeArrowheads="1" noTextEdit="1"/>
          </p:cNvSpPr>
          <p:nvPr/>
        </p:nvSpPr>
        <p:spPr bwMode="auto">
          <a:xfrm>
            <a:off x="539750" y="5805488"/>
            <a:ext cx="82264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506901" name="Rectangle 21"/>
          <p:cNvSpPr>
            <a:spLocks noChangeArrowheads="1"/>
          </p:cNvSpPr>
          <p:nvPr/>
        </p:nvSpPr>
        <p:spPr bwMode="auto">
          <a:xfrm>
            <a:off x="676275" y="5830888"/>
            <a:ext cx="889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s-PR" sz="2100" b="1">
                <a:solidFill>
                  <a:srgbClr val="FFFFFF"/>
                </a:solidFill>
                <a:latin typeface="Times New Roman" pitchFamily="18" charset="0"/>
              </a:rPr>
              <a:t>(</a:t>
            </a:r>
            <a:endParaRPr lang="en-US" altLang="es-PR"/>
          </a:p>
        </p:txBody>
      </p:sp>
      <p:sp>
        <p:nvSpPr>
          <p:cNvPr id="506902" name="Rectangle 22"/>
          <p:cNvSpPr>
            <a:spLocks noChangeArrowheads="1"/>
          </p:cNvSpPr>
          <p:nvPr/>
        </p:nvSpPr>
        <p:spPr bwMode="auto">
          <a:xfrm>
            <a:off x="862013" y="5830888"/>
            <a:ext cx="20351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s-PR" sz="2100" b="1">
                <a:latin typeface="Times New Roman" pitchFamily="18" charset="0"/>
              </a:rPr>
              <a:t>ADAPTADO DE:</a:t>
            </a:r>
            <a:endParaRPr lang="en-US" altLang="es-PR"/>
          </a:p>
        </p:txBody>
      </p:sp>
      <p:sp>
        <p:nvSpPr>
          <p:cNvPr id="506903" name="Rectangle 23"/>
          <p:cNvSpPr>
            <a:spLocks noChangeArrowheads="1"/>
          </p:cNvSpPr>
          <p:nvPr/>
        </p:nvSpPr>
        <p:spPr bwMode="auto">
          <a:xfrm>
            <a:off x="2928938" y="5830888"/>
            <a:ext cx="25574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s-PR" sz="21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s-PR" sz="2100" b="1">
                <a:latin typeface="Times New Roman" pitchFamily="18" charset="0"/>
              </a:rPr>
              <a:t>Fassbender, William. </a:t>
            </a:r>
            <a:endParaRPr lang="en-US" altLang="es-PR"/>
          </a:p>
        </p:txBody>
      </p:sp>
      <p:sp>
        <p:nvSpPr>
          <p:cNvPr id="506904" name="Rectangle 24"/>
          <p:cNvSpPr>
            <a:spLocks noChangeArrowheads="1"/>
          </p:cNvSpPr>
          <p:nvPr/>
        </p:nvSpPr>
        <p:spPr bwMode="auto">
          <a:xfrm>
            <a:off x="5486400" y="5835650"/>
            <a:ext cx="2363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s-PR" sz="2100" b="1" i="1">
                <a:latin typeface="Times New Roman" pitchFamily="18" charset="0"/>
              </a:rPr>
              <a:t>You and Your Health</a:t>
            </a:r>
            <a:endParaRPr lang="en-US" altLang="es-PR"/>
          </a:p>
        </p:txBody>
      </p:sp>
      <p:sp>
        <p:nvSpPr>
          <p:cNvPr id="506905" name="Rectangle 25"/>
          <p:cNvSpPr>
            <a:spLocks noChangeArrowheads="1"/>
          </p:cNvSpPr>
          <p:nvPr/>
        </p:nvSpPr>
        <p:spPr bwMode="auto">
          <a:xfrm>
            <a:off x="7815263" y="5830888"/>
            <a:ext cx="10747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s-PR" sz="2100" b="1">
                <a:solidFill>
                  <a:srgbClr val="FFFFFF"/>
                </a:solidFill>
                <a:latin typeface="Times New Roman" pitchFamily="18" charset="0"/>
              </a:rPr>
              <a:t>. 3ra. ed.;</a:t>
            </a:r>
            <a:endParaRPr lang="en-US" altLang="es-PR"/>
          </a:p>
        </p:txBody>
      </p:sp>
      <p:sp>
        <p:nvSpPr>
          <p:cNvPr id="506906" name="Rectangle 26"/>
          <p:cNvSpPr>
            <a:spLocks noChangeArrowheads="1"/>
          </p:cNvSpPr>
          <p:nvPr/>
        </p:nvSpPr>
        <p:spPr bwMode="auto">
          <a:xfrm>
            <a:off x="930275" y="6146800"/>
            <a:ext cx="52212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s-PR" sz="2100" b="1">
                <a:latin typeface="Times New Roman" pitchFamily="18" charset="0"/>
              </a:rPr>
              <a:t>New York: John Wiley &amp; Sons, 1984,  p. xvii.)</a:t>
            </a:r>
            <a:endParaRPr lang="en-US" altLang="es-PR"/>
          </a:p>
        </p:txBody>
      </p:sp>
      <p:grpSp>
        <p:nvGrpSpPr>
          <p:cNvPr id="506908" name="Group 28"/>
          <p:cNvGrpSpPr>
            <a:grpSpLocks noChangeAspect="1"/>
          </p:cNvGrpSpPr>
          <p:nvPr/>
        </p:nvGrpSpPr>
        <p:grpSpPr bwMode="auto">
          <a:xfrm>
            <a:off x="107950" y="4067175"/>
            <a:ext cx="8750300" cy="1233488"/>
            <a:chOff x="249" y="2296"/>
            <a:chExt cx="5512" cy="777"/>
          </a:xfrm>
        </p:grpSpPr>
        <p:sp>
          <p:nvSpPr>
            <p:cNvPr id="506907" name="AutoShape 27"/>
            <p:cNvSpPr>
              <a:spLocks noChangeAspect="1" noChangeArrowheads="1" noTextEdit="1"/>
            </p:cNvSpPr>
            <p:nvPr/>
          </p:nvSpPr>
          <p:spPr bwMode="auto">
            <a:xfrm>
              <a:off x="249" y="2296"/>
              <a:ext cx="5309" cy="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R"/>
            </a:p>
          </p:txBody>
        </p:sp>
        <p:sp>
          <p:nvSpPr>
            <p:cNvPr id="506909" name="Rectangle 29"/>
            <p:cNvSpPr>
              <a:spLocks noChangeArrowheads="1"/>
            </p:cNvSpPr>
            <p:nvPr/>
          </p:nvSpPr>
          <p:spPr bwMode="auto">
            <a:xfrm>
              <a:off x="385" y="2321"/>
              <a:ext cx="537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s-PR" sz="2700" b="1">
                  <a:latin typeface="Times New Roman" pitchFamily="18" charset="0"/>
                </a:rPr>
                <a:t>Los Papeles que Juegan el Maestro de Salud como Agente</a:t>
              </a:r>
              <a:r>
                <a:rPr lang="en-US" altLang="es-PR" sz="2700" b="1">
                  <a:solidFill>
                    <a:srgbClr val="FFFF00"/>
                  </a:solidFill>
                  <a:latin typeface="Times New Roman" pitchFamily="18" charset="0"/>
                </a:rPr>
                <a:t> </a:t>
              </a:r>
              <a:endParaRPr lang="en-US" altLang="es-PR"/>
            </a:p>
          </p:txBody>
        </p:sp>
        <p:sp>
          <p:nvSpPr>
            <p:cNvPr id="506910" name="Rectangle 30"/>
            <p:cNvSpPr>
              <a:spLocks noChangeArrowheads="1"/>
            </p:cNvSpPr>
            <p:nvPr/>
          </p:nvSpPr>
          <p:spPr bwMode="auto">
            <a:xfrm>
              <a:off x="456" y="2567"/>
              <a:ext cx="522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s-PR" sz="2700" b="1">
                  <a:latin typeface="Times New Roman" pitchFamily="18" charset="0"/>
                </a:rPr>
                <a:t>de Cambio y el Estudiante con la Responsabilidad de un</a:t>
              </a:r>
              <a:r>
                <a:rPr lang="en-US" altLang="es-PR" sz="2700" b="1">
                  <a:solidFill>
                    <a:srgbClr val="FFFF00"/>
                  </a:solidFill>
                  <a:latin typeface="Times New Roman" pitchFamily="18" charset="0"/>
                </a:rPr>
                <a:t> </a:t>
              </a:r>
              <a:endParaRPr lang="en-US" altLang="es-PR"/>
            </a:p>
          </p:txBody>
        </p:sp>
        <p:sp>
          <p:nvSpPr>
            <p:cNvPr id="506911" name="Rectangle 31"/>
            <p:cNvSpPr>
              <a:spLocks noChangeArrowheads="1"/>
            </p:cNvSpPr>
            <p:nvPr/>
          </p:nvSpPr>
          <p:spPr bwMode="auto">
            <a:xfrm>
              <a:off x="671" y="2814"/>
              <a:ext cx="474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s-PR" sz="2700" b="1">
                  <a:latin typeface="Times New Roman" pitchFamily="18" charset="0"/>
                </a:rPr>
                <a:t>Cambio Favorable en su Comportamiento de Salud</a:t>
              </a:r>
              <a:endParaRPr lang="en-US" altLang="es-PR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5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5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35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5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Información de: </a:t>
            </a:r>
            <a:r>
              <a:rPr lang="en-US" altLang="es-PR" sz="1200" b="1" i="1">
                <a:latin typeface="Times New Roman" pitchFamily="18" charset="0"/>
              </a:rPr>
              <a:t>Exercise and Disease Management</a:t>
            </a:r>
            <a:r>
              <a:rPr lang="en-US" altLang="es-PR" sz="1200">
                <a:latin typeface="Times New Roman" pitchFamily="18" charset="0"/>
              </a:rPr>
              <a:t>  (p. 3), por B.C. Leutholtz, &amp; I. Ripoll, 1999, Boca Raton, FL: CRC Press. Copyright 1999 por: CRC Press LLC.</a:t>
            </a:r>
          </a:p>
        </p:txBody>
      </p:sp>
      <p:pic>
        <p:nvPicPr>
          <p:cNvPr id="1003526" name="Picture 6" descr="Cycllits_Competition_Edge_Frame_Blurr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1500"/>
            <a:ext cx="2305050" cy="154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2484438" y="765175"/>
            <a:ext cx="66246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 TERAPÉUTICO PARA LAS ENFERMEDADES CRÓNICO-DEGENERATIVAS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Importancia del Ejercicio y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Actividad Física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142875" y="1916113"/>
            <a:ext cx="889317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Responsabilizando al Paciente de su Salud:</a:t>
            </a:r>
            <a:endParaRPr lang="es-PR" altLang="es-PR" sz="2400" b="1">
              <a:solidFill>
                <a:srgbClr val="000000"/>
              </a:solidFill>
            </a:endParaRPr>
          </a:p>
          <a:p>
            <a:pPr lvl="1">
              <a:lnSpc>
                <a:spcPct val="13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Requisito para un Auto-Cuidado de la Salud Efectivo: 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lnSpc>
                <a:spcPct val="130000"/>
              </a:lnSpc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Conocimiento de la enfermedad y su tratamiento</a:t>
            </a:r>
            <a:r>
              <a:rPr lang="es-PR" altLang="es-PR" sz="1800" b="1">
                <a:solidFill>
                  <a:srgbClr val="000000"/>
                </a:solidFill>
              </a:rPr>
              <a:t> 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lnSpc>
                <a:spcPct val="130000"/>
              </a:lnSpc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Acciones para promocionar la salud:</a:t>
            </a:r>
            <a:endParaRPr lang="es-PR" altLang="es-PR" sz="2100" b="1" i="1">
              <a:solidFill>
                <a:srgbClr val="000000"/>
              </a:solidFill>
              <a:latin typeface="Arial" charset="0"/>
            </a:endParaRPr>
          </a:p>
          <a:p>
            <a:pPr lvl="3">
              <a:lnSpc>
                <a:spcPct val="130000"/>
              </a:lnSpc>
              <a:buClr>
                <a:schemeClr val="tx1"/>
              </a:buClr>
              <a:buFont typeface="Wingdings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  <a:latin typeface="Calibri" pitchFamily="34" charset="0"/>
              </a:rPr>
              <a:t> Incluye:</a:t>
            </a:r>
            <a:endParaRPr lang="es-PR" altLang="es-PR" sz="2100" b="1">
              <a:solidFill>
                <a:schemeClr val="tx1"/>
              </a:solidFill>
            </a:endParaRPr>
          </a:p>
          <a:p>
            <a:pPr lvl="4"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s-PR" sz="1900" b="1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es-PR" sz="1800" b="1">
                <a:solidFill>
                  <a:schemeClr val="tx1"/>
                </a:solidFill>
                <a:sym typeface="Wingdings" pitchFamily="2" charset="2"/>
              </a:rPr>
              <a:t>◊ Modificación del comportamiento</a:t>
            </a:r>
            <a:endParaRPr lang="es-PR" altLang="es-PR" sz="1900" b="1">
              <a:solidFill>
                <a:schemeClr val="tx1"/>
              </a:solidFill>
            </a:endParaRPr>
          </a:p>
          <a:p>
            <a:pPr lvl="4"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s-PR" sz="1900" b="1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es-PR" sz="1800" b="1">
                <a:solidFill>
                  <a:schemeClr val="tx1"/>
                </a:solidFill>
                <a:sym typeface="Wingdings" pitchFamily="2" charset="2"/>
              </a:rPr>
              <a:t>◊ Monitoreo efectivo</a:t>
            </a:r>
            <a:r>
              <a:rPr lang="es-PR" altLang="es-PR" sz="1600" b="1">
                <a:solidFill>
                  <a:srgbClr val="000000"/>
                </a:solidFill>
              </a:rPr>
              <a:t> </a:t>
            </a:r>
            <a:endParaRPr lang="es-PR" altLang="es-PR" sz="16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lnSpc>
                <a:spcPct val="130000"/>
              </a:lnSpc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Establecimiento de las metas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lnSpc>
                <a:spcPct val="130000"/>
              </a:lnSpc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Apoyo emocional y social</a:t>
            </a:r>
            <a:endParaRPr lang="es-PR" altLang="es-PR" sz="2100" b="1" i="1">
              <a:solidFill>
                <a:srgbClr val="000000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79388" y="620713"/>
            <a:ext cx="87852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>
                <a:cs typeface="Arial" charset="0"/>
              </a:rPr>
              <a:t> </a:t>
            </a: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ESCALA CONTINUA: </a:t>
            </a: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ENFERMEDAD A BIENESTAR</a:t>
            </a:r>
            <a:endParaRPr lang="es-PR" altLang="es-PR" sz="2000" i="1">
              <a:cs typeface="Arial" charset="0"/>
            </a:endParaRPr>
          </a:p>
        </p:txBody>
      </p:sp>
      <p:pic>
        <p:nvPicPr>
          <p:cNvPr id="946182" name="Picture 6" descr="GN16_Contunuum_Salud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16025"/>
            <a:ext cx="7273925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86" y="1034442"/>
            <a:ext cx="8595494" cy="5058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6686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276" name="Picture 4" descr="Mortalidad_PR_2008_TAB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676275"/>
            <a:ext cx="6510337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501" name="Picture 5" descr="Sitting_Stool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-71438"/>
            <a:ext cx="10477501" cy="708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-287338" y="549275"/>
            <a:ext cx="943133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220000"/>
              </a:lnSpc>
            </a:pPr>
            <a:r>
              <a:rPr lang="es-PR" altLang="es-PR" sz="2100">
                <a:solidFill>
                  <a:srgbClr val="660066"/>
                </a:solidFill>
                <a:cs typeface="Arial" charset="0"/>
              </a:rPr>
              <a:t> </a:t>
            </a:r>
            <a: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ESTADISTICAS VITALES – </a:t>
            </a:r>
            <a:r>
              <a:rPr lang="es-PR" altLang="es-PR" sz="20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TASAS DE:</a:t>
            </a:r>
            <a: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Morbilidad y Mortalidad</a:t>
            </a:r>
            <a:b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SÍNDROME DE MUERTE POR SEDENTARISMO</a:t>
            </a:r>
            <a:endParaRPr lang="es-PR" altLang="es-PR" sz="2400" i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130503" name="AutoShape 7"/>
          <p:cNvSpPr>
            <a:spLocks noChangeArrowheads="1"/>
          </p:cNvSpPr>
          <p:nvPr/>
        </p:nvSpPr>
        <p:spPr bwMode="auto">
          <a:xfrm>
            <a:off x="468313" y="2492375"/>
            <a:ext cx="8424862" cy="33845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alpha val="16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0" y="2565400"/>
            <a:ext cx="91440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8800">
                <a:cs typeface="Arial" charset="0"/>
              </a:rPr>
              <a:t> </a:t>
            </a:r>
            <a:r>
              <a:rPr lang="es-PR" altLang="es-PR" sz="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Las causas de muerte</a:t>
            </a:r>
            <a:br>
              <a:rPr lang="es-PR" altLang="es-PR" sz="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asociadas a la</a:t>
            </a:r>
            <a:br>
              <a:rPr lang="es-PR" altLang="es-PR" sz="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50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inactividad física</a:t>
            </a:r>
            <a:endParaRPr lang="es-PR" altLang="es-PR" sz="5400" i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07950" y="6310313"/>
            <a:ext cx="90360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2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Adaptado de: </a:t>
            </a:r>
            <a:r>
              <a:rPr lang="en-US" altLang="es-PR" sz="12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Lifetime Physical Fitness &amp; Wellness: A Personalized Program</a:t>
            </a:r>
            <a:r>
              <a:rPr lang="en-US" altLang="es-PR" sz="1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14th. ed.; (p. 3), por W. W. K. Hoeger, S. A. Hoeger, C. I. Hoeger, &amp; A. L. Fawson, 2017, Boston, MA: Cengage Learning. Copyright 2017, 2015 por Cengage Learning.</a:t>
            </a:r>
            <a:endParaRPr lang="en-US" altLang="es-PR" sz="12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dirty="0" smtClean="0">
                <a:latin typeface="Times New Roman" pitchFamily="18" charset="0"/>
              </a:rPr>
              <a:t>Reproducido de</a:t>
            </a:r>
            <a:r>
              <a:rPr lang="en-US" altLang="es-PR" sz="1200" dirty="0" smtClean="0">
                <a:latin typeface="Times New Roman" pitchFamily="18" charset="0"/>
              </a:rPr>
              <a:t>: </a:t>
            </a:r>
            <a:r>
              <a:rPr lang="en-US" altLang="es-PR" sz="1200" b="1" i="1" dirty="0" smtClean="0">
                <a:latin typeface="Times New Roman" pitchFamily="18" charset="0"/>
              </a:rPr>
              <a:t>Health &amp; </a:t>
            </a:r>
            <a:r>
              <a:rPr lang="en-US" altLang="es-PR" sz="1200" b="1" i="1" dirty="0" err="1" smtClean="0">
                <a:latin typeface="Times New Roman" pitchFamily="18" charset="0"/>
              </a:rPr>
              <a:t>Welness</a:t>
            </a:r>
            <a:r>
              <a:rPr lang="en-US" altLang="es-PR" sz="1200" i="1" dirty="0" smtClean="0">
                <a:latin typeface="Times New Roman" pitchFamily="18" charset="0"/>
              </a:rPr>
              <a:t>. </a:t>
            </a:r>
            <a:r>
              <a:rPr lang="en-US" altLang="es-PR" sz="1200" dirty="0" smtClean="0">
                <a:latin typeface="Times New Roman" pitchFamily="18" charset="0"/>
              </a:rPr>
              <a:t>12</a:t>
            </a:r>
            <a:r>
              <a:rPr lang="en-US" altLang="es-PR" sz="1200" baseline="30000" dirty="0" smtClean="0">
                <a:latin typeface="Times New Roman" pitchFamily="18" charset="0"/>
              </a:rPr>
              <a:t>th</a:t>
            </a:r>
            <a:r>
              <a:rPr lang="en-US" altLang="es-PR" sz="1200" dirty="0" smtClean="0">
                <a:latin typeface="Times New Roman" pitchFamily="18" charset="0"/>
              </a:rPr>
              <a:t> ed., </a:t>
            </a:r>
            <a:r>
              <a:rPr lang="en-US" altLang="es-PR" sz="1200" dirty="0">
                <a:latin typeface="Times New Roman" pitchFamily="18" charset="0"/>
              </a:rPr>
              <a:t>(</a:t>
            </a:r>
            <a:r>
              <a:rPr lang="en-US" altLang="es-PR" sz="1200" dirty="0" smtClean="0">
                <a:latin typeface="Times New Roman" pitchFamily="18" charset="0"/>
              </a:rPr>
              <a:t>pp. 150-152),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</a:rPr>
              <a:t>G. E. Gordon &amp; E. </a:t>
            </a:r>
            <a:r>
              <a:rPr lang="en-US" altLang="es-PR" sz="1200" dirty="0" err="1" smtClean="0">
                <a:latin typeface="Times New Roman" pitchFamily="18" charset="0"/>
              </a:rPr>
              <a:t>Golanty</a:t>
            </a:r>
            <a:r>
              <a:rPr lang="en-US" altLang="es-PR" sz="1200" dirty="0" smtClean="0">
                <a:latin typeface="Times New Roman" pitchFamily="18" charset="0"/>
              </a:rPr>
              <a:t>, 2016, Burlington, MA: Jones &amp; Bartlett Learning. </a:t>
            </a:r>
            <a:r>
              <a:rPr lang="en-US" altLang="es-PR" sz="1200" dirty="0">
                <a:latin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</a:rPr>
              <a:t>2016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dirty="0" smtClean="0">
                <a:latin typeface="Times New Roman" pitchFamily="18" charset="0"/>
              </a:rPr>
              <a:t>Jones &amp; Bartlett Learning, LLC, an Ascend Learning Company</a:t>
            </a:r>
            <a:endParaRPr lang="en-US" altLang="es-PR" sz="1200" dirty="0">
              <a:latin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76056" y="692696"/>
            <a:ext cx="3816102" cy="43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SEDENTARISMO</a:t>
            </a:r>
            <a:endParaRPr lang="en-US" altLang="es-PR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144135" y="1126431"/>
            <a:ext cx="3892361" cy="467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3500" b="1" dirty="0" smtClean="0">
                <a:latin typeface="Arial" charset="0"/>
                <a:cs typeface="Arial" charset="0"/>
              </a:rPr>
              <a:t>Un patrón de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3500" b="1" dirty="0" smtClean="0">
                <a:latin typeface="Arial" charset="0"/>
                <a:cs typeface="Arial" charset="0"/>
              </a:rPr>
              <a:t>vida que posee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3500" b="1" dirty="0" smtClean="0">
                <a:latin typeface="Arial" charset="0"/>
                <a:cs typeface="Arial" charset="0"/>
              </a:rPr>
              <a:t>una deficiente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3500" b="1" dirty="0" smtClean="0">
                <a:latin typeface="Arial" charset="0"/>
                <a:cs typeface="Arial" charset="0"/>
              </a:rPr>
              <a:t>incorporación de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3500" b="1" dirty="0">
                <a:latin typeface="Arial" charset="0"/>
                <a:cs typeface="Arial" charset="0"/>
              </a:rPr>
              <a:t>a</a:t>
            </a:r>
            <a:r>
              <a:rPr lang="es-ES" altLang="es-PR" sz="3500" b="1" dirty="0" smtClean="0">
                <a:latin typeface="Arial" charset="0"/>
                <a:cs typeface="Arial" charset="0"/>
              </a:rPr>
              <a:t>ctividades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3500" b="1" dirty="0" smtClean="0">
                <a:latin typeface="Arial" charset="0"/>
                <a:cs typeface="Arial" charset="0"/>
              </a:rPr>
              <a:t>físicas y, por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3500" b="1" dirty="0" smtClean="0">
                <a:latin typeface="Arial" charset="0"/>
                <a:cs typeface="Arial" charset="0"/>
              </a:rPr>
              <a:t>ende, carece de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3500" b="1" dirty="0" smtClean="0">
                <a:latin typeface="Arial" charset="0"/>
                <a:cs typeface="Arial" charset="0"/>
              </a:rPr>
              <a:t>una buena salud</a:t>
            </a:r>
            <a:endParaRPr lang="es-ES" altLang="es-PR" sz="3500" b="1" dirty="0"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0" y="548680"/>
            <a:ext cx="4924425" cy="5372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090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  <p:sndAc>
          <p:stSnd>
            <p:snd r:embed="rId4" name="chimes.wav"/>
          </p:stSnd>
        </p:sndAc>
      </p:transition>
    </mc:Choice>
    <mc:Fallback>
      <p:transition spd="slow">
        <p:dissolv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dirty="0" smtClean="0">
                <a:latin typeface="Times New Roman" pitchFamily="18" charset="0"/>
              </a:rPr>
              <a:t>Reproducido de</a:t>
            </a:r>
            <a:r>
              <a:rPr lang="en-US" altLang="es-PR" sz="1200" dirty="0" smtClean="0">
                <a:latin typeface="Times New Roman" pitchFamily="18" charset="0"/>
              </a:rPr>
              <a:t>: </a:t>
            </a:r>
            <a:r>
              <a:rPr lang="en-US" altLang="es-PR" sz="1200" b="1" i="1" dirty="0" smtClean="0">
                <a:latin typeface="Times New Roman" pitchFamily="18" charset="0"/>
              </a:rPr>
              <a:t>Health &amp; </a:t>
            </a:r>
            <a:r>
              <a:rPr lang="en-US" altLang="es-PR" sz="1200" b="1" i="1" dirty="0" err="1" smtClean="0">
                <a:latin typeface="Times New Roman" pitchFamily="18" charset="0"/>
              </a:rPr>
              <a:t>Welness</a:t>
            </a:r>
            <a:r>
              <a:rPr lang="en-US" altLang="es-PR" sz="1200" i="1" dirty="0" smtClean="0">
                <a:latin typeface="Times New Roman" pitchFamily="18" charset="0"/>
              </a:rPr>
              <a:t>. </a:t>
            </a:r>
            <a:r>
              <a:rPr lang="en-US" altLang="es-PR" sz="1200" dirty="0" smtClean="0">
                <a:latin typeface="Times New Roman" pitchFamily="18" charset="0"/>
              </a:rPr>
              <a:t>12</a:t>
            </a:r>
            <a:r>
              <a:rPr lang="en-US" altLang="es-PR" sz="1200" baseline="30000" dirty="0" smtClean="0">
                <a:latin typeface="Times New Roman" pitchFamily="18" charset="0"/>
              </a:rPr>
              <a:t>th</a:t>
            </a:r>
            <a:r>
              <a:rPr lang="en-US" altLang="es-PR" sz="1200" dirty="0" smtClean="0">
                <a:latin typeface="Times New Roman" pitchFamily="18" charset="0"/>
              </a:rPr>
              <a:t> ed., </a:t>
            </a:r>
            <a:r>
              <a:rPr lang="en-US" altLang="es-PR" sz="1200" dirty="0">
                <a:latin typeface="Times New Roman" pitchFamily="18" charset="0"/>
              </a:rPr>
              <a:t>(p. </a:t>
            </a:r>
            <a:r>
              <a:rPr lang="en-US" altLang="es-PR" sz="1200" dirty="0" smtClean="0">
                <a:latin typeface="Times New Roman" pitchFamily="18" charset="0"/>
              </a:rPr>
              <a:t>150),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</a:rPr>
              <a:t>G. E. Gordon &amp; E. </a:t>
            </a:r>
            <a:r>
              <a:rPr lang="en-US" altLang="es-PR" sz="1200" dirty="0" err="1" smtClean="0">
                <a:latin typeface="Times New Roman" pitchFamily="18" charset="0"/>
              </a:rPr>
              <a:t>Golanty</a:t>
            </a:r>
            <a:r>
              <a:rPr lang="en-US" altLang="es-PR" sz="1200" dirty="0" smtClean="0">
                <a:latin typeface="Times New Roman" pitchFamily="18" charset="0"/>
              </a:rPr>
              <a:t>, 2016, Burlington, MA: Jones &amp; Bartlett Learning. </a:t>
            </a:r>
            <a:r>
              <a:rPr lang="en-US" altLang="es-PR" sz="1200" dirty="0">
                <a:latin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</a:rPr>
              <a:t>2016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dirty="0" smtClean="0">
                <a:latin typeface="Times New Roman" pitchFamily="18" charset="0"/>
              </a:rPr>
              <a:t>Jones &amp; Bartlett Learning, LLC, an Ascend Learning Company</a:t>
            </a:r>
            <a:endParaRPr lang="en-US" altLang="es-PR" sz="120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5911570" cy="5218034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28184" y="803254"/>
            <a:ext cx="2729390" cy="507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200" b="1" dirty="0" smtClean="0">
                <a:latin typeface="Arial" charset="0"/>
                <a:cs typeface="Arial" charset="0"/>
              </a:rPr>
              <a:t>70 %, o más de los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200" b="1" dirty="0" smtClean="0">
                <a:latin typeface="Arial" charset="0"/>
                <a:cs typeface="Arial" charset="0"/>
              </a:rPr>
              <a:t>ciudadanos en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200" b="1" dirty="0" smtClean="0">
                <a:latin typeface="Arial" charset="0"/>
                <a:cs typeface="Arial" charset="0"/>
              </a:rPr>
              <a:t>Estados Unidos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200" b="1" dirty="0" smtClean="0">
                <a:latin typeface="Arial" charset="0"/>
                <a:cs typeface="Arial" charset="0"/>
              </a:rPr>
              <a:t>Continentales, le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200" b="1" dirty="0" smtClean="0">
                <a:latin typeface="Arial" charset="0"/>
                <a:cs typeface="Arial" charset="0"/>
              </a:rPr>
              <a:t>dedican el tiempo,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200" b="1" dirty="0" smtClean="0">
                <a:latin typeface="Arial" charset="0"/>
                <a:cs typeface="Arial" charset="0"/>
              </a:rPr>
              <a:t>durante sus horas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200" b="1" dirty="0">
                <a:latin typeface="Arial" charset="0"/>
                <a:cs typeface="Arial" charset="0"/>
              </a:rPr>
              <a:t>d</a:t>
            </a:r>
            <a:r>
              <a:rPr lang="es-ES" altLang="es-PR" sz="2200" b="1" dirty="0" smtClean="0">
                <a:latin typeface="Arial" charset="0"/>
                <a:cs typeface="Arial" charset="0"/>
              </a:rPr>
              <a:t>espierto, a estar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200" b="1" dirty="0" smtClean="0">
                <a:latin typeface="Arial" charset="0"/>
                <a:cs typeface="Arial" charset="0"/>
              </a:rPr>
              <a:t>sentado,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200" b="1" dirty="0" smtClean="0">
                <a:latin typeface="Arial" charset="0"/>
                <a:cs typeface="Arial" charset="0"/>
              </a:rPr>
              <a:t>recostado, de pie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200" b="1" dirty="0" smtClean="0">
                <a:latin typeface="Arial" charset="0"/>
                <a:cs typeface="Arial" charset="0"/>
              </a:rPr>
              <a:t>o una caminata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200" b="1" dirty="0" smtClean="0">
                <a:latin typeface="Arial" charset="0"/>
                <a:cs typeface="Arial" charset="0"/>
              </a:rPr>
              <a:t>mínima</a:t>
            </a:r>
            <a:endParaRPr lang="es-ES" altLang="es-PR" sz="2200" b="1" dirty="0">
              <a:latin typeface="Arial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Información de: </a:t>
            </a:r>
            <a:r>
              <a:rPr lang="en-US" altLang="es-PR" sz="1200" b="1" i="1">
                <a:latin typeface="Times New Roman" pitchFamily="18" charset="0"/>
              </a:rPr>
              <a:t>Exercise and Disease Management</a:t>
            </a:r>
            <a:r>
              <a:rPr lang="en-US" altLang="es-PR" sz="1200">
                <a:latin typeface="Times New Roman" pitchFamily="18" charset="0"/>
              </a:rPr>
              <a:t>  (p. 3), por B.C. Leutholtz, &amp; I. Ripoll, 1999, Boca Raton, FL: CRC Press. Copyright 1999 por: CRC Press LLC.</a:t>
            </a:r>
          </a:p>
        </p:txBody>
      </p:sp>
      <p:pic>
        <p:nvPicPr>
          <p:cNvPr id="997383" name="Picture 7" descr="Runners_Group_Race_Edge_GALL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2592388" cy="17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2411413" y="908050"/>
            <a:ext cx="66246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 TERAPÉUTICO PARA LAS ENFERMEDADES CRÓNICO-DEGENERATIVAS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Importancia del Ejercicio y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Actividad Física</a:t>
            </a:r>
          </a:p>
        </p:txBody>
      </p:sp>
      <p:pic>
        <p:nvPicPr>
          <p:cNvPr id="997386" name="Picture 10" descr="Runners_Group_Slow_Race_Edge_GALL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381500"/>
            <a:ext cx="6842125" cy="17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/>
          </p:cNvSpPr>
          <p:nvPr/>
        </p:nvSpPr>
        <p:spPr bwMode="auto">
          <a:xfrm>
            <a:off x="71438" y="2133600"/>
            <a:ext cx="889317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Introducción:</a:t>
            </a:r>
            <a:endParaRPr lang="es-PR" altLang="es-PR" sz="2400" b="1">
              <a:solidFill>
                <a:srgbClr val="000000"/>
              </a:solidFill>
            </a:endParaRPr>
          </a:p>
          <a:p>
            <a:pPr lvl="1">
              <a:lnSpc>
                <a:spcPct val="14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Enfermedades Crónico-Degenerativas: 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lnSpc>
                <a:spcPct val="140000"/>
              </a:lnSpc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Estadísticas: </a:t>
            </a:r>
            <a:r>
              <a:rPr lang="es-PR" altLang="es-PR" sz="1900" b="1" i="1">
                <a:solidFill>
                  <a:srgbClr val="000000"/>
                </a:solidFill>
                <a:latin typeface="Arial" charset="0"/>
              </a:rPr>
              <a:t>Estados Unidos Continentales</a:t>
            </a: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:</a:t>
            </a:r>
            <a:endParaRPr lang="es-PR" altLang="es-PR" sz="2100" b="1" i="1">
              <a:solidFill>
                <a:srgbClr val="000000"/>
              </a:solidFill>
              <a:latin typeface="Arial" charset="0"/>
            </a:endParaRPr>
          </a:p>
          <a:p>
            <a:pPr lvl="3">
              <a:lnSpc>
                <a:spcPct val="140000"/>
              </a:lnSpc>
              <a:buClr>
                <a:schemeClr val="tx1"/>
              </a:buClr>
              <a:buFont typeface="Wingdings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  <a:latin typeface="Calibri" pitchFamily="34" charset="0"/>
              </a:rPr>
              <a:t> Representa el:</a:t>
            </a: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s-PR" altLang="es-PR" sz="2100" b="1">
                <a:solidFill>
                  <a:srgbClr val="000000"/>
                </a:solidFill>
                <a:latin typeface="Calibri" pitchFamily="34" charset="0"/>
              </a:rPr>
              <a:t>     </a:t>
            </a:r>
            <a:r>
              <a:rPr lang="es-PR" altLang="es-PR" sz="2100" b="1" i="1">
                <a:solidFill>
                  <a:srgbClr val="000000"/>
                </a:solidFill>
                <a:latin typeface="Calibri" pitchFamily="34" charset="0"/>
              </a:rPr>
              <a:t>75% del costo total invertido para el cuidado de la salud</a:t>
            </a:r>
            <a:endParaRPr lang="es-PR" altLang="es-PR" sz="2300" b="1" i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80457"/>
      </p:ext>
    </p:extLst>
  </p:cSld>
  <p:clrMapOvr>
    <a:masterClrMapping/>
  </p:clrMapOvr>
  <p:transition spd="slow">
    <p:push/>
    <p:sndAc>
      <p:stSnd>
        <p:snd r:embed="rId4" name="push.wav"/>
      </p:stSnd>
    </p:sndAc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Adaptado de: </a:t>
            </a:r>
            <a:r>
              <a:rPr lang="pt-BR" altLang="es-PR" sz="1200" b="1" i="1">
                <a:latin typeface="Times New Roman" pitchFamily="18" charset="0"/>
              </a:rPr>
              <a:t>Informe Anual de Estadísticas Vitales 2003</a:t>
            </a:r>
            <a:r>
              <a:rPr lang="es-ES" altLang="es-PR" sz="1200">
                <a:latin typeface="Times New Roman" pitchFamily="18" charset="0"/>
              </a:rPr>
              <a:t>. (pp. 227-228), por Departamento de Salud, Secretaría Auxiliar de Planificación y Desarrollo, 2004, San Juan, Puerto Rico: ELA, Copyright 2004 por Departamento de Salud. Recuperado de </a:t>
            </a:r>
            <a:r>
              <a:rPr lang="es-ES" altLang="es-PR" sz="1200" b="1" i="1">
                <a:latin typeface="Times New Roman" pitchFamily="18" charset="0"/>
                <a:hlinkClick r:id="rId5"/>
              </a:rPr>
              <a:t>http://www.estadisticas.gobierno.pr/iepr/LinkClick.aspx?fileticket=7ADJ6fSujrM%3D&amp;tabid=186</a:t>
            </a:r>
            <a:endParaRPr lang="en-US" altLang="es-PR" sz="1200" b="1" i="1">
              <a:latin typeface="Times New Roman" pitchFamily="18" charset="0"/>
            </a:endParaRPr>
          </a:p>
        </p:txBody>
      </p:sp>
      <p:pic>
        <p:nvPicPr>
          <p:cNvPr id="944131" name="Picture 3" descr="GT1_Expectativa_Vida_PP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5175"/>
            <a:ext cx="7589837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sh dir="r"/>
    <p:sndAc>
      <p:stSnd>
        <p:snd r:embed="rId4" name="push.wav"/>
      </p:stSnd>
    </p:sndAc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23" name="Picture 3" descr="GT18_Enfermedad_Cronica_CPT_PPT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38188"/>
            <a:ext cx="86423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d"/>
    <p:sndAc>
      <p:stSnd>
        <p:snd r:embed="rId4" name="push.wav"/>
      </p:stSnd>
    </p:sndAc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/>
          </p:cNvSpPr>
          <p:nvPr/>
        </p:nvSpPr>
        <p:spPr bwMode="auto">
          <a:xfrm>
            <a:off x="395288" y="2060575"/>
            <a:ext cx="86407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b="1">
                <a:latin typeface="Calibri" pitchFamily="34" charset="0"/>
              </a:rPr>
              <a:t> Características:</a:t>
            </a:r>
            <a:endParaRPr lang="es-PR" altLang="es-PR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Tiempo prolongado para su desarrollo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Destrucción progresiva de los tejidos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Afecta la aptitud física funcional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Causas - </a:t>
            </a:r>
            <a:r>
              <a:rPr lang="es-PR" altLang="es-PR" sz="2200" b="1" i="1">
                <a:solidFill>
                  <a:srgbClr val="000000"/>
                </a:solidFill>
              </a:rPr>
              <a:t>Principal</a:t>
            </a:r>
            <a:r>
              <a:rPr lang="es-PR" altLang="es-PR" sz="2200" b="1">
                <a:solidFill>
                  <a:srgbClr val="000000"/>
                </a:solidFill>
              </a:rPr>
              <a:t>:</a:t>
            </a:r>
            <a:endParaRPr lang="es-PR" altLang="es-PR" sz="21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2100" b="1">
                <a:solidFill>
                  <a:srgbClr val="000000"/>
                </a:solidFill>
                <a:latin typeface="Arial" charset="0"/>
              </a:rPr>
              <a:t>Comportamientos de riesgo: </a:t>
            </a:r>
            <a:r>
              <a:rPr lang="es-PR" altLang="es-PR" sz="2100" b="1" i="1">
                <a:solidFill>
                  <a:srgbClr val="000000"/>
                </a:solidFill>
                <a:latin typeface="Arial" charset="0"/>
              </a:rPr>
              <a:t>Sedentario</a:t>
            </a:r>
            <a:endParaRPr lang="es-PR" altLang="es-PR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Prevención:</a:t>
            </a:r>
            <a:endParaRPr lang="es-PR" altLang="es-PR" sz="21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2100" b="1">
                <a:solidFill>
                  <a:srgbClr val="000000"/>
                </a:solidFill>
                <a:latin typeface="Arial" charset="0"/>
              </a:rPr>
              <a:t>Minimizar efectos adversos a la salud: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  <a:latin typeface="Calibri" pitchFamily="34" charset="0"/>
              </a:rPr>
              <a:t> Comportamientos saludables:</a:t>
            </a:r>
            <a:endParaRPr lang="es-PR" altLang="es-PR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s-PR" sz="1800" b="1">
                <a:solidFill>
                  <a:schemeClr val="tx1"/>
                </a:solidFill>
                <a:sym typeface="Wingdings" pitchFamily="2" charset="2"/>
              </a:rPr>
              <a:t> ◊ Interrumpir tiempo sentado</a:t>
            </a: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s-PR" sz="1800" b="1">
                <a:solidFill>
                  <a:schemeClr val="tx1"/>
                </a:solidFill>
                <a:sym typeface="Wingdings" pitchFamily="2" charset="2"/>
              </a:rPr>
              <a:t> ◊ Mayor incursión en actividades físicas</a:t>
            </a: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s-PR" sz="1800" b="1">
                <a:solidFill>
                  <a:schemeClr val="tx1"/>
                </a:solidFill>
                <a:sym typeface="Wingdings" pitchFamily="2" charset="2"/>
              </a:rPr>
              <a:t> ◊ Práctica regular de ejercicios y deportes</a:t>
            </a:r>
            <a:endParaRPr lang="es-PR" altLang="es-PR" sz="1800" b="1">
              <a:solidFill>
                <a:schemeClr val="tx1"/>
              </a:solidFill>
              <a:sym typeface="Wingdings" pitchFamily="2" charset="2"/>
            </a:endParaRPr>
          </a:p>
        </p:txBody>
      </p:sp>
      <p:pic>
        <p:nvPicPr>
          <p:cNvPr id="958468" name="Picture 4" descr="Radiologist_M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2087562" cy="14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2627313" y="908050"/>
            <a:ext cx="61928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ENFERMEDADES CRÓNICO-DEGENERATIVAS</a:t>
            </a:r>
          </a:p>
        </p:txBody>
      </p:sp>
    </p:spTree>
    <p:custDataLst>
      <p:tags r:id="rId1"/>
    </p:custDataLst>
  </p:cSld>
  <p:clrMapOvr>
    <a:masterClrMapping/>
  </p:clrMapOvr>
  <p:transition spd="slow">
    <p:wipe dir="u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517" name="Picture 5" descr="GT19_Enfermedad_Cronica_CPT_PPT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7489825" cy="584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 xmlns="">
      <p:transition spd="slow">
        <p:blinds dir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64235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Adaptado de: </a:t>
            </a:r>
            <a:r>
              <a:rPr lang="en-US" altLang="es-PR" sz="1200" b="1" i="1">
                <a:latin typeface="Times New Roman" pitchFamily="18" charset="0"/>
              </a:rPr>
              <a:t>The Exercise Professional’s Guide to Optimizing Health: Strategies for Preventing and Reducing Chronic Disease</a:t>
            </a:r>
            <a:r>
              <a:rPr lang="en-US" altLang="es-PR" sz="1200">
                <a:latin typeface="Times New Roman" pitchFamily="18" charset="0"/>
              </a:rPr>
              <a:t>. (p. 249), por J. L. Roitman, 2012, Philadelphia: Lippincott Williams &amp; Wilkins. Copyright 2012 por: Lippincott Williams &amp; Wilkins, a Wolters Kluwer business.</a:t>
            </a: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0" y="549275"/>
            <a:ext cx="8964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>
                <a:cs typeface="Arial" charset="0"/>
              </a:rPr>
              <a:t> </a:t>
            </a: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FACTORES PATOFISIOLÓGICOS COMUNES:</a:t>
            </a:r>
            <a:b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6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ENFERMEDADES CRÓNICO-DEGENERATIVAS</a:t>
            </a:r>
          </a:p>
        </p:txBody>
      </p:sp>
      <p:pic>
        <p:nvPicPr>
          <p:cNvPr id="1241093" name="Picture 5" descr="Patofisiologia_Comun_Enferm_Cronicas_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03325"/>
            <a:ext cx="6480175" cy="46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ecursos-Libros_Banner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798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627313" y="836613"/>
            <a:ext cx="61928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TENDENCIAS: </a:t>
            </a:r>
            <a:r>
              <a:rPr lang="es-PR" altLang="es-PR" sz="3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 Y APTITUD FÍSICA</a:t>
            </a:r>
          </a:p>
        </p:txBody>
      </p:sp>
      <p:pic>
        <p:nvPicPr>
          <p:cNvPr id="410629" name="Picture 5" descr="Jogging_Couple_Magic_Edge_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2232025" cy="153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/>
          </p:cNvSpPr>
          <p:nvPr/>
        </p:nvSpPr>
        <p:spPr bwMode="auto">
          <a:xfrm>
            <a:off x="395288" y="1989138"/>
            <a:ext cx="85693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b="1" dirty="0">
                <a:latin typeface="Calibri" pitchFamily="34" charset="0"/>
              </a:rPr>
              <a:t> Evolución de la salud pública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b="1" dirty="0">
                <a:latin typeface="Calibri" pitchFamily="34" charset="0"/>
              </a:rPr>
              <a:t> Movimiento humano:</a:t>
            </a:r>
            <a:endParaRPr lang="es-PR" altLang="es-PR" b="1" dirty="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 dirty="0">
                <a:solidFill>
                  <a:srgbClr val="000000"/>
                </a:solidFill>
              </a:rPr>
              <a:t> Sedentarismo e inactividad física</a:t>
            </a: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 dirty="0">
                <a:solidFill>
                  <a:srgbClr val="000000"/>
                </a:solidFill>
              </a:rPr>
              <a:t> Comportamiento sentado</a:t>
            </a: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 dirty="0">
                <a:solidFill>
                  <a:srgbClr val="000000"/>
                </a:solidFill>
              </a:rPr>
              <a:t> Guías de actividad física</a:t>
            </a: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 dirty="0">
                <a:solidFill>
                  <a:schemeClr val="tx1"/>
                </a:solidFill>
              </a:rPr>
              <a:t> El Ejercicio es Medicina</a:t>
            </a:r>
            <a:r>
              <a:rPr lang="es-PR" altLang="es-PR" sz="2200" b="1" baseline="30000" dirty="0">
                <a:solidFill>
                  <a:schemeClr val="tx1"/>
                </a:solidFill>
              </a:rPr>
              <a:t>®</a:t>
            </a: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 dirty="0">
                <a:solidFill>
                  <a:srgbClr val="000000"/>
                </a:solidFill>
              </a:rPr>
              <a:t> Fisiología del ejercicio clínico</a:t>
            </a: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 dirty="0">
                <a:solidFill>
                  <a:srgbClr val="000000"/>
                </a:solidFill>
              </a:rPr>
              <a:t> Salud y aptitud física corporativa</a:t>
            </a: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 dirty="0">
                <a:solidFill>
                  <a:srgbClr val="000000"/>
                </a:solidFill>
              </a:rPr>
              <a:t> Iniciativa: </a:t>
            </a:r>
            <a:r>
              <a:rPr lang="es-PR" altLang="es-PR" sz="2200" b="1" i="1" dirty="0">
                <a:solidFill>
                  <a:srgbClr val="000000"/>
                </a:solidFill>
              </a:rPr>
              <a:t>Personas Saludables</a:t>
            </a:r>
            <a:r>
              <a:rPr lang="es-PR" altLang="es-PR" sz="2200" b="1" dirty="0">
                <a:solidFill>
                  <a:srgbClr val="000000"/>
                </a:solidFill>
              </a:rPr>
              <a:t> (</a:t>
            </a:r>
            <a:r>
              <a:rPr lang="es-PR" altLang="es-PR" sz="2200" b="1" i="1" dirty="0" err="1">
                <a:solidFill>
                  <a:srgbClr val="000000"/>
                </a:solidFill>
              </a:rPr>
              <a:t>Healthy</a:t>
            </a:r>
            <a:r>
              <a:rPr lang="es-PR" altLang="es-PR" sz="2200" b="1" i="1" dirty="0">
                <a:solidFill>
                  <a:srgbClr val="000000"/>
                </a:solidFill>
              </a:rPr>
              <a:t> </a:t>
            </a:r>
            <a:r>
              <a:rPr lang="es-PR" altLang="es-PR" sz="2200" b="1" i="1" dirty="0" err="1" smtClean="0">
                <a:solidFill>
                  <a:srgbClr val="000000"/>
                </a:solidFill>
              </a:rPr>
              <a:t>People</a:t>
            </a:r>
            <a:r>
              <a:rPr lang="es-PR" altLang="es-PR" sz="2200" b="1" dirty="0" smtClean="0">
                <a:solidFill>
                  <a:srgbClr val="000000"/>
                </a:solidFill>
              </a:rPr>
              <a:t>)</a:t>
            </a:r>
            <a:endParaRPr lang="es-PR" altLang="es-PR" sz="3000" i="1" dirty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0" name="Picture 10" descr="Tratamiento_Moderno_Enfermedades_Cronica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982" name="Picture 6" descr="TYPES_OF_PROGRAM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71513"/>
            <a:ext cx="7632700" cy="584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05" name="Picture 5" descr="Trio_Walkers_Filed_Edg_GALL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476250"/>
            <a:ext cx="193357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1979613" y="1196975"/>
            <a:ext cx="68421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230000"/>
              </a:lnSpc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PROGRAMAS DE EJERCICIOS Y ACTIVIDADES FÍSICAS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107950" y="3716338"/>
            <a:ext cx="88566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b="1">
                <a:latin typeface="Calibri" pitchFamily="34" charset="0"/>
              </a:rPr>
              <a:t> Escenarios:</a:t>
            </a:r>
            <a:endParaRPr lang="es-PR" altLang="es-PR" b="1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Nivel Individual: </a:t>
            </a:r>
            <a:r>
              <a:rPr lang="es-PR" altLang="es-PR" sz="2200" b="1" i="1">
                <a:solidFill>
                  <a:srgbClr val="000000"/>
                </a:solidFill>
              </a:rPr>
              <a:t>Entrenamiento Personal</a:t>
            </a:r>
            <a:endParaRPr lang="es-PR" altLang="es-PR" b="1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Gimnasios/Centros de Aptitud Física y Bienestar</a:t>
            </a:r>
            <a:endParaRPr lang="es-PR" altLang="es-PR" b="1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Nivel Corporativo: </a:t>
            </a:r>
            <a:r>
              <a:rPr lang="es-PR" altLang="es-PR" sz="2200" b="1" i="1">
                <a:solidFill>
                  <a:srgbClr val="000000"/>
                </a:solidFill>
              </a:rPr>
              <a:t>Privados y Gobierno</a:t>
            </a:r>
            <a:endParaRPr lang="es-PR" altLang="es-PR" b="1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Nivel Comunitario: </a:t>
            </a:r>
            <a:r>
              <a:rPr lang="es-PR" altLang="es-PR" sz="2200" b="1" i="1">
                <a:solidFill>
                  <a:srgbClr val="000000"/>
                </a:solidFill>
              </a:rPr>
              <a:t>Diversidad Poblacional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Programas Clínicos Supervisados: </a:t>
            </a:r>
            <a:r>
              <a:rPr lang="es-PR" altLang="es-PR" sz="2200" b="1" i="1">
                <a:solidFill>
                  <a:srgbClr val="000000"/>
                </a:solidFill>
              </a:rPr>
              <a:t>Hospitales/Clínicas</a:t>
            </a:r>
            <a:endParaRPr lang="es-PR" altLang="es-PR" sz="2200" b="1">
              <a:solidFill>
                <a:schemeClr val="tx1"/>
              </a:solidFill>
              <a:sym typeface="Wingdings" pitchFamily="2" charset="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/>
          </p:cNvSpPr>
          <p:nvPr/>
        </p:nvSpPr>
        <p:spPr bwMode="auto">
          <a:xfrm>
            <a:off x="0" y="2925763"/>
            <a:ext cx="889317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ÁREAS DE TRABAJO - </a:t>
            </a:r>
            <a:r>
              <a:rPr lang="es-PR" altLang="es-PR" sz="2400" b="1" i="1">
                <a:latin typeface="Calibri" pitchFamily="34" charset="0"/>
              </a:rPr>
              <a:t>Multidisciplinario</a:t>
            </a:r>
            <a:r>
              <a:rPr lang="es-PR" altLang="es-PR" sz="2400" b="1">
                <a:latin typeface="Calibri" pitchFamily="34" charset="0"/>
              </a:rPr>
              <a:t>:</a:t>
            </a:r>
            <a:endParaRPr lang="es-PR" altLang="es-PR" sz="2400" b="1" i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Rehabilitación cardiaca</a:t>
            </a:r>
            <a:endParaRPr lang="es-PR" altLang="es-PR" sz="2200" b="1" i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Programa de ejercicios supervisados - </a:t>
            </a:r>
            <a:r>
              <a:rPr lang="es-PR" altLang="es-PR" sz="2000" b="1" i="1">
                <a:solidFill>
                  <a:srgbClr val="000000"/>
                </a:solidFill>
              </a:rPr>
              <a:t>por</a:t>
            </a:r>
            <a:r>
              <a:rPr lang="es-PR" altLang="es-PR" sz="2000" b="1">
                <a:solidFill>
                  <a:srgbClr val="000000"/>
                </a:solidFill>
              </a:rPr>
              <a:t>: 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Profesionales para el cuidado de la salud:</a:t>
            </a:r>
          </a:p>
          <a:p>
            <a:pPr lvl="2">
              <a:buClr>
                <a:schemeClr val="tx1"/>
              </a:buClr>
              <a:buFontTx/>
              <a:buNone/>
            </a:pPr>
            <a:r>
              <a:rPr lang="es-PR" altLang="es-PR" sz="1800" b="1">
                <a:solidFill>
                  <a:srgbClr val="000000"/>
                </a:solidFill>
              </a:rPr>
              <a:t>    EJEMPLO: </a:t>
            </a:r>
            <a:r>
              <a:rPr lang="es-PR" altLang="es-PR" sz="1800" b="1" i="1">
                <a:solidFill>
                  <a:srgbClr val="000000"/>
                </a:solidFill>
              </a:rPr>
              <a:t>Médicos</a:t>
            </a:r>
            <a:r>
              <a:rPr lang="es-PR" altLang="es-PR" sz="1800" b="1">
                <a:solidFill>
                  <a:srgbClr val="000000"/>
                </a:solidFill>
              </a:rPr>
              <a:t> </a:t>
            </a:r>
            <a:endParaRPr lang="es-PR" altLang="es-PR" sz="2000" b="1" i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Programa de terapia física</a:t>
            </a:r>
            <a:endParaRPr lang="es-PR" altLang="es-PR" sz="2200" b="1" i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Entrenamiento físico acuático</a:t>
            </a:r>
            <a:endParaRPr lang="es-PR" altLang="es-PR" sz="2200" b="1" i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Programa de ejercicios comunitarios</a:t>
            </a:r>
            <a:endParaRPr lang="es-PR" altLang="es-PR" sz="2200" b="1" i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Educación alimentaria</a:t>
            </a:r>
            <a:endParaRPr lang="es-PR" altLang="es-PR" sz="2200" b="1" i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Control de peso (masa corporal, o MC)</a:t>
            </a:r>
            <a:endParaRPr lang="es-PR" altLang="es-PR" sz="21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2051050" y="765175"/>
            <a:ext cx="662463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 Y ACTIVIDAD FÍSICA - </a:t>
            </a:r>
            <a:r>
              <a:rPr lang="es-PR" altLang="es-PR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Para:</a:t>
            </a: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Diversas Patologías y Poblaciones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0" y="2133600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1700">
                <a:cs typeface="Arial" charset="0"/>
              </a:rPr>
              <a:t> </a:t>
            </a: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PLANIFICACIÓN DE ESTRATEGIAS DE EJERCICIOS Y ACTIVIDAD FÍSICA:</a:t>
            </a:r>
            <a:b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INDIVIDUOS CON: </a:t>
            </a:r>
            <a:r>
              <a:rPr lang="es-PR" altLang="es-PR" sz="17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MÚLTIPLES ENFERMEDADES CRÓNICAS</a:t>
            </a:r>
          </a:p>
        </p:txBody>
      </p:sp>
      <p:pic>
        <p:nvPicPr>
          <p:cNvPr id="970758" name="Picture 6" descr="Air_Dine_Stationary_Bike_Woman_Belved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1763713" cy="12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411413" y="765175"/>
            <a:ext cx="662463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 TERAPÉUTICO PARA LAS ENFERMEDADES CRÓNICO-DEGENERATIVAS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Importancia del Ejercicio y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Actividad Física</a:t>
            </a:r>
          </a:p>
        </p:txBody>
      </p:sp>
      <p:pic>
        <p:nvPicPr>
          <p:cNvPr id="1134597" name="Picture 5" descr="3D_Hip_Repacement_LAT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076700"/>
            <a:ext cx="2130425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599" name="Picture 7" descr="3d_Pancreas_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060575"/>
            <a:ext cx="3779838" cy="12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/>
          </p:cNvSpPr>
          <p:nvPr/>
        </p:nvSpPr>
        <p:spPr bwMode="auto">
          <a:xfrm>
            <a:off x="107950" y="2276475"/>
            <a:ext cx="712946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Disturbios Crónicos:</a:t>
            </a:r>
            <a:endParaRPr lang="es-PR" altLang="es-PR" sz="2400" b="1" i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Enfermedades cardiovasculares</a:t>
            </a:r>
            <a:endParaRPr lang="es-PR" altLang="es-PR" sz="2200" b="1" i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Enfermedades pulmonares</a:t>
            </a:r>
            <a:endParaRPr lang="es-PR" altLang="es-PR" sz="2200" b="1" i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Enfermedades metabólicas y endocrinológicas</a:t>
            </a:r>
            <a:endParaRPr lang="es-PR" altLang="es-PR" sz="2200" b="1" i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Enfermedades inmunológicas y oncológicas</a:t>
            </a:r>
            <a:endParaRPr lang="es-PR" altLang="es-PR" sz="2200" b="1" i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Enfermedades hematológicas</a:t>
            </a:r>
            <a:endParaRPr lang="es-PR" altLang="es-PR" sz="2200" b="1" i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Enfermedades reumatológicas</a:t>
            </a:r>
            <a:endParaRPr lang="es-PR" altLang="es-PR" sz="2200" b="1" i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Enfermedades ortopédicas: </a:t>
            </a:r>
            <a:r>
              <a:rPr lang="es-PR" altLang="es-PR" sz="2000" b="1" i="1">
                <a:solidFill>
                  <a:srgbClr val="000000"/>
                </a:solidFill>
              </a:rPr>
              <a:t>Osteo-articulares</a:t>
            </a:r>
            <a:endParaRPr lang="es-PR" altLang="es-PR" sz="2200" b="1" i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Enfermedades neuromusculares</a:t>
            </a:r>
            <a:endParaRPr lang="es-PR" altLang="es-PR" sz="2200" b="1" i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Disturbios cognitivos y psicológicos</a:t>
            </a:r>
            <a:endParaRPr lang="es-PR" altLang="es-PR" sz="2200" b="1" i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Disturbios sensoriales</a:t>
            </a:r>
            <a:endParaRPr lang="es-PR" altLang="es-PR" sz="2200" b="1">
              <a:latin typeface="Calibri" pitchFamily="34" charset="0"/>
            </a:endParaRPr>
          </a:p>
        </p:txBody>
      </p:sp>
      <p:pic>
        <p:nvPicPr>
          <p:cNvPr id="1134602" name="Picture 10" descr="Heart_Front_Torax_Belved_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2938"/>
            <a:ext cx="2232025" cy="153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44" name="Picture 4" descr="Children_Playground_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773238"/>
            <a:ext cx="325120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47" name="Picture 7" descr="Woman_Muscle_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47700"/>
            <a:ext cx="2700337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2484438" y="909638"/>
            <a:ext cx="662463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 TERAPÉUTICO PARA LAS ENFERMEDADES CRÓNICO-DEGENERATIVAS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Importancia del Ejercicio y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Actividad Física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179388" y="2492375"/>
            <a:ext cx="8713787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Poblaciones especiales: </a:t>
            </a:r>
            <a:r>
              <a:rPr lang="es-PR" altLang="es-PR" sz="2400" b="1" i="1">
                <a:latin typeface="Calibri" pitchFamily="34" charset="0"/>
              </a:rPr>
              <a:t>Incapacidades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Poblaciones específicas:</a:t>
            </a:r>
            <a:endParaRPr lang="es-PR" altLang="es-PR" sz="2400" b="1" i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Población pediátrica:</a:t>
            </a:r>
            <a:endParaRPr lang="es-PR" altLang="es-PR" sz="20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Niños prepúberes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Adolescentes</a:t>
            </a:r>
            <a:endParaRPr lang="es-PR" altLang="es-PR" sz="2000" b="1" i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Población geriática:</a:t>
            </a:r>
            <a:endParaRPr lang="es-PR" altLang="es-PR" sz="20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Adultos mayores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Envejecientes delicados (frail)</a:t>
            </a:r>
            <a:endParaRPr lang="es-PR" altLang="es-PR" sz="2000" b="1" i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Población femenina:</a:t>
            </a:r>
            <a:endParaRPr lang="es-PR" altLang="es-PR" sz="20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Premenopáusica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Posmenopáusica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Embarazadas</a:t>
            </a:r>
            <a:endParaRPr lang="es-PR" altLang="es-PR" sz="2000" b="1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36513" y="692150"/>
            <a:ext cx="91074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30000"/>
              </a:lnSpc>
            </a:pPr>
            <a:r>
              <a:rPr lang="es-PR" altLang="es-PR" sz="1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 Y ACTIVIDAD FÍSICA: Enferm. Crónico-Degenerativas</a:t>
            </a:r>
            <a:br>
              <a:rPr lang="es-PR" altLang="es-PR" sz="1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14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0" y="908050"/>
            <a:ext cx="88201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100" b="1">
                <a:latin typeface="Calibri" pitchFamily="34" charset="0"/>
              </a:rPr>
              <a:t> Conocer la enfermedad crónica-degenerativa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100" b="1">
                <a:latin typeface="Calibri" pitchFamily="34" charset="0"/>
              </a:rPr>
              <a:t> Conocer el tratamiento médico convencional de la enfermedad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100" b="1">
                <a:latin typeface="Calibri" pitchFamily="34" charset="0"/>
              </a:rPr>
              <a:t> Conocer los efectos agudos y crónicos del ejercicio sobre la enfermedad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100" b="1">
                <a:latin typeface="Calibri" pitchFamily="34" charset="0"/>
              </a:rPr>
              <a:t> Indagar sobre consideraciones especiales para ciertas enfermedades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100" b="1">
                <a:latin typeface="Calibri" pitchFamily="34" charset="0"/>
              </a:rPr>
              <a:t> Conocer las respuestas agudas del ejercicio sobre los medicamentos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100" b="1">
                <a:latin typeface="Calibri" pitchFamily="34" charset="0"/>
              </a:rPr>
              <a:t> Evaluar al cliente, fundamentado sobre esta información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100" b="1">
                <a:latin typeface="Calibri" pitchFamily="34" charset="0"/>
              </a:rPr>
              <a:t> Considerar las características únicas del cliente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100" b="1">
                <a:latin typeface="Calibri" pitchFamily="34" charset="0"/>
              </a:rPr>
              <a:t> Determinar las metas y objetivos del prospecto participante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100" b="1">
                <a:latin typeface="Calibri" pitchFamily="34" charset="0"/>
              </a:rPr>
              <a:t> Establecer las capacidades funcionales del cliente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100" b="1">
                <a:latin typeface="Calibri" pitchFamily="34" charset="0"/>
              </a:rPr>
              <a:t> Implementar programa de seguridad y prevención de accidentes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100" b="1">
                <a:latin typeface="Calibri" pitchFamily="34" charset="0"/>
              </a:rPr>
              <a:t> Conocer la prescripción de ejercicio general y por enfermedad específica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100" b="1">
                <a:latin typeface="Calibri" pitchFamily="34" charset="0"/>
              </a:rPr>
              <a:t> Seleccionar los tipos de ejercicios familiares a la persona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100" b="1">
                <a:latin typeface="Calibri" pitchFamily="34" charset="0"/>
              </a:rPr>
              <a:t> Adaptar el programa de ejercicio, según sea el tipo de enfermedad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100" b="1">
                <a:latin typeface="Calibri" pitchFamily="34" charset="0"/>
              </a:rPr>
              <a:t> Integrar el </a:t>
            </a:r>
            <a:r>
              <a:rPr lang="es-PR" altLang="es-PR" sz="2100" b="1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Programa de Ejercicio</a:t>
            </a:r>
            <a:r>
              <a:rPr lang="es-PR" altLang="es-PR" sz="2100" b="1">
                <a:latin typeface="Calibri" pitchFamily="34" charset="0"/>
              </a:rPr>
              <a:t> en el plan: </a:t>
            </a:r>
            <a:r>
              <a:rPr lang="es-PR" altLang="es-PR" sz="2100" b="1" i="1">
                <a:latin typeface="Calibri" pitchFamily="34" charset="0"/>
              </a:rPr>
              <a:t>Modificación de la Conducta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100" b="1" i="1">
                <a:latin typeface="Calibri" pitchFamily="34" charset="0"/>
              </a:rPr>
              <a:t> </a:t>
            </a:r>
            <a:r>
              <a:rPr lang="es-PR" altLang="es-PR" sz="2100" b="1">
                <a:latin typeface="Calibri" pitchFamily="34" charset="0"/>
              </a:rPr>
              <a:t>Mantener un sistema de progreso orientado al problema: </a:t>
            </a:r>
            <a:r>
              <a:rPr lang="es-PR" altLang="es-PR" sz="2100" b="1" i="1">
                <a:latin typeface="Calibri" pitchFamily="34" charset="0"/>
              </a:rPr>
              <a:t>Notas SOAP</a:t>
            </a:r>
            <a:r>
              <a:rPr lang="es-PR" altLang="es-PR" sz="2100" b="1">
                <a:latin typeface="Calibri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100" b="1" i="1">
                <a:latin typeface="Calibri" pitchFamily="34" charset="0"/>
              </a:rPr>
              <a:t> </a:t>
            </a:r>
            <a:r>
              <a:rPr lang="es-PR" altLang="es-PR" sz="2100" b="1">
                <a:latin typeface="Calibri" pitchFamily="34" charset="0"/>
              </a:rPr>
              <a:t>Implantar un sistema de seguimiento, luego de terminar el programa</a:t>
            </a:r>
            <a:endParaRPr lang="es-PR" altLang="es-PR" sz="1900" b="1">
              <a:solidFill>
                <a:srgbClr val="000000"/>
              </a:solidFill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3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354" name="Picture 2" descr="Obese_Mountainbike_Edge_GALL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92150"/>
            <a:ext cx="2271712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2484438" y="908050"/>
            <a:ext cx="66246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 TERAPÉUTICO PARA LAS ENFERMEDADES CRÓNICO-DEGENERATIVAS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Importancia del Ejercicio y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Actividad Física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179388" y="2276475"/>
            <a:ext cx="864076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Evaluación de la salud, estilos de vida, y capacidad funcional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Establecimiento de metas y objetivos del participante:</a:t>
            </a:r>
            <a:endParaRPr lang="es-PR" altLang="es-PR" sz="2400" b="1" i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Considerar - </a:t>
            </a:r>
            <a:r>
              <a:rPr lang="es-PR" altLang="es-PR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Enfoque Transdisciplinario</a:t>
            </a:r>
            <a:r>
              <a:rPr lang="es-PR" altLang="es-PR" sz="2000" b="1">
                <a:solidFill>
                  <a:srgbClr val="000000"/>
                </a:solidFill>
              </a:rPr>
              <a:t>: 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Perspectiva: </a:t>
            </a:r>
            <a:r>
              <a:rPr lang="es-PR" altLang="es-PR" sz="19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Biopsicosocial</a:t>
            </a:r>
            <a:r>
              <a:rPr lang="es-PR" altLang="es-PR" sz="1900" b="1" i="1">
                <a:solidFill>
                  <a:srgbClr val="000000"/>
                </a:solidFill>
                <a:latin typeface="Arial" charset="0"/>
              </a:rPr>
              <a:t> del individuo</a:t>
            </a:r>
            <a:r>
              <a:rPr lang="es-PR" altLang="es-PR" sz="1800" b="1">
                <a:solidFill>
                  <a:srgbClr val="000000"/>
                </a:solidFill>
              </a:rPr>
              <a:t> 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Contexto: </a:t>
            </a:r>
            <a:r>
              <a:rPr lang="es-PR" altLang="es-PR" sz="19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Socio-Económico</a:t>
            </a: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 del paciente y su familia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Paciente con: </a:t>
            </a:r>
            <a:r>
              <a:rPr lang="es-PR" altLang="es-PR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Múltiples Patologías</a:t>
            </a:r>
            <a:endParaRPr lang="es-PR" altLang="es-PR" sz="2000" b="1" i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Enfatizar - </a:t>
            </a:r>
            <a:r>
              <a:rPr lang="es-PR" altLang="es-PR" sz="2000" b="1" i="1">
                <a:solidFill>
                  <a:srgbClr val="000000"/>
                </a:solidFill>
              </a:rPr>
              <a:t>La Salud como </a:t>
            </a:r>
            <a:r>
              <a:rPr lang="es-PR" altLang="es-PR" sz="20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Responsabilidad del Cliente</a:t>
            </a:r>
            <a:r>
              <a:rPr lang="es-PR" altLang="es-PR" sz="2000" b="1" i="1">
                <a:solidFill>
                  <a:srgbClr val="000000"/>
                </a:solidFill>
              </a:rPr>
              <a:t>:</a:t>
            </a:r>
            <a:r>
              <a:rPr lang="es-PR" altLang="es-PR" sz="2000" b="1">
                <a:solidFill>
                  <a:srgbClr val="000000"/>
                </a:solidFill>
              </a:rPr>
              <a:t> 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None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RECALCAR: </a:t>
            </a:r>
            <a:r>
              <a:rPr lang="es-PR" altLang="es-PR" sz="19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Auto-Cuidado</a:t>
            </a:r>
            <a:r>
              <a:rPr lang="es-PR" altLang="es-PR" sz="1900" b="1" i="1">
                <a:solidFill>
                  <a:srgbClr val="000000"/>
                </a:solidFill>
                <a:latin typeface="Arial" charset="0"/>
              </a:rPr>
              <a:t> de la salud</a:t>
            </a:r>
            <a:r>
              <a:rPr lang="es-PR" altLang="es-PR" sz="1800" b="1">
                <a:solidFill>
                  <a:srgbClr val="000000"/>
                </a:solidFill>
              </a:rPr>
              <a:t> </a:t>
            </a:r>
            <a:endParaRPr lang="es-PR" altLang="es-PR" sz="2000" b="1" i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</a:t>
            </a:r>
            <a:r>
              <a:rPr lang="es-PR" altLang="es-PR" sz="2000" b="1" u="sng">
                <a:solidFill>
                  <a:srgbClr val="000000"/>
                </a:solidFill>
              </a:rPr>
              <a:t>Importancia del</a:t>
            </a:r>
            <a:r>
              <a:rPr lang="es-PR" altLang="es-PR" sz="2000" b="1">
                <a:solidFill>
                  <a:srgbClr val="000000"/>
                </a:solidFill>
              </a:rPr>
              <a:t>: </a:t>
            </a:r>
            <a:r>
              <a:rPr lang="es-PR" altLang="es-PR" sz="2000" b="1" i="1">
                <a:solidFill>
                  <a:srgbClr val="000000"/>
                </a:solidFill>
              </a:rPr>
              <a:t>Manejador de Casos</a:t>
            </a:r>
            <a:r>
              <a:rPr lang="es-PR" altLang="es-PR" sz="2000" b="1">
                <a:solidFill>
                  <a:srgbClr val="000000"/>
                </a:solidFill>
              </a:rPr>
              <a:t>: 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Consejería - </a:t>
            </a:r>
            <a:r>
              <a:rPr lang="es-PR" altLang="es-PR" sz="1900" b="1" i="1">
                <a:solidFill>
                  <a:srgbClr val="000000"/>
                </a:solidFill>
                <a:latin typeface="Arial" charset="0"/>
              </a:rPr>
              <a:t>Ajustar programa a necesidades del participante</a:t>
            </a: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:</a:t>
            </a:r>
            <a:endParaRPr lang="es-PR" altLang="es-PR" sz="2100" b="1">
              <a:solidFill>
                <a:srgbClr val="000000"/>
              </a:solidFill>
              <a:latin typeface="Arial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  <a:latin typeface="Calibri" pitchFamily="34" charset="0"/>
              </a:rPr>
              <a:t> Estilos de vida que requieren modificarse</a:t>
            </a:r>
            <a:endParaRPr lang="es-PR" altLang="es-PR" sz="2100" b="1">
              <a:solidFill>
                <a:srgbClr val="000000"/>
              </a:solidFill>
              <a:latin typeface="Arial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  <a:latin typeface="Calibri" pitchFamily="34" charset="0"/>
              </a:rPr>
              <a:t> Disponer de apoyo emocional y social</a:t>
            </a:r>
            <a:r>
              <a:rPr lang="es-PR" altLang="es-PR" sz="1800" b="1">
                <a:solidFill>
                  <a:srgbClr val="000000"/>
                </a:solidFill>
              </a:rPr>
              <a:t> </a:t>
            </a:r>
            <a:endParaRPr lang="es-PR" altLang="es-PR" sz="2000" b="1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/>
          </p:cNvSpPr>
          <p:nvPr/>
        </p:nvSpPr>
        <p:spPr bwMode="auto">
          <a:xfrm>
            <a:off x="179388" y="2133600"/>
            <a:ext cx="871378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Modificación de la Conducta - </a:t>
            </a:r>
            <a:r>
              <a:rPr lang="es-PR" altLang="es-PR" sz="2400" b="1" i="1">
                <a:latin typeface="Calibri" pitchFamily="34" charset="0"/>
              </a:rPr>
              <a:t>Comportamientos Saludables</a:t>
            </a:r>
            <a:r>
              <a:rPr lang="es-PR" altLang="es-PR" sz="2400" b="1">
                <a:latin typeface="Calibri" pitchFamily="34" charset="0"/>
              </a:rPr>
              <a:t>:</a:t>
            </a:r>
            <a:endParaRPr lang="es-PR" altLang="es-PR" sz="2400" b="1" i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Cambio en diversos estilos de vida: 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Evitar uso de: </a:t>
            </a:r>
            <a:r>
              <a:rPr lang="es-PR" altLang="es-PR" sz="1900" b="1" i="1">
                <a:solidFill>
                  <a:srgbClr val="000000"/>
                </a:solidFill>
                <a:latin typeface="Arial" charset="0"/>
              </a:rPr>
              <a:t>Sustancias Nocivas a la Salud (Ej: tabaquismo)</a:t>
            </a:r>
            <a:r>
              <a:rPr lang="es-PR" altLang="es-PR" sz="1800" b="1">
                <a:solidFill>
                  <a:srgbClr val="000000"/>
                </a:solidFill>
              </a:rPr>
              <a:t> 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Hábitos nutricionales adecuados: </a:t>
            </a:r>
            <a:r>
              <a:rPr lang="es-PR" altLang="es-PR" sz="1900" b="1" i="1">
                <a:solidFill>
                  <a:srgbClr val="000000"/>
                </a:solidFill>
                <a:latin typeface="Arial" charset="0"/>
              </a:rPr>
              <a:t>Incluye Control de MC (Peso)</a:t>
            </a:r>
            <a:endParaRPr lang="es-PR" altLang="es-PR" sz="1800" b="1" i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Técnicas para el manejo efectivo de circunstancias estresantes</a:t>
            </a:r>
            <a:endParaRPr lang="es-PR" altLang="es-PR" sz="1800" b="1" i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Tiempo dedicado a dormir: lo adecuado (Ej: 7-8 hoas)</a:t>
            </a:r>
            <a:endParaRPr lang="es-PR" altLang="es-PR" sz="2000" b="1" i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Enfatizar en: 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Suprimir: </a:t>
            </a:r>
            <a:r>
              <a:rPr lang="es-PR" altLang="es-PR" sz="1900" b="1" u="sng">
                <a:solidFill>
                  <a:srgbClr val="000000"/>
                </a:solidFill>
                <a:latin typeface="Arial" charset="0"/>
              </a:rPr>
              <a:t>Comportamiento Sedentario</a:t>
            </a: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s-PR" altLang="es-PR" sz="1900" b="1" i="1">
                <a:solidFill>
                  <a:srgbClr val="000000"/>
                </a:solidFill>
                <a:latin typeface="Arial" charset="0"/>
              </a:rPr>
              <a:t>Tiempo Sentado</a:t>
            </a:r>
            <a:r>
              <a:rPr lang="es-PR" altLang="es-PR" sz="1800" b="1">
                <a:solidFill>
                  <a:srgbClr val="000000"/>
                </a:solidFill>
              </a:rPr>
              <a:t> 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Incrementar: </a:t>
            </a:r>
            <a:r>
              <a:rPr lang="es-PR" altLang="es-PR" sz="1900" b="1" i="1">
                <a:solidFill>
                  <a:srgbClr val="000000"/>
                </a:solidFill>
                <a:latin typeface="Arial" charset="0"/>
              </a:rPr>
              <a:t>Nivel de</a:t>
            </a: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s-PR" altLang="es-PR" sz="19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Actividad Física</a:t>
            </a: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 (USDDHHS, 2008)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Diseñar un programa de entrenamiento físico:</a:t>
            </a:r>
            <a:endParaRPr lang="es-PR" altLang="es-PR" sz="2100" b="1" i="1">
              <a:solidFill>
                <a:srgbClr val="000000"/>
              </a:solidFill>
              <a:latin typeface="Arial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s-PR" sz="2300" b="1">
                <a:solidFill>
                  <a:srgbClr val="000000"/>
                </a:solidFill>
                <a:latin typeface="Calibri" pitchFamily="34" charset="0"/>
              </a:rPr>
              <a:t>   </a:t>
            </a:r>
            <a:r>
              <a:rPr lang="es-PR" altLang="es-PR" sz="2100" b="1" i="1">
                <a:solidFill>
                  <a:srgbClr val="000000"/>
                </a:solidFill>
                <a:latin typeface="Calibri" pitchFamily="34" charset="0"/>
              </a:rPr>
              <a:t>Guías para la: </a:t>
            </a:r>
            <a:r>
              <a:rPr lang="es-PR" altLang="es-PR" sz="21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Prescripción de Ejercicios</a:t>
            </a:r>
            <a:r>
              <a:rPr lang="es-PR" altLang="es-PR" sz="2100" b="1" i="1">
                <a:solidFill>
                  <a:srgbClr val="000000"/>
                </a:solidFill>
                <a:latin typeface="Calibri" pitchFamily="34" charset="0"/>
              </a:rPr>
              <a:t> (ACSM, 2014)</a:t>
            </a:r>
            <a:endParaRPr lang="es-PR" altLang="es-PR" sz="2000" b="1">
              <a:latin typeface="Calibri" pitchFamily="34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Evaluar la efectividad del programa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Seguimiento a los participantes</a:t>
            </a: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2411413" y="765175"/>
            <a:ext cx="662463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 TERAPÉUTICO PARA LAS ENFERMEDADES CRÓNICO-DEGENERATIVAS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Importancia del Ejercicio y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Actividad Física</a:t>
            </a:r>
          </a:p>
        </p:txBody>
      </p:sp>
      <p:pic>
        <p:nvPicPr>
          <p:cNvPr id="1077252" name="Picture 4" descr="Pair_Mountainbike_Cycling_Effects_Belved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2016125" cy="14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908175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2006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3588" y="2420938"/>
            <a:ext cx="43195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ES" altLang="es-PR" sz="2800"/>
              <a:t>Lopategui Corsino, Edgar (2006). </a:t>
            </a:r>
            <a:r>
              <a:rPr lang="es-ES" altLang="es-PR" sz="2800" b="1" i="1"/>
              <a:t>Bienestar y Calidad de Vida</a:t>
            </a:r>
            <a:r>
              <a:rPr lang="es-ES" altLang="es-PR" sz="2800"/>
              <a:t>. New Jersey: John </a:t>
            </a:r>
          </a:p>
          <a:p>
            <a:r>
              <a:rPr lang="es-ES" altLang="es-PR" sz="2800"/>
              <a:t>Wiley &amp; Sons. 580 pp.</a:t>
            </a:r>
            <a:r>
              <a:rPr lang="en-US" altLang="es-PR" sz="2000">
                <a:latin typeface="Times New Roman" pitchFamily="18" charset="0"/>
              </a:rPr>
              <a:t> </a:t>
            </a:r>
          </a:p>
        </p:txBody>
      </p:sp>
      <p:pic>
        <p:nvPicPr>
          <p:cNvPr id="1261572" name="Picture 4" descr="BOOK_CoverPage-TEX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909638"/>
            <a:ext cx="4257675" cy="551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618" name="Picture 10" descr="Enfermedades_Cronicas_Responsabilidad_Individual_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2300"/>
            <a:ext cx="7921625" cy="58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68538" y="725488"/>
            <a:ext cx="66246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 Y ACTIVIDAD FÍSICA - </a:t>
            </a:r>
            <a:r>
              <a:rPr lang="es-PR" altLang="es-PR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Para:</a:t>
            </a: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Diversas Patologías y Poblaciones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0" y="206057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1700">
                <a:cs typeface="Arial" charset="0"/>
              </a:rPr>
              <a:t> </a:t>
            </a: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PLANIFICACIÓN DE ESTRATEGIAS DE EJERCICIOS Y ACTIVIDAD FÍSICA:</a:t>
            </a:r>
            <a:b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INDIVIDUOS CON: </a:t>
            </a:r>
            <a:r>
              <a:rPr lang="es-PR" altLang="es-PR" sz="17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MÚLTIPLES ENFERMEDADES CRÓNICAS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214313" y="2636838"/>
            <a:ext cx="860583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Pacientes con Múltiples Enfermedades Crónicas:</a:t>
            </a:r>
            <a:endParaRPr lang="es-PR" altLang="es-PR" sz="2400" b="1" i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Establecer Metas Generales Alcanzables:</a:t>
            </a:r>
            <a:endParaRPr lang="es-PR" altLang="es-PR" sz="20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El </a:t>
            </a:r>
            <a:r>
              <a:rPr lang="es-PR" altLang="es-PR" sz="19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Ejercicio</a:t>
            </a: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, como un </a:t>
            </a:r>
            <a:r>
              <a:rPr lang="es-PR" altLang="es-PR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Estilo de Vida</a:t>
            </a: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:</a:t>
            </a:r>
            <a:endParaRPr lang="es-PR" altLang="es-PR" sz="2100" b="1" i="1">
              <a:solidFill>
                <a:srgbClr val="000000"/>
              </a:solidFill>
              <a:latin typeface="Arial" charset="0"/>
            </a:endParaRPr>
          </a:p>
          <a:p>
            <a:pPr lvl="3">
              <a:buClr>
                <a:schemeClr val="tx1"/>
              </a:buClr>
              <a:buFont typeface="Wingdings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  <a:latin typeface="Calibri" pitchFamily="34" charset="0"/>
              </a:rPr>
              <a:t> Insertado en el:</a:t>
            </a:r>
            <a:endParaRPr lang="es-PR" altLang="es-PR" sz="2100" b="1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itchFamily="2" charset="2"/>
              <a:buNone/>
            </a:pPr>
            <a:r>
              <a:rPr lang="en-US" altLang="es-PR" sz="1900" b="1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es-PR" sz="1800" b="1">
                <a:solidFill>
                  <a:schemeClr val="tx1"/>
                </a:solidFill>
                <a:sym typeface="Wingdings" pitchFamily="2" charset="2"/>
              </a:rPr>
              <a:t>◊ Programa para la: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s-PR" sz="1800" b="1">
                <a:solidFill>
                  <a:schemeClr val="tx1"/>
                </a:solidFill>
                <a:sym typeface="Wingdings" pitchFamily="2" charset="2"/>
              </a:rPr>
              <a:t>     </a:t>
            </a:r>
            <a:r>
              <a:rPr lang="en-US" altLang="es-PR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Modificación del Comportamiento</a:t>
            </a:r>
            <a:r>
              <a:rPr lang="es-PR" altLang="es-PR" sz="1800" b="1">
                <a:latin typeface="Calibri" pitchFamily="34" charset="0"/>
              </a:rPr>
              <a:t>:</a:t>
            </a:r>
            <a:endParaRPr lang="es-PR" altLang="es-PR" sz="1800" b="1" i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Un estilo de vida más activo- </a:t>
            </a:r>
            <a:r>
              <a:rPr lang="es-PR" altLang="es-PR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Mayor Actividad Física</a:t>
            </a:r>
            <a:r>
              <a:rPr lang="es-PR" altLang="es-PR" sz="2000" b="1">
                <a:solidFill>
                  <a:srgbClr val="000000"/>
                </a:solidFill>
              </a:rPr>
              <a:t>:</a:t>
            </a:r>
            <a:endParaRPr lang="es-PR" altLang="es-PR" sz="20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Mejora el Manejo Médico - </a:t>
            </a:r>
            <a:r>
              <a:rPr lang="es-PR" altLang="es-PR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Tratamiente Clínico más Efectivo</a:t>
            </a: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:</a:t>
            </a:r>
            <a:endParaRPr lang="es-PR" altLang="es-PR" sz="2100" b="1" i="1">
              <a:solidFill>
                <a:srgbClr val="000000"/>
              </a:solidFill>
              <a:latin typeface="Arial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s-PR" altLang="es-PR" sz="2300" b="1">
                <a:solidFill>
                  <a:srgbClr val="000000"/>
                </a:solidFill>
                <a:latin typeface="Calibri" pitchFamily="34" charset="0"/>
              </a:rPr>
              <a:t>   </a:t>
            </a:r>
            <a:r>
              <a:rPr lang="es-PR" altLang="es-PR" sz="2200" b="1" u="sng">
                <a:solidFill>
                  <a:srgbClr val="000000"/>
                </a:solidFill>
                <a:latin typeface="Calibri" pitchFamily="34" charset="0"/>
              </a:rPr>
              <a:t>RESULTADO NETO</a:t>
            </a:r>
            <a:r>
              <a:rPr lang="es-PR" altLang="es-PR" sz="2200" b="1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s-PR" altLang="es-PR" sz="2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Mejor </a:t>
            </a:r>
            <a:r>
              <a:rPr lang="es-PR" altLang="es-PR" sz="22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Salud</a:t>
            </a:r>
            <a:r>
              <a:rPr lang="es-PR" altLang="es-PR" sz="2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General</a:t>
            </a:r>
            <a:endParaRPr lang="es-PR" altLang="es-PR" sz="1900" b="1">
              <a:solidFill>
                <a:srgbClr val="000000"/>
              </a:solidFill>
              <a:latin typeface="Arial" charset="0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es-PR" altLang="es-PR" sz="17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734050"/>
            <a:ext cx="86407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Información de: “Managing Exercise in Persons with Multiple Chronic Conditions,” por G. E. Moore, P. L. Painter, G. W. Lyerly, &amp; L. L. Durstine. En </a:t>
            </a:r>
            <a:r>
              <a:rPr lang="en-US" altLang="es-PR" sz="1200" b="1" i="1">
                <a:latin typeface="Times New Roman" pitchFamily="18" charset="0"/>
              </a:rPr>
              <a:t>ACSM’s Exercise Management for Persons with Chronic Diseases and Disabilities</a:t>
            </a:r>
            <a:r>
              <a:rPr lang="en-US" altLang="es-PR" sz="1200">
                <a:latin typeface="Times New Roman" pitchFamily="18" charset="0"/>
              </a:rPr>
              <a:t>. 3ra. ed., (p. 36), por J. L. Durstine, G. E. Moore, P. L. Painter, &amp; S. O. Roberts (Eds.), 2009, Champaign, IL: Human Kinetics. Copyright 2009 por: the American College of Sports Medicine.</a:t>
            </a:r>
          </a:p>
        </p:txBody>
      </p:sp>
      <p:pic>
        <p:nvPicPr>
          <p:cNvPr id="1007628" name="Picture 12" descr="Women_Bike_Gym_Belved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1985963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blinds dir="vert"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/>
          </p:cNvSpPr>
          <p:nvPr/>
        </p:nvSpPr>
        <p:spPr bwMode="auto">
          <a:xfrm>
            <a:off x="0" y="2636838"/>
            <a:ext cx="88931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META - </a:t>
            </a:r>
            <a:r>
              <a:rPr lang="es-PR" altLang="es-PR" sz="2400" b="1" i="1">
                <a:latin typeface="Calibri" pitchFamily="34" charset="0"/>
              </a:rPr>
              <a:t>Atender Interacciones Multifactoriales</a:t>
            </a:r>
            <a:r>
              <a:rPr lang="es-PR" altLang="es-PR" sz="2400" b="1">
                <a:latin typeface="Calibri" pitchFamily="34" charset="0"/>
              </a:rPr>
              <a:t>:</a:t>
            </a:r>
            <a:endParaRPr lang="es-PR" altLang="es-PR" sz="2400" b="1" i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Ejemplos: 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Componente psicosocial - </a:t>
            </a:r>
            <a:r>
              <a:rPr lang="es-PR" altLang="es-PR" sz="1900" b="1" i="1">
                <a:solidFill>
                  <a:srgbClr val="000000"/>
                </a:solidFill>
                <a:latin typeface="Arial" charset="0"/>
              </a:rPr>
              <a:t>estrés</a:t>
            </a:r>
            <a:r>
              <a:rPr lang="es-PR" altLang="es-PR" sz="1800" b="1">
                <a:solidFill>
                  <a:srgbClr val="000000"/>
                </a:solidFill>
              </a:rPr>
              <a:t> 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Ejercicio y actividad física</a:t>
            </a:r>
            <a:r>
              <a:rPr lang="es-PR" altLang="es-PR" sz="1800" b="1">
                <a:solidFill>
                  <a:srgbClr val="000000"/>
                </a:solidFill>
              </a:rPr>
              <a:t> 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Dieta</a:t>
            </a:r>
            <a:r>
              <a:rPr lang="es-PR" altLang="es-PR" sz="1800" b="1">
                <a:solidFill>
                  <a:srgbClr val="000000"/>
                </a:solidFill>
              </a:rPr>
              <a:t> 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Estrategias para cesar de fumar</a:t>
            </a:r>
            <a:r>
              <a:rPr lang="es-PR" altLang="es-PR" sz="1800" b="1">
                <a:solidFill>
                  <a:srgbClr val="000000"/>
                </a:solidFill>
              </a:rPr>
              <a:t>: 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Otros</a:t>
            </a:r>
            <a:r>
              <a:rPr lang="es-PR" altLang="es-PR" sz="2000" b="1">
                <a:latin typeface="Calibri" pitchFamily="34" charset="0"/>
              </a:rPr>
              <a:t>:</a:t>
            </a:r>
            <a:endParaRPr lang="es-PR" altLang="es-PR" sz="2000" b="1" i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Asuntos importantes: 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Sistema de apoyo para el participante</a:t>
            </a:r>
            <a:r>
              <a:rPr lang="es-PR" altLang="es-PR" sz="1800" b="1">
                <a:solidFill>
                  <a:srgbClr val="000000"/>
                </a:solidFill>
              </a:rPr>
              <a:t> 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Motivación y adherencia al programa</a:t>
            </a:r>
            <a:r>
              <a:rPr lang="es-PR" altLang="es-PR" sz="1800" b="1">
                <a:solidFill>
                  <a:srgbClr val="000000"/>
                </a:solidFill>
              </a:rPr>
              <a:t> 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Estrategias para lograr la meta</a:t>
            </a:r>
            <a:endParaRPr lang="es-PR" altLang="es-PR" b="1">
              <a:solidFill>
                <a:schemeClr val="tx1"/>
              </a:solidFill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968713" name="Picture 9" descr="Jogger_Woman_Over_Grass_Edge_GALL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475"/>
            <a:ext cx="2195513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2124075" y="765175"/>
            <a:ext cx="662463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 Y ACTIVIDAD FÍSICA - </a:t>
            </a:r>
            <a:r>
              <a:rPr lang="es-PR" altLang="es-PR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Para:</a:t>
            </a: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Diversas Patologías y Poblaciones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0" y="2060575"/>
            <a:ext cx="89646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1700">
                <a:cs typeface="Arial" charset="0"/>
              </a:rPr>
              <a:t> </a:t>
            </a: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PLANIFICACIÓN DE ESTRATEGIAS DE EJERCICIOS Y ACTIVIDAD FÍSICA:</a:t>
            </a:r>
            <a:b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INDIVIDUOS CON: </a:t>
            </a:r>
            <a:r>
              <a:rPr lang="es-PR" altLang="es-PR" sz="17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MÚLTIPLES ENFERMEDADES CRÓNICAS</a:t>
            </a:r>
          </a:p>
        </p:txBody>
      </p:sp>
      <p:pic>
        <p:nvPicPr>
          <p:cNvPr id="968716" name="Picture 12" descr="Walking_Shoes_Walker_Belved_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284538"/>
            <a:ext cx="324008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/>
          </p:cNvSpPr>
          <p:nvPr/>
        </p:nvSpPr>
        <p:spPr bwMode="auto">
          <a:xfrm>
            <a:off x="214313" y="2781300"/>
            <a:ext cx="86058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Función del Programa de Ejercicio:</a:t>
            </a:r>
            <a:endParaRPr lang="es-PR" altLang="es-PR" sz="2400" b="1" i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Metas Medulares: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Para mediar con los efectos de una enfermedad que limita la habilidad funcional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Para aumentar la capacidad funcional general y la fortaleza muscular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Para incrementar un estilo de vida activo y el gasto energético diario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Para mejorar la efectividad del metabolismo de los hidratos de carbono y lípidos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Para promover la normalización del la función cardiovascular</a:t>
            </a:r>
            <a:endParaRPr lang="es-PR" altLang="es-PR" sz="1800" b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2195513" y="763588"/>
            <a:ext cx="6624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 Y ACTIVIDAD FÍSICA - </a:t>
            </a:r>
            <a:r>
              <a:rPr lang="es-PR" altLang="es-PR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Para:</a:t>
            </a: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Diversas Patologías y Poblaciones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0" y="2060575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700">
                <a:cs typeface="Arial" charset="0"/>
              </a:rPr>
              <a:t> </a:t>
            </a: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PLANIFICACIÓN DE ESTRATEGIAS DE EJERCICIOS Y ACTIVIDAD FÍSICA:</a:t>
            </a:r>
            <a:b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INDIVIDUOS CON: </a:t>
            </a:r>
            <a:r>
              <a:rPr lang="es-PR" altLang="es-PR" sz="17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MÚLTIPLES ENFERMEDADES CRÓNICAS</a:t>
            </a:r>
          </a:p>
        </p:txBody>
      </p:sp>
      <p:pic>
        <p:nvPicPr>
          <p:cNvPr id="989190" name="Picture 6" descr="Walk_Hicking_Woods_Belved_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09600"/>
            <a:ext cx="1944688" cy="13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/>
          </p:cNvSpPr>
          <p:nvPr/>
        </p:nvSpPr>
        <p:spPr bwMode="auto">
          <a:xfrm>
            <a:off x="214313" y="2997200"/>
            <a:ext cx="86058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Función del Programa de Ejercicio:</a:t>
            </a:r>
            <a:endParaRPr lang="es-PR" altLang="es-PR" sz="2400" b="1" i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Metas Medulares:</a:t>
            </a:r>
            <a:endParaRPr lang="es-PR" altLang="es-PR" sz="20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Para promover la normalización del la función cardiovascular:</a:t>
            </a:r>
            <a:endParaRPr lang="es-PR" altLang="es-PR" sz="2100" b="1" i="1">
              <a:solidFill>
                <a:srgbClr val="000000"/>
              </a:solidFill>
              <a:latin typeface="Arial" charset="0"/>
            </a:endParaRPr>
          </a:p>
          <a:p>
            <a:pPr lvl="3">
              <a:buClr>
                <a:schemeClr val="tx1"/>
              </a:buClr>
              <a:buFont typeface="Wingdings" pitchFamily="2" charset="2"/>
              <a:buChar char="ð"/>
            </a:pPr>
            <a:r>
              <a:rPr lang="es-PR" altLang="es-PR" b="1">
                <a:solidFill>
                  <a:srgbClr val="000000"/>
                </a:solidFill>
                <a:latin typeface="Calibri" pitchFamily="34" charset="0"/>
              </a:rPr>
              <a:t> Tres principales metas:</a:t>
            </a:r>
            <a:endParaRPr lang="es-PR" altLang="es-PR" b="1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itchFamily="2" charset="2"/>
              <a:buNone/>
            </a:pPr>
            <a:r>
              <a:rPr lang="en-US" altLang="es-PR" sz="1900" b="1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es-PR" sz="1800" b="1">
                <a:solidFill>
                  <a:schemeClr val="tx1"/>
                </a:solidFill>
                <a:sym typeface="Wingdings" pitchFamily="2" charset="2"/>
              </a:rPr>
              <a:t>◊ Para incrementar la aptitud aeróbica</a:t>
            </a:r>
            <a:endParaRPr lang="es-PR" altLang="es-PR" sz="1900" b="1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itchFamily="2" charset="2"/>
              <a:buNone/>
            </a:pPr>
            <a:r>
              <a:rPr lang="en-US" altLang="es-PR" sz="1900" b="1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es-PR" sz="1800" b="1">
                <a:solidFill>
                  <a:schemeClr val="tx1"/>
                </a:solidFill>
                <a:sym typeface="Wingdings" pitchFamily="2" charset="2"/>
              </a:rPr>
              <a:t>◊ Para mejorar el control nervioso de la función vascular: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s-PR" sz="1800" b="1">
                <a:solidFill>
                  <a:schemeClr val="tx1"/>
                </a:solidFill>
                <a:sym typeface="Wingdings" pitchFamily="2" charset="2"/>
              </a:rPr>
              <a:t>     </a:t>
            </a:r>
            <a:r>
              <a:rPr lang="en-US" altLang="es-PR" sz="1800" b="1" i="1">
                <a:solidFill>
                  <a:schemeClr val="tx1"/>
                </a:solidFill>
                <a:sym typeface="Wingdings" pitchFamily="2" charset="2"/>
              </a:rPr>
              <a:t>Especialmente, la resistencia en los vasos sanguíneos </a:t>
            </a: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s-PR" sz="1800" b="1" i="1">
                <a:solidFill>
                  <a:schemeClr val="tx1"/>
                </a:solidFill>
                <a:sym typeface="Wingdings" pitchFamily="2" charset="2"/>
              </a:rPr>
              <a:t>     de los músculos</a:t>
            </a:r>
            <a:r>
              <a:rPr lang="en-US" altLang="es-PR" sz="1800" b="1">
                <a:solidFill>
                  <a:schemeClr val="tx1"/>
                </a:solidFill>
                <a:sym typeface="Wingdings" pitchFamily="2" charset="2"/>
              </a:rPr>
              <a:t>  </a:t>
            </a:r>
            <a:r>
              <a:rPr lang="en-US" altLang="es-PR" sz="1800" b="1" i="1">
                <a:solidFill>
                  <a:schemeClr val="tx1"/>
                </a:solidFill>
                <a:sym typeface="Wingdings" pitchFamily="2" charset="2"/>
              </a:rPr>
              <a:t>esqueléticos</a:t>
            </a:r>
            <a:endParaRPr lang="es-PR" altLang="es-PR" sz="1900" b="1" i="1">
              <a:solidFill>
                <a:schemeClr val="tx1"/>
              </a:solidFill>
            </a:endParaRPr>
          </a:p>
          <a:p>
            <a:pPr lvl="4">
              <a:lnSpc>
                <a:spcPct val="12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s-PR" sz="1900" b="1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es-PR" sz="1800" b="1">
                <a:solidFill>
                  <a:schemeClr val="tx1"/>
                </a:solidFill>
                <a:sym typeface="Wingdings" pitchFamily="2" charset="2"/>
              </a:rPr>
              <a:t>◊ Para mejorar la función endoteliar: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s-PR" sz="1800" b="1">
                <a:solidFill>
                  <a:schemeClr val="tx1"/>
                </a:solidFill>
                <a:sym typeface="Wingdings" pitchFamily="2" charset="2"/>
              </a:rPr>
              <a:t>     </a:t>
            </a:r>
            <a:r>
              <a:rPr lang="en-US" altLang="es-PR" sz="1800" b="1" i="1">
                <a:solidFill>
                  <a:schemeClr val="tx1"/>
                </a:solidFill>
                <a:sym typeface="Wingdings" pitchFamily="2" charset="2"/>
              </a:rPr>
              <a:t>Principalmente en las arterias coronarias</a:t>
            </a:r>
            <a:endParaRPr lang="es-PR" altLang="es-PR" sz="1700" b="1" i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91238" name="Picture 6" descr="Runner_Man_Torso_Green_Edge_GALL_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2268538" cy="166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2124075" y="836613"/>
            <a:ext cx="662463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 Y ACTIVIDAD FÍSICA - </a:t>
            </a:r>
            <a:r>
              <a:rPr lang="es-PR" altLang="es-PR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Para:</a:t>
            </a: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Diversas Patologías y Poblaciones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0" y="2278063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700">
                <a:cs typeface="Arial" charset="0"/>
              </a:rPr>
              <a:t> </a:t>
            </a: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PLANIFICACIÓN DE ESTRATEGIAS DE EJERCICIOS Y ACTIVIDAD FÍSICA:</a:t>
            </a:r>
            <a:b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INDIVIDUOS CON: </a:t>
            </a:r>
            <a:r>
              <a:rPr lang="es-PR" altLang="es-PR" sz="17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MÚLTIPLES ENFERMEDADES CRÓNICAS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rd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Información de: </a:t>
            </a:r>
            <a:r>
              <a:rPr lang="en-US" altLang="es-PR" sz="1200" b="1" i="1">
                <a:latin typeface="Times New Roman" pitchFamily="18" charset="0"/>
              </a:rPr>
              <a:t>Exercise and Disease Management</a:t>
            </a:r>
            <a:r>
              <a:rPr lang="en-US" altLang="es-PR" sz="1200">
                <a:latin typeface="Times New Roman" pitchFamily="18" charset="0"/>
              </a:rPr>
              <a:t>  (p. 3), por B.C. Leutholtz, &amp; I. Ripoll, 1999, Boca Raton, FL: CRC Press. Copyright 1999 por: CRC Press LLC.</a:t>
            </a:r>
          </a:p>
        </p:txBody>
      </p:sp>
      <p:pic>
        <p:nvPicPr>
          <p:cNvPr id="1001479" name="Picture 7" descr="Running_Feets_Edge_GALL_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2305050" cy="152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2484438" y="765175"/>
            <a:ext cx="66246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 TERAPÉUTICO PARA LAS ENFERMEDADES CRÓNICO-DEGENERATIVAS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Importancia del Ejercicio y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Actividad Física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142875" y="1916113"/>
            <a:ext cx="8893175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Enfoque Terapéutico Moderno de la Medicina:</a:t>
            </a:r>
            <a:endParaRPr lang="es-PR" altLang="es-PR" sz="2400" b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Educar al Paciente: 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Responsabilidad individual de la salud:</a:t>
            </a:r>
            <a:endParaRPr lang="es-PR" altLang="es-PR" sz="2100" b="1" i="1">
              <a:solidFill>
                <a:srgbClr val="000000"/>
              </a:solidFill>
              <a:latin typeface="Arial" charset="0"/>
            </a:endParaRPr>
          </a:p>
          <a:p>
            <a:pPr lvl="3">
              <a:buClr>
                <a:schemeClr val="tx1"/>
              </a:buClr>
              <a:buFont typeface="Wingdings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  <a:latin typeface="Calibri" pitchFamily="34" charset="0"/>
              </a:rPr>
              <a:t> Auto-Cuidado del bienestar:</a:t>
            </a: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s-PR" altLang="es-PR" sz="2100" b="1">
                <a:solidFill>
                  <a:srgbClr val="000000"/>
                </a:solidFill>
                <a:latin typeface="Calibri" pitchFamily="34" charset="0"/>
              </a:rPr>
              <a:t>     </a:t>
            </a:r>
            <a:r>
              <a:rPr lang="es-PR" altLang="es-PR" sz="2100" b="1" i="1">
                <a:solidFill>
                  <a:srgbClr val="000000"/>
                </a:solidFill>
                <a:latin typeface="Calibri" pitchFamily="34" charset="0"/>
              </a:rPr>
              <a:t>Representa un sistema efectivo para el cuidado de la salud</a:t>
            </a:r>
            <a:r>
              <a:rPr lang="es-PR" altLang="es-PR" sz="1800" b="1">
                <a:solidFill>
                  <a:srgbClr val="000000"/>
                </a:solidFill>
              </a:rPr>
              <a:t> </a:t>
            </a:r>
            <a:endParaRPr lang="es-PR" altLang="es-PR" sz="17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Implementar el Tratamiento Médico Convencional:</a:t>
            </a: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s-PR" altLang="es-PR" sz="1900" b="1" i="1">
                <a:solidFill>
                  <a:srgbClr val="000000"/>
                </a:solidFill>
                <a:latin typeface="Arial" charset="0"/>
              </a:rPr>
              <a:t>(Diagnóstico, Terapia y Cumplimiento dentro de tal Terapia)</a:t>
            </a:r>
            <a:endParaRPr lang="es-PR" altLang="es-PR" sz="2100" b="1" i="1">
              <a:solidFill>
                <a:srgbClr val="000000"/>
              </a:solidFill>
              <a:latin typeface="Arial" charset="0"/>
            </a:endParaRPr>
          </a:p>
          <a:p>
            <a:pPr lvl="3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  <a:latin typeface="Calibri" pitchFamily="34" charset="0"/>
              </a:rPr>
              <a:t> Dentro del contexto de las:</a:t>
            </a:r>
            <a:endParaRPr lang="es-PR" altLang="es-PR" sz="2100" b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itchFamily="2" charset="2"/>
              <a:buNone/>
            </a:pPr>
            <a:r>
              <a:rPr lang="en-US" altLang="es-PR" sz="1900" b="1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es-PR" sz="1800" b="1">
                <a:solidFill>
                  <a:schemeClr val="tx1"/>
                </a:solidFill>
                <a:sym typeface="Wingdings" pitchFamily="2" charset="2"/>
              </a:rPr>
              <a:t>◊ Circunstancias Psicosociales y Económicas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s-PR" sz="1800" b="1">
                <a:solidFill>
                  <a:schemeClr val="tx1"/>
                </a:solidFill>
                <a:sym typeface="Wingdings" pitchFamily="2" charset="2"/>
              </a:rPr>
              <a:t>     </a:t>
            </a:r>
            <a:r>
              <a:rPr lang="en-US" altLang="es-PR" sz="1800" b="1" i="1">
                <a:solidFill>
                  <a:schemeClr val="tx1"/>
                </a:solidFill>
                <a:sym typeface="Wingdings" pitchFamily="2" charset="2"/>
              </a:rPr>
              <a:t>del paciente y la familia:</a:t>
            </a:r>
            <a:endParaRPr lang="es-PR" altLang="es-PR" sz="1900" b="1">
              <a:solidFill>
                <a:srgbClr val="000000"/>
              </a:solidFill>
              <a:latin typeface="Calibri" pitchFamily="34" charset="0"/>
            </a:endParaRPr>
          </a:p>
          <a:p>
            <a:pPr lvl="3">
              <a:lnSpc>
                <a:spcPct val="12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s-PR" altLang="es-PR" sz="2100" b="1">
                <a:solidFill>
                  <a:srgbClr val="000000"/>
                </a:solidFill>
                <a:latin typeface="Calibri" pitchFamily="34" charset="0"/>
              </a:rPr>
              <a:t>        </a:t>
            </a:r>
            <a:r>
              <a:rPr lang="es-PR" altLang="es-PR" sz="2100" b="1" i="1">
                <a:solidFill>
                  <a:srgbClr val="000000"/>
                </a:solidFill>
                <a:latin typeface="Calibri" pitchFamily="34" charset="0"/>
              </a:rPr>
              <a:t>Dolor, sufrimiento, alteración familiar, vida social y ocupacional,</a:t>
            </a:r>
          </a:p>
          <a:p>
            <a:pPr lvl="3">
              <a:lnSpc>
                <a:spcPct val="5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s-PR" altLang="es-PR" sz="2100" b="1" i="1">
                <a:solidFill>
                  <a:srgbClr val="000000"/>
                </a:solidFill>
                <a:latin typeface="Calibri" pitchFamily="34" charset="0"/>
              </a:rPr>
              <a:t>        consecuencias económicas, e impacto emocional</a:t>
            </a:r>
          </a:p>
        </p:txBody>
      </p:sp>
    </p:spTree>
    <p:custDataLst>
      <p:tags r:id="rId1"/>
    </p:custDataLst>
  </p:cSld>
  <p:clrMapOvr>
    <a:masterClrMapping/>
  </p:clrMapOvr>
  <p:transition spd="slow">
    <p:wipe dir="d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/>
          </p:cNvSpPr>
          <p:nvPr/>
        </p:nvSpPr>
        <p:spPr bwMode="auto">
          <a:xfrm>
            <a:off x="71438" y="2709863"/>
            <a:ext cx="88931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Enfoque del Programa - </a:t>
            </a:r>
            <a:r>
              <a:rPr lang="es-PR" altLang="es-PR" sz="2400" b="1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Transdisciplinario</a:t>
            </a:r>
            <a:r>
              <a:rPr lang="es-PR" altLang="es-PR" sz="2400" b="1">
                <a:latin typeface="Calibri" pitchFamily="34" charset="0"/>
              </a:rPr>
              <a:t>: TRABAJO DE EQUIPO:</a:t>
            </a:r>
            <a:endParaRPr lang="es-PR" altLang="es-PR" sz="2400" b="1">
              <a:solidFill>
                <a:srgbClr val="000000"/>
              </a:solidFill>
            </a:endParaRPr>
          </a:p>
          <a:p>
            <a:pPr lvl="1">
              <a:lnSpc>
                <a:spcPct val="14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Justificación:</a:t>
            </a:r>
          </a:p>
          <a:p>
            <a:pPr lvl="1">
              <a:lnSpc>
                <a:spcPct val="7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s-PR" altLang="es-PR" sz="2000" b="1" i="1">
                <a:solidFill>
                  <a:srgbClr val="000000"/>
                </a:solidFill>
                <a:latin typeface="Calibri" pitchFamily="34" charset="0"/>
              </a:rPr>
              <a:t>     Enfoque de equipo interdisciplinario para el cuidado total de participante</a:t>
            </a:r>
            <a:r>
              <a:rPr lang="es-PR" altLang="es-PR" sz="2000" b="1">
                <a:solidFill>
                  <a:srgbClr val="000000"/>
                </a:solidFill>
              </a:rPr>
              <a:t> 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lnSpc>
                <a:spcPct val="140000"/>
              </a:lnSpc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Atender una diversidad de necesidades - ENTE BIOPSICOSOCIAL:</a:t>
            </a:r>
            <a:endParaRPr lang="es-PR" altLang="es-PR" sz="2100" b="1" i="1">
              <a:solidFill>
                <a:srgbClr val="000000"/>
              </a:solidFill>
              <a:latin typeface="Arial" charset="0"/>
            </a:endParaRPr>
          </a:p>
          <a:p>
            <a:pPr lvl="3">
              <a:lnSpc>
                <a:spcPct val="140000"/>
              </a:lnSpc>
              <a:buClr>
                <a:schemeClr val="tx1"/>
              </a:buClr>
              <a:buFont typeface="Wingdings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  <a:latin typeface="Calibri" pitchFamily="34" charset="0"/>
              </a:rPr>
              <a:t> Pacientes Médicamente Complejos:</a:t>
            </a:r>
            <a:endParaRPr lang="es-PR" altLang="es-PR" sz="2100" b="1">
              <a:solidFill>
                <a:schemeClr val="tx1"/>
              </a:solidFill>
            </a:endParaRPr>
          </a:p>
          <a:p>
            <a:pPr lvl="4">
              <a:lnSpc>
                <a:spcPct val="14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s-PR" sz="1900" b="1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es-PR" sz="1800" b="1">
                <a:solidFill>
                  <a:schemeClr val="tx1"/>
                </a:solidFill>
                <a:sym typeface="Wingdings" pitchFamily="2" charset="2"/>
              </a:rPr>
              <a:t>◊ REQUIERE: Tratamiento Multifactorial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s-PR" sz="1800" b="1">
                <a:solidFill>
                  <a:schemeClr val="tx1"/>
                </a:solidFill>
                <a:sym typeface="Wingdings" pitchFamily="2" charset="2"/>
              </a:rPr>
              <a:t>     </a:t>
            </a:r>
            <a:r>
              <a:rPr lang="en-US" altLang="es-PR" sz="1800" b="1" i="1">
                <a:solidFill>
                  <a:schemeClr val="tx1"/>
                </a:solidFill>
                <a:sym typeface="Wingdings" pitchFamily="2" charset="2"/>
              </a:rPr>
              <a:t>Modificación integrada de la conducta</a:t>
            </a:r>
            <a:endParaRPr lang="es-PR" altLang="es-PR" sz="2100" b="1" i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2124075" y="765175"/>
            <a:ext cx="662463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 Y ACTIVIDAD FÍSICA - </a:t>
            </a:r>
            <a:r>
              <a:rPr lang="es-PR" altLang="es-PR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Para:</a:t>
            </a: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Diversas Patologías y Poblaciones</a:t>
            </a:r>
          </a:p>
        </p:txBody>
      </p:sp>
      <p:pic>
        <p:nvPicPr>
          <p:cNvPr id="999428" name="Picture 4" descr="Jogger_Woman_Race_Belved_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2613"/>
            <a:ext cx="1728788" cy="131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734050"/>
            <a:ext cx="86407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Información de: “Managing Exercise in Persons with Multiple Chronic Conditions,” por G. E. Moore, P. L. Painter, G. W. Lyerly, &amp; L. L. Durstine. En </a:t>
            </a:r>
            <a:r>
              <a:rPr lang="en-US" altLang="es-PR" sz="1200" b="1" i="1">
                <a:latin typeface="Times New Roman" pitchFamily="18" charset="0"/>
              </a:rPr>
              <a:t>ACSM’s Exercise Management for Persons with Chronic Diseases and Disabilities</a:t>
            </a:r>
            <a:r>
              <a:rPr lang="en-US" altLang="es-PR" sz="1200">
                <a:latin typeface="Times New Roman" pitchFamily="18" charset="0"/>
              </a:rPr>
              <a:t>. 3ra. ed., (pp. 32-33), por J. L. Durstine, G. E. Moore, P. L. Painter, &amp; S. O. Roberts (Eds.), 2009, Champaign, IL: Human Kinetics. Copyright 2009 por: the American College of Sports Medicine.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0" y="2060575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1700">
                <a:cs typeface="Arial" charset="0"/>
              </a:rPr>
              <a:t> </a:t>
            </a: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PLANIFICACIÓN DE ESTRATEGIAS DE EJERCICIOS Y ACTIVIDAD FÍSICA:</a:t>
            </a:r>
            <a:b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INDIVIDUOS CON: </a:t>
            </a:r>
            <a:r>
              <a:rPr lang="es-PR" altLang="es-PR" sz="17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MÚLTIPLES ENFERMEDADES CRÓNICAS</a:t>
            </a:r>
          </a:p>
        </p:txBody>
      </p:sp>
    </p:spTree>
    <p:custDataLst>
      <p:tags r:id="rId1"/>
    </p:custDataLst>
  </p:cSld>
  <p:clrMapOvr>
    <a:masterClrMapping/>
  </p:clrMapOvr>
  <p:transition spd="slow">
    <p:wipe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6" name="Picture 8" descr="Folded_Page_Gui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810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2" name="Rectangle 6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pic>
        <p:nvPicPr>
          <p:cNvPr id="418823" name="Picture 7" descr="PA_2008_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6991350" cy="591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179388" y="620713"/>
            <a:ext cx="8785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50000"/>
              </a:lnSpc>
            </a:pPr>
            <a:r>
              <a:rPr lang="es-PR" altLang="es-PR" sz="3200">
                <a:cs typeface="Arial" charset="0"/>
              </a:rPr>
              <a:t> </a:t>
            </a: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WEB: </a:t>
            </a:r>
            <a:r>
              <a:rPr lang="es-PR" altLang="es-PR" sz="1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http://www.health.gov/paguidelines/</a:t>
            </a:r>
            <a:endParaRPr lang="es-PR" altLang="es-PR" sz="16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mb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874" name="Picture 2" descr="TAB-3_Cronologia_Actividdaes_Fisicas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8928100" cy="56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979613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2006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65663" y="2060575"/>
            <a:ext cx="4370387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ES" altLang="es-PR" sz="2800"/>
              <a:t>Lopategui Corsino, Edgar (2006). </a:t>
            </a:r>
            <a:r>
              <a:rPr lang="es-ES" altLang="es-PR" sz="2800" b="1" i="1"/>
              <a:t>Experiencias de Laboratorio: Bienestar y </a:t>
            </a:r>
          </a:p>
          <a:p>
            <a:r>
              <a:rPr lang="es-ES" altLang="es-PR" sz="2800" b="1" i="1"/>
              <a:t>Calidad de Vida</a:t>
            </a:r>
            <a:r>
              <a:rPr lang="es-ES" altLang="es-PR" sz="2800"/>
              <a:t>. New Jersey: John Wiley &amp; Sons. 282 pp. </a:t>
            </a:r>
            <a:endParaRPr lang="en-US" altLang="es-PR" sz="2800"/>
          </a:p>
        </p:txBody>
      </p:sp>
      <p:pic>
        <p:nvPicPr>
          <p:cNvPr id="1262596" name="Picture 4" descr="LABS_CoverPage-TEX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909638"/>
            <a:ext cx="4283075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6" name="Picture 4" descr="GN5_Principios_Act-Fis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25475"/>
            <a:ext cx="6481762" cy="58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692150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PRIMERAS RECOMENDACIONES FORMALES DE:</a:t>
            </a:r>
            <a:br>
              <a:rPr lang="es-PR" altLang="es-PR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 FÍSICA PARA ADULTOS</a:t>
            </a:r>
            <a:endParaRPr lang="es-PR" altLang="es-PR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24966" name="Picture 6" descr="GT8_Guias_Act-Fis1995-1996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8569325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906463"/>
            <a:ext cx="9144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 ACTUALES DE:</a:t>
            </a:r>
            <a:br>
              <a:rPr lang="es-PR" altLang="es-PR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 FÍSICA PARA ADULTOS</a:t>
            </a:r>
            <a:b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27012" name="Picture 4" descr="GT10_Guias_Act-Fis2008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8064500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wind.wav"/>
      </p:stSnd>
    </p:sndAc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692150"/>
            <a:ext cx="91440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Y PLANIFICACIÓN DE PROGRAMAS DE EJERCICIOS: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NIÑOS Y ADOLESCENTES</a:t>
            </a:r>
            <a:b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Recomendaciones de Actividad Física *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</p:txBody>
      </p:sp>
      <p:sp>
        <p:nvSpPr>
          <p:cNvPr id="939011" name="Rectangle 3"/>
          <p:cNvSpPr>
            <a:spLocks noChangeArrowheads="1"/>
          </p:cNvSpPr>
          <p:nvPr/>
        </p:nvSpPr>
        <p:spPr bwMode="auto">
          <a:xfrm>
            <a:off x="0" y="6551613"/>
            <a:ext cx="9144000" cy="33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6165850"/>
            <a:ext cx="8642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Tomado de: </a:t>
            </a:r>
            <a:r>
              <a:rPr lang="en-US" altLang="es-PR" sz="1200" b="1" i="1">
                <a:latin typeface="Times New Roman" pitchFamily="18" charset="0"/>
              </a:rPr>
              <a:t>Resource Manual for</a:t>
            </a:r>
            <a:r>
              <a:rPr lang="en-US" altLang="es-PR" sz="1200">
                <a:latin typeface="Times New Roman" pitchFamily="18" charset="0"/>
              </a:rPr>
              <a:t> </a:t>
            </a:r>
            <a:r>
              <a:rPr lang="en-US" altLang="es-PR" sz="1200" b="1" i="1">
                <a:latin typeface="Times New Roman" pitchFamily="18" charset="0"/>
              </a:rPr>
              <a:t>Guidelines for Exercise Testing and Prescription</a:t>
            </a:r>
            <a:r>
              <a:rPr lang="en-US" altLang="es-PR" sz="1200">
                <a:latin typeface="Times New Roman" pitchFamily="18" charset="0"/>
              </a:rPr>
              <a:t>. 9na. ed.; (p. 569), por American College of Sports Medicine, 2014, Philadelphia: Lippincott Williams &amp; Wilkins. Copyright 2014 por: American College of Sports Medicine</a:t>
            </a:r>
            <a:endParaRPr lang="en-US" altLang="es-PR">
              <a:latin typeface="Times New Roman" pitchFamily="18" charset="0"/>
            </a:endParaRP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250825" y="2708275"/>
            <a:ext cx="86423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600" b="1">
                <a:latin typeface="Calibri" pitchFamily="34" charset="0"/>
              </a:rPr>
              <a:t> Frecuencia</a:t>
            </a:r>
            <a:r>
              <a:rPr lang="es-PR" altLang="es-PR" sz="2400" b="1">
                <a:latin typeface="Calibri" pitchFamily="34" charset="0"/>
              </a:rPr>
              <a:t>:</a:t>
            </a:r>
            <a:endParaRPr lang="es-PR" altLang="es-PR" sz="2400" b="1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</a:t>
            </a:r>
            <a:r>
              <a:rPr lang="es-PR" altLang="es-PR" sz="2000" b="1" i="1">
                <a:solidFill>
                  <a:srgbClr val="000000"/>
                </a:solidFill>
              </a:rPr>
              <a:t>3 - 4 veces/semana</a:t>
            </a:r>
            <a:r>
              <a:rPr lang="es-PR" altLang="es-PR" sz="2200" b="1">
                <a:latin typeface="Calibri" pitchFamily="34" charset="0"/>
              </a:rPr>
              <a:t>:</a:t>
            </a:r>
            <a:endParaRPr lang="es-PR" altLang="es-PR" sz="2200" b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</a:t>
            </a:r>
            <a:r>
              <a:rPr lang="es-PR" altLang="es-PR" sz="2000" b="1" i="1">
                <a:solidFill>
                  <a:srgbClr val="000000"/>
                </a:solidFill>
              </a:rPr>
              <a:t>Preferiblemente todos lo días</a:t>
            </a:r>
            <a:r>
              <a:rPr lang="es-PR" altLang="es-PR" b="1">
                <a:latin typeface="Calibri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600" b="1">
                <a:latin typeface="Calibri" pitchFamily="34" charset="0"/>
              </a:rPr>
              <a:t> Intensidad: </a:t>
            </a:r>
            <a:r>
              <a:rPr lang="es-PR" altLang="es-PR" sz="2600" b="1" i="1">
                <a:latin typeface="Calibri" pitchFamily="34" charset="0"/>
              </a:rPr>
              <a:t>Moderada o Vigorosa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600" b="1">
                <a:latin typeface="Calibri" pitchFamily="34" charset="0"/>
              </a:rPr>
              <a:t> Duración: </a:t>
            </a:r>
            <a:r>
              <a:rPr lang="es-PR" altLang="es-PR" sz="2600" b="1" i="1">
                <a:latin typeface="Calibri" pitchFamily="34" charset="0"/>
              </a:rPr>
              <a:t>60 minutos (acumulativo)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600" b="1">
                <a:latin typeface="Calibri" pitchFamily="34" charset="0"/>
              </a:rPr>
              <a:t> Tipo/Modo:</a:t>
            </a:r>
            <a:endParaRPr lang="es-PR" altLang="es-PR" b="1">
              <a:solidFill>
                <a:srgbClr val="000000"/>
              </a:solidFill>
              <a:latin typeface="Calibri" pitchFamily="34" charset="0"/>
            </a:endParaRPr>
          </a:p>
          <a:p>
            <a:pPr lvl="1">
              <a:lnSpc>
                <a:spcPct val="11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Actividades que son divertidas</a:t>
            </a:r>
            <a:endParaRPr lang="es-PR" altLang="es-PR" b="1">
              <a:solidFill>
                <a:srgbClr val="000000"/>
              </a:solidFill>
              <a:latin typeface="Calibri" pitchFamily="34" charset="0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Movimientos físicos que promuevan el desarrollo del niño</a:t>
            </a:r>
            <a:endParaRPr lang="es-PR" altLang="es-PR" sz="2500" b="1" i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39015" name="Picture 7" descr="Child_EXER_Belved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916113"/>
            <a:ext cx="2209800" cy="36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-107950" y="6207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s-PR" sz="2800">
                <a:cs typeface="Arial" charset="0"/>
              </a:rPr>
              <a:t> </a:t>
            </a:r>
            <a:r>
              <a:rPr lang="es-PR" altLang="es-PR" sz="1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 PÚBLICA Y RECOMENDACIONES DE ACTIVIDAD FÍSICA:</a:t>
            </a:r>
            <a:br>
              <a:rPr lang="es-PR" altLang="es-PR" sz="1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ACTIVIDADES FÍSICAS DE INTENSIDAD MODERADA</a:t>
            </a:r>
            <a:endParaRPr lang="es-PR" altLang="es-PR" sz="1400" i="1">
              <a:cs typeface="Arial" charset="0"/>
            </a:endParaRPr>
          </a:p>
        </p:txBody>
      </p:sp>
      <p:pic>
        <p:nvPicPr>
          <p:cNvPr id="486407" name="Picture 7" descr="TABLE-7_Examples_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146175"/>
            <a:ext cx="7705725" cy="531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-107950" y="700088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200">
                <a:cs typeface="Arial" charset="0"/>
              </a:rPr>
              <a:t> </a:t>
            </a: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 PÚBLICA Y RECOMENDACIONES DE ACTIVIDAD FÍSICA:</a:t>
            </a:r>
            <a:b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EJEMPLOS DE ACTIVIDADES FÍSICAS DE INTENSIDAD MODERADA</a:t>
            </a:r>
            <a:endParaRPr lang="es-PR" altLang="es-PR" sz="1600" i="1">
              <a:cs typeface="Arial" charset="0"/>
            </a:endParaRPr>
          </a:p>
        </p:txBody>
      </p:sp>
      <p:pic>
        <p:nvPicPr>
          <p:cNvPr id="1252355" name="Picture 3" descr="TABLE-8_Examples_PA_Moderada_Hog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92250"/>
            <a:ext cx="8785225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266" name="Picture 2" descr="GN19_Piramide_AF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37500" cy="59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0" y="6381750"/>
            <a:ext cx="914400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Adaptado de: "The Activity Pyramid: A New Easy-to-Follow Physical Activity Guide to Help you get Fit &amp; Stay Healthy", [Brochure]. Copyright 1996 por Institute for Research and Education HealthSystem Minnesota.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24" name="Picture 4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57363"/>
            <a:ext cx="8424862" cy="462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0" y="549275"/>
            <a:ext cx="89646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4400">
                <a:cs typeface="Arial" charset="0"/>
              </a:rPr>
              <a:t> </a:t>
            </a: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 FÍSICA - </a:t>
            </a:r>
            <a:r>
              <a:rPr lang="es-PR" altLang="es-PR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MONITOREO DIARIO:</a:t>
            </a: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RECOMENDACIONES DE PASOS POR DÍA</a:t>
            </a:r>
            <a:endParaRPr lang="es-PR" altLang="es-PR" sz="2400" i="1"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5" name="Picture 5" descr="Comportamiento Sedentario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0805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981075"/>
            <a:ext cx="89646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4400">
                <a:cs typeface="Arial" charset="0"/>
              </a:rPr>
              <a:t> </a:t>
            </a: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EVOLUCIÓN DEL SER HUMANO - 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SEDENTARISMO</a:t>
            </a: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b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“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TV SAPIENS</a:t>
            </a: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”</a:t>
            </a:r>
          </a:p>
        </p:txBody>
      </p:sp>
      <p:pic>
        <p:nvPicPr>
          <p:cNvPr id="1352707" name="Picture 3" descr="Homo_Sapiens_to_T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1300"/>
            <a:ext cx="8785225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6092825"/>
            <a:ext cx="87852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Adaptado de: Pederson, B. K. (s.f.). Physical activity and health - What are the challenges?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908175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1997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6463" y="1989138"/>
            <a:ext cx="422592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ES" altLang="es-PR" sz="2800"/>
              <a:t>Lopategui Corsino, E. (1997). </a:t>
            </a:r>
            <a:r>
              <a:rPr lang="es-ES" altLang="es-PR" sz="2800" b="1" i="1"/>
              <a:t>El Ser Humano y la Salud</a:t>
            </a:r>
            <a:r>
              <a:rPr lang="es-ES" altLang="es-PR" sz="2800"/>
              <a:t> (7ma. ed). Hato Rey, Puerto Rico: Publicaciones Puertorriqueñas</a:t>
            </a:r>
            <a:r>
              <a:rPr lang="en-US" altLang="es-PR" sz="2800"/>
              <a:t>, Inc. 438 pp.</a:t>
            </a:r>
          </a:p>
          <a:p>
            <a:endParaRPr lang="en-US" altLang="es-PR" sz="2000">
              <a:latin typeface="Times New Roman" pitchFamily="18" charset="0"/>
            </a:endParaRPr>
          </a:p>
        </p:txBody>
      </p:sp>
      <p:pic>
        <p:nvPicPr>
          <p:cNvPr id="1255429" name="Picture 5" descr="El_Ser_Humano_y_la_Salud_From-PPT-to-JPEG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862013"/>
            <a:ext cx="4330700" cy="55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9634" name="Picture 2" descr="caid=-comp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161925"/>
            <a:ext cx="10080625" cy="701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-73025" y="44450"/>
            <a:ext cx="91821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5400">
                <a:cs typeface="Arial" charset="0"/>
              </a:rPr>
              <a:t> </a:t>
            </a:r>
            <a:r>
              <a:rPr lang="es-PR" altLang="es-PR" sz="28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ENFERMEDAD DEL TIEMPO SENTADO:</a:t>
            </a:r>
            <a:br>
              <a:rPr lang="es-PR" altLang="es-PR" sz="28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“SITTING DISEASE”</a:t>
            </a:r>
            <a:endParaRPr lang="es-PR" altLang="es-PR" sz="280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0" y="1412875"/>
            <a:ext cx="896461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5400">
                <a:cs typeface="Arial" charset="0"/>
              </a:rPr>
              <a:t> </a:t>
            </a: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Los efectos perjudiciales a la salud por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tiempos prolongados sentado,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mayoría de los días de la semana</a:t>
            </a:r>
            <a:endParaRPr lang="es-PR" altLang="es-PR" sz="3200" i="1"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07950" y="6283325"/>
            <a:ext cx="90360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2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Reproducido de: </a:t>
            </a:r>
            <a:r>
              <a:rPr lang="en-US" altLang="es-PR" sz="12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Lifetime Physical Fitness &amp; Wellness: A Personalized Program</a:t>
            </a:r>
            <a:r>
              <a:rPr lang="en-US" altLang="es-PR" sz="12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14th. ed.; (p. 11), por W. W. K. Hoeger, S. A. Hoeger, C. I. Hoeger, &amp; A. L. Fawson, 2017, Boston, MA: Cengage Learning. Copyright 2017, 2015 por Cengage Learning.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d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658" name="Picture 2" descr="Obese_Woman_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1916113"/>
            <a:ext cx="1717675" cy="240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0659" name="Picture 3" descr="la_ technician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1870075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0660" name="Picture 4" descr="Sfignomanometer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84313"/>
            <a:ext cx="1958975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0661" name="Picture 5" descr="Vei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1196975"/>
            <a:ext cx="1422400" cy="53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0662" name="Picture 6" descr="Pancrea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81525"/>
            <a:ext cx="2773363" cy="176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0" y="549275"/>
            <a:ext cx="89646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4400">
                <a:cs typeface="Arial" charset="0"/>
              </a:rPr>
              <a:t> </a:t>
            </a: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COMPORTAMIENTO SEDENTARIO - </a:t>
            </a:r>
            <a:r>
              <a:rPr lang="es-PR" altLang="es-PR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TIEMPO SENTADO</a:t>
            </a:r>
            <a: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br>
              <a:rPr lang="es-PR" altLang="es-PR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ENFERMEDAD DE ESTAR SENTADO</a:t>
            </a:r>
            <a:endParaRPr lang="es-PR" altLang="es-PR" sz="2400" i="1">
              <a:cs typeface="Arial" charset="0"/>
            </a:endParaRPr>
          </a:p>
        </p:txBody>
      </p:sp>
      <p:pic>
        <p:nvPicPr>
          <p:cNvPr id="1350664" name="Picture 8" descr="Stethoscop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4735513"/>
            <a:ext cx="2016125" cy="150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0665" name="Picture 9" descr="Liv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652963"/>
            <a:ext cx="2303462" cy="17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142875" y="2276475"/>
            <a:ext cx="27003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40000"/>
              </a:lnSpc>
            </a:pPr>
            <a:r>
              <a:rPr lang="es-PR" altLang="es-PR">
                <a:solidFill>
                  <a:srgbClr val="FF0000"/>
                </a:solidFill>
                <a:cs typeface="Arial" charset="0"/>
              </a:rPr>
              <a:t> </a:t>
            </a:r>
            <a: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HIPERLIPIDEMIA:</a:t>
            </a:r>
            <a:endParaRPr lang="es-PR" altLang="es-PR" sz="2000" i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843213" y="2709863"/>
            <a:ext cx="1800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>
                <a:solidFill>
                  <a:srgbClr val="660066"/>
                </a:solidFill>
                <a:cs typeface="Arial" charset="0"/>
              </a:rPr>
              <a:t> </a:t>
            </a:r>
            <a: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Obesidad</a:t>
            </a:r>
            <a:b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Abdominal</a:t>
            </a:r>
            <a:endParaRPr lang="es-PR" altLang="es-PR" sz="2000" i="1">
              <a:solidFill>
                <a:srgbClr val="660066"/>
              </a:solidFill>
              <a:cs typeface="Arial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4500563" y="3429000"/>
            <a:ext cx="24114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>
                <a:solidFill>
                  <a:srgbClr val="660066"/>
                </a:solidFill>
                <a:cs typeface="Arial" charset="0"/>
              </a:rPr>
              <a:t> </a:t>
            </a:r>
            <a: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Hipertensión</a:t>
            </a:r>
            <a:endParaRPr lang="es-PR" altLang="es-PR" sz="2000" i="1">
              <a:solidFill>
                <a:srgbClr val="660066"/>
              </a:solidFill>
              <a:cs typeface="Arial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50825" y="4941888"/>
            <a:ext cx="24479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>
                <a:solidFill>
                  <a:srgbClr val="660066"/>
                </a:solidFill>
                <a:cs typeface="Arial" charset="0"/>
              </a:rPr>
              <a:t> </a:t>
            </a:r>
            <a: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Hiperglucemia</a:t>
            </a:r>
            <a:b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y</a:t>
            </a:r>
            <a:b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Diabetes</a:t>
            </a:r>
            <a:endParaRPr lang="es-PR" altLang="es-PR" sz="2000" i="1">
              <a:solidFill>
                <a:srgbClr val="660066"/>
              </a:solidFill>
              <a:cs typeface="Arial" charset="0"/>
            </a:endParaRP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0" y="2565400"/>
            <a:ext cx="30591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s-PR" altLang="es-PR">
                <a:solidFill>
                  <a:srgbClr val="660066"/>
                </a:solidFill>
                <a:cs typeface="Arial" charset="0"/>
              </a:rPr>
              <a:t> </a:t>
            </a:r>
            <a: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Hipercolesterolemia</a:t>
            </a:r>
            <a:b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</a:t>
            </a:r>
            <a:b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Hipertrigicemia</a:t>
            </a:r>
            <a:endParaRPr lang="es-PR" altLang="es-PR" sz="2000" i="1">
              <a:solidFill>
                <a:srgbClr val="660066"/>
              </a:solidFill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3130550" y="4652963"/>
            <a:ext cx="43211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SÍNDROME METABÓLICO:</a:t>
            </a:r>
            <a:endParaRPr lang="es-PR" altLang="es-PR" sz="2000" i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3562350" y="5173663"/>
            <a:ext cx="3671888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s-PR">
                <a:solidFill>
                  <a:srgbClr val="660066"/>
                </a:solidFill>
                <a:cs typeface="Arial" charset="0"/>
              </a:rPr>
              <a:t> </a:t>
            </a:r>
            <a: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Disglicemia</a:t>
            </a:r>
            <a:b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Alta Presión Arterial</a:t>
            </a:r>
            <a:b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Elevados Triglicéridos</a:t>
            </a:r>
            <a:b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Bajos Niveles de HDL-C</a:t>
            </a:r>
            <a:b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Obesidad Central</a:t>
            </a:r>
            <a:br>
              <a:rPr lang="es-PR" altLang="es-PR" sz="20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000" i="1">
              <a:solidFill>
                <a:srgbClr val="660066"/>
              </a:solidFill>
              <a:cs typeface="Arial" charset="0"/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7058025" y="1271588"/>
            <a:ext cx="18351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>
                <a:solidFill>
                  <a:srgbClr val="660066"/>
                </a:solidFill>
                <a:cs typeface="Arial" charset="0"/>
              </a:rPr>
              <a:t> </a:t>
            </a:r>
            <a: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BAJOS NIVELES</a:t>
            </a:r>
            <a:b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ENZIMA:</a:t>
            </a:r>
            <a:b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Lipasa</a:t>
            </a:r>
            <a:endParaRPr lang="es-PR" altLang="es-PR" sz="2000" i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7092950" y="4579938"/>
            <a:ext cx="18351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>
                <a:solidFill>
                  <a:srgbClr val="660066"/>
                </a:solidFill>
                <a:cs typeface="Arial" charset="0"/>
              </a:rPr>
              <a:t> </a:t>
            </a:r>
            <a: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Trombosis</a:t>
            </a:r>
            <a:b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Venosa</a:t>
            </a:r>
            <a:b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Profunda</a:t>
            </a:r>
            <a:endParaRPr lang="es-PR" altLang="es-PR" sz="2000" i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350675" name="Line 19"/>
          <p:cNvSpPr>
            <a:spLocks noChangeShapeType="1"/>
          </p:cNvSpPr>
          <p:nvPr/>
        </p:nvSpPr>
        <p:spPr bwMode="auto">
          <a:xfrm>
            <a:off x="8029575" y="2566988"/>
            <a:ext cx="0" cy="28575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6877050" y="2708275"/>
            <a:ext cx="23050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>
                <a:solidFill>
                  <a:srgbClr val="660066"/>
                </a:solidFill>
                <a:cs typeface="Arial" charset="0"/>
              </a:rPr>
              <a:t> </a:t>
            </a:r>
            <a: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- Meta TG</a:t>
            </a:r>
            <a:b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+ TG Sangre</a:t>
            </a:r>
            <a:b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+ Aterosclerosis</a:t>
            </a:r>
            <a:endParaRPr lang="es-PR" altLang="es-PR" sz="2000" i="1">
              <a:solidFill>
                <a:srgbClr val="FF0000"/>
              </a:solidFill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07950" y="7651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4800">
                <a:cs typeface="Arial" charset="0"/>
              </a:rPr>
              <a:t> </a:t>
            </a: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ESCALA CONTINUA DEL MOVIMIENTO FÍSICO</a:t>
            </a:r>
            <a:endParaRPr lang="es-PR" altLang="es-PR" sz="2600" i="1">
              <a:cs typeface="Arial" charset="0"/>
            </a:endParaRPr>
          </a:p>
        </p:txBody>
      </p:sp>
      <p:pic>
        <p:nvPicPr>
          <p:cNvPr id="1345539" name="Picture 3" descr="GN6_Contunuum_Mov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6563"/>
            <a:ext cx="8964613" cy="376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Adaptado de: "Physiological and health implications of a sedentary lifestyle," por M. S. Tremblay, R. C., Colley, T. J., Saunders, G. N., Healy, y N. Owen, 2010, </a:t>
            </a:r>
            <a:r>
              <a:rPr lang="en-US" altLang="es-PR" sz="1200" b="1" i="1">
                <a:latin typeface="Times New Roman" pitchFamily="18" charset="0"/>
              </a:rPr>
              <a:t>Applied Physiology, Nutrition, and Metabolism, 35(</a:t>
            </a:r>
            <a:r>
              <a:rPr lang="en-US" altLang="es-PR" sz="1200">
                <a:latin typeface="Times New Roman" pitchFamily="18" charset="0"/>
              </a:rPr>
              <a:t>6), p. 726. doi:10.1139/H10-079. Recuperado de </a:t>
            </a:r>
            <a:r>
              <a:rPr lang="en-US" altLang="es-PR" sz="1200" b="1" i="1">
                <a:latin typeface="Times New Roman" pitchFamily="18" charset="0"/>
                <a:hlinkClick r:id="rId6"/>
              </a:rPr>
              <a:t>http://www.sfu.ca/~leyland/Kin343 Files/sedentary review paper.pdf</a:t>
            </a:r>
            <a:endParaRPr lang="en-US" altLang="es-PR" sz="1200" b="1" i="1"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 dir="ou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173" name="Picture 5" descr="GN7_Actividades_24h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7667625" cy="577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7" name="Picture 5" descr="GN8_Distribucion_Actividades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65150"/>
            <a:ext cx="6761162" cy="523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Datos de: "Objectively measured sedentary time, physical activity, and metabolic risk: the Australian Diabetes, Obesity and Lifestyle Study (AusDiab)," por G. N. Healy, K. Wijndaele, D. W. Dunstan, J. E., Shaw, J., Salmon, P. Z., Zimmet y N. Owen N., 2008, </a:t>
            </a:r>
            <a:r>
              <a:rPr lang="en-US" altLang="es-PR" sz="1200" b="1" i="1">
                <a:latin typeface="Times New Roman" pitchFamily="18" charset="0"/>
              </a:rPr>
              <a:t>Diabetes Care, 31</a:t>
            </a:r>
            <a:r>
              <a:rPr lang="en-US" altLang="es-PR" sz="1200">
                <a:latin typeface="Times New Roman" pitchFamily="18" charset="0"/>
              </a:rPr>
              <a:t>(2), 369-371. Recuperado de </a:t>
            </a:r>
            <a:r>
              <a:rPr lang="en-US" altLang="es-PR" sz="1200" b="1" i="1">
                <a:latin typeface="Times New Roman" pitchFamily="18" charset="0"/>
                <a:hlinkClick r:id="rId6"/>
              </a:rPr>
              <a:t>http://care.diabetesjournals.org/content/31/2/369.full.pdf+html</a:t>
            </a:r>
            <a:endParaRPr lang="en-US" altLang="es-PR" sz="1200" b="1" i="1"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600">
                <a:cs typeface="Arial" charset="0"/>
              </a:rPr>
              <a:t> </a:t>
            </a: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COMPORTAMIENTO SEDENTARIO:</a:t>
            </a:r>
            <a:b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TIEMPO SENTADO OBSERVANDO TELEVISIÓN</a:t>
            </a:r>
            <a:endParaRPr lang="es-PR" altLang="es-PR" sz="1800" i="1">
              <a:cs typeface="Arial" charset="0"/>
            </a:endParaRPr>
          </a:p>
        </p:txBody>
      </p:sp>
      <p:pic>
        <p:nvPicPr>
          <p:cNvPr id="521219" name="Picture 3" descr="Household_TV-Tunning_Total_Day_2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7273925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6092825"/>
            <a:ext cx="89646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De: “Nielsen Television Audience 2010 &amp; 2011” (p. 15). Recuperado de </a:t>
            </a:r>
            <a:r>
              <a:rPr lang="en-US" altLang="es-PR" sz="1200" b="1" i="1">
                <a:latin typeface="Times New Roman" pitchFamily="18" charset="0"/>
                <a:hlinkClick r:id="rId6"/>
              </a:rPr>
              <a:t>http://www.nielsen.com/content/dam/corporate/us/en/reports-downloads/2011-Reports/2010-2011-nielsen-television-audience-report.pdf</a:t>
            </a:r>
            <a:endParaRPr lang="en-US" altLang="es-PR" sz="1200" b="1" i="1"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9" name="Picture 5" descr="GN9_Sedentario_CPT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92150"/>
            <a:ext cx="7416800" cy="579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843213" y="836613"/>
            <a:ext cx="59769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60000"/>
              </a:lnSpc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COMPORTAMIENTO SEDENTARIO: 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CONCEPTO</a:t>
            </a:r>
          </a:p>
        </p:txBody>
      </p:sp>
      <p:sp>
        <p:nvSpPr>
          <p:cNvPr id="1363972" name="Text Box 4"/>
          <p:cNvSpPr txBox="1">
            <a:spLocks noChangeArrowheads="1"/>
          </p:cNvSpPr>
          <p:nvPr/>
        </p:nvSpPr>
        <p:spPr bwMode="auto">
          <a:xfrm>
            <a:off x="646113" y="235585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Definición Operacional:</a:t>
            </a:r>
            <a:endParaRPr lang="en-US" altLang="es-PR" sz="2500" i="1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363973" name="Picture 5" descr="Bullets_Arrow_Blue1_Right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427288"/>
            <a:ext cx="271462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3974" name="Text Box 6"/>
          <p:cNvSpPr txBox="1">
            <a:spLocks noChangeArrowheads="1"/>
          </p:cNvSpPr>
          <p:nvPr/>
        </p:nvSpPr>
        <p:spPr bwMode="auto">
          <a:xfrm>
            <a:off x="1042988" y="4029075"/>
            <a:ext cx="7773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≤</a:t>
            </a:r>
            <a:r>
              <a:rPr lang="es-ES" altLang="es-PR" sz="22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1.5 METS</a:t>
            </a:r>
          </a:p>
          <a:p>
            <a:pPr algn="l" eaLnBrk="0" hangingPunct="0">
              <a:lnSpc>
                <a:spcPct val="90000"/>
              </a:lnSpc>
            </a:pPr>
            <a:r>
              <a:rPr lang="es-ES" altLang="es-PR" sz="2200" b="1" i="1">
                <a:solidFill>
                  <a:srgbClr val="000000"/>
                </a:solidFill>
                <a:latin typeface="Arial" charset="0"/>
              </a:rPr>
              <a:t>(</a:t>
            </a:r>
            <a:r>
              <a:rPr lang="es-ES" altLang="es-PR" sz="22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1.0 - 1.5</a:t>
            </a:r>
            <a:r>
              <a:rPr lang="es-ES" altLang="es-PR" sz="2200" b="1" i="1">
                <a:solidFill>
                  <a:srgbClr val="000000"/>
                </a:solidFill>
                <a:latin typeface="Arial" charset="0"/>
              </a:rPr>
              <a:t> unidades de equivalentes metabólicas)</a:t>
            </a:r>
            <a:endParaRPr lang="en-US" altLang="es-PR" sz="22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363975" name="Text Box 7"/>
          <p:cNvSpPr txBox="1">
            <a:spLocks noChangeArrowheads="1"/>
          </p:cNvSpPr>
          <p:nvPr/>
        </p:nvSpPr>
        <p:spPr bwMode="auto">
          <a:xfrm>
            <a:off x="1006475" y="2859088"/>
            <a:ext cx="799306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s-PR" sz="2100" b="1">
                <a:solidFill>
                  <a:srgbClr val="000000"/>
                </a:solidFill>
              </a:rPr>
              <a:t>Aquel comportamiento, </a:t>
            </a:r>
            <a:r>
              <a:rPr lang="en-US" altLang="es-PR" sz="21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despierto</a:t>
            </a:r>
            <a:r>
              <a:rPr lang="en-US" altLang="es-PR" sz="2100" b="1">
                <a:solidFill>
                  <a:srgbClr val="000000"/>
                </a:solidFill>
              </a:rPr>
              <a:t>, caracterizado por estar sentado, o en decúbido, el cual genera muy poca actividad energética:</a:t>
            </a:r>
            <a:endParaRPr lang="en-US" altLang="es-PR" sz="21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363976" name="Picture 8" descr="Bullet_Round_Diamond_Maggenta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2930525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0825" y="5013325"/>
            <a:ext cx="85693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200" b="1" i="1">
                <a:latin typeface="Times New Roman" pitchFamily="18" charset="0"/>
              </a:rPr>
              <a:t>NOTA.</a:t>
            </a:r>
            <a:r>
              <a:rPr lang="en-US" altLang="es-PR" sz="1200">
                <a:latin typeface="Times New Roman" pitchFamily="18" charset="0"/>
              </a:rPr>
              <a:t> Información de: "The evolving definition of ‘‘sedentary’’," por R. R. Pate, J. R. O’neill, y F. Lobelo, 2008, Exercise and Sport Sciences Reviews, 36(4), 173-178. doi:10.1097/JES.0b013e3181877d1a.  Recuperado de </a:t>
            </a:r>
            <a:r>
              <a:rPr lang="en-US" altLang="es-PR" sz="1200" b="1" i="1">
                <a:latin typeface="Times New Roman" pitchFamily="18" charset="0"/>
                <a:hlinkClick r:id="rId7"/>
              </a:rPr>
              <a:t>http://www.sph.sc.edu/usc_cparg/pdf/Sedentary2008.pdf</a:t>
            </a:r>
            <a:r>
              <a:rPr lang="en-US" altLang="es-PR" sz="1200">
                <a:latin typeface="Times New Roman" pitchFamily="18" charset="0"/>
              </a:rPr>
              <a:t>; "Letter to the editor: standardized use of the terms "sedentary" and "sedentary behaviours"," por Sedentary Behaviour Research Network, 2012, Applied Physiology, Nutrition, and Metabolism, 37(3), 540-542. doi: 10.1139/h2012-024. Recuperado de </a:t>
            </a:r>
            <a:r>
              <a:rPr lang="en-US" altLang="es-PR" sz="1200" b="1" i="1">
                <a:latin typeface="Times New Roman" pitchFamily="18" charset="0"/>
                <a:hlinkClick r:id="rId8"/>
              </a:rPr>
              <a:t>http://www.nrcresearchpress.com/doi/pdf/10.1139/h2012-024</a:t>
            </a:r>
            <a:r>
              <a:rPr lang="en-US" altLang="es-PR" sz="1200">
                <a:latin typeface="Times New Roman" pitchFamily="18" charset="0"/>
              </a:rPr>
              <a:t>; "Too much sitting: the population health science of sedentary behavior," por N. Owen, G. N. Healy, C. E. Matthews, y D. W Dunstan, 2010, Exercise and Sport Sciences Reviews, 38(3), 105-113. doi: 10.1097/JES.0b013e3181e373a2.  Recuperado de </a:t>
            </a:r>
            <a:r>
              <a:rPr lang="en-US" altLang="es-PR" sz="1200" b="1" i="1">
                <a:latin typeface="Times New Roman" pitchFamily="18" charset="0"/>
                <a:hlinkClick r:id="rId9"/>
              </a:rPr>
              <a:t>http://www.ncbi.nlm.nih.gov/pmc/articles/PMC3404815/</a:t>
            </a:r>
            <a:endParaRPr lang="en-US" altLang="es-PR" sz="1200" b="1" i="1">
              <a:latin typeface="Times New Roman" pitchFamily="18" charset="0"/>
            </a:endParaRPr>
          </a:p>
        </p:txBody>
      </p:sp>
      <p:pic>
        <p:nvPicPr>
          <p:cNvPr id="1363978" name="Picture 10" descr="Watching_Television_FRAME2_00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2376487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0" name="Rectangle 2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949950"/>
            <a:ext cx="88201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Reproducido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b="1" i="1">
                <a:latin typeface="Times New Roman" pitchFamily="18" charset="0"/>
              </a:rPr>
              <a:t>Medicine &amp; Science in Sports &amp; Exercise, 32</a:t>
            </a:r>
            <a:r>
              <a:rPr lang="en-US" altLang="es-PR" sz="1200">
                <a:latin typeface="Times New Roman" pitchFamily="18" charset="0"/>
              </a:rPr>
              <a:t>(9 Suppl), S498-S504. Recuperado de </a:t>
            </a:r>
            <a:r>
              <a:rPr lang="en-US" altLang="es-PR" sz="1200" b="1" i="1">
                <a:latin typeface="Times New Roman" pitchFamily="18" charset="0"/>
                <a:hlinkClick r:id="rId5"/>
              </a:rPr>
              <a:t>http://ocw.um.es/cc.-de-la-salud/alimentacion-y-nutricion-actuales/otros-recursos-1/or-f-003.pdf</a:t>
            </a:r>
            <a:endParaRPr lang="en-US" altLang="es-PR" sz="1200" b="1" i="1"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1908175" y="836613"/>
            <a:ext cx="7235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COMPORTAMIENTO SEDENTARIO: </a:t>
            </a: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CONCEPTO: </a:t>
            </a:r>
            <a:r>
              <a:rPr lang="es-ES" altLang="es-PR" sz="28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≤ 1.5 METS</a:t>
            </a:r>
            <a:endParaRPr lang="es-PR" altLang="es-PR" sz="2800" b="1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358853" name="Picture 5" descr="woman_reading_outs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142557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8854" name="Picture 6" descr="Sedent_Behave_MET_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36838"/>
            <a:ext cx="8748712" cy="29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8855" name="Rectangle 7"/>
          <p:cNvSpPr>
            <a:spLocks noChangeArrowheads="1"/>
          </p:cNvSpPr>
          <p:nvPr/>
        </p:nvSpPr>
        <p:spPr bwMode="auto">
          <a:xfrm>
            <a:off x="179388" y="4005263"/>
            <a:ext cx="8785225" cy="287337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732463"/>
            <a:ext cx="88201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Reproducido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b="1" i="1">
                <a:latin typeface="Times New Roman" pitchFamily="18" charset="0"/>
              </a:rPr>
              <a:t>Medicine &amp; Science in Sports &amp; Exercise, 32</a:t>
            </a:r>
            <a:r>
              <a:rPr lang="en-US" altLang="es-PR" sz="1200">
                <a:latin typeface="Times New Roman" pitchFamily="18" charset="0"/>
              </a:rPr>
              <a:t>(9 Suppl), S498-S504. Recuperado de </a:t>
            </a:r>
            <a:r>
              <a:rPr lang="en-US" altLang="es-PR" sz="1200" b="1" i="1">
                <a:latin typeface="Times New Roman" pitchFamily="18" charset="0"/>
                <a:hlinkClick r:id="rId5"/>
              </a:rPr>
              <a:t>http://ocw.um.es/cc.-de-la-salud/alimentacion-y-nutricion-actuales/otros-recursos-1/or-f-003.pdf</a:t>
            </a:r>
            <a:endParaRPr lang="en-US" altLang="es-PR" sz="1200" b="1" i="1">
              <a:latin typeface="Times New Roman" pitchFamily="18" charset="0"/>
            </a:endParaRPr>
          </a:p>
        </p:txBody>
      </p:sp>
      <p:sp>
        <p:nvSpPr>
          <p:cNvPr id="1371139" name="Rectangle 3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pic>
        <p:nvPicPr>
          <p:cNvPr id="1371140" name="Picture 4" descr="NEAT_Table_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74750"/>
            <a:ext cx="8604250" cy="427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1141" name="Rectangle 5"/>
          <p:cNvSpPr>
            <a:spLocks noChangeArrowheads="1"/>
          </p:cNvSpPr>
          <p:nvPr/>
        </p:nvSpPr>
        <p:spPr bwMode="auto">
          <a:xfrm>
            <a:off x="395288" y="5157788"/>
            <a:ext cx="8497887" cy="287337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87900" y="1154113"/>
            <a:ext cx="4356100" cy="501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/>
              <a:t>Hoeger, W. W. K., Hoeger, S. A., Hoeger, C. I., &amp; Fawson, A. L., (2017). </a:t>
            </a:r>
            <a:r>
              <a:rPr lang="en-US" altLang="es-PR" b="1" i="1"/>
              <a:t>Lifetime Physical Fitness &amp; Wellness: A Personalized Program</a:t>
            </a:r>
            <a:r>
              <a:rPr lang="en-US" altLang="es-PR"/>
              <a:t> (14th ed.). Boston, MA: Cengage Learning. 587 pp.</a:t>
            </a:r>
            <a:endParaRPr lang="en-US" altLang="es-PR" sz="2800"/>
          </a:p>
        </p:txBody>
      </p:sp>
      <p:pic>
        <p:nvPicPr>
          <p:cNvPr id="1274883" name="Picture 3" descr="Cover_2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836613"/>
            <a:ext cx="4346575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215423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2017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052638" y="908050"/>
            <a:ext cx="70564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COMPORTAMIENTO SEDENTARIO:</a:t>
            </a: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TIEMPO SENTADO</a:t>
            </a:r>
          </a:p>
        </p:txBody>
      </p:sp>
      <p:sp>
        <p:nvSpPr>
          <p:cNvPr id="1356803" name="Text Box 3"/>
          <p:cNvSpPr txBox="1">
            <a:spLocks noChangeArrowheads="1"/>
          </p:cNvSpPr>
          <p:nvPr/>
        </p:nvSpPr>
        <p:spPr bwMode="auto">
          <a:xfrm>
            <a:off x="539750" y="273685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Observando televisión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356804" name="Picture 4" descr="Bullets_Arrow_Blue1_Right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08288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6805" name="Text Box 5"/>
          <p:cNvSpPr txBox="1">
            <a:spLocks noChangeArrowheads="1"/>
          </p:cNvSpPr>
          <p:nvPr/>
        </p:nvSpPr>
        <p:spPr bwMode="auto">
          <a:xfrm>
            <a:off x="539750" y="357028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Durante el transporte terrestre o aéreo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356806" name="Picture 6" descr="Bullets_Arrow_Blue1_Right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6871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6807" name="Text Box 7"/>
          <p:cNvSpPr txBox="1">
            <a:spLocks noChangeArrowheads="1"/>
          </p:cNvSpPr>
          <p:nvPr/>
        </p:nvSpPr>
        <p:spPr bwMode="auto">
          <a:xfrm>
            <a:off x="539750" y="453548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Tiempo sentado ocupacional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356808" name="Picture 8" descr="Bullets_Arrow_Blue1_Right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606925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6809" name="Text Box 9"/>
          <p:cNvSpPr txBox="1">
            <a:spLocks noChangeArrowheads="1"/>
          </p:cNvSpPr>
          <p:nvPr/>
        </p:nvSpPr>
        <p:spPr bwMode="auto">
          <a:xfrm>
            <a:off x="539750" y="547211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En actividades recreativas sedentarias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356810" name="Picture 10" descr="Bullets_Arrow_Blue1_Right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4355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6811" name="Picture 11" descr="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92375"/>
            <a:ext cx="1150938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6812" name="Picture 12" descr="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13100"/>
            <a:ext cx="13684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6813" name="Picture 13" descr="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49725"/>
            <a:ext cx="90011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6814" name="Picture 14" descr="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300663"/>
            <a:ext cx="1296987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6815" name="Picture 15" descr="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144145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Folded_Page_EFECTOS ADVERS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8066" name="Picture 2" descr="GN10_Efectos_Sedentarismo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92150"/>
            <a:ext cx="7559675" cy="5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19" name="Picture 7" descr="GN11_Metabol_Sedentarismo_PPT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701675"/>
            <a:ext cx="8351838" cy="574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mb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5" name="Picture 5" descr="GN11_Metabol_Sedentarismo_PPT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531225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7042" name="Picture 2" descr="Folded_Page_SB_INTERU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60438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21" name="Picture 9" descr="GN12_Interrupciones1_PP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47713"/>
            <a:ext cx="8316912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752" name="Picture 8" descr="GN13_Interrupciones_Bene_PPT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7848600" cy="580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797" name="Picture 5" descr="GN13_Interrupciones_Bene_PPT4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692150"/>
            <a:ext cx="7056438" cy="57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010" name="Picture 2" descr="GN13_Interrupciones_Bene_PPT4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8569325" cy="54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00275" y="547688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2017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87900" y="2420938"/>
            <a:ext cx="43561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dirty="0" err="1"/>
              <a:t>Donatelle</a:t>
            </a:r>
            <a:r>
              <a:rPr lang="en-US" altLang="es-PR" dirty="0"/>
              <a:t>, R. J. (2017). </a:t>
            </a:r>
            <a:r>
              <a:rPr lang="en-US" altLang="es-PR" b="1" i="1" dirty="0"/>
              <a:t>Health: The Basics</a:t>
            </a:r>
            <a:r>
              <a:rPr lang="en-US" altLang="es-PR" dirty="0"/>
              <a:t> (12th ed.). New </a:t>
            </a:r>
            <a:r>
              <a:rPr lang="en-US" altLang="es-PR" dirty="0" smtClean="0"/>
              <a:t>York, NY: </a:t>
            </a:r>
            <a:r>
              <a:rPr lang="en-US" altLang="es-PR" dirty="0"/>
              <a:t>Pearson Education, Inc. 576 pp.</a:t>
            </a:r>
          </a:p>
        </p:txBody>
      </p:sp>
      <p:pic>
        <p:nvPicPr>
          <p:cNvPr id="1271819" name="Picture 11" descr="Cover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908050"/>
            <a:ext cx="4346575" cy="554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600">
                <a:cs typeface="Arial" charset="0"/>
              </a:rPr>
              <a:t> </a:t>
            </a: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COMPORTAMIENTO SEDENTARIO - </a:t>
            </a:r>
            <a:r>
              <a:rPr lang="es-PR" altLang="es-PR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TIEMPO SENTADO</a:t>
            </a: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b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PARA COMBATIR EL TIEMPO SEDENTARIO</a:t>
            </a:r>
            <a:endParaRPr lang="es-PR" altLang="es-PR" sz="1800" i="1">
              <a:cs typeface="Arial" charset="0"/>
            </a:endParaRPr>
          </a:p>
        </p:txBody>
      </p:sp>
      <p:pic>
        <p:nvPicPr>
          <p:cNvPr id="1373187" name="Picture 3" descr="Standing_Desk_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341438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948363"/>
            <a:ext cx="896461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De</a:t>
            </a:r>
            <a:r>
              <a:rPr lang="en-US" altLang="es-PR" sz="1200">
                <a:latin typeface="Times New Roman" pitchFamily="18" charset="0"/>
              </a:rPr>
              <a:t>: “Sitting less and moving about more could be more important than vigorous exercise to reduce your risk of type 2 diabetes” . Copyright </a:t>
            </a:r>
            <a:r>
              <a:rPr lang="de-DE" altLang="es-PR" sz="1200">
                <a:latin typeface="Times New Roman" pitchFamily="18" charset="0"/>
              </a:rPr>
              <a:t>por Google.</a:t>
            </a:r>
            <a:r>
              <a:rPr lang="en-US" altLang="es-PR" sz="2000"/>
              <a:t> </a:t>
            </a:r>
            <a:r>
              <a:rPr lang="en-US" altLang="es-PR" sz="1200">
                <a:latin typeface="Times New Roman" pitchFamily="18" charset="0"/>
              </a:rPr>
              <a:t>Recuperado de </a:t>
            </a:r>
            <a:r>
              <a:rPr lang="en-US" altLang="es-PR" sz="1200" b="1" i="1">
                <a:latin typeface="Times New Roman" pitchFamily="18" charset="0"/>
                <a:hlinkClick r:id="rId6"/>
              </a:rPr>
              <a:t>https://plus.google.com/115785601687445616629/posts/bpgoEtGd8LS</a:t>
            </a:r>
            <a:endParaRPr lang="en-US" altLang="es-PR" sz="1200" b="1" i="1"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547813" y="908050"/>
            <a:ext cx="756126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COMPORTAMIENTO SEDENTARIO - </a:t>
            </a:r>
            <a:r>
              <a:rPr lang="es-PR" altLang="es-PR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TIEMPO SENTADO</a:t>
            </a: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b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PARA COMBATIR EL TIEMPO SEDENTARIO</a:t>
            </a:r>
            <a:br>
              <a:rPr lang="es-PR" altLang="es-PR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1800" i="1">
              <a:cs typeface="Arial" charset="0"/>
            </a:endParaRPr>
          </a:p>
        </p:txBody>
      </p:sp>
      <p:pic>
        <p:nvPicPr>
          <p:cNvPr id="1375235" name="Picture 3" descr="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1176338" cy="16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1476375" y="1558925"/>
            <a:ext cx="74882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Interrupciones del Tiempo Sentado – PAUSAS ACTIVAS*</a:t>
            </a:r>
            <a:r>
              <a:rPr lang="es-PR" altLang="es-PR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endParaRPr lang="es-PR" altLang="es-PR" sz="1800" i="1">
              <a:cs typeface="Arial" charset="0"/>
            </a:endParaRPr>
          </a:p>
        </p:txBody>
      </p:sp>
      <p:pic>
        <p:nvPicPr>
          <p:cNvPr id="1375237" name="Picture 5" descr="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3276600"/>
            <a:ext cx="1300163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5238" name="Text Box 6"/>
          <p:cNvSpPr txBox="1">
            <a:spLocks noChangeArrowheads="1"/>
          </p:cNvSpPr>
          <p:nvPr/>
        </p:nvSpPr>
        <p:spPr bwMode="auto">
          <a:xfrm>
            <a:off x="431800" y="2347913"/>
            <a:ext cx="86042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Levantarse cada 20-30 min, máx 1 hr sentado – </a:t>
            </a:r>
            <a:r>
              <a:rPr lang="en-US" altLang="es-PR" sz="2800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Durante: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3 - 5 min, o durante 5 min por cada hora sentado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375239" name="Picture 7" descr="Bullets_Arrow_Blue1_Right_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41935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5240" name="Text Box 8"/>
          <p:cNvSpPr txBox="1">
            <a:spLocks noChangeArrowheads="1"/>
          </p:cNvSpPr>
          <p:nvPr/>
        </p:nvSpPr>
        <p:spPr bwMode="auto">
          <a:xfrm>
            <a:off x="431800" y="3500438"/>
            <a:ext cx="87487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Caminar cada 20-30 min, máx 1 hr </a:t>
            </a:r>
            <a:r>
              <a:rPr lang="en-US" altLang="es-PR" sz="2800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– Durante: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3 – 5 min, o durante 5 min por cada hora sentado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375241" name="Picture 9" descr="Bullets_Arrow_Blue1_Right_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59886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5242" name="Text Box 10"/>
          <p:cNvSpPr txBox="1">
            <a:spLocks noChangeArrowheads="1"/>
          </p:cNvSpPr>
          <p:nvPr/>
        </p:nvSpPr>
        <p:spPr bwMode="auto">
          <a:xfrm>
            <a:off x="431800" y="4652963"/>
            <a:ext cx="83185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Movimiento articular - Estiramiento/Calistenia: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Actividades físicas de baja intensidad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375243" name="Picture 11" descr="Bullets_Arrow_Blue1_Right_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72440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5244" name="Text Box 12"/>
          <p:cNvSpPr txBox="1">
            <a:spLocks noChangeArrowheads="1"/>
          </p:cNvSpPr>
          <p:nvPr/>
        </p:nvSpPr>
        <p:spPr bwMode="auto">
          <a:xfrm>
            <a:off x="431800" y="57610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Trabajar de pie: </a:t>
            </a:r>
            <a:r>
              <a:rPr lang="en-US" altLang="es-PR" sz="2800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Escritorios que se ajustan la altura</a:t>
            </a:r>
            <a:endParaRPr lang="en-US" altLang="es-PR" sz="2500" i="1">
              <a:solidFill>
                <a:srgbClr val="660066"/>
              </a:solidFill>
              <a:latin typeface="Arial Black" pitchFamily="34" charset="0"/>
            </a:endParaRPr>
          </a:p>
        </p:txBody>
      </p:sp>
      <p:pic>
        <p:nvPicPr>
          <p:cNvPr id="1375245" name="Picture 13" descr="Bullets_Arrow_Blue1_Right_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832475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lus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/>
          </p:cNvSpPr>
          <p:nvPr/>
        </p:nvSpPr>
        <p:spPr bwMode="auto">
          <a:xfrm>
            <a:off x="395288" y="1484313"/>
            <a:ext cx="67691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b="1">
                <a:latin typeface="Calibri" pitchFamily="34" charset="0"/>
              </a:rPr>
              <a:t> Levantarse - </a:t>
            </a:r>
            <a:r>
              <a:rPr lang="es-PR" altLang="es-PR" b="1" i="1">
                <a:latin typeface="Calibri" pitchFamily="34" charset="0"/>
              </a:rPr>
              <a:t>de Pie</a:t>
            </a:r>
            <a:r>
              <a:rPr lang="es-PR" altLang="es-PR" b="1">
                <a:latin typeface="Calibri" pitchFamily="34" charset="0"/>
              </a:rPr>
              <a:t>:</a:t>
            </a:r>
            <a:endParaRPr lang="es-PR" altLang="es-PR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Caminar en los alrededores oficina:</a:t>
            </a:r>
            <a:endParaRPr lang="es-PR" altLang="es-PR" sz="21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2100" b="1">
                <a:solidFill>
                  <a:srgbClr val="000000"/>
                </a:solidFill>
                <a:latin typeface="Arial" charset="0"/>
              </a:rPr>
              <a:t>Durante 2 a 5 minutos:</a:t>
            </a:r>
            <a:endParaRPr lang="es-PR" altLang="es-PR" sz="1900" b="1">
              <a:solidFill>
                <a:schemeClr val="tx1"/>
              </a:solidFill>
              <a:latin typeface="Arial" charset="0"/>
            </a:endParaRPr>
          </a:p>
          <a:p>
            <a:pPr lvl="3">
              <a:buClr>
                <a:schemeClr val="tx1"/>
              </a:buClr>
              <a:buFont typeface="Wingdings" pitchFamily="2" charset="2"/>
              <a:buChar char="ð"/>
            </a:pPr>
            <a:r>
              <a:rPr lang="es-PR" altLang="es-PR" b="1">
                <a:solidFill>
                  <a:srgbClr val="000000"/>
                </a:solidFill>
                <a:latin typeface="Calibri" pitchFamily="34" charset="0"/>
              </a:rPr>
              <a:t> Por cada 20 a 30 minutos sentado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2100" b="1">
                <a:solidFill>
                  <a:srgbClr val="000000"/>
                </a:solidFill>
                <a:latin typeface="Arial" charset="0"/>
              </a:rPr>
              <a:t>MÍNIMO: Durante 5 minutos:</a:t>
            </a:r>
            <a:endParaRPr lang="es-PR" altLang="es-PR" sz="1900" b="1">
              <a:solidFill>
                <a:schemeClr val="tx1"/>
              </a:solidFill>
              <a:latin typeface="Arial" charset="0"/>
            </a:endParaRPr>
          </a:p>
          <a:p>
            <a:pPr lvl="3">
              <a:buClr>
                <a:schemeClr val="tx1"/>
              </a:buClr>
              <a:buFont typeface="Wingdings" pitchFamily="2" charset="2"/>
              <a:buChar char="ð"/>
            </a:pPr>
            <a:r>
              <a:rPr lang="es-PR" altLang="es-PR" b="1">
                <a:solidFill>
                  <a:srgbClr val="000000"/>
                </a:solidFill>
                <a:latin typeface="Calibri" pitchFamily="34" charset="0"/>
              </a:rPr>
              <a:t> Por cada 60 minutos (1 hora) sentado</a:t>
            </a:r>
            <a:endParaRPr lang="es-PR" altLang="es-PR" b="1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b="1">
                <a:latin typeface="Calibri" pitchFamily="34" charset="0"/>
              </a:rPr>
              <a:t> “Coffee break” y almuerzo:</a:t>
            </a:r>
            <a:endParaRPr lang="es-PR" altLang="es-PR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Ser más activos</a:t>
            </a:r>
            <a:endParaRPr lang="es-PR" altLang="es-PR" b="1" i="1"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b="1">
                <a:latin typeface="Calibri" pitchFamily="34" charset="0"/>
              </a:rPr>
              <a:t> Intermitentemente:</a:t>
            </a:r>
            <a:endParaRPr lang="es-PR" altLang="es-PR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Ejercicios de flexibilidad e isométricos:</a:t>
            </a:r>
            <a:endParaRPr lang="es-PR" altLang="es-PR" sz="21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2100" b="1">
                <a:solidFill>
                  <a:srgbClr val="000000"/>
                </a:solidFill>
                <a:latin typeface="Arial" charset="0"/>
              </a:rPr>
              <a:t>Involucrar:</a:t>
            </a:r>
            <a:endParaRPr lang="es-PR" altLang="es-PR" sz="1900" b="1">
              <a:solidFill>
                <a:schemeClr val="tx1"/>
              </a:solidFill>
              <a:latin typeface="Arial" charset="0"/>
            </a:endParaRPr>
          </a:p>
          <a:p>
            <a:pPr lvl="3">
              <a:buClr>
                <a:schemeClr val="tx1"/>
              </a:buClr>
              <a:buFont typeface="Wingdings" pitchFamily="2" charset="2"/>
              <a:buChar char="ð"/>
            </a:pPr>
            <a:r>
              <a:rPr lang="es-PR" altLang="es-PR" b="1">
                <a:solidFill>
                  <a:srgbClr val="000000"/>
                </a:solidFill>
                <a:latin typeface="Calibri" pitchFamily="34" charset="0"/>
              </a:rPr>
              <a:t> Extremidades superiores e inferiores</a:t>
            </a: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ð"/>
            </a:pPr>
            <a:r>
              <a:rPr lang="es-PR" altLang="es-PR" b="1">
                <a:solidFill>
                  <a:srgbClr val="000000"/>
                </a:solidFill>
                <a:latin typeface="Calibri" pitchFamily="34" charset="0"/>
              </a:rPr>
              <a:t> Región abdominal</a:t>
            </a:r>
            <a:endParaRPr lang="es-PR" altLang="es-PR" b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179388" y="692150"/>
            <a:ext cx="871378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</a:t>
            </a:r>
            <a:r>
              <a:rPr lang="en-US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ÍSICAS RECOMENDADAS</a:t>
            </a: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b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 TRABAJOS CONFINADOS A UN ESCRITORIO</a:t>
            </a:r>
            <a:endParaRPr lang="es-PR" altLang="es-PR" sz="23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78308" name="Picture 4" descr="Businessman_Walk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28775"/>
            <a:ext cx="2212975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79388" y="549275"/>
            <a:ext cx="8785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600">
                <a:cs typeface="Arial" charset="0"/>
              </a:rPr>
              <a:t> </a:t>
            </a: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COMPORTAMIENTO SEDENTARIO - </a:t>
            </a:r>
            <a:r>
              <a:rPr lang="es-PR" altLang="es-PR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TIEMPO SENTADO</a:t>
            </a: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b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PARA COMBATIR EL TIEMPO SEDENTARIO</a:t>
            </a:r>
            <a:endParaRPr lang="es-PR" altLang="es-PR" sz="1800" i="1">
              <a:cs typeface="Arial" charset="0"/>
            </a:endParaRPr>
          </a:p>
        </p:txBody>
      </p:sp>
      <p:pic>
        <p:nvPicPr>
          <p:cNvPr id="478212" name="Picture 4" descr="Sedentary_Bahavior_GUIDE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73175"/>
            <a:ext cx="8642350" cy="52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79388" y="765175"/>
            <a:ext cx="87852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800">
                <a:cs typeface="Arial" charset="0"/>
              </a:rPr>
              <a:t> </a:t>
            </a: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COMPORTAMIENTO SEDENTARIO - </a:t>
            </a:r>
            <a:r>
              <a:rPr lang="es-PR" altLang="es-PR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TIEMPO SENTADO</a:t>
            </a: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b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PARA COMBATIR EL TIEMPO SEDENTARIO</a:t>
            </a:r>
            <a:endParaRPr lang="es-PR" altLang="es-PR" sz="1800" i="1">
              <a:cs typeface="Arial" charset="0"/>
            </a:endParaRPr>
          </a:p>
        </p:txBody>
      </p:sp>
      <p:pic>
        <p:nvPicPr>
          <p:cNvPr id="484355" name="Picture 3" descr="Sedentary_Bahavior_GUIDE_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8642350" cy="52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1378" name="Picture 2" descr="Folded_Page_RELA-ACTIV-F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905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354" name="Text Box 2"/>
          <p:cNvSpPr txBox="1">
            <a:spLocks noChangeArrowheads="1"/>
          </p:cNvSpPr>
          <p:nvPr/>
        </p:nvSpPr>
        <p:spPr bwMode="auto">
          <a:xfrm>
            <a:off x="646113" y="424815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Cumple con las guías de actividades físicas:</a:t>
            </a:r>
            <a:endParaRPr lang="en-US" altLang="es-PR" sz="2500" i="1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380355" name="Picture 3" descr="Bullets_Arrow_Blue1_Right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4319588"/>
            <a:ext cx="271462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0356" name="Text Box 4"/>
          <p:cNvSpPr txBox="1">
            <a:spLocks noChangeArrowheads="1"/>
          </p:cNvSpPr>
          <p:nvPr/>
        </p:nvSpPr>
        <p:spPr bwMode="auto">
          <a:xfrm>
            <a:off x="1006475" y="4724400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s-PR" sz="2100" b="1">
                <a:effectLst>
                  <a:outerShdw blurRad="38100" dist="38100" dir="2700000" algn="tl">
                    <a:srgbClr val="C0C0C0"/>
                  </a:outerShdw>
                </a:effectLst>
              </a:rPr>
              <a:t>De moderada a vigorosa actividad</a:t>
            </a:r>
            <a:r>
              <a:rPr lang="en-US" altLang="es-PR" sz="2100" b="1"/>
              <a:t>: </a:t>
            </a:r>
            <a:endParaRPr lang="en-US" altLang="es-PR" sz="210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380357" name="Picture 5" descr="Bullet_Round_Diamond_Maggenta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4795838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0358" name="Text Box 6"/>
          <p:cNvSpPr txBox="1">
            <a:spLocks noChangeArrowheads="1"/>
          </p:cNvSpPr>
          <p:nvPr/>
        </p:nvSpPr>
        <p:spPr bwMode="auto">
          <a:xfrm>
            <a:off x="1406525" y="5229225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PERO</a:t>
            </a:r>
            <a:r>
              <a:rPr lang="es-ES" altLang="es-PR" sz="2200" b="1">
                <a:solidFill>
                  <a:srgbClr val="FF0000"/>
                </a:solidFill>
                <a:latin typeface="Arial" charset="0"/>
              </a:rPr>
              <a:t>:</a:t>
            </a:r>
            <a:r>
              <a:rPr lang="es-ES" altLang="es-PR" sz="2200" b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es-ES" altLang="es-PR" sz="2200" b="1">
                <a:solidFill>
                  <a:srgbClr val="660066"/>
                </a:solidFill>
                <a:latin typeface="Arial" charset="0"/>
              </a:rPr>
              <a:t>Durante su Tiempo Libre o laboral</a:t>
            </a:r>
            <a:r>
              <a:rPr lang="es-ES" altLang="es-PR" sz="2200" b="1">
                <a:solidFill>
                  <a:srgbClr val="000000"/>
                </a:solidFill>
                <a:latin typeface="Arial" charset="0"/>
              </a:rPr>
              <a:t>:</a:t>
            </a:r>
            <a:endParaRPr lang="en-US" altLang="es-PR" sz="22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380359" name="Picture 7" descr="Bullets_Arrow-Thin_Green_Right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62563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0360" name="Text Box 8"/>
          <p:cNvSpPr txBox="1">
            <a:spLocks noChangeArrowheads="1"/>
          </p:cNvSpPr>
          <p:nvPr/>
        </p:nvSpPr>
        <p:spPr bwMode="auto">
          <a:xfrm>
            <a:off x="1403350" y="5622925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>
                <a:solidFill>
                  <a:srgbClr val="000000"/>
                </a:solidFill>
                <a:latin typeface="Calibri" pitchFamily="34" charset="0"/>
              </a:rPr>
              <a:t>Incurren en periodos extensos de inactividad física</a:t>
            </a:r>
            <a:endParaRPr lang="en-US" altLang="es-PR" sz="220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1979613" y="908050"/>
            <a:ext cx="66246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COMPORTAMIENTO SEDENTARIO:</a:t>
            </a: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ACTIVE COUCH POTATO</a:t>
            </a:r>
          </a:p>
        </p:txBody>
      </p:sp>
      <p:sp>
        <p:nvSpPr>
          <p:cNvPr id="1380362" name="Rectangle 10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6165850"/>
            <a:ext cx="89646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Información de: "Too much sitting: the population health science of sedentary behavior", por: N. Owen, G. N. Healy, C. E, Matthews, y D. W. Dunstan, 2010, </a:t>
            </a:r>
            <a:r>
              <a:rPr lang="en-US" altLang="es-PR" sz="1200" b="1" i="1">
                <a:latin typeface="Times New Roman" pitchFamily="18" charset="0"/>
              </a:rPr>
              <a:t>Exercise and Sport Sciences Reviews, 38</a:t>
            </a:r>
            <a:r>
              <a:rPr lang="en-US" altLang="es-PR" sz="1200">
                <a:latin typeface="Times New Roman" pitchFamily="18" charset="0"/>
              </a:rPr>
              <a:t>(3), 105-113. doi: 10.1097/JES.0b013e3181e373a2. Recuperado de </a:t>
            </a:r>
            <a:r>
              <a:rPr lang="en-US" altLang="es-PR" sz="1200" b="1" i="1">
                <a:latin typeface="Times New Roman" pitchFamily="18" charset="0"/>
                <a:hlinkClick r:id="rId8"/>
              </a:rPr>
              <a:t>http://www.uq.edu.au/uqwellness/docs/Too-much-sitting.pdf</a:t>
            </a:r>
            <a:endParaRPr lang="en-US" altLang="es-PR" sz="1200" b="1" i="1">
              <a:latin typeface="Times New Roman" pitchFamily="18" charset="0"/>
            </a:endParaRPr>
          </a:p>
        </p:txBody>
      </p:sp>
      <p:pic>
        <p:nvPicPr>
          <p:cNvPr id="1380364" name="Picture 12" descr="woman_walking_dog_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2462212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0365" name="Picture 13" descr="women_talk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60575"/>
            <a:ext cx="3024188" cy="205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548" name="Picture 4" descr="Ejercicio_Medicina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60438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02" name="Picture 2" descr="Doctor_Writing_Woman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92150"/>
            <a:ext cx="1722438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2484438" y="1125538"/>
            <a:ext cx="38877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EJERCICIO</a:t>
            </a:r>
            <a:b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 MEDICINA</a:t>
            </a:r>
            <a:r>
              <a:rPr lang="es-PR" altLang="es-PR" sz="4800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®</a:t>
            </a:r>
          </a:p>
        </p:txBody>
      </p:sp>
      <p:pic>
        <p:nvPicPr>
          <p:cNvPr id="1382404" name="Picture 4" descr="Inline_Skater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1566862" cy="202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/>
          </p:cNvSpPr>
          <p:nvPr/>
        </p:nvSpPr>
        <p:spPr bwMode="auto">
          <a:xfrm>
            <a:off x="395288" y="2708275"/>
            <a:ext cx="8424862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Descripción:</a:t>
            </a:r>
            <a:endParaRPr lang="es-PR" altLang="es-PR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Iniciativa transdisciplinaria: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Dirigida a:</a:t>
            </a:r>
            <a:endParaRPr lang="es-PR" altLang="es-PR" sz="17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None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s-PR" altLang="es-PR" sz="1900" b="1" i="1">
                <a:solidFill>
                  <a:srgbClr val="000000"/>
                </a:solidFill>
                <a:latin typeface="Arial" charset="0"/>
              </a:rPr>
              <a:t>Fomentar la actividad física y el ejercicio en un ámbito clínico</a:t>
            </a:r>
            <a:endParaRPr lang="es-PR" altLang="es-PR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Propósito: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Integrar el movimiento humano en los</a:t>
            </a:r>
            <a:endParaRPr lang="es-PR" altLang="es-PR" sz="17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lnSpc>
                <a:spcPct val="110000"/>
              </a:lnSpc>
              <a:buClr>
                <a:schemeClr val="tx1"/>
              </a:buClr>
              <a:buFontTx/>
              <a:buNone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s-PR" altLang="es-PR" sz="1900" b="1" i="1">
                <a:solidFill>
                  <a:srgbClr val="000000"/>
                </a:solidFill>
                <a:latin typeface="Arial" charset="0"/>
              </a:rPr>
              <a:t>Sistemas preventivo y terapéuticos de la medicina</a:t>
            </a:r>
            <a:endParaRPr lang="es-PR" altLang="es-PR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Involucra una comunidad internacional: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Meta:</a:t>
            </a:r>
            <a:endParaRPr lang="es-PR" altLang="es-PR" sz="2100" b="1" i="1">
              <a:solidFill>
                <a:srgbClr val="000000"/>
              </a:solidFill>
              <a:latin typeface="Arial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  <a:latin typeface="Calibri" pitchFamily="34" charset="0"/>
              </a:rPr>
              <a:t> Incorporar el movimiento de el </a:t>
            </a:r>
            <a:r>
              <a:rPr lang="es-PR" altLang="es-PR" sz="21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Ejercicio es Medicina</a:t>
            </a:r>
            <a:r>
              <a:rPr lang="es-PR" altLang="es-PR" sz="2100" b="1">
                <a:solidFill>
                  <a:schemeClr val="tx1"/>
                </a:solidFill>
                <a:latin typeface="Calibri" pitchFamily="34" charset="0"/>
              </a:rPr>
              <a:t>®</a:t>
            </a:r>
            <a:r>
              <a:rPr lang="es-PR" altLang="es-PR" sz="2100" b="1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s-PR" altLang="es-PR" sz="2100" b="1" i="1">
              <a:solidFill>
                <a:srgbClr val="000000"/>
              </a:solidFill>
              <a:latin typeface="Arial" charset="0"/>
            </a:endParaRP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s-PR" altLang="es-PR" sz="2100" b="1" i="1">
                <a:solidFill>
                  <a:srgbClr val="000000"/>
                </a:solidFill>
                <a:latin typeface="Calibri" pitchFamily="34" charset="0"/>
              </a:rPr>
              <a:t>     La mayor cantidad de paises posibles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 xmlns="">
      <p:transition spd="slow">
        <p:blinds dir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411413" y="1052513"/>
            <a:ext cx="38877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EJERCICIO</a:t>
            </a:r>
            <a:b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 MEDICINA</a:t>
            </a:r>
            <a:r>
              <a:rPr lang="es-PR" altLang="es-PR" sz="4800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®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395288" y="2708275"/>
            <a:ext cx="8424862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Equipo - </a:t>
            </a:r>
            <a:r>
              <a:rPr lang="es-PR" altLang="es-PR" sz="2400" b="1" i="1">
                <a:latin typeface="Calibri" pitchFamily="34" charset="0"/>
              </a:rPr>
              <a:t>Recursos humanos</a:t>
            </a:r>
            <a:r>
              <a:rPr lang="es-PR" altLang="es-PR" sz="2400" b="1">
                <a:latin typeface="Calibri" pitchFamily="34" charset="0"/>
              </a:rPr>
              <a:t>:</a:t>
            </a:r>
            <a:endParaRPr lang="es-PR" altLang="es-PR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Profesionales aliados a la salud:</a:t>
            </a:r>
            <a:endParaRPr lang="es-PR" altLang="es-PR" sz="19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Fisiólogos del ejercicio clínicos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Médicos</a:t>
            </a:r>
            <a:endParaRPr lang="es-PR" altLang="es-PR" sz="1800" b="1">
              <a:solidFill>
                <a:srgbClr val="000000"/>
              </a:solidFill>
              <a:latin typeface="Tahoma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Maestros de educación física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Entrenadores personales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Terapistas físicos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Enfermeras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Educadores en salud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Nutricionistas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charset="0"/>
              </a:rPr>
              <a:t>Otros </a:t>
            </a:r>
            <a:endParaRPr lang="es-PR" altLang="es-PR" sz="2300" b="1" i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44806" name="Picture 6" descr="Bicycle_Mountain_Man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924175"/>
            <a:ext cx="1470025" cy="347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4807" name="Picture 7" descr="Doctor_Close-up_Man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92150"/>
            <a:ext cx="2122487" cy="194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4808" name="Picture 8" descr="Dumbells_Woman_Curls_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1765300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00275" y="547688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2017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292725" y="1700213"/>
            <a:ext cx="3706813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dirty="0"/>
              <a:t>Hales, D. (</a:t>
            </a:r>
            <a:r>
              <a:rPr lang="en-US" altLang="es-PR" dirty="0" smtClean="0"/>
              <a:t>2017). </a:t>
            </a:r>
            <a:r>
              <a:rPr lang="en-US" altLang="es-PR" b="1" i="1" dirty="0"/>
              <a:t>An Invitation to Health</a:t>
            </a:r>
            <a:r>
              <a:rPr lang="en-US" altLang="es-PR" dirty="0"/>
              <a:t> (17th ed.). </a:t>
            </a:r>
            <a:r>
              <a:rPr lang="en-US" altLang="es-PR" dirty="0" smtClean="0"/>
              <a:t>Boston, MA</a:t>
            </a:r>
            <a:r>
              <a:rPr lang="en-US" altLang="es-PR" dirty="0"/>
              <a:t>: </a:t>
            </a:r>
            <a:r>
              <a:rPr lang="en-US" altLang="es-PR" dirty="0" smtClean="0"/>
              <a:t>Cengage Learning. </a:t>
            </a:r>
            <a:r>
              <a:rPr lang="en-US" altLang="es-PR" dirty="0"/>
              <a:t>666 pp.</a:t>
            </a:r>
          </a:p>
        </p:txBody>
      </p:sp>
      <p:pic>
        <p:nvPicPr>
          <p:cNvPr id="1277959" name="Picture 7" descr="1-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4960938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856" name="Picture 8" descr="Leg_Curl_Machine_Woman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692150"/>
            <a:ext cx="2012950" cy="244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6859" name="Picture 11" descr="Lab_Technician_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765175"/>
            <a:ext cx="1763713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2628900" y="1125538"/>
            <a:ext cx="38877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EJERCICIO</a:t>
            </a:r>
            <a:b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 MEDICINA</a:t>
            </a:r>
            <a:r>
              <a:rPr lang="es-PR" altLang="es-PR" sz="4800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®</a:t>
            </a:r>
          </a:p>
        </p:txBody>
      </p:sp>
      <p:pic>
        <p:nvPicPr>
          <p:cNvPr id="846861" name="Picture 13" descr="Bicycle_Mountain_Man_LAT_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3789363"/>
            <a:ext cx="2447925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/>
          </p:cNvSpPr>
          <p:nvPr/>
        </p:nvSpPr>
        <p:spPr bwMode="auto">
          <a:xfrm>
            <a:off x="250825" y="3284538"/>
            <a:ext cx="84248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sz="2400" b="1">
                <a:latin typeface="Calibri" pitchFamily="34" charset="0"/>
              </a:rPr>
              <a:t> Instituciones, Comunidades, Corporaciones y Organizaciones:</a:t>
            </a:r>
            <a:endParaRPr lang="es-PR" altLang="es-PR" sz="24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Universidades</a:t>
            </a:r>
            <a:endParaRPr lang="es-PR" altLang="es-PR" sz="22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Hospitales</a:t>
            </a:r>
            <a:endParaRPr lang="es-PR" altLang="es-PR" sz="22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Comunidades sin fines de lucro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Centros para el cuidado de envejecientes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Centros de cuidado pediátrico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Centros de ayuda para la mujer</a:t>
            </a:r>
            <a:endParaRPr lang="es-PR" altLang="es-PR" sz="22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Corporaciones/industrias</a:t>
            </a:r>
            <a:endParaRPr lang="es-PR" altLang="es-PR" sz="22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Otros</a:t>
            </a:r>
            <a:endParaRPr lang="es-PR" altLang="es-PR" sz="2100" b="1">
              <a:solidFill>
                <a:srgbClr val="000000"/>
              </a:solidFill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8366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EJERCICIO ES MEDICINA</a:t>
            </a:r>
            <a:r>
              <a:rPr lang="es-PR" altLang="es-PR" sz="1700" b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®</a:t>
            </a: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EXERCSE IS MEDICINE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s-PR" altLang="es-PR" sz="1700" b="1" i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®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http://exerciseismedicine.org/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085443" name="Picture 3" descr="Exercise_is_Medicine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16025"/>
            <a:ext cx="7200900" cy="53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045" name="Picture 5" descr="ACSM_Exercise_is_Medic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1123950"/>
            <a:ext cx="3459163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0" y="8366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EJERCICIO ES MEDICINA</a:t>
            </a:r>
            <a:r>
              <a:rPr lang="es-PR" altLang="es-PR" sz="1700" b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®</a:t>
            </a: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EXERCSE IS MEDICINE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s-PR" altLang="es-PR" sz="1700" b="1" i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®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LIBRO BASE PARA MÉDICOS: Prescripción de Ejercicio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668" name="Picture 4" descr="ELC_10K_Llegada_PPT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6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1258888" y="3284538"/>
            <a:ext cx="76676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268" y="-171400"/>
            <a:ext cx="11107452" cy="7035370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-91225" y="2636912"/>
            <a:ext cx="9540551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¿PREGUNTAS?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  <a:endParaRPr lang="es-PR" altLang="es-PR" sz="60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Correo</a:t>
            </a:r>
            <a:r>
              <a:rPr lang="en-US" altLang="es-PR" sz="2800" b="1" dirty="0" smtClean="0">
                <a:latin typeface="Arial" charset="0"/>
              </a:rPr>
              <a:t> </a:t>
            </a:r>
            <a:r>
              <a:rPr lang="en-US" altLang="es-PR" sz="2800" b="1" dirty="0" err="1" smtClean="0">
                <a:latin typeface="Arial" charset="0"/>
              </a:rPr>
              <a:t>electrónico</a:t>
            </a:r>
            <a:r>
              <a:rPr lang="en-US" altLang="es-PR" sz="2800" b="1" dirty="0" smtClean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6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Dirección</a:t>
            </a:r>
            <a:r>
              <a:rPr lang="en-US" altLang="es-PR" sz="2800" b="1" dirty="0" smtClean="0">
                <a:latin typeface="Arial" charset="0"/>
              </a:rPr>
              <a:t> y </a:t>
            </a:r>
            <a:r>
              <a:rPr lang="en-US" altLang="es-PR" sz="2800" b="1" dirty="0" err="1" smtClean="0">
                <a:latin typeface="Arial" charset="0"/>
              </a:rPr>
              <a:t>Teléfono</a:t>
            </a:r>
            <a:r>
              <a:rPr lang="en-US" altLang="es-PR" sz="2800" b="1" dirty="0" smtClean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Página</a:t>
            </a:r>
            <a:r>
              <a:rPr lang="en-US" altLang="es-PR" sz="2800" b="1" dirty="0" smtClean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smtClean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 smtClean="0">
              <a:latin typeface="Calibri" panose="020F050202020403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b="1" i="1" dirty="0" smtClean="0">
                <a:latin typeface="Calibri" panose="020F0502020204030204" pitchFamily="34" charset="0"/>
              </a:rPr>
              <a:t>Universidad </a:t>
            </a:r>
            <a:r>
              <a:rPr lang="en-US" altLang="es-PR" sz="2800" b="1" i="1" dirty="0" err="1" smtClean="0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 smtClean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 smtClean="0">
                <a:latin typeface="Calibri" panose="020F0502020204030204" pitchFamily="34" charset="0"/>
              </a:rPr>
              <a:t>Recinto</a:t>
            </a:r>
            <a:r>
              <a:rPr lang="en-US" altLang="es-PR" sz="2800" i="1" dirty="0" smtClean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 smtClean="0">
                <a:latin typeface="Calibri" panose="020F0502020204030204" pitchFamily="34" charset="0"/>
              </a:rPr>
              <a:t>Metropolitano</a:t>
            </a:r>
            <a:endParaRPr lang="en-US" altLang="es-PR" sz="2800" b="1" i="1" dirty="0" smtClean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smtClean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smtClean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5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251520" y="1126973"/>
            <a:ext cx="8280920" cy="17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496" y="3330858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s-PR" altLang="es-PR" sz="40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s-PR" altLang="es-PR" sz="40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www.saludmed.com/articulos/Fisiologia_del_Ejercicio/Salud_Aplicada_al_Movimiento-Humano.pdf</a:t>
            </a:r>
            <a:endParaRPr lang="es-PR" altLang="es-PR" sz="40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00275" y="547688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2016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08513" y="1268760"/>
            <a:ext cx="421163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dirty="0"/>
              <a:t>Fahey, T. D., </a:t>
            </a:r>
            <a:r>
              <a:rPr lang="en-US" altLang="es-PR" dirty="0" err="1"/>
              <a:t>Insel</a:t>
            </a:r>
            <a:r>
              <a:rPr lang="en-US" altLang="es-PR" dirty="0"/>
              <a:t>, P., &amp; Roth, W. (2016). </a:t>
            </a:r>
            <a:r>
              <a:rPr lang="en-US" altLang="es-PR" b="1" i="1" dirty="0"/>
              <a:t>Fit &amp; Well: Core Concepts and Labs in Physical Fitness and Wellness</a:t>
            </a:r>
            <a:r>
              <a:rPr lang="en-US" altLang="es-PR" dirty="0"/>
              <a:t> (12th ed.). New York, NY: The McGraw-Hill Companies, Inc. 512 pp.</a:t>
            </a:r>
          </a:p>
          <a:p>
            <a:r>
              <a:rPr lang="en-US" altLang="es-PR" dirty="0"/>
              <a:t> </a:t>
            </a:r>
          </a:p>
        </p:txBody>
      </p:sp>
      <p:pic>
        <p:nvPicPr>
          <p:cNvPr id="1275913" name="Picture 9" descr="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4289425" cy="55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00275" y="547688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2016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88024" y="2060848"/>
            <a:ext cx="403244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dirty="0" err="1"/>
              <a:t>Donatelle</a:t>
            </a:r>
            <a:r>
              <a:rPr lang="en-US" altLang="es-PR" dirty="0"/>
              <a:t>, R. J., &amp; </a:t>
            </a:r>
            <a:r>
              <a:rPr lang="en-US" altLang="es-PR" dirty="0" err="1"/>
              <a:t>Ketcham</a:t>
            </a:r>
            <a:r>
              <a:rPr lang="en-US" altLang="es-PR" dirty="0"/>
              <a:t>, P. (2016). </a:t>
            </a:r>
            <a:r>
              <a:rPr lang="en-US" altLang="es-PR" b="1" i="1" dirty="0"/>
              <a:t>Access to Health</a:t>
            </a:r>
            <a:r>
              <a:rPr lang="en-US" altLang="es-PR" dirty="0"/>
              <a:t> (14th ed.). New York, NY: Pearson Education. 768 pp.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16" y="836613"/>
            <a:ext cx="4305300" cy="5495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12451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00275" y="547688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2016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0413" y="1628775"/>
            <a:ext cx="43561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/>
              <a:t>Anspaugh, D. J., Hamrick, M. H., &amp; Rosato, F. D. (2016). </a:t>
            </a:r>
            <a:r>
              <a:rPr lang="en-US" altLang="es-PR" b="1" i="1"/>
              <a:t>Wellness: Concepts and Applications</a:t>
            </a:r>
            <a:r>
              <a:rPr lang="en-US" altLang="es-PR"/>
              <a:t> (9na. ed.). New York: The McGraw-Hill Companies. 544 pp.</a:t>
            </a:r>
          </a:p>
          <a:p>
            <a:endParaRPr lang="en-US" altLang="es-PR"/>
          </a:p>
        </p:txBody>
      </p:sp>
      <p:pic>
        <p:nvPicPr>
          <p:cNvPr id="1402885" name="Picture 5" descr="0-1-1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4129087" cy="527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00275" y="547688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3438" y="908050"/>
            <a:ext cx="435610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/>
              <a:t>Corbin, C. B., Welk, G. J., Corbin, W. R., &amp; Welk, K. A. (2015). </a:t>
            </a:r>
            <a:r>
              <a:rPr lang="en-US" altLang="es-PR" b="1" i="1"/>
              <a:t>Concepts of Fitness &amp; Wellness: A Comprehensive Lifestyle Approach</a:t>
            </a:r>
            <a:r>
              <a:rPr lang="en-US" altLang="es-PR"/>
              <a:t> (11th ed.). New York: The McGraw-Hill Companies, Inc. 544 pp.</a:t>
            </a:r>
          </a:p>
        </p:txBody>
      </p:sp>
      <p:pic>
        <p:nvPicPr>
          <p:cNvPr id="1390596" name="Picture 4" descr="C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4332288" cy="556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980630" y="476250"/>
            <a:ext cx="86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6016" y="1556792"/>
            <a:ext cx="4176713" cy="396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McConnell, K. E., Corbin, C. B., Corbin, D. E., &amp; Farrar, T. D. (2014). </a:t>
            </a:r>
            <a:r>
              <a:rPr lang="en-US" altLang="es-PR" sz="2800" b="1" i="1" dirty="0"/>
              <a:t>Health for Life: Includes Student Web Resources</a:t>
            </a:r>
            <a:r>
              <a:rPr lang="en-US" altLang="es-PR" sz="2800" dirty="0"/>
              <a:t>. Champaign, IL: Human Kinetics. 424 </a:t>
            </a:r>
            <a:r>
              <a:rPr lang="en-US" altLang="es-PR" sz="2800" dirty="0" smtClean="0"/>
              <a:t>pp.44</a:t>
            </a:r>
            <a:endParaRPr lang="en-US" altLang="es-PR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4766"/>
            <a:ext cx="4104456" cy="55465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979613" y="476250"/>
            <a:ext cx="86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94263" y="620713"/>
            <a:ext cx="4176712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/>
              <a:t>Cottrell, R. R., Girvan, J. T., &amp; McKenzie, J. F. (2014). </a:t>
            </a:r>
            <a:r>
              <a:rPr lang="en-US" altLang="es-PR" b="1" i="1"/>
              <a:t>Principles and Foundations of Health Promotion and Education</a:t>
            </a:r>
            <a:r>
              <a:rPr lang="en-US" altLang="es-PR"/>
              <a:t> (6ta. ed.). New York, NY: Benjamin Cummings, Pearson Education, Inc. 400 pp.</a:t>
            </a:r>
          </a:p>
        </p:txBody>
      </p:sp>
      <p:pic>
        <p:nvPicPr>
          <p:cNvPr id="1280005" name="Picture 5" descr="0-1-1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4479925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052638" y="476250"/>
            <a:ext cx="86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2013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95850" y="2205038"/>
            <a:ext cx="4176713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/>
              <a:t>Insel, P. M, &amp; Roth, W. T. (2013). </a:t>
            </a:r>
            <a:r>
              <a:rPr lang="en-US" altLang="es-PR" sz="2800" b="1" i="1"/>
              <a:t>Connect Core Concepts in Health</a:t>
            </a:r>
            <a:r>
              <a:rPr lang="en-US" altLang="es-PR" sz="2800"/>
              <a:t> (13th ed.). New York: The McGraw-Hill Companies, Inc. 424 pp.</a:t>
            </a:r>
          </a:p>
        </p:txBody>
      </p:sp>
      <p:pic>
        <p:nvPicPr>
          <p:cNvPr id="1404932" name="Picture 4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4440238" cy="568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76069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71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67171" y="5658614"/>
            <a:ext cx="8569325" cy="65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200" dirty="0" err="1" smtClean="0">
                <a:latin typeface="Times New Roman" pitchFamily="18" charset="0"/>
                <a:cs typeface="Times New Roman" pitchFamily="18" charset="0"/>
              </a:rPr>
              <a:t>Xiangli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G., Mei, C., &amp;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Solmon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M. A. (2016). Physical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activity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physical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Fitness, and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health-related quality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life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school-aged children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Journal of Teaching </a:t>
            </a:r>
            <a:r>
              <a:rPr lang="en-US" altLang="es-PR" sz="1200" b="1" i="1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Physical Education, 35(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2), 117-126. </a:t>
            </a:r>
            <a:r>
              <a:rPr lang="en-US" altLang="es-PR" sz="1200" dirty="0" err="1" smtClean="0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altLang="es-PR" sz="1200" b="1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</a:t>
            </a:r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  <a:hlinkClick r:id="rId5"/>
              </a:rPr>
              <a:t>://</a:t>
            </a:r>
            <a:r>
              <a:rPr lang="en-US" altLang="es-PR" sz="1200" b="1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mstt.hu/hirujsag/201601/PA_PF_Quality.pdf</a:t>
            </a:r>
            <a:endParaRPr lang="en-US" altLang="es-PR" sz="1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3492500" y="620688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2016</a:t>
            </a:r>
            <a:endParaRPr lang="es-PR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619250"/>
            <a:ext cx="8572500" cy="3619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971262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9179" y="5658614"/>
            <a:ext cx="8569325" cy="65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200" dirty="0" err="1" smtClean="0">
                <a:latin typeface="Times New Roman" pitchFamily="18" charset="0"/>
                <a:cs typeface="Times New Roman" pitchFamily="18" charset="0"/>
              </a:rPr>
              <a:t>Quartiroli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A., &amp; Maeda, H. (2016). The effects of a Lifetime Physical Fitness (LPF) curse on college students' health behaviors. </a:t>
            </a:r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International Journal of Exercise Science, 9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(2), 136-148.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de http://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digitalcommons.wku.edu/cgi/viewcontent.cgi?article=1696&amp;context=ijes</a:t>
            </a:r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492500" y="620688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2016</a:t>
            </a:r>
            <a:endParaRPr lang="es-PR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8374707" cy="3547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2646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6" name="Picture 36" descr="W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21282"/>
            <a:ext cx="3193384" cy="156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3707457" y="1100857"/>
            <a:ext cx="47529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5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826569" y="243805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Agradecimientos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24380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826570" y="3132482"/>
            <a:ext cx="57486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Propósito principal de la: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Ponencia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308929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826570" y="3755180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Material educativo: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Recursos y publicaciones</a:t>
            </a: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373737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826570" y="4419142"/>
            <a:ext cx="720181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Consideraciones preliminares: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438544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826570" y="5102533"/>
            <a:ext cx="813791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Terminología</a:t>
            </a:r>
            <a:r>
              <a:rPr lang="en-US" altLang="es-PR" sz="2600" b="1" dirty="0">
                <a:latin typeface="Arial" charset="0"/>
              </a:rPr>
              <a:t> fundamental: </a:t>
            </a:r>
            <a:r>
              <a:rPr lang="en-US" altLang="es-PR" sz="2600" b="1" i="1" dirty="0" err="1">
                <a:latin typeface="Arial" charset="0"/>
              </a:rPr>
              <a:t>Conceptos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 smtClean="0">
                <a:latin typeface="Arial" charset="0"/>
              </a:rPr>
              <a:t>básicos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1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505934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26569" y="5712872"/>
            <a:ext cx="769659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Enfoque</a:t>
            </a:r>
            <a:r>
              <a:rPr lang="en-US" altLang="es-PR" sz="2600" b="1" dirty="0">
                <a:latin typeface="Arial" charset="0"/>
              </a:rPr>
              <a:t> de la </a:t>
            </a:r>
            <a:r>
              <a:rPr lang="en-US" altLang="es-PR" sz="2600" b="1" dirty="0" err="1">
                <a:latin typeface="Arial" charset="0"/>
              </a:rPr>
              <a:t>salud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pública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 smtClean="0">
                <a:latin typeface="Arial" charset="0"/>
              </a:rPr>
              <a:t>Prevención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57128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528" y="5658614"/>
            <a:ext cx="8569325" cy="65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Santos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de Castro, F. J., &amp; Cabral de Oliveira, A. C. (2016). Association between health-related physical fitness and academic performance in adolescents. /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Associação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entre a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aptidão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física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relacionada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à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saúde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e o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desempenho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acadêmico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adolescentes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Brazilian Journal </a:t>
            </a:r>
            <a:r>
              <a:rPr lang="en-US" altLang="es-PR" sz="1200" b="1" i="1" dirty="0" smtClean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altLang="es-PR" sz="1200" b="1" i="1" dirty="0" err="1">
                <a:latin typeface="Times New Roman" pitchFamily="18" charset="0"/>
                <a:cs typeface="Times New Roman" pitchFamily="18" charset="0"/>
              </a:rPr>
              <a:t>Kineanthropometry</a:t>
            </a:r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 &amp; Human Performance, 18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(4), 441-449.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de la base de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datos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de EBSCOhost (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SPORTDiscus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with Full Text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563937" y="54868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6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2016</a:t>
            </a:r>
            <a:endParaRPr lang="es-PR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1196752"/>
            <a:ext cx="8058150" cy="4324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5721400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Recursos_Banners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10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939355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908050"/>
            <a:ext cx="91440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ASOCIACIONES DE MEDICINA DEL DEPORTE: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ACSM: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WEB: http://www.acsm.org/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218567" name="Picture 7" descr="ACSM_Web-S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246188"/>
            <a:ext cx="7477125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908050"/>
            <a:ext cx="91440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ASOCIACIONES DE EDUCACIÓN FÍSICA: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AAHPERD: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WEB: http://www.aahperd.org/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222661" name="Picture 5" descr="AAHPERD_Web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8569325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cursos-Sitios-Web_Banner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905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774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8366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EJERCICIO ES MEDICINA</a:t>
            </a:r>
            <a:r>
              <a:rPr lang="es-PR" altLang="es-PR" sz="1700" b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®</a:t>
            </a: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EXERCSE IS MEDICINE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s-PR" altLang="es-PR" sz="1700" b="1" i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®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http://exerciseismedicine.org/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224709" name="Picture 5" descr="Exercise_is_Medicine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200900" cy="53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124744"/>
            <a:ext cx="91440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es-PR" altLang="es-PR" sz="2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PERSONAS SALUDABLES 2020 </a:t>
            </a: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 </a:t>
            </a:r>
            <a:r>
              <a:rPr lang="es-PR" altLang="es-PR" sz="200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HEALTHY PEOPLE 2020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https://www.healthypeople.gov/</a:t>
            </a:r>
            <a:b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00067"/>
            <a:ext cx="8445079" cy="4437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41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8366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GUÍAS DE ACTIVIDAD FÍSICA: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http://www.health.gov/paguidelines/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220611" name="Picture 3" descr="PA_2008_Web_Page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569325" cy="52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1074" name="Picture 2" descr="Banner_Folded_Consideraciones-Prelim_B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60438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83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866" name="Picture 2" descr="Playing_Childer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9648826" cy="72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6867" name="Rectangle 3"/>
          <p:cNvSpPr>
            <a:spLocks noChangeArrowheads="1"/>
          </p:cNvSpPr>
          <p:nvPr/>
        </p:nvSpPr>
        <p:spPr bwMode="auto">
          <a:xfrm>
            <a:off x="0" y="1196975"/>
            <a:ext cx="9144000" cy="4464050"/>
          </a:xfrm>
          <a:prstGeom prst="rect">
            <a:avLst/>
          </a:prstGeom>
          <a:solidFill>
            <a:schemeClr val="bg1">
              <a:alpha val="32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179388" y="1558925"/>
            <a:ext cx="86407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300" b="1">
                <a:cs typeface="Arial" charset="0"/>
              </a:rPr>
              <a:t> </a:t>
            </a:r>
            <a:r>
              <a:rPr lang="es-PR" altLang="es-PR" sz="33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MOVIMIENTO</a:t>
            </a:r>
            <a:br>
              <a:rPr lang="es-PR" altLang="es-PR" sz="33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3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33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3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Y DEL</a:t>
            </a:r>
            <a:br>
              <a:rPr lang="es-PR" altLang="es-PR" sz="33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3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33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3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DESARROLLO MOTOR-COGNITIVO</a:t>
            </a:r>
            <a:endParaRPr lang="es-PR" altLang="es-PR" sz="3300" b="1" i="1"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0" y="4725988"/>
            <a:ext cx="87852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1">
                <a:cs typeface="Arial" charset="0"/>
              </a:rPr>
              <a:t>  -</a:t>
            </a:r>
            <a:r>
              <a:rPr lang="es-PR" altLang="es-PR" sz="33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EDUCACIÓN FÍSICA ELEMENTAL -</a:t>
            </a:r>
            <a:endParaRPr lang="es-PR" altLang="es-PR" sz="3300" b="1" i="1"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dissolve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06597"/>
            <a:ext cx="1783564" cy="1547851"/>
          </a:xfrm>
          <a:prstGeom prst="rect">
            <a:avLst/>
          </a:prstGeom>
        </p:spPr>
      </p:pic>
      <p:sp>
        <p:nvSpPr>
          <p:cNvPr id="51" name="Title 1"/>
          <p:cNvSpPr>
            <a:spLocks/>
          </p:cNvSpPr>
          <p:nvPr/>
        </p:nvSpPr>
        <p:spPr bwMode="auto">
          <a:xfrm>
            <a:off x="3203848" y="1100857"/>
            <a:ext cx="47529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5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</a:t>
            </a: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738777" y="3014762"/>
            <a:ext cx="836972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Guías</a:t>
            </a:r>
            <a:r>
              <a:rPr lang="en-US" altLang="es-PR" sz="2600" b="1" dirty="0">
                <a:latin typeface="Arial" charset="0"/>
              </a:rPr>
              <a:t> de </a:t>
            </a:r>
            <a:r>
              <a:rPr lang="en-US" altLang="es-PR" sz="2600" b="1" dirty="0" err="1">
                <a:latin typeface="Arial" charset="0"/>
              </a:rPr>
              <a:t>actividad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 smtClean="0">
                <a:latin typeface="Arial" charset="0"/>
              </a:rPr>
              <a:t>física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5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0" y="29969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738777" y="3650475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Comportamiento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sedentario</a:t>
            </a:r>
            <a:r>
              <a:rPr lang="en-US" altLang="es-PR" sz="2600" b="1" dirty="0">
                <a:latin typeface="Arial" charset="0"/>
              </a:rPr>
              <a:t> y el </a:t>
            </a:r>
            <a:r>
              <a:rPr lang="en-US" altLang="es-PR" sz="2600" b="1" dirty="0" err="1">
                <a:latin typeface="Arial" charset="0"/>
              </a:rPr>
              <a:t>tiempo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 smtClean="0">
                <a:latin typeface="Arial" charset="0"/>
              </a:rPr>
              <a:t>sentado</a:t>
            </a:r>
            <a:endParaRPr lang="en-US" altLang="es-PR" sz="2600" b="1" dirty="0">
              <a:latin typeface="Arial" charset="0"/>
            </a:endParaRPr>
          </a:p>
        </p:txBody>
      </p:sp>
      <p:pic>
        <p:nvPicPr>
          <p:cNvPr id="55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0" y="365047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738778" y="5061811"/>
            <a:ext cx="181652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0" y="501862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738777" y="5680875"/>
            <a:ext cx="836972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Cómo contactar al deponente: </a:t>
            </a:r>
            <a:r>
              <a:rPr lang="es-PR" altLang="es-PR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Correo/Teléfono</a:t>
            </a:r>
          </a:p>
        </p:txBody>
      </p:sp>
      <p:pic>
        <p:nvPicPr>
          <p:cNvPr id="5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0" y="566306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738777" y="4388365"/>
            <a:ext cx="8369727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Ejercicio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como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Medicina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preventiva</a:t>
            </a:r>
            <a:r>
              <a:rPr lang="en-US" altLang="es-PR" sz="2600" b="1" i="1" dirty="0">
                <a:latin typeface="Arial" charset="0"/>
              </a:rPr>
              <a:t> y </a:t>
            </a:r>
            <a:r>
              <a:rPr lang="en-US" altLang="es-PR" sz="2600" b="1" i="1" dirty="0" err="1">
                <a:latin typeface="Arial" charset="0"/>
              </a:rPr>
              <a:t>terapéutica</a:t>
            </a:r>
            <a:endParaRPr lang="en-US" altLang="es-PR" sz="2600" b="1" i="1" dirty="0">
              <a:latin typeface="Arial" charset="0"/>
            </a:endParaRPr>
          </a:p>
          <a:p>
            <a:pPr algn="l">
              <a:lnSpc>
                <a:spcPct val="80000"/>
              </a:lnSpc>
            </a:pPr>
            <a:endParaRPr lang="es-PR" altLang="es-PR" sz="2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0" y="43705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738778" y="2392064"/>
            <a:ext cx="813791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Tratamiento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moderno</a:t>
            </a:r>
            <a:r>
              <a:rPr lang="en-US" altLang="es-PR" sz="2600" b="1" dirty="0">
                <a:latin typeface="Arial" charset="0"/>
              </a:rPr>
              <a:t> de </a:t>
            </a:r>
            <a:r>
              <a:rPr lang="en-US" altLang="es-PR" sz="2600" b="1" dirty="0" err="1">
                <a:latin typeface="Arial" charset="0"/>
              </a:rPr>
              <a:t>enfermedades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 smtClean="0">
                <a:latin typeface="Arial" charset="0"/>
              </a:rPr>
              <a:t>crónicas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63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0" y="23488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6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6651" name="Picture 27" descr="Childr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650" y="-84138"/>
            <a:ext cx="10474325" cy="704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0" y="1125538"/>
            <a:ext cx="9144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>
                <a:cs typeface="Arial" charset="0"/>
              </a:rPr>
              <a:t> </a:t>
            </a:r>
            <a:r>
              <a:rPr lang="es-PR" altLang="es-PR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EDUCACIÓN DEL MOVIMIENTO:</a:t>
            </a:r>
            <a:endParaRPr lang="es-PR" altLang="es-PR" b="1" i="1">
              <a:cs typeface="Arial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-144463" y="2565400"/>
            <a:ext cx="9324976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>
                <a:cs typeface="Arial" charset="0"/>
              </a:rPr>
              <a:t> </a:t>
            </a:r>
            <a:r>
              <a:rPr lang="es-PR" altLang="es-PR" b="1" u="sng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DESARROLLO DE</a:t>
            </a:r>
            <a:r>
              <a:rPr lang="es-PR" altLang="es-PR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br>
              <a:rPr lang="es-PR" altLang="es-PR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br>
              <a:rPr lang="es-PR" altLang="es-PR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COORDINACIÓN, LATERALIDAD, BALANCE, RITMO, IMAGEN DEL CUERPO Y ORIENTACIÓN</a:t>
            </a:r>
            <a:br>
              <a:rPr lang="es-PR" altLang="es-PR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ESPACIO</a:t>
            </a:r>
            <a:endParaRPr lang="es-PR" altLang="es-PR" b="1" i="1"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8678" name="Picture 6" descr="Teaching_Element-PE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65175"/>
            <a:ext cx="6985000" cy="46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516563"/>
            <a:ext cx="8713787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ES" altLang="es-PR" sz="2000" b="1" i="1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s-ES" altLang="es-PR" sz="20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s-ES" altLang="es-PR" sz="2000">
                <a:latin typeface="Times New Roman" pitchFamily="18" charset="0"/>
                <a:cs typeface="Times New Roman" pitchFamily="18" charset="0"/>
              </a:rPr>
              <a:t> Reproducido de</a:t>
            </a:r>
            <a:r>
              <a:rPr lang="en-US" altLang="es-PR" sz="200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s-PR" sz="2000" b="1" i="1">
                <a:latin typeface="Times New Roman" pitchFamily="18" charset="0"/>
                <a:cs typeface="Times New Roman" pitchFamily="18" charset="0"/>
              </a:rPr>
              <a:t>Teaching Elementary Physical Education: Fundamental Motor Patterns</a:t>
            </a:r>
            <a:r>
              <a:rPr lang="en-US" altLang="es-PR" sz="2000">
                <a:latin typeface="Times New Roman" pitchFamily="18" charset="0"/>
                <a:cs typeface="Times New Roman" pitchFamily="18" charset="0"/>
              </a:rPr>
              <a:t> [Video], por California State Polytechinc University, 1985, Pomona, CA: ?. Copyright 1985 por: California Stae Polytechnic University</a:t>
            </a:r>
            <a:endParaRPr lang="en-US" altLang="es-PR" sz="2000" b="1" i="1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4582" name="Picture 6" descr="Children_Soccer_Team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088"/>
            <a:ext cx="9251950" cy="71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0" y="765175"/>
            <a:ext cx="91440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5500" b="1">
                <a:cs typeface="Arial" charset="0"/>
              </a:rPr>
              <a:t> </a:t>
            </a:r>
            <a:r>
              <a:rPr lang="es-PR" altLang="es-PR" sz="5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PATRONES</a:t>
            </a:r>
            <a:br>
              <a:rPr lang="es-PR" altLang="es-PR" sz="5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5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br>
              <a:rPr lang="es-PR" altLang="es-PR" sz="5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5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</a:t>
            </a:r>
            <a:br>
              <a:rPr lang="es-PR" altLang="es-PR" sz="5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5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5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5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MOVIMIENTO</a:t>
            </a:r>
            <a:br>
              <a:rPr lang="es-PR" altLang="es-PR" sz="5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5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5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5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FUNDAMENTALES</a:t>
            </a:r>
            <a:endParaRPr lang="es-PR" altLang="es-PR" sz="5500" b="1" i="1">
              <a:solidFill>
                <a:srgbClr val="FF0000"/>
              </a:solidFill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8757369" cy="5256584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1966" y="6021288"/>
            <a:ext cx="871252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Adaptado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de: </a:t>
            </a:r>
            <a:r>
              <a:rPr lang="en-US" altLang="es-PR" sz="1200" b="1" i="1" dirty="0" smtClean="0">
                <a:latin typeface="Times New Roman" pitchFamily="18" charset="0"/>
                <a:cs typeface="Times New Roman" pitchFamily="18" charset="0"/>
              </a:rPr>
              <a:t>Dynamic Physical Education for Elementary School Children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17ma.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ed.; (p.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311),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R. P. </a:t>
            </a:r>
            <a:r>
              <a:rPr lang="en-US" altLang="es-PR" sz="1200" dirty="0" err="1" smtClean="0">
                <a:latin typeface="Times New Roman" pitchFamily="18" charset="0"/>
                <a:cs typeface="Times New Roman" pitchFamily="18" charset="0"/>
              </a:rPr>
              <a:t>Pamgrazi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, &amp; A. B. </a:t>
            </a:r>
            <a:r>
              <a:rPr lang="en-US" altLang="es-PR" sz="1200" dirty="0" err="1" smtClean="0">
                <a:latin typeface="Times New Roman" pitchFamily="18" charset="0"/>
                <a:cs typeface="Times New Roman" pitchFamily="18" charset="0"/>
              </a:rPr>
              <a:t>Beighle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, 2013, Glenview, IL: Pearson Education, Inc.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2013, 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Pearson Education, Inc.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8936492" cy="504056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966" y="6021288"/>
            <a:ext cx="871252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Adaptado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de: </a:t>
            </a:r>
            <a:r>
              <a:rPr lang="en-US" altLang="es-PR" sz="1200" b="1" i="1" dirty="0" smtClean="0">
                <a:latin typeface="Times New Roman" pitchFamily="18" charset="0"/>
                <a:cs typeface="Times New Roman" pitchFamily="18" charset="0"/>
              </a:rPr>
              <a:t>Dynamic Physical Education for Elementary School Children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17ma.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ed.; (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pp. 311, 326-337, 347-357, ),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R. P. </a:t>
            </a:r>
            <a:r>
              <a:rPr lang="en-US" altLang="es-PR" sz="1200" dirty="0" err="1" smtClean="0">
                <a:latin typeface="Times New Roman" pitchFamily="18" charset="0"/>
                <a:cs typeface="Times New Roman" pitchFamily="18" charset="0"/>
              </a:rPr>
              <a:t>Pamgrazi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, &amp; A. B. </a:t>
            </a:r>
            <a:r>
              <a:rPr lang="en-US" altLang="es-PR" sz="1200" dirty="0" err="1" smtClean="0">
                <a:latin typeface="Times New Roman" pitchFamily="18" charset="0"/>
                <a:cs typeface="Times New Roman" pitchFamily="18" charset="0"/>
              </a:rPr>
              <a:t>Beighle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, 2013, Glenview, IL: Pearson Education, Inc.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2013, 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Pearson Education, Inc.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108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62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pic>
        <p:nvPicPr>
          <p:cNvPr id="1434631" name="Picture 7" descr="SALUD_Comportamiento_Grafico_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5888"/>
            <a:ext cx="5237163" cy="66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newsflash/>
        <p:sndAc>
          <p:stSnd>
            <p:snd r:embed="rId4" name="breeze.wav"/>
          </p:stSnd>
        </p:sndAc>
      </p:transition>
    </mc:Choice>
    <mc:Fallback>
      <p:transition spd="slow">
        <p:newsflash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6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pic>
        <p:nvPicPr>
          <p:cNvPr id="1437699" name="Picture 3" descr="000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0175"/>
            <a:ext cx="9045575" cy="661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u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7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pic>
        <p:nvPicPr>
          <p:cNvPr id="1439747" name="Picture 3" descr="00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75"/>
            <a:ext cx="882015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409825" y="693738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 – Activa</a:t>
            </a:r>
            <a:b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 TODA LA VIDA: Beneficios</a:t>
            </a:r>
          </a:p>
        </p:txBody>
      </p:sp>
      <p:pic>
        <p:nvPicPr>
          <p:cNvPr id="1452038" name="Picture 23" descr="CURVHE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628775"/>
            <a:ext cx="568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2698750" y="1700213"/>
            <a:ext cx="51847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ESTILOS DE VIDA ACTIVOS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39750" y="2493963"/>
            <a:ext cx="8318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logro de un estado elevado, o bueno, de salud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452041" name="Picture 3" descr="Bullets_Arrow_Blue1_Right_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717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39750" y="2932113"/>
            <a:ext cx="8318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Incremento en la </a:t>
            </a:r>
            <a:r>
              <a:rPr lang="en-US" altLang="es-PR" sz="28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capacidad funcional</a:t>
            </a:r>
            <a:endParaRPr lang="en-US" altLang="es-PR" sz="2500" b="1" i="1">
              <a:solidFill>
                <a:srgbClr val="484876"/>
              </a:solidFill>
              <a:latin typeface="Arial Black" pitchFamily="34" charset="0"/>
            </a:endParaRPr>
          </a:p>
        </p:txBody>
      </p:sp>
      <p:pic>
        <p:nvPicPr>
          <p:cNvPr id="1452043" name="Picture 5" descr="Bullets_Arrow_Blue1_Right_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035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39750" y="3365500"/>
            <a:ext cx="8318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Reducción en las enfermedades crónico-degenerativas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452045" name="Picture 7" descr="Bullets_Arrow_Blue1_Right_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36938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39750" y="4244975"/>
            <a:ext cx="8318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Disminución en la supervisión médica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452047" name="Picture 9" descr="Bullets_Arrow_Blue1_Right_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1641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39750" y="4670425"/>
            <a:ext cx="8318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Mayor expectativa de vida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452049" name="Picture 11" descr="Bullets_Arrow_Blue1_Right_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418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39750" y="5086350"/>
            <a:ext cx="8677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Menos costos médicos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452051" name="Picture 13" descr="Bullets_Arrow_Blue1_Right_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0387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39750" y="5516563"/>
            <a:ext cx="8569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Vida productiva y plena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452053" name="Picture 15" descr="Bullets_Arrow_Blue1_Right_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17842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07950" y="6094413"/>
            <a:ext cx="90360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200" b="1" i="1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 Adaptado de: </a:t>
            </a:r>
            <a:r>
              <a:rPr lang="en-US" altLang="es-PR" sz="1200" b="1" i="1">
                <a:latin typeface="Times New Roman" pitchFamily="18" charset="0"/>
                <a:cs typeface="Times New Roman" pitchFamily="18" charset="0"/>
              </a:rPr>
              <a:t>Lifetime Physical Fitness &amp; Wellness: A Personalized Program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. 14th. ed.; (p. 510), por W. W. K. Hoeger, S. A. Hoeger, C. I. Hoeger, &amp; A. L. Fawson, 2017, Boston, MA: Cengage Learning. Copyright 2017, 2015 por Cengage Learning.</a:t>
            </a: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9750" y="3817938"/>
            <a:ext cx="8318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Menor incidencia de enfermedades infecto-contagiosas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452058" name="Picture 7" descr="Bullets_Arrow_Blue1_Right_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8937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2059" name="Picture 27" descr="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5025"/>
            <a:ext cx="2160588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6387" name="Picture 3" descr="Terminologia_Banner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60438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660" name="Picture 20" descr="Agradecimiento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98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8434" name="Picture 2" descr="Bannner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0" y="6381750"/>
            <a:ext cx="914400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Adaptado de: “Guide to help you Restore a Sense of Well-Being and Balance in your Life”, [Brochure]. Copyright 1997 por: Park Nicollet </a:t>
            </a:r>
            <a:r>
              <a:rPr lang="en-US" altLang="es-PR" sz="1200" i="1">
                <a:latin typeface="Times New Roman" pitchFamily="18" charset="0"/>
                <a:cs typeface="Times New Roman" pitchFamily="18" charset="0"/>
              </a:rPr>
              <a:t>Health Resourse</a:t>
            </a:r>
            <a:r>
              <a:rPr lang="en-US" altLang="es-PR" sz="1200" baseline="30000"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49284" name="Picture 4" descr="Piramide_del_Bienest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906463"/>
            <a:ext cx="8199438" cy="547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611188" y="692150"/>
            <a:ext cx="835342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PIRÁMIDE DE LA SALUD Y EL BIENESTAR</a:t>
            </a:r>
            <a:endParaRPr lang="es-PR" altLang="es-PR" sz="20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20" name="Rectangle 4"/>
          <p:cNvSpPr>
            <a:spLocks noChangeArrowheads="1"/>
          </p:cNvSpPr>
          <p:nvPr/>
        </p:nvSpPr>
        <p:spPr bwMode="auto">
          <a:xfrm>
            <a:off x="4425950" y="1916113"/>
            <a:ext cx="4610100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600" b="1">
                <a:latin typeface="Arial" charset="0"/>
                <a:cs typeface="Arial" charset="0"/>
              </a:rPr>
              <a:t>“Un completo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600" b="1">
                <a:latin typeface="Arial" charset="0"/>
                <a:cs typeface="Arial" charset="0"/>
              </a:rPr>
              <a:t>estado de bienestar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600" b="1">
                <a:latin typeface="Arial" charset="0"/>
                <a:cs typeface="Arial" charset="0"/>
              </a:rPr>
              <a:t>físico, mental y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600" b="1">
                <a:latin typeface="Arial" charset="0"/>
                <a:cs typeface="Arial" charset="0"/>
              </a:rPr>
              <a:t>social, y no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600" b="1">
                <a:latin typeface="Arial" charset="0"/>
                <a:cs typeface="Arial" charset="0"/>
              </a:rPr>
              <a:t>meramente la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600" b="1">
                <a:latin typeface="Arial" charset="0"/>
                <a:cs typeface="Arial" charset="0"/>
              </a:rPr>
              <a:t>ausencia de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600" b="1">
                <a:latin typeface="Arial" charset="0"/>
                <a:cs typeface="Arial" charset="0"/>
              </a:rPr>
              <a:t>enfermedad o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600" b="1">
                <a:latin typeface="Arial" charset="0"/>
                <a:cs typeface="Arial" charset="0"/>
              </a:rPr>
              <a:t>incapacidad”</a:t>
            </a: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4387850" y="763588"/>
            <a:ext cx="45751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</a:t>
            </a: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- Concepto:</a:t>
            </a:r>
            <a:b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WHO, 1947</a:t>
            </a:r>
          </a:p>
        </p:txBody>
      </p:sp>
      <p:pic>
        <p:nvPicPr>
          <p:cNvPr id="1417222" name="Picture 6" descr="hikers_by_lakesho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620713"/>
            <a:ext cx="4056062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7224" name="Rectangle 8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6426200"/>
            <a:ext cx="8964612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Tomado de: “Constitution of the World Health Organization", por: World Health Organization, 1947, </a:t>
            </a:r>
            <a:r>
              <a:rPr lang="en-US" altLang="es-PR" sz="1200" b="1" i="1">
                <a:latin typeface="Times New Roman" pitchFamily="18" charset="0"/>
              </a:rPr>
              <a:t>Chronicle of WHO, 1.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4" name="Picture 14" descr="Dimensiones_Triangulo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81075"/>
            <a:ext cx="6840537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r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63" name="Picture 3" descr="GT21_Bienestar_Dimensiones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7345362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519" name="Picture 7" descr="SALUD_Dimensiones_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98513"/>
            <a:ext cx="6659562" cy="563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107950" y="-26988"/>
            <a:ext cx="3025775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580000"/>
              </a:lnSpc>
            </a:pP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DIMENSIONES</a:t>
            </a:r>
            <a:b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LA</a:t>
            </a:r>
            <a:b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2483768" y="787466"/>
            <a:ext cx="6120680" cy="83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4300"/>
              </a:lnSpc>
            </a:pPr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 Y LAS</a:t>
            </a:r>
          </a:p>
          <a:p>
            <a:pPr>
              <a:lnSpc>
                <a:spcPts val="4300"/>
              </a:lnSpc>
            </a:pPr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DIMENSIONES </a:t>
            </a:r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LA SALUD</a:t>
            </a:r>
            <a:endParaRPr lang="es-PR" altLang="es-PR" sz="28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717550" y="1916832"/>
            <a:ext cx="12811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 dirty="0" err="1" smtClean="0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8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8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1042988" y="2420888"/>
            <a:ext cx="4753148" cy="38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s-PR" sz="2100" b="1" dirty="0" err="1" smtClean="0">
                <a:solidFill>
                  <a:srgbClr val="000000"/>
                </a:solidFill>
              </a:rPr>
              <a:t>Una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Buena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aptitud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física</a:t>
            </a:r>
            <a:r>
              <a:rPr lang="en-US" altLang="es-PR" sz="2100" dirty="0" smtClean="0">
                <a:solidFill>
                  <a:srgbClr val="000000"/>
                </a:solidFill>
              </a:rPr>
              <a:t>:</a:t>
            </a:r>
            <a:endParaRPr lang="en-US" altLang="es-PR" sz="2100" dirty="0">
              <a:solidFill>
                <a:srgbClr val="000000"/>
              </a:solidFill>
            </a:endParaRPr>
          </a:p>
        </p:txBody>
      </p:sp>
      <p:pic>
        <p:nvPicPr>
          <p:cNvPr id="78" name="Picture 7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92326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8" descr="Bullets_Arrow_Blue1_Right_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988269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 Box 9"/>
          <p:cNvSpPr txBox="1">
            <a:spLocks noChangeArrowheads="1"/>
          </p:cNvSpPr>
          <p:nvPr/>
        </p:nvSpPr>
        <p:spPr bwMode="auto">
          <a:xfrm>
            <a:off x="1077664" y="2854276"/>
            <a:ext cx="7670800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Reduce el riesgo para las enfermedades crónico-degenerativas, aumenta la energía y </a:t>
            </a:r>
            <a:r>
              <a:rPr lang="es-ES" altLang="es-PR" sz="2200" dirty="0" err="1" smtClean="0">
                <a:solidFill>
                  <a:srgbClr val="000000"/>
                </a:solidFill>
                <a:latin typeface="Arial" charset="0"/>
              </a:rPr>
              <a:t>estámina</a:t>
            </a: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, y puede incrementar la expectativa de vida al nacer</a:t>
            </a:r>
            <a:endParaRPr lang="en-US" altLang="es-PR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" name="Text Box 10"/>
          <p:cNvSpPr txBox="1">
            <a:spLocks noChangeArrowheads="1"/>
          </p:cNvSpPr>
          <p:nvPr/>
        </p:nvSpPr>
        <p:spPr bwMode="auto">
          <a:xfrm>
            <a:off x="717550" y="3933056"/>
            <a:ext cx="80295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 dirty="0" err="1" smtClean="0">
                <a:solidFill>
                  <a:srgbClr val="000000"/>
                </a:solidFill>
                <a:latin typeface="Calibri" pitchFamily="34" charset="0"/>
              </a:rPr>
              <a:t>Emocional</a:t>
            </a:r>
            <a:r>
              <a:rPr lang="en-US" altLang="es-PR" sz="28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8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1042988" y="4468614"/>
            <a:ext cx="756146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s-PR" sz="2100" b="1" dirty="0" err="1" smtClean="0">
                <a:solidFill>
                  <a:srgbClr val="000000"/>
                </a:solidFill>
              </a:rPr>
              <a:t>Una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adecuada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aptitud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física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:</a:t>
            </a:r>
            <a:endParaRPr lang="en-US" altLang="es-PR" sz="2100" b="1" dirty="0">
              <a:solidFill>
                <a:srgbClr val="000000"/>
              </a:solidFill>
            </a:endParaRPr>
          </a:p>
        </p:txBody>
      </p:sp>
      <p:pic>
        <p:nvPicPr>
          <p:cNvPr id="83" name="Picture 12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540052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3" descr="Bullets_Arrow_Blue1_Right_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4004494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Text Box 9"/>
          <p:cNvSpPr txBox="1">
            <a:spLocks noChangeArrowheads="1"/>
          </p:cNvSpPr>
          <p:nvPr/>
        </p:nvSpPr>
        <p:spPr bwMode="auto">
          <a:xfrm>
            <a:off x="1077664" y="4942851"/>
            <a:ext cx="7670800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Disminuye las tensiones y la ansiedad, libera la depresión, alivia el </a:t>
            </a:r>
            <a:r>
              <a:rPr lang="es-ES" altLang="es-PR" sz="2200" dirty="0" err="1" smtClean="0">
                <a:solidFill>
                  <a:srgbClr val="000000"/>
                </a:solidFill>
                <a:latin typeface="Arial" charset="0"/>
              </a:rPr>
              <a:t>distrés</a:t>
            </a: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, mejora el humor y promueve una </a:t>
            </a: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auto-imagen </a:t>
            </a: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positiva</a:t>
            </a:r>
            <a:endParaRPr lang="en-US" altLang="es-PR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0" name="Text Box 6"/>
          <p:cNvSpPr txBox="1">
            <a:spLocks noChangeArrowheads="1"/>
          </p:cNvSpPr>
          <p:nvPr/>
        </p:nvSpPr>
        <p:spPr bwMode="auto">
          <a:xfrm>
            <a:off x="251966" y="6021288"/>
            <a:ext cx="871252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 smtClean="0">
                <a:latin typeface="Times New Roman" pitchFamily="18" charset="0"/>
                <a:cs typeface="Times New Roman" pitchFamily="18" charset="0"/>
              </a:rPr>
              <a:t>Reproducido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de: </a:t>
            </a:r>
            <a:r>
              <a:rPr lang="en-US" altLang="es-PR" sz="1200" b="1" i="1" dirty="0" smtClean="0">
                <a:latin typeface="Times New Roman" pitchFamily="18" charset="0"/>
                <a:cs typeface="Times New Roman" pitchFamily="18" charset="0"/>
              </a:rPr>
              <a:t>An Invitation to Health: The Power of Now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17ma.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ed.; (p.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207),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D. Hales,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2017, Boston, MA: Cengage Learning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Cengage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2" y="476969"/>
            <a:ext cx="2159794" cy="1439863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717550" y="1844824"/>
            <a:ext cx="1281113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 dirty="0" smtClean="0">
                <a:solidFill>
                  <a:srgbClr val="000000"/>
                </a:solidFill>
                <a:latin typeface="Calibri" pitchFamily="34" charset="0"/>
              </a:rPr>
              <a:t>Social:</a:t>
            </a:r>
            <a:endParaRPr lang="en-US" altLang="es-PR" sz="28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1042988" y="2348880"/>
            <a:ext cx="6193308" cy="38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s-PR" sz="2100" b="1" dirty="0" smtClean="0">
                <a:solidFill>
                  <a:srgbClr val="000000"/>
                </a:solidFill>
              </a:rPr>
              <a:t>Las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actividades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físicas</a:t>
            </a:r>
            <a:r>
              <a:rPr lang="en-US" altLang="es-PR" sz="2100" dirty="0" smtClean="0">
                <a:solidFill>
                  <a:srgbClr val="000000"/>
                </a:solidFill>
              </a:rPr>
              <a:t>:</a:t>
            </a:r>
            <a:endParaRPr lang="en-US" altLang="es-PR" sz="2100" dirty="0">
              <a:solidFill>
                <a:srgbClr val="000000"/>
              </a:solidFill>
            </a:endParaRPr>
          </a:p>
        </p:txBody>
      </p:sp>
      <p:pic>
        <p:nvPicPr>
          <p:cNvPr id="78" name="Picture 7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20318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8" descr="Bullets_Arrow_Blue1_Right_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916261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 Box 9"/>
          <p:cNvSpPr txBox="1">
            <a:spLocks noChangeArrowheads="1"/>
          </p:cNvSpPr>
          <p:nvPr/>
        </p:nvSpPr>
        <p:spPr bwMode="auto">
          <a:xfrm>
            <a:off x="1077664" y="2782268"/>
            <a:ext cx="7670800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Proveen oportunidades para conocer personas, así como para interaccionar efectivamente con las amistades y la familia</a:t>
            </a:r>
            <a:endParaRPr lang="en-US" altLang="es-PR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" name="Text Box 10"/>
          <p:cNvSpPr txBox="1">
            <a:spLocks noChangeArrowheads="1"/>
          </p:cNvSpPr>
          <p:nvPr/>
        </p:nvSpPr>
        <p:spPr bwMode="auto">
          <a:xfrm>
            <a:off x="717550" y="3861048"/>
            <a:ext cx="80295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 dirty="0" err="1" smtClean="0">
                <a:solidFill>
                  <a:srgbClr val="000000"/>
                </a:solidFill>
                <a:latin typeface="Calibri" pitchFamily="34" charset="0"/>
              </a:rPr>
              <a:t>Intelectual</a:t>
            </a:r>
            <a:r>
              <a:rPr lang="en-US" altLang="es-PR" sz="28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8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1042988" y="4396606"/>
            <a:ext cx="7561460" cy="38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s-PR" sz="2100" b="1" dirty="0" err="1" smtClean="0">
                <a:solidFill>
                  <a:srgbClr val="000000"/>
                </a:solidFill>
              </a:rPr>
              <a:t>Individuos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con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una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elevada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aptitude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física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:</a:t>
            </a:r>
            <a:endParaRPr lang="en-US" altLang="es-PR" sz="2100" b="1" dirty="0">
              <a:solidFill>
                <a:srgbClr val="000000"/>
              </a:solidFill>
            </a:endParaRPr>
          </a:p>
        </p:txBody>
      </p:sp>
      <p:pic>
        <p:nvPicPr>
          <p:cNvPr id="83" name="Picture 12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468044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3" descr="Bullets_Arrow_Blue1_Right_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932486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Text Box 9"/>
          <p:cNvSpPr txBox="1">
            <a:spLocks noChangeArrowheads="1"/>
          </p:cNvSpPr>
          <p:nvPr/>
        </p:nvSpPr>
        <p:spPr bwMode="auto">
          <a:xfrm>
            <a:off x="1077664" y="4870843"/>
            <a:ext cx="7670800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Se caracterizan por estar mas alertas, poseen mejor concentración, son más creativos, y presentan estilos de vida/hábitos más apropiados, o saludables</a:t>
            </a:r>
            <a:endParaRPr lang="en-US" altLang="es-PR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0" name="Text Box 6"/>
          <p:cNvSpPr txBox="1">
            <a:spLocks noChangeArrowheads="1"/>
          </p:cNvSpPr>
          <p:nvPr/>
        </p:nvSpPr>
        <p:spPr bwMode="auto">
          <a:xfrm>
            <a:off x="251966" y="6021288"/>
            <a:ext cx="871252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 smtClean="0">
                <a:latin typeface="Times New Roman" pitchFamily="18" charset="0"/>
                <a:cs typeface="Times New Roman" pitchFamily="18" charset="0"/>
              </a:rPr>
              <a:t>Reproducido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de: </a:t>
            </a:r>
            <a:r>
              <a:rPr lang="en-US" altLang="es-PR" sz="1200" b="1" i="1" dirty="0" smtClean="0">
                <a:latin typeface="Times New Roman" pitchFamily="18" charset="0"/>
                <a:cs typeface="Times New Roman" pitchFamily="18" charset="0"/>
              </a:rPr>
              <a:t>An Invitation to Health: The Power of Now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17ma.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ed.; (p.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207),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D. Hales,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2017, Boston, MA: Cengage Learning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Cengage Learning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411760" y="787466"/>
            <a:ext cx="6120680" cy="83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4300"/>
              </a:lnSpc>
            </a:pPr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 Y LAS</a:t>
            </a:r>
          </a:p>
          <a:p>
            <a:pPr>
              <a:lnSpc>
                <a:spcPts val="4300"/>
              </a:lnSpc>
            </a:pPr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DIMENSIONES </a:t>
            </a:r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LA SALUD</a:t>
            </a:r>
            <a:endParaRPr lang="es-PR" altLang="es-PR" sz="28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4" y="505588"/>
            <a:ext cx="2116012" cy="141067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28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717550" y="1916832"/>
            <a:ext cx="234228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 dirty="0" err="1" smtClean="0">
                <a:solidFill>
                  <a:srgbClr val="000000"/>
                </a:solidFill>
                <a:latin typeface="Calibri" pitchFamily="34" charset="0"/>
              </a:rPr>
              <a:t>Ocupacional</a:t>
            </a:r>
            <a:r>
              <a:rPr lang="en-US" altLang="es-PR" sz="28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8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1042987" y="2420888"/>
            <a:ext cx="7704137" cy="38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s-PR" sz="2100" b="1" dirty="0" err="1" smtClean="0">
                <a:solidFill>
                  <a:srgbClr val="000000"/>
                </a:solidFill>
              </a:rPr>
              <a:t>Empleados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que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poseen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una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apropiada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aptitud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física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:</a:t>
            </a:r>
            <a:endParaRPr lang="en-US" altLang="es-PR" sz="2100" dirty="0">
              <a:solidFill>
                <a:srgbClr val="000000"/>
              </a:solidFill>
            </a:endParaRPr>
          </a:p>
        </p:txBody>
      </p:sp>
      <p:pic>
        <p:nvPicPr>
          <p:cNvPr id="78" name="Picture 7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92326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8" descr="Bullets_Arrow_Blue1_Right_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988269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 Box 9"/>
          <p:cNvSpPr txBox="1">
            <a:spLocks noChangeArrowheads="1"/>
          </p:cNvSpPr>
          <p:nvPr/>
        </p:nvSpPr>
        <p:spPr bwMode="auto">
          <a:xfrm>
            <a:off x="1077664" y="2854276"/>
            <a:ext cx="7670800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Se ausentan muy poco del trabajo, son más productivos, se relacionan mejor entre los </a:t>
            </a:r>
            <a:r>
              <a:rPr lang="es-ES" altLang="es-PR" sz="2200" dirty="0" err="1" smtClean="0">
                <a:solidFill>
                  <a:srgbClr val="000000"/>
                </a:solidFill>
                <a:latin typeface="Arial" charset="0"/>
              </a:rPr>
              <a:t>comapañeros</a:t>
            </a: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 de trabajo y los con sus jefes, e incurren en menos costos médicos</a:t>
            </a:r>
            <a:endParaRPr lang="en-US" altLang="es-PR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" name="Text Box 10"/>
          <p:cNvSpPr txBox="1">
            <a:spLocks noChangeArrowheads="1"/>
          </p:cNvSpPr>
          <p:nvPr/>
        </p:nvSpPr>
        <p:spPr bwMode="auto">
          <a:xfrm>
            <a:off x="717550" y="3933056"/>
            <a:ext cx="80295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 dirty="0" err="1" smtClean="0">
                <a:solidFill>
                  <a:srgbClr val="000000"/>
                </a:solidFill>
                <a:latin typeface="Calibri" pitchFamily="34" charset="0"/>
              </a:rPr>
              <a:t>Espiritual</a:t>
            </a:r>
            <a:r>
              <a:rPr lang="en-US" altLang="es-PR" sz="28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8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1042988" y="4468614"/>
            <a:ext cx="7561460" cy="38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s-PR" sz="2100" b="1" dirty="0" err="1" smtClean="0">
                <a:solidFill>
                  <a:srgbClr val="000000"/>
                </a:solidFill>
              </a:rPr>
              <a:t>Una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óptima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aptitud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física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:</a:t>
            </a:r>
            <a:endParaRPr lang="en-US" altLang="es-PR" sz="2100" b="1" dirty="0">
              <a:solidFill>
                <a:srgbClr val="000000"/>
              </a:solidFill>
            </a:endParaRPr>
          </a:p>
        </p:txBody>
      </p:sp>
      <p:pic>
        <p:nvPicPr>
          <p:cNvPr id="83" name="Picture 12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540052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3" descr="Bullets_Arrow_Blue1_Right_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4004494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Text Box 9"/>
          <p:cNvSpPr txBox="1">
            <a:spLocks noChangeArrowheads="1"/>
          </p:cNvSpPr>
          <p:nvPr/>
        </p:nvSpPr>
        <p:spPr bwMode="auto">
          <a:xfrm>
            <a:off x="1077664" y="4942851"/>
            <a:ext cx="7670800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Fomenta la apreciación para la relación que existe entre el cuerpo y la mente, y puede conducir hacia una mayor realización de las potencialidades inherentes en el individuo</a:t>
            </a:r>
            <a:endParaRPr lang="en-US" altLang="es-PR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0" name="Text Box 6"/>
          <p:cNvSpPr txBox="1">
            <a:spLocks noChangeArrowheads="1"/>
          </p:cNvSpPr>
          <p:nvPr/>
        </p:nvSpPr>
        <p:spPr bwMode="auto">
          <a:xfrm>
            <a:off x="251966" y="6021288"/>
            <a:ext cx="871252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 smtClean="0">
                <a:latin typeface="Times New Roman" pitchFamily="18" charset="0"/>
                <a:cs typeface="Times New Roman" pitchFamily="18" charset="0"/>
              </a:rPr>
              <a:t>Reproducido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de: </a:t>
            </a:r>
            <a:r>
              <a:rPr lang="en-US" altLang="es-PR" sz="1200" b="1" i="1" dirty="0" smtClean="0">
                <a:latin typeface="Times New Roman" pitchFamily="18" charset="0"/>
                <a:cs typeface="Times New Roman" pitchFamily="18" charset="0"/>
              </a:rPr>
              <a:t>An Invitation to Health: The Power of Now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17ma.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ed.; (p.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207),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D. Hales,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2017, Boston, MA: Cengage Learning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Cengage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4" y="394928"/>
            <a:ext cx="2385536" cy="159035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411760" y="869283"/>
            <a:ext cx="6120680" cy="83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4300"/>
              </a:lnSpc>
            </a:pPr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 Y LAS</a:t>
            </a:r>
          </a:p>
          <a:p>
            <a:pPr>
              <a:lnSpc>
                <a:spcPts val="4300"/>
              </a:lnSpc>
            </a:pPr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DIMENSIONES </a:t>
            </a:r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LA SALUD</a:t>
            </a:r>
            <a:endParaRPr lang="es-PR" altLang="es-PR" sz="28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24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717550" y="2853279"/>
            <a:ext cx="234228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 dirty="0" err="1" smtClean="0">
                <a:solidFill>
                  <a:srgbClr val="000000"/>
                </a:solidFill>
                <a:latin typeface="Calibri" pitchFamily="34" charset="0"/>
              </a:rPr>
              <a:t>Ambiental</a:t>
            </a:r>
            <a:r>
              <a:rPr lang="en-US" altLang="es-PR" sz="2800" b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8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1042987" y="3357335"/>
            <a:ext cx="7704137" cy="38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s-PR" sz="2100" b="1" dirty="0" smtClean="0">
                <a:solidFill>
                  <a:srgbClr val="000000"/>
                </a:solidFill>
              </a:rPr>
              <a:t>Los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individuos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con un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nivel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elevado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de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aptitud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 </a:t>
            </a:r>
            <a:r>
              <a:rPr lang="en-US" altLang="es-PR" sz="2100" b="1" dirty="0" err="1" smtClean="0">
                <a:solidFill>
                  <a:srgbClr val="000000"/>
                </a:solidFill>
              </a:rPr>
              <a:t>física</a:t>
            </a:r>
            <a:r>
              <a:rPr lang="en-US" altLang="es-PR" sz="2100" b="1" dirty="0" smtClean="0">
                <a:solidFill>
                  <a:srgbClr val="000000"/>
                </a:solidFill>
              </a:rPr>
              <a:t>:</a:t>
            </a:r>
            <a:endParaRPr lang="en-US" altLang="es-PR" sz="2100" dirty="0">
              <a:solidFill>
                <a:srgbClr val="000000"/>
              </a:solidFill>
            </a:endParaRPr>
          </a:p>
        </p:txBody>
      </p:sp>
      <p:pic>
        <p:nvPicPr>
          <p:cNvPr id="78" name="Picture 7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428773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8" descr="Bullets_Arrow_Blue1_Right_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924716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 Box 9"/>
          <p:cNvSpPr txBox="1">
            <a:spLocks noChangeArrowheads="1"/>
          </p:cNvSpPr>
          <p:nvPr/>
        </p:nvSpPr>
        <p:spPr bwMode="auto">
          <a:xfrm>
            <a:off x="1077664" y="3790723"/>
            <a:ext cx="7670800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Se preocupan por la necesidad de aire y alimentación sana, y desarrollan un apreciación más profunda del universo físico en el cual se </a:t>
            </a: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encuentran </a:t>
            </a:r>
            <a:r>
              <a:rPr lang="es-ES" altLang="es-PR" sz="2200" dirty="0" smtClean="0">
                <a:solidFill>
                  <a:srgbClr val="000000"/>
                </a:solidFill>
                <a:latin typeface="Arial" charset="0"/>
              </a:rPr>
              <a:t>inmerso</a:t>
            </a:r>
            <a:endParaRPr lang="en-US" altLang="es-PR" sz="2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0" name="Text Box 6"/>
          <p:cNvSpPr txBox="1">
            <a:spLocks noChangeArrowheads="1"/>
          </p:cNvSpPr>
          <p:nvPr/>
        </p:nvSpPr>
        <p:spPr bwMode="auto">
          <a:xfrm>
            <a:off x="251966" y="6021288"/>
            <a:ext cx="871252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 smtClean="0">
                <a:latin typeface="Times New Roman" pitchFamily="18" charset="0"/>
                <a:cs typeface="Times New Roman" pitchFamily="18" charset="0"/>
              </a:rPr>
              <a:t>Reproducido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de: </a:t>
            </a:r>
            <a:r>
              <a:rPr lang="en-US" altLang="es-PR" sz="1200" b="1" i="1" dirty="0" smtClean="0">
                <a:latin typeface="Times New Roman" pitchFamily="18" charset="0"/>
                <a:cs typeface="Times New Roman" pitchFamily="18" charset="0"/>
              </a:rPr>
              <a:t>An Invitation to Health: The Power of Now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17ma.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ed.; (p.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207),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D. Hales,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2017, Boston, MA: Cengage Learning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Cengage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4" y="677260"/>
            <a:ext cx="2980604" cy="216116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989164" y="1229323"/>
            <a:ext cx="5903316" cy="83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4300"/>
              </a:lnSpc>
            </a:pPr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 Y LAS</a:t>
            </a:r>
          </a:p>
          <a:p>
            <a:pPr>
              <a:lnSpc>
                <a:spcPts val="4300"/>
              </a:lnSpc>
            </a:pPr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DIMENSIONES </a:t>
            </a:r>
            <a:r>
              <a:rPr lang="es-PR" altLang="es-PR" sz="28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LA SALUD</a:t>
            </a:r>
            <a:endParaRPr lang="es-PR" altLang="es-PR" sz="28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997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7" descr="Business_Handsh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4118562" cy="216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395536" y="981621"/>
            <a:ext cx="864096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AGRADECIMIENTOS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-35496" y="3067621"/>
            <a:ext cx="917949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UNIVERSIDAD AUT</a:t>
            </a:r>
            <a:r>
              <a:rPr lang="en-US" altLang="es-PR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ÓNOMA DE CHIRIQUÍ</a:t>
            </a:r>
            <a:endParaRPr lang="es-PR" altLang="es-PR" sz="3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45603" y="3717032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Alda</a:t>
            </a:r>
            <a:r>
              <a:rPr lang="en-US" altLang="es-PR" sz="2800" b="1" dirty="0" smtClean="0">
                <a:latin typeface="Arial" charset="0"/>
              </a:rPr>
              <a:t> </a:t>
            </a:r>
            <a:r>
              <a:rPr lang="en-US" altLang="es-PR" sz="2800" b="1" dirty="0">
                <a:latin typeface="Arial" charset="0"/>
              </a:rPr>
              <a:t>C</a:t>
            </a:r>
            <a:r>
              <a:rPr lang="en-US" altLang="es-PR" sz="2800" b="1" dirty="0" smtClean="0">
                <a:latin typeface="Arial" charset="0"/>
              </a:rPr>
              <a:t>ano de </a:t>
            </a:r>
            <a:r>
              <a:rPr lang="en-US" altLang="es-PR" sz="2800" b="1" dirty="0" err="1" smtClean="0">
                <a:latin typeface="Arial" charset="0"/>
              </a:rPr>
              <a:t>Araúz</a:t>
            </a:r>
            <a:r>
              <a:rPr lang="en-US" altLang="es-PR" sz="2800" b="1" i="1" dirty="0" smtClean="0">
                <a:latin typeface="Arial" charset="0"/>
              </a:rPr>
              <a:t>, M. A.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4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7" y="3783572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82116" y="5138028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i="1" dirty="0" smtClean="0">
                <a:latin typeface="Arial" charset="0"/>
              </a:rPr>
              <a:t>Doctor</a:t>
            </a:r>
            <a:r>
              <a:rPr lang="en-US" altLang="es-PR" sz="2800" b="1" dirty="0" smtClean="0">
                <a:latin typeface="Arial" charset="0"/>
              </a:rPr>
              <a:t> Eric Cabrera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6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04568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82116" y="5786100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i="1" dirty="0" smtClean="0">
                <a:latin typeface="Arial" charset="0"/>
              </a:rPr>
              <a:t>Magister</a:t>
            </a:r>
            <a:r>
              <a:rPr lang="en-US" altLang="es-PR" sz="2800" b="1" dirty="0" smtClean="0">
                <a:latin typeface="Arial" charset="0"/>
              </a:rPr>
              <a:t> Daniel Carrillo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8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52640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588681" y="3717032"/>
            <a:ext cx="32307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 smtClean="0">
                <a:latin typeface="Arial" charset="0"/>
              </a:rPr>
              <a:t>Erenia</a:t>
            </a:r>
            <a:r>
              <a:rPr lang="en-US" altLang="es-PR" sz="2800" b="1" dirty="0" smtClean="0">
                <a:latin typeface="Arial" charset="0"/>
              </a:rPr>
              <a:t> Staff Ruiz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20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085" y="3783572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45603" y="4201924"/>
            <a:ext cx="7158236" cy="81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 smtClean="0">
                <a:latin typeface="Calibri" panose="020F0502020204030204" pitchFamily="34" charset="0"/>
              </a:rPr>
              <a:t>Decana</a:t>
            </a:r>
            <a:endParaRPr lang="en-US" altLang="es-PR" sz="2400" b="1" i="1" dirty="0" smtClean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 smtClean="0">
                <a:latin typeface="Calibri" panose="020F0502020204030204" pitchFamily="34" charset="0"/>
              </a:rPr>
              <a:t>Facultad</a:t>
            </a:r>
            <a:r>
              <a:rPr lang="en-US" altLang="es-PR" sz="2400" b="1" i="1" dirty="0" smtClean="0">
                <a:latin typeface="Calibri" panose="020F0502020204030204" pitchFamily="34" charset="0"/>
              </a:rPr>
              <a:t> de </a:t>
            </a:r>
            <a:r>
              <a:rPr lang="en-US" altLang="es-PR" sz="2400" b="1" i="1" dirty="0" err="1" smtClean="0">
                <a:latin typeface="Calibri" panose="020F0502020204030204" pitchFamily="34" charset="0"/>
              </a:rPr>
              <a:t>Humanidades</a:t>
            </a:r>
            <a:endParaRPr lang="en-US" altLang="es-PR" sz="2400" b="1" i="1" dirty="0">
              <a:latin typeface="Calibri" panose="020F0502020204030204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588681" y="4216860"/>
            <a:ext cx="3555319" cy="81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 smtClean="0">
                <a:latin typeface="Calibri" panose="020F0502020204030204" pitchFamily="34" charset="0"/>
              </a:rPr>
              <a:t>Secretaria-Despacho</a:t>
            </a:r>
            <a:endParaRPr lang="en-US" altLang="es-PR" sz="2400" b="1" i="1" dirty="0" smtClean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 smtClean="0">
                <a:latin typeface="Calibri" panose="020F0502020204030204" pitchFamily="34" charset="0"/>
              </a:rPr>
              <a:t>Facultad</a:t>
            </a:r>
            <a:r>
              <a:rPr lang="en-US" altLang="es-PR" sz="2400" b="1" i="1" dirty="0" smtClean="0">
                <a:latin typeface="Calibri" panose="020F0502020204030204" pitchFamily="34" charset="0"/>
              </a:rPr>
              <a:t> de </a:t>
            </a:r>
            <a:r>
              <a:rPr lang="en-US" altLang="es-PR" sz="2400" b="1" i="1" dirty="0" err="1" smtClean="0">
                <a:latin typeface="Calibri" panose="020F0502020204030204" pitchFamily="34" charset="0"/>
              </a:rPr>
              <a:t>Humanidades</a:t>
            </a:r>
            <a:endParaRPr lang="en-US" altLang="es-PR" sz="2400" b="1" i="1" dirty="0"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4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314" name="Rectangle 2"/>
          <p:cNvSpPr>
            <a:spLocks noChangeArrowheads="1"/>
          </p:cNvSpPr>
          <p:nvPr/>
        </p:nvSpPr>
        <p:spPr bwMode="auto">
          <a:xfrm>
            <a:off x="3492500" y="765175"/>
            <a:ext cx="511333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8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SALUD</a:t>
            </a:r>
          </a:p>
        </p:txBody>
      </p:sp>
      <p:sp>
        <p:nvSpPr>
          <p:cNvPr id="1421315" name="Rectangle 3"/>
          <p:cNvSpPr>
            <a:spLocks noChangeArrowheads="1"/>
          </p:cNvSpPr>
          <p:nvPr/>
        </p:nvSpPr>
        <p:spPr bwMode="auto">
          <a:xfrm>
            <a:off x="3490913" y="1803400"/>
            <a:ext cx="5402262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b="1">
                <a:latin typeface="Arial" charset="0"/>
                <a:cs typeface="Arial" charset="0"/>
              </a:rPr>
              <a:t>Conjunto de </a:t>
            </a:r>
            <a:r>
              <a:rPr lang="en-US" altLang="es-PR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acciones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b="1">
                <a:latin typeface="Arial" charset="0"/>
                <a:cs typeface="Arial" charset="0"/>
              </a:rPr>
              <a:t>dirigidas a establecer un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b="1">
                <a:latin typeface="Arial" charset="0"/>
                <a:cs typeface="Arial" charset="0"/>
              </a:rPr>
              <a:t>estado óptimo de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bienestar</a:t>
            </a:r>
            <a:r>
              <a:rPr lang="en-US" altLang="es-PR" b="1">
                <a:latin typeface="Arial" charset="0"/>
                <a:cs typeface="Arial" charset="0"/>
              </a:rPr>
              <a:t> a nivel </a:t>
            </a:r>
            <a:r>
              <a:rPr lang="en-US" altLang="es-PR" i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físico</a:t>
            </a:r>
            <a:r>
              <a:rPr lang="en-US" altLang="es-PR" b="1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i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mental</a:t>
            </a:r>
            <a:r>
              <a:rPr lang="en-US" altLang="es-PR" b="1">
                <a:latin typeface="Arial" charset="0"/>
                <a:cs typeface="Arial" charset="0"/>
              </a:rPr>
              <a:t>, </a:t>
            </a:r>
            <a:r>
              <a:rPr lang="en-US" altLang="es-PR" i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emocional</a:t>
            </a:r>
            <a:r>
              <a:rPr lang="en-US" altLang="es-PR" b="1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i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social</a:t>
            </a:r>
            <a:r>
              <a:rPr lang="en-US" altLang="es-PR" b="1">
                <a:latin typeface="Arial" charset="0"/>
                <a:cs typeface="Arial" charset="0"/>
              </a:rPr>
              <a:t>, </a:t>
            </a:r>
            <a:r>
              <a:rPr lang="en-US" altLang="es-PR" i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espiritual</a:t>
            </a:r>
            <a:r>
              <a:rPr lang="en-US" altLang="es-PR" b="1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i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ecológico</a:t>
            </a:r>
            <a:r>
              <a:rPr lang="en-US" altLang="es-PR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es-PR" b="1" i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ocupacional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y</a:t>
            </a:r>
            <a:r>
              <a:rPr lang="en-US" altLang="es-PR" b="1" i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económica</a:t>
            </a:r>
          </a:p>
        </p:txBody>
      </p:sp>
      <p:pic>
        <p:nvPicPr>
          <p:cNvPr id="1421316" name="Picture 4" descr="Family Walk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3095625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431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4" name="chimes.wav"/>
          </p:stSnd>
        </p:sndAc>
      </p:transition>
    </mc:Choice>
    <mc:Fallback>
      <p:transition spd="slow">
        <p:checker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8197" name="Picture 5" descr="Resistance_Dumbells_Woma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4" y="620713"/>
            <a:ext cx="3908425" cy="597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8198" name="Rectangle 6"/>
          <p:cNvSpPr>
            <a:spLocks noChangeArrowheads="1"/>
          </p:cNvSpPr>
          <p:nvPr/>
        </p:nvSpPr>
        <p:spPr bwMode="auto">
          <a:xfrm>
            <a:off x="4427859" y="877888"/>
            <a:ext cx="41767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7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SALUD</a:t>
            </a:r>
          </a:p>
        </p:txBody>
      </p:sp>
      <p:sp>
        <p:nvSpPr>
          <p:cNvPr id="1288199" name="Rectangle 7"/>
          <p:cNvSpPr>
            <a:spLocks noChangeArrowheads="1"/>
          </p:cNvSpPr>
          <p:nvPr/>
        </p:nvSpPr>
        <p:spPr bwMode="auto">
          <a:xfrm>
            <a:off x="4500884" y="2060575"/>
            <a:ext cx="4319588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La </a:t>
            </a:r>
            <a:r>
              <a:rPr lang="en-US" altLang="es-PR" sz="3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integración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efectiva de las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ocho dimensiones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de la salud en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i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calidad de vida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de las personas</a:t>
            </a:r>
            <a:endParaRPr lang="en-US" altLang="es-PR" sz="3700" b="1" i="1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45" name="Picture 5" descr="Stretch-Meditate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692150"/>
            <a:ext cx="4354513" cy="57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46" name="Rectangle 6"/>
          <p:cNvSpPr>
            <a:spLocks noChangeArrowheads="1"/>
          </p:cNvSpPr>
          <p:nvPr/>
        </p:nvSpPr>
        <p:spPr bwMode="auto">
          <a:xfrm>
            <a:off x="4716463" y="1022350"/>
            <a:ext cx="41767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7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SALUD</a:t>
            </a:r>
          </a:p>
        </p:txBody>
      </p:sp>
      <p:sp>
        <p:nvSpPr>
          <p:cNvPr id="1290247" name="Rectangle 7"/>
          <p:cNvSpPr>
            <a:spLocks noChangeArrowheads="1"/>
          </p:cNvSpPr>
          <p:nvPr/>
        </p:nvSpPr>
        <p:spPr bwMode="auto">
          <a:xfrm>
            <a:off x="4789488" y="2205038"/>
            <a:ext cx="4103687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4100" b="1">
                <a:latin typeface="Arial" charset="0"/>
                <a:cs typeface="Arial" charset="0"/>
              </a:rPr>
              <a:t>No implica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100" b="1">
                <a:latin typeface="Arial" charset="0"/>
                <a:cs typeface="Arial" charset="0"/>
              </a:rPr>
              <a:t>únicamente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100" b="1">
                <a:latin typeface="Arial" charset="0"/>
                <a:cs typeface="Arial" charset="0"/>
              </a:rPr>
              <a:t>ausencia de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1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enfermedad</a:t>
            </a:r>
            <a:r>
              <a:rPr lang="en-US" altLang="es-PR" sz="4100" b="1">
                <a:latin typeface="Arial" charset="0"/>
                <a:cs typeface="Arial" charset="0"/>
              </a:rPr>
              <a:t> 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100" b="1">
                <a:latin typeface="Arial" charset="0"/>
                <a:cs typeface="Arial" charset="0"/>
              </a:rPr>
              <a:t>de incapacidad</a:t>
            </a:r>
            <a:endParaRPr lang="en-US" altLang="es-PR" sz="4100" b="1" i="1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2533" name="Picture 5" descr="Runner_Woman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3956050" cy="582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2534" name="Rectangle 6"/>
          <p:cNvSpPr>
            <a:spLocks noChangeArrowheads="1"/>
          </p:cNvSpPr>
          <p:nvPr/>
        </p:nvSpPr>
        <p:spPr bwMode="auto">
          <a:xfrm>
            <a:off x="4356100" y="877888"/>
            <a:ext cx="41767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BIENESTAR</a:t>
            </a:r>
          </a:p>
        </p:txBody>
      </p:sp>
      <p:sp>
        <p:nvSpPr>
          <p:cNvPr id="1302535" name="Rectangle 7"/>
          <p:cNvSpPr>
            <a:spLocks noChangeArrowheads="1"/>
          </p:cNvSpPr>
          <p:nvPr/>
        </p:nvSpPr>
        <p:spPr bwMode="auto">
          <a:xfrm>
            <a:off x="4429125" y="2060575"/>
            <a:ext cx="4319588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La adecuada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adaptación</a:t>
            </a:r>
            <a:r>
              <a:rPr lang="en-US" altLang="es-PR" sz="3700" b="1">
                <a:latin typeface="Arial" charset="0"/>
                <a:cs typeface="Arial" charset="0"/>
              </a:rPr>
              <a:t> 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integración de las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de las ocho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dimensiones de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salud</a:t>
            </a:r>
            <a:endParaRPr lang="en-US" altLang="es-PR" sz="3700" b="1" i="1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824" name="Picture 8" descr="Artistic_Gymnastic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054100"/>
            <a:ext cx="4098925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4283075" y="908050"/>
            <a:ext cx="47879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MOVIMIENTO</a:t>
            </a:r>
          </a:p>
          <a:p>
            <a:pPr eaLnBrk="0" hangingPunct="0"/>
            <a:r>
              <a:rPr lang="en-US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HUMANO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4319588" y="2133600"/>
            <a:ext cx="4824412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Cambio de posición, 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postura, del cuerpo como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un todo, o de sus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segmentos, en relación 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un sistema de referencia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en el ambiente físico, y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dentro de un marco de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tiempo y espacio</a:t>
            </a:r>
            <a:endParaRPr lang="en-US" altLang="es-PR" sz="2900" b="1" i="1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979" name="Rectangle 3"/>
          <p:cNvSpPr>
            <a:spLocks noChangeArrowheads="1"/>
          </p:cNvSpPr>
          <p:nvPr/>
        </p:nvSpPr>
        <p:spPr bwMode="auto">
          <a:xfrm>
            <a:off x="5364163" y="620713"/>
            <a:ext cx="36004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120000"/>
              </a:lnSpc>
            </a:pPr>
            <a:r>
              <a:rPr lang="en-US" altLang="es-PR" sz="3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TIPOS DE:</a:t>
            </a:r>
          </a:p>
          <a:p>
            <a:pPr eaLnBrk="0" hangingPunct="0">
              <a:lnSpc>
                <a:spcPct val="120000"/>
              </a:lnSpc>
            </a:pPr>
            <a:r>
              <a:rPr lang="en-US" altLang="es-PR" sz="3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MOVIMIENTO HUMANO</a:t>
            </a:r>
          </a:p>
        </p:txBody>
      </p:sp>
      <p:pic>
        <p:nvPicPr>
          <p:cNvPr id="1406982" name="Picture 6" descr="POINTER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22116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6983" name="Text Box 7"/>
          <p:cNvSpPr txBox="1">
            <a:spLocks noChangeArrowheads="1"/>
          </p:cNvSpPr>
          <p:nvPr/>
        </p:nvSpPr>
        <p:spPr bwMode="auto">
          <a:xfrm>
            <a:off x="6011863" y="4148138"/>
            <a:ext cx="2592387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s-PR" sz="3100" b="1">
                <a:latin typeface="Arial" charset="0"/>
              </a:rPr>
              <a:t>Deportes</a:t>
            </a:r>
          </a:p>
        </p:txBody>
      </p:sp>
      <p:pic>
        <p:nvPicPr>
          <p:cNvPr id="1406985" name="Picture 9" descr="POINTER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8704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6986" name="Text Box 10"/>
          <p:cNvSpPr txBox="1">
            <a:spLocks noChangeArrowheads="1"/>
          </p:cNvSpPr>
          <p:nvPr/>
        </p:nvSpPr>
        <p:spPr bwMode="auto">
          <a:xfrm>
            <a:off x="6011863" y="4797425"/>
            <a:ext cx="25209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s-PR" sz="3100" b="1">
                <a:latin typeface="Arial" charset="0"/>
              </a:rPr>
              <a:t>Actividades</a:t>
            </a:r>
          </a:p>
          <a:p>
            <a:pPr algn="l" eaLnBrk="0" hangingPunct="0"/>
            <a:r>
              <a:rPr lang="en-US" altLang="es-PR" sz="3100" b="1">
                <a:latin typeface="Arial" charset="0"/>
              </a:rPr>
              <a:t>recreativas</a:t>
            </a:r>
          </a:p>
          <a:p>
            <a:pPr algn="l" eaLnBrk="0" hangingPunct="0"/>
            <a:r>
              <a:rPr lang="en-US" altLang="es-PR" sz="3100" b="1">
                <a:latin typeface="Arial" charset="0"/>
              </a:rPr>
              <a:t>activas</a:t>
            </a:r>
          </a:p>
        </p:txBody>
      </p:sp>
      <p:pic>
        <p:nvPicPr>
          <p:cNvPr id="1406988" name="Picture 12" descr="POINTER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7187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6989" name="Text Box 13"/>
          <p:cNvSpPr txBox="1">
            <a:spLocks noChangeArrowheads="1"/>
          </p:cNvSpPr>
          <p:nvPr/>
        </p:nvSpPr>
        <p:spPr bwMode="auto">
          <a:xfrm>
            <a:off x="6011863" y="3571875"/>
            <a:ext cx="25923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80000"/>
              </a:lnSpc>
            </a:pPr>
            <a:r>
              <a:rPr lang="en-US" altLang="es-PR" sz="3100" b="1">
                <a:latin typeface="Arial" charset="0"/>
              </a:rPr>
              <a:t>Ejercicio</a:t>
            </a:r>
          </a:p>
        </p:txBody>
      </p:sp>
      <p:pic>
        <p:nvPicPr>
          <p:cNvPr id="1406991" name="Picture 15" descr="POINTER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9432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6992" name="Text Box 16"/>
          <p:cNvSpPr txBox="1">
            <a:spLocks noChangeArrowheads="1"/>
          </p:cNvSpPr>
          <p:nvPr/>
        </p:nvSpPr>
        <p:spPr bwMode="auto">
          <a:xfrm>
            <a:off x="6011863" y="2924175"/>
            <a:ext cx="30972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80000"/>
              </a:lnSpc>
            </a:pPr>
            <a:r>
              <a:rPr lang="en-US" altLang="es-PR" sz="3100" b="1">
                <a:latin typeface="Arial" charset="0"/>
              </a:rPr>
              <a:t>Actividad física</a:t>
            </a:r>
          </a:p>
        </p:txBody>
      </p:sp>
      <p:pic>
        <p:nvPicPr>
          <p:cNvPr id="1406993" name="Picture 17" descr="People_Walking_in_Forest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692150"/>
            <a:ext cx="52705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171" name="Rectangle 3"/>
          <p:cNvSpPr>
            <a:spLocks noChangeArrowheads="1"/>
          </p:cNvSpPr>
          <p:nvPr/>
        </p:nvSpPr>
        <p:spPr bwMode="auto">
          <a:xfrm>
            <a:off x="3635375" y="879475"/>
            <a:ext cx="53292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5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EDUCACIÓN</a:t>
            </a:r>
          </a:p>
        </p:txBody>
      </p:sp>
      <p:sp>
        <p:nvSpPr>
          <p:cNvPr id="1415172" name="Rectangle 4"/>
          <p:cNvSpPr>
            <a:spLocks noChangeArrowheads="1"/>
          </p:cNvSpPr>
          <p:nvPr/>
        </p:nvSpPr>
        <p:spPr bwMode="auto">
          <a:xfrm>
            <a:off x="3708400" y="2062163"/>
            <a:ext cx="54356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4100" b="1">
                <a:latin typeface="Arial" charset="0"/>
                <a:cs typeface="Arial" charset="0"/>
              </a:rPr>
              <a:t>“Proceso formal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100" b="1">
                <a:latin typeface="Arial" charset="0"/>
                <a:cs typeface="Arial" charset="0"/>
              </a:rPr>
              <a:t>o informal, por el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100" b="1">
                <a:latin typeface="Arial" charset="0"/>
                <a:cs typeface="Arial" charset="0"/>
              </a:rPr>
              <a:t>cual se perfeccionan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100" b="1">
                <a:latin typeface="Arial" charset="0"/>
                <a:cs typeface="Arial" charset="0"/>
              </a:rPr>
              <a:t>las potencialidades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100" b="1">
                <a:latin typeface="Arial" charset="0"/>
                <a:cs typeface="Arial" charset="0"/>
              </a:rPr>
              <a:t>del educando.</a:t>
            </a:r>
            <a:r>
              <a:rPr lang="en-US" altLang="es-PR" sz="4100" b="1">
                <a:latin typeface="Arial"/>
                <a:cs typeface="Arial" charset="0"/>
              </a:rPr>
              <a:t>”</a:t>
            </a:r>
            <a:endParaRPr lang="en-US" altLang="es-PR" sz="4100" b="1">
              <a:cs typeface="Arial" charset="0"/>
            </a:endParaRPr>
          </a:p>
        </p:txBody>
      </p:sp>
      <p:pic>
        <p:nvPicPr>
          <p:cNvPr id="1415173" name="Picture 5" descr="Boy_in_Swing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3590925" cy="56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07950" y="6238875"/>
            <a:ext cx="90360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000" b="1" i="1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0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000">
                <a:latin typeface="Times New Roman" pitchFamily="18" charset="0"/>
                <a:cs typeface="Times New Roman" pitchFamily="18" charset="0"/>
              </a:rPr>
              <a:t> Reproducido de: </a:t>
            </a:r>
            <a:r>
              <a:rPr lang="en-US" altLang="es-PR" sz="1000" b="1" i="1">
                <a:latin typeface="Times New Roman" pitchFamily="18" charset="0"/>
                <a:cs typeface="Times New Roman" pitchFamily="18" charset="0"/>
              </a:rPr>
              <a:t>Introducción a la Educación.</a:t>
            </a:r>
            <a:r>
              <a:rPr lang="en-US" altLang="es-PR" sz="1000">
                <a:latin typeface="Times New Roman" pitchFamily="18" charset="0"/>
                <a:cs typeface="Times New Roman" pitchFamily="18" charset="0"/>
              </a:rPr>
              <a:t> (p. 1), por A. Lopez Yustos, 1994, San Juan, PR: Publicaciones Puertorriqueñas, Inc.. Copyright 1994 por Publicaciones Puetrtorriqueñas.</a:t>
            </a:r>
            <a:endParaRPr lang="en-US" altLang="es-PR" sz="1000"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914" name="Picture 2" descr="Batting_Child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3889375" cy="558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8915" name="Rectangle 3"/>
          <p:cNvSpPr>
            <a:spLocks noChangeArrowheads="1"/>
          </p:cNvSpPr>
          <p:nvPr/>
        </p:nvSpPr>
        <p:spPr bwMode="auto">
          <a:xfrm>
            <a:off x="4140200" y="908050"/>
            <a:ext cx="47879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EDUCACIÓN</a:t>
            </a:r>
          </a:p>
          <a:p>
            <a:pPr eaLnBrk="0" hangingPunct="0"/>
            <a:r>
              <a:rPr lang="en-US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FÍSICA</a:t>
            </a:r>
          </a:p>
        </p:txBody>
      </p:sp>
      <p:sp>
        <p:nvSpPr>
          <p:cNvPr id="1318916" name="Rectangle 4"/>
          <p:cNvSpPr>
            <a:spLocks noChangeArrowheads="1"/>
          </p:cNvSpPr>
          <p:nvPr/>
        </p:nvSpPr>
        <p:spPr bwMode="auto">
          <a:xfrm>
            <a:off x="4140200" y="2133600"/>
            <a:ext cx="4932363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Proceso educativo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que emplea el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 i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movimiento humano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como medio para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lograr el desarrolllo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óptimo de la aptitud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física, mental,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emocional y social cultural</a:t>
            </a:r>
            <a:endParaRPr lang="en-US" altLang="es-PR" sz="2900" b="1" i="1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66" name="Rectangle 6"/>
          <p:cNvSpPr>
            <a:spLocks noChangeArrowheads="1"/>
          </p:cNvSpPr>
          <p:nvPr/>
        </p:nvSpPr>
        <p:spPr bwMode="auto">
          <a:xfrm>
            <a:off x="2555875" y="692150"/>
            <a:ext cx="47879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DEPORTES</a:t>
            </a:r>
          </a:p>
        </p:txBody>
      </p:sp>
      <p:sp>
        <p:nvSpPr>
          <p:cNvPr id="1320967" name="Rectangle 7"/>
          <p:cNvSpPr>
            <a:spLocks noChangeArrowheads="1"/>
          </p:cNvSpPr>
          <p:nvPr/>
        </p:nvSpPr>
        <p:spPr bwMode="auto">
          <a:xfrm>
            <a:off x="2555875" y="1268413"/>
            <a:ext cx="6516688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2100" b="1">
                <a:latin typeface="Arial" charset="0"/>
                <a:cs typeface="Arial" charset="0"/>
              </a:rPr>
              <a:t>T</a:t>
            </a:r>
            <a:r>
              <a:rPr lang="es-ES" altLang="es-PR" sz="2400" b="1">
                <a:latin typeface="Arial" charset="0"/>
                <a:cs typeface="Arial" charset="0"/>
              </a:rPr>
              <a:t>ipo de actividad física institucionalizada,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estructurada, organizada y competitiva,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con metas bien definidas y gobernada por 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reglas específicas, donde se destacan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esfuerzos físicos vigorosos, el uso de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destrezas deportivas o motoras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relativamente complejas y la aplicación de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estrategias, con el fin de alcanzar un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rendimiento exitoso mediante la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superación de un adversario en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competición o la demostración de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aptitudes particulares</a:t>
            </a:r>
          </a:p>
        </p:txBody>
      </p:sp>
      <p:pic>
        <p:nvPicPr>
          <p:cNvPr id="1320968" name="Picture 8" descr="Baseball_Pitcher_T_First-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549275"/>
            <a:ext cx="1922463" cy="59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nergia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193" y="692150"/>
            <a:ext cx="4767263" cy="579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3206" y="692150"/>
            <a:ext cx="302418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600" i="1" dirty="0">
                <a:latin typeface="Times New Roman" panose="02020603050405020304" pitchFamily="18" charset="0"/>
              </a:rPr>
              <a:t>NOTA</a:t>
            </a:r>
            <a:r>
              <a:rPr lang="es-ES" altLang="es-PR" sz="1600" dirty="0">
                <a:latin typeface="Times New Roman" panose="02020603050405020304" pitchFamily="18" charset="0"/>
              </a:rPr>
              <a:t>.</a:t>
            </a:r>
            <a:r>
              <a:rPr lang="es-ES" altLang="es-PR" sz="1600" b="0" dirty="0">
                <a:latin typeface="Times New Roman" panose="02020603050405020304" pitchFamily="18" charset="0"/>
              </a:rPr>
              <a:t> Adaptado de</a:t>
            </a:r>
            <a:r>
              <a:rPr lang="es-ES" altLang="es-PR" sz="1600" b="0" dirty="0" smtClean="0">
                <a:latin typeface="Times New Roman" panose="02020603050405020304" pitchFamily="18" charset="0"/>
              </a:rPr>
              <a:t>: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Sports and Exercise Nutrition</a:t>
            </a:r>
            <a:r>
              <a:rPr lang="en-US" altLang="es-PR" sz="1600" b="0" dirty="0">
                <a:latin typeface="Times New Roman" panose="02020603050405020304" pitchFamily="18" charset="0"/>
              </a:rPr>
              <a:t>. 5ta. ed.; (pp. 134, 184-185, 186, 190),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W. D.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McArdle</a:t>
            </a:r>
            <a:r>
              <a:rPr lang="en-US" altLang="es-PR" sz="1600" b="0" dirty="0">
                <a:latin typeface="Times New Roman" panose="02020603050405020304" pitchFamily="18" charset="0"/>
              </a:rPr>
              <a:t>, F. I.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Katch</a:t>
            </a:r>
            <a:r>
              <a:rPr lang="en-US" altLang="es-PR" sz="1600" b="0" dirty="0">
                <a:latin typeface="Times New Roman" panose="02020603050405020304" pitchFamily="18" charset="0"/>
              </a:rPr>
              <a:t>, &amp; V. I.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Katch</a:t>
            </a:r>
            <a:r>
              <a:rPr lang="en-US" altLang="es-PR" sz="1600" b="0" dirty="0">
                <a:latin typeface="Times New Roman" panose="02020603050405020304" pitchFamily="18" charset="0"/>
              </a:rPr>
              <a:t>, 2013, Philadelphia: Lippincott Williams &amp; Wilkins. Copyright 2013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Lippincott Williams &amp; Wilkins, a Wolters Kluwer business;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Fisiología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 del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Esfuerzo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 y del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Deporte</a:t>
            </a:r>
            <a:r>
              <a:rPr lang="en-US" altLang="es-PR" sz="1600" b="0" dirty="0">
                <a:latin typeface="Times New Roman" panose="02020603050405020304" pitchFamily="18" charset="0"/>
              </a:rPr>
              <a:t>. 5ta. ed.; (pp. 116, 130),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J. H. Wilmore, &amp; D. L.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Costill</a:t>
            </a:r>
            <a:r>
              <a:rPr lang="en-US" altLang="es-PR" sz="1600" b="0" dirty="0">
                <a:latin typeface="Times New Roman" panose="02020603050405020304" pitchFamily="18" charset="0"/>
              </a:rPr>
              <a:t>, 2004, Barcelona,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España</a:t>
            </a:r>
            <a:r>
              <a:rPr lang="en-US" altLang="es-PR" sz="1600" b="0" dirty="0">
                <a:latin typeface="Times New Roman" panose="02020603050405020304" pitchFamily="18" charset="0"/>
              </a:rPr>
              <a:t>: Editorial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Paidotribo</a:t>
            </a:r>
            <a:r>
              <a:rPr lang="en-US" altLang="es-PR" sz="1600" b="0" dirty="0">
                <a:latin typeface="Times New Roman" panose="02020603050405020304" pitchFamily="18" charset="0"/>
              </a:rPr>
              <a:t>. Copyright 2004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Jack H. Wilmore y David L.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Costill</a:t>
            </a:r>
            <a:r>
              <a:rPr lang="en-US" altLang="es-PR" sz="1600" b="0" dirty="0">
                <a:latin typeface="Times New Roman" panose="02020603050405020304" pitchFamily="18" charset="0"/>
              </a:rPr>
              <a:t>;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Exercise Physiology: Human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Bionergetics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 and its Applications</a:t>
            </a:r>
            <a:r>
              <a:rPr lang="en-US" altLang="es-PR" sz="1600" b="0" dirty="0">
                <a:latin typeface="Times New Roman" panose="02020603050405020304" pitchFamily="18" charset="0"/>
              </a:rPr>
              <a:t>. 2da. ed.; (pp. 16, 38-39, 46),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G. A. Brooks, T. D. Fahey, &amp; T. P. White, 1996, Mountain View, CA: Mayfield Publishing Company. Copyright 1996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Mayfield Publishing Company.</a:t>
            </a:r>
          </a:p>
          <a:p>
            <a:pPr algn="l" eaLnBrk="1" hangingPunct="1">
              <a:spcBef>
                <a:spcPct val="50000"/>
              </a:spcBef>
            </a:pPr>
            <a:endParaRPr lang="en-US" altLang="es-PR" sz="1600" b="0" dirty="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r" pattern="hexagon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6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011" name="Rectangle 3"/>
          <p:cNvSpPr>
            <a:spLocks noChangeArrowheads="1"/>
          </p:cNvSpPr>
          <p:nvPr/>
        </p:nvSpPr>
        <p:spPr bwMode="auto">
          <a:xfrm>
            <a:off x="3779838" y="908050"/>
            <a:ext cx="51466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ACTIVIDAD FÍSICA</a:t>
            </a:r>
          </a:p>
        </p:txBody>
      </p:sp>
      <p:sp>
        <p:nvSpPr>
          <p:cNvPr id="1323012" name="Rectangle 4"/>
          <p:cNvSpPr>
            <a:spLocks noChangeArrowheads="1"/>
          </p:cNvSpPr>
          <p:nvPr/>
        </p:nvSpPr>
        <p:spPr bwMode="auto">
          <a:xfrm>
            <a:off x="3779838" y="2279650"/>
            <a:ext cx="5256212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Cualquier </a:t>
            </a:r>
            <a:r>
              <a:rPr lang="en-US" altLang="es-PR" sz="37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movimiento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humano</a:t>
            </a:r>
            <a:r>
              <a:rPr lang="en-US" altLang="es-PR" sz="3700" b="1">
                <a:latin typeface="Arial" charset="0"/>
                <a:cs typeface="Arial" charset="0"/>
              </a:rPr>
              <a:t> producido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por los músculos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esqueléticos, lo cual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resulta en </a:t>
            </a:r>
            <a:r>
              <a:rPr lang="en-US" altLang="es-PR" sz="37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gasto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energético</a:t>
            </a:r>
            <a:endParaRPr lang="en-US" altLang="es-PR" sz="3700" b="1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23013" name="Picture 5" descr="Family_Taking_Wal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3517900" cy="585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09535"/>
      </p:ext>
    </p:extLst>
  </p:cSld>
  <p:clrMapOvr>
    <a:masterClrMapping/>
  </p:clrMapOvr>
  <p:transition spd="slow">
    <p:randomBar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7" name="Picture 5" descr="GT13_Actividad_Fisica_DEF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09613"/>
            <a:ext cx="6624637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s-PR" sz="1200" b="1" i="1">
                <a:latin typeface="Times New Roman" pitchFamily="18" charset="0"/>
              </a:rPr>
              <a:t>Public Health Reports, 100</a:t>
            </a:r>
            <a:r>
              <a:rPr lang="en-US" altLang="es-PR" sz="1200">
                <a:latin typeface="Times New Roman" pitchFamily="18" charset="0"/>
              </a:rPr>
              <a:t>(2), p. 126. Recuperado de </a:t>
            </a:r>
            <a:r>
              <a:rPr lang="en-US" altLang="es-PR" sz="1200" b="1" i="1">
                <a:latin typeface="Times New Roman" pitchFamily="18" charset="0"/>
                <a:hlinkClick r:id="rId6"/>
              </a:rPr>
              <a:t>http://pubmedcentralcanada.ca/pmcc/articles/PMC1424733/pdf/pubhealthrep00100-0016.pdf</a:t>
            </a:r>
            <a:endParaRPr lang="en-US" altLang="es-PR" sz="1200" b="1" i="1"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ChangeArrowheads="1"/>
          </p:cNvSpPr>
          <p:nvPr/>
        </p:nvSpPr>
        <p:spPr bwMode="auto">
          <a:xfrm>
            <a:off x="3131715" y="908720"/>
            <a:ext cx="5760765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2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ACTIVIDAD FÍSICA</a:t>
            </a:r>
            <a:endParaRPr lang="en-US" altLang="es-PR" sz="42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325059" name="Rectangle 3"/>
          <p:cNvSpPr>
            <a:spLocks noChangeArrowheads="1"/>
          </p:cNvSpPr>
          <p:nvPr/>
        </p:nvSpPr>
        <p:spPr bwMode="auto">
          <a:xfrm>
            <a:off x="3178840" y="1772816"/>
            <a:ext cx="5544295" cy="403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 smtClean="0">
                <a:latin typeface="Arial" charset="0"/>
                <a:cs typeface="Arial" charset="0"/>
              </a:rPr>
              <a:t>La </a:t>
            </a:r>
            <a:r>
              <a:rPr lang="es-ES" altLang="es-PR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energía</a:t>
            </a:r>
            <a:r>
              <a:rPr lang="es-ES" altLang="es-PR" sz="3400" b="1" dirty="0" smtClean="0">
                <a:latin typeface="Arial" charset="0"/>
                <a:cs typeface="Arial" charset="0"/>
              </a:rPr>
              <a:t> requerida para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 smtClean="0">
                <a:latin typeface="Arial" charset="0"/>
                <a:cs typeface="Arial" charset="0"/>
              </a:rPr>
              <a:t>ejecutar cualquier tipo 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movimiento</a:t>
            </a:r>
            <a:r>
              <a:rPr lang="es-ES" altLang="es-PR" sz="3400" b="1" dirty="0" smtClean="0">
                <a:latin typeface="Arial" charset="0"/>
                <a:cs typeface="Arial" charset="0"/>
              </a:rPr>
              <a:t> físico,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>
                <a:latin typeface="Arial" charset="0"/>
                <a:cs typeface="Arial" charset="0"/>
              </a:rPr>
              <a:t>e</a:t>
            </a:r>
            <a:r>
              <a:rPr lang="es-ES" altLang="es-PR" sz="3400" b="1" dirty="0" smtClean="0">
                <a:latin typeface="Arial" charset="0"/>
                <a:cs typeface="Arial" charset="0"/>
              </a:rPr>
              <a:t>specíficamente cuando</a:t>
            </a:r>
            <a:endParaRPr lang="es-ES" altLang="es-PR" sz="34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 smtClean="0">
                <a:latin typeface="Arial" charset="0"/>
                <a:cs typeface="Arial" charset="0"/>
              </a:rPr>
              <a:t>el o</a:t>
            </a:r>
            <a:r>
              <a:rPr lang="es-ES" altLang="es-PR" sz="3400" b="1" dirty="0" smtClean="0">
                <a:latin typeface="Arial" charset="0"/>
                <a:cs typeface="Arial" charset="0"/>
              </a:rPr>
              <a:t>rganismo human no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 smtClean="0">
                <a:latin typeface="Arial" charset="0"/>
                <a:cs typeface="Arial" charset="0"/>
              </a:rPr>
              <a:t>se e</a:t>
            </a:r>
            <a:r>
              <a:rPr lang="es-ES" altLang="es-PR" sz="3400" b="1" dirty="0" smtClean="0">
                <a:latin typeface="Arial" charset="0"/>
                <a:cs typeface="Arial" charset="0"/>
              </a:rPr>
              <a:t>ncuentra sentado o</a:t>
            </a:r>
            <a:endParaRPr lang="es-ES" altLang="es-PR" sz="34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 smtClean="0">
                <a:latin typeface="Arial" charset="0"/>
                <a:cs typeface="Arial" charset="0"/>
              </a:rPr>
              <a:t>o recostado</a:t>
            </a:r>
            <a:endParaRPr lang="en-US" altLang="es-PR" sz="34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1718" y="6021388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dirty="0" smtClean="0">
                <a:latin typeface="Times New Roman" pitchFamily="18" charset="0"/>
              </a:rPr>
              <a:t>Adaptado </a:t>
            </a:r>
            <a:r>
              <a:rPr lang="es-ES" altLang="es-PR" sz="1200" dirty="0" smtClean="0">
                <a:latin typeface="Times New Roman" pitchFamily="18" charset="0"/>
              </a:rPr>
              <a:t>de</a:t>
            </a:r>
            <a:r>
              <a:rPr lang="en-US" altLang="es-PR" sz="1200" dirty="0" smtClean="0">
                <a:latin typeface="Times New Roman" pitchFamily="18" charset="0"/>
              </a:rPr>
              <a:t>: </a:t>
            </a:r>
            <a:r>
              <a:rPr lang="en-US" altLang="es-PR" sz="1200" b="1" i="1" dirty="0" smtClean="0">
                <a:latin typeface="Times New Roman" pitchFamily="18" charset="0"/>
              </a:rPr>
              <a:t>Health &amp; </a:t>
            </a:r>
            <a:r>
              <a:rPr lang="en-US" altLang="es-PR" sz="1200" b="1" i="1" dirty="0" err="1" smtClean="0">
                <a:latin typeface="Times New Roman" pitchFamily="18" charset="0"/>
              </a:rPr>
              <a:t>Welness</a:t>
            </a:r>
            <a:r>
              <a:rPr lang="en-US" altLang="es-PR" sz="1200" i="1" dirty="0" smtClean="0">
                <a:latin typeface="Times New Roman" pitchFamily="18" charset="0"/>
              </a:rPr>
              <a:t>. </a:t>
            </a:r>
            <a:r>
              <a:rPr lang="en-US" altLang="es-PR" sz="1200" dirty="0" smtClean="0">
                <a:latin typeface="Times New Roman" pitchFamily="18" charset="0"/>
              </a:rPr>
              <a:t>12</a:t>
            </a:r>
            <a:r>
              <a:rPr lang="en-US" altLang="es-PR" sz="1200" baseline="30000" dirty="0" smtClean="0">
                <a:latin typeface="Times New Roman" pitchFamily="18" charset="0"/>
              </a:rPr>
              <a:t>th</a:t>
            </a:r>
            <a:r>
              <a:rPr lang="en-US" altLang="es-PR" sz="1200" dirty="0" smtClean="0">
                <a:latin typeface="Times New Roman" pitchFamily="18" charset="0"/>
              </a:rPr>
              <a:t> ed., </a:t>
            </a:r>
            <a:r>
              <a:rPr lang="en-US" altLang="es-PR" sz="1200" dirty="0">
                <a:latin typeface="Times New Roman" pitchFamily="18" charset="0"/>
              </a:rPr>
              <a:t>(p. </a:t>
            </a:r>
            <a:r>
              <a:rPr lang="en-US" altLang="es-PR" sz="1200" dirty="0" smtClean="0">
                <a:latin typeface="Times New Roman" pitchFamily="18" charset="0"/>
              </a:rPr>
              <a:t>151),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</a:rPr>
              <a:t>G. E. Gordon &amp; E. </a:t>
            </a:r>
            <a:r>
              <a:rPr lang="en-US" altLang="es-PR" sz="1200" dirty="0" err="1" smtClean="0">
                <a:latin typeface="Times New Roman" pitchFamily="18" charset="0"/>
              </a:rPr>
              <a:t>Golanty</a:t>
            </a:r>
            <a:r>
              <a:rPr lang="en-US" altLang="es-PR" sz="1200" dirty="0" smtClean="0">
                <a:latin typeface="Times New Roman" pitchFamily="18" charset="0"/>
              </a:rPr>
              <a:t>, 2016, Burlington, MA: Jones &amp; Bartlett Learning. </a:t>
            </a:r>
            <a:r>
              <a:rPr lang="en-US" altLang="es-PR" sz="1200" dirty="0">
                <a:latin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</a:rPr>
              <a:t>2016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dirty="0" smtClean="0">
                <a:latin typeface="Times New Roman" pitchFamily="18" charset="0"/>
              </a:rPr>
              <a:t>Jones &amp; Bartlett Learning, LLC, an Ascend Learning Company</a:t>
            </a:r>
            <a:endParaRPr lang="en-US" altLang="es-PR" sz="1200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7" y="633337"/>
            <a:ext cx="2761187" cy="5243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434400"/>
      </p:ext>
    </p:extLst>
  </p:cSld>
  <p:clrMapOvr>
    <a:masterClrMapping/>
  </p:clrMapOvr>
  <p:transition spd="slow">
    <p:checker dir="vert"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dirty="0" smtClean="0">
                <a:latin typeface="Times New Roman" pitchFamily="18" charset="0"/>
              </a:rPr>
              <a:t>Reproducido de</a:t>
            </a:r>
            <a:r>
              <a:rPr lang="en-US" altLang="es-PR" sz="1200" dirty="0" smtClean="0">
                <a:latin typeface="Times New Roman" pitchFamily="18" charset="0"/>
              </a:rPr>
              <a:t>: </a:t>
            </a:r>
            <a:r>
              <a:rPr lang="en-US" altLang="es-PR" sz="1200" b="1" i="1" dirty="0" smtClean="0">
                <a:latin typeface="Times New Roman" pitchFamily="18" charset="0"/>
              </a:rPr>
              <a:t>Health &amp; </a:t>
            </a:r>
            <a:r>
              <a:rPr lang="en-US" altLang="es-PR" sz="1200" b="1" i="1" dirty="0" err="1" smtClean="0">
                <a:latin typeface="Times New Roman" pitchFamily="18" charset="0"/>
              </a:rPr>
              <a:t>Welness</a:t>
            </a:r>
            <a:r>
              <a:rPr lang="en-US" altLang="es-PR" sz="1200" i="1" dirty="0" smtClean="0">
                <a:latin typeface="Times New Roman" pitchFamily="18" charset="0"/>
              </a:rPr>
              <a:t>. </a:t>
            </a:r>
            <a:r>
              <a:rPr lang="en-US" altLang="es-PR" sz="1200" dirty="0" smtClean="0">
                <a:latin typeface="Times New Roman" pitchFamily="18" charset="0"/>
              </a:rPr>
              <a:t>12</a:t>
            </a:r>
            <a:r>
              <a:rPr lang="en-US" altLang="es-PR" sz="1200" baseline="30000" dirty="0" smtClean="0">
                <a:latin typeface="Times New Roman" pitchFamily="18" charset="0"/>
              </a:rPr>
              <a:t>th</a:t>
            </a:r>
            <a:r>
              <a:rPr lang="en-US" altLang="es-PR" sz="1200" dirty="0" smtClean="0">
                <a:latin typeface="Times New Roman" pitchFamily="18" charset="0"/>
              </a:rPr>
              <a:t> ed., </a:t>
            </a:r>
            <a:r>
              <a:rPr lang="en-US" altLang="es-PR" sz="1200" dirty="0">
                <a:latin typeface="Times New Roman" pitchFamily="18" charset="0"/>
              </a:rPr>
              <a:t>(p. </a:t>
            </a:r>
            <a:r>
              <a:rPr lang="en-US" altLang="es-PR" sz="1200" dirty="0" smtClean="0">
                <a:latin typeface="Times New Roman" pitchFamily="18" charset="0"/>
              </a:rPr>
              <a:t>151),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</a:rPr>
              <a:t>G. E. Gordon &amp; E. </a:t>
            </a:r>
            <a:r>
              <a:rPr lang="en-US" altLang="es-PR" sz="1200" dirty="0" err="1" smtClean="0">
                <a:latin typeface="Times New Roman" pitchFamily="18" charset="0"/>
              </a:rPr>
              <a:t>Golanty</a:t>
            </a:r>
            <a:r>
              <a:rPr lang="en-US" altLang="es-PR" sz="1200" dirty="0" smtClean="0">
                <a:latin typeface="Times New Roman" pitchFamily="18" charset="0"/>
              </a:rPr>
              <a:t>, 2016, Burlington, MA: Jones &amp; Bartlett Learning. </a:t>
            </a:r>
            <a:r>
              <a:rPr lang="en-US" altLang="es-PR" sz="1200" dirty="0">
                <a:latin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</a:rPr>
              <a:t>2016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dirty="0" smtClean="0">
                <a:latin typeface="Times New Roman" pitchFamily="18" charset="0"/>
              </a:rPr>
              <a:t>Jones &amp; Bartlett Learning, LLC, an Ascend Learning Company</a:t>
            </a:r>
            <a:endParaRPr lang="en-US" altLang="es-PR" sz="1200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4" y="579379"/>
            <a:ext cx="1551430" cy="1260082"/>
          </a:xfrm>
          <a:prstGeom prst="rect">
            <a:avLst/>
          </a:prstGeom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009978" y="919564"/>
            <a:ext cx="6480720" cy="70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700"/>
              </a:lnSpc>
            </a:pPr>
            <a:r>
              <a:rPr lang="en-US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LA ACTIVIDAD FÍSICA OCURRE </a:t>
            </a:r>
            <a:r>
              <a:rPr lang="en-US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BAJO</a:t>
            </a:r>
          </a:p>
          <a:p>
            <a:pPr eaLnBrk="0" hangingPunct="0">
              <a:lnSpc>
                <a:spcPts val="3700"/>
              </a:lnSpc>
            </a:pPr>
            <a:r>
              <a:rPr lang="en-US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LOS </a:t>
            </a:r>
            <a:r>
              <a:rPr lang="en-US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SIGUIENTES CONTEXTOS:</a:t>
            </a:r>
            <a:endParaRPr lang="en-US" altLang="es-PR" sz="24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44728" y="2123234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Tareas regulares en el hogar: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Lavando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piso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jardinería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cuidando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20850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844728" y="3044008"/>
            <a:ext cx="79754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Movimientos realizados en el trabajo: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escritorio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elevador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mozo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 restaurant,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construcción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300581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844728" y="4159416"/>
            <a:ext cx="7759720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recreativas: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Bailar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caminando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jugando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tenis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campo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412122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844728" y="5095520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Ejecutorias basadas en destrezas: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Entrenamiento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físico-deportivo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505733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ChangeArrowheads="1"/>
          </p:cNvSpPr>
          <p:nvPr/>
        </p:nvSpPr>
        <p:spPr bwMode="auto">
          <a:xfrm>
            <a:off x="-4426389" y="-1261856"/>
            <a:ext cx="8449944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LA ACTIVIDAD FÍSICA OCURRE BAJO LOS SIGUIENTES CONTEXTOS</a:t>
            </a:r>
            <a:endParaRPr lang="en-US" altLang="es-PR" sz="24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6093544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dirty="0" smtClean="0">
                <a:latin typeface="Times New Roman" pitchFamily="18" charset="0"/>
              </a:rPr>
              <a:t>Reproducido de</a:t>
            </a:r>
            <a:r>
              <a:rPr lang="en-US" altLang="es-PR" sz="1200" dirty="0" smtClean="0">
                <a:latin typeface="Times New Roman" pitchFamily="18" charset="0"/>
              </a:rPr>
              <a:t>: </a:t>
            </a:r>
            <a:r>
              <a:rPr lang="en-US" altLang="es-PR" sz="1200" b="1" i="1" dirty="0" smtClean="0">
                <a:latin typeface="Times New Roman" pitchFamily="18" charset="0"/>
              </a:rPr>
              <a:t>Health &amp; </a:t>
            </a:r>
            <a:r>
              <a:rPr lang="en-US" altLang="es-PR" sz="1200" b="1" i="1" dirty="0" err="1" smtClean="0">
                <a:latin typeface="Times New Roman" pitchFamily="18" charset="0"/>
              </a:rPr>
              <a:t>Welness</a:t>
            </a:r>
            <a:r>
              <a:rPr lang="en-US" altLang="es-PR" sz="1200" i="1" dirty="0" smtClean="0">
                <a:latin typeface="Times New Roman" pitchFamily="18" charset="0"/>
              </a:rPr>
              <a:t>. </a:t>
            </a:r>
            <a:r>
              <a:rPr lang="en-US" altLang="es-PR" sz="1200" dirty="0" smtClean="0">
                <a:latin typeface="Times New Roman" pitchFamily="18" charset="0"/>
              </a:rPr>
              <a:t>12</a:t>
            </a:r>
            <a:r>
              <a:rPr lang="en-US" altLang="es-PR" sz="1200" baseline="30000" dirty="0" smtClean="0">
                <a:latin typeface="Times New Roman" pitchFamily="18" charset="0"/>
              </a:rPr>
              <a:t>th</a:t>
            </a:r>
            <a:r>
              <a:rPr lang="en-US" altLang="es-PR" sz="1200" dirty="0" smtClean="0">
                <a:latin typeface="Times New Roman" pitchFamily="18" charset="0"/>
              </a:rPr>
              <a:t> ed., </a:t>
            </a:r>
            <a:r>
              <a:rPr lang="en-US" altLang="es-PR" sz="1200" dirty="0">
                <a:latin typeface="Times New Roman" pitchFamily="18" charset="0"/>
              </a:rPr>
              <a:t>(p. </a:t>
            </a:r>
            <a:r>
              <a:rPr lang="en-US" altLang="es-PR" sz="1200" dirty="0" smtClean="0">
                <a:latin typeface="Times New Roman" pitchFamily="18" charset="0"/>
              </a:rPr>
              <a:t>151),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</a:rPr>
              <a:t>G. E. Gordon &amp; E. </a:t>
            </a:r>
            <a:r>
              <a:rPr lang="en-US" altLang="es-PR" sz="1200" dirty="0" err="1" smtClean="0">
                <a:latin typeface="Times New Roman" pitchFamily="18" charset="0"/>
              </a:rPr>
              <a:t>Golanty</a:t>
            </a:r>
            <a:r>
              <a:rPr lang="en-US" altLang="es-PR" sz="1200" dirty="0" smtClean="0">
                <a:latin typeface="Times New Roman" pitchFamily="18" charset="0"/>
              </a:rPr>
              <a:t>, 2016, Burlington, MA: Jones &amp; Bartlett Learning. </a:t>
            </a:r>
            <a:r>
              <a:rPr lang="en-US" altLang="es-PR" sz="1200" dirty="0">
                <a:latin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</a:rPr>
              <a:t>2016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dirty="0" smtClean="0">
                <a:latin typeface="Times New Roman" pitchFamily="18" charset="0"/>
              </a:rPr>
              <a:t>Jones &amp; Bartlett Learning, LLC, an Ascend Learning Company</a:t>
            </a:r>
            <a:endParaRPr lang="en-US" altLang="es-PR" sz="1200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9" y="687388"/>
            <a:ext cx="7886700" cy="533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039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ChangeArrowheads="1"/>
          </p:cNvSpPr>
          <p:nvPr/>
        </p:nvSpPr>
        <p:spPr bwMode="auto">
          <a:xfrm>
            <a:off x="2277911" y="985265"/>
            <a:ext cx="6758585" cy="86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900"/>
              </a:lnSpc>
            </a:pPr>
            <a:r>
              <a:rPr lang="en-US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LA ACTIVIDAD </a:t>
            </a:r>
            <a:r>
              <a:rPr lang="en-US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FÍSICA SE </a:t>
            </a:r>
            <a:r>
              <a:rPr lang="en-US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PUEDE MEDIR EN TÉRMINOS DE:</a:t>
            </a:r>
            <a:endParaRPr lang="en-US" altLang="es-PR" sz="28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dirty="0" smtClean="0">
                <a:latin typeface="Times New Roman" pitchFamily="18" charset="0"/>
              </a:rPr>
              <a:t>Reproducido de</a:t>
            </a:r>
            <a:r>
              <a:rPr lang="en-US" altLang="es-PR" sz="1200" dirty="0" smtClean="0">
                <a:latin typeface="Times New Roman" pitchFamily="18" charset="0"/>
              </a:rPr>
              <a:t>: </a:t>
            </a:r>
            <a:r>
              <a:rPr lang="en-US" altLang="es-PR" sz="1200" b="1" i="1" dirty="0" smtClean="0">
                <a:latin typeface="Times New Roman" pitchFamily="18" charset="0"/>
              </a:rPr>
              <a:t>Health &amp; </a:t>
            </a:r>
            <a:r>
              <a:rPr lang="en-US" altLang="es-PR" sz="1200" b="1" i="1" dirty="0" err="1" smtClean="0">
                <a:latin typeface="Times New Roman" pitchFamily="18" charset="0"/>
              </a:rPr>
              <a:t>Welness</a:t>
            </a:r>
            <a:r>
              <a:rPr lang="en-US" altLang="es-PR" sz="1200" i="1" dirty="0" smtClean="0">
                <a:latin typeface="Times New Roman" pitchFamily="18" charset="0"/>
              </a:rPr>
              <a:t>. </a:t>
            </a:r>
            <a:r>
              <a:rPr lang="en-US" altLang="es-PR" sz="1200" dirty="0" smtClean="0">
                <a:latin typeface="Times New Roman" pitchFamily="18" charset="0"/>
              </a:rPr>
              <a:t>12</a:t>
            </a:r>
            <a:r>
              <a:rPr lang="en-US" altLang="es-PR" sz="1200" baseline="30000" dirty="0" smtClean="0">
                <a:latin typeface="Times New Roman" pitchFamily="18" charset="0"/>
              </a:rPr>
              <a:t>th</a:t>
            </a:r>
            <a:r>
              <a:rPr lang="en-US" altLang="es-PR" sz="1200" dirty="0" smtClean="0">
                <a:latin typeface="Times New Roman" pitchFamily="18" charset="0"/>
              </a:rPr>
              <a:t> ed., </a:t>
            </a:r>
            <a:r>
              <a:rPr lang="en-US" altLang="es-PR" sz="1200" dirty="0">
                <a:latin typeface="Times New Roman" pitchFamily="18" charset="0"/>
              </a:rPr>
              <a:t>(</a:t>
            </a:r>
            <a:r>
              <a:rPr lang="en-US" altLang="es-PR" sz="1200" dirty="0" smtClean="0">
                <a:latin typeface="Times New Roman" pitchFamily="18" charset="0"/>
              </a:rPr>
              <a:t>pp. 152, 574),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</a:rPr>
              <a:t>G. E. Gordon &amp; E. </a:t>
            </a:r>
            <a:r>
              <a:rPr lang="en-US" altLang="es-PR" sz="1200" dirty="0" err="1" smtClean="0">
                <a:latin typeface="Times New Roman" pitchFamily="18" charset="0"/>
              </a:rPr>
              <a:t>Golanty</a:t>
            </a:r>
            <a:r>
              <a:rPr lang="en-US" altLang="es-PR" sz="1200" dirty="0" smtClean="0">
                <a:latin typeface="Times New Roman" pitchFamily="18" charset="0"/>
              </a:rPr>
              <a:t>, 2016, Burlington, MA: Jones &amp; Bartlett Learning. </a:t>
            </a:r>
            <a:r>
              <a:rPr lang="en-US" altLang="es-PR" sz="1200" dirty="0">
                <a:latin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</a:rPr>
              <a:t>2016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dirty="0" smtClean="0">
                <a:latin typeface="Times New Roman" pitchFamily="18" charset="0"/>
              </a:rPr>
              <a:t>Jones &amp; Bartlett Learning, LLC, an Ascend Learning Company</a:t>
            </a:r>
            <a:endParaRPr lang="en-US" altLang="es-PR" sz="1200" dirty="0">
              <a:latin typeface="Times New Roman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44728" y="2279774"/>
            <a:ext cx="76157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Calorías usadas por minuto: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caloría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proveer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hasta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aproximadamente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25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pasos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caminata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22415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844728" y="3535966"/>
            <a:ext cx="7975422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Equivalencias metabólicas (</a:t>
            </a:r>
            <a:r>
              <a:rPr lang="es-PR" altLang="es-PR" sz="2800" b="1" dirty="0" err="1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METs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Aproximadamente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1 MET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equivale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1.2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calorías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34977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44728" y="4479966"/>
            <a:ext cx="7759720" cy="139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 de actividad física (PAL) 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medida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cantidad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gastada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día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aquella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requerida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para el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metabolismo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basal o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reposo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44417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7" y="719475"/>
            <a:ext cx="2060254" cy="1373503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7441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68313" y="765175"/>
            <a:ext cx="316706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600" i="1" dirty="0">
                <a:latin typeface="Times New Roman" panose="02020603050405020304" pitchFamily="18" charset="0"/>
              </a:rPr>
              <a:t>NOTA</a:t>
            </a:r>
            <a:r>
              <a:rPr lang="es-ES" altLang="es-PR" sz="1600" dirty="0">
                <a:latin typeface="Times New Roman" panose="02020603050405020304" pitchFamily="18" charset="0"/>
              </a:rPr>
              <a:t>.</a:t>
            </a:r>
            <a:r>
              <a:rPr lang="es-ES" altLang="es-PR" sz="1600" b="0" dirty="0">
                <a:latin typeface="Times New Roman" panose="02020603050405020304" pitchFamily="18" charset="0"/>
              </a:rPr>
              <a:t> Adaptado de: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Exercise Physiology Integrating Theory and Application</a:t>
            </a:r>
            <a:r>
              <a:rPr lang="en-US" altLang="es-PR" sz="1600" b="0" dirty="0">
                <a:latin typeface="Times New Roman" panose="02020603050405020304" pitchFamily="18" charset="0"/>
              </a:rPr>
              <a:t>. (p. 54),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W. J. Kraemer, S. J. Fleck, y M. R.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Deschenes</a:t>
            </a:r>
            <a:r>
              <a:rPr lang="en-US" altLang="es-PR" sz="1600" b="0" dirty="0">
                <a:latin typeface="Times New Roman" panose="02020603050405020304" pitchFamily="18" charset="0"/>
              </a:rPr>
              <a:t>, 2012, Philadelphia: Lippincott Williams &amp; Wilkins. Copyright 2012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: Lippincott Williams &amp; Wilkins, a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Wolte</a:t>
            </a:r>
            <a:r>
              <a:rPr lang="en-US" altLang="es-PR" sz="1600" b="0" dirty="0">
                <a:latin typeface="Times New Roman" panose="02020603050405020304" pitchFamily="18" charset="0"/>
              </a:rPr>
              <a:t> Kluwer business.</a:t>
            </a:r>
            <a:r>
              <a:rPr lang="es-ES" altLang="es-PR" sz="1600" b="0" dirty="0">
                <a:latin typeface="Times New Roman" panose="02020603050405020304" pitchFamily="18" charset="0"/>
              </a:rPr>
              <a:t>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Sports and Exercise Nutrition</a:t>
            </a:r>
            <a:r>
              <a:rPr lang="en-US" altLang="es-PR" sz="1600" b="0" dirty="0">
                <a:latin typeface="Times New Roman" panose="02020603050405020304" pitchFamily="18" charset="0"/>
              </a:rPr>
              <a:t>. 4ta.. ed.; (p. 184),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W. D.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McArdle</a:t>
            </a:r>
            <a:r>
              <a:rPr lang="en-US" altLang="es-PR" sz="1600" b="0" dirty="0">
                <a:latin typeface="Times New Roman" panose="02020603050405020304" pitchFamily="18" charset="0"/>
              </a:rPr>
              <a:t>, F. I.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Katch</a:t>
            </a:r>
            <a:r>
              <a:rPr lang="en-US" altLang="es-PR" sz="1600" b="0" dirty="0">
                <a:latin typeface="Times New Roman" panose="02020603050405020304" pitchFamily="18" charset="0"/>
              </a:rPr>
              <a:t>, &amp; V. I.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Katch</a:t>
            </a:r>
            <a:r>
              <a:rPr lang="en-US" altLang="es-PR" sz="1600" b="0" dirty="0">
                <a:latin typeface="Times New Roman" panose="02020603050405020304" pitchFamily="18" charset="0"/>
              </a:rPr>
              <a:t>, 2013, Philadelphia: Lippincott Williams &amp; Wilkins. Copyright 2013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Lippincott Williams &amp; Wilkins, a Wolters Kluwer business;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Fisiología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 del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Esfuerzo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 y del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Deporte</a:t>
            </a:r>
            <a:r>
              <a:rPr lang="en-US" altLang="es-PR" sz="1600" b="0" dirty="0">
                <a:latin typeface="Times New Roman" panose="02020603050405020304" pitchFamily="18" charset="0"/>
              </a:rPr>
              <a:t>. 5ta. ed.; (p. 116,),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J. H. Wilmore, &amp; D. L.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Costill</a:t>
            </a:r>
            <a:r>
              <a:rPr lang="en-US" altLang="es-PR" sz="1600" b="0" dirty="0">
                <a:latin typeface="Times New Roman" panose="02020603050405020304" pitchFamily="18" charset="0"/>
              </a:rPr>
              <a:t>, 2004, Barcelona,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España</a:t>
            </a:r>
            <a:r>
              <a:rPr lang="en-US" altLang="es-PR" sz="1600" b="0" dirty="0">
                <a:latin typeface="Times New Roman" panose="02020603050405020304" pitchFamily="18" charset="0"/>
              </a:rPr>
              <a:t>: Editorial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Paidotribo</a:t>
            </a:r>
            <a:r>
              <a:rPr lang="en-US" altLang="es-PR" sz="1600" b="0" dirty="0">
                <a:latin typeface="Times New Roman" panose="02020603050405020304" pitchFamily="18" charset="0"/>
              </a:rPr>
              <a:t>. Copyright 2004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Jack H. Wilmore y David L.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Costill</a:t>
            </a:r>
            <a:r>
              <a:rPr lang="en-US" altLang="es-PR" sz="1600" b="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 descr="Caloria_DEF_FlujoD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833438"/>
            <a:ext cx="3724275" cy="554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oria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703263"/>
            <a:ext cx="4276725" cy="58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68313" y="765175"/>
            <a:ext cx="316706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600" i="1" dirty="0">
                <a:latin typeface="Times New Roman" panose="02020603050405020304" pitchFamily="18" charset="0"/>
              </a:rPr>
              <a:t>NOTA</a:t>
            </a:r>
            <a:r>
              <a:rPr lang="es-ES" altLang="es-PR" sz="1600" dirty="0">
                <a:latin typeface="Times New Roman" panose="02020603050405020304" pitchFamily="18" charset="0"/>
              </a:rPr>
              <a:t>.</a:t>
            </a:r>
            <a:r>
              <a:rPr lang="es-ES" altLang="es-PR" sz="1600" b="0" dirty="0">
                <a:latin typeface="Times New Roman" panose="02020603050405020304" pitchFamily="18" charset="0"/>
              </a:rPr>
              <a:t> Adaptado de: </a:t>
            </a:r>
            <a:r>
              <a:rPr lang="en-US" altLang="es-PR" sz="1600" i="1" dirty="0">
                <a:latin typeface="Times New Roman" panose="02020603050405020304" pitchFamily="18" charset="0"/>
              </a:rPr>
              <a:t>Exercise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Physiology Integrating Theory and Application</a:t>
            </a:r>
            <a:r>
              <a:rPr lang="en-US" altLang="es-PR" sz="1600" b="0" dirty="0">
                <a:latin typeface="Times New Roman" panose="02020603050405020304" pitchFamily="18" charset="0"/>
              </a:rPr>
              <a:t>. (p. 54),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W. J. Kraemer, S. J. Fleck, y M. R.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Deschenes</a:t>
            </a:r>
            <a:r>
              <a:rPr lang="en-US" altLang="es-PR" sz="1600" b="0" dirty="0">
                <a:latin typeface="Times New Roman" panose="02020603050405020304" pitchFamily="18" charset="0"/>
              </a:rPr>
              <a:t>, 2012, Philadelphia: Lippincott Williams &amp; Wilkins. Copyright 2012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: Lippincott Williams &amp; Wilkins, a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Wolte</a:t>
            </a:r>
            <a:r>
              <a:rPr lang="en-US" altLang="es-PR" sz="1600" b="0" dirty="0">
                <a:latin typeface="Times New Roman" panose="02020603050405020304" pitchFamily="18" charset="0"/>
              </a:rPr>
              <a:t> Kluwer business.</a:t>
            </a:r>
            <a:r>
              <a:rPr lang="es-ES" altLang="es-PR" sz="1600" b="0" dirty="0">
                <a:latin typeface="Times New Roman" panose="02020603050405020304" pitchFamily="18" charset="0"/>
              </a:rPr>
              <a:t>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Sports and Exercise Nutrition</a:t>
            </a:r>
            <a:r>
              <a:rPr lang="en-US" altLang="es-PR" sz="1600" b="0" dirty="0">
                <a:latin typeface="Times New Roman" panose="02020603050405020304" pitchFamily="18" charset="0"/>
              </a:rPr>
              <a:t>. 4ta.. ed.; (p. 184),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W. D.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McArdle</a:t>
            </a:r>
            <a:r>
              <a:rPr lang="en-US" altLang="es-PR" sz="1600" b="0" dirty="0">
                <a:latin typeface="Times New Roman" panose="02020603050405020304" pitchFamily="18" charset="0"/>
              </a:rPr>
              <a:t>, F. I.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Katch</a:t>
            </a:r>
            <a:r>
              <a:rPr lang="en-US" altLang="es-PR" sz="1600" b="0" dirty="0">
                <a:latin typeface="Times New Roman" panose="02020603050405020304" pitchFamily="18" charset="0"/>
              </a:rPr>
              <a:t>, &amp; V. I.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Katch</a:t>
            </a:r>
            <a:r>
              <a:rPr lang="en-US" altLang="es-PR" sz="1600" b="0" dirty="0">
                <a:latin typeface="Times New Roman" panose="02020603050405020304" pitchFamily="18" charset="0"/>
              </a:rPr>
              <a:t>, 2013, Philadelphia: Lippincott Williams &amp; Wilkins. Copyright 2013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Lippincott Williams &amp; Wilkins, a Wolters Kluwer business;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Fisiología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 del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Esfuerzo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 y del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Deporte</a:t>
            </a:r>
            <a:r>
              <a:rPr lang="en-US" altLang="es-PR" sz="1600" b="0" dirty="0">
                <a:latin typeface="Times New Roman" panose="02020603050405020304" pitchFamily="18" charset="0"/>
              </a:rPr>
              <a:t>. 5ta. ed.; (p. 116,),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J. H. Wilmore, &amp; D. L.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Costill</a:t>
            </a:r>
            <a:r>
              <a:rPr lang="en-US" altLang="es-PR" sz="1600" b="0" dirty="0">
                <a:latin typeface="Times New Roman" panose="02020603050405020304" pitchFamily="18" charset="0"/>
              </a:rPr>
              <a:t>, 2004, Barcelona,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España</a:t>
            </a:r>
            <a:r>
              <a:rPr lang="en-US" altLang="es-PR" sz="1600" b="0" dirty="0">
                <a:latin typeface="Times New Roman" panose="02020603050405020304" pitchFamily="18" charset="0"/>
              </a:rPr>
              <a:t>: Editorial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Paidotribo</a:t>
            </a:r>
            <a:r>
              <a:rPr lang="en-US" altLang="es-PR" sz="1600" b="0" dirty="0">
                <a:latin typeface="Times New Roman" panose="02020603050405020304" pitchFamily="18" charset="0"/>
              </a:rPr>
              <a:t>. Copyright 2004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Jack H. Wilmore y David L.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Costill</a:t>
            </a:r>
            <a:r>
              <a:rPr lang="en-US" altLang="es-PR" sz="1600" b="0" dirty="0">
                <a:latin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43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458" name="Picture 2" descr="GN5_MET_PPT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7848600" cy="58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87332"/>
      </p:ext>
    </p:extLst>
  </p:cSld>
  <p:clrMapOvr>
    <a:masterClrMapping/>
  </p:clrMapOvr>
  <p:transition spd="slow">
    <p:comb dir="vert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ChangeArrowheads="1"/>
          </p:cNvSpPr>
          <p:nvPr/>
        </p:nvSpPr>
        <p:spPr bwMode="auto">
          <a:xfrm>
            <a:off x="2987824" y="764704"/>
            <a:ext cx="583232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NIVEL DE</a:t>
            </a:r>
          </a:p>
          <a:p>
            <a:pPr eaLnBrk="0" hangingPunct="0"/>
            <a:r>
              <a:rPr lang="en-US" altLang="es-PR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ACTIVIDAD FÍSICA (PAL)</a:t>
            </a:r>
            <a:endParaRPr lang="en-US" altLang="es-PR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325059" name="Rectangle 3"/>
          <p:cNvSpPr>
            <a:spLocks noChangeArrowheads="1"/>
          </p:cNvSpPr>
          <p:nvPr/>
        </p:nvSpPr>
        <p:spPr bwMode="auto">
          <a:xfrm>
            <a:off x="2987824" y="1701751"/>
            <a:ext cx="5904655" cy="424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600" b="1" dirty="0" smtClean="0">
                <a:latin typeface="Arial" charset="0"/>
                <a:cs typeface="Arial" charset="0"/>
              </a:rPr>
              <a:t>Representa la cantidad 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600" b="1" dirty="0" smtClean="0">
                <a:latin typeface="Arial" charset="0"/>
                <a:cs typeface="Arial" charset="0"/>
              </a:rPr>
              <a:t>expendio energético </a:t>
            </a:r>
            <a:r>
              <a:rPr lang="es-ES" altLang="es-PR" sz="3600" b="1" dirty="0" smtClean="0">
                <a:latin typeface="Arial" charset="0"/>
                <a:cs typeface="Arial" charset="0"/>
              </a:rPr>
              <a:t>por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600" b="1" dirty="0" smtClean="0">
                <a:latin typeface="Arial" charset="0"/>
                <a:cs typeface="Arial" charset="0"/>
              </a:rPr>
              <a:t>día, sobre </a:t>
            </a:r>
            <a:r>
              <a:rPr lang="es-ES" altLang="es-PR" sz="3600" b="1" dirty="0" smtClean="0">
                <a:latin typeface="Arial" charset="0"/>
                <a:cs typeface="Arial" charset="0"/>
              </a:rPr>
              <a:t>aquella </a:t>
            </a:r>
            <a:r>
              <a:rPr lang="es-ES" altLang="es-PR" sz="3600" b="1" dirty="0" smtClean="0">
                <a:latin typeface="Arial" charset="0"/>
                <a:cs typeface="Arial" charset="0"/>
              </a:rPr>
              <a:t>energía</a:t>
            </a:r>
            <a:endParaRPr lang="es-ES" altLang="es-PR" sz="3600" b="1" dirty="0" smtClean="0">
              <a:latin typeface="Arial" charset="0"/>
              <a:cs typeface="Arial" charset="0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r</a:t>
            </a:r>
            <a:r>
              <a:rPr lang="es-ES" altLang="es-PR" sz="3600" b="1" dirty="0" smtClean="0">
                <a:latin typeface="Arial" charset="0"/>
                <a:cs typeface="Arial" charset="0"/>
              </a:rPr>
              <a:t>equerida para </a:t>
            </a:r>
            <a:r>
              <a:rPr lang="es-ES" altLang="es-PR" sz="3600" b="1" dirty="0" smtClean="0">
                <a:latin typeface="Arial" charset="0"/>
                <a:cs typeface="Arial" charset="0"/>
              </a:rPr>
              <a:t>mantener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600" b="1" dirty="0" smtClean="0">
                <a:latin typeface="Arial" charset="0"/>
                <a:cs typeface="Arial" charset="0"/>
              </a:rPr>
              <a:t>la actividad de la </a:t>
            </a:r>
            <a:r>
              <a:rPr lang="es-ES" altLang="es-PR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tasa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metabólica basal</a:t>
            </a:r>
            <a:r>
              <a:rPr lang="es-ES" altLang="es-PR" sz="3600" b="1" dirty="0" smtClean="0">
                <a:latin typeface="Arial" charset="0"/>
                <a:cs typeface="Arial" charset="0"/>
              </a:rPr>
              <a:t> (en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600" b="1" dirty="0" smtClean="0">
                <a:latin typeface="Arial" charset="0"/>
                <a:cs typeface="Arial" charset="0"/>
              </a:rPr>
              <a:t>reposo)</a:t>
            </a:r>
            <a:endParaRPr lang="es-ES" altLang="es-PR" sz="3600" b="1" dirty="0" smtClean="0">
              <a:latin typeface="Arial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dirty="0" smtClean="0">
                <a:latin typeface="Times New Roman" pitchFamily="18" charset="0"/>
              </a:rPr>
              <a:t>Adaptado </a:t>
            </a:r>
            <a:r>
              <a:rPr lang="es-ES" altLang="es-PR" sz="1200" dirty="0" smtClean="0">
                <a:latin typeface="Times New Roman" pitchFamily="18" charset="0"/>
              </a:rPr>
              <a:t>de</a:t>
            </a:r>
            <a:r>
              <a:rPr lang="en-US" altLang="es-PR" sz="1200" dirty="0" smtClean="0">
                <a:latin typeface="Times New Roman" pitchFamily="18" charset="0"/>
              </a:rPr>
              <a:t>: </a:t>
            </a:r>
            <a:r>
              <a:rPr lang="en-US" altLang="es-PR" sz="1200" b="1" i="1" dirty="0" smtClean="0">
                <a:latin typeface="Times New Roman" pitchFamily="18" charset="0"/>
              </a:rPr>
              <a:t>Health &amp; </a:t>
            </a:r>
            <a:r>
              <a:rPr lang="en-US" altLang="es-PR" sz="1200" b="1" i="1" dirty="0" err="1" smtClean="0">
                <a:latin typeface="Times New Roman" pitchFamily="18" charset="0"/>
              </a:rPr>
              <a:t>Welness</a:t>
            </a:r>
            <a:r>
              <a:rPr lang="en-US" altLang="es-PR" sz="1200" i="1" dirty="0" smtClean="0">
                <a:latin typeface="Times New Roman" pitchFamily="18" charset="0"/>
              </a:rPr>
              <a:t>. </a:t>
            </a:r>
            <a:r>
              <a:rPr lang="en-US" altLang="es-PR" sz="1200" dirty="0" smtClean="0">
                <a:latin typeface="Times New Roman" pitchFamily="18" charset="0"/>
              </a:rPr>
              <a:t>12</a:t>
            </a:r>
            <a:r>
              <a:rPr lang="en-US" altLang="es-PR" sz="1200" baseline="30000" dirty="0" smtClean="0">
                <a:latin typeface="Times New Roman" pitchFamily="18" charset="0"/>
              </a:rPr>
              <a:t>th</a:t>
            </a:r>
            <a:r>
              <a:rPr lang="en-US" altLang="es-PR" sz="1200" dirty="0" smtClean="0">
                <a:latin typeface="Times New Roman" pitchFamily="18" charset="0"/>
              </a:rPr>
              <a:t> ed., </a:t>
            </a:r>
            <a:r>
              <a:rPr lang="en-US" altLang="es-PR" sz="1200" dirty="0">
                <a:latin typeface="Times New Roman" pitchFamily="18" charset="0"/>
              </a:rPr>
              <a:t>(</a:t>
            </a:r>
            <a:r>
              <a:rPr lang="en-US" altLang="es-PR" sz="1200" dirty="0" smtClean="0">
                <a:latin typeface="Times New Roman" pitchFamily="18" charset="0"/>
              </a:rPr>
              <a:t>pp. 152, 574),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</a:rPr>
              <a:t>G. E. Gordon &amp; E. </a:t>
            </a:r>
            <a:r>
              <a:rPr lang="en-US" altLang="es-PR" sz="1200" dirty="0" err="1" smtClean="0">
                <a:latin typeface="Times New Roman" pitchFamily="18" charset="0"/>
              </a:rPr>
              <a:t>Golanty</a:t>
            </a:r>
            <a:r>
              <a:rPr lang="en-US" altLang="es-PR" sz="1200" dirty="0" smtClean="0">
                <a:latin typeface="Times New Roman" pitchFamily="18" charset="0"/>
              </a:rPr>
              <a:t>, 2016, Burlington, MA: Jones &amp; Bartlett Learning. </a:t>
            </a:r>
            <a:r>
              <a:rPr lang="en-US" altLang="es-PR" sz="1200" dirty="0">
                <a:latin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</a:rPr>
              <a:t>2016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dirty="0" smtClean="0">
                <a:latin typeface="Times New Roman" pitchFamily="18" charset="0"/>
              </a:rPr>
              <a:t>Jones &amp; Bartlett Learning, LLC, an Ascend Learning Company</a:t>
            </a:r>
            <a:endParaRPr lang="en-US" altLang="es-PR" sz="1200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2044591" cy="51901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698293"/>
      </p:ext>
    </p:extLst>
  </p:cSld>
  <p:clrMapOvr>
    <a:masterClrMapping/>
  </p:clrMapOvr>
  <p:transition spd="slow">
    <p:checker dir="vert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/>
          </p:cNvSpPr>
          <p:nvPr/>
        </p:nvSpPr>
        <p:spPr bwMode="auto">
          <a:xfrm>
            <a:off x="2269281" y="836712"/>
            <a:ext cx="662319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 INTEGRAL - CALIDAD DE VIDA: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APLICACIONES AL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4" name="Title 1"/>
          <p:cNvSpPr>
            <a:spLocks/>
          </p:cNvSpPr>
          <p:nvPr/>
        </p:nvSpPr>
        <p:spPr bwMode="auto">
          <a:xfrm>
            <a:off x="2269282" y="2002532"/>
            <a:ext cx="547107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MOVIMIENTO HUMANO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41787"/>
            <a:ext cx="6696744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1187624" y="3213224"/>
            <a:ext cx="648072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b="0" i="1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PROPÓSITO DE LA PONENCIA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251520" y="4077072"/>
            <a:ext cx="856964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spcBef>
                <a:spcPct val="20000"/>
              </a:spcBef>
            </a:pPr>
            <a:r>
              <a:rPr lang="es-PR" altLang="es-PR" sz="3400" b="1" dirty="0" smtClean="0">
                <a:latin typeface="Arial" charset="0"/>
                <a:cs typeface="Arial" charset="0"/>
              </a:rPr>
              <a:t>Discutir </a:t>
            </a:r>
            <a:r>
              <a:rPr lang="es-PR" altLang="es-PR" sz="3400" b="1" dirty="0">
                <a:latin typeface="Arial" charset="0"/>
                <a:cs typeface="Arial" charset="0"/>
              </a:rPr>
              <a:t>las diversas dimensiones de la salud, de naturaleza holística o integral, y la calidad de vida, desde el contexto del movimiento </a:t>
            </a:r>
            <a:r>
              <a:rPr lang="es-PR" altLang="es-PR" sz="3400" b="1" dirty="0" smtClean="0">
                <a:latin typeface="Arial" charset="0"/>
                <a:cs typeface="Arial" charset="0"/>
              </a:rPr>
              <a:t>humano</a:t>
            </a:r>
            <a:endParaRPr lang="en-US" altLang="es-PR" sz="3400" dirty="0" smtClean="0"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2" y="623987"/>
            <a:ext cx="2019300" cy="22987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asa_Metabolica_Basal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692150"/>
            <a:ext cx="5976938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0825" y="838200"/>
            <a:ext cx="2447925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400" i="1" dirty="0">
                <a:latin typeface="Times New Roman" panose="02020603050405020304" pitchFamily="18" charset="0"/>
              </a:rPr>
              <a:t>NOTA</a:t>
            </a:r>
            <a:r>
              <a:rPr lang="es-ES" altLang="es-PR" sz="1400" dirty="0">
                <a:latin typeface="Times New Roman" panose="02020603050405020304" pitchFamily="18" charset="0"/>
              </a:rPr>
              <a:t>.</a:t>
            </a:r>
            <a:r>
              <a:rPr lang="es-ES" altLang="es-PR" sz="1400" b="0" dirty="0">
                <a:latin typeface="Times New Roman" panose="02020603050405020304" pitchFamily="18" charset="0"/>
              </a:rPr>
              <a:t> Adaptado de: </a:t>
            </a:r>
            <a:r>
              <a:rPr lang="en-US" altLang="es-PR" sz="1400" b="1" i="1" dirty="0">
                <a:latin typeface="Times New Roman" panose="02020603050405020304" pitchFamily="18" charset="0"/>
              </a:rPr>
              <a:t>Exercise Physiology Integrating Theory and Application</a:t>
            </a:r>
            <a:r>
              <a:rPr lang="en-US" altLang="es-PR" sz="1400" b="0" dirty="0">
                <a:latin typeface="Times New Roman" panose="02020603050405020304" pitchFamily="18" charset="0"/>
              </a:rPr>
              <a:t>. (pp. 56, 341),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400" b="0" dirty="0">
                <a:latin typeface="Times New Roman" panose="02020603050405020304" pitchFamily="18" charset="0"/>
              </a:rPr>
              <a:t> W. J. Kraemer, S. J. Fleck, y M. R.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Deschenes</a:t>
            </a:r>
            <a:r>
              <a:rPr lang="en-US" altLang="es-PR" sz="1400" b="0" dirty="0">
                <a:latin typeface="Times New Roman" panose="02020603050405020304" pitchFamily="18" charset="0"/>
              </a:rPr>
              <a:t>, 2012, Philadelphia: Lippincott Williams &amp; Wilkins. Copyright 2012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400" b="0" dirty="0">
                <a:latin typeface="Times New Roman" panose="02020603050405020304" pitchFamily="18" charset="0"/>
              </a:rPr>
              <a:t>: Lippincott Williams &amp; Wilkins, a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Wolte</a:t>
            </a:r>
            <a:r>
              <a:rPr lang="en-US" altLang="es-PR" sz="1400" b="0" dirty="0">
                <a:latin typeface="Times New Roman" panose="02020603050405020304" pitchFamily="18" charset="0"/>
              </a:rPr>
              <a:t> Kluwer business.</a:t>
            </a:r>
            <a:r>
              <a:rPr lang="es-ES" altLang="es-PR" sz="1400" b="0" dirty="0">
                <a:latin typeface="Times New Roman" panose="02020603050405020304" pitchFamily="18" charset="0"/>
              </a:rPr>
              <a:t> </a:t>
            </a:r>
            <a:r>
              <a:rPr lang="en-US" altLang="es-PR" sz="1400" b="1" i="1" dirty="0">
                <a:latin typeface="Times New Roman" panose="02020603050405020304" pitchFamily="18" charset="0"/>
              </a:rPr>
              <a:t>Sports and Exercise Nutrition</a:t>
            </a:r>
            <a:r>
              <a:rPr lang="en-US" altLang="es-PR" sz="1400" b="0" dirty="0">
                <a:latin typeface="Times New Roman" panose="02020603050405020304" pitchFamily="18" charset="0"/>
              </a:rPr>
              <a:t>. 4ta.. ed.; (pp. 199-201),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400" b="0" dirty="0">
                <a:latin typeface="Times New Roman" panose="02020603050405020304" pitchFamily="18" charset="0"/>
              </a:rPr>
              <a:t> W. D.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McArdle</a:t>
            </a:r>
            <a:r>
              <a:rPr lang="en-US" altLang="es-PR" sz="1400" b="0" dirty="0">
                <a:latin typeface="Times New Roman" panose="02020603050405020304" pitchFamily="18" charset="0"/>
              </a:rPr>
              <a:t>, F. I.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Katch</a:t>
            </a:r>
            <a:r>
              <a:rPr lang="en-US" altLang="es-PR" sz="1400" b="0" dirty="0">
                <a:latin typeface="Times New Roman" panose="02020603050405020304" pitchFamily="18" charset="0"/>
              </a:rPr>
              <a:t>, &amp; V. I.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Katch</a:t>
            </a:r>
            <a:r>
              <a:rPr lang="en-US" altLang="es-PR" sz="1400" b="0" dirty="0">
                <a:latin typeface="Times New Roman" panose="02020603050405020304" pitchFamily="18" charset="0"/>
              </a:rPr>
              <a:t>, 2013, Philadelphia: Lippincott Williams &amp; Wilkins. Copyright 2013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400" b="0" dirty="0">
                <a:latin typeface="Times New Roman" panose="02020603050405020304" pitchFamily="18" charset="0"/>
              </a:rPr>
              <a:t> Lippincott Williams &amp; Wilkins, a Wolters Kluwer business; </a:t>
            </a:r>
            <a:r>
              <a:rPr lang="en-US" altLang="es-PR" sz="1400" b="1" i="1" dirty="0" err="1">
                <a:latin typeface="Times New Roman" panose="02020603050405020304" pitchFamily="18" charset="0"/>
              </a:rPr>
              <a:t>Fisiología</a:t>
            </a:r>
            <a:r>
              <a:rPr lang="en-US" altLang="es-PR" sz="1400" b="1" i="1" dirty="0">
                <a:latin typeface="Times New Roman" panose="02020603050405020304" pitchFamily="18" charset="0"/>
              </a:rPr>
              <a:t> del </a:t>
            </a:r>
            <a:r>
              <a:rPr lang="en-US" altLang="es-PR" sz="1400" b="1" i="1" dirty="0" err="1">
                <a:latin typeface="Times New Roman" panose="02020603050405020304" pitchFamily="18" charset="0"/>
              </a:rPr>
              <a:t>Esfuerzo</a:t>
            </a:r>
            <a:r>
              <a:rPr lang="en-US" altLang="es-PR" sz="1400" b="1" i="1" dirty="0">
                <a:latin typeface="Times New Roman" panose="02020603050405020304" pitchFamily="18" charset="0"/>
              </a:rPr>
              <a:t> y del </a:t>
            </a:r>
            <a:r>
              <a:rPr lang="en-US" altLang="es-PR" sz="1400" b="1" i="1" dirty="0" err="1">
                <a:latin typeface="Times New Roman" panose="02020603050405020304" pitchFamily="18" charset="0"/>
              </a:rPr>
              <a:t>Deporte</a:t>
            </a:r>
            <a:r>
              <a:rPr lang="en-US" altLang="es-PR" sz="1400" b="0" dirty="0">
                <a:latin typeface="Times New Roman" panose="02020603050405020304" pitchFamily="18" charset="0"/>
              </a:rPr>
              <a:t>. 5ta. ed.; (p. 138,),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400" b="0" dirty="0">
                <a:latin typeface="Times New Roman" panose="02020603050405020304" pitchFamily="18" charset="0"/>
              </a:rPr>
              <a:t> J. H. Wilmore, &amp; D. L.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Costill</a:t>
            </a:r>
            <a:r>
              <a:rPr lang="en-US" altLang="es-PR" sz="1400" b="0" dirty="0">
                <a:latin typeface="Times New Roman" panose="02020603050405020304" pitchFamily="18" charset="0"/>
              </a:rPr>
              <a:t>, 2004, Barcelona,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España</a:t>
            </a:r>
            <a:r>
              <a:rPr lang="en-US" altLang="es-PR" sz="1400" b="0" dirty="0">
                <a:latin typeface="Times New Roman" panose="02020603050405020304" pitchFamily="18" charset="0"/>
              </a:rPr>
              <a:t>: Editorial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Paidotribo</a:t>
            </a:r>
            <a:r>
              <a:rPr lang="en-US" altLang="es-PR" sz="1400" b="0" dirty="0">
                <a:latin typeface="Times New Roman" panose="02020603050405020304" pitchFamily="18" charset="0"/>
              </a:rPr>
              <a:t>. Copyright 2004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400" b="0" dirty="0">
                <a:latin typeface="Times New Roman" panose="02020603050405020304" pitchFamily="18" charset="0"/>
              </a:rPr>
              <a:t> Jack H. Wilmore y David L.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Costill</a:t>
            </a:r>
            <a:r>
              <a:rPr lang="en-US" altLang="es-PR" sz="1400" b="0" dirty="0">
                <a:latin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489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298" name="Rectangle 2"/>
          <p:cNvSpPr>
            <a:spLocks noChangeArrowheads="1"/>
          </p:cNvSpPr>
          <p:nvPr/>
        </p:nvSpPr>
        <p:spPr bwMode="auto">
          <a:xfrm>
            <a:off x="3779838" y="692150"/>
            <a:ext cx="51466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NEAT</a:t>
            </a:r>
          </a:p>
        </p:txBody>
      </p:sp>
      <p:sp>
        <p:nvSpPr>
          <p:cNvPr id="1335299" name="Rectangle 3"/>
          <p:cNvSpPr>
            <a:spLocks noChangeArrowheads="1"/>
          </p:cNvSpPr>
          <p:nvPr/>
        </p:nvSpPr>
        <p:spPr bwMode="auto">
          <a:xfrm>
            <a:off x="3779838" y="1341438"/>
            <a:ext cx="5256212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400" b="1">
                <a:latin typeface="Arial" charset="0"/>
                <a:cs typeface="Arial" charset="0"/>
              </a:rPr>
              <a:t>Las siglas, del ingles,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400" b="1">
                <a:latin typeface="Arial" charset="0"/>
                <a:cs typeface="Arial" charset="0"/>
              </a:rPr>
              <a:t>significan: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4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Nonexercise Activity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4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Thermogenesis</a:t>
            </a:r>
            <a:r>
              <a:rPr lang="en-US" altLang="es-PR" sz="3400" b="1">
                <a:latin typeface="Arial" charset="0"/>
                <a:cs typeface="Arial" charset="0"/>
              </a:rPr>
              <a:t>, que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400" b="1">
                <a:latin typeface="Arial" charset="0"/>
                <a:cs typeface="Arial" charset="0"/>
              </a:rPr>
              <a:t>en español sería: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4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Termogénesis de las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4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Actividades No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4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Asociadas al Ejercicio</a:t>
            </a:r>
            <a:endParaRPr lang="en-US" altLang="es-PR" sz="3400" b="1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35301" name="Picture 5" descr="Man_Chopping_Wo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6613"/>
            <a:ext cx="2606675" cy="484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Información de: "NEAT – non-exercise activity thermogenesis – egocentric &amp; geocentric environmental factors vs. biological regulation", por: </a:t>
            </a:r>
            <a:r>
              <a:rPr lang="fi-FI" altLang="es-PR" sz="1200">
                <a:latin typeface="Times New Roman" pitchFamily="18" charset="0"/>
                <a:cs typeface="Times New Roman" pitchFamily="18" charset="0"/>
              </a:rPr>
              <a:t>J. A. Levine, &amp; C. M. Kotz,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 2005, </a:t>
            </a:r>
            <a:r>
              <a:rPr lang="es-ES" altLang="es-PR" sz="1200" b="1" i="1">
                <a:latin typeface="Times New Roman" pitchFamily="18" charset="0"/>
                <a:cs typeface="Times New Roman" pitchFamily="18" charset="0"/>
              </a:rPr>
              <a:t>Acta Physiologica Scandinavica, 184</a:t>
            </a:r>
            <a:r>
              <a:rPr lang="es-ES" altLang="es-PR" sz="1200">
                <a:latin typeface="Times New Roman" pitchFamily="18" charset="0"/>
                <a:cs typeface="Times New Roman" pitchFamily="18" charset="0"/>
              </a:rPr>
              <a:t>(4), 309-318. Recuperado de la base de datos de EBSCOhost (Academic Search Premier)</a:t>
            </a:r>
            <a:endParaRPr lang="en-US" altLang="es-PR" sz="12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346" name="Rectangle 2"/>
          <p:cNvSpPr>
            <a:spLocks noChangeArrowheads="1"/>
          </p:cNvSpPr>
          <p:nvPr/>
        </p:nvSpPr>
        <p:spPr bwMode="auto">
          <a:xfrm>
            <a:off x="3779838" y="765175"/>
            <a:ext cx="51466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5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NEAT</a:t>
            </a:r>
          </a:p>
        </p:txBody>
      </p:sp>
      <p:sp>
        <p:nvSpPr>
          <p:cNvPr id="1337347" name="Rectangle 3"/>
          <p:cNvSpPr>
            <a:spLocks noChangeArrowheads="1"/>
          </p:cNvSpPr>
          <p:nvPr/>
        </p:nvSpPr>
        <p:spPr bwMode="auto">
          <a:xfrm>
            <a:off x="3779838" y="1485900"/>
            <a:ext cx="5256212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4200" b="1">
                <a:latin typeface="Arial" charset="0"/>
                <a:cs typeface="Arial" charset="0"/>
              </a:rPr>
              <a:t>Aquellas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4200" b="1">
                <a:latin typeface="Arial" charset="0"/>
                <a:cs typeface="Arial" charset="0"/>
              </a:rPr>
              <a:t>actividades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4200" b="1">
                <a:latin typeface="Arial" charset="0"/>
                <a:cs typeface="Arial" charset="0"/>
              </a:rPr>
              <a:t>que no pertenecen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4200" b="1">
                <a:latin typeface="Arial" charset="0"/>
                <a:cs typeface="Arial" charset="0"/>
              </a:rPr>
              <a:t>al grupo 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4200" b="1">
                <a:latin typeface="Arial" charset="0"/>
                <a:cs typeface="Arial" charset="0"/>
              </a:rPr>
              <a:t>ejercicios o físicos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4200" b="1">
                <a:latin typeface="Arial" charset="0"/>
                <a:cs typeface="Arial" charset="0"/>
              </a:rPr>
              <a:t>o deportes</a:t>
            </a:r>
            <a:endParaRPr lang="en-US" altLang="es-PR" sz="4200" b="1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Información de: "NEAT – non-exercise activity thermogenesis – egocentric &amp; geocentric environmental factors vs. biological regulation", por: </a:t>
            </a:r>
            <a:r>
              <a:rPr lang="fi-FI" altLang="es-PR" sz="1200">
                <a:latin typeface="Times New Roman" pitchFamily="18" charset="0"/>
                <a:cs typeface="Times New Roman" pitchFamily="18" charset="0"/>
              </a:rPr>
              <a:t>J. A. Levine, &amp; C. M. Kotz,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 2005, </a:t>
            </a:r>
            <a:r>
              <a:rPr lang="es-ES" altLang="es-PR" sz="1200" b="1" i="1">
                <a:latin typeface="Times New Roman" pitchFamily="18" charset="0"/>
                <a:cs typeface="Times New Roman" pitchFamily="18" charset="0"/>
              </a:rPr>
              <a:t>Acta Physiologica Scandinavica, 184</a:t>
            </a:r>
            <a:r>
              <a:rPr lang="es-ES" altLang="es-PR" sz="1200">
                <a:latin typeface="Times New Roman" pitchFamily="18" charset="0"/>
                <a:cs typeface="Times New Roman" pitchFamily="18" charset="0"/>
              </a:rPr>
              <a:t>(4), 309-318. Recuperado de la base de datos de EBSCOhost (Academic Search Premier)</a:t>
            </a:r>
            <a:endParaRPr lang="en-US" altLang="es-PR" sz="1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7351" name="Picture 7" descr="Man_Mowing_the_Gra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2986088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690688" y="1052513"/>
            <a:ext cx="70564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Nonexercise Activity Thermogenesis:</a:t>
            </a: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NEAT</a:t>
            </a:r>
          </a:p>
        </p:txBody>
      </p:sp>
      <p:sp>
        <p:nvSpPr>
          <p:cNvPr id="1339399" name="Text Box 7"/>
          <p:cNvSpPr txBox="1">
            <a:spLocks noChangeArrowheads="1"/>
          </p:cNvSpPr>
          <p:nvPr/>
        </p:nvSpPr>
        <p:spPr bwMode="auto">
          <a:xfrm>
            <a:off x="646113" y="2865438"/>
            <a:ext cx="83185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Termogénesis de las Actividades no Asociadas con el Ejercicio Físico:</a:t>
            </a:r>
            <a:endParaRPr lang="en-US" altLang="es-PR" sz="2500" i="1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339400" name="Picture 8" descr="Bullets_Arrow_Blue1_Right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936875"/>
            <a:ext cx="271462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9401" name="Text Box 9"/>
          <p:cNvSpPr txBox="1">
            <a:spLocks noChangeArrowheads="1"/>
          </p:cNvSpPr>
          <p:nvPr/>
        </p:nvSpPr>
        <p:spPr bwMode="auto">
          <a:xfrm>
            <a:off x="1006475" y="3775075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s-PR" sz="2100" b="1">
                <a:effectLst>
                  <a:outerShdw blurRad="38100" dist="38100" dir="2700000" algn="tl">
                    <a:srgbClr val="C0C0C0"/>
                  </a:outerShdw>
                </a:effectLst>
              </a:rPr>
              <a:t>Importancia</a:t>
            </a:r>
            <a:r>
              <a:rPr lang="en-US" altLang="es-PR" sz="2100" b="1"/>
              <a:t>: </a:t>
            </a:r>
            <a:endParaRPr lang="en-US" altLang="es-PR" sz="210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339402" name="Picture 10" descr="Bullet_Round_Diamond_Maggenta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846513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9403" name="Text Box 11"/>
          <p:cNvSpPr txBox="1">
            <a:spLocks noChangeArrowheads="1"/>
          </p:cNvSpPr>
          <p:nvPr/>
        </p:nvSpPr>
        <p:spPr bwMode="auto">
          <a:xfrm>
            <a:off x="1406525" y="4318000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>
                <a:solidFill>
                  <a:srgbClr val="000000"/>
                </a:solidFill>
                <a:latin typeface="Arial" charset="0"/>
              </a:rPr>
              <a:t>Costo metabólico de algunas actividades NEAT:</a:t>
            </a:r>
            <a:endParaRPr lang="en-US" altLang="es-PR" sz="22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339404" name="Picture 12" descr="Bullets_Arrow-Thin_Green_Right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35133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9405" name="Text Box 13"/>
          <p:cNvSpPr txBox="1">
            <a:spLocks noChangeArrowheads="1"/>
          </p:cNvSpPr>
          <p:nvPr/>
        </p:nvSpPr>
        <p:spPr bwMode="auto">
          <a:xfrm>
            <a:off x="1403350" y="4724400"/>
            <a:ext cx="7270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>
                <a:solidFill>
                  <a:srgbClr val="000000"/>
                </a:solidFill>
                <a:latin typeface="Calibri" pitchFamily="34" charset="0"/>
              </a:rPr>
              <a:t>Son suficientes para asistir en las medidas preventivas, y terapéuticas, para el problema de la obesidad:</a:t>
            </a:r>
            <a:endParaRPr lang="en-US" altLang="es-PR" sz="220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732463"/>
            <a:ext cx="88201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Información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b="1" i="1">
                <a:latin typeface="Times New Roman" pitchFamily="18" charset="0"/>
              </a:rPr>
              <a:t>Medicine &amp; Science in Sports &amp; Exercise, 32</a:t>
            </a:r>
            <a:r>
              <a:rPr lang="en-US" altLang="es-PR" sz="1200">
                <a:latin typeface="Times New Roman" pitchFamily="18" charset="0"/>
              </a:rPr>
              <a:t>(9 Suppl), S498-S504. Recuperado de </a:t>
            </a:r>
            <a:r>
              <a:rPr lang="en-US" altLang="es-PR" sz="1200" b="1" i="1">
                <a:latin typeface="Times New Roman" pitchFamily="18" charset="0"/>
                <a:hlinkClick r:id="rId8"/>
              </a:rPr>
              <a:t>http://ocw.um.es/cc.-de-la-salud/alimentacion-y-nutricion-actuales/otros-recursos-1/or-f-003.pdf</a:t>
            </a:r>
            <a:endParaRPr lang="en-US" altLang="es-PR" sz="1200" b="1" i="1">
              <a:latin typeface="Times New Roman" pitchFamily="18" charset="0"/>
            </a:endParaRPr>
          </a:p>
        </p:txBody>
      </p:sp>
      <p:pic>
        <p:nvPicPr>
          <p:cNvPr id="1339407" name="Picture 15" descr="girl_with_packsa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69925"/>
            <a:ext cx="973137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ChangeArrowheads="1"/>
          </p:cNvSpPr>
          <p:nvPr/>
        </p:nvSpPr>
        <p:spPr bwMode="auto">
          <a:xfrm>
            <a:off x="3106511" y="1074379"/>
            <a:ext cx="5497937" cy="120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6200"/>
              </a:lnSpc>
            </a:pPr>
            <a:r>
              <a:rPr lang="en-US" altLang="es-PR" sz="4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NIVELES </a:t>
            </a:r>
            <a:r>
              <a:rPr lang="en-US" altLang="es-PR" sz="4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</a:t>
            </a:r>
          </a:p>
          <a:p>
            <a:pPr eaLnBrk="0" hangingPunct="0">
              <a:lnSpc>
                <a:spcPts val="6200"/>
              </a:lnSpc>
            </a:pPr>
            <a:r>
              <a:rPr lang="en-US" altLang="es-PR" sz="4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ACTIVIDAD </a:t>
            </a:r>
            <a:r>
              <a:rPr lang="en-US" altLang="es-PR" sz="40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FÍSICA</a:t>
            </a:r>
            <a:endParaRPr lang="en-US" altLang="es-PR" sz="40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dirty="0" smtClean="0">
                <a:latin typeface="Times New Roman" pitchFamily="18" charset="0"/>
              </a:rPr>
              <a:t>Reproducido de</a:t>
            </a:r>
            <a:r>
              <a:rPr lang="en-US" altLang="es-PR" sz="1200" dirty="0" smtClean="0">
                <a:latin typeface="Times New Roman" pitchFamily="18" charset="0"/>
              </a:rPr>
              <a:t>: </a:t>
            </a:r>
            <a:r>
              <a:rPr lang="en-US" altLang="es-PR" sz="1200" b="1" i="1" dirty="0" smtClean="0">
                <a:latin typeface="Times New Roman" pitchFamily="18" charset="0"/>
              </a:rPr>
              <a:t>Health &amp; </a:t>
            </a:r>
            <a:r>
              <a:rPr lang="en-US" altLang="es-PR" sz="1200" b="1" i="1" dirty="0" err="1" smtClean="0">
                <a:latin typeface="Times New Roman" pitchFamily="18" charset="0"/>
              </a:rPr>
              <a:t>Welness</a:t>
            </a:r>
            <a:r>
              <a:rPr lang="en-US" altLang="es-PR" sz="1200" i="1" dirty="0" smtClean="0">
                <a:latin typeface="Times New Roman" pitchFamily="18" charset="0"/>
              </a:rPr>
              <a:t>. </a:t>
            </a:r>
            <a:r>
              <a:rPr lang="en-US" altLang="es-PR" sz="1200" dirty="0" smtClean="0">
                <a:latin typeface="Times New Roman" pitchFamily="18" charset="0"/>
              </a:rPr>
              <a:t>12</a:t>
            </a:r>
            <a:r>
              <a:rPr lang="en-US" altLang="es-PR" sz="1200" baseline="30000" dirty="0" smtClean="0">
                <a:latin typeface="Times New Roman" pitchFamily="18" charset="0"/>
              </a:rPr>
              <a:t>th</a:t>
            </a:r>
            <a:r>
              <a:rPr lang="en-US" altLang="es-PR" sz="1200" dirty="0" smtClean="0">
                <a:latin typeface="Times New Roman" pitchFamily="18" charset="0"/>
              </a:rPr>
              <a:t> ed., </a:t>
            </a:r>
            <a:r>
              <a:rPr lang="en-US" altLang="es-PR" sz="1200" dirty="0">
                <a:latin typeface="Times New Roman" pitchFamily="18" charset="0"/>
              </a:rPr>
              <a:t>(p. </a:t>
            </a:r>
            <a:r>
              <a:rPr lang="en-US" altLang="es-PR" sz="1200" dirty="0" smtClean="0">
                <a:latin typeface="Times New Roman" pitchFamily="18" charset="0"/>
              </a:rPr>
              <a:t>152),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</a:rPr>
              <a:t>G. E. Gordon &amp; E. </a:t>
            </a:r>
            <a:r>
              <a:rPr lang="en-US" altLang="es-PR" sz="1200" dirty="0" err="1" smtClean="0">
                <a:latin typeface="Times New Roman" pitchFamily="18" charset="0"/>
              </a:rPr>
              <a:t>Golanty</a:t>
            </a:r>
            <a:r>
              <a:rPr lang="en-US" altLang="es-PR" sz="1200" dirty="0" smtClean="0">
                <a:latin typeface="Times New Roman" pitchFamily="18" charset="0"/>
              </a:rPr>
              <a:t>, 2016, Burlington, MA: Jones &amp; Bartlett Learning. </a:t>
            </a:r>
            <a:r>
              <a:rPr lang="en-US" altLang="es-PR" sz="1200" dirty="0">
                <a:latin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</a:rPr>
              <a:t>2016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dirty="0" smtClean="0">
                <a:latin typeface="Times New Roman" pitchFamily="18" charset="0"/>
              </a:rPr>
              <a:t>Jones &amp; Bartlett Learning, LLC, an Ascend Learning Company</a:t>
            </a:r>
            <a:endParaRPr lang="en-US" altLang="es-PR" sz="1200" dirty="0">
              <a:latin typeface="Times New Roman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44728" y="3094121"/>
            <a:ext cx="7615704" cy="171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Sedentario –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 menor que 1.4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cantidad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diaria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generada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para el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mantenimiento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toda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forma de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movimiento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menos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1.4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veces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generada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altLang="es-P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el metabolism basal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305593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844728" y="4864165"/>
            <a:ext cx="7975422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Moderado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1.4 y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482597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44728" y="5440229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Vigoroso 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PR" altLang="es-PR" sz="2800" b="1" i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540203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" y="145913"/>
            <a:ext cx="23622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0937089"/>
      </p:ext>
    </p:extLst>
  </p:cSld>
  <p:clrMapOvr>
    <a:masterClrMapping/>
  </p:clrMapOvr>
  <p:transition spd="slow">
    <p:checker dir="vert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388" y="6093544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dirty="0" smtClean="0">
                <a:latin typeface="Times New Roman" pitchFamily="18" charset="0"/>
              </a:rPr>
              <a:t>Reproducido de</a:t>
            </a:r>
            <a:r>
              <a:rPr lang="en-US" altLang="es-PR" sz="1200" dirty="0" smtClean="0">
                <a:latin typeface="Times New Roman" pitchFamily="18" charset="0"/>
              </a:rPr>
              <a:t>: </a:t>
            </a:r>
            <a:r>
              <a:rPr lang="en-US" altLang="es-PR" sz="1200" b="1" i="1" dirty="0" smtClean="0">
                <a:latin typeface="Times New Roman" pitchFamily="18" charset="0"/>
              </a:rPr>
              <a:t>Health &amp; </a:t>
            </a:r>
            <a:r>
              <a:rPr lang="en-US" altLang="es-PR" sz="1200" b="1" i="1" dirty="0" err="1" smtClean="0">
                <a:latin typeface="Times New Roman" pitchFamily="18" charset="0"/>
              </a:rPr>
              <a:t>Welness</a:t>
            </a:r>
            <a:r>
              <a:rPr lang="en-US" altLang="es-PR" sz="1200" i="1" dirty="0" smtClean="0">
                <a:latin typeface="Times New Roman" pitchFamily="18" charset="0"/>
              </a:rPr>
              <a:t>. </a:t>
            </a:r>
            <a:r>
              <a:rPr lang="en-US" altLang="es-PR" sz="1200" dirty="0" smtClean="0">
                <a:latin typeface="Times New Roman" pitchFamily="18" charset="0"/>
              </a:rPr>
              <a:t>12</a:t>
            </a:r>
            <a:r>
              <a:rPr lang="en-US" altLang="es-PR" sz="1200" baseline="30000" dirty="0" smtClean="0">
                <a:latin typeface="Times New Roman" pitchFamily="18" charset="0"/>
              </a:rPr>
              <a:t>th</a:t>
            </a:r>
            <a:r>
              <a:rPr lang="en-US" altLang="es-PR" sz="1200" dirty="0" smtClean="0">
                <a:latin typeface="Times New Roman" pitchFamily="18" charset="0"/>
              </a:rPr>
              <a:t> ed., </a:t>
            </a:r>
            <a:r>
              <a:rPr lang="en-US" altLang="es-PR" sz="1200" dirty="0">
                <a:latin typeface="Times New Roman" pitchFamily="18" charset="0"/>
              </a:rPr>
              <a:t>(</a:t>
            </a:r>
            <a:r>
              <a:rPr lang="en-US" altLang="es-PR" sz="1200" dirty="0" smtClean="0">
                <a:latin typeface="Times New Roman" pitchFamily="18" charset="0"/>
              </a:rPr>
              <a:t>pp. 152, 574),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</a:rPr>
              <a:t>G. E. Gordon &amp; E. </a:t>
            </a:r>
            <a:r>
              <a:rPr lang="en-US" altLang="es-PR" sz="1200" dirty="0" err="1" smtClean="0">
                <a:latin typeface="Times New Roman" pitchFamily="18" charset="0"/>
              </a:rPr>
              <a:t>Golanty</a:t>
            </a:r>
            <a:r>
              <a:rPr lang="en-US" altLang="es-PR" sz="1200" dirty="0" smtClean="0">
                <a:latin typeface="Times New Roman" pitchFamily="18" charset="0"/>
              </a:rPr>
              <a:t>, 2016, Burlington, MA: Jones &amp; Bartlett Learning. </a:t>
            </a:r>
            <a:r>
              <a:rPr lang="en-US" altLang="es-PR" sz="1200" dirty="0">
                <a:latin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</a:rPr>
              <a:t>2016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dirty="0" smtClean="0">
                <a:latin typeface="Times New Roman" pitchFamily="18" charset="0"/>
              </a:rPr>
              <a:t>Jones &amp; Bartlett Learning, LLC, an Ascend Learning Company</a:t>
            </a:r>
            <a:endParaRPr lang="en-US" altLang="es-PR" sz="1200" dirty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21" y="754161"/>
            <a:ext cx="5671567" cy="5267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4980965"/>
      </p:ext>
    </p:extLst>
  </p:cSld>
  <p:clrMapOvr>
    <a:masterClrMapping/>
  </p:clrMapOvr>
  <p:transition spd="slow">
    <p:checker dir="vert"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ChangeArrowheads="1"/>
          </p:cNvSpPr>
          <p:nvPr/>
        </p:nvSpPr>
        <p:spPr bwMode="auto">
          <a:xfrm>
            <a:off x="3817938" y="692150"/>
            <a:ext cx="5146675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EJERCICIO</a:t>
            </a:r>
          </a:p>
        </p:txBody>
      </p:sp>
      <p:sp>
        <p:nvSpPr>
          <p:cNvPr id="1325059" name="Rectangle 3"/>
          <p:cNvSpPr>
            <a:spLocks noChangeArrowheads="1"/>
          </p:cNvSpPr>
          <p:nvPr/>
        </p:nvSpPr>
        <p:spPr bwMode="auto">
          <a:xfrm>
            <a:off x="3851275" y="1412875"/>
            <a:ext cx="5113338" cy="475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Cualquier </a:t>
            </a:r>
            <a:r>
              <a:rPr lang="es-ES" altLang="es-PR" sz="31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movimiento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humano</a:t>
            </a:r>
            <a:r>
              <a:rPr lang="es-ES" altLang="es-PR" sz="3100" b="1">
                <a:latin typeface="Arial" charset="0"/>
                <a:cs typeface="Arial" charset="0"/>
              </a:rPr>
              <a:t> previamente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organizado y planificado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que involucre grandes 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pequeños grupos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musculares e impliquen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un </a:t>
            </a:r>
            <a:r>
              <a:rPr lang="es-ES" altLang="es-PR" sz="31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gasto energético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dirigido a unos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propósitos especiales</a:t>
            </a:r>
            <a:endParaRPr lang="en-US" altLang="es-PR" sz="3100" b="1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325061" name="Picture 5" descr="Couple_Sports-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3130550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6237288"/>
            <a:ext cx="89646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Adaptado de: ACSM, 2006, p. 3; Caspersen, Powel &amp; Christensen, 1985; Kent, 1998, pp. 176-177.</a:t>
            </a:r>
            <a:endParaRPr lang="en-US" altLang="es-PR" sz="1200" b="1" i="1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6166106"/>
      </p:ext>
    </p:extLst>
  </p:cSld>
  <p:clrMapOvr>
    <a:masterClrMapping/>
  </p:clrMapOvr>
  <p:transition spd="slow">
    <p:checker dir="vert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s-PR" sz="1200" b="1" i="1">
                <a:latin typeface="Times New Roman" pitchFamily="18" charset="0"/>
              </a:rPr>
              <a:t>Public Health Reports, 100</a:t>
            </a:r>
            <a:r>
              <a:rPr lang="en-US" altLang="es-PR" sz="1200">
                <a:latin typeface="Times New Roman" pitchFamily="18" charset="0"/>
              </a:rPr>
              <a:t>(2), p. 128. Recuperado de </a:t>
            </a:r>
            <a:r>
              <a:rPr lang="en-US" altLang="es-PR" sz="1200" b="1" i="1">
                <a:latin typeface="Times New Roman" pitchFamily="18" charset="0"/>
                <a:hlinkClick r:id="rId5"/>
              </a:rPr>
              <a:t>http://pubmedcentralcanada.ca/pmcc/articles/PMC1424733/pdf/pubhealthrep00100-0016.pdf</a:t>
            </a:r>
            <a:endParaRPr lang="en-US" altLang="es-PR" sz="1200" b="1" i="1">
              <a:latin typeface="Times New Roman" pitchFamily="18" charset="0"/>
            </a:endParaRPr>
          </a:p>
        </p:txBody>
      </p:sp>
      <p:pic>
        <p:nvPicPr>
          <p:cNvPr id="445445" name="Picture 5" descr="GT14_Ejercicio_DEF_PP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42938"/>
            <a:ext cx="6192837" cy="52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4754" name="Picture 2" descr="Tabla_6_Comparacion_Act-Fis_Ejercic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692150"/>
            <a:ext cx="6337300" cy="582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106" name="Rectangle 2"/>
          <p:cNvSpPr>
            <a:spLocks noChangeArrowheads="1"/>
          </p:cNvSpPr>
          <p:nvPr/>
        </p:nvSpPr>
        <p:spPr bwMode="auto">
          <a:xfrm>
            <a:off x="3995738" y="692150"/>
            <a:ext cx="48577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EJERCICIO</a:t>
            </a:r>
          </a:p>
          <a:p>
            <a:pPr eaLnBrk="0" hangingPunct="0"/>
            <a:r>
              <a:rPr lang="en-US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TERAPÉUTICO</a:t>
            </a:r>
          </a:p>
        </p:txBody>
      </p:sp>
      <p:sp>
        <p:nvSpPr>
          <p:cNvPr id="1327107" name="Rectangle 3"/>
          <p:cNvSpPr>
            <a:spLocks noChangeArrowheads="1"/>
          </p:cNvSpPr>
          <p:nvPr/>
        </p:nvSpPr>
        <p:spPr bwMode="auto">
          <a:xfrm>
            <a:off x="4067175" y="1843088"/>
            <a:ext cx="482600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100" b="1">
                <a:latin typeface="Arial" charset="0"/>
                <a:cs typeface="Arial" charset="0"/>
              </a:rPr>
              <a:t>La planificación 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100" b="1">
                <a:latin typeface="Arial" charset="0"/>
                <a:cs typeface="Arial" charset="0"/>
              </a:rPr>
              <a:t>implementación 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100" b="1">
                <a:latin typeface="Arial" charset="0"/>
                <a:cs typeface="Arial" charset="0"/>
              </a:rPr>
              <a:t>movimientos corporales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100" b="1">
                <a:latin typeface="Arial" charset="0"/>
                <a:cs typeface="Arial" charset="0"/>
              </a:rPr>
              <a:t>dirigidos al tratamiento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100" b="1">
                <a:latin typeface="Arial" charset="0"/>
                <a:cs typeface="Arial" charset="0"/>
              </a:rPr>
              <a:t>crónico (rehabilitación)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100" b="1">
                <a:latin typeface="Arial" charset="0"/>
                <a:cs typeface="Arial" charset="0"/>
              </a:rPr>
              <a:t>de traumas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100" b="1">
                <a:latin typeface="Arial" charset="0"/>
                <a:cs typeface="Arial" charset="0"/>
              </a:rPr>
              <a:t>oseo-musculares 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100" b="1">
                <a:latin typeface="Arial" charset="0"/>
                <a:cs typeface="Arial" charset="0"/>
              </a:rPr>
              <a:t>incapacidades físicas</a:t>
            </a:r>
            <a:endParaRPr lang="en-US" altLang="es-PR" sz="3100" b="1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07950" y="6022975"/>
            <a:ext cx="90360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200" b="1" i="1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 Adaptado de: </a:t>
            </a:r>
            <a:r>
              <a:rPr lang="en-US" altLang="es-PR" sz="1200" b="1" i="1">
                <a:latin typeface="Times New Roman" pitchFamily="18" charset="0"/>
                <a:cs typeface="Times New Roman" pitchFamily="18" charset="0"/>
              </a:rPr>
              <a:t>Therapeutic Exercise: Foundations and Techniques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. 6ta. ed.; (p. 2), por C. Kisner, &amp; L. A. Colby, 2012, Philadelphia, PA: F. A. Davis Company. Copyright 2012 por F. A. Company.</a:t>
            </a:r>
          </a:p>
          <a:p>
            <a:r>
              <a:rPr lang="en-US" altLang="es-PR" sz="1200">
                <a:latin typeface="Times New Roman" pitchFamily="18" charset="0"/>
              </a:rPr>
              <a:t>.</a:t>
            </a:r>
          </a:p>
        </p:txBody>
      </p:sp>
      <p:pic>
        <p:nvPicPr>
          <p:cNvPr id="1327110" name="Picture 6" descr="Ball_Exercise-Sit-up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3524250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22" name="Picture 2" descr="Salud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0805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4743" y="6093296"/>
            <a:ext cx="856773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 smtClean="0">
                <a:latin typeface="Times New Roman" pitchFamily="18" charset="0"/>
                <a:cs typeface="Times New Roman" pitchFamily="18" charset="0"/>
              </a:rPr>
              <a:t>Adaptado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de: </a:t>
            </a:r>
            <a:r>
              <a:rPr lang="en-US" altLang="es-PR" sz="1200" b="1" i="1" dirty="0" smtClean="0">
                <a:latin typeface="Times New Roman" pitchFamily="18" charset="0"/>
                <a:cs typeface="Times New Roman" pitchFamily="18" charset="0"/>
              </a:rPr>
              <a:t>An Invitation to Health: The Power of Now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17ma.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ed.;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(p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206),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D. Hales,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2017, Boston, MA: Cengage Learning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Cengage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3" y="800708"/>
            <a:ext cx="3456384" cy="51845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963540" y="692696"/>
            <a:ext cx="536098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APTITUD </a:t>
            </a:r>
            <a:r>
              <a:rPr lang="en-US" altLang="es-PR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FÍSICA</a:t>
            </a:r>
            <a:endParaRPr lang="en-US" altLang="es-PR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963540" y="1412776"/>
            <a:ext cx="485616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 smtClean="0">
                <a:latin typeface="Arial" charset="0"/>
                <a:cs typeface="Arial" charset="0"/>
              </a:rPr>
              <a:t>La capacidad 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 smtClean="0">
                <a:latin typeface="Arial" charset="0"/>
                <a:cs typeface="Arial" charset="0"/>
              </a:rPr>
              <a:t>responder a las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 smtClean="0">
                <a:latin typeface="Arial" charset="0"/>
                <a:cs typeface="Arial" charset="0"/>
              </a:rPr>
              <a:t>demandas físicas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 smtClean="0">
                <a:latin typeface="Arial" charset="0"/>
                <a:cs typeface="Arial" charset="0"/>
              </a:rPr>
              <a:t>rutinarias, con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 err="1" smtClean="0">
                <a:latin typeface="Arial" charset="0"/>
                <a:cs typeface="Arial" charset="0"/>
              </a:rPr>
              <a:t>sufciente</a:t>
            </a:r>
            <a:r>
              <a:rPr lang="es-ES" altLang="es-PR" sz="3400" b="1" dirty="0" smtClean="0">
                <a:latin typeface="Arial" charset="0"/>
                <a:cs typeface="Arial" charset="0"/>
              </a:rPr>
              <a:t> reservas 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 smtClean="0">
                <a:latin typeface="Arial" charset="0"/>
                <a:cs typeface="Arial" charset="0"/>
              </a:rPr>
              <a:t>energía para manejar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 smtClean="0">
                <a:latin typeface="Arial" charset="0"/>
                <a:cs typeface="Arial" charset="0"/>
              </a:rPr>
              <a:t>efectivamente retos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 smtClean="0">
                <a:latin typeface="Arial" charset="0"/>
                <a:cs typeface="Arial" charset="0"/>
              </a:rPr>
              <a:t>de carácter súbitos</a:t>
            </a:r>
            <a:endParaRPr lang="es-ES" altLang="es-PR" sz="3400" b="1" dirty="0"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686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2" name="Rectangle 2"/>
          <p:cNvSpPr>
            <a:spLocks noChangeArrowheads="1"/>
          </p:cNvSpPr>
          <p:nvPr/>
        </p:nvSpPr>
        <p:spPr bwMode="auto">
          <a:xfrm>
            <a:off x="3748088" y="836613"/>
            <a:ext cx="5360987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APTITUD FÍSICA</a:t>
            </a:r>
          </a:p>
          <a:p>
            <a:pPr eaLnBrk="0" hangingPunct="0"/>
            <a:r>
              <a:rPr lang="en-US" altLang="es-PR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Definición Clásica:</a:t>
            </a:r>
          </a:p>
        </p:txBody>
      </p:sp>
      <p:sp>
        <p:nvSpPr>
          <p:cNvPr id="1341443" name="Rectangle 3"/>
          <p:cNvSpPr>
            <a:spLocks noChangeArrowheads="1"/>
          </p:cNvSpPr>
          <p:nvPr/>
        </p:nvSpPr>
        <p:spPr bwMode="auto">
          <a:xfrm>
            <a:off x="3748088" y="1843088"/>
            <a:ext cx="525780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latin typeface="Arial" charset="0"/>
                <a:cs typeface="Arial" charset="0"/>
              </a:rPr>
              <a:t>l</a:t>
            </a:r>
            <a:r>
              <a:rPr lang="es-ES" altLang="es-PR" sz="2800" b="1">
                <a:latin typeface="Arial" charset="0"/>
                <a:cs typeface="Arial" charset="0"/>
              </a:rPr>
              <a:t>a capacidad de llevar a cabo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800" b="1">
                <a:latin typeface="Arial" charset="0"/>
                <a:cs typeface="Arial" charset="0"/>
              </a:rPr>
              <a:t>las actividades cotidianas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800" b="1">
                <a:latin typeface="Arial" charset="0"/>
                <a:cs typeface="Arial" charset="0"/>
              </a:rPr>
              <a:t>normales (trabajo y asueto)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800" b="1">
                <a:latin typeface="Arial" charset="0"/>
                <a:cs typeface="Arial" charset="0"/>
              </a:rPr>
              <a:t>con vigor, eficiencia y sin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800" b="1">
                <a:latin typeface="Arial" charset="0"/>
                <a:cs typeface="Arial" charset="0"/>
              </a:rPr>
              <a:t>fatigarse en exceso, teniendo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800" b="1">
                <a:latin typeface="Arial" charset="0"/>
                <a:cs typeface="Arial" charset="0"/>
              </a:rPr>
              <a:t>aún energía suficiente para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800" b="1">
                <a:latin typeface="Arial" charset="0"/>
                <a:cs typeface="Arial" charset="0"/>
              </a:rPr>
              <a:t>disfrutar de pasatiempos y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800" b="1">
                <a:latin typeface="Arial" charset="0"/>
                <a:cs typeface="Arial" charset="0"/>
              </a:rPr>
              <a:t>lidiar con emergencias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800" b="1">
                <a:latin typeface="Arial" charset="0"/>
                <a:cs typeface="Arial" charset="0"/>
              </a:rPr>
              <a:t>imprevistas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6165850"/>
            <a:ext cx="8964612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Adaptado de: President's Council on Physical Fitness and Sports, 1971, </a:t>
            </a:r>
            <a:r>
              <a:rPr lang="en-US" altLang="es-PR" sz="1200" b="1" i="1">
                <a:latin typeface="Times New Roman" pitchFamily="18" charset="0"/>
                <a:cs typeface="Times New Roman" pitchFamily="18" charset="0"/>
              </a:rPr>
              <a:t>Physical Fitness Research Digest, Series 1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(1).</a:t>
            </a:r>
          </a:p>
        </p:txBody>
      </p:sp>
      <p:pic>
        <p:nvPicPr>
          <p:cNvPr id="1341447" name="Picture 7" descr="Stretching_HAMSWoman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836613"/>
            <a:ext cx="3408362" cy="51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450" name="Picture 2" descr="GT14_Aptitud_Fisica_TRAD_PP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0713"/>
            <a:ext cx="7200900" cy="58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490" name="Rectangle 2"/>
          <p:cNvSpPr>
            <a:spLocks noChangeArrowheads="1"/>
          </p:cNvSpPr>
          <p:nvPr/>
        </p:nvSpPr>
        <p:spPr bwMode="auto">
          <a:xfrm>
            <a:off x="3635375" y="836613"/>
            <a:ext cx="536098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APTITUD FÍSICA</a:t>
            </a:r>
          </a:p>
          <a:p>
            <a:pPr eaLnBrk="0" hangingPunct="0"/>
            <a:r>
              <a:rPr lang="en-US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Según Casperson, 1985:</a:t>
            </a:r>
          </a:p>
        </p:txBody>
      </p:sp>
      <p:sp>
        <p:nvSpPr>
          <p:cNvPr id="1343491" name="Rectangle 3"/>
          <p:cNvSpPr>
            <a:spLocks noChangeArrowheads="1"/>
          </p:cNvSpPr>
          <p:nvPr/>
        </p:nvSpPr>
        <p:spPr bwMode="auto">
          <a:xfrm>
            <a:off x="3635375" y="1843088"/>
            <a:ext cx="4856163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>
                <a:latin typeface="Arial" charset="0"/>
                <a:cs typeface="Arial" charset="0"/>
              </a:rPr>
              <a:t>Un conjunto 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>
                <a:latin typeface="Arial" charset="0"/>
                <a:cs typeface="Arial" charset="0"/>
              </a:rPr>
              <a:t>atributos que las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>
                <a:latin typeface="Arial" charset="0"/>
                <a:cs typeface="Arial" charset="0"/>
              </a:rPr>
              <a:t>personas poseen 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>
                <a:latin typeface="Arial" charset="0"/>
                <a:cs typeface="Arial" charset="0"/>
              </a:rPr>
              <a:t>alcanzan que se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>
                <a:latin typeface="Arial" charset="0"/>
                <a:cs typeface="Arial" charset="0"/>
              </a:rPr>
              <a:t>relaciona con la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>
                <a:latin typeface="Arial" charset="0"/>
                <a:cs typeface="Arial" charset="0"/>
              </a:rPr>
              <a:t>habilidad para llevar a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>
                <a:latin typeface="Arial" charset="0"/>
                <a:cs typeface="Arial" charset="0"/>
              </a:rPr>
              <a:t>cabo actividad física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s-PR" sz="1200" b="1" i="1">
                <a:latin typeface="Times New Roman" pitchFamily="18" charset="0"/>
              </a:rPr>
              <a:t>Public Health Reports, 100</a:t>
            </a:r>
            <a:r>
              <a:rPr lang="en-US" altLang="es-PR" sz="1200">
                <a:latin typeface="Times New Roman" pitchFamily="18" charset="0"/>
              </a:rPr>
              <a:t>(2), p. 128. Recuperado de </a:t>
            </a:r>
            <a:r>
              <a:rPr lang="en-US" altLang="es-PR" sz="1200" b="1" i="1">
                <a:latin typeface="Times New Roman" pitchFamily="18" charset="0"/>
                <a:hlinkClick r:id="rId5"/>
              </a:rPr>
              <a:t>http://pubmedcentralcanada.ca/pmcc/articles/PMC1424733/pdf/pubhealthrep00100-0016.pdf</a:t>
            </a:r>
            <a:endParaRPr lang="en-US" altLang="es-PR" sz="1200" b="1" i="1">
              <a:latin typeface="Times New Roman" pitchFamily="18" charset="0"/>
            </a:endParaRPr>
          </a:p>
        </p:txBody>
      </p:sp>
      <p:pic>
        <p:nvPicPr>
          <p:cNvPr id="1343495" name="Picture 7" descr="Woman-Dumb-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2874963" cy="518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1"/>
    <p:sndAc>
      <p:stSnd>
        <p:snd r:embed="rId4" name="breeze.wav"/>
      </p:stSnd>
    </p:sndAc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299" name="Picture 3" descr="GT16_Aptitud_Fisica_LOPA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92150"/>
            <a:ext cx="7200900" cy="58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2771799" y="589155"/>
            <a:ext cx="5400601" cy="96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 PUEDES CONSIDERAR</a:t>
            </a:r>
          </a:p>
          <a:p>
            <a:r>
              <a:rPr lang="es-PR" altLang="es-PR" sz="2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FÍSCAMENTE ÁPTO SI: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972444" y="1713950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satisfacen las demandas energéticas diarias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16757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72444" y="2605900"/>
            <a:ext cx="7615704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posee la capacidad de manejar efectivamente emergencias súbitas, e imprevistas, que 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requieren 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intervención física/metabólica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256771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72444" y="4205406"/>
            <a:ext cx="775972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organismo humano se encuentra en un 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ivel de aptitud física óptimo, de manera que se establece un riesgo mínimo para incurrir en 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de 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salud, como bien lo 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podrían </a:t>
            </a:r>
            <a:r>
              <a:rPr lang="es-PR" altLang="es-PR" sz="2800" b="1" dirty="0" smtClean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las cardiopatías coronarias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1672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51966" y="6093296"/>
            <a:ext cx="871252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 smtClean="0">
                <a:latin typeface="Times New Roman" pitchFamily="18" charset="0"/>
                <a:cs typeface="Times New Roman" pitchFamily="18" charset="0"/>
              </a:rPr>
              <a:t>Adaptado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de: </a:t>
            </a:r>
            <a:r>
              <a:rPr lang="en-US" altLang="es-PR" sz="1200" b="1" i="1" dirty="0" smtClean="0">
                <a:latin typeface="Times New Roman" pitchFamily="18" charset="0"/>
                <a:cs typeface="Times New Roman" pitchFamily="18" charset="0"/>
              </a:rPr>
              <a:t>An Invitation to Health: The Power of Now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17ma.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ed.;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(p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206),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D. Hales,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2017, Boston, MA: Cengage Learning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Cengage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4" y="480767"/>
            <a:ext cx="2048287" cy="1064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561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8" name="Picture 4" descr="GT17_Aptitud_Fisica_COMP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92150"/>
            <a:ext cx="6840538" cy="517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s-PR" sz="1200" b="1" i="1">
                <a:latin typeface="Times New Roman" pitchFamily="18" charset="0"/>
              </a:rPr>
              <a:t>Public Health Reports, 100</a:t>
            </a:r>
            <a:r>
              <a:rPr lang="en-US" altLang="es-PR" sz="1200">
                <a:latin typeface="Times New Roman" pitchFamily="18" charset="0"/>
              </a:rPr>
              <a:t>(2), p. 128. Recuperado de </a:t>
            </a:r>
            <a:r>
              <a:rPr lang="en-US" altLang="es-PR" sz="1200" b="1" i="1">
                <a:latin typeface="Times New Roman" pitchFamily="18" charset="0"/>
                <a:hlinkClick r:id="rId6"/>
              </a:rPr>
              <a:t>http://pubmedcentralcanada.ca/pmcc/articles/PMC1424733/pdf/pubhealthrep00100-0016.pdf</a:t>
            </a:r>
            <a:endParaRPr lang="en-US" altLang="es-PR" sz="1200" b="1" i="1"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1966" y="5949280"/>
            <a:ext cx="871252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 smtClean="0">
                <a:latin typeface="Times New Roman" pitchFamily="18" charset="0"/>
                <a:cs typeface="Times New Roman" pitchFamily="18" charset="0"/>
              </a:rPr>
              <a:t>Adaptado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de: </a:t>
            </a:r>
            <a:r>
              <a:rPr lang="en-US" altLang="es-PR" sz="1200" b="1" i="1" dirty="0" smtClean="0">
                <a:latin typeface="Times New Roman" pitchFamily="18" charset="0"/>
                <a:cs typeface="Times New Roman" pitchFamily="18" charset="0"/>
              </a:rPr>
              <a:t>An Invitation to Health: The Power of Now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17ma.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ed.;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(pp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206-207, 628),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D. Hales,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2017, Boston, MA: Cengage Learning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Cengage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2" y="824569"/>
            <a:ext cx="2688611" cy="4968552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843783" y="692696"/>
            <a:ext cx="619271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8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APTITUD FUNCIONAL</a:t>
            </a:r>
            <a:endParaRPr lang="en-US" altLang="es-PR" sz="3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915221" y="1556295"/>
            <a:ext cx="5976937" cy="403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3600" b="1" dirty="0" smtClean="0">
                <a:latin typeface="Arial" charset="0"/>
                <a:cs typeface="Arial" charset="0"/>
              </a:rPr>
              <a:t>La capacidad para llevar a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3600" b="1" dirty="0" smtClean="0">
                <a:latin typeface="Arial" charset="0"/>
                <a:cs typeface="Arial" charset="0"/>
              </a:rPr>
              <a:t>cabo, efectivamente, las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actividades básicas de la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vida diaria</a:t>
            </a:r>
            <a:r>
              <a:rPr lang="es-ES" altLang="es-PR" sz="3600" b="1" dirty="0" smtClean="0">
                <a:latin typeface="Arial" charset="0"/>
                <a:cs typeface="Arial" charset="0"/>
              </a:rPr>
              <a:t>, </a:t>
            </a:r>
            <a:r>
              <a:rPr lang="es-ES" altLang="es-PR" sz="3600" b="1" dirty="0" smtClean="0">
                <a:latin typeface="Arial" charset="0"/>
                <a:cs typeface="Arial" charset="0"/>
              </a:rPr>
              <a:t>en </a:t>
            </a:r>
            <a:r>
              <a:rPr lang="es-ES" altLang="es-PR" sz="3600" b="1" dirty="0" smtClean="0">
                <a:latin typeface="Arial" charset="0"/>
                <a:cs typeface="Arial" charset="0"/>
              </a:rPr>
              <a:t>una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m</a:t>
            </a:r>
            <a:r>
              <a:rPr lang="es-ES" altLang="es-PR" sz="3600" b="1" dirty="0" smtClean="0">
                <a:latin typeface="Arial" charset="0"/>
                <a:cs typeface="Arial" charset="0"/>
              </a:rPr>
              <a:t>anera eficiente y con el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3600" b="1" dirty="0" smtClean="0">
                <a:latin typeface="Arial" charset="0"/>
                <a:cs typeface="Arial" charset="0"/>
              </a:rPr>
              <a:t>riesgo mínimo de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3600" b="1" dirty="0" smtClean="0">
                <a:latin typeface="Arial" charset="0"/>
                <a:cs typeface="Arial" charset="0"/>
              </a:rPr>
              <a:t>incidencias de traumas o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3600" b="1" dirty="0" smtClean="0">
                <a:latin typeface="Arial" charset="0"/>
                <a:cs typeface="Arial" charset="0"/>
              </a:rPr>
              <a:t>accidentes</a:t>
            </a:r>
            <a:endParaRPr lang="es-ES" altLang="es-PR" sz="3600" b="1" dirty="0">
              <a:latin typeface="Arial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1966" y="5949280"/>
            <a:ext cx="871252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 smtClean="0">
                <a:latin typeface="Times New Roman" pitchFamily="18" charset="0"/>
                <a:cs typeface="Times New Roman" pitchFamily="18" charset="0"/>
              </a:rPr>
              <a:t>Adaptado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de: </a:t>
            </a:r>
            <a:r>
              <a:rPr lang="en-US" altLang="es-PR" sz="1200" b="1" i="1" dirty="0" smtClean="0">
                <a:latin typeface="Times New Roman" pitchFamily="18" charset="0"/>
                <a:cs typeface="Times New Roman" pitchFamily="18" charset="0"/>
              </a:rPr>
              <a:t>An Invitation to Health: The Power of Now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17ma.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ed.;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(pp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206-207, 628),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D. Hales,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2017, Boston, MA: Cengage Learning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Copyright </a:t>
            </a:r>
            <a:r>
              <a:rPr lang="en-US" altLang="es-PR" sz="1200" dirty="0" smtClean="0"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Cengage Learning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5"/>
            <a:ext cx="2519685" cy="5039369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843783" y="692696"/>
            <a:ext cx="619271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600" dirty="0" smtClean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APTITUD METABÓLICA</a:t>
            </a:r>
            <a:endParaRPr lang="en-US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915221" y="1484784"/>
            <a:ext cx="5976937" cy="424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La disminución en el riesgo para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l</a:t>
            </a:r>
            <a:r>
              <a:rPr lang="es-ES" altLang="es-PR" sz="2800" b="1" dirty="0" smtClean="0">
                <a:latin typeface="Arial" charset="0"/>
                <a:cs typeface="Arial" charset="0"/>
              </a:rPr>
              <a:t>a diabetes sacarina y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enfermedades cardiovasculares,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lo cual puede ser logrado a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través de un programa de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ejercicio de intensidad moderada,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aún con la presencia de poca, o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ninguna mejoría a nivel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 smtClean="0">
                <a:latin typeface="Arial" charset="0"/>
                <a:cs typeface="Arial" charset="0"/>
              </a:rPr>
              <a:t>cardiorrespiratorio</a:t>
            </a:r>
            <a:endParaRPr lang="es-ES" altLang="es-PR" sz="2800" b="1" dirty="0"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0107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42" name="Rectangle 2"/>
          <p:cNvSpPr>
            <a:spLocks noChangeArrowheads="1"/>
          </p:cNvSpPr>
          <p:nvPr/>
        </p:nvSpPr>
        <p:spPr bwMode="auto">
          <a:xfrm>
            <a:off x="2771775" y="765175"/>
            <a:ext cx="622458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COMPORTAMIENTOS</a:t>
            </a:r>
            <a:endParaRPr lang="en-US" altLang="es-PR" sz="3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392643" name="Rectangle 3"/>
          <p:cNvSpPr>
            <a:spLocks noChangeArrowheads="1"/>
          </p:cNvSpPr>
          <p:nvPr/>
        </p:nvSpPr>
        <p:spPr bwMode="auto">
          <a:xfrm>
            <a:off x="2843213" y="1628775"/>
            <a:ext cx="5976937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4600" b="1">
                <a:latin typeface="Arial" charset="0"/>
                <a:cs typeface="Arial" charset="0"/>
              </a:rPr>
              <a:t>Formas de actuar y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4600" b="1">
                <a:latin typeface="Arial" charset="0"/>
                <a:cs typeface="Arial" charset="0"/>
              </a:rPr>
              <a:t>reaccionar ante una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4600" b="1">
                <a:latin typeface="Arial" charset="0"/>
                <a:cs typeface="Arial" charset="0"/>
              </a:rPr>
              <a:t>diversidad 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4600" b="1">
                <a:latin typeface="Arial" charset="0"/>
                <a:cs typeface="Arial" charset="0"/>
              </a:rPr>
              <a:t>estímulos, en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4600" b="1">
                <a:latin typeface="Arial" charset="0"/>
                <a:cs typeface="Arial" charset="0"/>
              </a:rPr>
              <a:t>el ambiente social y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4600" b="1">
                <a:latin typeface="Arial" charset="0"/>
                <a:cs typeface="Arial" charset="0"/>
              </a:rPr>
              <a:t>físico</a:t>
            </a:r>
          </a:p>
        </p:txBody>
      </p:sp>
      <p:pic>
        <p:nvPicPr>
          <p:cNvPr id="1392647" name="Picture 7" descr="Woman_Pushing_Baby_Strol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2255837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9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32187</TotalTime>
  <Words>8690</Words>
  <Application>Microsoft Office PowerPoint</Application>
  <PresentationFormat>On-screen Show (4:3)</PresentationFormat>
  <Paragraphs>1015</Paragraphs>
  <Slides>195</Slides>
  <Notes>195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195</vt:i4>
      </vt:variant>
    </vt:vector>
  </HeadingPairs>
  <TitlesOfParts>
    <vt:vector size="205" baseType="lpstr">
      <vt:lpstr>Arial</vt:lpstr>
      <vt:lpstr>Arial Black</vt:lpstr>
      <vt:lpstr>Calibri</vt:lpstr>
      <vt:lpstr>Georgia</vt:lpstr>
      <vt:lpstr>Tahoma</vt:lpstr>
      <vt:lpstr>Times New Roman</vt:lpstr>
      <vt:lpstr>Trebuchet MS</vt:lpstr>
      <vt:lpstr>Wingdings</vt:lpstr>
      <vt:lpstr>Wingdings 2</vt:lpstr>
      <vt:lpstr>Urban</vt:lpstr>
      <vt:lpstr>SALUD INTEGRAL Y CALIDAD DE VIDA: Aplicaciones al Movimiento Humano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</cp:lastModifiedBy>
  <cp:revision>3339</cp:revision>
  <cp:lastPrinted>2016-10-09T22:16:41Z</cp:lastPrinted>
  <dcterms:created xsi:type="dcterms:W3CDTF">2012-03-25T21:01:47Z</dcterms:created>
  <dcterms:modified xsi:type="dcterms:W3CDTF">2016-10-10T22:47:06Z</dcterms:modified>
</cp:coreProperties>
</file>