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859" r:id="rId3"/>
    <p:sldId id="960" r:id="rId4"/>
    <p:sldId id="987" r:id="rId5"/>
    <p:sldId id="988" r:id="rId6"/>
    <p:sldId id="924" r:id="rId7"/>
    <p:sldId id="928" r:id="rId8"/>
    <p:sldId id="883" r:id="rId9"/>
    <p:sldId id="884" r:id="rId10"/>
    <p:sldId id="885" r:id="rId11"/>
    <p:sldId id="985" r:id="rId12"/>
    <p:sldId id="465" r:id="rId13"/>
    <p:sldId id="976" r:id="rId14"/>
    <p:sldId id="986" r:id="rId15"/>
    <p:sldId id="881" r:id="rId16"/>
    <p:sldId id="990" r:id="rId17"/>
    <p:sldId id="991" r:id="rId18"/>
    <p:sldId id="886" r:id="rId19"/>
    <p:sldId id="977" r:id="rId20"/>
    <p:sldId id="978" r:id="rId21"/>
    <p:sldId id="508" r:id="rId22"/>
    <p:sldId id="983" r:id="rId23"/>
    <p:sldId id="982" r:id="rId24"/>
    <p:sldId id="975" r:id="rId25"/>
    <p:sldId id="984" r:id="rId26"/>
    <p:sldId id="889" r:id="rId27"/>
    <p:sldId id="890" r:id="rId28"/>
    <p:sldId id="891" r:id="rId29"/>
    <p:sldId id="981" r:id="rId30"/>
    <p:sldId id="980" r:id="rId31"/>
    <p:sldId id="979" r:id="rId32"/>
    <p:sldId id="466" r:id="rId33"/>
    <p:sldId id="898" r:id="rId34"/>
    <p:sldId id="887" r:id="rId35"/>
    <p:sldId id="915" r:id="rId36"/>
    <p:sldId id="857" r:id="rId37"/>
    <p:sldId id="858" r:id="rId38"/>
    <p:sldId id="961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484876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660"/>
  </p:normalViewPr>
  <p:slideViewPr>
    <p:cSldViewPr>
      <p:cViewPr varScale="1">
        <p:scale>
          <a:sx n="68" d="100"/>
          <a:sy n="68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7FDE497C-9DE5-4538-B247-049F32EE14C8}" type="datetimeFigureOut">
              <a:rPr lang="en-US" altLang="es-PR"/>
              <a:pPr/>
              <a:t>12/6/2017</a:t>
            </a:fld>
            <a:endParaRPr lang="en-US" alt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E2E9A458-7200-4815-8001-1DB553D11D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7145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046D5318-CDF0-4BFE-82F4-0BF79184B57A}" type="datetimeFigureOut">
              <a:rPr lang="es-PR" altLang="es-PR"/>
              <a:pPr/>
              <a:t>12/06/2017</a:t>
            </a:fld>
            <a:endParaRPr lang="es-PR" alt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84EB71D1-5EFF-4EE0-A202-A3B1D5BBFCE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117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38BE2C05-E779-4E35-A33B-A29D1073C845}" type="slidenum">
              <a:rPr lang="es-PR" altLang="es-PR">
                <a:latin typeface="Calibri" pitchFamily="34" charset="0"/>
              </a:rPr>
              <a:pPr algn="r"/>
              <a:t>1</a:t>
            </a:fld>
            <a:endParaRPr lang="es-PR" altLang="es-P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10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11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1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4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F1F276B-CA94-4F95-A80B-51EBBF0AEA9A}" type="slidenum">
              <a:rPr lang="es-PR" altLang="es-PR" sz="1200">
                <a:latin typeface="Calibri" pitchFamily="34" charset="0"/>
              </a:rPr>
              <a:pPr algn="r"/>
              <a:t>12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13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14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8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18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19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20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21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22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23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24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2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25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13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632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F64EBCB-DCA7-4E35-B9C3-18B9E9F58E8A}" type="slidenum">
              <a:rPr lang="es-PR" altLang="es-PR" sz="1200">
                <a:latin typeface="Calibri" pitchFamily="34" charset="0"/>
              </a:rPr>
              <a:pPr algn="r"/>
              <a:t>26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83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0F874657-DF23-470E-8BD8-5B348104FB44}" type="slidenum">
              <a:rPr lang="es-PR" altLang="es-PR" sz="1200">
                <a:latin typeface="Calibri" pitchFamily="34" charset="0"/>
              </a:rPr>
              <a:pPr algn="r"/>
              <a:t>27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40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3B94199-5368-4750-BD81-1C3F38DF8CF6}" type="slidenum">
              <a:rPr lang="es-PR" altLang="es-PR" sz="1200">
                <a:latin typeface="Calibri" pitchFamily="34" charset="0"/>
              </a:rPr>
              <a:pPr algn="r"/>
              <a:t>28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29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8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30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9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31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6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2DC5BB22-DB81-4C80-AB42-46F376CB4777}" type="slidenum">
              <a:rPr lang="es-PR" altLang="es-PR" sz="1200">
                <a:latin typeface="Calibri" pitchFamily="34" charset="0"/>
              </a:rPr>
              <a:pPr algn="r"/>
              <a:t>32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537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CDF52ABB-9E34-44A9-9D73-4B882FEB72BC}" type="slidenum">
              <a:rPr lang="es-PR" altLang="es-PR" sz="1200">
                <a:latin typeface="Calibri" pitchFamily="34" charset="0"/>
              </a:rPr>
              <a:pPr algn="r"/>
              <a:t>33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81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C01872D-B1BC-49C5-87AC-472129F94321}" type="slidenum">
              <a:rPr lang="es-PR" altLang="es-PR" sz="1200">
                <a:latin typeface="Calibri" pitchFamily="34" charset="0"/>
              </a:rPr>
              <a:pPr algn="r"/>
              <a:t>34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35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6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669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60CA7A4-C6F1-41EB-8916-6E225B893EE2}" type="slidenum">
              <a:rPr lang="es-PR" altLang="es-PR" sz="1200">
                <a:latin typeface="Calibri" pitchFamily="34" charset="0"/>
              </a:rPr>
              <a:pPr algn="r"/>
              <a:t>36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37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38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8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0800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64EFC9A-E2AA-4AD2-97FB-353A3D8D83BD}" type="slidenum">
              <a:rPr lang="es-PR" altLang="es-PR" sz="1200">
                <a:latin typeface="Calibri" pitchFamily="34" charset="0"/>
              </a:rPr>
              <a:pPr algn="r"/>
              <a:t>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6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161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1C2D272-DC40-4A9E-9477-7D1C666E706E}" type="slidenum">
              <a:rPr lang="es-PR" altLang="es-PR" sz="1200">
                <a:latin typeface="Calibri" pitchFamily="34" charset="0"/>
              </a:rPr>
              <a:pPr algn="r"/>
              <a:t>7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99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F494DFEA-367F-44C2-9FAB-EFC78126AA6B}" type="slidenum">
              <a:rPr lang="es-PR" altLang="es-PR" sz="1200">
                <a:latin typeface="Calibri" pitchFamily="34" charset="0"/>
              </a:rPr>
              <a:pPr algn="r"/>
              <a:t>8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19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A02C4C8D-C8E7-42C4-BB42-513D22E8BA8E}" type="slidenum">
              <a:rPr lang="es-PR" altLang="es-PR" sz="1200">
                <a:latin typeface="Calibri" pitchFamily="34" charset="0"/>
              </a:rPr>
              <a:pPr algn="r"/>
              <a:t>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PR" altLang="es-PR" sz="1200" dirty="0" err="1">
                <a:latin typeface="Arial" charset="0"/>
              </a:rPr>
              <a:t>Saludmed</a:t>
            </a:r>
            <a:r>
              <a:rPr lang="es-PR" altLang="es-PR" sz="1200" dirty="0">
                <a:latin typeface="Arial" charset="0"/>
              </a:rPr>
              <a:t> 2017, por </a:t>
            </a:r>
            <a:r>
              <a:rPr lang="es-PR" altLang="es-PR" sz="1200" b="1" i="1" dirty="0">
                <a:latin typeface="Arial" charset="0"/>
                <a:hlinkClick r:id="rId4"/>
              </a:rPr>
              <a:t>Edgar Lopategui Corsino</a:t>
            </a:r>
            <a:r>
              <a:rPr lang="es-PR" altLang="es-PR" sz="1200" dirty="0">
                <a:latin typeface="Arial" charset="0"/>
              </a:rPr>
              <a:t>, se encuentra bajo una licencia 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i="1" dirty="0" err="1">
                <a:latin typeface="Arial" charset="0"/>
                <a:hlinkClick r:id="rId5"/>
              </a:rPr>
              <a:t>Creative</a:t>
            </a:r>
            <a:r>
              <a:rPr lang="es-PR" altLang="es-PR" sz="1200" i="1" dirty="0">
                <a:latin typeface="Arial" charset="0"/>
                <a:hlinkClick r:id="rId5"/>
              </a:rPr>
              <a:t> </a:t>
            </a:r>
            <a:r>
              <a:rPr lang="es-PR" altLang="es-PR" sz="1200" i="1" dirty="0" err="1">
                <a:latin typeface="Arial" charset="0"/>
                <a:hlinkClick r:id="rId5"/>
              </a:rPr>
              <a:t>Commons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dirty="0">
                <a:latin typeface="Arial" charset="0"/>
              </a:rPr>
              <a:t>, </a:t>
            </a:r>
          </a:p>
          <a:p>
            <a:r>
              <a:rPr lang="es-PR" altLang="es-PR" sz="1200" dirty="0">
                <a:latin typeface="Arial" charset="0"/>
              </a:rPr>
              <a:t>de tipo: </a:t>
            </a:r>
            <a:r>
              <a:rPr lang="es-PR" altLang="es-PR" sz="1200" b="1" i="1" dirty="0">
                <a:latin typeface="Arial" charset="0"/>
                <a:hlinkClick r:id="rId5"/>
              </a:rPr>
              <a:t>Reconocimiento-</a:t>
            </a:r>
            <a:r>
              <a:rPr lang="es-PR" altLang="es-PR" sz="1200" b="1" i="1" dirty="0" err="1">
                <a:latin typeface="Arial" charset="0"/>
                <a:hlinkClick r:id="rId5"/>
              </a:rPr>
              <a:t>NoComercial</a:t>
            </a:r>
            <a:r>
              <a:rPr lang="es-PR" altLang="es-PR" sz="1200" b="1" i="1" dirty="0">
                <a:latin typeface="Arial" charset="0"/>
                <a:hlinkClick r:id="rId5"/>
              </a:rPr>
              <a:t>-Sin Obras Derivadas 3.0.  Licencia de Puerto Rico</a:t>
            </a:r>
            <a:r>
              <a:rPr lang="es-PR" altLang="es-PR" sz="1200" dirty="0">
                <a:latin typeface="Arial" charset="0"/>
              </a:rPr>
              <a:t>.  </a:t>
            </a:r>
          </a:p>
          <a:p>
            <a:r>
              <a:rPr lang="es-PR" altLang="es-PR" sz="1200" dirty="0">
                <a:latin typeface="Arial" charset="0"/>
              </a:rPr>
              <a:t>Basado en las páginas publicadas para el sitio Web: </a:t>
            </a:r>
            <a:r>
              <a:rPr lang="es-PR" altLang="es-PR" sz="1200" b="1" i="1" dirty="0">
                <a:latin typeface="Arial" charset="0"/>
                <a:hlinkClick r:id="rId4"/>
              </a:rPr>
              <a:t>www.saludmed.com</a:t>
            </a:r>
            <a:r>
              <a:rPr lang="es-PR" altLang="es-PR" sz="1200" dirty="0">
                <a:latin typeface="Arial" charset="0"/>
              </a:rPr>
              <a:t>.</a:t>
            </a:r>
            <a:endParaRPr lang="es-PR" altLang="es-PR" sz="1800" dirty="0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7" name="Rounded Rectangle 16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8" name="Rounded Rectangle 17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0" name="Picture 75" descr="salud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06" y="4264025"/>
            <a:ext cx="1728788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6" descr="salud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03" y="4221163"/>
            <a:ext cx="1204913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7" descr="Bike_Exercise_0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149725"/>
            <a:ext cx="6699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008F4-276E-40F4-9E4A-AA2A740AED0C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A6EF-0438-4207-BCD2-FA4792A9B717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701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465-EE2A-4FF9-9223-1AF0F3DF98E8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BE7-C1CC-455F-BA6C-68097D69233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1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6BA-19B2-4B24-A6E8-95F6E13F1CBF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B2B-A716-46C7-8CC9-0CD971DE0A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61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251C-514E-462D-8D04-8D6329D4DCCF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F47-CD25-4126-BF03-789B7B2B476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505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9D06-3BC2-4648-860D-F15FBB58BF00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3A89-FE4B-43AF-B7F3-74C4AE6FE085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6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0F40-C075-418C-BC34-12939BDB452F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EC99-CE28-4B1B-BF7C-55C21D6C330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7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B15D6D-0B72-4DEC-8659-D14798CB1094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FC698-A635-438C-BFEF-9847F22D9B03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22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FA9-E0F4-4CA5-817E-AF97ABC46EF1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0A34-65EB-44A3-8BCE-D0A57471AB6F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245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616-CFD0-466F-9DDE-4716BCC9A625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9623-524F-46ED-9478-56A7062C789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80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4B90-3EC6-4EF0-9337-A055305147E0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D3D-D186-4785-B66F-CBE1412A9E1D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23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F118-3164-4764-A8B7-9EA7E3E4E258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705F-1DED-4DF3-A4A7-00733E1440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41DA4D1-7184-4904-952E-5B07FB1F9471}" type="datetimeFigureOut">
              <a:rPr lang="es-PR"/>
              <a:pPr>
                <a:defRPr/>
              </a:pPr>
              <a:t>12/06/2017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49CF2-3A25-4004-BAAB-507FDC05EAA1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PR" sz="1000" dirty="0">
                <a:latin typeface="Arial" charset="0"/>
              </a:rPr>
              <a:t>Copyright © 2017 Edgar Lopategui Corsino | </a:t>
            </a:r>
            <a:r>
              <a:rPr lang="en-US" altLang="es-PR" sz="1000" dirty="0" err="1">
                <a:latin typeface="Arial" charset="0"/>
              </a:rPr>
              <a:t>Saludmed</a:t>
            </a:r>
            <a:r>
              <a:rPr lang="en-US" altLang="es-PR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7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6.wmf"/><Relationship Id="rId5" Type="http://schemas.openxmlformats.org/officeDocument/2006/relationships/image" Target="../media/image28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0.jpg"/><Relationship Id="rId5" Type="http://schemas.openxmlformats.org/officeDocument/2006/relationships/image" Target="../media/image16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4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1.wav"/><Relationship Id="rId5" Type="http://schemas.openxmlformats.org/officeDocument/2006/relationships/image" Target="../media/image35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cw.um.es/cc.-de-la-salud/alimentacion-y-nutricion-actuales/otros-recursos-1/or-f-003.pdf" TargetMode="Externa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2.jpg"/><Relationship Id="rId5" Type="http://schemas.openxmlformats.org/officeDocument/2006/relationships/image" Target="../media/image16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wmf"/><Relationship Id="rId5" Type="http://schemas.openxmlformats.org/officeDocument/2006/relationships/image" Target="../media/image17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43.jp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5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2.wav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audio" Target="../media/audio2.wav"/><Relationship Id="rId5" Type="http://schemas.openxmlformats.org/officeDocument/2006/relationships/image" Target="../media/image47.jpe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audio" Target="../media/audio2.wav"/><Relationship Id="rId5" Type="http://schemas.openxmlformats.org/officeDocument/2006/relationships/image" Target="../media/image48.jpe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audio" Target="../media/audio1.wav"/><Relationship Id="rId5" Type="http://schemas.openxmlformats.org/officeDocument/2006/relationships/image" Target="../media/image49.jpe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50.jpeg"/><Relationship Id="rId5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71913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PR" altLang="es-PR" sz="24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CIENCIAS DEL MOVIMIENTO HUMANO:</a:t>
            </a:r>
            <a:br>
              <a:rPr lang="es-PR" altLang="es-P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7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Terminología Fundamental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>
                <a:solidFill>
                  <a:srgbClr val="484876"/>
                </a:solidFill>
                <a:latin typeface="Arial" charset="0"/>
                <a:cs typeface="Arial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s-PR" sz="2400" b="1" i="1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5130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5138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5143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 err="1">
                <a:solidFill>
                  <a:srgbClr val="484876"/>
                </a:solidFill>
              </a:rPr>
              <a:t>Press</a:t>
            </a:r>
            <a:r>
              <a:rPr lang="es-PR" altLang="es-PR" sz="1700" b="1" dirty="0">
                <a:solidFill>
                  <a:srgbClr val="484876"/>
                </a:solidFill>
              </a:rPr>
              <a:t> PPT</a:t>
            </a:r>
            <a:r>
              <a:rPr lang="es-PR" altLang="es-PR" sz="1700" b="1">
                <a:solidFill>
                  <a:srgbClr val="484876"/>
                </a:solidFill>
              </a:rPr>
              <a:t>:  </a:t>
            </a:r>
            <a:r>
              <a:rPr lang="es-PR" altLang="es-PR" sz="1700" b="1" i="1">
                <a:solidFill>
                  <a:srgbClr val="484876"/>
                </a:solidFill>
              </a:rPr>
              <a:t>http</a:t>
            </a:r>
            <a:r>
              <a:rPr lang="es-PR" altLang="es-PR" sz="1700" b="1" i="1" dirty="0">
                <a:solidFill>
                  <a:srgbClr val="484876"/>
                </a:solidFill>
              </a:rPr>
              <a:t>://www.saludmed.com</a:t>
            </a:r>
            <a:r>
              <a:rPr lang="es-PR" altLang="es-PR" sz="1700" b="1" i="1">
                <a:solidFill>
                  <a:srgbClr val="484876"/>
                </a:solidFill>
              </a:rPr>
              <a:t>/ejercicio/</a:t>
            </a:r>
            <a:br>
              <a:rPr lang="es-PR" altLang="es-PR" sz="1700" b="1" i="1">
                <a:solidFill>
                  <a:srgbClr val="484876"/>
                </a:solidFill>
              </a:rPr>
            </a:br>
            <a:r>
              <a:rPr lang="es-PR" altLang="es-PR" sz="1700" b="1" i="1"/>
              <a:t>Fisiologia</a:t>
            </a:r>
            <a:r>
              <a:rPr lang="es-PR" altLang="es-PR" sz="1700" b="1" i="1" dirty="0" err="1"/>
              <a:t>_del_Ejercicio</a:t>
            </a:r>
            <a:r>
              <a:rPr lang="es-PR" altLang="es-PR" sz="1700" b="1" i="1" dirty="0"/>
              <a:t>/Salud_Aplicada_al_Movimiento-Humano.html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pic>
        <p:nvPicPr>
          <p:cNvPr id="5156" name="Picture 36" descr="Walking_Dog_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4813"/>
            <a:ext cx="14239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Rowing_Machine_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2447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39" descr="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77925"/>
            <a:ext cx="1512887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bik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404813"/>
            <a:ext cx="123983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96975"/>
            <a:ext cx="202882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erg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3" y="692150"/>
            <a:ext cx="476726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3206" y="692150"/>
            <a:ext cx="30241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134, 184-185, 186, 190),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116, 130),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;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Physiology: Human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Bionergetics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and its Applications</a:t>
            </a:r>
            <a:r>
              <a:rPr lang="en-US" altLang="es-PR" sz="1600" b="0" dirty="0">
                <a:latin typeface="Times New Roman" panose="02020603050405020304" pitchFamily="18" charset="0"/>
              </a:rPr>
              <a:t>. 2da. ed.; (pp. 16, 38-39, 46),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G. A. Brooks, T. D. Fahey, &amp; T. P. White, 1996, Mountain View, CA: Mayfield Publishing Company. Copyright 1996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Mayfield Publishing Company.</a:t>
            </a:r>
          </a:p>
          <a:p>
            <a:pPr algn="l" eaLnBrk="1" hangingPunct="1">
              <a:spcBef>
                <a:spcPct val="50000"/>
              </a:spcBef>
            </a:pPr>
            <a:endParaRPr lang="en-US" altLang="es-PR" sz="1600" b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3779838" y="908050"/>
            <a:ext cx="5146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779838" y="2279650"/>
            <a:ext cx="52562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700" b="1">
                <a:latin typeface="Arial" charset="0"/>
                <a:cs typeface="Arial" charset="0"/>
              </a:rPr>
              <a:t>Cualquier </a:t>
            </a:r>
            <a:r>
              <a:rPr lang="en-US" altLang="es-PR" sz="37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n-US" altLang="es-PR" sz="3700" b="1">
                <a:latin typeface="Arial" charset="0"/>
                <a:cs typeface="Arial" charset="0"/>
              </a:rPr>
              <a:t> producido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>
                <a:latin typeface="Arial" charset="0"/>
                <a:cs typeface="Arial" charset="0"/>
              </a:rPr>
              <a:t>por los músculos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>
                <a:latin typeface="Arial" charset="0"/>
                <a:cs typeface="Arial" charset="0"/>
              </a:rPr>
              <a:t>esqueléticos, lo cual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>
                <a:latin typeface="Arial" charset="0"/>
                <a:cs typeface="Arial" charset="0"/>
              </a:rPr>
              <a:t>resulta en </a:t>
            </a:r>
            <a:r>
              <a:rPr lang="en-US" altLang="es-PR" sz="37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energético</a:t>
            </a:r>
            <a:endParaRPr lang="en-US" altLang="es-PR" sz="37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23013" name="Picture 5" descr="Family_Taking_Wal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517900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09535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7" name="Picture 5" descr="GT13_Actividad_Fisica_DEF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126. Recuperado de </a:t>
            </a:r>
            <a:r>
              <a:rPr lang="en-US" altLang="es-PR" sz="1200" b="1" i="1">
                <a:latin typeface="Times New Roman" pitchFamily="18" charset="0"/>
                <a:hlinkClick r:id="rId6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131715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178840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7" y="633337"/>
            <a:ext cx="2761187" cy="5243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434400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131715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178840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618969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627784" y="908050"/>
            <a:ext cx="644319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319588" y="1844824"/>
            <a:ext cx="4644900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Movimientos</a:t>
            </a:r>
            <a:endParaRPr lang="en-US" altLang="es-PR" sz="36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voluntarios</a:t>
            </a:r>
            <a:endParaRPr lang="en-US" altLang="es-PR" sz="36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intencionales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hacia</a:t>
            </a:r>
            <a:r>
              <a:rPr lang="en-US" altLang="es-PR" sz="36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logro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identificable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dirty="0">
                <a:latin typeface="Times New Roman" pitchFamily="18" charset="0"/>
              </a:rPr>
              <a:t>(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Newell, K.M. (1990a). Physical activity, knowledge types, and degree programs. </a:t>
            </a:r>
            <a:r>
              <a:rPr lang="en-US" altLang="es-PR" sz="1200" i="1" dirty="0">
                <a:latin typeface="Times New Roman" pitchFamily="18" charset="0"/>
              </a:rPr>
              <a:t>Quest, 42</a:t>
            </a:r>
            <a:r>
              <a:rPr lang="en-US" altLang="es-PR" sz="1200" dirty="0">
                <a:latin typeface="Times New Roman" pitchFamily="18" charset="0"/>
              </a:rPr>
              <a:t>, 243-268.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809329" y="980554"/>
            <a:ext cx="6083151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881337" y="1845320"/>
            <a:ext cx="5688632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Todo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aquel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caracterizado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ser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y </a:t>
            </a:r>
            <a:r>
              <a:rPr lang="en-US" altLang="es-PR" b="1" dirty="0" err="1">
                <a:latin typeface="Arial" charset="0"/>
                <a:cs typeface="Arial" charset="0"/>
              </a:rPr>
              <a:t>dirigido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hacia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propósito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definido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es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decir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dirty="0" err="1">
                <a:latin typeface="Arial" charset="0"/>
                <a:cs typeface="Arial" charset="0"/>
              </a:rPr>
              <a:t>logro</a:t>
            </a:r>
            <a:r>
              <a:rPr lang="en-US" altLang="es-PR" b="1" dirty="0">
                <a:latin typeface="Arial" charset="0"/>
                <a:cs typeface="Arial" charset="0"/>
              </a:rPr>
              <a:t> de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identificable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dirty="0">
                <a:latin typeface="Times New Roman" pitchFamily="18" charset="0"/>
              </a:rPr>
              <a:t>(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Hoffman &amp; Harris, 2013, p.7)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627784" y="908050"/>
            <a:ext cx="644319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627784" y="1844824"/>
            <a:ext cx="6336704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cual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se </a:t>
            </a:r>
            <a:r>
              <a:rPr lang="en-US" altLang="es-PR" b="1" dirty="0" err="1">
                <a:latin typeface="Arial" charset="0"/>
                <a:cs typeface="Arial" charset="0"/>
              </a:rPr>
              <a:t>realiza</a:t>
            </a:r>
            <a:r>
              <a:rPr lang="en-US" altLang="es-PR" b="1" dirty="0">
                <a:latin typeface="Arial" charset="0"/>
                <a:cs typeface="Arial" charset="0"/>
              </a:rPr>
              <a:t> de for forma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con el fin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meta </a:t>
            </a:r>
            <a:r>
              <a:rPr lang="en-US" altLang="es-PR" b="1" dirty="0" err="1">
                <a:latin typeface="Arial" charset="0"/>
                <a:cs typeface="Arial" charset="0"/>
              </a:rPr>
              <a:t>específica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r>
              <a:rPr lang="en-US" altLang="es-PR" b="1" dirty="0">
                <a:latin typeface="Arial" charset="0"/>
                <a:cs typeface="Arial" charset="0"/>
              </a:rPr>
              <a:t> el </a:t>
            </a:r>
            <a:r>
              <a:rPr lang="en-US" altLang="es-PR" b="1" dirty="0" err="1">
                <a:latin typeface="Arial" charset="0"/>
                <a:cs typeface="Arial" charset="0"/>
              </a:rPr>
              <a:t>deporte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ejercicio</a:t>
            </a:r>
            <a:r>
              <a:rPr lang="en-US" altLang="es-PR" b="1" dirty="0">
                <a:latin typeface="Arial" charset="0"/>
                <a:cs typeface="Arial" charset="0"/>
              </a:rPr>
              <a:t>, o </a:t>
            </a: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cualquiel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otro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escenario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experiencia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dirty="0">
                <a:latin typeface="Times New Roman" pitchFamily="18" charset="0"/>
              </a:rPr>
              <a:t>(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Hoffman &amp; Harris, 2013, p.8)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4" y="579379"/>
            <a:ext cx="1551430" cy="1260082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009978" y="919564"/>
            <a:ext cx="6480720" cy="70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7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</a:t>
            </a:r>
          </a:p>
          <a:p>
            <a:pPr eaLnBrk="0" hangingPunct="0">
              <a:lnSpc>
                <a:spcPts val="37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LOS SIGUIENTES CONTEXTOS: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4728" y="2123234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regulares en el hogar: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Lavando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jardinería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cuidando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850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4728" y="3044008"/>
            <a:ext cx="79754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realizados en el trabajo: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mozo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un restaurant,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05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4728" y="4159416"/>
            <a:ext cx="77597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recreativas: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jugando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2122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4728" y="5095520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Ejecutorias basadas en destrezas: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físico-deportivo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0573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-4426389" y="-1261856"/>
            <a:ext cx="844994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 LOS SIGUIENTES CONTEXTOS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687388"/>
            <a:ext cx="78867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6" name="Picture 36" descr="W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21282"/>
            <a:ext cx="3193384" cy="15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3707457" y="1100857"/>
            <a:ext cx="4752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5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26570" y="2680096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25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63691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6570" y="3302794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27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2849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26570" y="3966756"/>
            <a:ext cx="720181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29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93305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26570" y="4650147"/>
            <a:ext cx="813791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Terminología</a:t>
            </a:r>
            <a:r>
              <a:rPr lang="en-US" altLang="es-PR" sz="2600" b="1" dirty="0">
                <a:latin typeface="Arial" charset="0"/>
              </a:rPr>
              <a:t> fundamental: </a:t>
            </a:r>
            <a:r>
              <a:rPr lang="en-US" altLang="es-PR" sz="2600" b="1" i="1" dirty="0" err="1">
                <a:latin typeface="Arial" charset="0"/>
              </a:rPr>
              <a:t>Conceptos</a:t>
            </a:r>
            <a:r>
              <a:rPr lang="en-US" altLang="es-PR" sz="2600" b="1" i="1" dirty="0">
                <a:latin typeface="Arial" charset="0"/>
              </a:rPr>
              <a:t> </a:t>
            </a:r>
            <a:r>
              <a:rPr lang="en-US" altLang="es-PR" sz="2600" b="1" i="1" dirty="0" err="1">
                <a:latin typeface="Arial" charset="0"/>
              </a:rPr>
              <a:t>básicos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1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6069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826569" y="5260486"/>
            <a:ext cx="7696594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Enfoque</a:t>
            </a:r>
            <a:r>
              <a:rPr lang="en-US" altLang="es-PR" sz="2600" b="1" dirty="0">
                <a:latin typeface="Arial" charset="0"/>
              </a:rPr>
              <a:t> de la </a:t>
            </a:r>
            <a:r>
              <a:rPr lang="en-US" altLang="es-PR" sz="2600" b="1" dirty="0" err="1">
                <a:latin typeface="Arial" charset="0"/>
              </a:rPr>
              <a:t>salud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pública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Prevención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33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526048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277911" y="985265"/>
            <a:ext cx="6758585" cy="8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SE PUEDE MEDIR EN TÉRMINOS DE: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2279774"/>
            <a:ext cx="76157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Calorías usadas por minuto: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caminata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2415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3535966"/>
            <a:ext cx="797542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Equivalencias metabólicas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1 MET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 1.2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497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4479966"/>
            <a:ext cx="7759720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actividad física (PAL)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gastada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aquella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basal o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441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" y="719475"/>
            <a:ext cx="2060254" cy="1373503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loria_DEF_FlujoD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833438"/>
            <a:ext cx="37242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or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03263"/>
            <a:ext cx="427672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i="1" dirty="0">
                <a:latin typeface="Times New Roman" panose="02020603050405020304" pitchFamily="18" charset="0"/>
              </a:rPr>
              <a:t>Exercise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GN5_MET_PP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7332"/>
      </p:ext>
    </p:ext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87824" y="764704"/>
            <a:ext cx="58323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 DE</a:t>
            </a:r>
          </a:p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 (PAL)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2987824" y="1701751"/>
            <a:ext cx="5904655" cy="42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Representa la cantidad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expendio energético por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día, sobre aquella energía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requerida para mantener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 actividad de la 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tasa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metabólica basal</a:t>
            </a:r>
            <a:r>
              <a:rPr lang="es-ES" altLang="es-PR" sz="3600" b="1" dirty="0">
                <a:latin typeface="Arial" charset="0"/>
                <a:cs typeface="Arial" charset="0"/>
              </a:rPr>
              <a:t> (en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reposo)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044591" cy="5190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98293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sa_Metabolica_Basal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92150"/>
            <a:ext cx="597693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838200"/>
            <a:ext cx="2447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400" i="1" dirty="0">
                <a:latin typeface="Times New Roman" panose="02020603050405020304" pitchFamily="18" charset="0"/>
              </a:rPr>
              <a:t>NOTA</a:t>
            </a:r>
            <a:r>
              <a:rPr lang="es-ES" altLang="es-PR" sz="1400" dirty="0">
                <a:latin typeface="Times New Roman" panose="02020603050405020304" pitchFamily="18" charset="0"/>
              </a:rPr>
              <a:t>.</a:t>
            </a:r>
            <a:r>
              <a:rPr lang="es-ES" altLang="es-PR" sz="14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(pp. 56, 341),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4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400" b="0" dirty="0">
                <a:latin typeface="Times New Roman" panose="02020603050405020304" pitchFamily="18" charset="0"/>
              </a:rPr>
              <a:t>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4ta.. ed.; (pp. 199-201),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4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400" b="0" dirty="0">
                <a:latin typeface="Times New Roman" panose="02020603050405020304" pitchFamily="18" charset="0"/>
              </a:rPr>
              <a:t>. 5ta. ed.; (p. 138,),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4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4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3779838" y="692150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779838" y="1341438"/>
            <a:ext cx="525621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>
                <a:latin typeface="Arial" charset="0"/>
                <a:cs typeface="Arial" charset="0"/>
              </a:rPr>
              <a:t>Las siglas, del ingles,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>
                <a:latin typeface="Arial" charset="0"/>
                <a:cs typeface="Arial" charset="0"/>
              </a:rPr>
              <a:t>significan: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Nonexercise Activity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Thermogenesis</a:t>
            </a:r>
            <a:r>
              <a:rPr lang="en-US" altLang="es-PR" sz="3400" b="1">
                <a:latin typeface="Arial" charset="0"/>
                <a:cs typeface="Arial" charset="0"/>
              </a:rPr>
              <a:t>, que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>
                <a:latin typeface="Arial" charset="0"/>
                <a:cs typeface="Arial" charset="0"/>
              </a:rPr>
              <a:t>en español sería: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Termogénesis de 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Actividades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Asociadas al Ejercicio</a:t>
            </a:r>
            <a:endParaRPr lang="en-US" altLang="es-PR" sz="34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35301" name="Picture 5" descr="Man_Chopping_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606675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3779838" y="765175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7347" name="Rectangle 3"/>
          <p:cNvSpPr>
            <a:spLocks noChangeArrowheads="1"/>
          </p:cNvSpPr>
          <p:nvPr/>
        </p:nvSpPr>
        <p:spPr bwMode="auto">
          <a:xfrm>
            <a:off x="3779838" y="1485900"/>
            <a:ext cx="52562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Aquellas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actividades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que no pertenecen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al grupo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ejercicios o físicos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>
                <a:latin typeface="Arial" charset="0"/>
                <a:cs typeface="Arial" charset="0"/>
              </a:rPr>
              <a:t>o deportes</a:t>
            </a:r>
            <a:endParaRPr lang="en-US" altLang="es-PR" sz="42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7351" name="Picture 7" descr="Man_Mowing_the_Gr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298608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690688" y="1052513"/>
            <a:ext cx="70564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Nonexercise Activity Thermogenesis:</a:t>
            </a:r>
            <a:r>
              <a:rPr lang="es-PR" altLang="es-PR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NEAT</a:t>
            </a:r>
          </a:p>
        </p:txBody>
      </p:sp>
      <p:sp>
        <p:nvSpPr>
          <p:cNvPr id="1339399" name="Text Box 7"/>
          <p:cNvSpPr txBox="1">
            <a:spLocks noChangeArrowheads="1"/>
          </p:cNvSpPr>
          <p:nvPr/>
        </p:nvSpPr>
        <p:spPr bwMode="auto">
          <a:xfrm>
            <a:off x="646113" y="28654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Termogénesis de las Actividades no Asociadas con el Ejercicio Físico:</a:t>
            </a:r>
            <a:endParaRPr lang="en-US" altLang="es-PR" sz="2500" i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9400" name="Picture 8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36875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006475" y="3775075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Importancia</a:t>
            </a:r>
            <a:r>
              <a:rPr lang="en-US" altLang="es-PR" sz="2100" b="1"/>
              <a:t>: </a:t>
            </a:r>
            <a:endParaRPr lang="en-US" altLang="es-PR" sz="21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2" name="Picture 10" descr="Bullet_Round_Diamond_Maggent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465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3" name="Text Box 11"/>
          <p:cNvSpPr txBox="1">
            <a:spLocks noChangeArrowheads="1"/>
          </p:cNvSpPr>
          <p:nvPr/>
        </p:nvSpPr>
        <p:spPr bwMode="auto">
          <a:xfrm>
            <a:off x="1406525" y="4318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>
                <a:solidFill>
                  <a:srgbClr val="000000"/>
                </a:solidFill>
                <a:latin typeface="Arial" charset="0"/>
              </a:rPr>
              <a:t>Costo metabólico de algunas actividades NEAT:</a:t>
            </a:r>
            <a:endParaRPr lang="en-US" altLang="es-PR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4" name="Picture 12" descr="Bullets_Arrow-Thin_Green_Right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51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>
                <a:solidFill>
                  <a:srgbClr val="000000"/>
                </a:solidFill>
                <a:latin typeface="Calibri" pitchFamily="34" charset="0"/>
              </a:rPr>
              <a:t>Son suficientes para asistir en las medidas preventivas, y terapéuticas, para el problema de la obesidad:</a:t>
            </a:r>
            <a:endParaRPr lang="en-US" altLang="es-PR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732463"/>
            <a:ext cx="8820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Información de: " Compendium of physical activities: an update of activity codes and MET intensities ", por: B. E. Ainsworth,, W. L.Haskell,, M. C.Whitt,, M. L. Irwin,, A. M. Swartz,, S. J.,  Strath, W. L.,  O'Brien, D. R. Jr,  Bassett, K. H. Schmitz,, P. O. Emplaincourt,, D. R. Jr, Jacobs, &amp; A. S. Leon, 2000, </a:t>
            </a:r>
            <a:r>
              <a:rPr lang="en-US" altLang="es-PR" sz="1200" b="1" i="1">
                <a:latin typeface="Times New Roman" pitchFamily="18" charset="0"/>
              </a:rPr>
              <a:t>Medicine &amp; Science in Sports &amp; Exercise, 32</a:t>
            </a:r>
            <a:r>
              <a:rPr lang="en-US" altLang="es-PR" sz="1200">
                <a:latin typeface="Times New Roman" pitchFamily="18" charset="0"/>
              </a:rPr>
              <a:t>(9 Suppl), S498-S504. Recuperado de </a:t>
            </a:r>
            <a:r>
              <a:rPr lang="en-US" altLang="es-PR" sz="1200" b="1" i="1">
                <a:latin typeface="Times New Roman" pitchFamily="18" charset="0"/>
                <a:hlinkClick r:id="rId8"/>
              </a:rPr>
              <a:t>http://ocw.um.es/cc.-de-la-salud/alimentacion-y-nutricion-actuales/otros-recursos-1/or-f-003.pdf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1339407" name="Picture 15" descr="girl_with_packs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69925"/>
            <a:ext cx="97313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106511" y="1074379"/>
            <a:ext cx="5497937" cy="12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200"/>
              </a:lnSpc>
            </a:pPr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NIVELES DE</a:t>
            </a:r>
          </a:p>
          <a:p>
            <a:pPr eaLnBrk="0" hangingPunct="0">
              <a:lnSpc>
                <a:spcPts val="6200"/>
              </a:lnSpc>
            </a:pPr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152),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3094121"/>
            <a:ext cx="761570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Sedentario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menor que 1.4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1.4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metabolism basal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5593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4864165"/>
            <a:ext cx="797542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entre 1.4 y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82597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5440229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Vigoroso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mayor que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40203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" y="145913"/>
            <a:ext cx="2362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37089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6597"/>
            <a:ext cx="1783564" cy="1547851"/>
          </a:xfrm>
          <a:prstGeom prst="rect">
            <a:avLst/>
          </a:prstGeom>
        </p:spPr>
      </p:pic>
      <p:sp>
        <p:nvSpPr>
          <p:cNvPr id="51" name="Title 1"/>
          <p:cNvSpPr>
            <a:spLocks/>
          </p:cNvSpPr>
          <p:nvPr/>
        </p:nvSpPr>
        <p:spPr bwMode="auto">
          <a:xfrm>
            <a:off x="3203848" y="1100857"/>
            <a:ext cx="4752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5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738777" y="3014762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Guías</a:t>
            </a:r>
            <a:r>
              <a:rPr lang="en-US" altLang="es-PR" sz="2600" b="1" dirty="0">
                <a:latin typeface="Arial" charset="0"/>
              </a:rPr>
              <a:t> de </a:t>
            </a:r>
            <a:r>
              <a:rPr lang="en-US" altLang="es-PR" sz="2600" b="1" dirty="0" err="1">
                <a:latin typeface="Arial" charset="0"/>
              </a:rPr>
              <a:t>actividad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física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53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299695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38777" y="3650475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Comportamiento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sedentario</a:t>
            </a:r>
            <a:r>
              <a:rPr lang="en-US" altLang="es-PR" sz="2600" b="1" dirty="0">
                <a:latin typeface="Arial" charset="0"/>
              </a:rPr>
              <a:t> y el </a:t>
            </a:r>
            <a:r>
              <a:rPr lang="en-US" altLang="es-PR" sz="2600" b="1" dirty="0" err="1">
                <a:latin typeface="Arial" charset="0"/>
              </a:rPr>
              <a:t>tiempo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sentado</a:t>
            </a:r>
            <a:endParaRPr lang="en-US" altLang="es-PR" sz="2600" b="1" dirty="0">
              <a:latin typeface="Arial" charset="0"/>
            </a:endParaRPr>
          </a:p>
        </p:txBody>
      </p:sp>
      <p:pic>
        <p:nvPicPr>
          <p:cNvPr id="55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365047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38778" y="506181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501862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38777" y="5680875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</a:p>
        </p:txBody>
      </p:sp>
      <p:pic>
        <p:nvPicPr>
          <p:cNvPr id="59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566306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738777" y="4388365"/>
            <a:ext cx="8369727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Ejercicio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como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Medicina</a:t>
            </a:r>
            <a:r>
              <a:rPr lang="en-US" altLang="es-PR" sz="2600" b="1" i="1" dirty="0">
                <a:latin typeface="Arial" charset="0"/>
              </a:rPr>
              <a:t> </a:t>
            </a:r>
            <a:r>
              <a:rPr lang="en-US" altLang="es-PR" sz="2600" b="1" i="1" dirty="0" err="1">
                <a:latin typeface="Arial" charset="0"/>
              </a:rPr>
              <a:t>preventiva</a:t>
            </a:r>
            <a:r>
              <a:rPr lang="en-US" altLang="es-PR" sz="2600" b="1" i="1" dirty="0">
                <a:latin typeface="Arial" charset="0"/>
              </a:rPr>
              <a:t> y </a:t>
            </a:r>
            <a:r>
              <a:rPr lang="en-US" altLang="es-PR" sz="2600" b="1" i="1" dirty="0" err="1">
                <a:latin typeface="Arial" charset="0"/>
              </a:rPr>
              <a:t>terapéutica</a:t>
            </a:r>
            <a:endParaRPr lang="en-US" altLang="es-PR" sz="2600" b="1" i="1" dirty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43705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38778" y="2392064"/>
            <a:ext cx="813791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Tratamiento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moderno</a:t>
            </a:r>
            <a:r>
              <a:rPr lang="en-US" altLang="es-PR" sz="2600" b="1" dirty="0">
                <a:latin typeface="Arial" charset="0"/>
              </a:rPr>
              <a:t> de </a:t>
            </a:r>
            <a:r>
              <a:rPr lang="en-US" altLang="es-PR" sz="2600" b="1" dirty="0" err="1">
                <a:latin typeface="Arial" charset="0"/>
              </a:rPr>
              <a:t>enfermedades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crónicas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63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0" y="234888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6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1" y="754161"/>
            <a:ext cx="5671567" cy="526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80965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817938" y="692150"/>
            <a:ext cx="51466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851275" y="1412875"/>
            <a:ext cx="5113338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Cualquier </a:t>
            </a:r>
            <a:r>
              <a:rPr lang="es-ES" altLang="es-PR" sz="31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s-ES" altLang="es-PR" sz="3100" b="1">
                <a:latin typeface="Arial" charset="0"/>
                <a:cs typeface="Arial" charset="0"/>
              </a:rPr>
              <a:t> previamente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organizado y planificado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que involucre grandes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pequeños grupos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musculares e impliquen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un </a:t>
            </a:r>
            <a:r>
              <a:rPr lang="es-ES" altLang="es-PR" sz="31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 energético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dirigido a unos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>
                <a:latin typeface="Arial" charset="0"/>
                <a:cs typeface="Arial" charset="0"/>
              </a:rPr>
              <a:t>propósitos especiales</a:t>
            </a:r>
            <a:endParaRPr lang="en-US" altLang="es-PR" sz="31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25061" name="Picture 5" descr="Couple_Sports-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13055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ACSM, 2006, p. 3; Caspersen, Powel &amp; Christensen, 1985; Kent, 1998, pp. 176-177.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166106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128. Recuperado de </a:t>
            </a:r>
            <a:r>
              <a:rPr lang="en-US" altLang="es-PR" sz="1200" b="1" i="1">
                <a:latin typeface="Times New Roman" pitchFamily="18" charset="0"/>
                <a:hlinkClick r:id="rId5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445445" name="Picture 5" descr="GT14_Ejercicio_DEF_P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Tabla_6_Comparacion_Act-Fis_Ejerc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3373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3995738" y="692150"/>
            <a:ext cx="48577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  <a:p>
            <a:pPr eaLnBrk="0" hangingPunct="0"/>
            <a:r>
              <a:rPr lang="en-US" altLang="es-PR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TERAPÉUTICO</a:t>
            </a:r>
          </a:p>
        </p:txBody>
      </p:sp>
      <p:sp>
        <p:nvSpPr>
          <p:cNvPr id="1327107" name="Rectangle 3"/>
          <p:cNvSpPr>
            <a:spLocks noChangeArrowheads="1"/>
          </p:cNvSpPr>
          <p:nvPr/>
        </p:nvSpPr>
        <p:spPr bwMode="auto">
          <a:xfrm>
            <a:off x="4067175" y="1843088"/>
            <a:ext cx="48260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La planificación 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implementación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movimientos corporales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dirigidos al tratamiento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crónico (rehabilitación)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de traumas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oseo-musculares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100" b="1">
                <a:latin typeface="Arial" charset="0"/>
                <a:cs typeface="Arial" charset="0"/>
              </a:rPr>
              <a:t>incapacidades físicas</a:t>
            </a:r>
            <a:endParaRPr lang="en-US" altLang="es-PR" sz="3100" b="1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0229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Adaptado de: </a:t>
            </a:r>
            <a:r>
              <a:rPr lang="en-US" altLang="es-PR" sz="1200" b="1" i="1">
                <a:latin typeface="Times New Roman" pitchFamily="18" charset="0"/>
                <a:cs typeface="Times New Roman" pitchFamily="18" charset="0"/>
              </a:rPr>
              <a:t>Therapeutic Exercise: Foundations and Techniques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. 6ta. ed.; (p. 2), por C. Kisner, &amp; L. A. Colby, 2012, Philadelphia, PA: F. A. Davis Company. Copyright 2012 por F. A. Company.</a:t>
            </a:r>
          </a:p>
          <a:p>
            <a:r>
              <a:rPr lang="en-US" altLang="es-PR" sz="1200">
                <a:latin typeface="Times New Roman" pitchFamily="18" charset="0"/>
              </a:rPr>
              <a:t>.</a:t>
            </a:r>
          </a:p>
        </p:txBody>
      </p:sp>
      <p:pic>
        <p:nvPicPr>
          <p:cNvPr id="1327110" name="Picture 6" descr="Ball_Exercise-Sit-up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5242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6" name="breeze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248150" y="2132013"/>
            <a:ext cx="4895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ESTILOS DE VIDA ACTIVOS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395288" y="4652963"/>
            <a:ext cx="8569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itchFamily="2" charset="2"/>
              <a:buChar char="q"/>
            </a:pPr>
            <a:r>
              <a:rPr lang="es-PR" altLang="es-PR" b="1">
                <a:latin typeface="Calibri" pitchFamily="34" charset="0"/>
              </a:rPr>
              <a:t> Evitar conductas de riesgo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itchFamily="2" charset="2"/>
              <a:buChar char="q"/>
            </a:pPr>
            <a:r>
              <a:rPr lang="es-PR" altLang="es-PR" b="1">
                <a:latin typeface="Calibri" pitchFamily="34" charset="0"/>
              </a:rPr>
              <a:t> Ejercicios y Actividad Física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  <a:buFont typeface="Wingdings" pitchFamily="2" charset="2"/>
              <a:buChar char="q"/>
            </a:pPr>
            <a:r>
              <a:rPr lang="es-PR" altLang="es-PR" b="1">
                <a:latin typeface="Calibri" pitchFamily="34" charset="0"/>
              </a:rPr>
              <a:t> Prevención de enfermedades y muerte prematura</a:t>
            </a:r>
            <a:endParaRPr lang="es-PR" altLang="es-PR" sz="3200">
              <a:latin typeface="Arial" charset="0"/>
            </a:endParaRPr>
          </a:p>
        </p:txBody>
      </p:sp>
      <p:pic>
        <p:nvPicPr>
          <p:cNvPr id="1388548" name="Picture 4" descr="Runner_Grass_Belved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74491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258888" y="3284538"/>
            <a:ext cx="7667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68" y="-171400"/>
            <a:ext cx="11107452" cy="703537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91225" y="2636912"/>
            <a:ext cx="954055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b="1" i="1" dirty="0">
                <a:latin typeface="Calibri" panose="020F0502020204030204" pitchFamily="34" charset="0"/>
              </a:rPr>
              <a:t>Universidad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24" name="Picture 8" descr="Artistic_Gymnastic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54100"/>
            <a:ext cx="40989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283075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HUMANO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319588" y="2133600"/>
            <a:ext cx="48244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Cambio de posición, 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postura, del cuerpo como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un todo, o de sus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segmentos, en relación 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un sistema de referencia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en el ambiente físico, 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dentro de un marco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tiempo y espacio</a:t>
            </a:r>
            <a:endParaRPr lang="en-US" altLang="es-PR" sz="2900" b="1" i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3995936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032449" y="2133600"/>
            <a:ext cx="4644900" cy="36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cambio</a:t>
            </a:r>
            <a:endParaRPr lang="en-US" altLang="es-PR" sz="36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posición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las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partes</a:t>
            </a:r>
            <a:endParaRPr lang="en-US" altLang="es-PR" sz="36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corporales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relativo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a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otra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dirty="0">
                <a:latin typeface="Times New Roman" pitchFamily="18" charset="0"/>
              </a:rPr>
              <a:t>(Hoffman &amp; Harris, 2013, p.7)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4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5364163" y="620713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es-PR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TIPOS DE: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s-PR" sz="3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</a:t>
            </a:r>
          </a:p>
        </p:txBody>
      </p:sp>
      <p:pic>
        <p:nvPicPr>
          <p:cNvPr id="1406982" name="Picture 6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6011863" y="4148138"/>
            <a:ext cx="25923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Deportes</a:t>
            </a:r>
          </a:p>
        </p:txBody>
      </p:sp>
      <p:pic>
        <p:nvPicPr>
          <p:cNvPr id="1406985" name="Picture 9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704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6011863" y="4797425"/>
            <a:ext cx="2520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Actividades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recreativas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activas</a:t>
            </a:r>
          </a:p>
        </p:txBody>
      </p:sp>
      <p:pic>
        <p:nvPicPr>
          <p:cNvPr id="1406988" name="Picture 12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718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9" name="Text Box 13"/>
          <p:cNvSpPr txBox="1">
            <a:spLocks noChangeArrowheads="1"/>
          </p:cNvSpPr>
          <p:nvPr/>
        </p:nvSpPr>
        <p:spPr bwMode="auto">
          <a:xfrm>
            <a:off x="6011863" y="3571875"/>
            <a:ext cx="2592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Ejercicio</a:t>
            </a:r>
          </a:p>
        </p:txBody>
      </p:sp>
      <p:pic>
        <p:nvPicPr>
          <p:cNvPr id="1406991" name="Picture 15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432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6011863" y="2924175"/>
            <a:ext cx="30972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Actividad física</a:t>
            </a:r>
          </a:p>
        </p:txBody>
      </p:sp>
      <p:pic>
        <p:nvPicPr>
          <p:cNvPr id="1406993" name="Picture 17" descr="People_Walking_in_Forest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692150"/>
            <a:ext cx="52705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3635375" y="879475"/>
            <a:ext cx="53292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3708400" y="2062163"/>
            <a:ext cx="5435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4100" b="1">
                <a:latin typeface="Arial" charset="0"/>
                <a:cs typeface="Arial" charset="0"/>
              </a:rPr>
              <a:t>“Proceso formal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4100" b="1">
                <a:latin typeface="Arial" charset="0"/>
                <a:cs typeface="Arial" charset="0"/>
              </a:rPr>
              <a:t>o informal, por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4100" b="1">
                <a:latin typeface="Arial" charset="0"/>
                <a:cs typeface="Arial" charset="0"/>
              </a:rPr>
              <a:t>cual se perfeccionan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4100" b="1">
                <a:latin typeface="Arial" charset="0"/>
                <a:cs typeface="Arial" charset="0"/>
              </a:rPr>
              <a:t>las potencialidades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4100" b="1">
                <a:latin typeface="Arial" charset="0"/>
                <a:cs typeface="Arial" charset="0"/>
              </a:rPr>
              <a:t>del educando.</a:t>
            </a:r>
            <a:r>
              <a:rPr lang="en-US" altLang="es-PR" sz="4100" b="1">
                <a:latin typeface="Arial"/>
                <a:cs typeface="Arial" charset="0"/>
              </a:rPr>
              <a:t>”</a:t>
            </a:r>
            <a:endParaRPr lang="en-US" altLang="es-PR" sz="4100" b="1">
              <a:cs typeface="Arial" charset="0"/>
            </a:endParaRPr>
          </a:p>
        </p:txBody>
      </p:sp>
      <p:pic>
        <p:nvPicPr>
          <p:cNvPr id="1415173" name="Picture 5" descr="Boy_in_Swing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59092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2388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Reproducido de: </a:t>
            </a:r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Introducción a la Educación.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(p. 1), por A. Lopez Yustos, 1994, San Juan, PR: Publicaciones Puertorriqueñas, Inc.. Copyright 1994 por Publicaciones Puetrtorriqueñas.</a:t>
            </a:r>
            <a:endParaRPr lang="en-US" altLang="es-PR" sz="10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4" name="Picture 2" descr="Batting_Chil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889375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4140200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8916" name="Rectangle 4"/>
          <p:cNvSpPr>
            <a:spLocks noChangeArrowheads="1"/>
          </p:cNvSpPr>
          <p:nvPr/>
        </p:nvSpPr>
        <p:spPr bwMode="auto">
          <a:xfrm>
            <a:off x="4140200" y="2133600"/>
            <a:ext cx="493236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Proceso educativo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que emplea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 humano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como medio para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lograr el desarrolllo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óptimo de la aptitud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física, mental,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>
                <a:latin typeface="Arial" charset="0"/>
                <a:cs typeface="Arial" charset="0"/>
              </a:rPr>
              <a:t>emocional y social cultural</a:t>
            </a:r>
            <a:endParaRPr lang="en-US" altLang="es-PR" sz="2900" b="1" i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2555875" y="692150"/>
            <a:ext cx="478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</a:t>
            </a:r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555875" y="1268413"/>
            <a:ext cx="65166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100" b="1">
                <a:latin typeface="Arial" charset="0"/>
                <a:cs typeface="Arial" charset="0"/>
              </a:rPr>
              <a:t>T</a:t>
            </a:r>
            <a:r>
              <a:rPr lang="es-ES" altLang="es-PR" sz="2400" b="1">
                <a:latin typeface="Arial" charset="0"/>
                <a:cs typeface="Arial" charset="0"/>
              </a:rPr>
              <a:t>ipo de actividad física institucionalizada,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estructurada, organizada y competitiva,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con metas bien definidas y gobernada por 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reglas específicas, donde se destacan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esfuerzos físicos vigorosos, el uso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destrezas deportivas o motoras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relativamente complejas y la aplicación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estrategias, con el fin de alcanzar un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rendimiento exitoso mediante la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superación de un adversario en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competición o la demostración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>
                <a:latin typeface="Arial" charset="0"/>
                <a:cs typeface="Arial" charset="0"/>
              </a:rPr>
              <a:t>aptitudes particulares</a:t>
            </a:r>
          </a:p>
        </p:txBody>
      </p:sp>
      <p:pic>
        <p:nvPicPr>
          <p:cNvPr id="1320968" name="Picture 8" descr="Baseball_Pitcher_T_First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49275"/>
            <a:ext cx="1922463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breeze.wav"/>
          </p:stSnd>
        </p:sndAc>
      </p:transition>
    </mc:Choice>
    <mc:Fallback xmlns="">
      <p:transition spd="slow">
        <p:blinds dir="vert"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32396</TotalTime>
  <Words>2610</Words>
  <Application>Microsoft Office PowerPoint</Application>
  <PresentationFormat>On-screen Show (4:3)</PresentationFormat>
  <Paragraphs>270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CIENCIAS DEL MOVIMIENTO HUMANO: Terminología Fundamental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3371</cp:revision>
  <cp:lastPrinted>2016-10-09T22:16:41Z</cp:lastPrinted>
  <dcterms:created xsi:type="dcterms:W3CDTF">2012-03-25T21:01:47Z</dcterms:created>
  <dcterms:modified xsi:type="dcterms:W3CDTF">2017-12-06T11:07:50Z</dcterms:modified>
</cp:coreProperties>
</file>