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ppt/tags/tag197.xml" ContentType="application/vnd.openxmlformats-officedocument.presentationml.tags+xml"/>
  <Override PartName="/ppt/notesSlides/notesSlide196.xml" ContentType="application/vnd.openxmlformats-officedocument.presentationml.notesSlide+xml"/>
  <Override PartName="/ppt/tags/tag198.xml" ContentType="application/vnd.openxmlformats-officedocument.presentationml.tags+xml"/>
  <Override PartName="/ppt/notesSlides/notesSlide197.xml" ContentType="application/vnd.openxmlformats-officedocument.presentationml.notesSlide+xml"/>
  <Override PartName="/ppt/tags/tag199.xml" ContentType="application/vnd.openxmlformats-officedocument.presentationml.tags+xml"/>
  <Override PartName="/ppt/notesSlides/notesSlide198.xml" ContentType="application/vnd.openxmlformats-officedocument.presentationml.notesSlide+xml"/>
  <Override PartName="/ppt/tags/tag200.xml" ContentType="application/vnd.openxmlformats-officedocument.presentationml.tags+xml"/>
  <Override PartName="/ppt/notesSlides/notesSlide199.xml" ContentType="application/vnd.openxmlformats-officedocument.presentationml.notesSlide+xml"/>
  <Override PartName="/ppt/tags/tag201.xml" ContentType="application/vnd.openxmlformats-officedocument.presentationml.tags+xml"/>
  <Override PartName="/ppt/notesSlides/notesSlide200.xml" ContentType="application/vnd.openxmlformats-officedocument.presentationml.notesSlide+xml"/>
  <Override PartName="/ppt/tags/tag202.xml" ContentType="application/vnd.openxmlformats-officedocument.presentationml.tags+xml"/>
  <Override PartName="/ppt/notesSlides/notesSlide201.xml" ContentType="application/vnd.openxmlformats-officedocument.presentationml.notesSlide+xml"/>
  <Override PartName="/ppt/tags/tag203.xml" ContentType="application/vnd.openxmlformats-officedocument.presentationml.tags+xml"/>
  <Override PartName="/ppt/notesSlides/notesSlide202.xml" ContentType="application/vnd.openxmlformats-officedocument.presentationml.notesSlide+xml"/>
  <Override PartName="/ppt/tags/tag204.xml" ContentType="application/vnd.openxmlformats-officedocument.presentationml.tags+xml"/>
  <Override PartName="/ppt/notesSlides/notesSlide203.xml" ContentType="application/vnd.openxmlformats-officedocument.presentationml.notesSlide+xml"/>
  <Override PartName="/ppt/tags/tag205.xml" ContentType="application/vnd.openxmlformats-officedocument.presentationml.tags+xml"/>
  <Override PartName="/ppt/notesSlides/notesSlide204.xml" ContentType="application/vnd.openxmlformats-officedocument.presentationml.notesSlide+xml"/>
  <Override PartName="/ppt/tags/tag206.xml" ContentType="application/vnd.openxmlformats-officedocument.presentationml.tags+xml"/>
  <Override PartName="/ppt/notesSlides/notesSlide205.xml" ContentType="application/vnd.openxmlformats-officedocument.presentationml.notesSlide+xml"/>
  <Override PartName="/ppt/tags/tag207.xml" ContentType="application/vnd.openxmlformats-officedocument.presentationml.tags+xml"/>
  <Override PartName="/ppt/notesSlides/notesSlide206.xml" ContentType="application/vnd.openxmlformats-officedocument.presentationml.notesSlide+xml"/>
  <Override PartName="/ppt/tags/tag208.xml" ContentType="application/vnd.openxmlformats-officedocument.presentationml.tags+xml"/>
  <Override PartName="/ppt/notesSlides/notesSlide207.xml" ContentType="application/vnd.openxmlformats-officedocument.presentationml.notesSlide+xml"/>
  <Override PartName="/ppt/tags/tag209.xml" ContentType="application/vnd.openxmlformats-officedocument.presentationml.tags+xml"/>
  <Override PartName="/ppt/notesSlides/notesSlide208.xml" ContentType="application/vnd.openxmlformats-officedocument.presentationml.notesSlide+xml"/>
  <Override PartName="/ppt/tags/tag210.xml" ContentType="application/vnd.openxmlformats-officedocument.presentationml.tags+xml"/>
  <Override PartName="/ppt/notesSlides/notesSlide209.xml" ContentType="application/vnd.openxmlformats-officedocument.presentationml.notesSlide+xml"/>
  <Override PartName="/ppt/tags/tag211.xml" ContentType="application/vnd.openxmlformats-officedocument.presentationml.tags+xml"/>
  <Override PartName="/ppt/notesSlides/notesSlide210.xml" ContentType="application/vnd.openxmlformats-officedocument.presentationml.notesSlide+xml"/>
  <Override PartName="/ppt/tags/tag212.xml" ContentType="application/vnd.openxmlformats-officedocument.presentationml.tags+xml"/>
  <Override PartName="/ppt/notesSlides/notesSlide211.xml" ContentType="application/vnd.openxmlformats-officedocument.presentationml.notesSlide+xml"/>
  <Override PartName="/ppt/tags/tag213.xml" ContentType="application/vnd.openxmlformats-officedocument.presentationml.tags+xml"/>
  <Override PartName="/ppt/notesSlides/notesSlide212.xml" ContentType="application/vnd.openxmlformats-officedocument.presentationml.notesSlide+xml"/>
  <Override PartName="/ppt/tags/tag214.xml" ContentType="application/vnd.openxmlformats-officedocument.presentationml.tags+xml"/>
  <Override PartName="/ppt/notesSlides/notesSlide2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5"/>
  </p:notesMasterIdLst>
  <p:handoutMasterIdLst>
    <p:handoutMasterId r:id="rId216"/>
  </p:handoutMasterIdLst>
  <p:sldIdLst>
    <p:sldId id="256" r:id="rId2"/>
    <p:sldId id="1209" r:id="rId3"/>
    <p:sldId id="859" r:id="rId4"/>
    <p:sldId id="1091" r:id="rId5"/>
    <p:sldId id="1092" r:id="rId6"/>
    <p:sldId id="879" r:id="rId7"/>
    <p:sldId id="258" r:id="rId8"/>
    <p:sldId id="947" r:id="rId9"/>
    <p:sldId id="948" r:id="rId10"/>
    <p:sldId id="949" r:id="rId11"/>
    <p:sldId id="1050" r:id="rId12"/>
    <p:sldId id="1052" r:id="rId13"/>
    <p:sldId id="1051" r:id="rId14"/>
    <p:sldId id="1053" r:id="rId15"/>
    <p:sldId id="1049" r:id="rId16"/>
    <p:sldId id="852" r:id="rId17"/>
    <p:sldId id="961" r:id="rId18"/>
    <p:sldId id="1096" r:id="rId19"/>
    <p:sldId id="953" r:id="rId20"/>
    <p:sldId id="1033" r:id="rId21"/>
    <p:sldId id="854" r:id="rId22"/>
    <p:sldId id="957" r:id="rId23"/>
    <p:sldId id="958" r:id="rId24"/>
    <p:sldId id="952" r:id="rId25"/>
    <p:sldId id="1032" r:id="rId26"/>
    <p:sldId id="950" r:id="rId27"/>
    <p:sldId id="1095" r:id="rId28"/>
    <p:sldId id="1054" r:id="rId29"/>
    <p:sldId id="954" r:id="rId30"/>
    <p:sldId id="967" r:id="rId31"/>
    <p:sldId id="956" r:id="rId32"/>
    <p:sldId id="1037" r:id="rId33"/>
    <p:sldId id="1042" r:id="rId34"/>
    <p:sldId id="959" r:id="rId35"/>
    <p:sldId id="1039" r:id="rId36"/>
    <p:sldId id="955" r:id="rId37"/>
    <p:sldId id="951" r:id="rId38"/>
    <p:sldId id="1038" r:id="rId39"/>
    <p:sldId id="1034" r:id="rId40"/>
    <p:sldId id="1036" r:id="rId41"/>
    <p:sldId id="962" r:id="rId42"/>
    <p:sldId id="966" r:id="rId43"/>
    <p:sldId id="1078" r:id="rId44"/>
    <p:sldId id="1100" r:id="rId45"/>
    <p:sldId id="970" r:id="rId46"/>
    <p:sldId id="969" r:id="rId47"/>
    <p:sldId id="972" r:id="rId48"/>
    <p:sldId id="1079" r:id="rId49"/>
    <p:sldId id="971" r:id="rId50"/>
    <p:sldId id="973" r:id="rId51"/>
    <p:sldId id="963" r:id="rId52"/>
    <p:sldId id="974" r:id="rId53"/>
    <p:sldId id="975" r:id="rId54"/>
    <p:sldId id="1082" r:id="rId55"/>
    <p:sldId id="926" r:id="rId56"/>
    <p:sldId id="976" r:id="rId57"/>
    <p:sldId id="1083" r:id="rId58"/>
    <p:sldId id="1070" r:id="rId59"/>
    <p:sldId id="1041" r:id="rId60"/>
    <p:sldId id="1072" r:id="rId61"/>
    <p:sldId id="1074" r:id="rId62"/>
    <p:sldId id="1080" r:id="rId63"/>
    <p:sldId id="1101" r:id="rId64"/>
    <p:sldId id="1102" r:id="rId65"/>
    <p:sldId id="1103" r:id="rId66"/>
    <p:sldId id="1104" r:id="rId67"/>
    <p:sldId id="1073" r:id="rId68"/>
    <p:sldId id="1075" r:id="rId69"/>
    <p:sldId id="1081" r:id="rId70"/>
    <p:sldId id="1076" r:id="rId71"/>
    <p:sldId id="1044" r:id="rId72"/>
    <p:sldId id="1055" r:id="rId73"/>
    <p:sldId id="1045" r:id="rId74"/>
    <p:sldId id="1148" r:id="rId75"/>
    <p:sldId id="1142" r:id="rId76"/>
    <p:sldId id="1056" r:id="rId77"/>
    <p:sldId id="1043" r:id="rId78"/>
    <p:sldId id="1026" r:id="rId79"/>
    <p:sldId id="1057" r:id="rId80"/>
    <p:sldId id="1047" r:id="rId81"/>
    <p:sldId id="1058" r:id="rId82"/>
    <p:sldId id="1059" r:id="rId83"/>
    <p:sldId id="1060" r:id="rId84"/>
    <p:sldId id="1061" r:id="rId85"/>
    <p:sldId id="1046" r:id="rId86"/>
    <p:sldId id="943" r:id="rId87"/>
    <p:sldId id="1089" r:id="rId88"/>
    <p:sldId id="1027" r:id="rId89"/>
    <p:sldId id="1023" r:id="rId90"/>
    <p:sldId id="1028" r:id="rId91"/>
    <p:sldId id="1085" r:id="rId92"/>
    <p:sldId id="1062" r:id="rId93"/>
    <p:sldId id="1065" r:id="rId94"/>
    <p:sldId id="1066" r:id="rId95"/>
    <p:sldId id="1064" r:id="rId96"/>
    <p:sldId id="1067" r:id="rId97"/>
    <p:sldId id="1068" r:id="rId98"/>
    <p:sldId id="1077" r:id="rId99"/>
    <p:sldId id="1063" r:id="rId100"/>
    <p:sldId id="1069" r:id="rId101"/>
    <p:sldId id="1086" r:id="rId102"/>
    <p:sldId id="1030" r:id="rId103"/>
    <p:sldId id="1088" r:id="rId104"/>
    <p:sldId id="1098" r:id="rId105"/>
    <p:sldId id="1087" r:id="rId106"/>
    <p:sldId id="1094" r:id="rId107"/>
    <p:sldId id="1090" r:id="rId108"/>
    <p:sldId id="1105" r:id="rId109"/>
    <p:sldId id="1093" r:id="rId110"/>
    <p:sldId id="1099" r:id="rId111"/>
    <p:sldId id="1097" r:id="rId112"/>
    <p:sldId id="1106" r:id="rId113"/>
    <p:sldId id="1107" r:id="rId114"/>
    <p:sldId id="1108" r:id="rId115"/>
    <p:sldId id="1109" r:id="rId116"/>
    <p:sldId id="1110" r:id="rId117"/>
    <p:sldId id="1111" r:id="rId118"/>
    <p:sldId id="1112" r:id="rId119"/>
    <p:sldId id="1113" r:id="rId120"/>
    <p:sldId id="1114" r:id="rId121"/>
    <p:sldId id="1115" r:id="rId122"/>
    <p:sldId id="1145" r:id="rId123"/>
    <p:sldId id="1119" r:id="rId124"/>
    <p:sldId id="1120" r:id="rId125"/>
    <p:sldId id="1121" r:id="rId126"/>
    <p:sldId id="1031" r:id="rId127"/>
    <p:sldId id="1122" r:id="rId128"/>
    <p:sldId id="1123" r:id="rId129"/>
    <p:sldId id="1124" r:id="rId130"/>
    <p:sldId id="1125" r:id="rId131"/>
    <p:sldId id="1126" r:id="rId132"/>
    <p:sldId id="1130" r:id="rId133"/>
    <p:sldId id="1127" r:id="rId134"/>
    <p:sldId id="1128" r:id="rId135"/>
    <p:sldId id="1132" r:id="rId136"/>
    <p:sldId id="1133" r:id="rId137"/>
    <p:sldId id="1134" r:id="rId138"/>
    <p:sldId id="1135" r:id="rId139"/>
    <p:sldId id="1136" r:id="rId140"/>
    <p:sldId id="1137" r:id="rId141"/>
    <p:sldId id="1138" r:id="rId142"/>
    <p:sldId id="1139" r:id="rId143"/>
    <p:sldId id="1029" r:id="rId144"/>
    <p:sldId id="1048" r:id="rId145"/>
    <p:sldId id="1035" r:id="rId146"/>
    <p:sldId id="1144" r:id="rId147"/>
    <p:sldId id="1146" r:id="rId148"/>
    <p:sldId id="1147" r:id="rId149"/>
    <p:sldId id="1149" r:id="rId150"/>
    <p:sldId id="1140" r:id="rId151"/>
    <p:sldId id="1154" r:id="rId152"/>
    <p:sldId id="1156" r:id="rId153"/>
    <p:sldId id="1155" r:id="rId154"/>
    <p:sldId id="1151" r:id="rId155"/>
    <p:sldId id="1153" r:id="rId156"/>
    <p:sldId id="1159" r:id="rId157"/>
    <p:sldId id="1158" r:id="rId158"/>
    <p:sldId id="1157" r:id="rId159"/>
    <p:sldId id="1161" r:id="rId160"/>
    <p:sldId id="1163" r:id="rId161"/>
    <p:sldId id="1162" r:id="rId162"/>
    <p:sldId id="1160" r:id="rId163"/>
    <p:sldId id="1166" r:id="rId164"/>
    <p:sldId id="872" r:id="rId165"/>
    <p:sldId id="1165" r:id="rId166"/>
    <p:sldId id="1168" r:id="rId167"/>
    <p:sldId id="1172" r:id="rId168"/>
    <p:sldId id="1170" r:id="rId169"/>
    <p:sldId id="1169" r:id="rId170"/>
    <p:sldId id="1188" r:id="rId171"/>
    <p:sldId id="1171" r:id="rId172"/>
    <p:sldId id="1189" r:id="rId173"/>
    <p:sldId id="1179" r:id="rId174"/>
    <p:sldId id="1176" r:id="rId175"/>
    <p:sldId id="1173" r:id="rId176"/>
    <p:sldId id="1174" r:id="rId177"/>
    <p:sldId id="1175" r:id="rId178"/>
    <p:sldId id="1177" r:id="rId179"/>
    <p:sldId id="1183" r:id="rId180"/>
    <p:sldId id="1190" r:id="rId181"/>
    <p:sldId id="1178" r:id="rId182"/>
    <p:sldId id="1143" r:id="rId183"/>
    <p:sldId id="1207" r:id="rId184"/>
    <p:sldId id="1192" r:id="rId185"/>
    <p:sldId id="1164" r:id="rId186"/>
    <p:sldId id="1191" r:id="rId187"/>
    <p:sldId id="1184" r:id="rId188"/>
    <p:sldId id="1185" r:id="rId189"/>
    <p:sldId id="1194" r:id="rId190"/>
    <p:sldId id="1195" r:id="rId191"/>
    <p:sldId id="1196" r:id="rId192"/>
    <p:sldId id="1193" r:id="rId193"/>
    <p:sldId id="1197" r:id="rId194"/>
    <p:sldId id="1198" r:id="rId195"/>
    <p:sldId id="1199" r:id="rId196"/>
    <p:sldId id="1200" r:id="rId197"/>
    <p:sldId id="1201" r:id="rId198"/>
    <p:sldId id="1202" r:id="rId199"/>
    <p:sldId id="1203" r:id="rId200"/>
    <p:sldId id="1204" r:id="rId201"/>
    <p:sldId id="1205" r:id="rId202"/>
    <p:sldId id="1206" r:id="rId203"/>
    <p:sldId id="1167" r:id="rId204"/>
    <p:sldId id="1181" r:id="rId205"/>
    <p:sldId id="1182" r:id="rId206"/>
    <p:sldId id="1180" r:id="rId207"/>
    <p:sldId id="1186" r:id="rId208"/>
    <p:sldId id="1187" r:id="rId209"/>
    <p:sldId id="1208" r:id="rId210"/>
    <p:sldId id="1118" r:id="rId211"/>
    <p:sldId id="945" r:id="rId212"/>
    <p:sldId id="857" r:id="rId213"/>
    <p:sldId id="1117" r:id="rId214"/>
  </p:sldIdLst>
  <p:sldSz cx="9144000" cy="6858000" type="screen4x3"/>
  <p:notesSz cx="7010400" cy="9296400"/>
  <p:custDataLst>
    <p:tags r:id="rId21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49"/>
    <a:srgbClr val="FF0066"/>
    <a:srgbClr val="421C5E"/>
    <a:srgbClr val="FF6600"/>
    <a:srgbClr val="000066"/>
    <a:srgbClr val="006600"/>
    <a:srgbClr val="CC0000"/>
    <a:srgbClr val="660066"/>
    <a:srgbClr val="484876"/>
    <a:srgbClr val="262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tags" Target="tags/tag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633D0CA-0D20-4EAF-B2E8-CE157CDB9D25}" type="datetimeFigureOut">
              <a:rPr lang="en-US" altLang="es-PR"/>
              <a:pPr/>
              <a:t>4/29/2017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3F63D7B-6665-4470-84FD-F285846CE6F7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056585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B82A5C1-085C-4597-9D6E-C3DB8248D2F5}" type="datetimeFigureOut">
              <a:rPr lang="es-PR" altLang="es-PR"/>
              <a:pPr/>
              <a:t>04/29/2017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B3BD5189-F4C6-4D62-92A0-7AA9412E4C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7140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EEA0E17-5107-4506-8D4D-DC641B6EF860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10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644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01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661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041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333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5621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8117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402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2171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9368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704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439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075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450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0203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1771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12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1909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2599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9924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790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1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527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4530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1394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07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13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8646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7993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8936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7305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9521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5402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3750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7208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5884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9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14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271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4342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2676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3750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6803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4454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7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15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683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8489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8713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5987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23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0573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40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8617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279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67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042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6660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7440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5793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164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7996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2377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4734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2177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6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55723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61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955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80005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2507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66439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9194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8994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509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15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7500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5994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181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19727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2288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0600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184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2385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2686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5199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86767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7612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4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4019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6122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2292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193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5898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53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5730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02198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2178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9414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9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77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67457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88664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52038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68464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76526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28712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24206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9022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6749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2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51248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212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64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86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159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04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87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527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264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694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52911D3-B525-4646-BB4A-075FE1AAD001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902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17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17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BEDB44-F016-40EB-9FAF-158446627106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40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8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35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961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97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74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7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43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66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8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3721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9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371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</a:t>
            </a:r>
            <a:r>
              <a:rPr lang="es-PR" altLang="es-PR" sz="1200" dirty="0" smtClean="0">
                <a:latin typeface="Arial" charset="0"/>
              </a:rPr>
              <a:t>2017, </a:t>
            </a:r>
            <a:r>
              <a:rPr lang="es-PR" altLang="es-PR" sz="1200" dirty="0">
                <a:latin typeface="Arial" charset="0"/>
              </a:rPr>
              <a:t>por </a:t>
            </a:r>
            <a:r>
              <a:rPr lang="es-PR" altLang="es-PR" sz="1200" b="1" i="1" dirty="0">
                <a:latin typeface="Arial" charset="0"/>
                <a:hlinkClick r:id="rId4"/>
              </a:rPr>
              <a:t>Edgar Lopategui </a:t>
            </a:r>
            <a:r>
              <a:rPr lang="es-PR" altLang="es-PR" sz="1200" b="1" i="1" dirty="0" err="1">
                <a:latin typeface="Arial" charset="0"/>
                <a:hlinkClick r:id="rId4"/>
              </a:rPr>
              <a:t>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i="1" dirty="0" err="1">
                <a:latin typeface="Arial" charset="0"/>
                <a:hlinkClick r:id="rId5"/>
              </a:rPr>
              <a:t>Creative</a:t>
            </a:r>
            <a:r>
              <a:rPr lang="es-PR" altLang="es-PR" sz="1200" i="1" dirty="0">
                <a:latin typeface="Arial" charset="0"/>
                <a:hlinkClick r:id="rId5"/>
              </a:rPr>
              <a:t> </a:t>
            </a:r>
            <a:r>
              <a:rPr lang="es-PR" altLang="es-PR" sz="1200" i="1" dirty="0" err="1">
                <a:latin typeface="Arial" charset="0"/>
                <a:hlinkClick r:id="rId5"/>
              </a:rPr>
              <a:t>Commons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latin typeface="Arial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charset="0"/>
                <a:hlinkClick r:id="rId4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D507CC-D6FF-4C02-B7AF-9FF1DB42A28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01" y="4188692"/>
            <a:ext cx="2076987" cy="1616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77" y="4193318"/>
            <a:ext cx="1951011" cy="146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Rectangle 24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0" name="Rounded Rectangle 29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1" name="Rounded Rectangle 30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EB079-D60A-413C-80DB-7E96FD29B20F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10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D64D-0A1D-4F7E-973D-DEE51C09B1CC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3AC3E-511A-4182-B3A3-2A0FD218EEC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1674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E0DE-27CD-4FA9-A4FB-4324A6253CEE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D834-7441-4276-9FA7-BEB31C248C4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7252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F1839-B2C6-47C0-9554-D5C4844EF17C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4D1F-D3CF-488C-BB43-3BF5608A343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6265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0C41-BCD0-483A-8CCD-E97D8229491E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55B1-92AA-4D9E-8CEC-095F7F2D865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968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574C-2A4E-4A8C-95BC-F4B48470574F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F056-0E20-4125-9B25-A5AFF1DC5E0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325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312FE0-CE6D-4EA1-BAB5-FA51225BACB7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FDDB5D-8796-4CB2-92A8-CE5F4247302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47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F10E-0F6C-4CE2-84C3-7F4C94216F79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4219-15B5-44E5-BC9C-ADA7FFD005A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222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33EF-9769-4563-8F7C-097E431D6946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D367A-3BD4-4C54-8BF9-56466CCD14DA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34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B073-E444-4766-8F08-19C019B39C92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7218-D020-4E00-A7D7-B81F2D92E12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511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AF05-6ED9-4C49-8817-F11CCA21930D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D977-CB88-4383-A921-BDB4EB29846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8435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text styles</a:t>
            </a:r>
          </a:p>
          <a:p>
            <a:pPr lvl="1"/>
            <a:r>
              <a:rPr lang="en-US" altLang="es-PR" smtClean="0"/>
              <a:t>Second level</a:t>
            </a:r>
          </a:p>
          <a:p>
            <a:pPr lvl="2"/>
            <a:r>
              <a:rPr lang="en-US" altLang="es-PR" smtClean="0"/>
              <a:t>Third level</a:t>
            </a:r>
          </a:p>
          <a:p>
            <a:pPr lvl="3"/>
            <a:r>
              <a:rPr lang="en-US" altLang="es-PR" smtClean="0"/>
              <a:t>Fourth level</a:t>
            </a:r>
          </a:p>
          <a:p>
            <a:pPr lvl="4"/>
            <a:r>
              <a:rPr lang="en-US" altLang="es-PR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D2CE0C28-9456-421B-BE3B-0352C9682FBF}" type="datetimeFigureOut">
              <a:rPr lang="es-PR"/>
              <a:pPr>
                <a:defRPr/>
              </a:pPr>
              <a:t>04/29/2017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4D4A8AA-47CC-4376-967B-98A4B8062D3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</a:t>
            </a:r>
            <a:r>
              <a:rPr lang="en-US" altLang="es-PR" sz="1000" dirty="0" smtClean="0">
                <a:latin typeface="Arial" charset="0"/>
              </a:rPr>
              <a:t>2017 </a:t>
            </a:r>
            <a:r>
              <a:rPr lang="en-US" altLang="es-PR" sz="1000" dirty="0">
                <a:latin typeface="Arial" charset="0"/>
              </a:rPr>
              <a:t>Edgar Lopategui </a:t>
            </a:r>
            <a:r>
              <a:rPr lang="en-US" altLang="es-PR" sz="1000" dirty="0" err="1">
                <a:latin typeface="Arial" charset="0"/>
              </a:rPr>
              <a:t>Corsino</a:t>
            </a:r>
            <a:r>
              <a:rPr lang="en-US" altLang="es-PR" sz="1000" dirty="0">
                <a:latin typeface="Arial" charset="0"/>
              </a:rPr>
              <a:t>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6" r:id="rId5"/>
    <p:sldLayoutId id="2147483697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1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image" Target="../media/image148.jpg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audio" Target="../media/audio2.wav"/><Relationship Id="rId5" Type="http://schemas.openxmlformats.org/officeDocument/2006/relationships/image" Target="../media/image150.jp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52.jp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7.wmf"/><Relationship Id="rId5" Type="http://schemas.openxmlformats.org/officeDocument/2006/relationships/image" Target="../media/image153.jpg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0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image" Target="../media/image17.wmf"/><Relationship Id="rId5" Type="http://schemas.openxmlformats.org/officeDocument/2006/relationships/image" Target="../media/image154.jp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1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7.wmf"/><Relationship Id="rId5" Type="http://schemas.openxmlformats.org/officeDocument/2006/relationships/image" Target="../media/image15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5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1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g"/><Relationship Id="rId3" Type="http://schemas.openxmlformats.org/officeDocument/2006/relationships/notesSlide" Target="../notesSlides/notesSlide108.xml"/><Relationship Id="rId7" Type="http://schemas.openxmlformats.org/officeDocument/2006/relationships/image" Target="../media/image16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image" Target="../media/image159.jpg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0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27.jp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10.xml"/><Relationship Id="rId7" Type="http://schemas.openxmlformats.org/officeDocument/2006/relationships/image" Target="../media/image16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notesSlide" Target="../notesSlides/notesSlide11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image" Target="../media/image19.wmf"/><Relationship Id="rId5" Type="http://schemas.openxmlformats.org/officeDocument/2006/relationships/image" Target="../media/image165.jp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11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67.jp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image" Target="../media/image17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114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19.wmf"/><Relationship Id="rId11" Type="http://schemas.openxmlformats.org/officeDocument/2006/relationships/audio" Target="../media/audio2.wav"/><Relationship Id="rId5" Type="http://schemas.openxmlformats.org/officeDocument/2006/relationships/image" Target="../media/image169.jpg"/><Relationship Id="rId10" Type="http://schemas.openxmlformats.org/officeDocument/2006/relationships/image" Target="../media/image170.jpg"/><Relationship Id="rId4" Type="http://schemas.openxmlformats.org/officeDocument/2006/relationships/audio" Target="../media/audio2.wav"/><Relationship Id="rId9" Type="http://schemas.openxmlformats.org/officeDocument/2006/relationships/image" Target="../media/image17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9.wmf"/><Relationship Id="rId5" Type="http://schemas.openxmlformats.org/officeDocument/2006/relationships/image" Target="../media/image171.jp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116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72.jp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notesSlide" Target="../notesSlides/notesSlide117.xml"/><Relationship Id="rId7" Type="http://schemas.openxmlformats.org/officeDocument/2006/relationships/image" Target="../media/image1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75.jp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18.xml"/><Relationship Id="rId7" Type="http://schemas.openxmlformats.org/officeDocument/2006/relationships/image" Target="../media/image1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11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7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notesSlide" Target="../notesSlides/notesSlide120.xml"/><Relationship Id="rId7" Type="http://schemas.openxmlformats.org/officeDocument/2006/relationships/image" Target="../media/image1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0.jp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g"/><Relationship Id="rId3" Type="http://schemas.openxmlformats.org/officeDocument/2006/relationships/notesSlide" Target="../notesSlides/notesSlide121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2.jp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notesSlide" Target="../notesSlides/notesSlide122.xml"/><Relationship Id="rId7" Type="http://schemas.openxmlformats.org/officeDocument/2006/relationships/image" Target="../media/image18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g"/><Relationship Id="rId3" Type="http://schemas.openxmlformats.org/officeDocument/2006/relationships/notesSlide" Target="../notesSlides/notesSlide12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image" Target="../media/image17.wmf"/><Relationship Id="rId5" Type="http://schemas.openxmlformats.org/officeDocument/2006/relationships/image" Target="../media/image18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g"/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1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9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audio" Target="../media/audio1.wav"/><Relationship Id="rId5" Type="http://schemas.openxmlformats.org/officeDocument/2006/relationships/image" Target="../media/image190.jp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7.wmf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aerobicoyPWC\LAB_F11-Sostrand_YMCA.pdf" TargetMode="External"/><Relationship Id="rId3" Type="http://schemas.openxmlformats.org/officeDocument/2006/relationships/notesSlide" Target="../notesSlides/notesSlide12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image" Target="../media/image17.wmf"/><Relationship Id="rId5" Type="http://schemas.openxmlformats.org/officeDocument/2006/relationships/image" Target="../media/image193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94.jp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g"/><Relationship Id="rId3" Type="http://schemas.openxmlformats.org/officeDocument/2006/relationships/notesSlide" Target="../notesSlides/notesSlide129.xml"/><Relationship Id="rId7" Type="http://schemas.openxmlformats.org/officeDocument/2006/relationships/hyperlink" Target="file:///C:\www.saludmed.com\labsfisiologiaejercicio\neuromuscular\LAB_B1-Fortaleza_Isometri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29.jp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19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3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17.wmf"/><Relationship Id="rId5" Type="http://schemas.openxmlformats.org/officeDocument/2006/relationships/image" Target="../media/image197.jpg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132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17.wmf"/><Relationship Id="rId5" Type="http://schemas.openxmlformats.org/officeDocument/2006/relationships/image" Target="../media/image198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13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7.wmf"/><Relationship Id="rId5" Type="http://schemas.openxmlformats.org/officeDocument/2006/relationships/image" Target="../media/image199.jpg"/><Relationship Id="rId4" Type="http://schemas.openxmlformats.org/officeDocument/2006/relationships/audio" Target="../media/audio2.wav"/><Relationship Id="rId9" Type="http://schemas.openxmlformats.org/officeDocument/2006/relationships/image" Target="../media/image200.jp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20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7.w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204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7.wmf"/><Relationship Id="rId11" Type="http://schemas.openxmlformats.org/officeDocument/2006/relationships/image" Target="../media/image208.jpg"/><Relationship Id="rId5" Type="http://schemas.openxmlformats.org/officeDocument/2006/relationships/image" Target="../media/image19.wmf"/><Relationship Id="rId10" Type="http://schemas.openxmlformats.org/officeDocument/2006/relationships/image" Target="../media/image207.jpg"/><Relationship Id="rId4" Type="http://schemas.openxmlformats.org/officeDocument/2006/relationships/audio" Target="../media/audio2.wav"/><Relationship Id="rId9" Type="http://schemas.openxmlformats.org/officeDocument/2006/relationships/image" Target="../media/image206.jp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210.jpg"/><Relationship Id="rId11" Type="http://schemas.openxmlformats.org/officeDocument/2006/relationships/audio" Target="../media/audio2.wav"/><Relationship Id="rId5" Type="http://schemas.openxmlformats.org/officeDocument/2006/relationships/image" Target="../media/image209.jpg"/><Relationship Id="rId10" Type="http://schemas.openxmlformats.org/officeDocument/2006/relationships/image" Target="../media/image212.jpg"/><Relationship Id="rId4" Type="http://schemas.openxmlformats.org/officeDocument/2006/relationships/audio" Target="../media/audio2.wav"/><Relationship Id="rId9" Type="http://schemas.openxmlformats.org/officeDocument/2006/relationships/image" Target="../media/image211.jp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214.jpg"/><Relationship Id="rId5" Type="http://schemas.openxmlformats.org/officeDocument/2006/relationships/image" Target="../media/image213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15.jp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2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hyperlink" Target="file:///C:\www.saludmed.com\labsfisiologiaejercicio\composicioncorporal\LAB_H18-Porciento_Grasa.pdf" TargetMode="External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17.jp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nutricionyantropometricas\LAB_I22-Razon_Cintura-Cadera.pdf" TargetMode="External"/><Relationship Id="rId3" Type="http://schemas.openxmlformats.org/officeDocument/2006/relationships/notesSlide" Target="../notesSlides/notesSlide139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7.wmf"/><Relationship Id="rId11" Type="http://schemas.openxmlformats.org/officeDocument/2006/relationships/audio" Target="../media/audio2.wav"/><Relationship Id="rId5" Type="http://schemas.openxmlformats.org/officeDocument/2006/relationships/image" Target="../media/image218.jpg"/><Relationship Id="rId10" Type="http://schemas.openxmlformats.org/officeDocument/2006/relationships/image" Target="../media/image220.jpg"/><Relationship Id="rId4" Type="http://schemas.openxmlformats.org/officeDocument/2006/relationships/audio" Target="../media/audio2.wav"/><Relationship Id="rId9" Type="http://schemas.openxmlformats.org/officeDocument/2006/relationships/image" Target="../media/image2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g"/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2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hyperlink" Target="file:///C:\www.saludmed.com\labsfisiologiaejercicio\nutricionyantropometricas\LAB_I21-Peso_Ideal.pdf" TargetMode="External"/><Relationship Id="rId11" Type="http://schemas.openxmlformats.org/officeDocument/2006/relationships/audio" Target="../media/audio2.wav"/><Relationship Id="rId5" Type="http://schemas.openxmlformats.org/officeDocument/2006/relationships/image" Target="../media/image19.wmf"/><Relationship Id="rId10" Type="http://schemas.openxmlformats.org/officeDocument/2006/relationships/image" Target="../media/image223.jpg"/><Relationship Id="rId4" Type="http://schemas.openxmlformats.org/officeDocument/2006/relationships/audio" Target="../media/audio2.wav"/><Relationship Id="rId9" Type="http://schemas.openxmlformats.org/officeDocument/2006/relationships/image" Target="../media/image17.wmf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g"/><Relationship Id="rId3" Type="http://schemas.openxmlformats.org/officeDocument/2006/relationships/notesSlide" Target="../notesSlides/notesSlide141.xml"/><Relationship Id="rId7" Type="http://schemas.openxmlformats.org/officeDocument/2006/relationships/hyperlink" Target="file:///C:\www.saludmed.com\labsfisiologiaejercicio\reposocardiovascular\LAB_D5-Frecuencia_Cardia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notesSlide" Target="../notesSlides/notesSlide142.xml"/><Relationship Id="rId7" Type="http://schemas.openxmlformats.org/officeDocument/2006/relationships/hyperlink" Target="file:///C:\www.saludmed.com\labsfisiologiaejercicio\reposocardiovascular\LAB_D6-Presion_Arteria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audio" Target="../media/audio2.wav"/><Relationship Id="rId5" Type="http://schemas.openxmlformats.org/officeDocument/2006/relationships/image" Target="../media/image226.jp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audio" Target="../media/audio2.wav"/><Relationship Id="rId5" Type="http://schemas.openxmlformats.org/officeDocument/2006/relationships/image" Target="../media/image227.jpe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9.wm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17.wmf"/><Relationship Id="rId11" Type="http://schemas.openxmlformats.org/officeDocument/2006/relationships/image" Target="../media/image231.jpg"/><Relationship Id="rId5" Type="http://schemas.openxmlformats.org/officeDocument/2006/relationships/image" Target="../media/image228.jpg"/><Relationship Id="rId10" Type="http://schemas.openxmlformats.org/officeDocument/2006/relationships/image" Target="../media/image230.jpg"/><Relationship Id="rId4" Type="http://schemas.openxmlformats.org/officeDocument/2006/relationships/audio" Target="../media/audio2.wav"/><Relationship Id="rId9" Type="http://schemas.openxmlformats.org/officeDocument/2006/relationships/image" Target="../media/image229.jp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2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2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8.xml"/><Relationship Id="rId7" Type="http://schemas.openxmlformats.org/officeDocument/2006/relationships/image" Target="../media/image2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audio" Target="../media/audio2.wav"/><Relationship Id="rId5" Type="http://schemas.openxmlformats.org/officeDocument/2006/relationships/image" Target="../media/image235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2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audio" Target="../media/audio2.wav"/><Relationship Id="rId5" Type="http://schemas.openxmlformats.org/officeDocument/2006/relationships/image" Target="../media/image237.jpeg"/><Relationship Id="rId4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audio" Target="../media/audio2.wav"/><Relationship Id="rId5" Type="http://schemas.openxmlformats.org/officeDocument/2006/relationships/image" Target="../media/image238.jpeg"/><Relationship Id="rId4" Type="http://schemas.openxmlformats.org/officeDocument/2006/relationships/audio" Target="../media/audio2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audio" Target="../media/audio2.wav"/><Relationship Id="rId5" Type="http://schemas.openxmlformats.org/officeDocument/2006/relationships/image" Target="../media/image239.png"/><Relationship Id="rId4" Type="http://schemas.openxmlformats.org/officeDocument/2006/relationships/audio" Target="../media/audio2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audio" Target="../media/audio1.wav"/><Relationship Id="rId5" Type="http://schemas.openxmlformats.org/officeDocument/2006/relationships/image" Target="../media/image240.jpeg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audio" Target="../media/audio2.wav"/><Relationship Id="rId5" Type="http://schemas.openxmlformats.org/officeDocument/2006/relationships/image" Target="../media/image241.jpeg"/><Relationship Id="rId4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15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19.wmf"/><Relationship Id="rId5" Type="http://schemas.openxmlformats.org/officeDocument/2006/relationships/image" Target="../media/image242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audio" Target="../media/audio2.wav"/><Relationship Id="rId5" Type="http://schemas.openxmlformats.org/officeDocument/2006/relationships/image" Target="../media/image243.jpeg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2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246.jpg"/><Relationship Id="rId5" Type="http://schemas.openxmlformats.org/officeDocument/2006/relationships/image" Target="../media/image245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0.xml"/><Relationship Id="rId7" Type="http://schemas.openxmlformats.org/officeDocument/2006/relationships/image" Target="../media/image2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61.xml"/><Relationship Id="rId7" Type="http://schemas.openxmlformats.org/officeDocument/2006/relationships/image" Target="../media/image2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2.xml"/><Relationship Id="rId7" Type="http://schemas.openxmlformats.org/officeDocument/2006/relationships/image" Target="../media/image2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3.xml"/><Relationship Id="rId7" Type="http://schemas.openxmlformats.org/officeDocument/2006/relationships/image" Target="../media/image2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6" Type="http://schemas.openxmlformats.org/officeDocument/2006/relationships/audio" Target="../media/audio2.wav"/><Relationship Id="rId5" Type="http://schemas.openxmlformats.org/officeDocument/2006/relationships/image" Target="../media/image251.jpeg"/><Relationship Id="rId4" Type="http://schemas.openxmlformats.org/officeDocument/2006/relationships/audio" Target="../media/audio2.wav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2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6" Type="http://schemas.openxmlformats.org/officeDocument/2006/relationships/audio" Target="../media/audio2.wav"/><Relationship Id="rId5" Type="http://schemas.openxmlformats.org/officeDocument/2006/relationships/image" Target="../media/image254.jpeg"/><Relationship Id="rId4" Type="http://schemas.openxmlformats.org/officeDocument/2006/relationships/audio" Target="../media/audio2.wav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g"/><Relationship Id="rId3" Type="http://schemas.openxmlformats.org/officeDocument/2006/relationships/notesSlide" Target="../notesSlides/notesSlide167.xml"/><Relationship Id="rId7" Type="http://schemas.openxmlformats.org/officeDocument/2006/relationships/image" Target="../media/image2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57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258.jpeg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3" Type="http://schemas.openxmlformats.org/officeDocument/2006/relationships/notesSlide" Target="../notesSlides/notesSlide169.xml"/><Relationship Id="rId7" Type="http://schemas.openxmlformats.org/officeDocument/2006/relationships/image" Target="../media/image2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17.wmf"/><Relationship Id="rId5" Type="http://schemas.openxmlformats.org/officeDocument/2006/relationships/image" Target="../media/image261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63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g"/><Relationship Id="rId3" Type="http://schemas.openxmlformats.org/officeDocument/2006/relationships/notesSlide" Target="../notesSlides/notesSlide171.xml"/><Relationship Id="rId7" Type="http://schemas.openxmlformats.org/officeDocument/2006/relationships/image" Target="../media/image26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image" Target="../media/image264.jpg"/><Relationship Id="rId11" Type="http://schemas.openxmlformats.org/officeDocument/2006/relationships/audio" Target="../media/audio2.wav"/><Relationship Id="rId5" Type="http://schemas.openxmlformats.org/officeDocument/2006/relationships/image" Target="../media/image19.wmf"/><Relationship Id="rId10" Type="http://schemas.openxmlformats.org/officeDocument/2006/relationships/image" Target="../media/image267.jpg"/><Relationship Id="rId4" Type="http://schemas.openxmlformats.org/officeDocument/2006/relationships/audio" Target="../media/audio2.wav"/><Relationship Id="rId9" Type="http://schemas.openxmlformats.org/officeDocument/2006/relationships/image" Target="../media/image17.wmf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72.xml"/><Relationship Id="rId7" Type="http://schemas.openxmlformats.org/officeDocument/2006/relationships/image" Target="../media/image26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image" Target="../media/image268.jpg"/><Relationship Id="rId5" Type="http://schemas.openxmlformats.org/officeDocument/2006/relationships/image" Target="../media/image19.wmf"/><Relationship Id="rId4" Type="http://schemas.openxmlformats.org/officeDocument/2006/relationships/audio" Target="../media/audio1.wav"/><Relationship Id="rId9" Type="http://schemas.openxmlformats.org/officeDocument/2006/relationships/image" Target="../media/image270.jp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g"/><Relationship Id="rId3" Type="http://schemas.openxmlformats.org/officeDocument/2006/relationships/notesSlide" Target="../notesSlides/notesSlide173.xml"/><Relationship Id="rId7" Type="http://schemas.openxmlformats.org/officeDocument/2006/relationships/image" Target="../media/image27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6" Type="http://schemas.openxmlformats.org/officeDocument/2006/relationships/image" Target="../media/image271.jpeg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9.wmf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jpg"/><Relationship Id="rId3" Type="http://schemas.openxmlformats.org/officeDocument/2006/relationships/notesSlide" Target="../notesSlides/notesSlide174.xml"/><Relationship Id="rId7" Type="http://schemas.openxmlformats.org/officeDocument/2006/relationships/image" Target="../media/image27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g"/><Relationship Id="rId3" Type="http://schemas.openxmlformats.org/officeDocument/2006/relationships/notesSlide" Target="../notesSlides/notesSlide175.xml"/><Relationship Id="rId7" Type="http://schemas.openxmlformats.org/officeDocument/2006/relationships/image" Target="../media/image2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image" Target="../media/image19.wmf"/><Relationship Id="rId11" Type="http://schemas.openxmlformats.org/officeDocument/2006/relationships/audio" Target="../media/audio2.wav"/><Relationship Id="rId5" Type="http://schemas.openxmlformats.org/officeDocument/2006/relationships/image" Target="../media/image17.wmf"/><Relationship Id="rId10" Type="http://schemas.openxmlformats.org/officeDocument/2006/relationships/image" Target="../media/image279.jpg"/><Relationship Id="rId4" Type="http://schemas.openxmlformats.org/officeDocument/2006/relationships/audio" Target="../media/audio2.wav"/><Relationship Id="rId9" Type="http://schemas.openxmlformats.org/officeDocument/2006/relationships/image" Target="../media/image278.jp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7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6" Type="http://schemas.openxmlformats.org/officeDocument/2006/relationships/image" Target="../media/image281.jpg"/><Relationship Id="rId11" Type="http://schemas.openxmlformats.org/officeDocument/2006/relationships/audio" Target="../media/audio2.wav"/><Relationship Id="rId5" Type="http://schemas.openxmlformats.org/officeDocument/2006/relationships/image" Target="../media/image280.jpg"/><Relationship Id="rId10" Type="http://schemas.openxmlformats.org/officeDocument/2006/relationships/image" Target="../media/image283.jpg"/><Relationship Id="rId4" Type="http://schemas.openxmlformats.org/officeDocument/2006/relationships/audio" Target="../media/audio2.wav"/><Relationship Id="rId9" Type="http://schemas.openxmlformats.org/officeDocument/2006/relationships/image" Target="../media/image282.jp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g"/><Relationship Id="rId3" Type="http://schemas.openxmlformats.org/officeDocument/2006/relationships/notesSlide" Target="../notesSlides/notesSlide177.xml"/><Relationship Id="rId7" Type="http://schemas.openxmlformats.org/officeDocument/2006/relationships/image" Target="../media/image28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6" Type="http://schemas.openxmlformats.org/officeDocument/2006/relationships/image" Target="../media/image19.wmf"/><Relationship Id="rId11" Type="http://schemas.openxmlformats.org/officeDocument/2006/relationships/audio" Target="../media/audio2.wav"/><Relationship Id="rId5" Type="http://schemas.openxmlformats.org/officeDocument/2006/relationships/image" Target="../media/image17.wmf"/><Relationship Id="rId10" Type="http://schemas.openxmlformats.org/officeDocument/2006/relationships/image" Target="../media/image287.jpg"/><Relationship Id="rId4" Type="http://schemas.openxmlformats.org/officeDocument/2006/relationships/audio" Target="../media/audio2.wav"/><Relationship Id="rId9" Type="http://schemas.openxmlformats.org/officeDocument/2006/relationships/image" Target="../media/image286.jp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g"/><Relationship Id="rId3" Type="http://schemas.openxmlformats.org/officeDocument/2006/relationships/notesSlide" Target="../notesSlides/notesSlide178.xml"/><Relationship Id="rId7" Type="http://schemas.openxmlformats.org/officeDocument/2006/relationships/image" Target="../media/image288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6" Type="http://schemas.openxmlformats.org/officeDocument/2006/relationships/image" Target="../media/image19.wmf"/><Relationship Id="rId11" Type="http://schemas.openxmlformats.org/officeDocument/2006/relationships/image" Target="../media/image292.jpg"/><Relationship Id="rId5" Type="http://schemas.openxmlformats.org/officeDocument/2006/relationships/image" Target="../media/image17.wmf"/><Relationship Id="rId10" Type="http://schemas.openxmlformats.org/officeDocument/2006/relationships/image" Target="../media/image291.jpg"/><Relationship Id="rId4" Type="http://schemas.openxmlformats.org/officeDocument/2006/relationships/audio" Target="../media/audio2.wav"/><Relationship Id="rId9" Type="http://schemas.openxmlformats.org/officeDocument/2006/relationships/image" Target="../media/image290.jp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79.xml"/><Relationship Id="rId7" Type="http://schemas.openxmlformats.org/officeDocument/2006/relationships/image" Target="../media/image2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6" Type="http://schemas.openxmlformats.org/officeDocument/2006/relationships/image" Target="../media/image293.jpg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image" Target="../media/image29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g"/><Relationship Id="rId3" Type="http://schemas.openxmlformats.org/officeDocument/2006/relationships/notesSlide" Target="../notesSlides/notesSlide180.xml"/><Relationship Id="rId7" Type="http://schemas.openxmlformats.org/officeDocument/2006/relationships/image" Target="../media/image29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8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6" Type="http://schemas.openxmlformats.org/officeDocument/2006/relationships/audio" Target="../media/audio2.wav"/><Relationship Id="rId5" Type="http://schemas.openxmlformats.org/officeDocument/2006/relationships/image" Target="../media/image299.jpeg"/><Relationship Id="rId4" Type="http://schemas.openxmlformats.org/officeDocument/2006/relationships/audio" Target="../media/audio2.wav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g"/><Relationship Id="rId3" Type="http://schemas.openxmlformats.org/officeDocument/2006/relationships/notesSlide" Target="../notesSlides/notesSlide18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image" Target="../media/image300.jpg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02.jp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jpg"/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image" Target="../media/image303.jpg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6" Type="http://schemas.openxmlformats.org/officeDocument/2006/relationships/audio" Target="../media/audio2.wav"/><Relationship Id="rId5" Type="http://schemas.openxmlformats.org/officeDocument/2006/relationships/image" Target="../media/image305.jpeg"/><Relationship Id="rId4" Type="http://schemas.openxmlformats.org/officeDocument/2006/relationships/audio" Target="../media/audio2.wav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6" Type="http://schemas.openxmlformats.org/officeDocument/2006/relationships/audio" Target="../media/audio1.wav"/><Relationship Id="rId5" Type="http://schemas.openxmlformats.org/officeDocument/2006/relationships/image" Target="../media/image306.jpg"/><Relationship Id="rId4" Type="http://schemas.openxmlformats.org/officeDocument/2006/relationships/audio" Target="../media/audio1.wav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30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1.wav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jpg"/><Relationship Id="rId3" Type="http://schemas.openxmlformats.org/officeDocument/2006/relationships/notesSlide" Target="../notesSlides/notesSlide187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18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09.jp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g"/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19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6" Type="http://schemas.openxmlformats.org/officeDocument/2006/relationships/image" Target="../media/image17.wmf"/><Relationship Id="rId11" Type="http://schemas.openxmlformats.org/officeDocument/2006/relationships/audio" Target="../media/audio2.wav"/><Relationship Id="rId5" Type="http://schemas.openxmlformats.org/officeDocument/2006/relationships/image" Target="../media/image311.jpg"/><Relationship Id="rId10" Type="http://schemas.openxmlformats.org/officeDocument/2006/relationships/image" Target="../media/image122.wmf"/><Relationship Id="rId4" Type="http://schemas.openxmlformats.org/officeDocument/2006/relationships/audio" Target="../media/audio2.wav"/><Relationship Id="rId9" Type="http://schemas.openxmlformats.org/officeDocument/2006/relationships/image" Target="../media/image121.wmf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191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6" Type="http://schemas.openxmlformats.org/officeDocument/2006/relationships/image" Target="../media/image19.wmf"/><Relationship Id="rId11" Type="http://schemas.openxmlformats.org/officeDocument/2006/relationships/audio" Target="../media/audio2.wav"/><Relationship Id="rId5" Type="http://schemas.openxmlformats.org/officeDocument/2006/relationships/image" Target="../media/image17.wmf"/><Relationship Id="rId10" Type="http://schemas.openxmlformats.org/officeDocument/2006/relationships/image" Target="../media/image312.jpg"/><Relationship Id="rId4" Type="http://schemas.openxmlformats.org/officeDocument/2006/relationships/audio" Target="../media/audio2.wav"/><Relationship Id="rId9" Type="http://schemas.openxmlformats.org/officeDocument/2006/relationships/image" Target="../media/image122.wmf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g"/><Relationship Id="rId3" Type="http://schemas.openxmlformats.org/officeDocument/2006/relationships/notesSlide" Target="../notesSlides/notesSlide192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audio" Target="../media/audio2.wav"/><Relationship Id="rId5" Type="http://schemas.openxmlformats.org/officeDocument/2006/relationships/image" Target="../media/image314.jpeg"/><Relationship Id="rId4" Type="http://schemas.openxmlformats.org/officeDocument/2006/relationships/audio" Target="../media/audio2.wav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6" Type="http://schemas.openxmlformats.org/officeDocument/2006/relationships/audio" Target="../media/audio1.wav"/><Relationship Id="rId5" Type="http://schemas.openxmlformats.org/officeDocument/2006/relationships/image" Target="../media/image315.jpg"/><Relationship Id="rId4" Type="http://schemas.openxmlformats.org/officeDocument/2006/relationships/audio" Target="../media/audio1.wav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6" Type="http://schemas.openxmlformats.org/officeDocument/2006/relationships/audio" Target="../media/audio1.wav"/><Relationship Id="rId5" Type="http://schemas.openxmlformats.org/officeDocument/2006/relationships/image" Target="../media/image316.jpg"/><Relationship Id="rId4" Type="http://schemas.openxmlformats.org/officeDocument/2006/relationships/audio" Target="../media/audio1.wav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96.xml"/><Relationship Id="rId7" Type="http://schemas.openxmlformats.org/officeDocument/2006/relationships/image" Target="../media/image3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3.wav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g"/><Relationship Id="rId3" Type="http://schemas.openxmlformats.org/officeDocument/2006/relationships/notesSlide" Target="../notesSlides/notesSlide197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jpg"/><Relationship Id="rId3" Type="http://schemas.openxmlformats.org/officeDocument/2006/relationships/notesSlide" Target="../notesSlides/notesSlide19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g"/><Relationship Id="rId3" Type="http://schemas.openxmlformats.org/officeDocument/2006/relationships/notesSlide" Target="../notesSlides/notesSlide199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6.jpg"/><Relationship Id="rId4" Type="http://schemas.openxmlformats.org/officeDocument/2006/relationships/audio" Target="../media/audio2.wav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200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image" Target="../media/image19.wmf"/><Relationship Id="rId11" Type="http://schemas.openxmlformats.org/officeDocument/2006/relationships/audio" Target="../media/audio3.wav"/><Relationship Id="rId5" Type="http://schemas.openxmlformats.org/officeDocument/2006/relationships/image" Target="../media/image17.wmf"/><Relationship Id="rId10" Type="http://schemas.openxmlformats.org/officeDocument/2006/relationships/image" Target="../media/image321.jpg"/><Relationship Id="rId4" Type="http://schemas.openxmlformats.org/officeDocument/2006/relationships/audio" Target="../media/audio3.wav"/><Relationship Id="rId9" Type="http://schemas.openxmlformats.org/officeDocument/2006/relationships/image" Target="../media/image122.wmf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01.xml"/><Relationship Id="rId7" Type="http://schemas.openxmlformats.org/officeDocument/2006/relationships/image" Target="../media/image3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202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23.jp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g"/><Relationship Id="rId3" Type="http://schemas.openxmlformats.org/officeDocument/2006/relationships/notesSlide" Target="../notesSlides/notesSlide203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jpg"/><Relationship Id="rId3" Type="http://schemas.openxmlformats.org/officeDocument/2006/relationships/notesSlide" Target="../notesSlides/notesSlide20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jpg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image" Target="../media/image19.wmf"/><Relationship Id="rId5" Type="http://schemas.openxmlformats.org/officeDocument/2006/relationships/image" Target="../media/image9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6.xml"/><Relationship Id="rId7" Type="http://schemas.openxmlformats.org/officeDocument/2006/relationships/image" Target="../media/image3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g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29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6" Type="http://schemas.openxmlformats.org/officeDocument/2006/relationships/image" Target="../media/image329.jpg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g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7.jpg"/><Relationship Id="rId4" Type="http://schemas.openxmlformats.org/officeDocument/2006/relationships/audio" Target="../media/audio2.wav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6" Type="http://schemas.openxmlformats.org/officeDocument/2006/relationships/audio" Target="../media/audio1.wav"/><Relationship Id="rId5" Type="http://schemas.openxmlformats.org/officeDocument/2006/relationships/image" Target="../media/image332.jpeg"/><Relationship Id="rId4" Type="http://schemas.openxmlformats.org/officeDocument/2006/relationships/audio" Target="../media/audio1.wav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6" Type="http://schemas.openxmlformats.org/officeDocument/2006/relationships/audio" Target="../media/audio1.wav"/><Relationship Id="rId5" Type="http://schemas.openxmlformats.org/officeDocument/2006/relationships/image" Target="../media/image333.jpeg"/><Relationship Id="rId4" Type="http://schemas.openxmlformats.org/officeDocument/2006/relationships/audio" Target="../media/audio1.wav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audio" Target="../media/audio1.wav"/><Relationship Id="rId5" Type="http://schemas.openxmlformats.org/officeDocument/2006/relationships/image" Target="../media/image334.jpeg"/><Relationship Id="rId4" Type="http://schemas.openxmlformats.org/officeDocument/2006/relationships/audio" Target="../media/audio1.wav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3.xml"/><Relationship Id="rId7" Type="http://schemas.openxmlformats.org/officeDocument/2006/relationships/image" Target="../media/image3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336.jpeg"/><Relationship Id="rId5" Type="http://schemas.openxmlformats.org/officeDocument/2006/relationships/image" Target="../media/image335.jpeg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2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3.jpeg"/><Relationship Id="rId5" Type="http://schemas.openxmlformats.org/officeDocument/2006/relationships/hyperlink" Target="http://www.pysc.org/resources/documents/FitnessMeasuresandHealthOutcomesinYouth.pdf" TargetMode="Externa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5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1.tif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5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wmf"/><Relationship Id="rId5" Type="http://schemas.openxmlformats.org/officeDocument/2006/relationships/image" Target="../media/image16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3.wav"/><Relationship Id="rId5" Type="http://schemas.openxmlformats.org/officeDocument/2006/relationships/image" Target="../media/image57.jpe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9.jpg"/><Relationship Id="rId5" Type="http://schemas.openxmlformats.org/officeDocument/2006/relationships/hyperlink" Target="http://ijomeh.eu/pdf-2413-2457?filename=A%20systematic%20review%20to.pdf" TargetMode="Externa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0.jpg"/><Relationship Id="rId5" Type="http://schemas.openxmlformats.org/officeDocument/2006/relationships/hyperlink" Target="http://www.aulamedica.es/nh/pdf/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61.jpg"/><Relationship Id="rId5" Type="http://schemas.openxmlformats.org/officeDocument/2006/relationships/hyperlink" Target="http://www.jneb.org/article/S1499-4046(13)00118-8/pdf" TargetMode="Externa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2.jpg"/><Relationship Id="rId5" Type="http://schemas.openxmlformats.org/officeDocument/2006/relationships/hyperlink" Target="http://facta.junis.ni.ac.rs/pe/pe201302/pe201302-02.pdf" TargetMode="Externa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63.jpg"/><Relationship Id="rId5" Type="http://schemas.openxmlformats.org/officeDocument/2006/relationships/hyperlink" Target="http://www.redalyc.org/pdf/3092/309226774003.pdf" TargetMode="External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5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66.jpg"/><Relationship Id="rId5" Type="http://schemas.openxmlformats.org/officeDocument/2006/relationships/hyperlink" Target="http://www.dsnm.univr.it/documenti/OccorrenzaIns/matdid/matdid182478.pdf" TargetMode="External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3.wav"/><Relationship Id="rId5" Type="http://schemas.openxmlformats.org/officeDocument/2006/relationships/image" Target="../media/image69.jpeg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audio" Target="../media/audio1.wav"/><Relationship Id="rId5" Type="http://schemas.openxmlformats.org/officeDocument/2006/relationships/image" Target="../media/image70.jpe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1.jpe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72.jp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3.wav"/><Relationship Id="rId5" Type="http://schemas.openxmlformats.org/officeDocument/2006/relationships/image" Target="../media/image73.jpe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audio" Target="../media/audio2.wav"/><Relationship Id="rId5" Type="http://schemas.openxmlformats.org/officeDocument/2006/relationships/image" Target="../media/image75.jp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76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8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5" Type="http://schemas.openxmlformats.org/officeDocument/2006/relationships/image" Target="../media/image22.jpe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85.jpg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17.wmf"/><Relationship Id="rId5" Type="http://schemas.openxmlformats.org/officeDocument/2006/relationships/image" Target="../media/image88.jpg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9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9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4.jpg"/><Relationship Id="rId11" Type="http://schemas.openxmlformats.org/officeDocument/2006/relationships/audio" Target="../media/audio2.wav"/><Relationship Id="rId5" Type="http://schemas.openxmlformats.org/officeDocument/2006/relationships/image" Target="../media/image93.jpg"/><Relationship Id="rId10" Type="http://schemas.openxmlformats.org/officeDocument/2006/relationships/image" Target="../media/image97.wmf"/><Relationship Id="rId4" Type="http://schemas.openxmlformats.org/officeDocument/2006/relationships/audio" Target="../media/audio2.wav"/><Relationship Id="rId9" Type="http://schemas.openxmlformats.org/officeDocument/2006/relationships/image" Target="../media/image19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9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98.jpg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19.wmf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19.wmf"/><Relationship Id="rId5" Type="http://schemas.openxmlformats.org/officeDocument/2006/relationships/image" Target="../media/image101.jp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103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04.jpg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17.wmf"/><Relationship Id="rId5" Type="http://schemas.openxmlformats.org/officeDocument/2006/relationships/image" Target="../media/image10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19.wmf"/><Relationship Id="rId5" Type="http://schemas.openxmlformats.org/officeDocument/2006/relationships/image" Target="../media/image106.jp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0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07.jpg"/><Relationship Id="rId5" Type="http://schemas.openxmlformats.org/officeDocument/2006/relationships/image" Target="../media/image19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111.jpe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19.wmf"/><Relationship Id="rId5" Type="http://schemas.openxmlformats.org/officeDocument/2006/relationships/image" Target="../media/image112.jp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19.wmf"/><Relationship Id="rId5" Type="http://schemas.openxmlformats.org/officeDocument/2006/relationships/image" Target="../media/image113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114.jp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audio" Target="../media/audio2.wav"/><Relationship Id="rId5" Type="http://schemas.openxmlformats.org/officeDocument/2006/relationships/image" Target="../media/image115.jp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16.jp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17.jp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120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19.jpg"/><Relationship Id="rId11" Type="http://schemas.openxmlformats.org/officeDocument/2006/relationships/image" Target="../media/image122.wmf"/><Relationship Id="rId5" Type="http://schemas.openxmlformats.org/officeDocument/2006/relationships/image" Target="../media/image118.jpg"/><Relationship Id="rId10" Type="http://schemas.openxmlformats.org/officeDocument/2006/relationships/image" Target="../media/image121.wmf"/><Relationship Id="rId4" Type="http://schemas.openxmlformats.org/officeDocument/2006/relationships/audio" Target="../media/audio2.wav"/><Relationship Id="rId9" Type="http://schemas.openxmlformats.org/officeDocument/2006/relationships/image" Target="../media/image97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audio" Target="../media/audio2.wav"/><Relationship Id="rId5" Type="http://schemas.openxmlformats.org/officeDocument/2006/relationships/image" Target="../media/image123.jpe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24.tif"/><Relationship Id="rId5" Type="http://schemas.openxmlformats.org/officeDocument/2006/relationships/image" Target="../media/image17.wmf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7.wmf"/><Relationship Id="rId5" Type="http://schemas.openxmlformats.org/officeDocument/2006/relationships/image" Target="../media/image125.jpg"/><Relationship Id="rId4" Type="http://schemas.openxmlformats.org/officeDocument/2006/relationships/audio" Target="../media/audio5.wav"/><Relationship Id="rId9" Type="http://schemas.openxmlformats.org/officeDocument/2006/relationships/audio" Target="../media/audio5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tiff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12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6.wav"/><Relationship Id="rId4" Type="http://schemas.openxmlformats.org/officeDocument/2006/relationships/audio" Target="../media/audio6.wav"/><Relationship Id="rId9" Type="http://schemas.openxmlformats.org/officeDocument/2006/relationships/image" Target="../media/image128.tif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17.wmf"/><Relationship Id="rId5" Type="http://schemas.openxmlformats.org/officeDocument/2006/relationships/image" Target="../media/image129.jpe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132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1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7.wmf"/><Relationship Id="rId5" Type="http://schemas.openxmlformats.org/officeDocument/2006/relationships/image" Target="../media/image134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3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19.wmf"/><Relationship Id="rId5" Type="http://schemas.openxmlformats.org/officeDocument/2006/relationships/image" Target="../media/image137.jp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1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138.jpg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9.wmf"/><Relationship Id="rId5" Type="http://schemas.openxmlformats.org/officeDocument/2006/relationships/image" Target="../media/image140.jp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1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143.jpg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7" Type="http://schemas.openxmlformats.org/officeDocument/2006/relationships/image" Target="../media/image1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image" Target="../media/image9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12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14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16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smtClean="0">
                <a:solidFill>
                  <a:srgbClr val="484876"/>
                </a:solidFill>
              </a:rPr>
              <a:t>Pres PPT: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</a:t>
            </a:r>
            <a:r>
              <a:rPr lang="es-PR" altLang="es-PR" sz="1700" b="1" i="1" dirty="0" smtClean="0">
                <a:solidFill>
                  <a:srgbClr val="484876"/>
                </a:solidFill>
              </a:rPr>
              <a:t>www.saludmed.com/</a:t>
            </a:r>
          </a:p>
          <a:p>
            <a:pPr>
              <a:lnSpc>
                <a:spcPct val="85000"/>
              </a:lnSpc>
            </a:pPr>
            <a:r>
              <a:rPr lang="es-PR" altLang="es-PR" sz="1700" b="1" i="1" dirty="0" smtClean="0"/>
              <a:t>                  ejercicio/presentaciones/Pruebas_Aptitud-Fisica.pdf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5" y="1195388"/>
            <a:ext cx="3839686" cy="240814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92458"/>
            <a:ext cx="3600400" cy="26542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88" y="969900"/>
            <a:ext cx="1644418" cy="27710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0" y="4762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APTITUD FÍSICA – </a:t>
            </a:r>
            <a:r>
              <a:rPr lang="es-PR" altLang="es-PR" sz="2700" i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EVALUACIONES DE:</a:t>
            </a:r>
            <a:r>
              <a:rPr lang="es-PR" altLang="es-P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es-PR" altLang="es-P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900" i="1" dirty="0" smtClean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Campo, Campo-Laboratorio y de Laboratorio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EXPERIENCIAS PRÁCTICAS Y DE LABORATORIO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www.saludmed.com/ejercicio/laboratoros/Laboratorios_HPER-4308.html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484784"/>
            <a:ext cx="817245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letismografía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5" y="406041"/>
            <a:ext cx="2169337" cy="1772872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83768" y="8367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pPr>
              <a:lnSpc>
                <a:spcPts val="3800"/>
              </a:lnSpc>
            </a:pPr>
            <a:r>
              <a:rPr lang="en-US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08352" y="2264444"/>
            <a:ext cx="8091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Tasa Metabólica Basal (TMB), empleando el andamiaje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circuito abierto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12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44353"/>
            <a:ext cx="5472608" cy="3422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203848" y="836712"/>
            <a:ext cx="5648524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</a:t>
            </a:r>
            <a:endParaRPr lang="en-US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700311"/>
            <a:ext cx="5616624" cy="446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Son mediciones que no requieren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equipos especializado y se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completan fuera del ambiente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laboratorio, las cuales poseen 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fin de evaluar las aptitudes físicas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y variables de rendimiento,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incluyendo las simulaciones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eventos competitivos donde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participa el competidor</a:t>
            </a:r>
            <a:endParaRPr lang="es-ES" altLang="es-PR" sz="26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1954"/>
            <a:ext cx="2520280" cy="512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6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campo:</a:t>
            </a:r>
            <a:endParaRPr lang="es-PR" altLang="es-P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Ausencia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ontroles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rígidos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varibles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externas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383505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ocas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veces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9826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472514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mpleado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criterio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entrenadores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8727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115442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1102222" y="6014115"/>
            <a:ext cx="490993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practicas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4" name="Picture 53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115442" y="516436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grandes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grupos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6" name="Picture 55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31200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bajo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costo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menor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285923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Educ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milicia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personal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emergencia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355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4" y="692410"/>
            <a:ext cx="2375150" cy="1656470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630634"/>
            <a:ext cx="2002917" cy="1091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5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3" y="718071"/>
            <a:ext cx="2184947" cy="148627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11760" y="64606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16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62860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420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Cooper de 12 minutos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92328" y="3633356"/>
            <a:ext cx="64940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Cooper de 1.5 millas (2.4 km)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01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92328" y="4742954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 de la AAHPERD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92328" y="5296680"/>
            <a:ext cx="8182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 de Rockport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629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92327" y="5856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rotar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 de George-Fisher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6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040136"/>
            <a:ext cx="68327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12 min y 9 min de la AAHPERD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92327" y="41286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de 1.5 milla (2.4 km) de la AAHPERD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86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321495" cy="1575549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95" y="1485677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733799" y="1557115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692328" y="287256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Cooper (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de 3 millas (4.8 km)</a:t>
            </a: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92328" y="3470367"/>
            <a:ext cx="702397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PACER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ida y vuelta) de 20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71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692327" y="40050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Navette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Luc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Legger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92327" y="454058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media milla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05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92328" y="5159828"/>
            <a:ext cx="66046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un cuarto de milla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66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692328" y="5680875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6 minutos</a:t>
            </a:r>
          </a:p>
        </p:txBody>
      </p:sp>
      <p:pic>
        <p:nvPicPr>
          <p:cNvPr id="6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92328" y="2368507"/>
            <a:ext cx="61430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4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5" y="1654926"/>
            <a:ext cx="1980729" cy="4647849"/>
          </a:xfrm>
          <a:prstGeom prst="rect">
            <a:avLst/>
          </a:prstGeom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411760" y="573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0146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2735288" y="1581584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" y="573149"/>
            <a:ext cx="2488365" cy="1631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64336" y="2526596"/>
            <a:ext cx="595387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pedrestre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sobre tiempos de: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15-20-25-30 minutos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5" y="3331429"/>
            <a:ext cx="48877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CAT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14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764336" y="4076071"/>
            <a:ext cx="61398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la Universidad de Montreal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288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764335" y="470470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pedestres de distancias: 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2,000 y 1,000 metros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64336" y="575288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pedestre de 1,500 metros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50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01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015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663280" y="168159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40544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-Fatigue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modificado)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54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64336" y="4168707"/>
            <a:ext cx="4023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trotar en sitio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55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64335" y="4845603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pedestres de largas distancias: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 – 6 – 8 – 10 – 12 – 15 – 20 – 25 km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56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64336" y="5896899"/>
            <a:ext cx="51956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pedestre de 800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371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8192"/>
            <a:ext cx="2160239" cy="1640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64336" y="2719063"/>
            <a:ext cx="54745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pedestre de 3,000 metros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5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Repetición Máxima (RM) empleando pesas libres (1 RM – 10 RM):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87450" y="314096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relación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a la masa corporal (peso o MC)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26616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187450" y="3679942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1RM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tanteo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80514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87450" y="421891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Levanta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peso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cómodo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34411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87450" y="4757890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Aumenta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5-6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(2.3-2.7 kg),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otro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intento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88309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87450" y="526194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Hasta que no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pueda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levantar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538714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" y="665699"/>
            <a:ext cx="1699458" cy="15939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94247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55" y="1557164"/>
            <a:ext cx="655272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410271" y="1628602"/>
            <a:ext cx="61926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DINÁMICA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23850" y="594928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</a:t>
            </a:r>
            <a:r>
              <a:rPr lang="en-US" altLang="es-PR" sz="1200" b="1" i="1" dirty="0" smtClean="0">
                <a:latin typeface="Times New Roman" pitchFamily="18" charset="0"/>
              </a:rPr>
              <a:t>Measurement by the Physical Educator: Why and How</a:t>
            </a:r>
            <a:r>
              <a:rPr lang="en-US" altLang="es-PR" sz="1200" b="0" dirty="0" smtClean="0">
                <a:latin typeface="Times New Roman" pitchFamily="18" charset="0"/>
              </a:rPr>
              <a:t>. 5ta</a:t>
            </a:r>
            <a:r>
              <a:rPr lang="en-US" altLang="es-PR" sz="1200" b="0" dirty="0">
                <a:latin typeface="Times New Roman" pitchFamily="18" charset="0"/>
              </a:rPr>
              <a:t>. ed.; (</a:t>
            </a:r>
            <a:r>
              <a:rPr lang="en-US" altLang="es-PR" sz="1200" b="0" dirty="0" smtClean="0">
                <a:latin typeface="Times New Roman" pitchFamily="18" charset="0"/>
              </a:rPr>
              <a:t>pp. 160-161),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D. K. Miller, 2006, New York, NY: The McGraw-Hill Companies, Inc.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</a:t>
            </a:r>
            <a:r>
              <a:rPr lang="en-US" altLang="es-PR" sz="1200" b="0" dirty="0" smtClean="0">
                <a:latin typeface="Times New Roman" pitchFamily="18" charset="0"/>
              </a:rPr>
              <a:t>The McGraw-Hill Companies, Inc.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571445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573016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subir y bajar en paralelas, con placas de resistencias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1426521"/>
            <a:ext cx="66982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3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endParaRPr lang="es-PR" altLang="es-PR" sz="36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64335" y="44371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subir y bajar en barra horizontal, con placas de resistencias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1" y="620688"/>
            <a:ext cx="2032000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17" y="5073785"/>
            <a:ext cx="3059698" cy="1410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0" y="5216250"/>
            <a:ext cx="3597510" cy="130909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5" y="693217"/>
            <a:ext cx="1926637" cy="16151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54" y="2564605"/>
            <a:ext cx="3735864" cy="2504609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410271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78" y="1557684"/>
            <a:ext cx="4898034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627784" y="1722773"/>
            <a:ext cx="4464496" cy="74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  <a:p>
            <a:pPr algn="ctr">
              <a:lnSpc>
                <a:spcPts val="25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CRONOMETRADAS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36343" y="2708101"/>
            <a:ext cx="445573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Abdominales en 1 minuto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1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836344" y="3544192"/>
            <a:ext cx="37273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Lagartijas en 1 minuto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36344" y="4310906"/>
            <a:ext cx="46717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Dominadas en 1 minuto</a:t>
            </a:r>
          </a:p>
        </p:txBody>
      </p:sp>
      <p:pic>
        <p:nvPicPr>
          <p:cNvPr id="6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510481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envión desde cuclillas -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Burpee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70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836344" y="589689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Lagartigas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desde parada de mano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90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4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51"/>
            <a:ext cx="9144000" cy="4601661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 - Módulos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</a:t>
            </a:r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www.saludmed.com/ejercicio/contenido/Modulos_HPER-4308.html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1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>
            <a:spLocks/>
          </p:cNvSpPr>
          <p:nvPr/>
        </p:nvSpPr>
        <p:spPr bwMode="auto">
          <a:xfrm>
            <a:off x="3831783" y="908719"/>
            <a:ext cx="48980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90" y="2061740"/>
            <a:ext cx="4898034" cy="5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4049296" y="2226828"/>
            <a:ext cx="4464496" cy="2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836344" y="5400740"/>
            <a:ext cx="8128144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repeticiones completadas empleando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una resistencia específica, a un porcentaje del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1RM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70 %)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6344" y="3302794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paralelas</a:t>
            </a: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435267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barra horizontal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48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0210"/>
            <a:ext cx="3800549" cy="254075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9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5" y="3356992"/>
            <a:ext cx="2525243" cy="1714582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4335" y="4077072"/>
            <a:ext cx="575188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Golgado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brazos flexionados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4336" y="5112708"/>
            <a:ext cx="777488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Tiempo en que se es capaz de mantener una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resistencia específica, o un porcentaje del 1RM,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particular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79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626295" y="1125043"/>
            <a:ext cx="605016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02" y="2276872"/>
            <a:ext cx="6122170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843808" y="2492895"/>
            <a:ext cx="5616624" cy="59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QUE PUEDE MANTENER</a:t>
            </a:r>
          </a:p>
          <a:p>
            <a:pPr algn="ctr">
              <a:lnSpc>
                <a:spcPts val="2500"/>
              </a:lnSpc>
            </a:pP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UNA POSICIÓN DADA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2054"/>
            <a:ext cx="2174527" cy="3261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344312"/>
      </p:ext>
    </p:extLst>
  </p:cSld>
  <p:clrMapOvr>
    <a:masterClrMapping/>
  </p:clrMapOvr>
  <p:transition spd="slow">
    <p:wip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533569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33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253649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Recorrido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particulares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37885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86638" y="76418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46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260135" y="1772618"/>
            <a:ext cx="223985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250599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30 yardas (27.4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Baloncesto – Longitud/largo de cancha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8393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497067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40 yardas (36.6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La más popular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00401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1622724" y="5402727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50 yardas (45.7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AAHPERD, 1976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3606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1622724" y="582361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60 yardas (54.9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Béisbol – Distancia entre 3 bases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8569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3829713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10 yardas (9.14 metros): </a:t>
            </a:r>
            <a:r>
              <a:rPr lang="es-ES" altLang="es-PR" sz="2200" b="1" i="1" dirty="0" err="1" smtClean="0">
                <a:solidFill>
                  <a:srgbClr val="000000"/>
                </a:solidFill>
                <a:latin typeface="Arial" charset="0"/>
              </a:rPr>
              <a:t>Aceleracion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8630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1792591" cy="1753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6369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469673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Carreras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ejecutadas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periodos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breves: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5948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671485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Carreras cortas completadas de 5 a 10 segundos (potencia anaeróbica pico)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70482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546357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Carreras cortas completadas dentro de 30  a 60 segundos (potencia anaeróbica promedio)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9691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417859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Carreras de velocidad realizadas en seis segundos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1192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0207"/>
            <a:ext cx="2736304" cy="1917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76418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1772618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142569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1" y="509027"/>
            <a:ext cx="2723144" cy="2530922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36344" y="321665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de velocidad máximas, completadas dentro de 60 a 120 segundos, adaptadas a deportes particulares/específicos: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6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7" y="4440793"/>
            <a:ext cx="4189859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599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1609501" y="5570597"/>
            <a:ext cx="748578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Patinaje sobre hielo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60393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609502" y="6056304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Otros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6089641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609502" y="5077703"/>
            <a:ext cx="713896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Correr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11104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770311" y="836191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19" y="2060848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843808" y="2132286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85312"/>
            <a:ext cx="2411722" cy="1968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0585"/>
            <a:ext cx="2156909" cy="2332351"/>
          </a:xfrm>
          <a:prstGeom prst="rect">
            <a:avLst/>
          </a:prstGeom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836344" y="412921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de 15, 40 y 55 metros, incluyendo una carrera de 40 metros, posterior al inicio de una carrera de 15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29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>
            <a:spLocks/>
          </p:cNvSpPr>
          <p:nvPr/>
        </p:nvSpPr>
        <p:spPr bwMode="auto">
          <a:xfrm>
            <a:off x="2699792" y="692696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7353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773289" y="1988791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836343" y="53533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de velocidad 7- X 30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33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297697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de ida y vuelta de 300 yardas (273 metros)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769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5531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ácticas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filas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(line drill)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531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6344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de 400 metros (400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ff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30718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342900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Salto a lo largo sin carrera/de pie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9330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Lanzamiento de la bola medicinal con dos manos: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33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46237" y="4391670"/>
            <a:ext cx="7142187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, bola medicinal de 6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(2.7 kg)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687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8" y="5085184"/>
            <a:ext cx="764773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un banco, con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inclinación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45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°: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1038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22724" y="566958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Mujeres</a:t>
            </a:r>
            <a:r>
              <a:rPr lang="en-US" altLang="es-PR" sz="2200" b="1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altLang="es-PR" sz="2200" b="1" i="1" dirty="0" smtClean="0">
                <a:solidFill>
                  <a:srgbClr val="000000"/>
                </a:solidFill>
                <a:latin typeface="Arial" charset="0"/>
              </a:rPr>
              <a:t>Bola medicinal de 13.2 </a:t>
            </a:r>
            <a:r>
              <a:rPr lang="en-US" altLang="es-PR" sz="2200" b="1" i="1" dirty="0" err="1" smtClean="0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n-US" altLang="es-PR" sz="2200" b="1" i="1" dirty="0" smtClean="0">
                <a:solidFill>
                  <a:srgbClr val="000000"/>
                </a:solidFill>
                <a:latin typeface="Arial" charset="0"/>
              </a:rPr>
              <a:t> (6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70291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622724" y="610162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Varones: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Bola medicinal de 19.8 </a:t>
            </a:r>
            <a:r>
              <a:rPr lang="es-ES" altLang="es-PR" sz="2200" b="1" i="1" dirty="0" err="1" smtClean="0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 (9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1349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3455876" y="4869160"/>
            <a:ext cx="1764196" cy="32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ATLETAS: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0" y="602241"/>
            <a:ext cx="1339926" cy="2679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51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052367" y="3429000"/>
            <a:ext cx="798412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fortaleza reactiva (atletas)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95067"/>
            <a:ext cx="4203428" cy="28022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548680"/>
            <a:ext cx="1513657" cy="2836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92" y="3896607"/>
            <a:ext cx="3814481" cy="254298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38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6344" y="543279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trepar una soga para distancia (potencia de los brazos y cintura escapular)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990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373665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anzamiento de la bala/pesa, con bola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88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6344" y="4480802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Lanzamiento de la bola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distancia (AAHPER, 1966)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626295" y="117426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26391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15816" y="2397829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253"/>
            <a:ext cx="2230758" cy="2802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6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908353" y="3451030"/>
            <a:ext cx="7552079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basadas en la masa corporal (fuerza, F) y la velocidad promedio (v) de la actividad: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510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331467" y="42837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Carreras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velocidad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vía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2" y="44089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42319" y="1052215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27" y="2205236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2276674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94731" y="4891190"/>
            <a:ext cx="712574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30 yardas (27.4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492452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694732" y="5365735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40 yardas (36.6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39907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694732" y="5840280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60 yardas (54.9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87361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7" y="758149"/>
            <a:ext cx="2715037" cy="255532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09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8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996952"/>
            <a:ext cx="755207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 Horizontal (PH)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Cálculo/Fórmula: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836712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9733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2061171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507064"/>
            <a:ext cx="7659624" cy="287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3400177"/>
            <a:ext cx="8636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5" y="617930"/>
            <a:ext cx="2442466" cy="2199233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9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3203848" y="908199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349252"/>
            <a:ext cx="809183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611560" y="2420690"/>
            <a:ext cx="77048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Cintura Escapular y </a:t>
            </a:r>
            <a:r>
              <a:rPr lang="es-PR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Glenohumeral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36344" y="427323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Flexibilidad del Hombro (5 puntos)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732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36343" y="486916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Puebas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complementarias a la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36344" y="31209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(de Rascar,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209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36344" y="3697169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Rascar la Espalda (adultos mayores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6971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46237" y="5831947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Rotación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nterna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y externa del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57148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246237" y="53278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y extension del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530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024336" cy="2016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61" y="4636998"/>
            <a:ext cx="1340695" cy="201104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9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2555776" y="692696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37" y="1701180"/>
            <a:ext cx="633670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390253" y="1772618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 DE RASCAR LA ESPALDA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03281" y="2959407"/>
            <a:ext cx="25115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" y="2921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66529" y="3389277"/>
            <a:ext cx="3960440" cy="205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flexibilidad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región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superior</a:t>
            </a:r>
          </a:p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cuerpo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articulación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hombro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33" y="2401925"/>
            <a:ext cx="2325351" cy="3443874"/>
          </a:xfrm>
          <a:prstGeom prst="rect">
            <a:avLst/>
          </a:prstGeom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322),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37428"/>
            <a:ext cx="1237531" cy="98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6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9" y="979464"/>
            <a:ext cx="3751556" cy="1875778"/>
          </a:xfrm>
          <a:prstGeom prst="rect">
            <a:avLst/>
          </a:prstGeom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4282478" y="980728"/>
            <a:ext cx="41779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LONGITUD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9252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499992" y="2420690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Espalda Baja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64336" y="44892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Kraus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-Weber Tocar Piso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892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508518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xtensión troncal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64336" y="3337012"/>
            <a:ext cx="8307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sentado y estirar en silla (adultos mayores)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70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64336" y="391319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flexión troncal sencilla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131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64335" y="5640864"/>
            <a:ext cx="675999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doblar el tronco hacia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alfrente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40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58096"/>
            <a:ext cx="1536700" cy="223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3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/>
          </p:cNvSpPr>
          <p:nvPr/>
        </p:nvSpPr>
        <p:spPr bwMode="auto">
          <a:xfrm>
            <a:off x="3923928" y="1185739"/>
            <a:ext cx="478951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54784"/>
            <a:ext cx="410445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067944" y="262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ANTROPOMÉTRICAS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00848" y="4221088"/>
            <a:ext cx="28639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Talla (estatura)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4221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800849" y="5208816"/>
            <a:ext cx="380766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Masa Corporal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(MC, o peso corporal)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3" y="692696"/>
            <a:ext cx="31496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3168352" cy="3168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8" y="3344141"/>
            <a:ext cx="959768" cy="3159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84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0" y="620688"/>
            <a:ext cx="9144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3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CAMPO-LABORATORIO</a:t>
            </a:r>
            <a:endParaRPr lang="en-US" altLang="es-PR" sz="3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556295"/>
            <a:ext cx="5728740" cy="46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Representan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aquellas pruebas que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pueden ser realizadas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realizadas en un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escenario de campo o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d</a:t>
            </a:r>
            <a:r>
              <a:rPr lang="es-ES" altLang="es-PR" sz="4000" b="1" dirty="0" smtClean="0">
                <a:latin typeface="Arial" charset="0"/>
                <a:cs typeface="Arial" charset="0"/>
              </a:rPr>
              <a:t>e laboratorio</a:t>
            </a:r>
            <a:endParaRPr lang="es-ES" altLang="es-PR" sz="4000" b="1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77144"/>
            <a:ext cx="3042084" cy="40561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9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780928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campo-laboratorio:</a:t>
            </a:r>
            <a:endParaRPr lang="es-PR" altLang="es-P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479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68386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mínimo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83150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413025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Aproxima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condiciones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2778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50203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esencialmente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mismo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679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322014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Administran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campo o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6778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581127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Controles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ligeramente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estrictos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876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79"/>
          <p:cNvSpPr txBox="1">
            <a:spLocks noChangeArrowheads="1"/>
          </p:cNvSpPr>
          <p:nvPr/>
        </p:nvSpPr>
        <p:spPr bwMode="auto">
          <a:xfrm>
            <a:off x="1550416" y="5596412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charset="0"/>
              </a:rPr>
              <a:t>Administrado en un ambiente de laboratorio, 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6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54" y="5596412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9"/>
          <p:cNvSpPr txBox="1">
            <a:spLocks noChangeArrowheads="1"/>
          </p:cNvSpPr>
          <p:nvPr/>
        </p:nvSpPr>
        <p:spPr bwMode="auto">
          <a:xfrm>
            <a:off x="1547986" y="6008076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charset="0"/>
              </a:rPr>
              <a:t>Realizado fuera del laboratorio: </a:t>
            </a:r>
            <a:r>
              <a:rPr lang="es-ES" altLang="es-PR" sz="2600" i="1" dirty="0" smtClean="0">
                <a:solidFill>
                  <a:srgbClr val="000000"/>
                </a:solidFill>
                <a:latin typeface="Arial" charset="0"/>
              </a:rPr>
              <a:t>El campo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08076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2" y="660638"/>
            <a:ext cx="2224786" cy="1904266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8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31" y="1771749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2701727" y="1871044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37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11760" y="53371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97809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469247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1328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aeróbica del escalón: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12566" y="2956611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10424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12566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Harvard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12566" y="5564746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minutos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71238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02222" y="2492896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Queens College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053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02222" y="475113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Forestry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9877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" y="533713"/>
            <a:ext cx="2398716" cy="15991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112566" y="4319091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Eastern Michigan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4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4667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1102222" y="5980947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básica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7" name="Picture 4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2858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102222" y="342900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revisada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1" name="Picture 5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663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102222" y="5157192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minutos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YMCA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5" name="Picture 5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482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248694"/>
      </p:ext>
    </p:extLst>
  </p:cSld>
  <p:clrMapOvr>
    <a:masterClrMapping/>
  </p:clrMapOvr>
  <p:transition spd="slow">
    <p:comb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5685"/>
            <a:ext cx="2131721" cy="1635800"/>
          </a:xfrm>
          <a:prstGeom prst="rect">
            <a:avLst/>
          </a:prstGeom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411760" y="6723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5421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735288" y="1726859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92327" y="254452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submáxima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(YMCA):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45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3282"/>
            <a:ext cx="8531082" cy="3004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4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3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de la fortaleza muscular isométrica mediante dinamometría: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1763688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557164"/>
            <a:ext cx="70922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1978223" y="1628602"/>
            <a:ext cx="66247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ISOMÉTRICA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" y="3356992"/>
            <a:ext cx="8461856" cy="2877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52924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68760"/>
            <a:ext cx="8763000" cy="436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0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445740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del escalón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anaéróbica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574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808312" y="1412255"/>
            <a:ext cx="615617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487406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965347" y="2852366"/>
            <a:ext cx="454560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ANAERÓBICAS/POTENCIA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836343" y="520881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36343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mucular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Salto vertical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75"/>
            <a:ext cx="3035574" cy="4260453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0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408196" cy="16054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84380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6" y="43130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modificado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130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64335" y="4909003"/>
            <a:ext cx="830765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alivio a la espalda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90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64336" y="285293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estándar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64336" y="3429117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 “V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sentado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-y-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estirar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la YMCA)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291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64335" y="5496848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sentado-y-estirar con alivio a la espalda modificado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6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26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0642"/>
            <a:ext cx="1670270" cy="1418991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062713" y="2708920"/>
            <a:ext cx="696567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pared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1062713" y="3352897"/>
            <a:ext cx="746972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cualitativa -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33528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475482" y="5108942"/>
            <a:ext cx="7056958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posteriores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muslo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–</a:t>
            </a:r>
          </a:p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Acortamiento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músculos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51494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472606" y="5989106"/>
            <a:ext cx="6267746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60" y="602959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475482" y="4216876"/>
            <a:ext cx="7164463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Largo normal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músculo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posterior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muslo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42573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87" y="3420063"/>
            <a:ext cx="2592248" cy="2993629"/>
          </a:xfrm>
          <a:prstGeom prst="rect">
            <a:avLst/>
          </a:prstGeom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08312" y="1050319"/>
            <a:ext cx="622818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FLEXIBILIDAD/MÉTODOS INDIRECTOS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5276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75656" y="2636714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BATERÍAS: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ruebas de Flexibilidad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764337" y="3493835"/>
            <a:ext cx="467176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un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nivel mínimo de flexibilidad: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93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112566" y="5006003"/>
            <a:ext cx="4323531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sentado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41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5363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02222" y="4350758"/>
            <a:ext cx="418985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pie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983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02222" y="5726083"/>
            <a:ext cx="354178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Extensión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7371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2427"/>
            <a:ext cx="3528716" cy="235247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10608"/>
      </p:ext>
    </p:extLst>
  </p:cSld>
  <p:clrMapOvr>
    <a:masterClrMapping/>
  </p:clrMapOvr>
  <p:transition spd="slow">
    <p:wip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8" y="716195"/>
            <a:ext cx="2869238" cy="197878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37" y="5008038"/>
            <a:ext cx="3759200" cy="1422400"/>
          </a:xfrm>
          <a:prstGeom prst="rect">
            <a:avLst/>
          </a:prstGeom>
        </p:spPr>
      </p:pic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75" y="2675977"/>
            <a:ext cx="2349500" cy="1993900"/>
          </a:xfrm>
          <a:prstGeom prst="rect">
            <a:avLst/>
          </a:prstGeom>
        </p:spPr>
      </p:pic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867981" y="5784880"/>
            <a:ext cx="348799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del puente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Picture 8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5784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67981" y="40770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Torsión del tronco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867979" y="4653136"/>
            <a:ext cx="784011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lumbosacral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(distracción de la piel)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67981" y="2924944"/>
            <a:ext cx="51038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Extensión del tronco y cuello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67981" y="3501125"/>
            <a:ext cx="3735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Extensión del tronco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35011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867979" y="5229200"/>
            <a:ext cx="291193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lumbar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9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52292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4608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itle 1"/>
          <p:cNvSpPr>
            <a:spLocks/>
          </p:cNvSpPr>
          <p:nvPr/>
        </p:nvSpPr>
        <p:spPr bwMode="auto">
          <a:xfrm>
            <a:off x="3235484" y="1916832"/>
            <a:ext cx="417646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Espina Dorsal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40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36344" y="4005064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Rotación de hombros con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bast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36343" y="2924944"/>
            <a:ext cx="58642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Elevación del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hombro-y-muñeca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36343" y="3429000"/>
            <a:ext cx="596790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Levantamiento del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hombro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203848" y="1916832"/>
            <a:ext cx="36320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Movilidad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5369"/>
            <a:ext cx="2403499" cy="17086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44" y="4575657"/>
            <a:ext cx="3560476" cy="16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46" y="2707281"/>
            <a:ext cx="2908954" cy="1944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49" y="4437112"/>
            <a:ext cx="2123395" cy="21233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" y="4562854"/>
            <a:ext cx="3147646" cy="210427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7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4016" y="3036880"/>
            <a:ext cx="5246893" cy="14420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3" y="4750706"/>
            <a:ext cx="4283235" cy="1656184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880319" y="548680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5" y="1412776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96343" y="1484412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836344" y="3212976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Extensión del tobillo (flexión plantar)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836342" y="2132856"/>
            <a:ext cx="546385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frontal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836343" y="2636912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836343" y="3789040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del tobillo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orsiflexión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36342" y="4293096"/>
            <a:ext cx="596790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plantar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angular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9" y="411781"/>
            <a:ext cx="2783085" cy="1855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27" y="4816302"/>
            <a:ext cx="1042536" cy="1675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41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8055"/>
            <a:ext cx="2562225" cy="1657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35" y="4869160"/>
            <a:ext cx="3822700" cy="1549400"/>
          </a:xfrm>
          <a:prstGeom prst="rect">
            <a:avLst/>
          </a:prstGeom>
        </p:spPr>
      </p:pic>
      <p:sp>
        <p:nvSpPr>
          <p:cNvPr id="51" name="Title 1"/>
          <p:cNvSpPr>
            <a:spLocks/>
          </p:cNvSpPr>
          <p:nvPr/>
        </p:nvSpPr>
        <p:spPr bwMode="auto">
          <a:xfrm>
            <a:off x="2813745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61" y="1536408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029769" y="1608044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913786" y="39126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Ely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Músculos </a:t>
            </a:r>
            <a:r>
              <a:rPr lang="es-PR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cuadríceps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13784" y="2328496"/>
            <a:ext cx="74800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Thomas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Flexores de la 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3284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913784" y="2956184"/>
            <a:ext cx="748007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elevar una pierna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Extensores de la 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956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913785" y="4560744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del músculo piriformes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77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45607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9160"/>
            <a:ext cx="3648075" cy="180022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8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57400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" y="1557164"/>
            <a:ext cx="80518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971600" y="1628800"/>
            <a:ext cx="7200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PLICOMETRÍA O PLIEGUES SUBCUTÁNEOS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6" y="3429000"/>
            <a:ext cx="7688566" cy="2851551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del porcentaje de grasa mediante la medición de panículos subcutáneos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247"/>
            <a:ext cx="2707107" cy="180473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4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3402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2148"/>
            <a:ext cx="2166480" cy="1704771"/>
          </a:xfrm>
          <a:prstGeom prst="rect">
            <a:avLst/>
          </a:prstGeom>
        </p:spPr>
      </p:pic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2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8554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razón cintura-cadera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5955"/>
            <a:ext cx="8668072" cy="2681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05" y="1059032"/>
            <a:ext cx="2394519" cy="159634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1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06708" cy="5904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del peso ideal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8532440" cy="2614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412">
            <a:off x="6205170" y="1586746"/>
            <a:ext cx="2550276" cy="1236236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62778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87930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4" y="492847"/>
            <a:ext cx="2019300" cy="19304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22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424847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FRECUENCIA CARDIACA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frecuencia cardiaca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7848872" cy="2747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38884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presión arterial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8352928" cy="288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107504" y="588350"/>
            <a:ext cx="9002489" cy="53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s-PR" altLang="es-PR" sz="2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</a:t>
            </a: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EVALUACIONES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157436"/>
            <a:ext cx="912495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6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3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7" y="606476"/>
            <a:ext cx="2019146" cy="2444229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39752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39753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98510"/>
            <a:ext cx="302433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699792" y="2269947"/>
            <a:ext cx="252028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908352" y="3279989"/>
            <a:ext cx="238238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Proveer una: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318246" y="4221088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Seguimiento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Picture 2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872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3709859"/>
            <a:ext cx="354178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Base 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574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12" y="2130495"/>
            <a:ext cx="3185552" cy="212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98472"/>
            <a:ext cx="8242871" cy="14514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09" y="2798734"/>
            <a:ext cx="2754892" cy="183659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01937" y="548680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01938" y="1412776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25" y="1989732"/>
            <a:ext cx="45709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925464" y="2061170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BENEFICIOS/VENTAJAS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36344" y="2891126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 información objetiva con respecto a las fortalezas y debilidades de las capacidades fisiológicas y funcionales del cliente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4475302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desarrollar un programa de entrenamiento físico-deportivo de alta calidad y efectividad, dado que se ajusta a las necesidades particulares del cliente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7" y="620688"/>
            <a:ext cx="3432898" cy="21574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79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73945" y="615172"/>
            <a:ext cx="5074519" cy="68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73946" y="1250330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37" y="1700808"/>
            <a:ext cx="266429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23737" y="1730126"/>
            <a:ext cx="252028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72444" y="237270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del estilo de vida del cliente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3345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72444" y="290461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866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72444" y="3424005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lesiones, y limitaciones, actuales y previas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72444" y="421609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 la experiencia general del entrenamiento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1779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972444" y="5008181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969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972444" y="5512237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el nivel actual de las destrezas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740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6" y="620688"/>
            <a:ext cx="3136900" cy="157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32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558112" y="636019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558113" y="1500115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99" y="2077071"/>
            <a:ext cx="489292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80103" y="2148509"/>
            <a:ext cx="43585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PASOS/PROCEDIMIENTOS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80360" y="305047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Colección de los datos correspondientes y necesarios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122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80360" y="401540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correctamente tales datos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7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80360" y="4807488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la información en una manera concisa y precisa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92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0167"/>
            <a:ext cx="2840350" cy="1952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6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096863"/>
            <a:ext cx="8791575" cy="492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2444" y="338082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estado de salud actual, así como hábitos de actividad física, ejercicio y nutricionales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426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72444" y="4663472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el nivel de riesgo para enfermedades 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-metabólicas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6252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972444" y="5743592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contraindicaciones para ciertas pruebas de aptitud física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7054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3"/>
            <a:ext cx="2200563" cy="303525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4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1_PAR-Q_and_YOU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2_AHA-ACSM_Health-Fitness_Questionnaire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7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Risk_Statification_TAB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Caontratindicaciones_Absolutas_TAB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5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aontratindicaciones_Relativas_TAB18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9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732554"/>
            <a:ext cx="2105649" cy="2224837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469132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médico: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32598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Autorización médica: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Individuos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con un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riesgo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alto para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enfermedades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cardiocasculares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pulmonares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o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metabólicas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779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18246" y="5582067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Identificar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contraindicaciones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5070838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Atletas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pre-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temporada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1847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1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T32_Estrattificacion_Riesgo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0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Seleccionar las pruebas apropiadas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 de medicamentos del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participante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7" y="370787"/>
            <a:ext cx="24384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i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Instrucciones pre-</a:t>
            </a:r>
            <a:r>
              <a:rPr lang="es-PR" altLang="es-PR" sz="2800" b="1" i="1" dirty="0" err="1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participantes y </a:t>
            </a:r>
            <a:r>
              <a:rPr lang="es-PR" altLang="es-PR" sz="2800" b="1" i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de consentimiento</a:t>
            </a:r>
            <a:endParaRPr lang="es-PR" altLang="es-PR" sz="2800" b="1" i="1" dirty="0">
              <a:solidFill>
                <a:srgbClr val="2626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08352" y="565625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Evaluadores preparados 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180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04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5120"/>
            <a:ext cx="2260352" cy="25588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1" y="3379058"/>
            <a:ext cx="8101167" cy="300227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7691"/>
            <a:ext cx="412252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555776" y="2349128"/>
            <a:ext cx="390649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INSTRUCCIONES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82" name="Picture 6" descr="Recursos-Libros_Banne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ambientes físicos adecuados: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Temperatura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humedad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tipo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instalaciones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físicas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objetos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obstáculos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39888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-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supervisión y monitoreo durante la ejecución de las pruebas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606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reglas consistentes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9" y="483003"/>
            <a:ext cx="2231072" cy="295832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8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74746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de las ejecuciones de la pruebas: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Un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mínimo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repeticiones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la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práctica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65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182858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Descaso adecuado entre las repeticiones individuales de las pruebas y entre una batería de pruebas funcionales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446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526674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Calentamiento adecuado</a:t>
            </a:r>
            <a:endParaRPr lang="es-PR" altLang="es-PR" sz="2800" b="1" i="1" dirty="0">
              <a:solidFill>
                <a:srgbClr val="2626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884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6" y="422081"/>
            <a:ext cx="22733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5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251166"/>
            <a:ext cx="7615704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escrito de un sistema de emergencias: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Recurso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humano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adiestrado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certificado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equipo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requeridos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contacto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5944285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y materiales de emergencia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060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53393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cualificado en emergencias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Instrucciones del plan disponibles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" y="603352"/>
            <a:ext cx="2608221" cy="260822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750492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700288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531154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Orientar a los evaluadores: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Lo que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no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divulger del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suceso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33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346719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Teléfonos/contactos de emergencia: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576133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a la sala de emergencias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" y="510514"/>
            <a:ext cx="2573691" cy="284647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4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5377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 de sentado y estirar: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81775"/>
            <a:ext cx="4351441" cy="27715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" y="404664"/>
            <a:ext cx="2499162" cy="28778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906512" cy="5428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35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53320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39753" y="1603116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654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83768" y="22369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7998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Yarda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Sentado-y-Estirar de la YMCA):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005064"/>
            <a:ext cx="8748464" cy="94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40854"/>
            <a:ext cx="8712968" cy="72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" y="726344"/>
            <a:ext cx="1913136" cy="2342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85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24652" y="94691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Sentado-y-Estirar de la YMCA, o en “V”: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Pies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separados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10 a 12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Cinta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adhesive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marca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15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908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132064" cy="3261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057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057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498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de flexión plantar: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75384"/>
            <a:ext cx="5299631" cy="288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2" y="620688"/>
            <a:ext cx="1961912" cy="227981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5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07857" y="1556792"/>
            <a:ext cx="418462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Morrow, J. Jr., Mood, Mood, D., </a:t>
            </a:r>
            <a:r>
              <a:rPr lang="en-US" altLang="es-PR" sz="2800" dirty="0" err="1"/>
              <a:t>Disch</a:t>
            </a:r>
            <a:r>
              <a:rPr lang="en-US" altLang="es-PR" sz="2800" dirty="0"/>
              <a:t>. J., &amp; Kang, M. (2016</a:t>
            </a:r>
            <a:r>
              <a:rPr lang="en-US" altLang="es-PR" sz="2800" dirty="0" smtClean="0"/>
              <a:t>). </a:t>
            </a:r>
            <a:r>
              <a:rPr lang="en-US" altLang="es-PR" sz="2800" b="1" i="1" dirty="0" smtClean="0"/>
              <a:t>Measurement and Evaluation in Human Performance</a:t>
            </a:r>
            <a:r>
              <a:rPr lang="en-US" altLang="es-PR" sz="2800" dirty="0" smtClean="0"/>
              <a:t> </a:t>
            </a:r>
            <a:r>
              <a:rPr lang="en-US" altLang="es-PR" sz="2800" dirty="0"/>
              <a:t>(5ta, ed.). Champaign, IL: Human </a:t>
            </a:r>
            <a:r>
              <a:rPr lang="en-US" altLang="es-PR" sz="2800" dirty="0" smtClean="0"/>
              <a:t>Kinetics. 480 pp.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7" y="802058"/>
            <a:ext cx="4181945" cy="565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10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1" y="574752"/>
            <a:ext cx="1878066" cy="248090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61676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Cinta métrica: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98" y="3653335"/>
            <a:ext cx="5764227" cy="258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77" y="1233146"/>
            <a:ext cx="3130488" cy="1740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3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07150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Cintura-Cadera: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0" y="3636913"/>
            <a:ext cx="4144095" cy="276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1203646" cy="231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85993"/>
            <a:ext cx="2931606" cy="19544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1945752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1945753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68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089768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8" y="3618644"/>
            <a:ext cx="4175573" cy="2799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09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Peso Ideal: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01" y="3616455"/>
            <a:ext cx="4126179" cy="267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31292"/>
            <a:ext cx="2520280" cy="1803128"/>
          </a:xfrm>
          <a:prstGeom prst="rect">
            <a:avLst/>
          </a:prstGeom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" y="750355"/>
            <a:ext cx="1790959" cy="202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180469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123728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123729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267744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6" y="606563"/>
            <a:ext cx="1363772" cy="24192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970">
            <a:off x="4932871" y="3727592"/>
            <a:ext cx="3759200" cy="269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422">
            <a:off x="419084" y="4479871"/>
            <a:ext cx="5943600" cy="100330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Prueba de Rascar la Espalda):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7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49809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449810" y="1643311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05683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93825" y="2277120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07981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antropométrica: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1697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056227"/>
            <a:ext cx="8460432" cy="1645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" y="794123"/>
            <a:ext cx="2217118" cy="2155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99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77801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77802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21817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Plicómetro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8594"/>
            <a:ext cx="4256388" cy="1898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" y="3784864"/>
            <a:ext cx="3527072" cy="224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3958"/>
            <a:ext cx="1982266" cy="228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8330"/>
            <a:ext cx="2384180" cy="158945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28880"/>
            <a:ext cx="3312368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739880"/>
            <a:ext cx="2268923" cy="2072843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de peso: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" y="3784864"/>
            <a:ext cx="3985410" cy="269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2" y="1400661"/>
            <a:ext cx="2603360" cy="1464390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41384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95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267744" y="69269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267745" y="1699469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411760" y="24923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5391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Metrónomo: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" y="617305"/>
            <a:ext cx="17399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79" y="1629321"/>
            <a:ext cx="2743600" cy="1909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2" y="3933056"/>
            <a:ext cx="5040664" cy="2595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91" y="3976059"/>
            <a:ext cx="2102933" cy="2500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8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4" y="601795"/>
            <a:ext cx="18161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89" y="1459912"/>
            <a:ext cx="2447595" cy="1894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2" y="3475962"/>
            <a:ext cx="2240164" cy="2819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1" y="3687569"/>
            <a:ext cx="3935833" cy="266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0" y="3666579"/>
            <a:ext cx="2273300" cy="262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0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Abdominales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8" y="3400177"/>
            <a:ext cx="4437745" cy="30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" y="620689"/>
            <a:ext cx="2477036" cy="23034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8" y="1557313"/>
            <a:ext cx="2990238" cy="15360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043890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484784"/>
            <a:ext cx="403244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The </a:t>
            </a:r>
            <a:r>
              <a:rPr lang="en-US" altLang="es-PR" sz="2800" dirty="0"/>
              <a:t>Cooper Institute (2016). </a:t>
            </a:r>
            <a:r>
              <a:rPr lang="en-US" altLang="es-PR" sz="2800" b="1" i="1" dirty="0" err="1"/>
              <a:t>FitnessGram</a:t>
            </a:r>
            <a:r>
              <a:rPr lang="en-US" altLang="es-PR" sz="2800" b="1" i="1" dirty="0"/>
              <a:t> Administration Manual: The Journey to </a:t>
            </a:r>
            <a:r>
              <a:rPr lang="en-US" altLang="es-PR" sz="2800" b="1" i="1" dirty="0" err="1"/>
              <a:t>MyHealthyZone</a:t>
            </a:r>
            <a:r>
              <a:rPr lang="en-US" altLang="es-PR" sz="2800" dirty="0"/>
              <a:t> (5ta, ed.). Champaign, IL: Human Kinetics</a:t>
            </a:r>
            <a:r>
              <a:rPr lang="en-US" altLang="es-PR" sz="2800" dirty="0" smtClean="0"/>
              <a:t>. 136 pp.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" y="838201"/>
            <a:ext cx="4323158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44743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39355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393556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7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3757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Lagartijas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5" y="3727218"/>
            <a:ext cx="8336628" cy="261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47" y="1384296"/>
            <a:ext cx="2898549" cy="19323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6663"/>
            <a:ext cx="1926011" cy="243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6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  <p:sndAc>
          <p:stSnd>
            <p:snd r:embed="rId4" name="breeze.wav"/>
          </p:stSnd>
        </p:sndAc>
      </p:transition>
    </mc:Choice>
    <mc:Fallback xmlns="">
      <p:transition spd="slow">
        <p:split orient="vert" dir="in"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107150"/>
            <a:ext cx="755208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de referencia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755222"/>
            <a:ext cx="712003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Posición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1" y="590505"/>
            <a:ext cx="2382233" cy="1493477"/>
          </a:xfrm>
          <a:prstGeom prst="rect">
            <a:avLst/>
          </a:prstGeom>
        </p:spPr>
      </p:pic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30243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1" y="2454424"/>
            <a:ext cx="27363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6" y="693515"/>
            <a:ext cx="625707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888024"/>
            <a:ext cx="2829721" cy="177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70" y="4230455"/>
            <a:ext cx="5805624" cy="215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84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0744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627784" y="2454424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96" y="3257414"/>
            <a:ext cx="3170653" cy="2036777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395182"/>
            <a:ext cx="4743767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Normativos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Referencia Normas)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5319831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basados en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a unos Criterios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1" y="581004"/>
            <a:ext cx="1930400" cy="25908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53390"/>
      </p:ext>
    </p:extLst>
  </p:cSld>
  <p:clrMapOvr>
    <a:masterClrMapping/>
  </p:clrMapOvr>
  <p:transition spd="slow">
    <p:plu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843808" y="764704"/>
            <a:ext cx="5648524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NORMATIVOS</a:t>
            </a:r>
            <a:endParaRPr lang="en-US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75708" y="1196752"/>
            <a:ext cx="58326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La interpretación de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resultados de una prueba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aptitud física en relación a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datos recolectados de la misma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prueba, efectuado en el pasado,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utilizando un grupo de sujetos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bien definido (</a:t>
            </a:r>
            <a:r>
              <a:rPr lang="es-ES" altLang="es-P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grupo normativo</a:t>
            </a:r>
            <a:r>
              <a:rPr lang="es-ES" altLang="es-PR" sz="2800" b="1" dirty="0" smtClean="0">
                <a:latin typeface="Arial" charset="0"/>
                <a:cs typeface="Arial" charset="0"/>
              </a:rPr>
              <a:t>),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los cuales poseen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características similares</a:t>
            </a:r>
            <a:r>
              <a:rPr lang="es-ES" altLang="es-PR" sz="2800" b="1" dirty="0" smtClean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colectivo evaluado en el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presente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9724"/>
            <a:ext cx="2448272" cy="605758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9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4336" y="374086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26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17320" y="4299774"/>
            <a:ext cx="8147167" cy="10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Comparación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entre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individuos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cuando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situación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require un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selectividad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" y="549219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15898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09734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Ubicación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sujeto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dentro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una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población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2" name="Picture 2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300921" y="4885084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Clasificar la ejecutoria actual de los sujetos evaluados a lo largo de un continuo normativo de puntuaciones, desde la más baja, hasta la más alta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2" y="520037"/>
            <a:ext cx="25527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1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19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589735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39752" y="63186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339753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373711" y="286411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323174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Base/origen: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3724205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curva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normal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probabilidad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86822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87761" y="4372277"/>
            <a:ext cx="7135625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Distribución teórica de los datos, fundamentado en un modelo matemático definido por una fórmula, la cual se establece por la media aritmética y la desviación estándar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405615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811" y="5668421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Representa una distribución continua y normal de algunas características humanas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01759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086"/>
            <a:ext cx="1442495" cy="2629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1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78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0894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0911" y="631864"/>
            <a:ext cx="630156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0912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4870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5" y="3540881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5026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29" y="4034717"/>
            <a:ext cx="7687709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interpretación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atada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estándares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normativos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95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 los resultados, o ejecutoria, del sujeto (o cliente) con el rendimiento de individuos que disponen de datos normativos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636290"/>
            <a:ext cx="2730058" cy="270749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85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11960" y="2060848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/>
              <a:t>Miller</a:t>
            </a:r>
            <a:r>
              <a:rPr lang="es-PR" altLang="es-PR" sz="2800" dirty="0"/>
              <a:t>, T. (2015). </a:t>
            </a:r>
            <a:r>
              <a:rPr lang="es-PR" altLang="es-PR" sz="2800" b="1" i="1" dirty="0"/>
              <a:t>Guía de Pruebas y Evaluaciones de la NSCA</a:t>
            </a:r>
            <a:r>
              <a:rPr lang="es-PR" altLang="es-PR" sz="2800" dirty="0"/>
              <a:t>. </a:t>
            </a:r>
            <a:r>
              <a:rPr lang="es-PR" altLang="es-PR" sz="2800" dirty="0" err="1"/>
              <a:t>Baladona</a:t>
            </a:r>
            <a:r>
              <a:rPr lang="es-PR" altLang="es-PR" sz="2800" dirty="0"/>
              <a:t>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368 pp</a:t>
            </a:r>
            <a:r>
              <a:rPr lang="es-PR" altLang="es-PR" sz="2800" dirty="0" smtClean="0"/>
              <a:t>.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7704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7" y="838200"/>
            <a:ext cx="3547427" cy="5553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7309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1" y="594094"/>
            <a:ext cx="2294355" cy="2820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71800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521817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521818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55776" y="2936120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53586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76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4029702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453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93783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Rangos Porcentuales (RP, o percentil, %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il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7117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394192"/>
            <a:ext cx="68436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Par</a:t>
            </a:r>
            <a:r>
              <a:rPr lang="en-U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á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metro de referencia o 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n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ormativo –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Calibri" pitchFamily="34" charset="0"/>
              </a:rPr>
              <a:t>Ejemplo: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49738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840280"/>
            <a:ext cx="716438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latin typeface="Calibri" pitchFamily="34" charset="0"/>
              </a:rPr>
              <a:t>5 %</a:t>
            </a:r>
            <a:r>
              <a:rPr lang="es-ES" altLang="es-PR" sz="2200" b="1" i="1" dirty="0" err="1" smtClean="0">
                <a:latin typeface="Calibri" pitchFamily="34" charset="0"/>
              </a:rPr>
              <a:t>il</a:t>
            </a:r>
            <a:r>
              <a:rPr lang="es-ES" altLang="es-PR" sz="2200" b="1" i="1" dirty="0" smtClean="0">
                <a:latin typeface="Calibri" pitchFamily="34" charset="0"/>
              </a:rPr>
              <a:t>, 25 %</a:t>
            </a:r>
            <a:r>
              <a:rPr lang="es-ES" altLang="es-PR" sz="2200" b="1" i="1" dirty="0" err="1" smtClean="0">
                <a:latin typeface="Calibri" pitchFamily="34" charset="0"/>
              </a:rPr>
              <a:t>il</a:t>
            </a:r>
            <a:r>
              <a:rPr lang="es-ES" altLang="es-PR" sz="2200" b="1" i="1" dirty="0" smtClean="0">
                <a:latin typeface="Calibri" pitchFamily="34" charset="0"/>
              </a:rPr>
              <a:t>, 50 %</a:t>
            </a:r>
            <a:r>
              <a:rPr lang="es-ES" altLang="es-PR" sz="2200" b="1" i="1" dirty="0" err="1" smtClean="0">
                <a:latin typeface="Calibri" pitchFamily="34" charset="0"/>
              </a:rPr>
              <a:t>il</a:t>
            </a:r>
            <a:r>
              <a:rPr lang="es-ES" altLang="es-PR" sz="2200" b="1" i="1" dirty="0" smtClean="0">
                <a:latin typeface="Calibri" pitchFamily="34" charset="0"/>
              </a:rPr>
              <a:t>, 75 %</a:t>
            </a:r>
            <a:r>
              <a:rPr lang="es-ES" altLang="es-PR" sz="2200" b="1" i="1" dirty="0" err="1" smtClean="0">
                <a:latin typeface="Calibri" pitchFamily="34" charset="0"/>
              </a:rPr>
              <a:t>il</a:t>
            </a:r>
            <a:r>
              <a:rPr lang="es-ES" altLang="es-PR" sz="2200" b="1" i="1" dirty="0" smtClean="0">
                <a:latin typeface="Calibri" pitchFamily="34" charset="0"/>
              </a:rPr>
              <a:t>, 95 %</a:t>
            </a:r>
            <a:r>
              <a:rPr lang="es-ES" altLang="es-PR" sz="2200" b="1" i="1" dirty="0" err="1" smtClean="0">
                <a:latin typeface="Calibri" pitchFamily="34" charset="0"/>
              </a:rPr>
              <a:t>il</a:t>
            </a:r>
            <a:endParaRPr lang="en-US" altLang="es-PR" sz="2200" b="1" i="1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0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35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33751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483768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483769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17727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49883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606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392686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9916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83499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Categorías descriptivas (derivadas de los rangos porcentuales):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86833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555074"/>
            <a:ext cx="15841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65826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915114"/>
            <a:ext cx="7164387" cy="68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ts val="2200"/>
              </a:lnSpc>
            </a:pPr>
            <a:r>
              <a:rPr lang="es-ES" altLang="es-PR" sz="2200" b="1" i="1" dirty="0" smtClean="0">
                <a:latin typeface="Calibri" pitchFamily="34" charset="0"/>
              </a:rPr>
              <a:t>Pobre, debajo del promedio, promedio, sobre el promedio, excelente</a:t>
            </a:r>
            <a:endParaRPr lang="en-US" altLang="es-PR" sz="2200" b="1" i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1" y="495300"/>
            <a:ext cx="1778000" cy="293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2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3808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5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7784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Común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Evaluaciones de la aptitud física relacionadas a la salud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8" y="530525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9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1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1728192" cy="5727722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23728" y="692696"/>
            <a:ext cx="669674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 EN</a:t>
            </a:r>
            <a:endParaRPr lang="en-US" altLang="es-PR" sz="30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0" hangingPunct="0"/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23728" y="1628800"/>
            <a:ext cx="68407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Representa un conjunto de puntuaciones,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o valores, que clasifican a los resultados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(ejecutoria) como deseable, (o por encima,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o por debajo de lo deseable), adecuado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recomendado (nivel ideal de una ejecutoria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específica), lo cual se fundamenta en algún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c</a:t>
            </a:r>
            <a:r>
              <a:rPr lang="es-ES" altLang="es-PR" sz="2500" b="1" dirty="0" smtClean="0">
                <a:latin typeface="Arial" charset="0"/>
                <a:cs typeface="Arial" charset="0"/>
              </a:rPr>
              <a:t>riterio externo, como lo puede ser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mejoramiento de la salud (ACSM, 2014, p.8).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0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27784" y="764704"/>
            <a:ext cx="62646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</a:t>
            </a:r>
          </a:p>
          <a:p>
            <a:pPr eaLnBrk="0" hangingPunct="0"/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27784" y="1628800"/>
            <a:ext cx="64087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Se refiere a un estándar (estado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rendimiento recomendado), según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s</a:t>
            </a:r>
            <a:r>
              <a:rPr lang="es-ES" altLang="es-PR" sz="2900" b="1" dirty="0" smtClean="0">
                <a:latin typeface="Arial" charset="0"/>
                <a:cs typeface="Arial" charset="0"/>
              </a:rPr>
              <a:t>e indica por el valor o puntaje,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cual implica que el individuo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evaluado ha logrado un nivel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ejecución deseado, es decir, ha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cumplido con el criterio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previamente establecido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362762" cy="596908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4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488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6345" y="404134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31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89329" y="4600260"/>
            <a:ext cx="8147167" cy="15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ndica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necesario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buena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sin considerer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aptitude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referencia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(Adams, 2002, p. 12)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0" y="472066"/>
            <a:ext cx="2627783" cy="364547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7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297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60" y="3839985"/>
            <a:ext cx="252741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8017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1302354" y="525717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establecer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todos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3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530120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302354" y="4321066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Para determiner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si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alguien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logrado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específico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7" y="381875"/>
            <a:ext cx="2474403" cy="34932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20452" y="4175414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Origen/fundamento:</a:t>
            </a: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413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246238" y="4825122"/>
            <a:ext cx="7518118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Peritaje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professional 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investigación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científica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4" name="Picture 2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0346" y="5401186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Un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expertos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determinado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deseable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destino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-meta)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8" y="452490"/>
            <a:ext cx="2590910" cy="37685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5293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59" y="3467190"/>
            <a:ext cx="698899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comparativas: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302354" y="4869160"/>
            <a:ext cx="7518118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Descripción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1319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302354" y="4005064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individuo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o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se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compara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contra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estándar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0491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302354" y="5329178"/>
            <a:ext cx="7590126" cy="121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Típicamente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adjetivos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“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excelente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” o “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” para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clasificar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resultados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(ACSM, 2014, p. 8)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0094"/>
            <a:ext cx="2255867" cy="320905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7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6725" y="302475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Consideraciones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preliminares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68774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6725" y="4196050"/>
            <a:ext cx="84257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Clasificación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tipos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Evaluaciones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ptitud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4006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3370282"/>
            <a:ext cx="76336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Indicaciones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objetivos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Pruebas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física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14297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6725" y="462809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Necesidades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7211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6725" y="5007302"/>
            <a:ext cx="8677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Medidas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Seguridad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5097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6725" y="2274992"/>
            <a:ext cx="8569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Consideraciones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preliminares</a:t>
            </a:r>
            <a:endParaRPr kumimoji="0" lang="es-PR" altLang="es-P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19007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66725" y="619311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Preguntas</a:t>
            </a:r>
            <a:endParaRPr kumimoji="0" lang="es-PR" altLang="es-P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3712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66725" y="581390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Interpretación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valuación</a:t>
            </a:r>
            <a:r>
              <a:rPr lang="en-US" altLang="es-P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los</a:t>
            </a:r>
            <a:r>
              <a:rPr lang="en-US" altLang="es-P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lang="en-US" altLang="es-P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Datos</a:t>
            </a:r>
            <a:r>
              <a:rPr lang="en-US" altLang="es-PR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lang="en-US" altLang="es-P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resultados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57922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6725" y="538185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Instrumentos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medición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Bajo</a:t>
            </a:r>
            <a:r>
              <a:rPr kumimoji="0" lang="en-US" altLang="es-P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Costo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5" name="Picture 2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2587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67420" y="378316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Validez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,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confiabilidad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objetividad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7181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67420" y="2645554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Material 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educativo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Recursos</a:t>
            </a:r>
            <a:r>
              <a:rPr kumimoji="0" lang="en-US" altLang="es-P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publicaciones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957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05" y="677612"/>
            <a:ext cx="1529476" cy="28459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5" y="798189"/>
            <a:ext cx="3683010" cy="1294031"/>
          </a:xfrm>
          <a:prstGeom prst="rect">
            <a:avLst/>
          </a:prstGeom>
        </p:spPr>
      </p:pic>
      <p:sp>
        <p:nvSpPr>
          <p:cNvPr id="31" name="Title 1"/>
          <p:cNvSpPr>
            <a:spLocks/>
          </p:cNvSpPr>
          <p:nvPr/>
        </p:nvSpPr>
        <p:spPr bwMode="auto">
          <a:xfrm>
            <a:off x="3455730" y="1084461"/>
            <a:ext cx="367235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0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Lacy</a:t>
            </a:r>
            <a:r>
              <a:rPr lang="en-US" altLang="es-PR" sz="2800" dirty="0"/>
              <a:t>, A. C. (</a:t>
            </a:r>
            <a:r>
              <a:rPr lang="en-US" altLang="es-PR" sz="2800" dirty="0" smtClean="0"/>
              <a:t>2014). </a:t>
            </a:r>
            <a:r>
              <a:rPr lang="en-US" altLang="es-PR" sz="2800" b="1" i="1" dirty="0"/>
              <a:t>Measurement and Evaluation in Physical Education and Exercise Science</a:t>
            </a:r>
            <a:r>
              <a:rPr lang="en-US" altLang="es-PR" sz="2800" dirty="0"/>
              <a:t> (7ma. ed.). New York: Pearson Education, Inc. 413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0" y="908720"/>
            <a:ext cx="4473994" cy="5495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924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202385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3753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83696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51980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8795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533852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estándares absolutos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56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8729" y="404008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consideran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cantidad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personas que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cumplen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con el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10491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761" y="494821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Solo reconoce si la persona, en la variable particular de aptitud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físca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8155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1979735" y="5668294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Cumple con el criterio: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Calibri" pitchFamily="34" charset="0"/>
              </a:rPr>
              <a:t>Adecuacidad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, 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77148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741095" y="6056304"/>
            <a:ext cx="2185343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 smtClean="0">
                <a:latin typeface="Calibri" pitchFamily="34" charset="0"/>
              </a:rPr>
              <a:t>(Adams, 2002, p. 12)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87244" y="6056304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No cumple con el criterio: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Calibri" pitchFamily="34" charset="0"/>
              </a:rPr>
              <a:t>Inadecuacidad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2" y="615949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5" y="475541"/>
            <a:ext cx="2206951" cy="30974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83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899238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Aplicación: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8610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899592" y="4405466"/>
            <a:ext cx="7923794" cy="158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Todas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con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jóvenes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(health-related youth fitness tests),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principalmente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basados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referencias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unos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criterios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539552" y="5971590"/>
            <a:ext cx="806198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 smtClean="0">
                <a:latin typeface="Calibri" pitchFamily="34" charset="0"/>
              </a:rPr>
              <a:t>(</a:t>
            </a:r>
            <a:r>
              <a:rPr lang="es-ES" altLang="es-PR" sz="1800" b="1" i="1" dirty="0" err="1" smtClean="0">
                <a:latin typeface="Calibri" pitchFamily="34" charset="0"/>
              </a:rPr>
              <a:t>Baumgartner</a:t>
            </a:r>
            <a:r>
              <a:rPr lang="es-ES" altLang="es-PR" sz="1800" b="1" i="1" dirty="0" smtClean="0">
                <a:latin typeface="Calibri" pitchFamily="34" charset="0"/>
              </a:rPr>
              <a:t>, Jackson, </a:t>
            </a:r>
            <a:r>
              <a:rPr lang="es-ES" altLang="es-PR" sz="1800" b="1" i="1" dirty="0" err="1" smtClean="0">
                <a:latin typeface="Calibri" pitchFamily="34" charset="0"/>
              </a:rPr>
              <a:t>Mohor</a:t>
            </a:r>
            <a:r>
              <a:rPr lang="es-ES" altLang="es-PR" sz="1800" b="1" i="1" dirty="0" smtClean="0">
                <a:latin typeface="Calibri" pitchFamily="34" charset="0"/>
              </a:rPr>
              <a:t> &amp; </a:t>
            </a:r>
            <a:r>
              <a:rPr lang="es-ES" altLang="es-PR" sz="1800" b="1" i="1" dirty="0" err="1" smtClean="0">
                <a:latin typeface="Calibri" pitchFamily="34" charset="0"/>
              </a:rPr>
              <a:t>Rowe</a:t>
            </a:r>
            <a:r>
              <a:rPr lang="es-ES" altLang="es-PR" sz="1800" b="1" i="1" dirty="0" smtClean="0">
                <a:latin typeface="Calibri" pitchFamily="34" charset="0"/>
              </a:rPr>
              <a:t>, 2007, p. 7)</a:t>
            </a:r>
            <a:endParaRPr lang="en-US" altLang="es-PR" sz="1800" b="1" i="1" dirty="0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8" y="475671"/>
            <a:ext cx="2629210" cy="350013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36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7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893543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643560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643561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677519" y="2860253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411760" y="6204765"/>
            <a:ext cx="244827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 smtClean="0">
                <a:latin typeface="Calibri" pitchFamily="34" charset="0"/>
              </a:rPr>
              <a:t>(Adams, 2002, p. 123)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8836" y="3467190"/>
            <a:ext cx="61194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Errores de medición: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238730" y="4005064"/>
            <a:ext cx="7584656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Falsas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clasificaciones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–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 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1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258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687761" y="4581128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Por lo regular, el mérito no indica el nivel de aptitud física que requiere una persona para ser exitoso en su deporte recreativo o competitivo: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6144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691680" y="5590923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Tal nivel solamente se encuentra principalmente vinculado con la aptitud física relacionada con la salud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3899"/>
            <a:ext cx="2137966" cy="291297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7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28836" y="3325496"/>
            <a:ext cx="820766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individuales con los datos de pruebas previamente evaluadas: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7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8730" y="4655458"/>
            <a:ext cx="763823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físico-deportivo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238730" y="407939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2234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5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DEPORTISTAS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 smtClean="0">
                <a:latin typeface="Times New Roman" pitchFamily="18" charset="0"/>
              </a:rPr>
              <a:t>daptado de: “</a:t>
            </a:r>
            <a:r>
              <a:rPr lang="es-ES" altLang="es-PR" sz="1200" b="0" dirty="0" err="1" smtClean="0">
                <a:latin typeface="Times New Roman" pitchFamily="18" charset="0"/>
              </a:rPr>
              <a:t>Athlete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Testing</a:t>
            </a:r>
            <a:r>
              <a:rPr lang="es-ES" altLang="es-PR" sz="1200" b="0" dirty="0" smtClean="0">
                <a:latin typeface="Times New Roman" pitchFamily="18" charset="0"/>
              </a:rPr>
              <a:t> and </a:t>
            </a:r>
            <a:r>
              <a:rPr lang="es-ES" altLang="es-PR" sz="1200" b="0" dirty="0" err="1" smtClean="0">
                <a:latin typeface="Times New Roman" pitchFamily="18" charset="0"/>
              </a:rPr>
              <a:t>Program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Evaluation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</a:t>
            </a:r>
            <a:r>
              <a:rPr lang="es-ES" altLang="es-PR" sz="1200" b="0" dirty="0" smtClean="0">
                <a:latin typeface="Times New Roman" pitchFamily="18" charset="0"/>
              </a:rPr>
              <a:t>J. R. Hoffman.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29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J. R. Hoffman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la 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2" y="599413"/>
            <a:ext cx="2312974" cy="269472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0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0452" y="3651032"/>
            <a:ext cx="8144036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con otras evaluaciones realizadas en atletas que participan en el mismo deporte y posición:</a:t>
            </a: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36128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230346" y="5341034"/>
            <a:ext cx="7286202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potencial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0346" y="4764970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90898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195736" y="821681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195737" y="1771477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3715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339752" y="2565152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DEPORTISTAS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 smtClean="0">
                <a:latin typeface="Times New Roman" pitchFamily="18" charset="0"/>
              </a:rPr>
              <a:t>daptado de: “</a:t>
            </a:r>
            <a:r>
              <a:rPr lang="es-ES" altLang="es-PR" sz="1200" b="0" dirty="0" err="1" smtClean="0">
                <a:latin typeface="Times New Roman" pitchFamily="18" charset="0"/>
              </a:rPr>
              <a:t>Athlete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Testing</a:t>
            </a:r>
            <a:r>
              <a:rPr lang="es-ES" altLang="es-PR" sz="1200" b="0" dirty="0" smtClean="0">
                <a:latin typeface="Times New Roman" pitchFamily="18" charset="0"/>
              </a:rPr>
              <a:t> and </a:t>
            </a:r>
            <a:r>
              <a:rPr lang="es-ES" altLang="es-PR" sz="1200" b="0" dirty="0" err="1" smtClean="0">
                <a:latin typeface="Times New Roman" pitchFamily="18" charset="0"/>
              </a:rPr>
              <a:t>Program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Evaluation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</a:t>
            </a:r>
            <a:r>
              <a:rPr lang="es-ES" altLang="es-PR" sz="1200" b="0" dirty="0" smtClean="0">
                <a:latin typeface="Times New Roman" pitchFamily="18" charset="0"/>
              </a:rPr>
              <a:t>J. R. Hoffman.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29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J. R. Hoffman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la 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4" y="751210"/>
            <a:ext cx="1425021" cy="269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792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26630" y="4429939"/>
            <a:ext cx="734982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Desarrollo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metas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" y="457395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318246" y="5078011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Motivar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220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323174"/>
            <a:ext cx="79121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Usos/Objetivos: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1318246" y="3781867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Prescripción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ejercicio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7" name="Picture 3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2950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 smtClean="0">
                <a:latin typeface="Times New Roman" pitchFamily="18" charset="0"/>
              </a:rPr>
              <a:t>daptado de: “</a:t>
            </a:r>
            <a:r>
              <a:rPr lang="es-ES" altLang="es-PR" sz="1200" b="0" dirty="0" err="1" smtClean="0">
                <a:latin typeface="Times New Roman" pitchFamily="18" charset="0"/>
              </a:rPr>
              <a:t>Athlete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Testing</a:t>
            </a:r>
            <a:r>
              <a:rPr lang="es-ES" altLang="es-PR" sz="1200" b="0" dirty="0" smtClean="0">
                <a:latin typeface="Times New Roman" pitchFamily="18" charset="0"/>
              </a:rPr>
              <a:t> and </a:t>
            </a:r>
            <a:r>
              <a:rPr lang="es-ES" altLang="es-PR" sz="1200" b="0" dirty="0" err="1" smtClean="0">
                <a:latin typeface="Times New Roman" pitchFamily="18" charset="0"/>
              </a:rPr>
              <a:t>Program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Evaluation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</a:t>
            </a:r>
            <a:r>
              <a:rPr lang="es-ES" altLang="es-PR" sz="1200" b="0" dirty="0" smtClean="0">
                <a:latin typeface="Times New Roman" pitchFamily="18" charset="0"/>
              </a:rPr>
              <a:t>J. R. Hoffman.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29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J. R. Hoffman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la 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DEPORTISTAS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" y="709275"/>
            <a:ext cx="2186344" cy="244057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3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22365" y="1616884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  <a:endParaRPr lang="es-PR" altLang="es-PR" sz="2400" i="1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763688" y="680779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20452" y="2951278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Clasificar el estado de la aptitud física: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2913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230346" y="3921200"/>
            <a:ext cx="744611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Ubicación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puntuación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distribución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230346" y="3345136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Rango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porcentual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34891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230346" y="4969138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debajo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sobre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excelente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230346" y="439307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Categorías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descriptivas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5370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28"/>
            <a:ext cx="2044700" cy="304800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19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94373" y="1628801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  <a:endParaRPr lang="es-PR" altLang="es-PR" sz="2400" i="1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835696" y="692696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92460" y="3812015"/>
            <a:ext cx="234716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7738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302354" y="4194371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Fortalezas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3838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302354" y="489713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Componentes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requieren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mejorados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4116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5852785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1895"/>
            <a:ext cx="3477605" cy="23184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8" y="593386"/>
            <a:ext cx="1384044" cy="303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9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2234801" y="2192948"/>
            <a:ext cx="608999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COMUNICAR, Y EXPLICAR, LOS RESULTADOS A LOS CLIENTES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276124" y="1040819"/>
            <a:ext cx="6687767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6344" y="3914569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Emplear un lenguaje sencillo y común en la población general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63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36344" y="495150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sea posible, tratar de frasear resultados pobres en términos positivos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33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" y="476672"/>
            <a:ext cx="2266472" cy="339970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0" y="2204864"/>
            <a:ext cx="3168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555776" y="2318544"/>
            <a:ext cx="2808311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ESTADÍSTICAS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727368"/>
            <a:ext cx="69760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Valores z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Puntuaciones Estándares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91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43837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Rangos porcentuales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5"/>
          <p:cNvSpPr txBox="1">
            <a:spLocks/>
          </p:cNvSpPr>
          <p:nvPr/>
        </p:nvSpPr>
        <p:spPr bwMode="auto">
          <a:xfrm>
            <a:off x="2411760" y="2996952"/>
            <a:ext cx="482453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MEDIDAS DE POSICIÓN</a:t>
            </a:r>
            <a:endParaRPr lang="es-PR" altLang="es-PR" sz="26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02601"/>
            <a:ext cx="3826501" cy="2175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" y="621638"/>
            <a:ext cx="2159000" cy="30226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772816"/>
            <a:ext cx="46085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American </a:t>
            </a:r>
            <a:r>
              <a:rPr lang="en-US" altLang="es-PR" sz="2800" dirty="0"/>
              <a:t>College of Sports Medicine [ACSM], (2014). </a:t>
            </a:r>
            <a:r>
              <a:rPr lang="en-US" altLang="es-PR" sz="2800" b="1" i="1" dirty="0"/>
              <a:t>ACSM's Health-Related Physical Fitness Manual</a:t>
            </a:r>
            <a:r>
              <a:rPr lang="en-US" altLang="es-PR" sz="2800" dirty="0"/>
              <a:t> (4ta. ed.). Philadelphia: Wolters Kluwer Health/Lippincott Williams &amp; Wilkins. 174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2316"/>
            <a:ext cx="3960440" cy="5685986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5405"/>
            <a:ext cx="8280920" cy="5729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072" y="4374"/>
            <a:ext cx="10271302" cy="6853626"/>
          </a:xfrm>
          <a:prstGeom prst="rect">
            <a:avLst/>
          </a:prstGeom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971600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4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9468544" cy="7557124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4644007" y="755950"/>
            <a:ext cx="449999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4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  <a:endParaRPr lang="es-PR" altLang="es-PR" sz="6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Correo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 err="1" smtClean="0">
                <a:latin typeface="Arial" charset="0"/>
              </a:rPr>
              <a:t>electrónico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7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Dirección</a:t>
            </a:r>
            <a:r>
              <a:rPr lang="en-US" altLang="es-PR" sz="2800" b="1" dirty="0" smtClean="0">
                <a:latin typeface="Arial" charset="0"/>
              </a:rPr>
              <a:t> y </a:t>
            </a:r>
            <a:r>
              <a:rPr lang="en-US" altLang="es-PR" sz="2800" b="1" dirty="0" err="1" smtClean="0">
                <a:latin typeface="Arial" charset="0"/>
              </a:rPr>
              <a:t>Teléfono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9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Página</a:t>
            </a:r>
            <a:r>
              <a:rPr lang="en-US" altLang="es-PR" sz="2800" b="1" dirty="0" smtClean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U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 smtClean="0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 smtClean="0">
                <a:latin typeface="Calibri" panose="020F0502020204030204" pitchFamily="34" charset="0"/>
              </a:rPr>
              <a:t>Recinto</a:t>
            </a:r>
            <a:r>
              <a:rPr lang="en-US" altLang="es-PR" sz="2800" i="1" dirty="0" smtClean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 smtClean="0">
                <a:latin typeface="Calibri" panose="020F0502020204030204" pitchFamily="34" charset="0"/>
              </a:rPr>
              <a:t>Metropolitano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43500" y="1700808"/>
            <a:ext cx="40929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Beam</a:t>
            </a:r>
            <a:r>
              <a:rPr lang="en-US" altLang="es-PR" sz="2800" dirty="0"/>
              <a:t>, W. C., &amp; Adams, G. M. (2014). </a:t>
            </a:r>
            <a:r>
              <a:rPr lang="en-US" altLang="es-PR" sz="2800" b="1" i="1" dirty="0"/>
              <a:t>Exercise Physiology Laboratory Manual</a:t>
            </a:r>
            <a:r>
              <a:rPr lang="en-US" altLang="es-PR" sz="2800" dirty="0"/>
              <a:t> (7ma ed.). New York, NY: McGraw-Hill, an imprint of The McGraw-Hill Companies, Inc. 320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619972" cy="5719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358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20072" y="1340768"/>
            <a:ext cx="3744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Miller</a:t>
            </a:r>
            <a:r>
              <a:rPr lang="en-US" altLang="es-PR" sz="2800" dirty="0"/>
              <a:t>, D. K. (2014). </a:t>
            </a:r>
            <a:r>
              <a:rPr lang="en-US" altLang="es-PR" sz="2800" b="1" i="1" dirty="0"/>
              <a:t>Measurement by the Physical Educator: Why and How</a:t>
            </a:r>
            <a:r>
              <a:rPr lang="en-US" altLang="es-PR" sz="2800" dirty="0"/>
              <a:t> (7ma. ed.). New York, NY: McGraw-Hill, and imprint of the McGraw-Hill Companies. 330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12422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6" y="822532"/>
            <a:ext cx="4819650" cy="561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67371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844824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Heyward</a:t>
            </a:r>
            <a:r>
              <a:rPr lang="en-US" altLang="es-PR" sz="2800" dirty="0"/>
              <a:t>, V. H. (2014). </a:t>
            </a:r>
            <a:r>
              <a:rPr lang="en-US" altLang="es-PR" sz="2800" b="1" i="1" dirty="0"/>
              <a:t>Advanced Fitness Assessment &amp; Exercise Prescription</a:t>
            </a:r>
            <a:r>
              <a:rPr lang="en-US" altLang="es-PR" sz="2800" dirty="0"/>
              <a:t> (7ma ed.). Champaign, Illinois: Human Kinetics Books. 537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2" y="836712"/>
            <a:ext cx="4152900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875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700808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Winnick</a:t>
            </a:r>
            <a:r>
              <a:rPr lang="en-US" altLang="es-PR" sz="2800" dirty="0"/>
              <a:t>, J. P., &amp; Short, F. K. (2014). </a:t>
            </a:r>
            <a:r>
              <a:rPr lang="en-US" altLang="es-PR" sz="2800" b="1" i="1" dirty="0"/>
              <a:t>Brockport Physical Fitness Test Manual: A Health-Related Assessment for Youngsters </a:t>
            </a:r>
            <a:r>
              <a:rPr lang="en-US" altLang="es-PR" sz="2800" b="1" i="1" dirty="0" smtClean="0"/>
              <a:t>with </a:t>
            </a:r>
            <a:r>
              <a:rPr lang="en-US" altLang="es-PR" sz="2800" b="1" i="1" dirty="0"/>
              <a:t>Disabilities</a:t>
            </a:r>
            <a:r>
              <a:rPr lang="en-US" altLang="es-PR" sz="2800" dirty="0"/>
              <a:t> (2da ed.). Champaign, IL: Human Kinetics. 160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" y="838200"/>
            <a:ext cx="4289426" cy="558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44116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Haff</a:t>
            </a:r>
            <a:r>
              <a:rPr lang="en-US" altLang="es-PR" sz="2800" dirty="0" smtClean="0"/>
              <a:t>, G. G., &amp; </a:t>
            </a:r>
            <a:r>
              <a:rPr lang="en-US" altLang="es-PR" sz="2800" dirty="0" err="1" smtClean="0"/>
              <a:t>Dumke</a:t>
            </a:r>
            <a:r>
              <a:rPr lang="en-US" altLang="es-PR" sz="2800" dirty="0" smtClean="0"/>
              <a:t>, C. (2012). </a:t>
            </a:r>
            <a:r>
              <a:rPr lang="en-US" altLang="es-PR" sz="2800" b="1" i="1" dirty="0" smtClean="0"/>
              <a:t>Laboratory Manual for Exercise Physiology</a:t>
            </a:r>
            <a:r>
              <a:rPr lang="en-US" altLang="es-PR" sz="2800" dirty="0" smtClean="0"/>
              <a:t>. Champaign, IL: Human Kinetics. 449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06443" cy="5557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6173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721818"/>
            <a:ext cx="4464496" cy="558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Pate, R., </a:t>
            </a:r>
            <a:r>
              <a:rPr lang="en-US" altLang="es-PR" sz="2800" dirty="0" err="1"/>
              <a:t>Oria</a:t>
            </a:r>
            <a:r>
              <a:rPr lang="en-US" altLang="es-PR" sz="2800" dirty="0"/>
              <a:t>, M., &amp; </a:t>
            </a:r>
            <a:r>
              <a:rPr lang="en-US" altLang="es-PR" sz="2800" dirty="0" err="1" smtClean="0"/>
              <a:t>Pillssbury</a:t>
            </a:r>
            <a:r>
              <a:rPr lang="en-US" altLang="es-PR" sz="2800" dirty="0"/>
              <a:t>, L. (Eds.). (2012) </a:t>
            </a:r>
            <a:r>
              <a:rPr lang="en-US" altLang="es-PR" sz="2800" b="1" i="1" dirty="0"/>
              <a:t>Fitness Measures and Health Outcomes in Youth</a:t>
            </a:r>
            <a:r>
              <a:rPr lang="en-US" altLang="es-PR" sz="2800" dirty="0"/>
              <a:t>. Washington, DC: The National Academies Press. 259 pp. </a:t>
            </a:r>
            <a:r>
              <a:rPr lang="en-US" altLang="es-PR" sz="2800" dirty="0" err="1"/>
              <a:t>Recuperado</a:t>
            </a:r>
            <a:r>
              <a:rPr lang="en-US" altLang="es-PR" sz="2800" dirty="0"/>
              <a:t> de </a:t>
            </a:r>
            <a:r>
              <a:rPr lang="en-US" altLang="es-PR" sz="2800" b="1" i="1" dirty="0">
                <a:hlinkClick r:id="rId5"/>
              </a:rPr>
              <a:t>http://</a:t>
            </a:r>
            <a:r>
              <a:rPr lang="en-US" altLang="es-PR" sz="2800" b="1" i="1" dirty="0" smtClean="0">
                <a:hlinkClick r:id="rId5"/>
              </a:rPr>
              <a:t>www.pysc.org/resources/documents/FitnessMeasuresandHealthOutcomesinYouth.pdf</a:t>
            </a:r>
            <a:endParaRPr lang="en-US" altLang="es-PR" sz="2000" b="1" i="1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619672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" y="928627"/>
            <a:ext cx="3656963" cy="5485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2771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Miller</a:t>
            </a:r>
            <a:r>
              <a:rPr lang="en-US" altLang="es-PR" sz="2800" dirty="0"/>
              <a:t>, T. (2012). </a:t>
            </a:r>
            <a:r>
              <a:rPr lang="en-US" altLang="es-PR" sz="2800" b="1" i="1" dirty="0"/>
              <a:t>NSCA’ Guide to Tests and Assessment</a:t>
            </a:r>
            <a:r>
              <a:rPr lang="en-US" altLang="es-PR" sz="2800" dirty="0"/>
              <a:t>. Champaign, IL: Human Kinetics. 360 </a:t>
            </a:r>
            <a:r>
              <a:rPr lang="en-US" altLang="es-PR" sz="2800" dirty="0" smtClean="0"/>
              <a:t>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838200"/>
            <a:ext cx="4248150" cy="5514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1128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60458" y="2132856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/>
              <a:t>Martínez </a:t>
            </a:r>
            <a:r>
              <a:rPr lang="es-PR" altLang="es-PR" sz="2800" dirty="0"/>
              <a:t>López, E. J. (2011). </a:t>
            </a:r>
            <a:r>
              <a:rPr lang="es-PR" altLang="es-PR" sz="2800" b="1" i="1" dirty="0"/>
              <a:t>Pruebas de Aptitud Física</a:t>
            </a:r>
            <a:r>
              <a:rPr lang="es-PR" altLang="es-PR" sz="2800" dirty="0"/>
              <a:t> (2da. ed.). Barcelona,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360 pp</a:t>
            </a:r>
            <a:r>
              <a:rPr lang="es-PR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2870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3936929" cy="5577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45148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olded_Page_Consideraciones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8024" y="1988840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Acevedo</a:t>
            </a:r>
            <a:r>
              <a:rPr lang="en-US" altLang="es-PR" sz="2800" dirty="0"/>
              <a:t>, E. O., &amp; Starks, M. A. (2011). </a:t>
            </a:r>
            <a:r>
              <a:rPr lang="en-US" altLang="es-PR" sz="2800" b="1" i="1" dirty="0"/>
              <a:t>Exercise Testing and Prescription Lab Manual</a:t>
            </a:r>
            <a:r>
              <a:rPr lang="en-US" altLang="es-PR" sz="2800" dirty="0"/>
              <a:t> (2da. ed.). Champaign, IL: Human Kinetics. 153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65166" cy="5639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87192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4" y="838200"/>
            <a:ext cx="3843416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0713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7" y="908721"/>
            <a:ext cx="3788940" cy="5533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4294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772816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Reiman</a:t>
            </a:r>
            <a:r>
              <a:rPr lang="en-US" altLang="es-PR" sz="2800" dirty="0"/>
              <a:t>, M. P., &amp; </a:t>
            </a:r>
            <a:r>
              <a:rPr lang="en-US" altLang="es-PR" sz="2800" dirty="0" err="1"/>
              <a:t>Manske</a:t>
            </a:r>
            <a:r>
              <a:rPr lang="en-US" altLang="es-PR" sz="2800" dirty="0"/>
              <a:t>, R. C. (2009). </a:t>
            </a:r>
            <a:r>
              <a:rPr lang="en-US" altLang="es-PR" sz="2800" b="1" i="1" dirty="0"/>
              <a:t>Functional Testing in Human Performance</a:t>
            </a:r>
            <a:r>
              <a:rPr lang="en-US" altLang="es-PR" sz="2800" dirty="0"/>
              <a:t>. Champaign, IL: Human Kinetics. 308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5343"/>
            <a:ext cx="4248472" cy="5485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910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2492896"/>
            <a:ext cx="43204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Bshok</a:t>
            </a:r>
            <a:r>
              <a:rPr lang="en-US" altLang="es-PR" sz="2800" dirty="0"/>
              <a:t>, C. (2008). </a:t>
            </a:r>
            <a:r>
              <a:rPr lang="en-US" altLang="es-PR" sz="2800" b="1" i="1" dirty="0"/>
              <a:t>Test your Physical Fitness</a:t>
            </a:r>
            <a:r>
              <a:rPr lang="en-US" altLang="es-PR" sz="2800" dirty="0"/>
              <a:t>. Delhi, India: </a:t>
            </a:r>
            <a:r>
              <a:rPr lang="en-US" altLang="es-PR" sz="2800" dirty="0" err="1"/>
              <a:t>Kalpaz</a:t>
            </a:r>
            <a:r>
              <a:rPr lang="en-US" altLang="es-PR" sz="2800" dirty="0"/>
              <a:t> Publications. 357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18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2008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2478"/>
            <a:ext cx="3528392" cy="5565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1366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412776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Baumgartner</a:t>
            </a:r>
            <a:r>
              <a:rPr lang="en-US" altLang="es-PR" sz="2800" dirty="0"/>
              <a:t>, T. A., Jackson, A. S., Mahar, M. T., &amp; Rowe, D. A. (2007). </a:t>
            </a:r>
            <a:r>
              <a:rPr lang="en-US" altLang="es-PR" sz="2800" b="1" i="1" dirty="0"/>
              <a:t>Measurement for Evaluation in Physical Education and Exercise Science</a:t>
            </a:r>
            <a:r>
              <a:rPr lang="en-US" altLang="es-PR" sz="2800" dirty="0"/>
              <a:t> (8va. ed.). New York, NY: McGraw-Hill, and imprint of the McGraw-Hill </a:t>
            </a:r>
            <a:r>
              <a:rPr lang="en-US" altLang="es-PR" sz="2800" dirty="0" smtClean="0"/>
              <a:t>Companies. 544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104456" cy="5503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0124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/>
              <a:t>George</a:t>
            </a:r>
            <a:r>
              <a:rPr lang="es-PR" altLang="es-PR" sz="2800" dirty="0"/>
              <a:t>, J. D., Fisher, A. G., &amp; </a:t>
            </a:r>
            <a:r>
              <a:rPr lang="es-PR" altLang="es-PR" sz="2800" dirty="0" err="1"/>
              <a:t>Vehrs</a:t>
            </a:r>
            <a:r>
              <a:rPr lang="es-PR" altLang="es-PR" sz="2800" dirty="0"/>
              <a:t>, P. R. </a:t>
            </a:r>
            <a:r>
              <a:rPr lang="es-PR" altLang="es-PR" sz="2800" dirty="0" smtClean="0"/>
              <a:t>(2007). </a:t>
            </a:r>
            <a:r>
              <a:rPr lang="es-PR" altLang="es-PR" sz="2800" b="1" i="1" dirty="0" err="1"/>
              <a:t>Tests</a:t>
            </a:r>
            <a:r>
              <a:rPr lang="es-PR" altLang="es-PR" sz="2800" b="1" i="1" dirty="0"/>
              <a:t> y Pruebas </a:t>
            </a:r>
            <a:r>
              <a:rPr lang="es-PR" altLang="es-PR" sz="2800" b="1" i="1" dirty="0" smtClean="0"/>
              <a:t>Físicas</a:t>
            </a:r>
            <a:r>
              <a:rPr lang="es-PR" altLang="es-PR" sz="2800" dirty="0" smtClean="0"/>
              <a:t> (4ta. </a:t>
            </a:r>
            <a:r>
              <a:rPr lang="es-PR" altLang="es-PR" sz="2800" dirty="0"/>
              <a:t>e</a:t>
            </a:r>
            <a:r>
              <a:rPr lang="es-PR" altLang="es-PR" sz="2800" dirty="0" smtClean="0"/>
              <a:t>d.). Barcelona, </a:t>
            </a:r>
            <a:r>
              <a:rPr lang="es-PR" altLang="es-PR" sz="2800" dirty="0"/>
              <a:t>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310 pp</a:t>
            </a:r>
            <a:r>
              <a:rPr lang="es-PR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3243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0" y="838200"/>
            <a:ext cx="3964808" cy="5615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5972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99992" y="692696"/>
            <a:ext cx="453443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Winter</a:t>
            </a:r>
            <a:r>
              <a:rPr lang="en-US" altLang="es-PR" sz="2800" dirty="0"/>
              <a:t>, E. M., Jones, A. M., </a:t>
            </a:r>
            <a:r>
              <a:rPr lang="en-US" altLang="es-PR" sz="2800" dirty="0" err="1"/>
              <a:t>Davinson</a:t>
            </a:r>
            <a:r>
              <a:rPr lang="en-US" altLang="es-PR" sz="2800" dirty="0"/>
              <a:t>, R. C. R., Bromley, P. D., &amp; Mercer, T. H. (2007). </a:t>
            </a:r>
            <a:r>
              <a:rPr lang="en-US" altLang="es-PR" sz="2800" b="1" i="1" dirty="0"/>
              <a:t>Sport and Exercise Physiology Testing Guidelines: The British Association of Sport and Exercise Science Guide. Volume II: Exercise and Clinical Testing</a:t>
            </a:r>
            <a:r>
              <a:rPr lang="en-US" altLang="es-PR" sz="2800" dirty="0"/>
              <a:t>. New York, NY: Routledge Taylor &amp; Frances Group. 267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1" y="816882"/>
            <a:ext cx="3987080" cy="5682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78183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4065" y="1772816"/>
            <a:ext cx="45344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Maud</a:t>
            </a:r>
            <a:r>
              <a:rPr lang="en-US" altLang="es-PR" sz="2800" dirty="0"/>
              <a:t>, P. J., &amp; Foster, C. (Eds.) (2006). </a:t>
            </a:r>
            <a:r>
              <a:rPr lang="en-US" altLang="es-PR" sz="2800" b="1" i="1" dirty="0"/>
              <a:t>Physiological Assessment of Human Fitness</a:t>
            </a:r>
            <a:r>
              <a:rPr lang="en-US" altLang="es-PR" sz="2800" dirty="0"/>
              <a:t> (2da. ed.). Champaign, IL: Human Kinetics Publishers, Inc. 319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910208"/>
            <a:ext cx="4283777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0878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MacDougall</a:t>
            </a:r>
            <a:r>
              <a:rPr lang="en-US" altLang="es-PR" sz="2800" dirty="0"/>
              <a:t>, J. D., Wenger, H. A., &amp; Green, H. J. (1991). </a:t>
            </a:r>
            <a:r>
              <a:rPr lang="en-US" altLang="es-PR" sz="2800" b="1" i="1" dirty="0"/>
              <a:t>Physiological Testing of the High-Performance Athlete</a:t>
            </a:r>
            <a:r>
              <a:rPr lang="en-US" altLang="es-PR" sz="2800" dirty="0"/>
              <a:t>. Champaign, IL: Human Kinetics Books. 432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1991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8" y="910208"/>
            <a:ext cx="3478678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646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2413"/>
            <a:ext cx="2342919" cy="2272531"/>
          </a:xfrm>
          <a:prstGeom prst="rect">
            <a:avLst/>
          </a:prstGeom>
        </p:spPr>
      </p:pic>
      <p:sp>
        <p:nvSpPr>
          <p:cNvPr id="52" name="Title 1"/>
          <p:cNvSpPr>
            <a:spLocks/>
          </p:cNvSpPr>
          <p:nvPr/>
        </p:nvSpPr>
        <p:spPr bwMode="auto">
          <a:xfrm>
            <a:off x="2557313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3" name="Title 1"/>
          <p:cNvSpPr>
            <a:spLocks/>
          </p:cNvSpPr>
          <p:nvPr/>
        </p:nvSpPr>
        <p:spPr bwMode="auto">
          <a:xfrm>
            <a:off x="2557314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4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3675"/>
            <a:ext cx="431894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770264" y="2205112"/>
            <a:ext cx="403244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PRUEBA IDEAL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5634"/>
            <a:ext cx="1858019" cy="2577599"/>
          </a:xfrm>
          <a:prstGeom prst="rect">
            <a:avLst/>
          </a:prstGeom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666768" y="30236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Mínimo equipo requerido para su administración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023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666769" y="3672548"/>
            <a:ext cx="55835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Equipo y materiales de bajo costo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6293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666769" y="4266422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Simpleza en su administración</a:t>
            </a: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2486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666769" y="4924208"/>
            <a:ext cx="552747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Dispone de resultados prácticos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8905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66768" y="553604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Autenticidad científica aceptable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536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666769" y="6184931"/>
            <a:ext cx="82012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posible evaluar un número elevado de sujetos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614174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3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Johnson</a:t>
            </a:r>
            <a:r>
              <a:rPr lang="en-US" altLang="es-PR" sz="2800" dirty="0"/>
              <a:t>, B. L., &amp; Nelson, J. K. (1986). </a:t>
            </a:r>
            <a:r>
              <a:rPr lang="en-US" altLang="es-PR" sz="2800" b="1" i="1" dirty="0"/>
              <a:t>Practical Measurements for Evaluation in Physical Education</a:t>
            </a:r>
            <a:r>
              <a:rPr lang="en-US" altLang="es-PR" sz="2800" dirty="0"/>
              <a:t> (4ta. ed.). Edina, MN: Burgess Publishing. 475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1986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1568"/>
            <a:ext cx="4104456" cy="563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15888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2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Ortega, F.,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Cadenas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-Sánchez, C., Sánchez-Delgado, G., Mora-González, J.,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Martínez-Téllez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B.,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Artero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E., &amp; ... Ruiz, J. (2015). Systematic Review and Proposal of a Field-Based Physical Fitness-Test Battery in Preschool Children: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The PREFIT Battery. Sports Medicine, 45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(4), 533-555.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with Full Text). </a:t>
            </a: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53302" cy="4286701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492500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2900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1520" y="5012754"/>
            <a:ext cx="8569325" cy="151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Bianco,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Jemni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M., Thomas, E., Patti, A., Paoli, A., Ramos Roque, J., Palma,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Mammina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C.,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Tabacchi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G. (2015). A Systematic Review to Determine Reliability and Usefulness of the Field-Based Test Batteries for the Assessment of Physical Fitness in Adolescents – The ASSO Project.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International Journal of Occupational Medicine &amp; Environmental Health, 28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(3), 445-478. doi:10.13075/ijomeh.1896.00393.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http://ijomeh.eu/pdf-2413-2457?filename=A%20systematic%20review%20to.pdf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4" y="1123875"/>
            <a:ext cx="7678763" cy="3756517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98833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01208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Latorre Román, P. Á., López, D. M., Fernández Sánchez, M., Salas Sánchez, J.,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Moriana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Coronas, F., García-Pinillos, F., &amp; Mora López, D. (2015). Test-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retest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a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field-based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fitness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aged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3-6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years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Hospitalaria, 32(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4), 1683-1688. doi:10.3305/nh.2015.32.4.9486.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http://www.aulamedica.es/nh/pdf/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9486.pdf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13320"/>
            <a:ext cx="8495543" cy="33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34383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445224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Lindsay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A.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Hongu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N., Spears, K.,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Idris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Dyrek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Manore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M. M. (2014). Field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Obesity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Prevention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Adults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Composition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Behavior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46(1), 43-53.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10.1016/j.jneb.2013.03.013.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http://www.jneb.org/article/S1499-4046(13)00118-8/pdf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8" y="1196752"/>
            <a:ext cx="8573437" cy="4065123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3162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err="1" smtClean="0">
                <a:latin typeface="Times New Roman" pitchFamily="18" charset="0"/>
                <a:cs typeface="Times New Roman" pitchFamily="18" charset="0"/>
              </a:rPr>
              <a:t>Cvejić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D.,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Pejović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T.,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Ostojić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S. (2013).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Adolescents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Facta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Universitatis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: Series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Sport, 11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(2), 135-145.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s-ES" altLang="es-PR" sz="16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facta.junis.ni.ac.rs/pe/pe201302/pe201302-02.pdf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2013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1214437"/>
            <a:ext cx="7191375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0661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73216"/>
            <a:ext cx="8569325" cy="100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Ruiz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J. R., España Romero, V., Castro Piñero, J., Artero, E. G., Ortega, F. B., Cuenca García, M., &amp; ... Castillo, M. J. (2011). Batería ALPHA-Fitness: test de campo para la evaluación de la condición física relacionada con la salud en niños y adolescentes.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Hospitalaria, 26(6), 1210-1214. doi:10.3305/nh.2011.26.6.5270.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s-ES" altLang="es-PR" sz="16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www.redalyc.org/pdf/3092/309226774003.pdf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919287"/>
            <a:ext cx="8362950" cy="3019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9418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Cale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L., &amp; Harris, J. (2009). Fitness testing in physical education - a misdirected effort in promoting healthy lifestyles and physical activity?.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Physical Education &amp; Sport Pedagogy, 14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(1), 89-108.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with Full Text).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1556792"/>
            <a:ext cx="8569325" cy="3579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71248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Halas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J.,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Gannon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G. (2005).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Principles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Implications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, 71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(4), 4-9. Recuperado de la base de datos de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EBSCOhost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Full Text</a:t>
            </a:r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2005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211438"/>
            <a:ext cx="8569325" cy="38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20351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94" y="1905504"/>
            <a:ext cx="2614668" cy="1740684"/>
          </a:xfrm>
          <a:prstGeom prst="rect">
            <a:avLst/>
          </a:prstGeom>
        </p:spPr>
      </p:pic>
      <p:sp>
        <p:nvSpPr>
          <p:cNvPr id="88" name="Title 1"/>
          <p:cNvSpPr>
            <a:spLocks/>
          </p:cNvSpPr>
          <p:nvPr/>
        </p:nvSpPr>
        <p:spPr bwMode="auto">
          <a:xfrm>
            <a:off x="1998591" y="779443"/>
            <a:ext cx="70922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Fácil Administra:</a:t>
            </a:r>
            <a:b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CAMPO: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3"/>
            <a:ext cx="1782568" cy="17825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644560" y="292494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de la evaluación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14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644560" y="328498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Grupo de edades indicadas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148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644559" y="3663608"/>
            <a:ext cx="6839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Autenticidad científica: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010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644560" y="4437112"/>
            <a:ext cx="7442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Área/instalación física necesaria para la prueba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36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644560" y="4806444"/>
            <a:ext cx="3914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Procedimientos/instrucciones: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29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644560" y="5157192"/>
            <a:ext cx="7586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 del registro: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369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 Box 2"/>
          <p:cNvSpPr txBox="1">
            <a:spLocks noChangeArrowheads="1"/>
          </p:cNvSpPr>
          <p:nvPr/>
        </p:nvSpPr>
        <p:spPr bwMode="auto">
          <a:xfrm>
            <a:off x="644560" y="5498648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Normas o estándares: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514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2"/>
          <p:cNvSpPr txBox="1">
            <a:spLocks noChangeArrowheads="1"/>
          </p:cNvSpPr>
          <p:nvPr/>
        </p:nvSpPr>
        <p:spPr bwMode="auto">
          <a:xfrm>
            <a:off x="644560" y="5877272"/>
            <a:ext cx="8103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las puntuaciones/resultados: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0377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644560" y="6237312"/>
            <a:ext cx="4490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y comentarios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638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 Box 2"/>
          <p:cNvSpPr txBox="1">
            <a:spLocks noChangeArrowheads="1"/>
          </p:cNvSpPr>
          <p:nvPr/>
        </p:nvSpPr>
        <p:spPr bwMode="auto">
          <a:xfrm>
            <a:off x="644560" y="220486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Nombre de la prueba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136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Box 47"/>
          <p:cNvSpPr txBox="1">
            <a:spLocks noChangeArrowheads="1"/>
          </p:cNvSpPr>
          <p:nvPr/>
        </p:nvSpPr>
        <p:spPr bwMode="auto">
          <a:xfrm>
            <a:off x="3524879" y="3663608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Validez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Confiabilidad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y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Objetividad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1" name="Text Box 47"/>
          <p:cNvSpPr txBox="1">
            <a:spLocks noChangeArrowheads="1"/>
          </p:cNvSpPr>
          <p:nvPr/>
        </p:nvSpPr>
        <p:spPr bwMode="auto">
          <a:xfrm>
            <a:off x="4460983" y="4797152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Administración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instrucciones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2" name="Text Box 47"/>
          <p:cNvSpPr txBox="1">
            <a:spLocks noChangeArrowheads="1"/>
          </p:cNvSpPr>
          <p:nvPr/>
        </p:nvSpPr>
        <p:spPr bwMode="auto">
          <a:xfrm>
            <a:off x="3766756" y="5147900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Puntaje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3" name="Text Box 47"/>
          <p:cNvSpPr txBox="1">
            <a:spLocks noChangeArrowheads="1"/>
          </p:cNvSpPr>
          <p:nvPr/>
        </p:nvSpPr>
        <p:spPr bwMode="auto">
          <a:xfrm>
            <a:off x="5665275" y="5877272"/>
            <a:ext cx="3155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Estadísticas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pertinentes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3380863" y="5517232"/>
            <a:ext cx="5066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Criterio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referencia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comparativo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644560" y="256490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140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 Box 2"/>
          <p:cNvSpPr txBox="1">
            <a:spLocks noChangeArrowheads="1"/>
          </p:cNvSpPr>
          <p:nvPr/>
        </p:nvSpPr>
        <p:spPr bwMode="auto">
          <a:xfrm>
            <a:off x="644560" y="4067780"/>
            <a:ext cx="4850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Equipo y materiales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4280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itle 1"/>
          <p:cNvSpPr>
            <a:spLocks/>
          </p:cNvSpPr>
          <p:nvPr/>
        </p:nvSpPr>
        <p:spPr bwMode="auto">
          <a:xfrm>
            <a:off x="1979712" y="1234791"/>
            <a:ext cx="7092280" cy="68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es-PR" altLang="es-PR" sz="18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</a:t>
            </a:r>
            <a:r>
              <a:rPr lang="es-PR" altLang="es-PR" sz="1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ONTITUYENTES DESCRIPTIVOS</a:t>
            </a:r>
          </a:p>
          <a:p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BÁSICOS PARA CADA PRUEBA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6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 smtClean="0">
                <a:latin typeface="Times New Roman" pitchFamily="18" charset="0"/>
                <a:cs typeface="Times New Roman" pitchFamily="18" charset="0"/>
              </a:rPr>
              <a:t>Jones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C. J.,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Rikli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R. E. (2002). Measuring functional </a:t>
            </a:r>
            <a:r>
              <a:rPr lang="en-US" altLang="es-PR" sz="1600" dirty="0" smtClean="0">
                <a:latin typeface="Times New Roman" pitchFamily="18" charset="0"/>
                <a:cs typeface="Times New Roman" pitchFamily="18" charset="0"/>
              </a:rPr>
              <a:t>fitness of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older adults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. The Journal on Active Aging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(March-April), 24-30.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altLang="es-PR" sz="16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www.dsnm.univr.it/documenti/OccorrenzaIns/matdid/matdid182478.pdf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347864" y="47667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2002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15" y="2658248"/>
            <a:ext cx="6450158" cy="103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15" y="980728"/>
            <a:ext cx="6424462" cy="187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70714"/>
            <a:ext cx="6490101" cy="1918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21779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Recursos_Banners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0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MEDICINA DEL DEPORTE: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http://www.acsm.org/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7" descr="ACSM_Web-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46188"/>
            <a:ext cx="7477125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EDUCACIÓN FÍSICA: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AAHPERD: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http://www.aahperd.org/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5" descr="AAHPERD_Web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67957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124745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Council </a:t>
            </a:r>
            <a:r>
              <a:rPr lang="es-PR" altLang="es-PR" sz="24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Physical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Fitness: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</a:t>
            </a:r>
            <a:r>
              <a:rPr lang="es-PR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://fitness.gov/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7" y="1988840"/>
            <a:ext cx="8516146" cy="3887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2909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ursos-Sitios-Web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FITNESSGRAM</a:t>
            </a:r>
            <a:r>
              <a:rPr lang="es-PR" altLang="es-PR" sz="24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</a:t>
            </a:r>
            <a:r>
              <a:rPr lang="es-PR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</a:t>
            </a:r>
            <a:r>
              <a:rPr lang="es-PR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itnessgram.net/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424936" cy="4548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8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 CHALLENGE ON ADULT FITNESS TESTS: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</a:t>
            </a: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://adultfitnesstest.org/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9" y="1844824"/>
            <a:ext cx="8457571" cy="4500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6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160240" cy="1667299"/>
          </a:xfrm>
          <a:prstGeom prst="rect">
            <a:avLst/>
          </a:prstGeom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 smtClean="0">
                <a:latin typeface="Times New Roman" pitchFamily="18" charset="0"/>
              </a:rPr>
              <a:t>Scienece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 smtClean="0">
                <a:latin typeface="Times New Roman" pitchFamily="18" charset="0"/>
              </a:rPr>
              <a:t>ta</a:t>
            </a:r>
            <a:r>
              <a:rPr lang="en-US" altLang="es-PR" sz="1200" b="0" dirty="0">
                <a:latin typeface="Times New Roman" pitchFamily="18" charset="0"/>
              </a:rPr>
              <a:t>. ed. (</a:t>
            </a:r>
            <a:r>
              <a:rPr lang="en-US" altLang="es-PR" sz="1200" b="0" dirty="0" smtClean="0">
                <a:latin typeface="Times New Roman" pitchFamily="18" charset="0"/>
              </a:rPr>
              <a:t>pp. 198-291),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A. C.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 smtClean="0">
                <a:latin typeface="Times New Roman" pitchFamily="18" charset="0"/>
              </a:rPr>
              <a:t>, 2011, San Francisco, CA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Pearson Education, Inc., publishing as Pearson Benjamin Cummings.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34" name="Title 1"/>
          <p:cNvSpPr>
            <a:spLocks/>
          </p:cNvSpPr>
          <p:nvPr/>
        </p:nvSpPr>
        <p:spPr bwMode="auto">
          <a:xfrm>
            <a:off x="2268760" y="119848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1"/>
          <p:cNvSpPr>
            <a:spLocks/>
          </p:cNvSpPr>
          <p:nvPr/>
        </p:nvSpPr>
        <p:spPr bwMode="auto">
          <a:xfrm>
            <a:off x="2232247" y="163018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DOMINIOS DEL APRENDIZAJE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73016"/>
            <a:ext cx="2016224" cy="2181489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49288" y="357301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Psicomotor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438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849288" y="2348880"/>
            <a:ext cx="7971629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 relacionada con la salud y actividad f</a:t>
            </a:r>
            <a:r>
              <a:rPr lang="en-US" altLang="es-PR" sz="4200" b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ísica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2961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48843" y="42930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Cognoscitivo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4144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48843" y="5066600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Afectivo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518796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21" y="3068960"/>
            <a:ext cx="1268367" cy="26541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1427235" cy="2150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9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22" name="Picture 2" descr="Salud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5" y="548680"/>
            <a:ext cx="2195715" cy="1427849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58703"/>
            <a:ext cx="6489286" cy="2219574"/>
          </a:xfrm>
          <a:prstGeom prst="rect">
            <a:avLst/>
          </a:prstGeom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45656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36344" y="2654722"/>
            <a:ext cx="6894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Físico-Deportivo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3230786"/>
            <a:ext cx="813601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y Actividad Física: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Diversas Poblaciones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801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6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63" y="3848269"/>
            <a:ext cx="3907601" cy="2605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2154183" cy="1452258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BENEFICIADOS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2378788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Maestros de Educación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0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2882844"/>
            <a:ext cx="324800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Lideres recreativos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50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42132" y="3458908"/>
            <a:ext cx="63305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Fisiólogos y especialistas del ejercicio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979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42132" y="4034972"/>
            <a:ext cx="35182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Terapeutas atléticos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0171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842132" y="4683044"/>
            <a:ext cx="43781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Entrenadores y “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coaches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6652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42132" y="5260925"/>
            <a:ext cx="15199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2431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/>
          </p:cNvSpPr>
          <p:nvPr/>
        </p:nvSpPr>
        <p:spPr bwMode="auto">
          <a:xfrm>
            <a:off x="2396158" y="1126480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59645" y="1558181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POBLACIÓN META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4336" y="3016177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83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4336" y="4170122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con necesidades particulares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23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70124" y="4746186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Física, recreación o salud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6851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5320835"/>
            <a:ext cx="74022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Elites y recreativos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3030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3592241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Colectivo geriátrico: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5744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70124" y="5896899"/>
            <a:ext cx="70422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8790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2440515"/>
            <a:ext cx="64908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pediátrico: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y adolescentes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27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2336"/>
            <a:ext cx="1964109" cy="1390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12" y="2780928"/>
            <a:ext cx="2304256" cy="3838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" y="470186"/>
            <a:ext cx="1891127" cy="25987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340768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" name="Title 1"/>
          <p:cNvSpPr>
            <a:spLocks/>
          </p:cNvSpPr>
          <p:nvPr/>
        </p:nvSpPr>
        <p:spPr bwMode="auto">
          <a:xfrm>
            <a:off x="2304255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8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90" y="2133228"/>
            <a:ext cx="504056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itle 1"/>
          <p:cNvSpPr>
            <a:spLocks/>
          </p:cNvSpPr>
          <p:nvPr/>
        </p:nvSpPr>
        <p:spPr bwMode="auto">
          <a:xfrm>
            <a:off x="2644402" y="2204666"/>
            <a:ext cx="45554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COLECTIVO BENEFICIADO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64336" y="383708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92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764336" y="4991033"/>
            <a:ext cx="560786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 – sobre 60 años: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 (</a:t>
            </a:r>
            <a:r>
              <a:rPr lang="es-PR" altLang="es-PR" sz="2600" b="1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32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70124" y="5824891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Ancianos frágiles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763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70124" y="4413152"/>
            <a:ext cx="158952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395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764336" y="3261426"/>
            <a:ext cx="30219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prepúberes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36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6" y="515732"/>
            <a:ext cx="1711210" cy="2619199"/>
          </a:xfrm>
          <a:prstGeom prst="rect">
            <a:avLst/>
          </a:prstGeom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304257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267744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79" y="2133228"/>
            <a:ext cx="412333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519265" y="2204666"/>
            <a:ext cx="372871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GRUPOS DE INTEREZ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08352" y="380644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86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08352" y="4960393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Bomberos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25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14140" y="5547587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Oficiales de la ley y el orden (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policías)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4865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14140" y="438251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 especiales: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Discapacitados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36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230786"/>
            <a:ext cx="66239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(escuelas y universidades)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14140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6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68" y="2730030"/>
            <a:ext cx="2071317" cy="138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1725342" cy="2194076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085383" y="108694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048870" y="144524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86" y="2023048"/>
            <a:ext cx="56531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301407" y="2094486"/>
            <a:ext cx="525658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 NO ESCOLARES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97" y="4197388"/>
            <a:ext cx="1288910" cy="1271334"/>
          </a:xfrm>
          <a:prstGeom prst="rect">
            <a:avLst/>
          </a:prstGeom>
        </p:spPr>
      </p:pic>
      <p:sp>
        <p:nvSpPr>
          <p:cNvPr id="73" name="Text Box 9"/>
          <p:cNvSpPr txBox="1">
            <a:spLocks noChangeArrowheads="1"/>
          </p:cNvSpPr>
          <p:nvPr/>
        </p:nvSpPr>
        <p:spPr bwMode="auto">
          <a:xfrm>
            <a:off x="764336" y="3480646"/>
            <a:ext cx="36636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lubes deportivos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28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764336" y="4526930"/>
            <a:ext cx="5967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corporativa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770124" y="5074171"/>
            <a:ext cx="54580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 para el control de peso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770124" y="398470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para el cuidado de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9668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764336" y="2976590"/>
            <a:ext cx="61029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Gimnasios y centros de aptitud física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587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9"/>
          <p:cNvSpPr txBox="1">
            <a:spLocks noChangeArrowheads="1"/>
          </p:cNvSpPr>
          <p:nvPr/>
        </p:nvSpPr>
        <p:spPr bwMode="auto">
          <a:xfrm>
            <a:off x="770123" y="5578227"/>
            <a:ext cx="8229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para el entrenamiento pediátrico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770124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08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/>
          </p:cNvSpPr>
          <p:nvPr/>
        </p:nvSpPr>
        <p:spPr bwMode="auto">
          <a:xfrm>
            <a:off x="1479522" y="98072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1443009" y="133903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0" y="1844824"/>
            <a:ext cx="744947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43009" y="1916262"/>
            <a:ext cx="726995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PROGRAMAS QUE REQUIEREN EVALUAR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00846" y="3086770"/>
            <a:ext cx="790927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entrenamiento físico-deportivo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0847" y="4349078"/>
            <a:ext cx="790927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salud, ejercicios y actividad física para los empleados de una empresa corporativa, gubernamental o académica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43312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06634" y="5434211"/>
            <a:ext cx="808299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para el control de la obesidad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3732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06635" y="3590826"/>
            <a:ext cx="76903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rehabilitación física y ejercicios terapéuticos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00847" y="2582714"/>
            <a:ext cx="68130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ejercicios y actividad física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06634" y="5938267"/>
            <a:ext cx="822986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educación del movimiento para niños de edad pre-escolar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877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1" y="640430"/>
            <a:ext cx="1127127" cy="1755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9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47" y="2444912"/>
            <a:ext cx="1016605" cy="1524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09" y="2390997"/>
            <a:ext cx="948338" cy="1503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8" y="2184172"/>
            <a:ext cx="1039785" cy="17836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3" y="548680"/>
            <a:ext cx="2140083" cy="1453390"/>
          </a:xfrm>
          <a:prstGeom prst="rect">
            <a:avLst/>
          </a:prstGeom>
        </p:spPr>
      </p:pic>
      <p:sp>
        <p:nvSpPr>
          <p:cNvPr id="5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79194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aptitud física relacionadas con la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836344" y="2870746"/>
            <a:ext cx="4972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de la actividad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42132" y="3446810"/>
            <a:ext cx="47115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Evaluaciones psicomotoras: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842132" y="4886970"/>
            <a:ext cx="75472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rendimiento funcional en deportes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179388" y="5445224"/>
            <a:ext cx="8964612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 smtClean="0">
                <a:latin typeface="Times New Roman" pitchFamily="18" charset="0"/>
              </a:rPr>
              <a:t>Scienece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 smtClean="0">
                <a:latin typeface="Times New Roman" pitchFamily="18" charset="0"/>
              </a:rPr>
              <a:t>ta</a:t>
            </a:r>
            <a:r>
              <a:rPr lang="en-US" altLang="es-PR" sz="1200" b="0" dirty="0">
                <a:latin typeface="Times New Roman" pitchFamily="18" charset="0"/>
              </a:rPr>
              <a:t>. ed. (</a:t>
            </a:r>
            <a:r>
              <a:rPr lang="en-US" altLang="es-PR" sz="1200" b="0" dirty="0" smtClean="0">
                <a:latin typeface="Times New Roman" pitchFamily="18" charset="0"/>
              </a:rPr>
              <a:t>pp. 198-260),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A. C.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 smtClean="0">
                <a:latin typeface="Times New Roman" pitchFamily="18" charset="0"/>
              </a:rPr>
              <a:t>, 2011, San Francisco, CA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Pearson Education, Inc., publishing as Pearson Benjamin </a:t>
            </a:r>
            <a:r>
              <a:rPr lang="en-US" altLang="es-PR" sz="1200" dirty="0">
                <a:latin typeface="Times New Roman" pitchFamily="18" charset="0"/>
              </a:rPr>
              <a:t>Cummings; </a:t>
            </a:r>
            <a:r>
              <a:rPr lang="en-US" altLang="es-PR" sz="1200" dirty="0" smtClean="0">
                <a:latin typeface="Times New Roman" pitchFamily="18" charset="0"/>
              </a:rPr>
              <a:t>“Chapter 3: Sports Performance Testing,”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</a:t>
            </a:r>
            <a:r>
              <a:rPr lang="sv-SE" altLang="es-PR" sz="1200" dirty="0" smtClean="0">
                <a:latin typeface="Times New Roman" pitchFamily="18" charset="0"/>
              </a:rPr>
              <a:t>&amp; S</a:t>
            </a:r>
            <a:r>
              <a:rPr lang="sv-SE" altLang="es-PR" sz="1200" dirty="0">
                <a:latin typeface="Times New Roman" pitchFamily="18" charset="0"/>
              </a:rPr>
              <a:t>. C. </a:t>
            </a:r>
            <a:r>
              <a:rPr lang="sv-SE" altLang="es-PR" sz="1200" dirty="0" smtClean="0">
                <a:latin typeface="Times New Roman" pitchFamily="18" charset="0"/>
              </a:rPr>
              <a:t>Lucett</a:t>
            </a:r>
            <a:r>
              <a:rPr lang="en-US" altLang="es-PR" sz="1200" dirty="0" smtClean="0">
                <a:latin typeface="Times New Roman" pitchFamily="18" charset="0"/>
              </a:rPr>
              <a:t>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b="1" i="1" dirty="0" smtClean="0">
                <a:latin typeface="Times New Roman" pitchFamily="18" charset="0"/>
              </a:rPr>
              <a:t>NASM </a:t>
            </a:r>
            <a:r>
              <a:rPr lang="en-US" altLang="es-PR" sz="1200" b="1" i="1" dirty="0" err="1" smtClean="0">
                <a:latin typeface="Times New Roman" pitchFamily="18" charset="0"/>
              </a:rPr>
              <a:t>Essentals</a:t>
            </a:r>
            <a:r>
              <a:rPr lang="en-US" altLang="es-PR" sz="1200" b="1" i="1" dirty="0" smtClean="0">
                <a:latin typeface="Times New Roman" pitchFamily="18" charset="0"/>
              </a:rPr>
              <a:t> of Sports </a:t>
            </a:r>
            <a:r>
              <a:rPr lang="en-US" altLang="es-PR" sz="1200" b="1" i="1" dirty="0" err="1" smtClean="0">
                <a:latin typeface="Times New Roman" pitchFamily="18" charset="0"/>
              </a:rPr>
              <a:t>Performnce</a:t>
            </a:r>
            <a:r>
              <a:rPr lang="en-US" altLang="es-PR" sz="1200" b="1" i="1" dirty="0" smtClean="0">
                <a:latin typeface="Times New Roman" pitchFamily="18" charset="0"/>
              </a:rPr>
              <a:t> Training</a:t>
            </a:r>
            <a:r>
              <a:rPr lang="en-US" altLang="es-PR" sz="1200" dirty="0" smtClean="0">
                <a:latin typeface="Times New Roman" pitchFamily="18" charset="0"/>
              </a:rPr>
              <a:t>. 1ra</a:t>
            </a:r>
            <a:r>
              <a:rPr lang="en-US" altLang="es-PR" sz="1200" dirty="0">
                <a:latin typeface="Times New Roman" pitchFamily="18" charset="0"/>
              </a:rPr>
              <a:t>. ed</a:t>
            </a:r>
            <a:r>
              <a:rPr lang="en-US" altLang="es-PR" sz="1200" dirty="0" smtClean="0">
                <a:latin typeface="Times New Roman" pitchFamily="18" charset="0"/>
              </a:rPr>
              <a:t>. Rev.;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71), </a:t>
            </a:r>
            <a:r>
              <a:rPr lang="en-US" altLang="es-PR" sz="1200" dirty="0" err="1" smtClean="0">
                <a:latin typeface="Times New Roman" pitchFamily="18" charset="0"/>
              </a:rPr>
              <a:t>por</a:t>
            </a:r>
            <a:r>
              <a:rPr lang="en-US" altLang="es-PR" sz="1200" dirty="0" smtClean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S. C. Lucett, &amp; B. G. </a:t>
            </a:r>
            <a:r>
              <a:rPr lang="sv-SE" altLang="es-PR" sz="1200" dirty="0" smtClean="0">
                <a:latin typeface="Times New Roman" pitchFamily="18" charset="0"/>
              </a:rPr>
              <a:t>Sutton</a:t>
            </a:r>
            <a:r>
              <a:rPr lang="en-US" altLang="es-PR" sz="1200" dirty="0" smtClean="0">
                <a:latin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</a:rPr>
              <a:t>(</a:t>
            </a:r>
            <a:r>
              <a:rPr lang="en-US" altLang="es-PR" sz="1200" dirty="0" smtClean="0">
                <a:latin typeface="Times New Roman" pitchFamily="18" charset="0"/>
              </a:rPr>
              <a:t>Eds.), 2015, Burlington, MA: Jones &amp; </a:t>
            </a:r>
            <a:r>
              <a:rPr lang="en-US" altLang="es-PR" sz="1200" dirty="0" err="1" smtClean="0">
                <a:latin typeface="Times New Roman" pitchFamily="18" charset="0"/>
              </a:rPr>
              <a:t>Barlett</a:t>
            </a:r>
            <a:r>
              <a:rPr lang="en-US" altLang="es-PR" sz="1200" dirty="0" smtClean="0">
                <a:latin typeface="Times New Roman" pitchFamily="18" charset="0"/>
              </a:rPr>
              <a:t>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2015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The </a:t>
            </a:r>
            <a:r>
              <a:rPr lang="en-US" altLang="es-PR" sz="1200" dirty="0" smtClean="0">
                <a:latin typeface="Times New Roman" pitchFamily="18" charset="0"/>
              </a:rPr>
              <a:t>National Academy of Sports Medicine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1187500" y="3799384"/>
            <a:ext cx="79930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destrezas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1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7021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1187500" y="4293096"/>
            <a:ext cx="7993062" cy="4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cualidades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deportivas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específicas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3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407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5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/>
          </p:cNvSpPr>
          <p:nvPr/>
        </p:nvSpPr>
        <p:spPr bwMode="auto">
          <a:xfrm>
            <a:off x="2412776" y="1189770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1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607984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 DE PRUEBAS DE APITUD FÍSICA</a:t>
            </a:r>
            <a:endParaRPr lang="es-PR" altLang="es-PR" sz="2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3642018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ALPHA - Fitness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4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2417882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PREFIT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0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3037131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Fitnessgram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976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5660059"/>
            <a:ext cx="43746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AVENA fitness test 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6422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010170"/>
            <a:ext cx="43380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ASSO-Fitness test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923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4363915"/>
            <a:ext cx="35397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EUROFIT test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46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52253"/>
            <a:ext cx="2228659" cy="14857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16604"/>
            <a:ext cx="3013805" cy="4520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10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8" y="713334"/>
            <a:ext cx="2193570" cy="1485559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2438698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conceptual: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y sus constituyentes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3218688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 y objetivos/propósitos  – Razones para la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08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4053961"/>
            <a:ext cx="797834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Criterios de calidad para la selección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las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9929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4846049"/>
            <a:ext cx="404630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necesidades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282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422113"/>
            <a:ext cx="29422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4043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5954992"/>
            <a:ext cx="79415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Orden/secuencia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9371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58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7466"/>
            <a:ext cx="2369177" cy="1628809"/>
          </a:xfrm>
          <a:prstGeom prst="rect">
            <a:avLst/>
          </a:prstGeom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412776" y="1051321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376263" y="148302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36344" y="3027262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Estructuración y planificación para la administración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94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36344" y="4386548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los resultados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87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42132" y="4962612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Extrapolación y predicción de los datos crudos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016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2132" y="5536859"/>
            <a:ext cx="72582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comunes y errores de medición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42132" y="3808667"/>
            <a:ext cx="53140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842132" y="6112923"/>
            <a:ext cx="521168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profesional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36344" y="2223076"/>
            <a:ext cx="756970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básicos para los procedimientos de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y 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52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49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2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20281" y="75748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83768" y="1191665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08351" y="2438296"/>
            <a:ext cx="798413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Categorizar a los evaluados, con el propósito de efectuar un escogido selecto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4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908351" y="3808265"/>
            <a:ext cx="809163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valuar la efectividad de un programa de entrenamiento o esfuerzo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04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914140" y="4562433"/>
            <a:ext cx="783432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seguimiento a la efectividad de la ejecutoria atlética a lo largo de un periodo de tiempo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5014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914140" y="3230384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Predicción de ejecutorias prospectivas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321257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908352" y="1862634"/>
            <a:ext cx="758893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fortalezas y debilidades fisiológicas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14140" y="5415801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 de las dosis de entrenamiento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3548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b="0" dirty="0" smtClean="0">
                <a:latin typeface="Times New Roman" pitchFamily="18" charset="0"/>
              </a:rPr>
              <a:t>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8" y="404664"/>
            <a:ext cx="2269806" cy="151320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5" y="476672"/>
            <a:ext cx="1616665" cy="1091001"/>
          </a:xfrm>
          <a:prstGeom prst="rect">
            <a:avLst/>
          </a:prstGeom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10207" y="6021090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b="0" dirty="0" smtClean="0">
                <a:latin typeface="Times New Roman" pitchFamily="18" charset="0"/>
              </a:rPr>
              <a:t>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7164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1331639" y="1628602"/>
            <a:ext cx="6012161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EL ENTRENADOR PERSONAL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484784" y="76507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itle 1"/>
          <p:cNvSpPr>
            <a:spLocks/>
          </p:cNvSpPr>
          <p:nvPr/>
        </p:nvSpPr>
        <p:spPr bwMode="auto">
          <a:xfrm>
            <a:off x="2448271" y="1125116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2315062"/>
            <a:ext cx="650745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Utilidad de las mediciones: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246238" y="4077072"/>
            <a:ext cx="7502226" cy="19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adaptaciones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mofofuncionales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inherentes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crónico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través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que se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encuentra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participando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cliente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previamente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planificado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545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246238" y="2780928"/>
            <a:ext cx="7502226" cy="12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profesional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desarrollar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efectivo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apropiado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cliente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93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" y="525193"/>
            <a:ext cx="2255735" cy="2255735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66768" y="287964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Informar sobre el estado de aptitud física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28796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66769" y="3528532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Planificar un programa de ejercicios individualizado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4853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66769" y="4122406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grado de logro de las metas de entrena</a:t>
            </a: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1045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6769" y="4780192"/>
            <a:ext cx="75520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el progreso del programa de ejercicio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7464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2123728" y="836712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0" name="WordArt 7"/>
          <p:cNvSpPr>
            <a:spLocks noChangeArrowheads="1" noChangeShapeType="1" noTextEdit="1"/>
          </p:cNvSpPr>
          <p:nvPr/>
        </p:nvSpPr>
        <p:spPr bwMode="auto">
          <a:xfrm>
            <a:off x="2843808" y="1916832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</a:t>
            </a:r>
            <a:r>
              <a:rPr lang="es-PR" sz="36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OBJETIVOS </a:t>
            </a:r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66768" y="539202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Motivar a los participantes del programa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392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66769" y="6040915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nivel de éxito del programa de aptitud física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2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10785" y="314096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Clasificar las personas en categorías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810786" y="3789859"/>
            <a:ext cx="70711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la capacidad física de un empleado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74667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10785" y="4383733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Desarrollar normas y escalas a base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porcentil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43659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720458"/>
            <a:ext cx="1925913" cy="2226837"/>
          </a:xfrm>
          <a:prstGeom prst="rect">
            <a:avLst/>
          </a:prstGeom>
        </p:spPr>
      </p:pic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2267743" y="1027029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2987823" y="2107149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</a:t>
            </a:r>
            <a:r>
              <a:rPr lang="es-PR" sz="36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OBJETIVOS </a:t>
            </a:r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8"/>
            <a:ext cx="2141649" cy="1427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35142"/>
            <a:ext cx="2880320" cy="1446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268252" cy="151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5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2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740"/>
            <a:ext cx="3049440" cy="199918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275856" y="908621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3275856" y="1915492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JUSTIFICACIÓN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03027" y="2996952"/>
            <a:ext cx="77174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evaluar la prueba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18320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5" y="3955703"/>
            <a:ext cx="7451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 de selección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6186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03027" y="5134833"/>
            <a:ext cx="764543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para la construcción de una prueba nueva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28154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8" y="871116"/>
            <a:ext cx="3154164" cy="2041471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3419872" y="1124645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419872" y="2131516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CRITERIOS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03027" y="3034548"/>
            <a:ext cx="23168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Validez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5591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15615" y="3898644"/>
            <a:ext cx="38461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Confiabilidad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0480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03027" y="4890788"/>
            <a:ext cx="339696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Objetividad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884109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103026" y="5711914"/>
            <a:ext cx="7645437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Coeficiente de Correlación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0523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9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764704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EXPERIMENTOS DE LABORATORIO EN FISIOLOG</a:t>
            </a:r>
            <a:r>
              <a:rPr lang="en-US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ÍA DEL EJERCICIO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www.saludmed.com/labsfisiologiaejercicio/labsfisiologiaejercicio.html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653428" cy="45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275856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75856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VALIDEZ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75856" y="2349078"/>
            <a:ext cx="511256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Representa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grado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el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prueba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mide</a:t>
            </a:r>
            <a:endParaRPr lang="en-US" altLang="es-PR" sz="4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aquello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pretende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medir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78883"/>
            <a:ext cx="2782805" cy="5802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breeze.wav"/>
          </p:stSnd>
        </p:sndAc>
      </p:transition>
    </mc:Choice>
    <mc:Fallback xmlns="">
      <p:transition>
        <p:cut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043608" y="620688"/>
            <a:ext cx="68407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1331640" y="1699468"/>
            <a:ext cx="62646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CONFIABILIDAD *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2204864"/>
            <a:ext cx="82809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4000" b="1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capacidad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prueba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para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demostrar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consistencia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y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estabilidad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puntajes</a:t>
            </a:r>
            <a:endParaRPr lang="en-US" altLang="es-PR" sz="4000" b="1" dirty="0" smtClean="0"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" y="4210535"/>
            <a:ext cx="8088025" cy="2320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1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091547" cy="4832763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347864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347864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47864" y="2349078"/>
            <a:ext cx="576064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 smtClean="0">
                <a:latin typeface="Arial" charset="0"/>
                <a:cs typeface="Arial" charset="0"/>
              </a:rPr>
              <a:t>El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grado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uniformidad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con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varios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individuos</a:t>
            </a:r>
            <a:endParaRPr lang="en-US" altLang="es-PR" sz="4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pueden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aplicar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misma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prueba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383870"/>
      </p:ext>
    </p:extLst>
  </p:cSld>
  <p:clrMapOvr>
    <a:masterClrMapping/>
  </p:clrMapOvr>
  <p:transition spd="slow">
    <p:plu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3" y="944352"/>
            <a:ext cx="3458033" cy="5220952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491880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491880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91880" y="2349078"/>
            <a:ext cx="547260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5400" b="1" dirty="0" smtClean="0">
                <a:latin typeface="Arial" charset="0"/>
                <a:cs typeface="Arial" charset="0"/>
              </a:rPr>
              <a:t>Dos o </a:t>
            </a:r>
            <a:r>
              <a:rPr lang="en-US" altLang="es-PR" sz="5400" b="1" dirty="0" err="1" smtClean="0">
                <a:latin typeface="Arial" charset="0"/>
                <a:cs typeface="Arial" charset="0"/>
              </a:rPr>
              <a:t>más</a:t>
            </a:r>
            <a:endParaRPr lang="en-US" altLang="es-PR" sz="5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evaluadores</a:t>
            </a:r>
            <a:r>
              <a:rPr lang="en-US" altLang="es-PR" sz="5400" b="1" dirty="0" smtClean="0">
                <a:latin typeface="Arial" charset="0"/>
                <a:cs typeface="Arial" charset="0"/>
              </a:rPr>
              <a:t> se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encuentran</a:t>
            </a:r>
            <a:endParaRPr lang="en-US" altLang="es-PR" sz="5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involucrados</a:t>
            </a:r>
            <a:endParaRPr lang="en-US" altLang="es-PR" sz="5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611272"/>
      </p:ext>
    </p:ext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03710"/>
            <a:ext cx="3005345" cy="1384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5" y="4933671"/>
            <a:ext cx="1979796" cy="13545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0366"/>
            <a:ext cx="3591987" cy="55979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3347864" y="620688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3347864" y="1627559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37868" y="2276872"/>
            <a:ext cx="3267241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Determinantes:</a:t>
            </a:r>
            <a:endParaRPr lang="es-PR" altLang="es-PR" sz="33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55" y="234989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355976" y="2924944"/>
            <a:ext cx="4679801" cy="5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dirty="0" smtClean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Instrucciones:</a:t>
            </a:r>
          </a:p>
        </p:txBody>
      </p:sp>
      <p:pic>
        <p:nvPicPr>
          <p:cNvPr id="40" name="Picture 20" descr="Bullet_Round_Diamond_Maggenta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6" y="2993654"/>
            <a:ext cx="458741" cy="4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4935240" y="3541643"/>
            <a:ext cx="212263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3000" b="1" dirty="0" smtClean="0">
                <a:solidFill>
                  <a:srgbClr val="000000"/>
                </a:solidFill>
                <a:latin typeface="Arial" charset="0"/>
              </a:rPr>
              <a:t>Su: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2" name="Picture 47" descr="Bullets_Arrow-Thin_Green_Right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48" y="3590647"/>
            <a:ext cx="359892" cy="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53"/>
          <p:cNvSpPr txBox="1">
            <a:spLocks noChangeArrowheads="1"/>
          </p:cNvSpPr>
          <p:nvPr/>
        </p:nvSpPr>
        <p:spPr bwMode="auto">
          <a:xfrm>
            <a:off x="5307532" y="3977466"/>
            <a:ext cx="344093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 smtClean="0">
                <a:solidFill>
                  <a:srgbClr val="000000"/>
                </a:solidFill>
                <a:latin typeface="Calibri" pitchFamily="34" charset="0"/>
              </a:rPr>
              <a:t>Claridad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9001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5307532" y="4405637"/>
            <a:ext cx="20007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 smtClean="0">
                <a:solidFill>
                  <a:srgbClr val="000000"/>
                </a:solidFill>
                <a:latin typeface="Calibri" pitchFamily="34" charset="0"/>
              </a:rPr>
              <a:t>Precisión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6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47172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5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967602" cy="5760640"/>
          </a:xfrm>
          <a:prstGeom prst="rect">
            <a:avLst/>
          </a:prstGeom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76108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sz="3400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sz="3400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con la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salud</a:t>
            </a:r>
            <a:r>
              <a:rPr lang="en-US" altLang="es-PR" sz="36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  <a:endParaRPr lang="en-US" altLang="es-PR" sz="3600" b="1" dirty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446628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Aptitud Cardiorrespiratoria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37802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Composición Corporal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3227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Fortaleza muscular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77675" y="5499308"/>
            <a:ext cx="3407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Tolerancia muscular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54656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777675" y="6041672"/>
            <a:ext cx="202170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6041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2104949" cy="5859723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1619672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5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1837631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91680" y="2348880"/>
            <a:ext cx="62657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26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MEDICION DE LA ACTIVIDAD FÍSICA:</a:t>
            </a:r>
            <a:endParaRPr lang="en-US" altLang="es-PR" sz="2400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277546" y="2852936"/>
            <a:ext cx="406393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Evaluaciones de campo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77546" y="4287366"/>
            <a:ext cx="5194051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Cuantificación de la frecuencia,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intensidad y duración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2210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2771353" y="3645024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 smtClean="0">
                <a:latin typeface="Calibri" pitchFamily="34" charset="0"/>
              </a:rPr>
              <a:t>Cuestionarios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85" y="3759087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2739081" y="5336187"/>
            <a:ext cx="6332464" cy="8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 smtClean="0">
                <a:latin typeface="Calibri" pitchFamily="34" charset="0"/>
              </a:rPr>
              <a:t>Sensores</a:t>
            </a:r>
            <a:r>
              <a:rPr lang="en-US" altLang="es-PR" sz="2700" b="1" dirty="0" smtClean="0"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latin typeface="Calibri" pitchFamily="34" charset="0"/>
              </a:rPr>
              <a:t>movimiento</a:t>
            </a:r>
            <a:r>
              <a:rPr lang="en-US" altLang="es-PR" sz="2700" b="1" dirty="0" smtClean="0">
                <a:latin typeface="Calibri" pitchFamily="34" charset="0"/>
              </a:rPr>
              <a:t> y </a:t>
            </a:r>
            <a:r>
              <a:rPr lang="en-US" altLang="es-PR" sz="2700" b="1" dirty="0" err="1" smtClean="0">
                <a:latin typeface="Calibri" pitchFamily="34" charset="0"/>
              </a:rPr>
              <a:t>monitores</a:t>
            </a:r>
            <a:r>
              <a:rPr lang="en-US" altLang="es-PR" sz="2700" b="1" dirty="0" smtClean="0">
                <a:latin typeface="Calibri" pitchFamily="34" charset="0"/>
              </a:rPr>
              <a:t>:</a:t>
            </a:r>
          </a:p>
          <a:p>
            <a:pPr algn="l" eaLnBrk="0" hangingPunct="0">
              <a:lnSpc>
                <a:spcPts val="2300"/>
              </a:lnSpc>
            </a:pP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Acelerómetros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pedómetros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monitores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FC</a:t>
            </a:r>
            <a:endParaRPr lang="en-US" altLang="es-PR" sz="27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5450250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2735161" y="6089521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 smtClean="0">
                <a:latin typeface="Calibri" pitchFamily="34" charset="0"/>
              </a:rPr>
              <a:t>Observaciones</a:t>
            </a:r>
            <a:r>
              <a:rPr lang="en-US" altLang="es-PR" sz="2700" b="1" dirty="0" smtClean="0"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latin typeface="Calibri" pitchFamily="34" charset="0"/>
              </a:rPr>
              <a:t>directas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2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6203584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9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Motriz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DESTREZA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94059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con las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destrezas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  <a:endParaRPr lang="en-US" altLang="es-PR" b="1" dirty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15007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23342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146546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745435" y="3802356"/>
            <a:ext cx="15760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37686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745435" y="4344720"/>
            <a:ext cx="1669047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tiempo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4344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41000" y="5248827"/>
            <a:ext cx="1463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51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" y="3383518"/>
            <a:ext cx="3023890" cy="328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4" y="517616"/>
            <a:ext cx="3018839" cy="2704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33" y="5301208"/>
            <a:ext cx="1576971" cy="124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1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8" y="692696"/>
            <a:ext cx="2554551" cy="1772787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554287" y="692696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99741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772246" y="1799036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849288" y="321297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</a:t>
            </a:r>
            <a:endParaRPr lang="es-PR" altLang="es-P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434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849288" y="24928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</a:t>
            </a:r>
            <a:endParaRPr lang="es-PR" altLang="es-P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42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848843" y="393305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</a:t>
            </a:r>
            <a:endParaRPr lang="es-PR" altLang="es-P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05442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00" y="2708920"/>
            <a:ext cx="1992726" cy="12568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9" y="4699122"/>
            <a:ext cx="5520837" cy="1754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6750"/>
            <a:ext cx="7382577" cy="5930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6261"/>
            <a:ext cx="3168352" cy="4763019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59980" y="836712"/>
            <a:ext cx="564852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LABORATORIO</a:t>
            </a:r>
            <a:endParaRPr lang="en-US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1880" y="1412776"/>
            <a:ext cx="5400600" cy="482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Representan aquellas evaluaciones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sofisticadas, de elevado costo,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que se administran en un ambiente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controlado, las cuales incorporan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protocolos y equipos dirigidas a la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medición de cualidades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físicas/fisiológicas particulares 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simplemente, simular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competitiva del atleta intentan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simular un movimiento humano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particular, o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competitiva de un atleta</a:t>
            </a:r>
            <a:endParaRPr lang="es-ES" altLang="es-PR" sz="24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79140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laboratorio:</a:t>
            </a:r>
            <a:endParaRPr lang="es-PR" altLang="es-P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184574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Control de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aribles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extrínsecas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ambientales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184574" y="4627142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Requiere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valuadores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diestros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capacitados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477477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1184574" y="509803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dedicado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4" name="Picture 3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524566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87450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exactas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4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74230" y="601411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prácticas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1" y="620688"/>
            <a:ext cx="2337005" cy="179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1187450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científicas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8" name="Picture 4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1187624" y="4306233"/>
            <a:ext cx="799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Experimentos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es-PR" sz="20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fisiología</a:t>
            </a:r>
            <a:r>
              <a:rPr lang="en-US" altLang="es-PR" sz="20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ejericico</a:t>
            </a:r>
            <a:endParaRPr lang="en-US" altLang="es-PR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1187450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sofisticado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costoso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de mayor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3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2726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692327" y="17538037"/>
            <a:ext cx="812814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Valoración de la capacidad anaeróbica con el uso de la 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anaeróbia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1209"/>
            <a:ext cx="2195736" cy="1723615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11760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7685"/>
            <a:ext cx="270104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55776" y="1629123"/>
            <a:ext cx="25922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ERGOMETRÍA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7" y="5202241"/>
            <a:ext cx="4360415" cy="14534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28840" y="2460016"/>
            <a:ext cx="830765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directa del consumo de oxígeno máximo (vía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circuito abierto), mediante el empleo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banda sinfín, 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remoergómetro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 otros)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4168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8839" y="3891659"/>
            <a:ext cx="830765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Evaluaciones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ergométricas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-funcionales máximas, de esfuerzo progresivo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multietapa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electrocardiograma de ejercicio realizado en una banda sinfín)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8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52591"/>
            <a:ext cx="2087488" cy="157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1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4" y="812502"/>
            <a:ext cx="3601692" cy="2376264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850431" y="1436365"/>
            <a:ext cx="5330081" cy="112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4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2327" y="3573016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de la fortaleza muscular y de torque con dinamómetros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 repetición máxima – 1 RM)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07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2327" y="48864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Establecimiento de la fortaleza muscular mediante el uso de medidas isométricas, isotónicas o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isocinéticas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vía transductores de fuerza, o células de carga y medidores de deformación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86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72855" y="1816001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tolerancia muscular vía aparatos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772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72839"/>
            <a:ext cx="5439118" cy="3708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" y="598245"/>
            <a:ext cx="3345912" cy="10967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634407" y="692175"/>
            <a:ext cx="533008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6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4" y="659880"/>
            <a:ext cx="2965548" cy="1977032"/>
          </a:xfrm>
          <a:prstGeom prst="rect">
            <a:avLst/>
          </a:prstGeom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3419872" y="980207"/>
            <a:ext cx="5472608" cy="13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ANAERÓBICA Y</a:t>
            </a: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4335" y="2880716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en la banda sinfín</a:t>
            </a:r>
          </a:p>
        </p:txBody>
      </p:sp>
      <p:pic>
        <p:nvPicPr>
          <p:cNvPr id="21" name="Picture 2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29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64336" y="4413273"/>
            <a:ext cx="769609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de la escalera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Margaria-Kalamen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008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5" y="50086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potencia muscular mediante pruebas de salto vertical que emplean platos de fuerza o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matres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sensores de contacto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ergobrinco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Bosco)</a:t>
            </a: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0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5" y="3520891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anaeróbica en el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30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1" y="5033618"/>
            <a:ext cx="6274807" cy="1372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290417" cy="2271449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28839" y="2959611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del arco de movimiento mediante el empleo de goniómetros 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inclinómetros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calibrados en grados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28839" y="41490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de la flexibilidad articular mediante el empleo de un flexómetro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Leighton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3419872" y="1124744"/>
            <a:ext cx="5472608" cy="100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ARTICULAR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3634407" y="980728"/>
            <a:ext cx="533008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5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5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5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92327" y="2671579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Hidrodensitometría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(peso hidrostático o debajo del agua para determinar densidad corporal)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2328" y="41922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Impedancia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bioeléctrica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92328" y="4768328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Ultrasonido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Dilución isotópica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592643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945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0842"/>
            <a:ext cx="2838081" cy="1892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10" y="4023075"/>
            <a:ext cx="3473022" cy="2315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0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977477" y="980728"/>
            <a:ext cx="57241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7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7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7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7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6858"/>
            <a:ext cx="2365917" cy="2066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99" y="4705852"/>
            <a:ext cx="2434905" cy="186804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28840" y="2728547"/>
            <a:ext cx="8307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magen por resonancia magnética y tomografía computadorizada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28839" y="3501008"/>
            <a:ext cx="8128145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densidad mineral (densitometría mineral ósea) mediante la técnica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absorciometría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rayos X de doble energía (DXA)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28840" y="527238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Interactancia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infrarrojos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2292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28840" y="59924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Escáner corporal tridimensional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9492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1691681" y="620688"/>
            <a:ext cx="532859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 PULMONAR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letismografía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836343" y="1558326"/>
            <a:ext cx="65439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valuación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la f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unción pulmonar:</a:t>
            </a:r>
          </a:p>
        </p:txBody>
      </p:sp>
      <p:pic>
        <p:nvPicPr>
          <p:cNvPr id="6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73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259458" y="2025930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entilación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(VVP), o</a:t>
            </a:r>
          </a:p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Normal (VN)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07912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259458" y="281801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Reserva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(VRI)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94321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259458" y="335699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everva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spiratoria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(VRE)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8219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1259458" y="389596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Residual (VR)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02116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59458" y="4434940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ital (CV) 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6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6014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59458" y="493899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(CI)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06419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59458" y="544305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Residual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uncional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(CRF)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56825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8" y="599622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Total (CPT)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612142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" y="551061"/>
            <a:ext cx="1224136" cy="913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42049</TotalTime>
  <Words>8213</Words>
  <Application>Microsoft Office PowerPoint</Application>
  <PresentationFormat>On-screen Show (4:3)</PresentationFormat>
  <Paragraphs>1322</Paragraphs>
  <Slides>213</Slides>
  <Notes>213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213</vt:i4>
      </vt:variant>
    </vt:vector>
  </HeadingPairs>
  <TitlesOfParts>
    <vt:vector size="223" baseType="lpstr">
      <vt:lpstr>Arial</vt:lpstr>
      <vt:lpstr>Arial Black</vt:lpstr>
      <vt:lpstr>Arial Narrow</vt:lpstr>
      <vt:lpstr>Calibri</vt:lpstr>
      <vt:lpstr>Georgia</vt:lpstr>
      <vt:lpstr>Tahoma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</cp:lastModifiedBy>
  <cp:revision>4516</cp:revision>
  <cp:lastPrinted>2016-08-14T14:10:54Z</cp:lastPrinted>
  <dcterms:created xsi:type="dcterms:W3CDTF">2012-03-25T21:01:47Z</dcterms:created>
  <dcterms:modified xsi:type="dcterms:W3CDTF">2017-04-29T18:34:40Z</dcterms:modified>
</cp:coreProperties>
</file>