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sldIdLst>
    <p:sldId id="1049" r:id="rId2"/>
    <p:sldId id="1003" r:id="rId3"/>
    <p:sldId id="1005" r:id="rId4"/>
    <p:sldId id="329" r:id="rId5"/>
    <p:sldId id="997" r:id="rId6"/>
    <p:sldId id="988" r:id="rId7"/>
    <p:sldId id="989" r:id="rId8"/>
    <p:sldId id="990" r:id="rId9"/>
    <p:sldId id="991" r:id="rId10"/>
    <p:sldId id="1004" r:id="rId11"/>
    <p:sldId id="992" r:id="rId12"/>
    <p:sldId id="996" r:id="rId13"/>
    <p:sldId id="995" r:id="rId14"/>
    <p:sldId id="994" r:id="rId15"/>
    <p:sldId id="993" r:id="rId16"/>
    <p:sldId id="539" r:id="rId17"/>
    <p:sldId id="998" r:id="rId18"/>
    <p:sldId id="999" r:id="rId19"/>
    <p:sldId id="1000" r:id="rId20"/>
    <p:sldId id="1001" r:id="rId21"/>
    <p:sldId id="1002" r:id="rId22"/>
    <p:sldId id="1006" r:id="rId23"/>
    <p:sldId id="1007" r:id="rId24"/>
    <p:sldId id="1008" r:id="rId25"/>
    <p:sldId id="1009" r:id="rId26"/>
    <p:sldId id="1016" r:id="rId27"/>
    <p:sldId id="1010" r:id="rId28"/>
    <p:sldId id="1017" r:id="rId29"/>
    <p:sldId id="1011" r:id="rId30"/>
    <p:sldId id="1012" r:id="rId31"/>
    <p:sldId id="1013" r:id="rId32"/>
    <p:sldId id="1014" r:id="rId33"/>
    <p:sldId id="1024" r:id="rId34"/>
    <p:sldId id="1015" r:id="rId35"/>
    <p:sldId id="1025" r:id="rId36"/>
    <p:sldId id="1018" r:id="rId37"/>
    <p:sldId id="1019" r:id="rId38"/>
    <p:sldId id="1026" r:id="rId39"/>
    <p:sldId id="1020" r:id="rId40"/>
    <p:sldId id="1027" r:id="rId41"/>
    <p:sldId id="1021" r:id="rId42"/>
    <p:sldId id="1022" r:id="rId43"/>
    <p:sldId id="1023" r:id="rId44"/>
    <p:sldId id="1028" r:id="rId45"/>
    <p:sldId id="1029" r:id="rId46"/>
    <p:sldId id="1030" r:id="rId47"/>
    <p:sldId id="1032" r:id="rId48"/>
    <p:sldId id="1031" r:id="rId49"/>
    <p:sldId id="1033" r:id="rId50"/>
    <p:sldId id="1034" r:id="rId51"/>
    <p:sldId id="1035" r:id="rId52"/>
    <p:sldId id="1036" r:id="rId53"/>
    <p:sldId id="1037" r:id="rId54"/>
    <p:sldId id="1038" r:id="rId55"/>
    <p:sldId id="1039" r:id="rId56"/>
    <p:sldId id="1040" r:id="rId57"/>
    <p:sldId id="1041" r:id="rId58"/>
    <p:sldId id="1042" r:id="rId59"/>
    <p:sldId id="609" r:id="rId60"/>
    <p:sldId id="1043" r:id="rId61"/>
    <p:sldId id="1044" r:id="rId62"/>
    <p:sldId id="1045" r:id="rId63"/>
    <p:sldId id="540" r:id="rId64"/>
    <p:sldId id="610" r:id="rId65"/>
    <p:sldId id="504" r:id="rId66"/>
    <p:sldId id="574" r:id="rId67"/>
    <p:sldId id="1046" r:id="rId68"/>
  </p:sldIdLst>
  <p:sldSz cx="9144000" cy="6858000" type="screen4x3"/>
  <p:notesSz cx="6237288" cy="95837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196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0066"/>
    <a:srgbClr val="FF0066"/>
    <a:srgbClr val="660033"/>
    <a:srgbClr val="00FFFF"/>
    <a:srgbClr val="FFFF99"/>
    <a:srgbClr val="FF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5602"/>
    </p:cViewPr>
  </p:sorterViewPr>
  <p:notesViewPr>
    <p:cSldViewPr>
      <p:cViewPr varScale="1">
        <p:scale>
          <a:sx n="21" d="100"/>
          <a:sy n="21" d="100"/>
        </p:scale>
        <p:origin x="-1458" y="-96"/>
      </p:cViewPr>
      <p:guideLst>
        <p:guide orient="horz" pos="3019"/>
        <p:guide pos="19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5D73BCE-86C6-4AF4-80FD-1729B35E71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03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9C5EA4B-BDA4-492C-812F-35D95824B2F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533775" y="0"/>
            <a:ext cx="2703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C65BD89E-DA0A-47E6-892A-2BABEFED8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19138"/>
            <a:ext cx="4787900" cy="3592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E4C3B0A8-02EC-4E97-B57A-89233152A8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1850" y="4551363"/>
            <a:ext cx="4573588" cy="431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2B1D519A-D828-4E82-8318-F7644AFD87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5900"/>
            <a:ext cx="2703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D02FE05A-B435-459C-99CB-A20B8E9A4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533775" y="9105900"/>
            <a:ext cx="2703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2E2CE56-3D44-4A68-B7A7-391394982D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udmed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-nc-nd/3.0/pr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76AD-D118-4349-94FD-942C786E2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D2701-3CE8-480E-B5E7-F76EACF81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746DEB5C-4C6D-4BBB-AFDD-0CA3B49F5A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62849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2">
            <a:extLst>
              <a:ext uri="{FF2B5EF4-FFF2-40B4-BE49-F238E27FC236}">
                <a16:creationId xmlns:a16="http://schemas.microsoft.com/office/drawing/2014/main" id="{7B92BEAD-A6E8-437B-A8C1-BDD557EBC4D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93863" y="6157913"/>
            <a:ext cx="741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s-PR" altLang="es-PR" sz="1200" dirty="0" err="1">
                <a:latin typeface="Arial" charset="0"/>
              </a:rPr>
              <a:t>Saludmed</a:t>
            </a:r>
            <a:r>
              <a:rPr lang="es-PR" altLang="es-PR" sz="1200" dirty="0">
                <a:latin typeface="Arial" charset="0"/>
              </a:rPr>
              <a:t> 2020, por </a:t>
            </a:r>
            <a:r>
              <a:rPr lang="es-PR" altLang="es-PR" sz="1200" b="1" i="1" dirty="0">
                <a:solidFill>
                  <a:srgbClr val="00B0F0"/>
                </a:solidFill>
                <a:latin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Edgar Lopategui Corsino</a:t>
            </a:r>
            <a:r>
              <a:rPr lang="es-PR" altLang="es-PR" sz="1200" dirty="0">
                <a:latin typeface="Arial" charset="0"/>
              </a:rPr>
              <a:t>, se encuentra bajo una licencia </a:t>
            </a:r>
            <a:r>
              <a:rPr lang="es-PR" altLang="es-PR" sz="1200" i="1" dirty="0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es-PR" altLang="es-PR" sz="1200" i="1" dirty="0" err="1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</a:t>
            </a:r>
            <a:r>
              <a:rPr lang="es-PR" altLang="es-PR" sz="1200" i="1" dirty="0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PR" altLang="es-PR" sz="1200" i="1" dirty="0" err="1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Commons</a:t>
            </a:r>
            <a:r>
              <a:rPr lang="es-PR" altLang="es-PR" sz="1200" i="1" dirty="0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</a:t>
            </a:r>
            <a:r>
              <a:rPr lang="es-PR" altLang="es-PR" sz="1200" dirty="0">
                <a:latin typeface="Arial" charset="0"/>
              </a:rPr>
              <a:t>, </a:t>
            </a:r>
          </a:p>
          <a:p>
            <a:r>
              <a:rPr lang="es-PR" altLang="es-PR" sz="1200" dirty="0">
                <a:latin typeface="Arial" charset="0"/>
              </a:rPr>
              <a:t>de tipo: </a:t>
            </a:r>
            <a:r>
              <a:rPr lang="es-PR" altLang="es-PR" sz="1200" b="1" i="1" dirty="0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Reconocimiento-</a:t>
            </a:r>
            <a:r>
              <a:rPr lang="es-PR" altLang="es-PR" sz="1200" b="1" i="1" dirty="0" err="1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NoComercial</a:t>
            </a:r>
            <a:r>
              <a:rPr lang="es-PR" altLang="es-PR" sz="1200" b="1" i="1" dirty="0">
                <a:solidFill>
                  <a:srgbClr val="00B0F0"/>
                </a:solidFill>
                <a:latin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-Sin Obras Derivadas 3.0.  Licencia de Puerto Rico</a:t>
            </a:r>
            <a:r>
              <a:rPr lang="es-PR" altLang="es-PR" sz="1200" dirty="0">
                <a:latin typeface="Arial" charset="0"/>
              </a:rPr>
              <a:t>.  </a:t>
            </a:r>
          </a:p>
          <a:p>
            <a:r>
              <a:rPr lang="es-PR" altLang="es-PR" sz="1200" dirty="0">
                <a:latin typeface="Arial" charset="0"/>
              </a:rPr>
              <a:t>Basado en las páginas publicadas para el sitio Web: </a:t>
            </a:r>
            <a:r>
              <a:rPr lang="es-PR" altLang="es-PR" sz="1200" b="1" i="1" dirty="0">
                <a:solidFill>
                  <a:srgbClr val="00B0F0"/>
                </a:solidFill>
                <a:latin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www.saludmed.com</a:t>
            </a:r>
            <a:r>
              <a:rPr lang="es-PR" altLang="es-PR" sz="1200" dirty="0">
                <a:latin typeface="Arial" charset="0"/>
              </a:rPr>
              <a:t>.</a:t>
            </a:r>
            <a:endParaRPr lang="es-PR" altLang="es-PR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81340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C2D9F-E9BF-4DCA-8145-09DADE25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6E7DE-57C5-48D2-A863-828256E4C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1CECA-D41F-4439-BC7D-D53F837FE2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1B5D0-CC31-4B24-963F-F74B326C3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FA090-2E5A-434D-A642-702C4BA9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26D2371-47E4-4DD1-9FAD-DC18D313F4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47375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270FB4-D314-4E21-A19F-98345CB5A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07373-9C62-4798-8231-6DBC77DF2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C2FA8-7DAB-44B1-A44A-1E5100E36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DB8C7-B9D6-4843-B13C-B45A55DB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36185-14ED-437E-868E-A5481CCC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FC4AB1B-9E1B-4178-94C2-7CC7EEEEB7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660730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B7612-94A0-40A8-986B-D8F1542F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679EF-05B3-4F6C-A169-42CB47B90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33072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4843-2DFD-4565-8677-B6ACE4F7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8BB02-4CD7-49CC-BB64-A476D6FB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815CE-D306-44AD-B1E7-82716658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95C85-F1A1-48A5-AD7E-190105AE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AF469-427C-4205-AD34-B22AFFF3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2CFF76B-BAC2-48DD-96FA-667DB706F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00895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2D97-2034-4FD5-A506-E42F49333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F1A28-F6D3-4444-BBE7-888C18BE1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C04B5A-F317-440E-8CA1-CB9BC1FC7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5561763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A9F28-C269-45B3-91C9-2FC3FF15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19FA5-AD1B-4C20-8FDB-8910B31E8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CDE26-2450-4D4A-913C-9804B7866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CC7E3-9BE2-427A-8758-CF9141D17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A9ECF-64A1-4273-BE59-AEC839CA05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981F64-EC3A-4B3D-8F9C-85B96679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FFB9A-CF8B-416F-90CB-6680BE51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E3EF6D-985E-4C08-B5D7-D31C8281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5973E5-B79F-47F2-84DC-A851239F4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87916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C842-199F-4F67-993F-70623EA4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73040-BC03-4059-826A-7EF175751A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FA3FE-E83E-4330-A2AA-D96A74987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4E677-FBC0-4A29-B27B-12EDECBBB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2C8915-5CC2-41BE-9F09-5C817724DC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626680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id="{D148CE78-E99A-40E1-AE9E-EC70049F90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s-PR" sz="1000" dirty="0">
                <a:latin typeface="Arial" charset="0"/>
              </a:rPr>
              <a:t>Copyright © 2020 Edgar Lopategui Corsino | </a:t>
            </a:r>
            <a:r>
              <a:rPr lang="en-US" altLang="es-PR" sz="1000" dirty="0" err="1">
                <a:latin typeface="Arial" charset="0"/>
              </a:rPr>
              <a:t>Saludmed</a:t>
            </a:r>
            <a:r>
              <a:rPr lang="en-US" altLang="es-PR" sz="1000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66867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F3CE4-82F5-487B-9ED9-075D8887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AC4B0-271C-45BB-85B0-DFDB3D93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D4C69-7860-4F7C-B174-0EE2C07CB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EF891-697D-4F4E-9158-4BBB41FE72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3A334-0E89-4A7E-8B4B-CABC76F8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8CB2F-1B65-49FB-81CE-B5C126CB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31DED3-A5CD-4A28-B72C-07107E0AA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92646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E0F3-25AA-45C0-A34B-487E05F2C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05A464-2341-48D5-B440-A0854603A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A813C2-1AB5-45DD-8BC3-4CAB2AEF1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A026B-6086-43BF-967E-E4740777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4B71D-50A7-4192-989A-AE6115DC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79AD4-EBB9-4A2A-97C1-51A6F9FB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14F59C-5737-4DBE-A95C-F246D35A5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485416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B9D28E-4B4C-4A34-91E4-F3812A271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D1235F-6386-4BF7-BCF2-2433ED8A6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33A229F0-5F7F-43C4-A567-E05BC6661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52400"/>
            <a:ext cx="7772400" cy="1295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88ED922-8D5C-4C9B-A43E-EEC985417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"/>
            <a:ext cx="8001000" cy="129540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PR" altLang="en-US" sz="2800" b="1">
                <a:latin typeface="Arial" panose="020B0604020202020204" pitchFamily="34" charset="0"/>
              </a:rPr>
              <a:t>ADAPTACIONES NEUROMUSCULARES:</a:t>
            </a:r>
            <a:br>
              <a:rPr lang="es-PR" altLang="en-US" sz="2800"/>
            </a:br>
            <a:r>
              <a:rPr lang="es-PR" altLang="en-US" sz="3000" b="1"/>
              <a:t>Entrenamiento con Resistencias</a:t>
            </a:r>
            <a:endParaRPr lang="es-PR" altLang="en-US"/>
          </a:p>
        </p:txBody>
      </p:sp>
      <p:pic>
        <p:nvPicPr>
          <p:cNvPr id="13" name="Picture 12" descr="A picture containing person, person, cake, table&#10;&#10;Description automatically generated">
            <a:extLst>
              <a:ext uri="{FF2B5EF4-FFF2-40B4-BE49-F238E27FC236}">
                <a16:creationId xmlns:a16="http://schemas.microsoft.com/office/drawing/2014/main" id="{35DF19FD-BA11-44F7-A90D-3B296321C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524000"/>
            <a:ext cx="8610600" cy="2870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ED64CB57-603E-4535-9ADB-CA25515D0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9560" y="4304873"/>
            <a:ext cx="932356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es-PR" altLang="es-PR" sz="1700" i="1" dirty="0">
                <a:solidFill>
                  <a:schemeClr val="tx1"/>
                </a:solidFill>
              </a:rPr>
              <a:t>http://www.saludmed.com/entrenadeportesconjunto/entrenadeportesconjunto.html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9CC1A20-FD40-47C5-821A-332C5FF27BEE}"/>
              </a:ext>
            </a:extLst>
          </p:cNvPr>
          <p:cNvSpPr>
            <a:spLocks/>
          </p:cNvSpPr>
          <p:nvPr/>
        </p:nvSpPr>
        <p:spPr bwMode="auto">
          <a:xfrm>
            <a:off x="5003800" y="4953000"/>
            <a:ext cx="406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algn="ctr">
              <a:spcBef>
                <a:spcPts val="300"/>
              </a:spcBef>
              <a:buClr>
                <a:srgbClr val="A04DA3"/>
              </a:buClr>
              <a:buFont typeface="Georgia" pitchFamily="18" charset="0"/>
              <a:defRPr sz="28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ctr">
              <a:spcBef>
                <a:spcPts val="300"/>
              </a:spcBef>
              <a:buClr>
                <a:schemeClr val="accent2"/>
              </a:buClr>
              <a:buFont typeface="Georgia" pitchFamily="18" charset="0"/>
              <a:defRPr sz="2600">
                <a:solidFill>
                  <a:schemeClr val="accent2"/>
                </a:solidFill>
                <a:latin typeface="Georgia" pitchFamily="18" charset="0"/>
              </a:defRPr>
            </a:lvl2pPr>
            <a:lvl3pPr marL="1143000" indent="-228600" algn="ctr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defRPr sz="2400">
                <a:solidFill>
                  <a:schemeClr val="accent1"/>
                </a:solidFill>
                <a:latin typeface="Georgia" pitchFamily="18" charset="0"/>
              </a:defRPr>
            </a:lvl3pPr>
            <a:lvl4pPr marL="1600200" indent="-228600" algn="ctr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defRPr sz="2200">
                <a:solidFill>
                  <a:schemeClr val="accent1"/>
                </a:solidFill>
                <a:latin typeface="Georgia" pitchFamily="18" charset="0"/>
              </a:defRPr>
            </a:lvl4pPr>
            <a:lvl5pPr marL="2057400" indent="-228600" algn="ctr">
              <a:spcBef>
                <a:spcPts val="300"/>
              </a:spcBef>
              <a:buClr>
                <a:srgbClr val="A04DA3"/>
              </a:buClr>
              <a:buFont typeface="Georgia" pitchFamily="18" charset="0"/>
              <a:defRPr sz="2000">
                <a:solidFill>
                  <a:srgbClr val="A04DA3"/>
                </a:solidFill>
                <a:latin typeface="Georgia" pitchFamily="18" charset="0"/>
              </a:defRPr>
            </a:lvl5pPr>
            <a:lvl6pPr marL="25146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defRPr sz="2000">
                <a:solidFill>
                  <a:srgbClr val="A04DA3"/>
                </a:solidFill>
                <a:latin typeface="Georgia" pitchFamily="18" charset="0"/>
              </a:defRPr>
            </a:lvl6pPr>
            <a:lvl7pPr marL="29718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defRPr sz="2000">
                <a:solidFill>
                  <a:srgbClr val="A04DA3"/>
                </a:solidFill>
                <a:latin typeface="Georgia" pitchFamily="18" charset="0"/>
              </a:defRPr>
            </a:lvl7pPr>
            <a:lvl8pPr marL="34290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defRPr sz="2000">
                <a:solidFill>
                  <a:srgbClr val="A04DA3"/>
                </a:solidFill>
                <a:latin typeface="Georgia" pitchFamily="18" charset="0"/>
              </a:defRPr>
            </a:lvl8pPr>
            <a:lvl9pPr marL="38862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defRPr sz="2000">
                <a:solidFill>
                  <a:srgbClr val="A04DA3"/>
                </a:solidFill>
                <a:latin typeface="Georgia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s-PR" altLang="es-PR" sz="2000" b="1" dirty="0">
                <a:solidFill>
                  <a:schemeClr val="tx2"/>
                </a:solidFill>
                <a:latin typeface="Arial" charset="0"/>
                <a:cs typeface="Arial" charset="0"/>
              </a:rPr>
              <a:t>Prof. Edgar Lopategui Corsino</a:t>
            </a:r>
          </a:p>
          <a:p>
            <a:pPr algn="l">
              <a:lnSpc>
                <a:spcPct val="90000"/>
              </a:lnSpc>
            </a:pPr>
            <a:r>
              <a:rPr lang="es-PR" altLang="es-PR" sz="2000" b="1" i="1" dirty="0">
                <a:solidFill>
                  <a:schemeClr val="tx2"/>
                </a:solidFill>
                <a:latin typeface="Arial" charset="0"/>
                <a:cs typeface="Arial" charset="0"/>
              </a:rPr>
              <a:t>M.A., Fisiología del Ejercicio</a:t>
            </a:r>
          </a:p>
        </p:txBody>
      </p:sp>
      <p:pic>
        <p:nvPicPr>
          <p:cNvPr id="19" name="Picture 10" descr="RSEAUX~2">
            <a:extLst>
              <a:ext uri="{FF2B5EF4-FFF2-40B4-BE49-F238E27FC236}">
                <a16:creationId xmlns:a16="http://schemas.microsoft.com/office/drawing/2014/main" id="{DEDB0A61-F674-4BA3-AF9A-5618A9C31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10150"/>
            <a:ext cx="287337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17">
            <a:extLst>
              <a:ext uri="{FF2B5EF4-FFF2-40B4-BE49-F238E27FC236}">
                <a16:creationId xmlns:a16="http://schemas.microsoft.com/office/drawing/2014/main" id="{CEB688F1-308D-4935-A811-1D06ABD1D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" y="4651375"/>
            <a:ext cx="475297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s-PR" sz="1800" b="1" dirty="0"/>
              <a:t>Web:        </a:t>
            </a:r>
            <a:r>
              <a:rPr lang="es-PR" altLang="es-PR" sz="1800" b="1" i="1" dirty="0"/>
              <a:t>http://www.saludmed.com/</a:t>
            </a:r>
            <a:endParaRPr lang="es-PR" altLang="es-PR" sz="2800" i="1" dirty="0"/>
          </a:p>
        </p:txBody>
      </p:sp>
      <p:pic>
        <p:nvPicPr>
          <p:cNvPr id="23" name="Picture 18" descr="IE 73D">
            <a:extLst>
              <a:ext uri="{FF2B5EF4-FFF2-40B4-BE49-F238E27FC236}">
                <a16:creationId xmlns:a16="http://schemas.microsoft.com/office/drawing/2014/main" id="{FB6695F8-02F9-40C6-95D4-769A07A66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9788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0">
            <a:extLst>
              <a:ext uri="{FF2B5EF4-FFF2-40B4-BE49-F238E27FC236}">
                <a16:creationId xmlns:a16="http://schemas.microsoft.com/office/drawing/2014/main" id="{3BAFC7C0-9CC3-48B6-B436-D259474D9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7" y="5010150"/>
            <a:ext cx="432117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s-PR" sz="1800" b="1" dirty="0"/>
              <a:t>E-Mail:</a:t>
            </a:r>
            <a:r>
              <a:rPr lang="es-PR" altLang="es-PR" sz="1800" b="1" i="1" dirty="0"/>
              <a:t>     elopategui@intermetro.edu</a:t>
            </a:r>
          </a:p>
        </p:txBody>
      </p:sp>
      <p:pic>
        <p:nvPicPr>
          <p:cNvPr id="27" name="Picture 23" descr="IE 73D">
            <a:extLst>
              <a:ext uri="{FF2B5EF4-FFF2-40B4-BE49-F238E27FC236}">
                <a16:creationId xmlns:a16="http://schemas.microsoft.com/office/drawing/2014/main" id="{1B41076D-E15D-4B4A-B7BF-1994A7828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69024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7">
            <a:extLst>
              <a:ext uri="{FF2B5EF4-FFF2-40B4-BE49-F238E27FC236}">
                <a16:creationId xmlns:a16="http://schemas.microsoft.com/office/drawing/2014/main" id="{B482F3BB-93E5-499B-9F1F-8132D985B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25" y="5339135"/>
            <a:ext cx="4607867" cy="821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s-PR" sz="1700" b="1" dirty="0" err="1"/>
              <a:t>Press</a:t>
            </a:r>
            <a:r>
              <a:rPr lang="es-PR" altLang="es-PR" sz="1700" b="1" dirty="0"/>
              <a:t> PPTX:  </a:t>
            </a:r>
            <a:r>
              <a:rPr lang="es-PR" altLang="es-PR" sz="1700" b="1" i="1" dirty="0"/>
              <a:t>http://www.saludmed.com/</a:t>
            </a:r>
            <a:br>
              <a:rPr lang="es-PR" altLang="es-PR" sz="1700" b="1" i="1" dirty="0"/>
            </a:br>
            <a:r>
              <a:rPr lang="es-PR" altLang="es-PR" sz="1700" b="1" i="1" dirty="0" err="1"/>
              <a:t>entrenadeportesconjunto</a:t>
            </a:r>
            <a:r>
              <a:rPr lang="es-PR" altLang="es-PR" sz="1700" b="1" i="1" dirty="0"/>
              <a:t>/presentaciones/ Entrena-Res_Edgar-Lopa.pptx</a:t>
            </a:r>
          </a:p>
        </p:txBody>
      </p:sp>
    </p:spTree>
    <p:extLst>
      <p:ext uri="{BB962C8B-B14F-4D97-AF65-F5344CB8AC3E}">
        <p14:creationId xmlns:p14="http://schemas.microsoft.com/office/powerpoint/2010/main" val="1874882348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29" name="Text Box 1037">
            <a:extLst>
              <a:ext uri="{FF2B5EF4-FFF2-40B4-BE49-F238E27FC236}">
                <a16:creationId xmlns:a16="http://schemas.microsoft.com/office/drawing/2014/main" id="{7AA356DF-9742-4F73-8F7F-CD60961B5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19400"/>
            <a:ext cx="7848600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400" b="1"/>
              <a:t> </a:t>
            </a:r>
            <a:r>
              <a:rPr lang="es-PR" altLang="en-US" sz="4800" b="1">
                <a:solidFill>
                  <a:srgbClr val="FF99FF"/>
                </a:solidFill>
              </a:rPr>
              <a:t>Componentes</a:t>
            </a:r>
            <a:endParaRPr lang="es-PR" altLang="en-US" sz="4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2830" name="Text Box 1038">
            <a:extLst>
              <a:ext uri="{FF2B5EF4-FFF2-40B4-BE49-F238E27FC236}">
                <a16:creationId xmlns:a16="http://schemas.microsoft.com/office/drawing/2014/main" id="{A3BE17F3-41C5-45AD-81C8-77A6E0018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797425"/>
            <a:ext cx="38100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66FFFF"/>
                </a:solidFill>
                <a:latin typeface="Arial" panose="020B0604020202020204" pitchFamily="34" charset="0"/>
              </a:rPr>
              <a:t>Trabajo</a:t>
            </a:r>
          </a:p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66FFFF"/>
                </a:solidFill>
                <a:latin typeface="Arial" panose="020B0604020202020204" pitchFamily="34" charset="0"/>
              </a:rPr>
              <a:t>(F x D)</a:t>
            </a:r>
            <a:endParaRPr lang="es-PR" altLang="en-US" sz="4800" i="1">
              <a:solidFill>
                <a:srgbClr val="66FF66"/>
              </a:solidFill>
              <a:latin typeface="Arial" panose="020B0604020202020204" pitchFamily="34" charset="0"/>
            </a:endParaRPr>
          </a:p>
        </p:txBody>
      </p:sp>
      <p:sp>
        <p:nvSpPr>
          <p:cNvPr id="802831" name="Rectangle 1039">
            <a:extLst>
              <a:ext uri="{FF2B5EF4-FFF2-40B4-BE49-F238E27FC236}">
                <a16:creationId xmlns:a16="http://schemas.microsoft.com/office/drawing/2014/main" id="{95099C88-985D-42C1-87FF-D4D3AC854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752600"/>
            <a:ext cx="7848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>
                <a:solidFill>
                  <a:srgbClr val="99FF33"/>
                </a:solidFill>
              </a:rPr>
              <a:t>POTENCIA MUSCULAR</a:t>
            </a:r>
            <a:endParaRPr lang="en-US" altLang="en-US"/>
          </a:p>
        </p:txBody>
      </p:sp>
      <p:sp>
        <p:nvSpPr>
          <p:cNvPr id="802832" name="Text Box 1040">
            <a:extLst>
              <a:ext uri="{FF2B5EF4-FFF2-40B4-BE49-F238E27FC236}">
                <a16:creationId xmlns:a16="http://schemas.microsoft.com/office/drawing/2014/main" id="{B2674ADD-7051-49E9-A80F-5D28F0DD0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800600"/>
            <a:ext cx="44958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00FFFF"/>
                </a:solidFill>
                <a:latin typeface="Arial" panose="020B0604020202020204" pitchFamily="34" charset="0"/>
              </a:rPr>
              <a:t>Velocidad</a:t>
            </a:r>
          </a:p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00FFFF"/>
                </a:solidFill>
                <a:latin typeface="Arial" panose="020B0604020202020204" pitchFamily="34" charset="0"/>
              </a:rPr>
              <a:t>(Tiempo)</a:t>
            </a:r>
            <a:endParaRPr lang="es-PR" altLang="en-US" sz="4400" i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02833" name="Line 1041">
            <a:extLst>
              <a:ext uri="{FF2B5EF4-FFF2-40B4-BE49-F238E27FC236}">
                <a16:creationId xmlns:a16="http://schemas.microsoft.com/office/drawing/2014/main" id="{AA3E692D-AAD4-44BE-9FC0-0201FD7FA5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914400"/>
            <a:ext cx="0" cy="6969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2835" name="Line 1043">
            <a:extLst>
              <a:ext uri="{FF2B5EF4-FFF2-40B4-BE49-F238E27FC236}">
                <a16:creationId xmlns:a16="http://schemas.microsoft.com/office/drawing/2014/main" id="{5E05EDED-7298-40A2-B9F7-18DF9C507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274888"/>
            <a:ext cx="0" cy="6969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2836" name="Line 1044">
            <a:extLst>
              <a:ext uri="{FF2B5EF4-FFF2-40B4-BE49-F238E27FC236}">
                <a16:creationId xmlns:a16="http://schemas.microsoft.com/office/drawing/2014/main" id="{66ACE6AA-464E-428D-A281-1004ED023A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3505200"/>
            <a:ext cx="914400" cy="12954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2837" name="Line 1045">
            <a:extLst>
              <a:ext uri="{FF2B5EF4-FFF2-40B4-BE49-F238E27FC236}">
                <a16:creationId xmlns:a16="http://schemas.microsoft.com/office/drawing/2014/main" id="{CCBB297C-FBE1-4AE5-9212-E7373EE50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505200"/>
            <a:ext cx="1219200" cy="13716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2839" name="Rectangle 1047">
            <a:extLst>
              <a:ext uri="{FF2B5EF4-FFF2-40B4-BE49-F238E27FC236}">
                <a16:creationId xmlns:a16="http://schemas.microsoft.com/office/drawing/2014/main" id="{DCB862B9-4D70-4ED1-BD7E-5A08236ED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</a:t>
            </a:r>
            <a:endParaRPr lang="en-US" altLang="en-US"/>
          </a:p>
        </p:txBody>
      </p:sp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3074">
            <a:extLst>
              <a:ext uri="{FF2B5EF4-FFF2-40B4-BE49-F238E27FC236}">
                <a16:creationId xmlns:a16="http://schemas.microsoft.com/office/drawing/2014/main" id="{648B427E-E1D6-442D-AA3C-C322989D6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6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9507" name="Line 3075">
            <a:extLst>
              <a:ext uri="{FF2B5EF4-FFF2-40B4-BE49-F238E27FC236}">
                <a16:creationId xmlns:a16="http://schemas.microsoft.com/office/drawing/2014/main" id="{0F61E1AF-B2BD-4414-BC55-A97E235E1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508" name="AutoShape 3076">
            <a:extLst>
              <a:ext uri="{FF2B5EF4-FFF2-40B4-BE49-F238E27FC236}">
                <a16:creationId xmlns:a16="http://schemas.microsoft.com/office/drawing/2014/main" id="{CD083484-37D6-41AA-A7BF-9E56E5FDE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458200" cy="36576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511" name="Text Box 3079">
            <a:extLst>
              <a:ext uri="{FF2B5EF4-FFF2-40B4-BE49-F238E27FC236}">
                <a16:creationId xmlns:a16="http://schemas.microsoft.com/office/drawing/2014/main" id="{0DC7574F-AECF-49FF-A788-45D430DDE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8305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Potencia: </a:t>
            </a:r>
            <a:r>
              <a:rPr lang="es-PR" altLang="en-US" sz="54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Componentes</a:t>
            </a:r>
            <a:r>
              <a:rPr lang="es-PR" alt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  <a:endParaRPr lang="es-PR" altLang="en-US" sz="54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9517" name="Text Box 3085">
            <a:extLst>
              <a:ext uri="{FF2B5EF4-FFF2-40B4-BE49-F238E27FC236}">
                <a16:creationId xmlns:a16="http://schemas.microsoft.com/office/drawing/2014/main" id="{203B0FF3-4EA1-427F-B1BC-6F5BEB769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8153400" cy="245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6000" b="1">
                <a:latin typeface="Arial" panose="020B0604020202020204" pitchFamily="34" charset="0"/>
              </a:rPr>
              <a:t> </a:t>
            </a:r>
            <a:r>
              <a:rPr lang="es-PR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Fuerza</a:t>
            </a:r>
            <a:r>
              <a:rPr lang="es-PR" altLang="en-US" sz="6000" b="1">
                <a:latin typeface="Arial" panose="020B0604020202020204" pitchFamily="34" charset="0"/>
              </a:rPr>
              <a:t> </a:t>
            </a:r>
            <a:r>
              <a:rPr lang="es-PR" altLang="en-US" sz="3500" b="1" i="1">
                <a:latin typeface="Arial" panose="020B0604020202020204" pitchFamily="34" charset="0"/>
              </a:rPr>
              <a:t>(aplicada a una distancia)</a:t>
            </a:r>
            <a:endParaRPr lang="es-PR" altLang="en-US" sz="3500" b="1">
              <a:latin typeface="Arial" panose="020B0604020202020204" pitchFamily="34" charset="0"/>
            </a:endParaRPr>
          </a:p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6000" b="1">
                <a:latin typeface="Arial" panose="020B0604020202020204" pitchFamily="34" charset="0"/>
              </a:rPr>
              <a:t> </a:t>
            </a:r>
            <a:r>
              <a:rPr lang="es-PR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Velocidad</a:t>
            </a:r>
            <a:r>
              <a:rPr lang="es-PR" altLang="en-US" sz="4000" b="1">
                <a:latin typeface="Arial" panose="020B0604020202020204" pitchFamily="34" charset="0"/>
              </a:rPr>
              <a:t> </a:t>
            </a:r>
            <a:r>
              <a:rPr lang="es-PR" altLang="en-US" sz="3500" b="1" i="1">
                <a:latin typeface="Arial" panose="020B0604020202020204" pitchFamily="34" charset="0"/>
              </a:rPr>
              <a:t>(tiempo de aplicación</a:t>
            </a:r>
          </a:p>
          <a:p>
            <a:pPr algn="l">
              <a:buClr>
                <a:srgbClr val="00FFFF"/>
              </a:buClr>
            </a:pPr>
            <a:r>
              <a:rPr lang="es-PR" altLang="en-US" sz="3500" b="1" i="1">
                <a:latin typeface="Arial" panose="020B0604020202020204" pitchFamily="34" charset="0"/>
              </a:rPr>
              <a:t>                         de la fuerza)</a:t>
            </a:r>
            <a:endParaRPr lang="es-PR" altLang="en-US" sz="3500" b="1">
              <a:latin typeface="Arial" panose="020B0604020202020204" pitchFamily="34" charset="0"/>
            </a:endParaRPr>
          </a:p>
        </p:txBody>
      </p:sp>
      <p:sp>
        <p:nvSpPr>
          <p:cNvPr id="789518" name="AutoShape 3086">
            <a:extLst>
              <a:ext uri="{FF2B5EF4-FFF2-40B4-BE49-F238E27FC236}">
                <a16:creationId xmlns:a16="http://schemas.microsoft.com/office/drawing/2014/main" id="{82209667-E584-4003-B876-530E0EB67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00200"/>
            <a:ext cx="4724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519" name="Rectangle 3087">
            <a:extLst>
              <a:ext uri="{FF2B5EF4-FFF2-40B4-BE49-F238E27FC236}">
                <a16:creationId xmlns:a16="http://schemas.microsoft.com/office/drawing/2014/main" id="{6C1A6C74-4705-4974-A9BF-6ED71BEAF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76400"/>
            <a:ext cx="6553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4000"/>
          </a:p>
        </p:txBody>
      </p:sp>
    </p:spTree>
  </p:cSld>
  <p:clrMapOvr>
    <a:masterClrMapping/>
  </p:clrMapOvr>
  <p:transition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1026">
            <a:extLst>
              <a:ext uri="{FF2B5EF4-FFF2-40B4-BE49-F238E27FC236}">
                <a16:creationId xmlns:a16="http://schemas.microsoft.com/office/drawing/2014/main" id="{F4C36F08-F607-4B5B-A7E8-4C7EC141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3603" name="Line 1027">
            <a:extLst>
              <a:ext uri="{FF2B5EF4-FFF2-40B4-BE49-F238E27FC236}">
                <a16:creationId xmlns:a16="http://schemas.microsoft.com/office/drawing/2014/main" id="{CAC3FD32-2DB3-4797-87A7-AD26D6C4E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3604" name="AutoShape 1028">
            <a:extLst>
              <a:ext uri="{FF2B5EF4-FFF2-40B4-BE49-F238E27FC236}">
                <a16:creationId xmlns:a16="http://schemas.microsoft.com/office/drawing/2014/main" id="{BF5C04B0-E1F4-4EBE-BDC9-E445C6AC8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362200"/>
            <a:ext cx="83058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3605" name="AutoShape 1029">
            <a:extLst>
              <a:ext uri="{FF2B5EF4-FFF2-40B4-BE49-F238E27FC236}">
                <a16:creationId xmlns:a16="http://schemas.microsoft.com/office/drawing/2014/main" id="{188E4372-832C-446E-8D3C-97F6D4C3F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371600"/>
            <a:ext cx="41148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3606" name="Rectangle 1030">
            <a:extLst>
              <a:ext uri="{FF2B5EF4-FFF2-40B4-BE49-F238E27FC236}">
                <a16:creationId xmlns:a16="http://schemas.microsoft.com/office/drawing/2014/main" id="{C785DC9A-A590-438B-A64C-A070D0033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447800"/>
            <a:ext cx="3962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3600"/>
          </a:p>
        </p:txBody>
      </p:sp>
      <p:sp>
        <p:nvSpPr>
          <p:cNvPr id="793607" name="Text Box 1031">
            <a:extLst>
              <a:ext uri="{FF2B5EF4-FFF2-40B4-BE49-F238E27FC236}">
                <a16:creationId xmlns:a16="http://schemas.microsoft.com/office/drawing/2014/main" id="{DA2B687C-8DE5-4C87-AAAE-BD533992A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33600"/>
            <a:ext cx="67056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Potencia: </a:t>
            </a:r>
            <a:r>
              <a:rPr lang="es-PR" altLang="en-US" sz="4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Ejemplo</a:t>
            </a:r>
            <a:r>
              <a:rPr lang="es-PR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  <a:endParaRPr lang="es-PR" altLang="en-US" sz="4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3608" name="Text Box 1032">
            <a:extLst>
              <a:ext uri="{FF2B5EF4-FFF2-40B4-BE49-F238E27FC236}">
                <a16:creationId xmlns:a16="http://schemas.microsoft.com/office/drawing/2014/main" id="{C96C17BB-8B8D-496C-85C0-55B49E37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8153400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Dos individuos levantan un peso de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115 kg (250 lbs) en empuje de pecho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con barra.</a:t>
            </a:r>
          </a:p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Uno de estos levanta el peso en menos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 tiempo a través de la misma distancia.</a:t>
            </a:r>
          </a:p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El que levanta el peso en menos tiempo 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posee más potencia.</a:t>
            </a:r>
          </a:p>
        </p:txBody>
      </p:sp>
    </p:spTree>
  </p:cSld>
  <p:clrMapOvr>
    <a:masterClrMapping/>
  </p:clrMapOvr>
  <p:transition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85" name="AutoShape 3081">
            <a:extLst>
              <a:ext uri="{FF2B5EF4-FFF2-40B4-BE49-F238E27FC236}">
                <a16:creationId xmlns:a16="http://schemas.microsoft.com/office/drawing/2014/main" id="{C5CFD288-38FD-4E24-9DE6-58FFE4B8B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343400"/>
            <a:ext cx="7924800" cy="15240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586" name="Text Box 3082">
            <a:extLst>
              <a:ext uri="{FF2B5EF4-FFF2-40B4-BE49-F238E27FC236}">
                <a16:creationId xmlns:a16="http://schemas.microsoft.com/office/drawing/2014/main" id="{3E9C1CEC-9309-4B00-92C5-55263911C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PR" altLang="en-US" sz="3000" b="1"/>
              <a:t>El Deportista </a:t>
            </a:r>
            <a:r>
              <a:rPr lang="es-PR" altLang="en-US" sz="3000" b="1">
                <a:solidFill>
                  <a:schemeClr val="tx2"/>
                </a:solidFill>
              </a:rPr>
              <a:t>A</a:t>
            </a:r>
            <a:r>
              <a:rPr lang="es-PR" altLang="en-US" sz="3000" b="1"/>
              <a:t> tiene dos veces la potencia del deportista </a:t>
            </a:r>
            <a:r>
              <a:rPr lang="es-PR" altLang="en-US" sz="3000" b="1">
                <a:solidFill>
                  <a:schemeClr val="tx2"/>
                </a:solidFill>
              </a:rPr>
              <a:t>B</a:t>
            </a:r>
            <a:r>
              <a:rPr lang="es-PR" altLang="en-US" sz="3000" b="1"/>
              <a:t> porque puede  levantar</a:t>
            </a:r>
          </a:p>
          <a:p>
            <a:pPr algn="ctr"/>
            <a:r>
              <a:rPr lang="es-PR" altLang="en-US" sz="3000" b="1"/>
              <a:t> 115 kg  (250 lbs) en la mitad de tiempo</a:t>
            </a:r>
          </a:p>
        </p:txBody>
      </p:sp>
      <p:pic>
        <p:nvPicPr>
          <p:cNvPr id="792587" name="Picture 3083">
            <a:extLst>
              <a:ext uri="{FF2B5EF4-FFF2-40B4-BE49-F238E27FC236}">
                <a16:creationId xmlns:a16="http://schemas.microsoft.com/office/drawing/2014/main" id="{67E4818E-3F67-4DEC-B7C9-E904CB0B0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85344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6">
            <a:extLst>
              <a:ext uri="{FF2B5EF4-FFF2-40B4-BE49-F238E27FC236}">
                <a16:creationId xmlns:a16="http://schemas.microsoft.com/office/drawing/2014/main" id="{80043C86-E6C8-419C-A16D-E85BE83CD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6019800"/>
            <a:ext cx="84359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PR" sz="1200" i="1" dirty="0">
                <a:latin typeface="Times New Roman" pitchFamily="18" charset="0"/>
              </a:rPr>
              <a:t>NOTA</a:t>
            </a:r>
            <a:r>
              <a:rPr lang="es-ES" altLang="es-PR" sz="1200" dirty="0">
                <a:latin typeface="Times New Roman" pitchFamily="18" charset="0"/>
              </a:rPr>
              <a:t>.</a:t>
            </a:r>
            <a:r>
              <a:rPr lang="es-ES" altLang="es-PR" sz="1200" b="0" dirty="0">
                <a:latin typeface="Times New Roman" pitchFamily="18" charset="0"/>
              </a:rPr>
              <a:t> Reproducido de: </a:t>
            </a:r>
            <a:r>
              <a:rPr lang="en-US" altLang="es-PR" sz="1200" i="1" dirty="0">
                <a:latin typeface="Times New Roman" pitchFamily="18" charset="0"/>
              </a:rPr>
              <a:t>Physiology of Sports and Exercise</a:t>
            </a:r>
            <a:r>
              <a:rPr lang="en-US" altLang="es-PR" sz="1200" b="0" dirty="0">
                <a:latin typeface="Times New Roman" pitchFamily="18" charset="0"/>
              </a:rPr>
              <a:t>. (p. 69), por J. H. Wilmore, &amp; D. L. </a:t>
            </a:r>
            <a:r>
              <a:rPr lang="en-US" altLang="es-PR" sz="1200" b="0" dirty="0" err="1">
                <a:latin typeface="Times New Roman" pitchFamily="18" charset="0"/>
              </a:rPr>
              <a:t>Costill</a:t>
            </a:r>
            <a:r>
              <a:rPr lang="en-US" altLang="es-PR" sz="1200" b="0" dirty="0">
                <a:latin typeface="Times New Roman" pitchFamily="18" charset="0"/>
              </a:rPr>
              <a:t>, 1994, Champaign, IL: Human </a:t>
            </a:r>
            <a:r>
              <a:rPr lang="en-US" altLang="es-PR" sz="1200" b="0" dirty="0" err="1">
                <a:latin typeface="Times New Roman" pitchFamily="18" charset="0"/>
              </a:rPr>
              <a:t>Kinetics..Copyright</a:t>
            </a:r>
            <a:r>
              <a:rPr lang="en-US" altLang="es-PR" sz="1200" b="0" dirty="0">
                <a:latin typeface="Times New Roman" pitchFamily="18" charset="0"/>
              </a:rPr>
              <a:t> 1994 por Jack H. Wilmore y David L. </a:t>
            </a:r>
            <a:r>
              <a:rPr lang="en-US" altLang="es-PR" sz="1200" b="0" dirty="0" err="1">
                <a:latin typeface="Times New Roman" pitchFamily="18" charset="0"/>
              </a:rPr>
              <a:t>Costill</a:t>
            </a:r>
            <a:r>
              <a:rPr lang="en-US" altLang="es-PR" sz="1200" b="0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>
            <a:extLst>
              <a:ext uri="{FF2B5EF4-FFF2-40B4-BE49-F238E27FC236}">
                <a16:creationId xmlns:a16="http://schemas.microsoft.com/office/drawing/2014/main" id="{10D28923-6E20-4A7C-95E8-FB8F11F55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1555" name="Line 3">
            <a:extLst>
              <a:ext uri="{FF2B5EF4-FFF2-40B4-BE49-F238E27FC236}">
                <a16:creationId xmlns:a16="http://schemas.microsoft.com/office/drawing/2014/main" id="{674E491D-886C-44EF-B99F-AB31F9F4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1556" name="AutoShape 4">
            <a:extLst>
              <a:ext uri="{FF2B5EF4-FFF2-40B4-BE49-F238E27FC236}">
                <a16:creationId xmlns:a16="http://schemas.microsoft.com/office/drawing/2014/main" id="{F9809F52-1DDF-4CE6-85CA-3B8E102EC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305800" cy="40386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1557" name="AutoShape 5">
            <a:extLst>
              <a:ext uri="{FF2B5EF4-FFF2-40B4-BE49-F238E27FC236}">
                <a16:creationId xmlns:a16="http://schemas.microsoft.com/office/drawing/2014/main" id="{BEF4EC08-B94F-4CAD-AA2E-359726523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47800"/>
            <a:ext cx="41148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1558" name="Rectangle 6">
            <a:extLst>
              <a:ext uri="{FF2B5EF4-FFF2-40B4-BE49-F238E27FC236}">
                <a16:creationId xmlns:a16="http://schemas.microsoft.com/office/drawing/2014/main" id="{331DEC56-EC15-40F0-8EB8-84B0BD15D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524000"/>
            <a:ext cx="3962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3600"/>
          </a:p>
        </p:txBody>
      </p:sp>
      <p:sp>
        <p:nvSpPr>
          <p:cNvPr id="791559" name="Text Box 7">
            <a:extLst>
              <a:ext uri="{FF2B5EF4-FFF2-40B4-BE49-F238E27FC236}">
                <a16:creationId xmlns:a16="http://schemas.microsoft.com/office/drawing/2014/main" id="{28E2A7EE-949F-4BDC-B0AC-6207B79E1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209800"/>
            <a:ext cx="67056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Potencia: </a:t>
            </a:r>
            <a:r>
              <a:rPr lang="es-PR" altLang="en-US" sz="44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Importancia</a:t>
            </a:r>
            <a:r>
              <a:rPr lang="es-PR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  <a:endParaRPr lang="es-PR" altLang="en-US" sz="44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1560" name="Text Box 8">
            <a:extLst>
              <a:ext uri="{FF2B5EF4-FFF2-40B4-BE49-F238E27FC236}">
                <a16:creationId xmlns:a16="http://schemas.microsoft.com/office/drawing/2014/main" id="{9EABF423-17ED-4ED7-8302-68FD8265E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81534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Vital para ejecutorias efectivas (mejor  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 rendimiento) en muchos deportes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Ejemplos</a:t>
            </a:r>
            <a:r>
              <a:rPr lang="es-PR" altLang="en-US" sz="3200" b="1">
                <a:latin typeface="Arial" panose="020B0604020202020204" pitchFamily="34" charset="0"/>
              </a:rPr>
              <a:t>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/>
              <a:t>Salida de los bloques en 100 m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Tiro de la bala en Atletismo</a:t>
            </a:r>
            <a:endParaRPr lang="es-PR" altLang="en-US" sz="3200" b="1"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/>
              <a:t>Bateo en Béisbol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7" name="Rectangle 1033">
            <a:extLst>
              <a:ext uri="{FF2B5EF4-FFF2-40B4-BE49-F238E27FC236}">
                <a16:creationId xmlns:a16="http://schemas.microsoft.com/office/drawing/2014/main" id="{5A7F7644-51F7-47E8-A75A-98DB8139D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0538" name="Line 1034">
            <a:extLst>
              <a:ext uri="{FF2B5EF4-FFF2-40B4-BE49-F238E27FC236}">
                <a16:creationId xmlns:a16="http://schemas.microsoft.com/office/drawing/2014/main" id="{EA9BA4B0-7769-42F5-959D-A98DC2015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0539" name="AutoShape 1035">
            <a:extLst>
              <a:ext uri="{FF2B5EF4-FFF2-40B4-BE49-F238E27FC236}">
                <a16:creationId xmlns:a16="http://schemas.microsoft.com/office/drawing/2014/main" id="{217D6BFD-9399-4EF4-AB60-21697D987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8001000" cy="40386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0540" name="AutoShape 1036">
            <a:extLst>
              <a:ext uri="{FF2B5EF4-FFF2-40B4-BE49-F238E27FC236}">
                <a16:creationId xmlns:a16="http://schemas.microsoft.com/office/drawing/2014/main" id="{6DBD891C-5C70-4BB5-88BB-C71A5D530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47800"/>
            <a:ext cx="41148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0541" name="Rectangle 1037">
            <a:extLst>
              <a:ext uri="{FF2B5EF4-FFF2-40B4-BE49-F238E27FC236}">
                <a16:creationId xmlns:a16="http://schemas.microsoft.com/office/drawing/2014/main" id="{CC727CCD-2F57-4719-BAB7-A415B7563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524000"/>
            <a:ext cx="3962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3600"/>
          </a:p>
        </p:txBody>
      </p:sp>
      <p:sp>
        <p:nvSpPr>
          <p:cNvPr id="790542" name="Text Box 1038">
            <a:extLst>
              <a:ext uri="{FF2B5EF4-FFF2-40B4-BE49-F238E27FC236}">
                <a16:creationId xmlns:a16="http://schemas.microsoft.com/office/drawing/2014/main" id="{9059E5FE-2BAB-4A10-8A11-29307C178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12988"/>
            <a:ext cx="6705600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Potencia: </a:t>
            </a:r>
            <a:r>
              <a:rPr lang="es-PR" altLang="en-US" sz="44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Principios</a:t>
            </a:r>
            <a:r>
              <a:rPr lang="es-PR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*</a:t>
            </a:r>
            <a:endParaRPr lang="es-PR" altLang="en-US" sz="44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0543" name="Text Box 1039">
            <a:extLst>
              <a:ext uri="{FF2B5EF4-FFF2-40B4-BE49-F238E27FC236}">
                <a16:creationId xmlns:a16="http://schemas.microsoft.com/office/drawing/2014/main" id="{D461B185-EF65-4A6F-AD58-DB7AAA953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59125"/>
            <a:ext cx="86106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La </a:t>
            </a:r>
            <a:r>
              <a:rPr lang="es-PR" alt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velocidad</a:t>
            </a:r>
            <a:r>
              <a:rPr lang="es-PR" altLang="en-US" sz="3200" b="1">
                <a:latin typeface="Arial" panose="020B0604020202020204" pitchFamily="34" charset="0"/>
              </a:rPr>
              <a:t> es innata: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Cambia muy poco con el entrenamiento</a:t>
            </a:r>
            <a:endParaRPr lang="es-PR" altLang="en-US" sz="3200" b="1">
              <a:latin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La </a:t>
            </a:r>
            <a:r>
              <a:rPr lang="es-PR" alt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fortaleza</a:t>
            </a:r>
            <a:r>
              <a:rPr lang="es-PR" altLang="en-US" sz="3200" b="1">
                <a:latin typeface="Arial" panose="020B0604020202020204" pitchFamily="34" charset="0"/>
              </a:rPr>
              <a:t> se desarrolla con el</a:t>
            </a:r>
          </a:p>
          <a:p>
            <a:pPr algn="l">
              <a:lnSpc>
                <a:spcPct val="120000"/>
              </a:lnSpc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entrenamiento: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/>
              <a:t>Esto aumenta también la </a:t>
            </a:r>
            <a:r>
              <a:rPr lang="es-PR" alt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potencia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80" name="Rectangle 1032">
            <a:extLst>
              <a:ext uri="{FF2B5EF4-FFF2-40B4-BE49-F238E27FC236}">
                <a16:creationId xmlns:a16="http://schemas.microsoft.com/office/drawing/2014/main" id="{1F8A8EF2-120D-4DAE-99FE-42D2A2E0B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 </a:t>
            </a:r>
            <a:r>
              <a:rPr lang="es-PR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310281" name="Line 1033">
            <a:extLst>
              <a:ext uri="{FF2B5EF4-FFF2-40B4-BE49-F238E27FC236}">
                <a16:creationId xmlns:a16="http://schemas.microsoft.com/office/drawing/2014/main" id="{C97758EF-9E93-475A-9496-4011DAE2D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2" name="AutoShape 1034">
            <a:extLst>
              <a:ext uri="{FF2B5EF4-FFF2-40B4-BE49-F238E27FC236}">
                <a16:creationId xmlns:a16="http://schemas.microsoft.com/office/drawing/2014/main" id="{044522B0-2948-41E5-B4FB-19563F3D2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79248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3" name="AutoShape 1035">
            <a:extLst>
              <a:ext uri="{FF2B5EF4-FFF2-40B4-BE49-F238E27FC236}">
                <a16:creationId xmlns:a16="http://schemas.microsoft.com/office/drawing/2014/main" id="{31049332-DB12-4D35-A146-BC4DE7F14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676400"/>
            <a:ext cx="5105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84" name="Rectangle 1036">
            <a:extLst>
              <a:ext uri="{FF2B5EF4-FFF2-40B4-BE49-F238E27FC236}">
                <a16:creationId xmlns:a16="http://schemas.microsoft.com/office/drawing/2014/main" id="{90E9FF55-512A-408F-AB40-527DFE890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752600"/>
            <a:ext cx="48006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Tolerancia Muscular</a:t>
            </a:r>
            <a:endParaRPr lang="en-US" altLang="en-US" sz="4000"/>
          </a:p>
        </p:txBody>
      </p:sp>
      <p:sp>
        <p:nvSpPr>
          <p:cNvPr id="310285" name="Text Box 1037">
            <a:extLst>
              <a:ext uri="{FF2B5EF4-FFF2-40B4-BE49-F238E27FC236}">
                <a16:creationId xmlns:a16="http://schemas.microsoft.com/office/drawing/2014/main" id="{7796E17F-B266-4C99-8460-9684B307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895600"/>
            <a:ext cx="7391400" cy="354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4200" b="1"/>
              <a:t>La capacidad de un músculo o grupo muscular para mantener acciones musculares repetidas o una sola acción estática durante un un período de tiempo prolongado</a:t>
            </a:r>
            <a:endParaRPr lang="es-PR" altLang="en-US" sz="4200" b="1" i="1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>
            <a:extLst>
              <a:ext uri="{FF2B5EF4-FFF2-40B4-BE49-F238E27FC236}">
                <a16:creationId xmlns:a16="http://schemas.microsoft.com/office/drawing/2014/main" id="{0E01DAE2-CC23-43B5-AF6C-D42B48DC5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 </a:t>
            </a:r>
            <a:r>
              <a:rPr lang="es-PR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5651" name="Line 3">
            <a:extLst>
              <a:ext uri="{FF2B5EF4-FFF2-40B4-BE49-F238E27FC236}">
                <a16:creationId xmlns:a16="http://schemas.microsoft.com/office/drawing/2014/main" id="{248C80FE-B159-46A2-A42C-583E44EAC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52" name="AutoShape 4">
            <a:extLst>
              <a:ext uri="{FF2B5EF4-FFF2-40B4-BE49-F238E27FC236}">
                <a16:creationId xmlns:a16="http://schemas.microsoft.com/office/drawing/2014/main" id="{C5BFD241-4D32-40A0-B5E7-19464E344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79248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53" name="AutoShape 5">
            <a:extLst>
              <a:ext uri="{FF2B5EF4-FFF2-40B4-BE49-F238E27FC236}">
                <a16:creationId xmlns:a16="http://schemas.microsoft.com/office/drawing/2014/main" id="{0FF26416-4F00-4342-A9F5-DCF640EEC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676400"/>
            <a:ext cx="5105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54" name="Rectangle 6">
            <a:extLst>
              <a:ext uri="{FF2B5EF4-FFF2-40B4-BE49-F238E27FC236}">
                <a16:creationId xmlns:a16="http://schemas.microsoft.com/office/drawing/2014/main" id="{ADDF95EE-845E-4FCC-A9D4-F1EE0CBA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752600"/>
            <a:ext cx="48006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Tolerancia Muscular</a:t>
            </a:r>
            <a:endParaRPr lang="en-US" altLang="en-US" sz="4000"/>
          </a:p>
        </p:txBody>
      </p:sp>
      <p:sp>
        <p:nvSpPr>
          <p:cNvPr id="795655" name="Text Box 7">
            <a:extLst>
              <a:ext uri="{FF2B5EF4-FFF2-40B4-BE49-F238E27FC236}">
                <a16:creationId xmlns:a16="http://schemas.microsoft.com/office/drawing/2014/main" id="{20BF8F5D-12AF-4076-BB69-F2B832307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43200"/>
            <a:ext cx="72390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900" b="1"/>
              <a:t>La capacidad de un músculo para</a:t>
            </a:r>
          </a:p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900" b="1"/>
              <a:t>tolerar la fatiga</a:t>
            </a:r>
            <a:endParaRPr lang="es-PR" altLang="en-US" sz="5900" b="1" i="1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80" name="Rectangle 1032">
            <a:extLst>
              <a:ext uri="{FF2B5EF4-FFF2-40B4-BE49-F238E27FC236}">
                <a16:creationId xmlns:a16="http://schemas.microsoft.com/office/drawing/2014/main" id="{65A317A5-09E7-4D71-AAA5-575F2DD36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6681" name="Line 1033">
            <a:extLst>
              <a:ext uri="{FF2B5EF4-FFF2-40B4-BE49-F238E27FC236}">
                <a16:creationId xmlns:a16="http://schemas.microsoft.com/office/drawing/2014/main" id="{43FBAAFE-1E1A-4256-BB90-77D4725B5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6682" name="AutoShape 1034">
            <a:extLst>
              <a:ext uri="{FF2B5EF4-FFF2-40B4-BE49-F238E27FC236}">
                <a16:creationId xmlns:a16="http://schemas.microsoft.com/office/drawing/2014/main" id="{90FFD76C-F16D-4E0A-9E14-7BD1D3D7A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362200"/>
            <a:ext cx="83058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6683" name="AutoShape 1035">
            <a:extLst>
              <a:ext uri="{FF2B5EF4-FFF2-40B4-BE49-F238E27FC236}">
                <a16:creationId xmlns:a16="http://schemas.microsoft.com/office/drawing/2014/main" id="{C443B4A2-F0CC-4C30-B35F-B929EA63A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371600"/>
            <a:ext cx="44958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6684" name="Rectangle 1036">
            <a:extLst>
              <a:ext uri="{FF2B5EF4-FFF2-40B4-BE49-F238E27FC236}">
                <a16:creationId xmlns:a16="http://schemas.microsoft.com/office/drawing/2014/main" id="{17EF1127-8CD9-462B-A286-885FB3C95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47800"/>
            <a:ext cx="4191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Tolerancia Muscular</a:t>
            </a:r>
            <a:endParaRPr lang="en-US" altLang="en-US" sz="3600"/>
          </a:p>
        </p:txBody>
      </p:sp>
      <p:sp>
        <p:nvSpPr>
          <p:cNvPr id="796685" name="Text Box 1037">
            <a:extLst>
              <a:ext uri="{FF2B5EF4-FFF2-40B4-BE49-F238E27FC236}">
                <a16:creationId xmlns:a16="http://schemas.microsoft.com/office/drawing/2014/main" id="{011813E4-D991-4EF4-B705-EAAB9F5C4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133600"/>
            <a:ext cx="67056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Evaluación *</a:t>
            </a:r>
            <a:endParaRPr lang="es-PR" altLang="en-US" sz="40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6686" name="Text Box 1038">
            <a:extLst>
              <a:ext uri="{FF2B5EF4-FFF2-40B4-BE49-F238E27FC236}">
                <a16:creationId xmlns:a16="http://schemas.microsoft.com/office/drawing/2014/main" id="{B7274302-EA7D-4C6F-BC53-39464B532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71800"/>
            <a:ext cx="8153400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Determinar el número de repeticiones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máximas ejecutadas a un porcentaje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determinado del 1-RM.</a:t>
            </a:r>
          </a:p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u="sng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Ejemplo</a:t>
            </a:r>
            <a:r>
              <a:rPr lang="es-PR" altLang="en-US" sz="3200" b="1">
                <a:latin typeface="Arial" panose="020B0604020202020204" pitchFamily="34" charset="0"/>
              </a:rPr>
              <a:t>: </a:t>
            </a:r>
            <a:r>
              <a:rPr lang="es-PR" altLang="en-US" sz="3200" b="1">
                <a:solidFill>
                  <a:srgbClr val="00FFFF"/>
                </a:solidFill>
                <a:latin typeface="Arial" panose="020B0604020202020204" pitchFamily="34" charset="0"/>
              </a:rPr>
              <a:t>1-RM = 90 kg</a:t>
            </a:r>
            <a:endParaRPr lang="es-PR" altLang="en-US" sz="3200" b="1">
              <a:latin typeface="Arial" panose="020B0604020202020204" pitchFamily="34" charset="0"/>
            </a:endParaRP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Núm. Repeticiones máximas en empuje </a:t>
            </a:r>
          </a:p>
          <a:p>
            <a:pPr lvl="1" algn="l">
              <a:buClr>
                <a:schemeClr val="accent2"/>
              </a:buClr>
            </a:pPr>
            <a:r>
              <a:rPr lang="es-PR" altLang="en-US" sz="3200" b="1"/>
              <a:t>   de pecho en banco para una carga de</a:t>
            </a:r>
          </a:p>
          <a:p>
            <a:pPr lvl="1" algn="l">
              <a:buClr>
                <a:schemeClr val="accent2"/>
              </a:buClr>
            </a:pPr>
            <a:r>
              <a:rPr lang="es-PR" altLang="en-US" sz="3200" b="1"/>
              <a:t>   75% del 1-RM (67.5 kg)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705" name="Rectangle 9">
            <a:extLst>
              <a:ext uri="{FF2B5EF4-FFF2-40B4-BE49-F238E27FC236}">
                <a16:creationId xmlns:a16="http://schemas.microsoft.com/office/drawing/2014/main" id="{F31437D5-A08C-44EF-B756-2BE1A02D8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7706" name="Line 10">
            <a:extLst>
              <a:ext uri="{FF2B5EF4-FFF2-40B4-BE49-F238E27FC236}">
                <a16:creationId xmlns:a16="http://schemas.microsoft.com/office/drawing/2014/main" id="{06680A36-CC4F-4D77-85A3-0318B9C30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7" name="AutoShape 11">
            <a:extLst>
              <a:ext uri="{FF2B5EF4-FFF2-40B4-BE49-F238E27FC236}">
                <a16:creationId xmlns:a16="http://schemas.microsoft.com/office/drawing/2014/main" id="{36BC0DC5-E435-4C4B-B3F4-0217A11E2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438400"/>
            <a:ext cx="7620000" cy="40386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10" name="Text Box 14">
            <a:extLst>
              <a:ext uri="{FF2B5EF4-FFF2-40B4-BE49-F238E27FC236}">
                <a16:creationId xmlns:a16="http://schemas.microsoft.com/office/drawing/2014/main" id="{1F948104-AA9E-4D88-8323-87A976CD1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389188"/>
            <a:ext cx="6705600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Principios *</a:t>
            </a:r>
            <a:endParaRPr lang="es-PR" altLang="en-US" sz="44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7711" name="Text Box 15">
            <a:extLst>
              <a:ext uri="{FF2B5EF4-FFF2-40B4-BE49-F238E27FC236}">
                <a16:creationId xmlns:a16="http://schemas.microsoft.com/office/drawing/2014/main" id="{B6540D80-E481-44C5-A94E-8CF819B30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35325"/>
            <a:ext cx="7772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La </a:t>
            </a:r>
            <a:r>
              <a:rPr lang="es-PR" altLang="en-US" sz="32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tolerancia muscular</a:t>
            </a:r>
            <a:r>
              <a:rPr lang="es-PR" altLang="en-US" sz="3200" b="1">
                <a:latin typeface="Arial" panose="020B0604020202020204" pitchFamily="34" charset="0"/>
              </a:rPr>
              <a:t> aumenta con: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Ganancias en la fortaleza muscular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Cambios/adaptaciones de tipo:</a:t>
            </a:r>
          </a:p>
          <a:p>
            <a:pPr lvl="2" algn="l">
              <a:lnSpc>
                <a:spcPct val="120000"/>
              </a:lnSpc>
              <a:buClr>
                <a:schemeClr val="tx2"/>
              </a:buClr>
              <a:buFontTx/>
              <a:buChar char="o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i="1"/>
              <a:t>Metabólicos</a:t>
            </a:r>
          </a:p>
          <a:p>
            <a:pPr lvl="2" algn="l">
              <a:lnSpc>
                <a:spcPct val="120000"/>
              </a:lnSpc>
              <a:buClr>
                <a:schemeClr val="tx2"/>
              </a:buClr>
              <a:buFontTx/>
              <a:buChar char="o"/>
            </a:pPr>
            <a:r>
              <a:rPr lang="es-PR" altLang="en-US" sz="3200" b="1" i="1"/>
              <a:t> Circulatorios locales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  <p:sp>
        <p:nvSpPr>
          <p:cNvPr id="797712" name="AutoShape 16">
            <a:extLst>
              <a:ext uri="{FF2B5EF4-FFF2-40B4-BE49-F238E27FC236}">
                <a16:creationId xmlns:a16="http://schemas.microsoft.com/office/drawing/2014/main" id="{842BC54F-00B0-4CF4-8994-4AC3BE7E3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371600"/>
            <a:ext cx="44958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13" name="Rectangle 17">
            <a:extLst>
              <a:ext uri="{FF2B5EF4-FFF2-40B4-BE49-F238E27FC236}">
                <a16:creationId xmlns:a16="http://schemas.microsoft.com/office/drawing/2014/main" id="{5F45F1E9-C657-4DA3-BC8C-04E9A0227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47800"/>
            <a:ext cx="4191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Tolerancia Muscular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9" name="Text Box 1031">
            <a:extLst>
              <a:ext uri="{FF2B5EF4-FFF2-40B4-BE49-F238E27FC236}">
                <a16:creationId xmlns:a16="http://schemas.microsoft.com/office/drawing/2014/main" id="{8B70ED2B-0D87-40DE-9458-4C1FDEE9D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30513"/>
            <a:ext cx="8686800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400" b="1"/>
              <a:t> </a:t>
            </a:r>
            <a:r>
              <a:rPr lang="es-PR" altLang="en-US" sz="4800" b="1">
                <a:solidFill>
                  <a:srgbClr val="FF99FF"/>
                </a:solidFill>
              </a:rPr>
              <a:t>Conceptos Neuromusculares</a:t>
            </a:r>
            <a:endParaRPr lang="es-PR" altLang="en-US" sz="4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1800" name="Text Box 1032">
            <a:extLst>
              <a:ext uri="{FF2B5EF4-FFF2-40B4-BE49-F238E27FC236}">
                <a16:creationId xmlns:a16="http://schemas.microsoft.com/office/drawing/2014/main" id="{4CC0CC30-F891-40A8-8B3F-FD0073D37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38100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66FFFF"/>
                </a:solidFill>
                <a:latin typeface="Arial" panose="020B0604020202020204" pitchFamily="34" charset="0"/>
              </a:rPr>
              <a:t>Fortaleza</a:t>
            </a:r>
          </a:p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66FFFF"/>
                </a:solidFill>
                <a:latin typeface="Arial" panose="020B0604020202020204" pitchFamily="34" charset="0"/>
              </a:rPr>
              <a:t>Muscular</a:t>
            </a:r>
            <a:endParaRPr lang="es-PR" altLang="en-US" sz="4800" i="1">
              <a:solidFill>
                <a:srgbClr val="66FF66"/>
              </a:solidFill>
              <a:latin typeface="Arial" panose="020B0604020202020204" pitchFamily="34" charset="0"/>
            </a:endParaRPr>
          </a:p>
        </p:txBody>
      </p:sp>
      <p:sp>
        <p:nvSpPr>
          <p:cNvPr id="801801" name="Rectangle 1033">
            <a:extLst>
              <a:ext uri="{FF2B5EF4-FFF2-40B4-BE49-F238E27FC236}">
                <a16:creationId xmlns:a16="http://schemas.microsoft.com/office/drawing/2014/main" id="{EF596E1C-876D-4FFC-83BC-E00BE31E7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5562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>
                <a:solidFill>
                  <a:srgbClr val="99FF33"/>
                </a:solidFill>
              </a:rPr>
              <a:t>TERMINOLOGÍA</a:t>
            </a:r>
            <a:endParaRPr lang="en-US" altLang="en-US"/>
          </a:p>
        </p:txBody>
      </p:sp>
      <p:sp>
        <p:nvSpPr>
          <p:cNvPr id="801802" name="Text Box 1034">
            <a:extLst>
              <a:ext uri="{FF2B5EF4-FFF2-40B4-BE49-F238E27FC236}">
                <a16:creationId xmlns:a16="http://schemas.microsoft.com/office/drawing/2014/main" id="{86936055-3E11-42D0-9F26-76C743E85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14800"/>
            <a:ext cx="44958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00FFFF"/>
                </a:solidFill>
                <a:latin typeface="Arial" panose="020B0604020202020204" pitchFamily="34" charset="0"/>
              </a:rPr>
              <a:t>Potencia</a:t>
            </a:r>
          </a:p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00FFFF"/>
                </a:solidFill>
                <a:latin typeface="Arial" panose="020B0604020202020204" pitchFamily="34" charset="0"/>
              </a:rPr>
              <a:t>Muscular</a:t>
            </a:r>
            <a:endParaRPr lang="es-PR" altLang="en-US" sz="4400" i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01803" name="Line 1035">
            <a:extLst>
              <a:ext uri="{FF2B5EF4-FFF2-40B4-BE49-F238E27FC236}">
                <a16:creationId xmlns:a16="http://schemas.microsoft.com/office/drawing/2014/main" id="{85F75A41-22CB-4AAD-A515-016C63EC8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914400"/>
            <a:ext cx="0" cy="6969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804" name="Text Box 1036">
            <a:extLst>
              <a:ext uri="{FF2B5EF4-FFF2-40B4-BE49-F238E27FC236}">
                <a16:creationId xmlns:a16="http://schemas.microsoft.com/office/drawing/2014/main" id="{8844F90B-C838-42FD-8AC9-5738E62F9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629275"/>
            <a:ext cx="70104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4400" b="1" i="1">
                <a:solidFill>
                  <a:srgbClr val="00FFFF"/>
                </a:solidFill>
                <a:latin typeface="Arial" panose="020B0604020202020204" pitchFamily="34" charset="0"/>
              </a:rPr>
              <a:t>Tolerancia Muscular</a:t>
            </a:r>
            <a:endParaRPr lang="es-PR" altLang="en-US" sz="4400" i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01805" name="Line 1037">
            <a:extLst>
              <a:ext uri="{FF2B5EF4-FFF2-40B4-BE49-F238E27FC236}">
                <a16:creationId xmlns:a16="http://schemas.microsoft.com/office/drawing/2014/main" id="{70699D67-4618-429D-AB1D-A585B241B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74888"/>
            <a:ext cx="0" cy="6969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806" name="Line 1038">
            <a:extLst>
              <a:ext uri="{FF2B5EF4-FFF2-40B4-BE49-F238E27FC236}">
                <a16:creationId xmlns:a16="http://schemas.microsoft.com/office/drawing/2014/main" id="{6A02A68B-A6DF-4CD6-8134-701CF3C3D2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3505200"/>
            <a:ext cx="838200" cy="685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807" name="Line 1039">
            <a:extLst>
              <a:ext uri="{FF2B5EF4-FFF2-40B4-BE49-F238E27FC236}">
                <a16:creationId xmlns:a16="http://schemas.microsoft.com/office/drawing/2014/main" id="{A4B61102-93D4-4472-8D2F-F622DFD1C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505200"/>
            <a:ext cx="914400" cy="685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808" name="Line 1040">
            <a:extLst>
              <a:ext uri="{FF2B5EF4-FFF2-40B4-BE49-F238E27FC236}">
                <a16:creationId xmlns:a16="http://schemas.microsoft.com/office/drawing/2014/main" id="{AF7F42E0-44E6-470A-A974-BFE0A2632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05200"/>
            <a:ext cx="0" cy="2286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809" name="Rectangle 1041">
            <a:extLst>
              <a:ext uri="{FF2B5EF4-FFF2-40B4-BE49-F238E27FC236}">
                <a16:creationId xmlns:a16="http://schemas.microsoft.com/office/drawing/2014/main" id="{20409B5C-37C4-4CCF-B936-6CDCB013E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</a:t>
            </a:r>
            <a:endParaRPr lang="en-US" altLang="en-US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0" name="Text Box 1034">
            <a:extLst>
              <a:ext uri="{FF2B5EF4-FFF2-40B4-BE49-F238E27FC236}">
                <a16:creationId xmlns:a16="http://schemas.microsoft.com/office/drawing/2014/main" id="{8E7CEC74-4216-4217-983E-F909AB654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28600"/>
            <a:ext cx="8686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es-PR" altLang="en-US" b="1" i="1"/>
          </a:p>
        </p:txBody>
      </p:sp>
      <p:sp>
        <p:nvSpPr>
          <p:cNvPr id="798731" name="Text Box 1035">
            <a:extLst>
              <a:ext uri="{FF2B5EF4-FFF2-40B4-BE49-F238E27FC236}">
                <a16:creationId xmlns:a16="http://schemas.microsoft.com/office/drawing/2014/main" id="{87BD3888-5016-4A26-8617-4BDB74206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38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800" b="1" dirty="0"/>
              <a:t> </a:t>
            </a:r>
            <a:r>
              <a:rPr lang="en-US" altLang="en-US" sz="2800" b="1" dirty="0"/>
              <a:t>F</a:t>
            </a:r>
            <a:r>
              <a:rPr lang="es-PR" altLang="en-US" sz="2800" b="1" dirty="0" err="1"/>
              <a:t>ortaleza</a:t>
            </a:r>
            <a:r>
              <a:rPr lang="es-PR" altLang="en-US" sz="2800" b="1" dirty="0"/>
              <a:t>, Potencia y Tolerancia Muscular</a:t>
            </a:r>
          </a:p>
          <a:p>
            <a:pPr algn="ctr">
              <a:lnSpc>
                <a:spcPct val="90000"/>
              </a:lnSpc>
            </a:pPr>
            <a:r>
              <a:rPr lang="es-PR" altLang="en-US" sz="2800" b="1" dirty="0"/>
              <a:t>Durante el Levantamiento de Pesos </a:t>
            </a:r>
          </a:p>
          <a:p>
            <a:pPr algn="ctr">
              <a:lnSpc>
                <a:spcPct val="90000"/>
              </a:lnSpc>
            </a:pPr>
            <a:r>
              <a:rPr lang="es-PR" altLang="en-US" sz="2800" b="1" dirty="0"/>
              <a:t>(Empuje de Pecho en Banco con Barra)</a:t>
            </a:r>
            <a:endParaRPr lang="es-PR" alt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798733" name="Picture 1037">
            <a:extLst>
              <a:ext uri="{FF2B5EF4-FFF2-40B4-BE49-F238E27FC236}">
                <a16:creationId xmlns:a16="http://schemas.microsoft.com/office/drawing/2014/main" id="{25CC31DD-CB88-49E4-A0B4-A27400978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605837" cy="459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6">
            <a:extLst>
              <a:ext uri="{FF2B5EF4-FFF2-40B4-BE49-F238E27FC236}">
                <a16:creationId xmlns:a16="http://schemas.microsoft.com/office/drawing/2014/main" id="{175420B1-7A1C-43B0-A592-0FC2192A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0"/>
            <a:ext cx="84359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PR" sz="1200" i="1" dirty="0">
                <a:latin typeface="Times New Roman" pitchFamily="18" charset="0"/>
              </a:rPr>
              <a:t>NOTA</a:t>
            </a:r>
            <a:r>
              <a:rPr lang="es-ES" altLang="es-PR" sz="1200" dirty="0">
                <a:latin typeface="Times New Roman" pitchFamily="18" charset="0"/>
              </a:rPr>
              <a:t>.</a:t>
            </a:r>
            <a:r>
              <a:rPr lang="es-ES" altLang="es-PR" sz="1200" b="0" dirty="0">
                <a:latin typeface="Times New Roman" pitchFamily="18" charset="0"/>
              </a:rPr>
              <a:t> Reproducido de: </a:t>
            </a:r>
            <a:r>
              <a:rPr lang="en-US" altLang="es-PR" sz="1200" i="1" dirty="0">
                <a:latin typeface="Times New Roman" pitchFamily="18" charset="0"/>
              </a:rPr>
              <a:t>Physiology of Sports and Exercise</a:t>
            </a:r>
            <a:r>
              <a:rPr lang="en-US" altLang="es-PR" sz="1200" b="0" dirty="0">
                <a:latin typeface="Times New Roman" pitchFamily="18" charset="0"/>
              </a:rPr>
              <a:t>. (p. 69), por J. H. Wilmore, &amp; D. L. </a:t>
            </a:r>
            <a:r>
              <a:rPr lang="en-US" altLang="es-PR" sz="1200" b="0" dirty="0" err="1">
                <a:latin typeface="Times New Roman" pitchFamily="18" charset="0"/>
              </a:rPr>
              <a:t>Costill</a:t>
            </a:r>
            <a:r>
              <a:rPr lang="en-US" altLang="es-PR" sz="1200" b="0" dirty="0">
                <a:latin typeface="Times New Roman" pitchFamily="18" charset="0"/>
              </a:rPr>
              <a:t>, 1994, Champaign, IL: Human </a:t>
            </a:r>
            <a:r>
              <a:rPr lang="en-US" altLang="es-PR" sz="1200" b="0" dirty="0" err="1">
                <a:latin typeface="Times New Roman" pitchFamily="18" charset="0"/>
              </a:rPr>
              <a:t>Kinetics..Copyright</a:t>
            </a:r>
            <a:r>
              <a:rPr lang="en-US" altLang="es-PR" sz="1200" b="0" dirty="0">
                <a:latin typeface="Times New Roman" pitchFamily="18" charset="0"/>
              </a:rPr>
              <a:t> 1994 por Jack H. Wilmore y David L. </a:t>
            </a:r>
            <a:r>
              <a:rPr lang="en-US" altLang="es-PR" sz="1200" b="0" dirty="0" err="1">
                <a:latin typeface="Times New Roman" pitchFamily="18" charset="0"/>
              </a:rPr>
              <a:t>Costill</a:t>
            </a:r>
            <a:r>
              <a:rPr lang="en-US" altLang="es-PR" sz="1200" b="0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3" name="Rectangle 2053">
            <a:extLst>
              <a:ext uri="{FF2B5EF4-FFF2-40B4-BE49-F238E27FC236}">
                <a16:creationId xmlns:a16="http://schemas.microsoft.com/office/drawing/2014/main" id="{36174DB2-A95C-4551-B2CE-73C3486F7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0774" name="Line 2054">
            <a:extLst>
              <a:ext uri="{FF2B5EF4-FFF2-40B4-BE49-F238E27FC236}">
                <a16:creationId xmlns:a16="http://schemas.microsoft.com/office/drawing/2014/main" id="{B8A3D12C-9429-4386-B79C-7E6771613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95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0775" name="AutoShape 2055">
            <a:extLst>
              <a:ext uri="{FF2B5EF4-FFF2-40B4-BE49-F238E27FC236}">
                <a16:creationId xmlns:a16="http://schemas.microsoft.com/office/drawing/2014/main" id="{0DB5DC4F-A3F6-4995-A94F-22D20D5C6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19400"/>
            <a:ext cx="78486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0776" name="Text Box 2056">
            <a:extLst>
              <a:ext uri="{FF2B5EF4-FFF2-40B4-BE49-F238E27FC236}">
                <a16:creationId xmlns:a16="http://schemas.microsoft.com/office/drawing/2014/main" id="{F49D802A-D3CD-4DCC-8D37-D5AD5F6CF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67013"/>
            <a:ext cx="73914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Ganancias en Fortaleza *</a:t>
            </a:r>
            <a:endParaRPr lang="es-PR" altLang="en-US" sz="48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0777" name="Text Box 2057">
            <a:extLst>
              <a:ext uri="{FF2B5EF4-FFF2-40B4-BE49-F238E27FC236}">
                <a16:creationId xmlns:a16="http://schemas.microsoft.com/office/drawing/2014/main" id="{DF852ED8-61E9-49CE-9628-A6FA5E711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86200"/>
            <a:ext cx="7772400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4000" b="1">
                <a:latin typeface="Arial" panose="020B0604020202020204" pitchFamily="34" charset="0"/>
              </a:rPr>
              <a:t> 3 a 6 meses: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4000" b="1"/>
              <a:t> Mejoras entre el 25 y el 100%,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</a:pPr>
            <a:r>
              <a:rPr lang="es-PR" altLang="en-US" sz="4000" b="1"/>
              <a:t>  o inclusive mayores</a:t>
            </a:r>
            <a:endParaRPr lang="es-PR" altLang="en-US" sz="4000" b="1">
              <a:latin typeface="Arial" panose="020B0604020202020204" pitchFamily="34" charset="0"/>
            </a:endParaRPr>
          </a:p>
        </p:txBody>
      </p:sp>
      <p:sp>
        <p:nvSpPr>
          <p:cNvPr id="800778" name="AutoShape 2058">
            <a:extLst>
              <a:ext uri="{FF2B5EF4-FFF2-40B4-BE49-F238E27FC236}">
                <a16:creationId xmlns:a16="http://schemas.microsoft.com/office/drawing/2014/main" id="{FB1B315D-B077-41EF-8C65-A16056500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00200"/>
            <a:ext cx="3810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0779" name="Rectangle 2059">
            <a:extLst>
              <a:ext uri="{FF2B5EF4-FFF2-40B4-BE49-F238E27FC236}">
                <a16:creationId xmlns:a16="http://schemas.microsoft.com/office/drawing/2014/main" id="{3827C31B-86F6-4DEE-AA3A-AC2D63232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4191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Plazo de Tiempo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050">
            <a:extLst>
              <a:ext uri="{FF2B5EF4-FFF2-40B4-BE49-F238E27FC236}">
                <a16:creationId xmlns:a16="http://schemas.microsoft.com/office/drawing/2014/main" id="{E0449A7E-3ED2-492A-9ABC-A7C174852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4867" name="Line 2051">
            <a:extLst>
              <a:ext uri="{FF2B5EF4-FFF2-40B4-BE49-F238E27FC236}">
                <a16:creationId xmlns:a16="http://schemas.microsoft.com/office/drawing/2014/main" id="{F6731ED4-52F5-4DAE-9664-33C26F12E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4868" name="AutoShape 2052">
            <a:extLst>
              <a:ext uri="{FF2B5EF4-FFF2-40B4-BE49-F238E27FC236}">
                <a16:creationId xmlns:a16="http://schemas.microsoft.com/office/drawing/2014/main" id="{3D0216E4-9564-40DA-8C8F-E935EE5F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95600"/>
            <a:ext cx="80010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4869" name="Text Box 2053">
            <a:extLst>
              <a:ext uri="{FF2B5EF4-FFF2-40B4-BE49-F238E27FC236}">
                <a16:creationId xmlns:a16="http://schemas.microsoft.com/office/drawing/2014/main" id="{DB835A8D-0856-4B96-85B5-94E59D9ED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2200"/>
            <a:ext cx="9144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</a:t>
            </a: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Tamaño y Fortaleza Muscular: Causa y Efecto </a:t>
            </a: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2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4870" name="Text Box 2054">
            <a:extLst>
              <a:ext uri="{FF2B5EF4-FFF2-40B4-BE49-F238E27FC236}">
                <a16:creationId xmlns:a16="http://schemas.microsoft.com/office/drawing/2014/main" id="{6EF9E843-AB3E-42FB-A710-710383F60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19400"/>
            <a:ext cx="83058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Relación directamente proporcional: 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Ganancias en tamaño muscular 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</a:pP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(hipertrofia):</a:t>
            </a:r>
            <a:endParaRPr lang="es-PR" altLang="en-US" sz="3200" b="1"/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i="1"/>
              <a:t>Aumenta la fortaleza muscular</a:t>
            </a:r>
            <a:r>
              <a:rPr lang="es-PR" altLang="en-US" sz="3200" b="1">
                <a:latin typeface="Arial" panose="020B0604020202020204" pitchFamily="34" charset="0"/>
              </a:rPr>
              <a:t> 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</a:rPr>
              <a:t>Pérdidas en tamaño muscular (atrofia):</a:t>
            </a:r>
            <a:endParaRPr lang="es-PR" altLang="en-US" sz="3200" b="1"/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latin typeface="Arial" panose="020B0604020202020204" pitchFamily="34" charset="0"/>
              </a:rPr>
              <a:t>  </a:t>
            </a:r>
            <a:r>
              <a:rPr lang="es-PR" altLang="en-US" sz="3200" b="1" i="1"/>
              <a:t>Disminuye la fortaleza muscular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  <p:sp>
        <p:nvSpPr>
          <p:cNvPr id="804871" name="AutoShape 2055">
            <a:extLst>
              <a:ext uri="{FF2B5EF4-FFF2-40B4-BE49-F238E27FC236}">
                <a16:creationId xmlns:a16="http://schemas.microsoft.com/office/drawing/2014/main" id="{E2DC24DF-F53F-47E4-9920-283EB326D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47800"/>
            <a:ext cx="4191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4872" name="Rectangle 2056">
            <a:extLst>
              <a:ext uri="{FF2B5EF4-FFF2-40B4-BE49-F238E27FC236}">
                <a16:creationId xmlns:a16="http://schemas.microsoft.com/office/drawing/2014/main" id="{A060A08F-7D3A-4213-855E-83D98DC7D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524000"/>
            <a:ext cx="4191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Tamaño Muscular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050">
            <a:extLst>
              <a:ext uri="{FF2B5EF4-FFF2-40B4-BE49-F238E27FC236}">
                <a16:creationId xmlns:a16="http://schemas.microsoft.com/office/drawing/2014/main" id="{437435F3-C31C-4001-BFEB-A79F0C283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5891" name="Line 2051">
            <a:extLst>
              <a:ext uri="{FF2B5EF4-FFF2-40B4-BE49-F238E27FC236}">
                <a16:creationId xmlns:a16="http://schemas.microsoft.com/office/drawing/2014/main" id="{002E1EBD-3E34-4B67-BA91-984C0F882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5892" name="AutoShape 2052">
            <a:extLst>
              <a:ext uri="{FF2B5EF4-FFF2-40B4-BE49-F238E27FC236}">
                <a16:creationId xmlns:a16="http://schemas.microsoft.com/office/drawing/2014/main" id="{4EFB1F08-D985-40C1-9E09-3697791D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95600"/>
            <a:ext cx="80010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5893" name="Text Box 2053">
            <a:extLst>
              <a:ext uri="{FF2B5EF4-FFF2-40B4-BE49-F238E27FC236}">
                <a16:creationId xmlns:a16="http://schemas.microsoft.com/office/drawing/2014/main" id="{D17645BF-D8EB-466B-887A-167FFCC0B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62200"/>
            <a:ext cx="91440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</a:t>
            </a: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Tensión Psicológica/Estrés: Fase de Alarma </a:t>
            </a: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2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5894" name="Text Box 2054">
            <a:extLst>
              <a:ext uri="{FF2B5EF4-FFF2-40B4-BE49-F238E27FC236}">
                <a16:creationId xmlns:a16="http://schemas.microsoft.com/office/drawing/2014/main" id="{EB6EB211-4671-4871-8D03-9D92723F1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897188"/>
            <a:ext cx="8305800" cy="350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Relación directamente proporcional: 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Una alta activación mental (e.g., carro     </a:t>
            </a:r>
          </a:p>
          <a:p>
            <a:pPr lvl="1" algn="l">
              <a:buClr>
                <a:schemeClr val="accent2"/>
              </a:buClr>
            </a:pP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pillando hijo de una madre):</a:t>
            </a:r>
            <a:endParaRPr lang="es-PR" altLang="en-US" sz="3200" b="1"/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i="1"/>
              <a:t>Desarrolla fortaleza muscular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3200" b="1" i="1"/>
              <a:t>   sobrehumana</a:t>
            </a:r>
            <a:r>
              <a:rPr lang="es-PR" altLang="en-US" sz="3200" b="1">
                <a:latin typeface="Arial" panose="020B0604020202020204" pitchFamily="34" charset="0"/>
              </a:rPr>
              <a:t> 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</a:rPr>
              <a:t>Comun en situaciones de amenaza </a:t>
            </a:r>
          </a:p>
          <a:p>
            <a:pPr lvl="1" algn="l">
              <a:buClr>
                <a:schemeClr val="accent2"/>
              </a:buClr>
            </a:pPr>
            <a:r>
              <a:rPr lang="es-PR" altLang="en-US" sz="3200" b="1">
                <a:solidFill>
                  <a:srgbClr val="FFFF99"/>
                </a:solidFill>
              </a:rPr>
              <a:t>   a la vida personal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  <p:sp>
        <p:nvSpPr>
          <p:cNvPr id="805895" name="AutoShape 2055">
            <a:extLst>
              <a:ext uri="{FF2B5EF4-FFF2-40B4-BE49-F238E27FC236}">
                <a16:creationId xmlns:a16="http://schemas.microsoft.com/office/drawing/2014/main" id="{B1481BAE-085C-450C-83E3-1A6D3A884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447800"/>
            <a:ext cx="4953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5896" name="Rectangle 2056">
            <a:extLst>
              <a:ext uri="{FF2B5EF4-FFF2-40B4-BE49-F238E27FC236}">
                <a16:creationId xmlns:a16="http://schemas.microsoft.com/office/drawing/2014/main" id="{4CE18A91-5914-4B14-A8E4-67F56FFED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0"/>
            <a:ext cx="4876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Fuerzas Sobrehumanas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050">
            <a:extLst>
              <a:ext uri="{FF2B5EF4-FFF2-40B4-BE49-F238E27FC236}">
                <a16:creationId xmlns:a16="http://schemas.microsoft.com/office/drawing/2014/main" id="{CC8B6337-C2C7-4F9A-8F55-187D37CB0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6915" name="Line 2051">
            <a:extLst>
              <a:ext uri="{FF2B5EF4-FFF2-40B4-BE49-F238E27FC236}">
                <a16:creationId xmlns:a16="http://schemas.microsoft.com/office/drawing/2014/main" id="{4468215E-24CA-4EC2-BB2B-7E84D012CC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430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6916" name="AutoShape 2052">
            <a:extLst>
              <a:ext uri="{FF2B5EF4-FFF2-40B4-BE49-F238E27FC236}">
                <a16:creationId xmlns:a16="http://schemas.microsoft.com/office/drawing/2014/main" id="{212053FC-4F2A-4218-8351-6E403A73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8305800" cy="3200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6917" name="Text Box 2053">
            <a:extLst>
              <a:ext uri="{FF2B5EF4-FFF2-40B4-BE49-F238E27FC236}">
                <a16:creationId xmlns:a16="http://schemas.microsoft.com/office/drawing/2014/main" id="{821C3CE8-517E-45F7-87F7-368663C4D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2327275"/>
            <a:ext cx="9144000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</a:t>
            </a: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Mujeres Desarrollan Ganancias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en Fortaleza Muscular </a:t>
            </a:r>
            <a:r>
              <a:rPr lang="es-PR" altLang="en-US" sz="32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2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6918" name="Text Box 2054">
            <a:extLst>
              <a:ext uri="{FF2B5EF4-FFF2-40B4-BE49-F238E27FC236}">
                <a16:creationId xmlns:a16="http://schemas.microsoft.com/office/drawing/2014/main" id="{D9B21460-A443-4ACC-8EF1-C7F65F02C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84550"/>
            <a:ext cx="83058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La hipertrofia muscular no es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significativa al compararse con los</a:t>
            </a:r>
          </a:p>
          <a:p>
            <a:pPr algn="l">
              <a:buClr>
                <a:srgbClr val="00FFFF"/>
              </a:buClr>
            </a:pPr>
            <a:r>
              <a:rPr lang="es-PR" altLang="en-US" sz="3200" b="1">
                <a:latin typeface="Arial" panose="020B0604020202020204" pitchFamily="34" charset="0"/>
              </a:rPr>
              <a:t>  varones: 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¿Cuál es el mecanismo para las ganancias</a:t>
            </a:r>
          </a:p>
          <a:p>
            <a:pPr lvl="1" algn="l">
              <a:buClr>
                <a:schemeClr val="accent2"/>
              </a:buClr>
            </a:pP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en fortaleza muscular? :</a:t>
            </a:r>
            <a:endParaRPr lang="es-PR" altLang="en-US" sz="3200" b="1"/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i="1"/>
              <a:t>¿Mecanismo neurológico, endocrino?</a:t>
            </a:r>
            <a:endParaRPr lang="es-PR" altLang="en-US" sz="3200" b="1">
              <a:latin typeface="Arial" panose="020B0604020202020204" pitchFamily="34" charset="0"/>
            </a:endParaRPr>
          </a:p>
        </p:txBody>
      </p:sp>
      <p:sp>
        <p:nvSpPr>
          <p:cNvPr id="806919" name="AutoShape 2055">
            <a:extLst>
              <a:ext uri="{FF2B5EF4-FFF2-40B4-BE49-F238E27FC236}">
                <a16:creationId xmlns:a16="http://schemas.microsoft.com/office/drawing/2014/main" id="{04BBFDFD-DD48-4E0C-AA96-9063C78CA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371600"/>
            <a:ext cx="46482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6920" name="Rectangle 2056">
            <a:extLst>
              <a:ext uri="{FF2B5EF4-FFF2-40B4-BE49-F238E27FC236}">
                <a16:creationId xmlns:a16="http://schemas.microsoft.com/office/drawing/2014/main" id="{28BDF0A4-231C-4F94-94CA-89D30F546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447800"/>
            <a:ext cx="44196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Estudios en Mujeres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1026">
            <a:extLst>
              <a:ext uri="{FF2B5EF4-FFF2-40B4-BE49-F238E27FC236}">
                <a16:creationId xmlns:a16="http://schemas.microsoft.com/office/drawing/2014/main" id="{D56D43CB-E42F-4482-8954-DB666891A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7939" name="Line 1027">
            <a:extLst>
              <a:ext uri="{FF2B5EF4-FFF2-40B4-BE49-F238E27FC236}">
                <a16:creationId xmlns:a16="http://schemas.microsoft.com/office/drawing/2014/main" id="{1F17A5A7-6E88-4067-BCD2-13533C5AC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430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7940" name="AutoShape 1028">
            <a:extLst>
              <a:ext uri="{FF2B5EF4-FFF2-40B4-BE49-F238E27FC236}">
                <a16:creationId xmlns:a16="http://schemas.microsoft.com/office/drawing/2014/main" id="{02523D4A-15C3-4FDD-821A-B68C092C5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05200"/>
            <a:ext cx="7924800" cy="2971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7941" name="Text Box 1029">
            <a:extLst>
              <a:ext uri="{FF2B5EF4-FFF2-40B4-BE49-F238E27FC236}">
                <a16:creationId xmlns:a16="http://schemas.microsoft.com/office/drawing/2014/main" id="{CAB33885-14D1-4225-B239-D8F081C36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2327275"/>
            <a:ext cx="91440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Componentes Neurológico para el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Desarrollo de la Fortaleza Muscular </a:t>
            </a:r>
            <a:endParaRPr lang="es-PR" altLang="en-US" sz="3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7942" name="Text Box 1030">
            <a:extLst>
              <a:ext uri="{FF2B5EF4-FFF2-40B4-BE49-F238E27FC236}">
                <a16:creationId xmlns:a16="http://schemas.microsoft.com/office/drawing/2014/main" id="{33EC262E-E620-4149-8636-907F11544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41725"/>
            <a:ext cx="8305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4000" b="1">
                <a:latin typeface="Arial" panose="020B0604020202020204" pitchFamily="34" charset="0"/>
              </a:rPr>
              <a:t> Propiedad del sistema motor: 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4000" b="1"/>
              <a:t> </a:t>
            </a:r>
            <a:r>
              <a:rPr lang="es-PR" altLang="en-US" sz="4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Adaptaciones nerviosas :</a:t>
            </a:r>
            <a:endParaRPr lang="es-PR" altLang="en-US" sz="4000" b="1"/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4000" b="1">
                <a:latin typeface="Arial" panose="020B0604020202020204" pitchFamily="34" charset="0"/>
              </a:rPr>
              <a:t> </a:t>
            </a:r>
            <a:r>
              <a:rPr lang="es-PR" altLang="en-US" sz="4000" b="1" i="1"/>
              <a:t>Movilización de la unidad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4000" b="1" i="1"/>
              <a:t>   motora</a:t>
            </a:r>
            <a:endParaRPr lang="es-PR" altLang="en-US" sz="4000" b="1">
              <a:latin typeface="Arial" panose="020B0604020202020204" pitchFamily="34" charset="0"/>
            </a:endParaRPr>
          </a:p>
        </p:txBody>
      </p:sp>
      <p:sp>
        <p:nvSpPr>
          <p:cNvPr id="807943" name="AutoShape 1031">
            <a:extLst>
              <a:ext uri="{FF2B5EF4-FFF2-40B4-BE49-F238E27FC236}">
                <a16:creationId xmlns:a16="http://schemas.microsoft.com/office/drawing/2014/main" id="{01F17AE8-52BC-4E30-9FA2-02A50F17F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371600"/>
            <a:ext cx="3810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7944" name="Rectangle 1032">
            <a:extLst>
              <a:ext uri="{FF2B5EF4-FFF2-40B4-BE49-F238E27FC236}">
                <a16:creationId xmlns:a16="http://schemas.microsoft.com/office/drawing/2014/main" id="{DC1CBDD9-0EA3-47C3-BBD1-3B0DC8194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447800"/>
            <a:ext cx="44196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Control Nervioso</a:t>
            </a:r>
            <a:endParaRPr lang="en-US" altLang="en-US" sz="3600"/>
          </a:p>
        </p:txBody>
      </p:sp>
    </p:spTree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13" name="Text Box 2057">
            <a:extLst>
              <a:ext uri="{FF2B5EF4-FFF2-40B4-BE49-F238E27FC236}">
                <a16:creationId xmlns:a16="http://schemas.microsoft.com/office/drawing/2014/main" id="{CABCCC2A-BF17-4CDE-BA52-7C2442545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4800"/>
            <a:ext cx="822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UNIDADES MOTORAS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14" name="Text Box 2058">
            <a:extLst>
              <a:ext uri="{FF2B5EF4-FFF2-40B4-BE49-F238E27FC236}">
                <a16:creationId xmlns:a16="http://schemas.microsoft.com/office/drawing/2014/main" id="{4F4A9655-8272-4954-99FD-A8522A234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066800"/>
            <a:ext cx="2438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Asincrónica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5115" name="Text Box 2059">
            <a:extLst>
              <a:ext uri="{FF2B5EF4-FFF2-40B4-BE49-F238E27FC236}">
                <a16:creationId xmlns:a16="http://schemas.microsoft.com/office/drawing/2014/main" id="{00B1C7A3-E6DE-4483-87F5-39DED414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066800"/>
            <a:ext cx="2438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Sincrónica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5116" name="Text Box 2060">
            <a:extLst>
              <a:ext uri="{FF2B5EF4-FFF2-40B4-BE49-F238E27FC236}">
                <a16:creationId xmlns:a16="http://schemas.microsoft.com/office/drawing/2014/main" id="{45A3A9E1-B8B2-40B8-A7C9-46A5340F5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828800"/>
            <a:ext cx="2438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Activación Simultánea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18" name="Text Box 2062">
            <a:extLst>
              <a:ext uri="{FF2B5EF4-FFF2-40B4-BE49-F238E27FC236}">
                <a16:creationId xmlns:a16="http://schemas.microsoft.com/office/drawing/2014/main" id="{BE6ECDE9-6CD7-4A94-A53B-1FCDC615F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28800"/>
            <a:ext cx="2590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Activación No Simultánea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20" name="Line 2064">
            <a:extLst>
              <a:ext uri="{FF2B5EF4-FFF2-40B4-BE49-F238E27FC236}">
                <a16:creationId xmlns:a16="http://schemas.microsoft.com/office/drawing/2014/main" id="{CC2F4E0D-2258-4F43-BFCD-D07B86B23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74612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2" name="Text Box 2066">
            <a:extLst>
              <a:ext uri="{FF2B5EF4-FFF2-40B4-BE49-F238E27FC236}">
                <a16:creationId xmlns:a16="http://schemas.microsoft.com/office/drawing/2014/main" id="{22F2B14E-AB6D-4B33-B691-A8BA1E566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343400"/>
            <a:ext cx="2667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ContractilidadMuscular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23" name="Line 2067">
            <a:extLst>
              <a:ext uri="{FF2B5EF4-FFF2-40B4-BE49-F238E27FC236}">
                <a16:creationId xmlns:a16="http://schemas.microsoft.com/office/drawing/2014/main" id="{F708D8F3-9B02-4C1C-B4C9-9FA783F8AD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371975"/>
            <a:ext cx="0" cy="838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5" name="Text Box 2069">
            <a:extLst>
              <a:ext uri="{FF2B5EF4-FFF2-40B4-BE49-F238E27FC236}">
                <a16:creationId xmlns:a16="http://schemas.microsoft.com/office/drawing/2014/main" id="{245DB5F8-C195-46AA-810D-D0C980173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562600"/>
            <a:ext cx="2667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Muscular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26" name="Line 2070">
            <a:extLst>
              <a:ext uri="{FF2B5EF4-FFF2-40B4-BE49-F238E27FC236}">
                <a16:creationId xmlns:a16="http://schemas.microsoft.com/office/drawing/2014/main" id="{0F03856B-7957-464C-BED6-F318390D90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5591175"/>
            <a:ext cx="0" cy="838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28" name="Text Box 2072">
            <a:extLst>
              <a:ext uri="{FF2B5EF4-FFF2-40B4-BE49-F238E27FC236}">
                <a16:creationId xmlns:a16="http://schemas.microsoft.com/office/drawing/2014/main" id="{0071D9B9-425B-4DEA-AB5D-854C7B172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267200"/>
            <a:ext cx="2667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ContractilidadMuscular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29" name="Line 2073">
            <a:extLst>
              <a:ext uri="{FF2B5EF4-FFF2-40B4-BE49-F238E27FC236}">
                <a16:creationId xmlns:a16="http://schemas.microsoft.com/office/drawing/2014/main" id="{8B0C799D-DF32-48E5-938F-8B3E8B13F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371975"/>
            <a:ext cx="0" cy="809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31" name="Text Box 2075">
            <a:extLst>
              <a:ext uri="{FF2B5EF4-FFF2-40B4-BE49-F238E27FC236}">
                <a16:creationId xmlns:a16="http://schemas.microsoft.com/office/drawing/2014/main" id="{E8739F64-0D77-4793-B509-C1E433CC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86400"/>
            <a:ext cx="2667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Muscular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34" name="Line 2078">
            <a:extLst>
              <a:ext uri="{FF2B5EF4-FFF2-40B4-BE49-F238E27FC236}">
                <a16:creationId xmlns:a16="http://schemas.microsoft.com/office/drawing/2014/main" id="{87D8BDB4-889F-4DDB-A4E1-35C815A31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514975"/>
            <a:ext cx="0" cy="9144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35" name="Text Box 2079">
            <a:extLst>
              <a:ext uri="{FF2B5EF4-FFF2-40B4-BE49-F238E27FC236}">
                <a16:creationId xmlns:a16="http://schemas.microsoft.com/office/drawing/2014/main" id="{D19CFF9E-A182-4D73-BDDB-4DCC9ADC1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048000"/>
            <a:ext cx="3505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Reclutamiento</a:t>
            </a:r>
          </a:p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Unidades Motoras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36" name="Line 2080">
            <a:extLst>
              <a:ext uri="{FF2B5EF4-FFF2-40B4-BE49-F238E27FC236}">
                <a16:creationId xmlns:a16="http://schemas.microsoft.com/office/drawing/2014/main" id="{4A79F495-B973-4ADC-B5A7-85AA2D8027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3076575"/>
            <a:ext cx="0" cy="809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38" name="Text Box 2082">
            <a:extLst>
              <a:ext uri="{FF2B5EF4-FFF2-40B4-BE49-F238E27FC236}">
                <a16:creationId xmlns:a16="http://schemas.microsoft.com/office/drawing/2014/main" id="{EF563BD0-15A2-42DA-9B25-6FFF8A68A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048000"/>
            <a:ext cx="3505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Reclutamiento</a:t>
            </a:r>
          </a:p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Unidades Motoras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5139" name="Line 2083">
            <a:extLst>
              <a:ext uri="{FF2B5EF4-FFF2-40B4-BE49-F238E27FC236}">
                <a16:creationId xmlns:a16="http://schemas.microsoft.com/office/drawing/2014/main" id="{447433E6-90A0-4543-920D-60626768A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152775"/>
            <a:ext cx="0" cy="809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1" name="Line 2085">
            <a:extLst>
              <a:ext uri="{FF2B5EF4-FFF2-40B4-BE49-F238E27FC236}">
                <a16:creationId xmlns:a16="http://schemas.microsoft.com/office/drawing/2014/main" id="{97088FE0-7EA1-4A5F-8D8E-457D6FB6B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76200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2" name="Line 2086">
            <a:extLst>
              <a:ext uri="{FF2B5EF4-FFF2-40B4-BE49-F238E27FC236}">
                <a16:creationId xmlns:a16="http://schemas.microsoft.com/office/drawing/2014/main" id="{EB7CBC3A-FBD2-4CA5-8F80-07AD685767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50812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3" name="Line 2087">
            <a:extLst>
              <a:ext uri="{FF2B5EF4-FFF2-40B4-BE49-F238E27FC236}">
                <a16:creationId xmlns:a16="http://schemas.microsoft.com/office/drawing/2014/main" id="{2E264832-1724-4CED-9354-5122DC8D0F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150812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4" name="Line 2088">
            <a:extLst>
              <a:ext uri="{FF2B5EF4-FFF2-40B4-BE49-F238E27FC236}">
                <a16:creationId xmlns:a16="http://schemas.microsoft.com/office/drawing/2014/main" id="{8232C78D-9B72-4C77-AFC4-7E85D7424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72732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5" name="Line 2089">
            <a:extLst>
              <a:ext uri="{FF2B5EF4-FFF2-40B4-BE49-F238E27FC236}">
                <a16:creationId xmlns:a16="http://schemas.microsoft.com/office/drawing/2014/main" id="{29A22200-35B5-4A2E-8AD9-2D5A71437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74320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6" name="Line 2090">
            <a:extLst>
              <a:ext uri="{FF2B5EF4-FFF2-40B4-BE49-F238E27FC236}">
                <a16:creationId xmlns:a16="http://schemas.microsoft.com/office/drawing/2014/main" id="{E1486871-4B0F-4069-BCB8-9BD73CC7C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93065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7" name="Line 2091">
            <a:extLst>
              <a:ext uri="{FF2B5EF4-FFF2-40B4-BE49-F238E27FC236}">
                <a16:creationId xmlns:a16="http://schemas.microsoft.com/office/drawing/2014/main" id="{229EB918-4163-4760-A451-F7F65BD3CC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94652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8" name="Line 2092">
            <a:extLst>
              <a:ext uri="{FF2B5EF4-FFF2-40B4-BE49-F238E27FC236}">
                <a16:creationId xmlns:a16="http://schemas.microsoft.com/office/drawing/2014/main" id="{70672A3E-F482-4F82-B2C2-2CBA4F463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518160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149" name="Line 2093">
            <a:extLst>
              <a:ext uri="{FF2B5EF4-FFF2-40B4-BE49-F238E27FC236}">
                <a16:creationId xmlns:a16="http://schemas.microsoft.com/office/drawing/2014/main" id="{84ACE894-3804-439A-B8B6-0FC3C9EBC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5197475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1026">
            <a:extLst>
              <a:ext uri="{FF2B5EF4-FFF2-40B4-BE49-F238E27FC236}">
                <a16:creationId xmlns:a16="http://schemas.microsoft.com/office/drawing/2014/main" id="{F1962D27-C129-46D1-9079-293795D72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08963" name="Line 1027">
            <a:extLst>
              <a:ext uri="{FF2B5EF4-FFF2-40B4-BE49-F238E27FC236}">
                <a16:creationId xmlns:a16="http://schemas.microsoft.com/office/drawing/2014/main" id="{7CBA33BD-B2C0-4DA7-9284-2A2FEA4CD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1430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65" name="Text Box 1029">
            <a:extLst>
              <a:ext uri="{FF2B5EF4-FFF2-40B4-BE49-F238E27FC236}">
                <a16:creationId xmlns:a16="http://schemas.microsoft.com/office/drawing/2014/main" id="{5DCCA756-9992-41C3-AA62-4DD5AFC4B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85988"/>
            <a:ext cx="9144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1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1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1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Asincrónica: Unidades Motoras </a:t>
            </a:r>
            <a:r>
              <a:rPr lang="es-PR" altLang="en-US" sz="31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1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8967" name="AutoShape 1031">
            <a:extLst>
              <a:ext uri="{FF2B5EF4-FFF2-40B4-BE49-F238E27FC236}">
                <a16:creationId xmlns:a16="http://schemas.microsoft.com/office/drawing/2014/main" id="{BFE3659F-115F-4CE3-BB7F-79AA45B40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68" name="Rectangle 1032">
            <a:extLst>
              <a:ext uri="{FF2B5EF4-FFF2-40B4-BE49-F238E27FC236}">
                <a16:creationId xmlns:a16="http://schemas.microsoft.com/office/drawing/2014/main" id="{DCC36AB0-566A-4C81-BBA7-0E97D52FE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las Unidades Motoras Adicionales</a:t>
            </a:r>
            <a:endParaRPr lang="en-US" altLang="en-US" sz="3000"/>
          </a:p>
        </p:txBody>
      </p:sp>
      <p:sp>
        <p:nvSpPr>
          <p:cNvPr id="808969" name="AutoShape 1033">
            <a:extLst>
              <a:ext uri="{FF2B5EF4-FFF2-40B4-BE49-F238E27FC236}">
                <a16:creationId xmlns:a16="http://schemas.microsoft.com/office/drawing/2014/main" id="{1826E2C6-C81A-4BE1-BF27-E3EDC24E2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95600"/>
            <a:ext cx="86106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971" name="Text Box 1035">
            <a:extLst>
              <a:ext uri="{FF2B5EF4-FFF2-40B4-BE49-F238E27FC236}">
                <a16:creationId xmlns:a16="http://schemas.microsoft.com/office/drawing/2014/main" id="{217B84C6-514C-418C-9AF9-EC6984F8B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71800"/>
            <a:ext cx="88392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200" b="1">
                <a:latin typeface="Arial" panose="020B0604020202020204" pitchFamily="34" charset="0"/>
              </a:rPr>
              <a:t> Control/Regulación: </a:t>
            </a:r>
            <a:r>
              <a:rPr lang="es-PR" altLang="en-US" sz="2900" b="1" i="1">
                <a:solidFill>
                  <a:srgbClr val="00FFFF"/>
                </a:solidFill>
                <a:latin typeface="Arial" panose="020B0604020202020204" pitchFamily="34" charset="0"/>
              </a:rPr>
              <a:t>Contracción/Relajación:</a:t>
            </a:r>
            <a:endParaRPr lang="es-PR" altLang="en-US" sz="2900" b="1"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Neuronas especializadas:</a:t>
            </a:r>
            <a:endParaRPr lang="es-PR" altLang="en-US" sz="3200" b="1"/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latin typeface="Arial" panose="020B0604020202020204" pitchFamily="34" charset="0"/>
              </a:rPr>
              <a:t> </a:t>
            </a:r>
            <a:r>
              <a:rPr lang="es-PR" altLang="en-US" sz="3200" b="1" i="1"/>
              <a:t>Transmiten impulsos excitadores o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200" b="1" i="1"/>
              <a:t>    inhibidores</a:t>
            </a:r>
          </a:p>
          <a:p>
            <a:pPr lvl="1" algn="l">
              <a:lnSpc>
                <a:spcPct val="110000"/>
              </a:lnSpc>
              <a:buClr>
                <a:schemeClr val="tx2"/>
              </a:buClr>
              <a:buFontTx/>
              <a:buChar char="»"/>
            </a:pPr>
            <a:r>
              <a:rPr lang="es-PR" altLang="en-US" sz="3200" b="1"/>
              <a:t> </a:t>
            </a: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Sumación de impulsos recibidos por la </a:t>
            </a:r>
          </a:p>
          <a:p>
            <a:pPr lvl="1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32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unidad motora</a:t>
            </a:r>
            <a:endParaRPr lang="es-PR" altLang="en-US" sz="3200" b="1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7" name="Text Box 2057">
            <a:extLst>
              <a:ext uri="{FF2B5EF4-FFF2-40B4-BE49-F238E27FC236}">
                <a16:creationId xmlns:a16="http://schemas.microsoft.com/office/drawing/2014/main" id="{6461E2F0-1A2B-44C4-ABE4-EACDA0043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229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UNIDADES MOTORAS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38" name="Text Box 2058">
            <a:extLst>
              <a:ext uri="{FF2B5EF4-FFF2-40B4-BE49-F238E27FC236}">
                <a16:creationId xmlns:a16="http://schemas.microsoft.com/office/drawing/2014/main" id="{72D3DCFC-D34B-496C-831E-3202D2E9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066800"/>
            <a:ext cx="4114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Control/Regulación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16142" name="Text Box 2062">
            <a:extLst>
              <a:ext uri="{FF2B5EF4-FFF2-40B4-BE49-F238E27FC236}">
                <a16:creationId xmlns:a16="http://schemas.microsoft.com/office/drawing/2014/main" id="{4F578B0F-ED4E-48EA-A953-57E7158D2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502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Impulsos Nerviosos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45" name="Line 2065">
            <a:extLst>
              <a:ext uri="{FF2B5EF4-FFF2-40B4-BE49-F238E27FC236}">
                <a16:creationId xmlns:a16="http://schemas.microsoft.com/office/drawing/2014/main" id="{3ED4A005-9D67-42D0-995A-BCE9E44BE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0960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52" name="Text Box 2072">
            <a:extLst>
              <a:ext uri="{FF2B5EF4-FFF2-40B4-BE49-F238E27FC236}">
                <a16:creationId xmlns:a16="http://schemas.microsoft.com/office/drawing/2014/main" id="{844ADEA7-4EA0-49F8-B048-9D5479891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90800"/>
            <a:ext cx="2667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Excitatorios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54" name="Line 2074">
            <a:extLst>
              <a:ext uri="{FF2B5EF4-FFF2-40B4-BE49-F238E27FC236}">
                <a16:creationId xmlns:a16="http://schemas.microsoft.com/office/drawing/2014/main" id="{3DB167B5-3020-4301-A541-A85C675028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2133600"/>
            <a:ext cx="838200" cy="5334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55" name="Text Box 2075">
            <a:extLst>
              <a:ext uri="{FF2B5EF4-FFF2-40B4-BE49-F238E27FC236}">
                <a16:creationId xmlns:a16="http://schemas.microsoft.com/office/drawing/2014/main" id="{09510237-830D-44C2-91D4-F3DE25F27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76600"/>
            <a:ext cx="41148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Suma de Impulsos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Nerviosos/Excitatorios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58" name="Text Box 2078">
            <a:extLst>
              <a:ext uri="{FF2B5EF4-FFF2-40B4-BE49-F238E27FC236}">
                <a16:creationId xmlns:a16="http://schemas.microsoft.com/office/drawing/2014/main" id="{41CFE537-5ABB-4682-9539-848CF7CBE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1750"/>
            <a:ext cx="2667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Inhibitorios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60" name="Line 2080">
            <a:extLst>
              <a:ext uri="{FF2B5EF4-FFF2-40B4-BE49-F238E27FC236}">
                <a16:creationId xmlns:a16="http://schemas.microsoft.com/office/drawing/2014/main" id="{8ADDBE2D-F75A-4C4A-A740-C8F271D7D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447800"/>
            <a:ext cx="0" cy="4730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61" name="Line 2081">
            <a:extLst>
              <a:ext uri="{FF2B5EF4-FFF2-40B4-BE49-F238E27FC236}">
                <a16:creationId xmlns:a16="http://schemas.microsoft.com/office/drawing/2014/main" id="{72203AD0-BE83-418C-AD3E-B2638E384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057400"/>
            <a:ext cx="609600" cy="6096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62" name="Text Box 2082">
            <a:extLst>
              <a:ext uri="{FF2B5EF4-FFF2-40B4-BE49-F238E27FC236}">
                <a16:creationId xmlns:a16="http://schemas.microsoft.com/office/drawing/2014/main" id="{35F0E5FC-9513-4268-B611-38B1777E9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1000" y="4283075"/>
            <a:ext cx="26670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Satisface Umbral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64" name="Text Box 2084">
            <a:extLst>
              <a:ext uri="{FF2B5EF4-FFF2-40B4-BE49-F238E27FC236}">
                <a16:creationId xmlns:a16="http://schemas.microsoft.com/office/drawing/2014/main" id="{274113A3-E57C-4D74-8121-C405B4537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267200"/>
            <a:ext cx="35814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Supera Impulsos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Inhibitorios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65" name="Text Box 2085">
            <a:extLst>
              <a:ext uri="{FF2B5EF4-FFF2-40B4-BE49-F238E27FC236}">
                <a16:creationId xmlns:a16="http://schemas.microsoft.com/office/drawing/2014/main" id="{F77B057C-C7CE-4B37-A003-08E92B44D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10200"/>
            <a:ext cx="3962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Contractilidad Muscular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66" name="Line 2086">
            <a:extLst>
              <a:ext uri="{FF2B5EF4-FFF2-40B4-BE49-F238E27FC236}">
                <a16:creationId xmlns:a16="http://schemas.microsoft.com/office/drawing/2014/main" id="{9B04454B-884B-4C7B-9451-1CB222E6A8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" y="5414963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0" name="Line 2090">
            <a:extLst>
              <a:ext uri="{FF2B5EF4-FFF2-40B4-BE49-F238E27FC236}">
                <a16:creationId xmlns:a16="http://schemas.microsoft.com/office/drawing/2014/main" id="{7808B805-25A8-45FD-B7B5-8B501198CD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51054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1" name="Text Box 2091">
            <a:extLst>
              <a:ext uri="{FF2B5EF4-FFF2-40B4-BE49-F238E27FC236}">
                <a16:creationId xmlns:a16="http://schemas.microsoft.com/office/drawing/2014/main" id="{01FDB30B-0BCF-4A8B-BDF7-7CD9A352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091238"/>
            <a:ext cx="3962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6172" name="Line 2092">
            <a:extLst>
              <a:ext uri="{FF2B5EF4-FFF2-40B4-BE49-F238E27FC236}">
                <a16:creationId xmlns:a16="http://schemas.microsoft.com/office/drawing/2014/main" id="{A1A72355-07D0-4F4F-AD40-1C2CEF8A81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60960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3" name="Line 2093">
            <a:extLst>
              <a:ext uri="{FF2B5EF4-FFF2-40B4-BE49-F238E27FC236}">
                <a16:creationId xmlns:a16="http://schemas.microsoft.com/office/drawing/2014/main" id="{3FD75814-76E4-4D1E-995E-CE54CF54BB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57912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4" name="Line 2094">
            <a:extLst>
              <a:ext uri="{FF2B5EF4-FFF2-40B4-BE49-F238E27FC236}">
                <a16:creationId xmlns:a16="http://schemas.microsoft.com/office/drawing/2014/main" id="{41BB4BF5-FE64-4C49-B7B9-5A61964BE9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39624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5" name="Line 2095">
            <a:extLst>
              <a:ext uri="{FF2B5EF4-FFF2-40B4-BE49-F238E27FC236}">
                <a16:creationId xmlns:a16="http://schemas.microsoft.com/office/drawing/2014/main" id="{096EB01F-ACA2-494B-BB28-34C59EBE4F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9624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6" name="Line 2096">
            <a:extLst>
              <a:ext uri="{FF2B5EF4-FFF2-40B4-BE49-F238E27FC236}">
                <a16:creationId xmlns:a16="http://schemas.microsoft.com/office/drawing/2014/main" id="{F46B27E6-3047-4604-9832-C3FC2D94AA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29718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7" name="Line 2097">
            <a:extLst>
              <a:ext uri="{FF2B5EF4-FFF2-40B4-BE49-F238E27FC236}">
                <a16:creationId xmlns:a16="http://schemas.microsoft.com/office/drawing/2014/main" id="{99D4431D-44DF-437E-9083-9AF989EA29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51054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78" name="Text Box 2098">
            <a:extLst>
              <a:ext uri="{FF2B5EF4-FFF2-40B4-BE49-F238E27FC236}">
                <a16:creationId xmlns:a16="http://schemas.microsoft.com/office/drawing/2014/main" id="{A76665AF-F4E5-4BB2-9A5C-442F1E527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276600"/>
            <a:ext cx="4114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Bloqueo o Reducción de: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Impulsos Nerviosos Inhibitorios</a:t>
            </a:r>
          </a:p>
        </p:txBody>
      </p:sp>
      <p:sp>
        <p:nvSpPr>
          <p:cNvPr id="816181" name="Line 2101">
            <a:extLst>
              <a:ext uri="{FF2B5EF4-FFF2-40B4-BE49-F238E27FC236}">
                <a16:creationId xmlns:a16="http://schemas.microsoft.com/office/drawing/2014/main" id="{F1CEFDBF-8628-462E-A33A-9FA164D859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29718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82" name="Line 2102">
            <a:extLst>
              <a:ext uri="{FF2B5EF4-FFF2-40B4-BE49-F238E27FC236}">
                <a16:creationId xmlns:a16="http://schemas.microsoft.com/office/drawing/2014/main" id="{9CF4DB8C-E954-4FB4-8C6A-DED459CC87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267200"/>
            <a:ext cx="2209800" cy="14478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184" name="Line 2104">
            <a:extLst>
              <a:ext uri="{FF2B5EF4-FFF2-40B4-BE49-F238E27FC236}">
                <a16:creationId xmlns:a16="http://schemas.microsoft.com/office/drawing/2014/main" id="{A9ECD162-F5B2-4FC5-9F10-B2108C961C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819400"/>
            <a:ext cx="2133600" cy="1524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1026">
            <a:extLst>
              <a:ext uri="{FF2B5EF4-FFF2-40B4-BE49-F238E27FC236}">
                <a16:creationId xmlns:a16="http://schemas.microsoft.com/office/drawing/2014/main" id="{A0CFFE1F-F777-4B93-B8F4-0C30140A5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09987" name="Line 1027">
            <a:extLst>
              <a:ext uri="{FF2B5EF4-FFF2-40B4-BE49-F238E27FC236}">
                <a16:creationId xmlns:a16="http://schemas.microsoft.com/office/drawing/2014/main" id="{ECB23A36-9B48-4CB9-9847-3C1E9EEDB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988" name="Text Box 1028">
            <a:extLst>
              <a:ext uri="{FF2B5EF4-FFF2-40B4-BE49-F238E27FC236}">
                <a16:creationId xmlns:a16="http://schemas.microsoft.com/office/drawing/2014/main" id="{487A685F-8160-49F8-AD84-4950B22D4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35163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Control/Regulación: Activación Unidades Motoras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9989" name="AutoShape 1029">
            <a:extLst>
              <a:ext uri="{FF2B5EF4-FFF2-40B4-BE49-F238E27FC236}">
                <a16:creationId xmlns:a16="http://schemas.microsoft.com/office/drawing/2014/main" id="{DE216D3F-BF6A-4F39-9304-DECA2818C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990" name="Rectangle 1030">
            <a:extLst>
              <a:ext uri="{FF2B5EF4-FFF2-40B4-BE49-F238E27FC236}">
                <a16:creationId xmlns:a16="http://schemas.microsoft.com/office/drawing/2014/main" id="{CF5E8609-C6C4-4E90-AEE6-8B221A490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las Unidades Motoras Adicionales</a:t>
            </a:r>
            <a:endParaRPr lang="en-US" altLang="en-US" sz="3000"/>
          </a:p>
        </p:txBody>
      </p:sp>
      <p:sp>
        <p:nvSpPr>
          <p:cNvPr id="809991" name="AutoShape 1031">
            <a:extLst>
              <a:ext uri="{FF2B5EF4-FFF2-40B4-BE49-F238E27FC236}">
                <a16:creationId xmlns:a16="http://schemas.microsoft.com/office/drawing/2014/main" id="{6DE8C740-95AA-4A7D-97F7-3C1DECA6F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16175"/>
            <a:ext cx="8077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992" name="Text Box 1032">
            <a:extLst>
              <a:ext uri="{FF2B5EF4-FFF2-40B4-BE49-F238E27FC236}">
                <a16:creationId xmlns:a16="http://schemas.microsoft.com/office/drawing/2014/main" id="{8E8CA6F5-AD2F-4CAC-ADF4-67CA128C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17750"/>
            <a:ext cx="7848600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Impulsos nerviosos:</a:t>
            </a:r>
            <a:endParaRPr lang="es-PR" altLang="en-US" sz="2500" b="1"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Excitadoras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Inhibidores</a:t>
            </a:r>
            <a:endParaRPr lang="es-PR" altLang="en-US" sz="2800" b="1">
              <a:latin typeface="Arial" panose="020B0604020202020204" pitchFamily="34" charset="0"/>
            </a:endParaRPr>
          </a:p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Contracción/Relajación Muscular:</a:t>
            </a:r>
            <a:endParaRPr lang="es-PR" altLang="en-US" sz="2800" b="1">
              <a:latin typeface="Arial" panose="020B0604020202020204" pitchFamily="34" charset="0"/>
            </a:endParaRP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Determinante: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 i="1"/>
              <a:t>Suma de impulsos nerviosos/excitadores:</a:t>
            </a:r>
          </a:p>
          <a:p>
            <a:pPr lvl="1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</a:t>
            </a:r>
            <a:r>
              <a:rPr lang="es-PR" altLang="en-US" sz="2800" b="1" i="1">
                <a:solidFill>
                  <a:srgbClr val="00FFFF"/>
                </a:solidFill>
                <a:latin typeface="Arial" panose="020B0604020202020204" pitchFamily="34" charset="0"/>
              </a:rPr>
              <a:t>Estos Debe:</a:t>
            </a:r>
            <a:endParaRPr lang="es-PR" altLang="en-US" sz="2800" b="1" i="1"/>
          </a:p>
          <a:p>
            <a:pPr lvl="4" algn="l">
              <a:lnSpc>
                <a:spcPct val="11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 i="1"/>
              <a:t> </a:t>
            </a: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Superar los impulsos inhibidores</a:t>
            </a:r>
          </a:p>
          <a:p>
            <a:pPr lvl="4" algn="l">
              <a:lnSpc>
                <a:spcPct val="11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Satisfacer el umbral</a:t>
            </a:r>
            <a:endParaRPr lang="es-PR" altLang="en-US" sz="28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3" name="Text Box 3085">
            <a:extLst>
              <a:ext uri="{FF2B5EF4-FFF2-40B4-BE49-F238E27FC236}">
                <a16:creationId xmlns:a16="http://schemas.microsoft.com/office/drawing/2014/main" id="{3F4A0DA8-A66C-4A80-BE5C-45E1FC193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38100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3600" b="1" i="1">
                <a:solidFill>
                  <a:srgbClr val="66FFFF"/>
                </a:solidFill>
                <a:latin typeface="Arial" panose="020B0604020202020204" pitchFamily="34" charset="0"/>
              </a:rPr>
              <a:t>Fortaleza</a:t>
            </a:r>
          </a:p>
          <a:p>
            <a:pPr algn="ctr">
              <a:lnSpc>
                <a:spcPct val="90000"/>
              </a:lnSpc>
            </a:pPr>
            <a:r>
              <a:rPr lang="es-PR" altLang="en-US" sz="3600" b="1" i="1">
                <a:solidFill>
                  <a:srgbClr val="66FFFF"/>
                </a:solidFill>
                <a:latin typeface="Arial" panose="020B0604020202020204" pitchFamily="34" charset="0"/>
              </a:rPr>
              <a:t>Muscular</a:t>
            </a:r>
            <a:endParaRPr lang="es-PR" altLang="en-US" sz="4000" i="1">
              <a:solidFill>
                <a:srgbClr val="66FF66"/>
              </a:solidFill>
              <a:latin typeface="Arial" panose="020B0604020202020204" pitchFamily="34" charset="0"/>
            </a:endParaRPr>
          </a:p>
        </p:txBody>
      </p:sp>
      <p:sp>
        <p:nvSpPr>
          <p:cNvPr id="803854" name="Rectangle 3086">
            <a:extLst>
              <a:ext uri="{FF2B5EF4-FFF2-40B4-BE49-F238E27FC236}">
                <a16:creationId xmlns:a16="http://schemas.microsoft.com/office/drawing/2014/main" id="{425F08B3-DAE8-4B7A-B34B-B924F59E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066800"/>
            <a:ext cx="5562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b="1">
                <a:solidFill>
                  <a:srgbClr val="99FF33"/>
                </a:solidFill>
              </a:rPr>
              <a:t>TERMINOLOGÍA</a:t>
            </a:r>
            <a:endParaRPr lang="en-US" altLang="en-US" sz="3600"/>
          </a:p>
        </p:txBody>
      </p:sp>
      <p:sp>
        <p:nvSpPr>
          <p:cNvPr id="803855" name="Text Box 3087">
            <a:extLst>
              <a:ext uri="{FF2B5EF4-FFF2-40B4-BE49-F238E27FC236}">
                <a16:creationId xmlns:a16="http://schemas.microsoft.com/office/drawing/2014/main" id="{4A8D9C54-FEB3-47E5-964D-5A7F13818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44958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3600" b="1" i="1">
                <a:solidFill>
                  <a:srgbClr val="00FFFF"/>
                </a:solidFill>
                <a:latin typeface="Arial" panose="020B0604020202020204" pitchFamily="34" charset="0"/>
              </a:rPr>
              <a:t>Potencia</a:t>
            </a:r>
          </a:p>
          <a:p>
            <a:pPr algn="ctr">
              <a:lnSpc>
                <a:spcPct val="90000"/>
              </a:lnSpc>
            </a:pPr>
            <a:r>
              <a:rPr lang="es-PR" altLang="en-US" sz="3600" b="1" i="1">
                <a:solidFill>
                  <a:srgbClr val="00FFFF"/>
                </a:solidFill>
                <a:latin typeface="Arial" panose="020B0604020202020204" pitchFamily="34" charset="0"/>
              </a:rPr>
              <a:t>Muscular</a:t>
            </a:r>
            <a:endParaRPr lang="es-PR" altLang="en-US" sz="3600" i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03856" name="Text Box 3088">
            <a:extLst>
              <a:ext uri="{FF2B5EF4-FFF2-40B4-BE49-F238E27FC236}">
                <a16:creationId xmlns:a16="http://schemas.microsoft.com/office/drawing/2014/main" id="{B8794A7C-4CF4-4363-888F-C358E5971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672013"/>
            <a:ext cx="7010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PR" altLang="en-US" sz="3600" b="1" i="1">
                <a:solidFill>
                  <a:srgbClr val="00FFFF"/>
                </a:solidFill>
                <a:latin typeface="Arial" panose="020B0604020202020204" pitchFamily="34" charset="0"/>
              </a:rPr>
              <a:t>Tolerancia Muscular</a:t>
            </a:r>
            <a:endParaRPr lang="es-PR" altLang="en-US" sz="3600" i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03857" name="Line 3089">
            <a:extLst>
              <a:ext uri="{FF2B5EF4-FFF2-40B4-BE49-F238E27FC236}">
                <a16:creationId xmlns:a16="http://schemas.microsoft.com/office/drawing/2014/main" id="{F6B86D1B-CA5E-435F-8764-A41B1171F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124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3858" name="Rectangle 3090">
            <a:extLst>
              <a:ext uri="{FF2B5EF4-FFF2-40B4-BE49-F238E27FC236}">
                <a16:creationId xmlns:a16="http://schemas.microsoft.com/office/drawing/2014/main" id="{E97BBF93-E989-4972-818A-79DD626A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</a:t>
            </a:r>
            <a:endParaRPr lang="en-US" altLang="en-US"/>
          </a:p>
        </p:txBody>
      </p:sp>
      <p:sp>
        <p:nvSpPr>
          <p:cNvPr id="803859" name="Line 3091">
            <a:extLst>
              <a:ext uri="{FF2B5EF4-FFF2-40B4-BE49-F238E27FC236}">
                <a16:creationId xmlns:a16="http://schemas.microsoft.com/office/drawing/2014/main" id="{4E2C51CE-EF8B-4274-84D9-F2894F460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762000"/>
            <a:ext cx="0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3860" name="Line 3092">
            <a:extLst>
              <a:ext uri="{FF2B5EF4-FFF2-40B4-BE49-F238E27FC236}">
                <a16:creationId xmlns:a16="http://schemas.microsoft.com/office/drawing/2014/main" id="{913B6598-03A2-4027-98AF-BD2CED66C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1600200"/>
            <a:ext cx="1752600" cy="381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3861" name="Text Box 3093">
            <a:extLst>
              <a:ext uri="{FF2B5EF4-FFF2-40B4-BE49-F238E27FC236}">
                <a16:creationId xmlns:a16="http://schemas.microsoft.com/office/drawing/2014/main" id="{3FB14B83-7A58-4734-97B9-1B618168F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71800"/>
            <a:ext cx="38100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/>
              <a:t> </a:t>
            </a:r>
            <a:r>
              <a:rPr lang="es-PR" altLang="en-US" sz="2800" b="1" i="1"/>
              <a:t>Fuerza Máxima Generada por un Músculo</a:t>
            </a:r>
            <a:endParaRPr lang="es-PR" altLang="en-US" sz="2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3862" name="Line 3094">
            <a:extLst>
              <a:ext uri="{FF2B5EF4-FFF2-40B4-BE49-F238E27FC236}">
                <a16:creationId xmlns:a16="http://schemas.microsoft.com/office/drawing/2014/main" id="{960C5912-C58A-4B26-B154-B4B4CB2C5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600200"/>
            <a:ext cx="1600200" cy="304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3863" name="Text Box 3095">
            <a:extLst>
              <a:ext uri="{FF2B5EF4-FFF2-40B4-BE49-F238E27FC236}">
                <a16:creationId xmlns:a16="http://schemas.microsoft.com/office/drawing/2014/main" id="{72183F08-35D2-40FF-AAD3-BAFB85FCB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41910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/>
              <a:t> </a:t>
            </a:r>
            <a:r>
              <a:rPr lang="es-PR" altLang="en-US" sz="2800" b="1" i="1"/>
              <a:t>Fuerza Máxima Generada por un Músculo a una Velocidad Específica</a:t>
            </a:r>
          </a:p>
          <a:p>
            <a:pPr algn="ctr">
              <a:lnSpc>
                <a:spcPct val="90000"/>
              </a:lnSpc>
            </a:pPr>
            <a:r>
              <a:rPr lang="es-PR" altLang="en-US" sz="2800" b="1" i="1"/>
              <a:t>(Período Corto de Tiempo)</a:t>
            </a:r>
            <a:endParaRPr lang="es-PR" altLang="en-US" sz="2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03864" name="Text Box 3096">
            <a:extLst>
              <a:ext uri="{FF2B5EF4-FFF2-40B4-BE49-F238E27FC236}">
                <a16:creationId xmlns:a16="http://schemas.microsoft.com/office/drawing/2014/main" id="{73DC9384-1881-48E0-9757-7E9147C8F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56200"/>
            <a:ext cx="58674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/>
              <a:t> </a:t>
            </a:r>
            <a:r>
              <a:rPr lang="es-PR" altLang="en-US" sz="2800" b="1" i="1"/>
              <a:t>Capacidad para Acciones Musculares</a:t>
            </a:r>
          </a:p>
          <a:p>
            <a:pPr algn="ctr">
              <a:lnSpc>
                <a:spcPct val="90000"/>
              </a:lnSpc>
            </a:pPr>
            <a:r>
              <a:rPr lang="es-PR" altLang="en-US" sz="2800" b="1" i="1"/>
              <a:t> Dinámicas Repetidas o una</a:t>
            </a:r>
          </a:p>
          <a:p>
            <a:pPr algn="ctr">
              <a:lnSpc>
                <a:spcPct val="90000"/>
              </a:lnSpc>
            </a:pPr>
            <a:r>
              <a:rPr lang="es-PR" altLang="en-US" sz="2800" b="1" i="1"/>
              <a:t> Contracción Isométrica Sostenida</a:t>
            </a:r>
            <a:endParaRPr lang="es-PR" altLang="en-US" sz="2800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CD33D8DA-D907-4C45-84B1-77EFEC12B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305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11011" name="Line 3">
            <a:extLst>
              <a:ext uri="{FF2B5EF4-FFF2-40B4-BE49-F238E27FC236}">
                <a16:creationId xmlns:a16="http://schemas.microsoft.com/office/drawing/2014/main" id="{1E8D5578-D4EE-455F-8B2C-A5FD314BB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6365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1012" name="Text Box 4">
            <a:extLst>
              <a:ext uri="{FF2B5EF4-FFF2-40B4-BE49-F238E27FC236}">
                <a16:creationId xmlns:a16="http://schemas.microsoft.com/office/drawing/2014/main" id="{2BD65964-FED2-477B-9E0C-A994F49B7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6813"/>
            <a:ext cx="9144000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8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800" b="1">
                <a:effectLst>
                  <a:outerShdw blurRad="38100" dist="38100" dir="2700000" algn="tl">
                    <a:srgbClr val="000000"/>
                  </a:outerShdw>
                </a:effectLst>
              </a:rPr>
              <a:t>Ganancias en Fortaleza </a:t>
            </a:r>
            <a:r>
              <a:rPr lang="es-PR" altLang="en-US" sz="38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1013" name="AutoShape 5">
            <a:extLst>
              <a:ext uri="{FF2B5EF4-FFF2-40B4-BE49-F238E27FC236}">
                <a16:creationId xmlns:a16="http://schemas.microsoft.com/office/drawing/2014/main" id="{40BE9179-9A8D-44EE-B365-8FCE58E19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6845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1014" name="Rectangle 6">
            <a:extLst>
              <a:ext uri="{FF2B5EF4-FFF2-40B4-BE49-F238E27FC236}">
                <a16:creationId xmlns:a16="http://schemas.microsoft.com/office/drawing/2014/main" id="{6034A549-FDE7-47BA-ACD6-24AE381A7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4465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las Unidades Motoras Adicionales</a:t>
            </a:r>
            <a:endParaRPr lang="en-US" altLang="en-US" sz="3000"/>
          </a:p>
        </p:txBody>
      </p:sp>
      <p:sp>
        <p:nvSpPr>
          <p:cNvPr id="811015" name="AutoShape 7">
            <a:extLst>
              <a:ext uri="{FF2B5EF4-FFF2-40B4-BE49-F238E27FC236}">
                <a16:creationId xmlns:a16="http://schemas.microsoft.com/office/drawing/2014/main" id="{D3B248CE-EAB3-46D3-94DB-E333E392E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178175"/>
            <a:ext cx="8077200" cy="322262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1016" name="Text Box 8">
            <a:extLst>
              <a:ext uri="{FF2B5EF4-FFF2-40B4-BE49-F238E27FC236}">
                <a16:creationId xmlns:a16="http://schemas.microsoft.com/office/drawing/2014/main" id="{6881F732-864C-4383-92DB-C23C1B497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68650"/>
            <a:ext cx="81534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Posible Causa/Mecanismo:</a:t>
            </a:r>
            <a:endParaRPr lang="es-PR" altLang="en-US" sz="2500" b="1">
              <a:latin typeface="Arial" panose="020B0604020202020204" pitchFamily="34" charset="0"/>
            </a:endParaRP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Movilización de unidades motoras adicionales: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800" b="1">
                <a:latin typeface="Arial" panose="020B0604020202020204" pitchFamily="34" charset="0"/>
              </a:rPr>
              <a:t> Que actúen Sincrónicamente:</a:t>
            </a:r>
            <a:endParaRPr lang="es-PR" altLang="en-US" sz="2800" b="1" i="1"/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</a:t>
            </a:r>
            <a:r>
              <a:rPr lang="es-PR" altLang="en-US" sz="2800" b="1" i="1">
                <a:solidFill>
                  <a:srgbClr val="00FFFF"/>
                </a:solidFill>
                <a:latin typeface="Arial" panose="020B0604020202020204" pitchFamily="34" charset="0"/>
              </a:rPr>
              <a:t>Estos Facilita/incrementa:</a:t>
            </a:r>
            <a:endParaRPr lang="es-PR" altLang="en-US" sz="2800" b="1" i="1"/>
          </a:p>
          <a:p>
            <a:pPr lvl="4" algn="l">
              <a:lnSpc>
                <a:spcPct val="12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 i="1"/>
              <a:t> </a:t>
            </a: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 contracción muscular</a:t>
            </a:r>
          </a:p>
          <a:p>
            <a:pPr lvl="4" algn="l">
              <a:lnSpc>
                <a:spcPct val="12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Capacidad para generar fortaleza</a:t>
            </a:r>
          </a:p>
        </p:txBody>
      </p:sp>
    </p:spTree>
  </p:cSld>
  <p:clrMapOvr>
    <a:masterClrMapping/>
  </p:clrMapOvr>
  <p:transition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>
            <a:extLst>
              <a:ext uri="{FF2B5EF4-FFF2-40B4-BE49-F238E27FC236}">
                <a16:creationId xmlns:a16="http://schemas.microsoft.com/office/drawing/2014/main" id="{8BF1D496-A175-487A-B2A1-686E01500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12035" name="Line 3">
            <a:extLst>
              <a:ext uri="{FF2B5EF4-FFF2-40B4-BE49-F238E27FC236}">
                <a16:creationId xmlns:a16="http://schemas.microsoft.com/office/drawing/2014/main" id="{5D54FF67-17F6-4FA9-AD54-751375C7A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2036" name="Text Box 4">
            <a:extLst>
              <a:ext uri="{FF2B5EF4-FFF2-40B4-BE49-F238E27FC236}">
                <a16:creationId xmlns:a16="http://schemas.microsoft.com/office/drawing/2014/main" id="{4A349A9D-049D-4920-A69C-37CB4D6D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35163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Ganancias en Fortaleza Muscular: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Aumento Movilización Unidades Motoras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2037" name="AutoShape 5">
            <a:extLst>
              <a:ext uri="{FF2B5EF4-FFF2-40B4-BE49-F238E27FC236}">
                <a16:creationId xmlns:a16="http://schemas.microsoft.com/office/drawing/2014/main" id="{EF1958C2-84AB-4CA3-B717-5DDA7B8DD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2038" name="Rectangle 6">
            <a:extLst>
              <a:ext uri="{FF2B5EF4-FFF2-40B4-BE49-F238E27FC236}">
                <a16:creationId xmlns:a16="http://schemas.microsoft.com/office/drawing/2014/main" id="{893B1FD4-6E08-43FB-AA04-D004DC4AE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las Unidades Motoras Adicionales</a:t>
            </a:r>
            <a:endParaRPr lang="en-US" altLang="en-US" sz="3000"/>
          </a:p>
        </p:txBody>
      </p:sp>
      <p:sp>
        <p:nvSpPr>
          <p:cNvPr id="812039" name="AutoShape 7">
            <a:extLst>
              <a:ext uri="{FF2B5EF4-FFF2-40B4-BE49-F238E27FC236}">
                <a16:creationId xmlns:a16="http://schemas.microsoft.com/office/drawing/2014/main" id="{C4BF61C2-C060-475B-842E-BEB6385E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19400"/>
            <a:ext cx="8077200" cy="37115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2040" name="Text Box 8">
            <a:extLst>
              <a:ext uri="{FF2B5EF4-FFF2-40B4-BE49-F238E27FC236}">
                <a16:creationId xmlns:a16="http://schemas.microsoft.com/office/drawing/2014/main" id="{CE2BFE84-47BB-4BB5-B046-8EF3000AC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19400"/>
            <a:ext cx="8153400" cy="368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Posible Causa/Mecanismo:</a:t>
            </a:r>
            <a:endParaRPr lang="es-PR" altLang="en-US" sz="2500" b="1">
              <a:latin typeface="Arial" panose="020B0604020202020204" pitchFamily="34" charset="0"/>
            </a:endParaRP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Bloqueo o reducción de los impulsos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</a:pPr>
            <a:r>
              <a:rPr lang="es-PR" altLang="en-US" sz="2800" b="1"/>
              <a:t>    inhibitorios: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Efecto:</a:t>
            </a: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 i="1">
                <a:solidFill>
                  <a:srgbClr val="00FFFF"/>
                </a:solidFill>
                <a:latin typeface="Arial" panose="020B0604020202020204" pitchFamily="34" charset="0"/>
              </a:rPr>
              <a:t>Sincronización de la activación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2800" b="1" i="1">
                <a:solidFill>
                  <a:srgbClr val="00FFFF"/>
                </a:solidFill>
                <a:latin typeface="Arial" panose="020B0604020202020204" pitchFamily="34" charset="0"/>
              </a:rPr>
              <a:t>                de unidades motoras:</a:t>
            </a:r>
            <a:endParaRPr lang="es-PR" altLang="en-US" sz="2800" b="1" i="1">
              <a:solidFill>
                <a:srgbClr val="00FFFF"/>
              </a:solidFill>
            </a:endParaRPr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Más unidades motoras son activadas</a:t>
            </a:r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simultáneamnte</a:t>
            </a:r>
            <a:endParaRPr lang="es-PR" alt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>
            <a:extLst>
              <a:ext uri="{FF2B5EF4-FFF2-40B4-BE49-F238E27FC236}">
                <a16:creationId xmlns:a16="http://schemas.microsoft.com/office/drawing/2014/main" id="{DD694A77-2446-4B2A-8D16-82A4313D5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13059" name="Line 3">
            <a:extLst>
              <a:ext uri="{FF2B5EF4-FFF2-40B4-BE49-F238E27FC236}">
                <a16:creationId xmlns:a16="http://schemas.microsoft.com/office/drawing/2014/main" id="{2D9A5C45-E986-4458-9806-0E4645604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3060" name="Text Box 4">
            <a:extLst>
              <a:ext uri="{FF2B5EF4-FFF2-40B4-BE49-F238E27FC236}">
                <a16:creationId xmlns:a16="http://schemas.microsoft.com/office/drawing/2014/main" id="{BE48EBB8-FE4D-4C02-A825-112192E5A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35163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Ganancias en Fortaleza Muscular: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Aumento Movilización Unidades Motoras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3061" name="AutoShape 5">
            <a:extLst>
              <a:ext uri="{FF2B5EF4-FFF2-40B4-BE49-F238E27FC236}">
                <a16:creationId xmlns:a16="http://schemas.microsoft.com/office/drawing/2014/main" id="{B076858E-9BF6-4C2D-84C8-29916C5DD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3062" name="Rectangle 6">
            <a:extLst>
              <a:ext uri="{FF2B5EF4-FFF2-40B4-BE49-F238E27FC236}">
                <a16:creationId xmlns:a16="http://schemas.microsoft.com/office/drawing/2014/main" id="{99530D2B-38E8-4643-B4F9-4FE287958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Movilización de las Unidades Motoras Adicionales</a:t>
            </a:r>
            <a:endParaRPr lang="en-US" altLang="en-US" sz="3000"/>
          </a:p>
        </p:txBody>
      </p:sp>
      <p:sp>
        <p:nvSpPr>
          <p:cNvPr id="813063" name="AutoShape 7">
            <a:extLst>
              <a:ext uri="{FF2B5EF4-FFF2-40B4-BE49-F238E27FC236}">
                <a16:creationId xmlns:a16="http://schemas.microsoft.com/office/drawing/2014/main" id="{CA1775BF-B740-415F-B7DB-16FE49AF6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7772400" cy="37115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3064" name="Text Box 8">
            <a:extLst>
              <a:ext uri="{FF2B5EF4-FFF2-40B4-BE49-F238E27FC236}">
                <a16:creationId xmlns:a16="http://schemas.microsoft.com/office/drawing/2014/main" id="{A3E675F6-39A3-4B79-9D3B-FAF650F80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52725"/>
            <a:ext cx="8153400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Controversia sobre la sincronización: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2500" b="1">
                <a:latin typeface="Arial" panose="020B0604020202020204" pitchFamily="34" charset="0"/>
              </a:rPr>
              <a:t>   </a:t>
            </a:r>
            <a:r>
              <a:rPr lang="es-PR" altLang="en-US" sz="25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¿Poducen una contracción más fuerte?:</a:t>
            </a:r>
            <a:endParaRPr lang="es-PR" altLang="en-US" sz="2500" b="1"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800" b="1"/>
              <a:t> Posible alternativa/explicación: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Son movilizadas más unidades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8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motoras para llevar a cabo una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8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determinada tarea:</a:t>
            </a:r>
            <a:endParaRPr lang="es-PR" altLang="en-US" sz="2800" b="1" i="1">
              <a:solidFill>
                <a:srgbClr val="00FFFF"/>
              </a:solidFill>
            </a:endParaRPr>
          </a:p>
          <a:p>
            <a:pPr lvl="1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Independientemente de si actúan o no al</a:t>
            </a:r>
          </a:p>
          <a:p>
            <a:pPr lvl="1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800" b="1" i="1"/>
              <a:t>        unísono</a:t>
            </a:r>
            <a:endParaRPr lang="es-PR" alt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05" name="Text Box 2057">
            <a:extLst>
              <a:ext uri="{FF2B5EF4-FFF2-40B4-BE49-F238E27FC236}">
                <a16:creationId xmlns:a16="http://schemas.microsoft.com/office/drawing/2014/main" id="{C1CD6B4B-E0E6-4A22-83F6-008BC40BE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5438" y="914400"/>
            <a:ext cx="8707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TENSIÓN MUSCULAR SOBRE</a:t>
            </a:r>
            <a:endParaRPr lang="es-PR" altLang="en-US" sz="2700" b="1" i="1">
              <a:solidFill>
                <a:srgbClr val="99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3306" name="Text Box 2058">
            <a:extLst>
              <a:ext uri="{FF2B5EF4-FFF2-40B4-BE49-F238E27FC236}">
                <a16:creationId xmlns:a16="http://schemas.microsoft.com/office/drawing/2014/main" id="{E845F2EB-7430-4735-AE21-A232E3333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9313" y="1600200"/>
            <a:ext cx="43545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Tendones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3307" name="Text Box 2059">
            <a:extLst>
              <a:ext uri="{FF2B5EF4-FFF2-40B4-BE49-F238E27FC236}">
                <a16:creationId xmlns:a16="http://schemas.microsoft.com/office/drawing/2014/main" id="{60D7813E-EA2A-4AB4-915D-E6056A196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6700" y="2057400"/>
            <a:ext cx="53213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Superan el Umbral de:</a:t>
            </a:r>
            <a:endParaRPr lang="es-PR" altLang="en-US" sz="33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3309" name="Text Box 2061">
            <a:extLst>
              <a:ext uri="{FF2B5EF4-FFF2-40B4-BE49-F238E27FC236}">
                <a16:creationId xmlns:a16="http://schemas.microsoft.com/office/drawing/2014/main" id="{4CAC661F-00D0-457B-BA21-824E139C5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6934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Órganos Tendinosos de Golgi</a:t>
            </a:r>
          </a:p>
        </p:txBody>
      </p:sp>
      <p:sp>
        <p:nvSpPr>
          <p:cNvPr id="823312" name="Text Box 2064">
            <a:extLst>
              <a:ext uri="{FF2B5EF4-FFF2-40B4-BE49-F238E27FC236}">
                <a16:creationId xmlns:a16="http://schemas.microsoft.com/office/drawing/2014/main" id="{E5CEFFBD-2A4A-41B1-A4E8-F807F7054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3733800"/>
            <a:ext cx="52403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Inhibición Refleja de:</a:t>
            </a:r>
            <a:endParaRPr lang="es-PR" altLang="en-US" sz="36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3328" name="Line 2080">
            <a:extLst>
              <a:ext uri="{FF2B5EF4-FFF2-40B4-BE49-F238E27FC236}">
                <a16:creationId xmlns:a16="http://schemas.microsoft.com/office/drawing/2014/main" id="{27FE1E96-7F3D-4D9F-9A79-17FAE61D1B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379788"/>
            <a:ext cx="1588" cy="5032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31" name="Text Box 2083">
            <a:extLst>
              <a:ext uri="{FF2B5EF4-FFF2-40B4-BE49-F238E27FC236}">
                <a16:creationId xmlns:a16="http://schemas.microsoft.com/office/drawing/2014/main" id="{0BFC7380-CB9B-453E-BCC0-1F711BC0B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600" y="1600200"/>
            <a:ext cx="5080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Tejido Conectivo Muscular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3333" name="Line 2085">
            <a:extLst>
              <a:ext uri="{FF2B5EF4-FFF2-40B4-BE49-F238E27FC236}">
                <a16:creationId xmlns:a16="http://schemas.microsoft.com/office/drawing/2014/main" id="{726A54A7-5440-4017-AFFB-269B3DBAC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6675" y="1981200"/>
            <a:ext cx="644525" cy="381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34" name="Line 2086">
            <a:extLst>
              <a:ext uri="{FF2B5EF4-FFF2-40B4-BE49-F238E27FC236}">
                <a16:creationId xmlns:a16="http://schemas.microsoft.com/office/drawing/2014/main" id="{117DCACC-86B2-4197-8770-8922DA0436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2057400"/>
            <a:ext cx="1066800" cy="304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35" name="Text Box 2087">
            <a:extLst>
              <a:ext uri="{FF2B5EF4-FFF2-40B4-BE49-F238E27FC236}">
                <a16:creationId xmlns:a16="http://schemas.microsoft.com/office/drawing/2014/main" id="{E546F5CA-A13A-4732-A7F1-0760EB367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191000"/>
            <a:ext cx="6934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Neuronas Motoras de un Músculo</a:t>
            </a:r>
          </a:p>
        </p:txBody>
      </p:sp>
      <p:sp>
        <p:nvSpPr>
          <p:cNvPr id="823336" name="Text Box 2088">
            <a:extLst>
              <a:ext uri="{FF2B5EF4-FFF2-40B4-BE49-F238E27FC236}">
                <a16:creationId xmlns:a16="http://schemas.microsoft.com/office/drawing/2014/main" id="{7F643032-A012-4DE7-920A-47AEFCBD2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9238" y="152400"/>
            <a:ext cx="8707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INHIBICIÓN AUTOGÉNICA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3337" name="Line 2089">
            <a:extLst>
              <a:ext uri="{FF2B5EF4-FFF2-40B4-BE49-F238E27FC236}">
                <a16:creationId xmlns:a16="http://schemas.microsoft.com/office/drawing/2014/main" id="{7E2EB65F-7A69-440C-B95D-8FFB117FC4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533400"/>
            <a:ext cx="15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38" name="Line 2090">
            <a:extLst>
              <a:ext uri="{FF2B5EF4-FFF2-40B4-BE49-F238E27FC236}">
                <a16:creationId xmlns:a16="http://schemas.microsoft.com/office/drawing/2014/main" id="{BC27A1F8-F1EF-4182-AC38-56E48A95C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2514600"/>
            <a:ext cx="1588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39" name="Text Box 2091">
            <a:extLst>
              <a:ext uri="{FF2B5EF4-FFF2-40B4-BE49-F238E27FC236}">
                <a16:creationId xmlns:a16="http://schemas.microsoft.com/office/drawing/2014/main" id="{DA51F050-4D6A-4B49-8E5E-F2D13E7A9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5129213"/>
            <a:ext cx="53927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Contractilidad Muscular</a:t>
            </a:r>
          </a:p>
          <a:p>
            <a:pPr algn="l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(Tensión/Fuerza Muscular)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3340" name="Line 2092">
            <a:extLst>
              <a:ext uri="{FF2B5EF4-FFF2-40B4-BE49-F238E27FC236}">
                <a16:creationId xmlns:a16="http://schemas.microsoft.com/office/drawing/2014/main" id="{D86FA5BC-4A31-4118-A394-264DFFD8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5181600"/>
            <a:ext cx="0" cy="6096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41" name="Line 2093">
            <a:extLst>
              <a:ext uri="{FF2B5EF4-FFF2-40B4-BE49-F238E27FC236}">
                <a16:creationId xmlns:a16="http://schemas.microsoft.com/office/drawing/2014/main" id="{0EFDCFAF-76C3-4DE0-9C1A-F4FDAEF584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3413" y="12954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42" name="Line 2094">
            <a:extLst>
              <a:ext uri="{FF2B5EF4-FFF2-40B4-BE49-F238E27FC236}">
                <a16:creationId xmlns:a16="http://schemas.microsoft.com/office/drawing/2014/main" id="{08277683-AAF4-432E-8563-DBC7D6D4DE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7213" y="12954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43" name="Text Box 2095">
            <a:extLst>
              <a:ext uri="{FF2B5EF4-FFF2-40B4-BE49-F238E27FC236}">
                <a16:creationId xmlns:a16="http://schemas.microsoft.com/office/drawing/2014/main" id="{553B91FA-334C-493E-9811-10731D50E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6126163"/>
            <a:ext cx="524033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3344" name="Line 2096">
            <a:extLst>
              <a:ext uri="{FF2B5EF4-FFF2-40B4-BE49-F238E27FC236}">
                <a16:creationId xmlns:a16="http://schemas.microsoft.com/office/drawing/2014/main" id="{01055367-E98C-4A15-89B4-50959B27BC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126163"/>
            <a:ext cx="1588" cy="4270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45" name="Line 2097">
            <a:extLst>
              <a:ext uri="{FF2B5EF4-FFF2-40B4-BE49-F238E27FC236}">
                <a16:creationId xmlns:a16="http://schemas.microsoft.com/office/drawing/2014/main" id="{FAE7FC69-FF31-4232-9653-715FFB4704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724400"/>
            <a:ext cx="1588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46" name="Line 2098">
            <a:extLst>
              <a:ext uri="{FF2B5EF4-FFF2-40B4-BE49-F238E27FC236}">
                <a16:creationId xmlns:a16="http://schemas.microsoft.com/office/drawing/2014/main" id="{C00425FD-0B41-47B2-9920-635B9CC19C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5821363"/>
            <a:ext cx="1588" cy="5032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>
            <a:extLst>
              <a:ext uri="{FF2B5EF4-FFF2-40B4-BE49-F238E27FC236}">
                <a16:creationId xmlns:a16="http://schemas.microsoft.com/office/drawing/2014/main" id="{1EF84EAB-038B-421F-8BEB-18352CC32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14083" name="Line 3">
            <a:extLst>
              <a:ext uri="{FF2B5EF4-FFF2-40B4-BE49-F238E27FC236}">
                <a16:creationId xmlns:a16="http://schemas.microsoft.com/office/drawing/2014/main" id="{0EAC08D9-D2C8-4E81-9E4B-5001A789E4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4084" name="Text Box 4">
            <a:extLst>
              <a:ext uri="{FF2B5EF4-FFF2-40B4-BE49-F238E27FC236}">
                <a16:creationId xmlns:a16="http://schemas.microsoft.com/office/drawing/2014/main" id="{8E090AFA-6B16-47F1-8590-BEED0EFE6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0588"/>
            <a:ext cx="91440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Concepto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4085" name="AutoShape 5">
            <a:extLst>
              <a:ext uri="{FF2B5EF4-FFF2-40B4-BE49-F238E27FC236}">
                <a16:creationId xmlns:a16="http://schemas.microsoft.com/office/drawing/2014/main" id="{110BB83C-EF7C-4C43-AC1F-802BB0EF0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95400"/>
            <a:ext cx="46482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4086" name="Rectangle 6">
            <a:extLst>
              <a:ext uri="{FF2B5EF4-FFF2-40B4-BE49-F238E27FC236}">
                <a16:creationId xmlns:a16="http://schemas.microsoft.com/office/drawing/2014/main" id="{1840E0A4-F3E9-46D0-85B4-0CF6DCBF3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Inhibición Autogénica</a:t>
            </a:r>
            <a:endParaRPr lang="en-US" altLang="en-US" sz="3400"/>
          </a:p>
        </p:txBody>
      </p:sp>
      <p:sp>
        <p:nvSpPr>
          <p:cNvPr id="814087" name="AutoShape 7">
            <a:extLst>
              <a:ext uri="{FF2B5EF4-FFF2-40B4-BE49-F238E27FC236}">
                <a16:creationId xmlns:a16="http://schemas.microsoft.com/office/drawing/2014/main" id="{4605985D-19D9-4109-8457-8696C291A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3200"/>
            <a:ext cx="8229600" cy="37115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4089" name="Text Box 9">
            <a:extLst>
              <a:ext uri="{FF2B5EF4-FFF2-40B4-BE49-F238E27FC236}">
                <a16:creationId xmlns:a16="http://schemas.microsoft.com/office/drawing/2014/main" id="{A1039F0B-9972-482A-B36E-EC4C5A390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78486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anose="05050102010706020507" pitchFamily="18" charset="2"/>
              <a:buNone/>
            </a:pPr>
            <a:r>
              <a:rPr lang="es-PR" altLang="en-US" sz="3600" b="1"/>
              <a:t>Inhibición refleja de las neuronas motoras de un músculo, lo cual ocurre cuando la tensión sobre los tendones y las estructuras de tejido conectivo de un músculo supera el umbral de los órganos tendinosos de Golgi</a:t>
            </a:r>
            <a:endParaRPr lang="es-PR" altLang="en-US" sz="3600" b="1" i="1"/>
          </a:p>
        </p:txBody>
      </p:sp>
    </p:spTree>
  </p:cSld>
  <p:clrMapOvr>
    <a:masterClrMapping/>
  </p:clrMapOvr>
  <p:transition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53" name="Text Box 1033">
            <a:extLst>
              <a:ext uri="{FF2B5EF4-FFF2-40B4-BE49-F238E27FC236}">
                <a16:creationId xmlns:a16="http://schemas.microsoft.com/office/drawing/2014/main" id="{FD5538CB-53B7-49BE-9513-D218755BD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1925" y="914400"/>
            <a:ext cx="8707438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Mecanismos Inhibitorios del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Sistema Neuromuscular</a:t>
            </a:r>
            <a:endParaRPr lang="es-PR" altLang="en-US" sz="2700" b="1" i="1">
              <a:solidFill>
                <a:srgbClr val="99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54" name="Text Box 1034">
            <a:extLst>
              <a:ext uri="{FF2B5EF4-FFF2-40B4-BE49-F238E27FC236}">
                <a16:creationId xmlns:a16="http://schemas.microsoft.com/office/drawing/2014/main" id="{4EE8476E-D51B-4499-A745-950C134F2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213" y="2057400"/>
            <a:ext cx="53213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Estructuras Neurológicas</a:t>
            </a:r>
            <a:endParaRPr lang="es-PR" altLang="en-US" sz="33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55" name="Text Box 1035">
            <a:extLst>
              <a:ext uri="{FF2B5EF4-FFF2-40B4-BE49-F238E27FC236}">
                <a16:creationId xmlns:a16="http://schemas.microsoft.com/office/drawing/2014/main" id="{E648A1A1-39B2-4E1B-B508-A2E2B6273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90600" y="2838450"/>
            <a:ext cx="6934200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3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Órganos Tendinosos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3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Golgi</a:t>
            </a:r>
          </a:p>
        </p:txBody>
      </p:sp>
      <p:sp>
        <p:nvSpPr>
          <p:cNvPr id="825356" name="Text Box 1036">
            <a:extLst>
              <a:ext uri="{FF2B5EF4-FFF2-40B4-BE49-F238E27FC236}">
                <a16:creationId xmlns:a16="http://schemas.microsoft.com/office/drawing/2014/main" id="{416F5EE4-96E8-4F30-B471-661BF5F2F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5725" y="152400"/>
            <a:ext cx="8707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INHIBICIÓN AUTOGÉNICA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5357" name="Line 1037">
            <a:extLst>
              <a:ext uri="{FF2B5EF4-FFF2-40B4-BE49-F238E27FC236}">
                <a16:creationId xmlns:a16="http://schemas.microsoft.com/office/drawing/2014/main" id="{6CEE6AC4-EE7D-4419-9AD7-993C90C260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2113" y="5334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58" name="Line 1038">
            <a:extLst>
              <a:ext uri="{FF2B5EF4-FFF2-40B4-BE49-F238E27FC236}">
                <a16:creationId xmlns:a16="http://schemas.microsoft.com/office/drawing/2014/main" id="{D972FD7A-A4FE-4E06-8BAF-165D4BC1A6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89413" y="1706563"/>
            <a:ext cx="1587" cy="5032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59" name="Text Box 1039">
            <a:extLst>
              <a:ext uri="{FF2B5EF4-FFF2-40B4-BE49-F238E27FC236}">
                <a16:creationId xmlns:a16="http://schemas.microsoft.com/office/drawing/2014/main" id="{340F8341-B789-4E3B-81C5-F14C91BE4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62250"/>
            <a:ext cx="69342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6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Sustancia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6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Reticular</a:t>
            </a:r>
          </a:p>
        </p:txBody>
      </p:sp>
      <p:sp>
        <p:nvSpPr>
          <p:cNvPr id="825360" name="Text Box 1040">
            <a:extLst>
              <a:ext uri="{FF2B5EF4-FFF2-40B4-BE49-F238E27FC236}">
                <a16:creationId xmlns:a16="http://schemas.microsoft.com/office/drawing/2014/main" id="{77B04961-7FBE-430B-9B17-3328B3B42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886200"/>
            <a:ext cx="18288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Función:</a:t>
            </a:r>
            <a:endParaRPr lang="es-PR" altLang="en-US" sz="33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61" name="Text Box 1041">
            <a:extLst>
              <a:ext uri="{FF2B5EF4-FFF2-40B4-BE49-F238E27FC236}">
                <a16:creationId xmlns:a16="http://schemas.microsoft.com/office/drawing/2014/main" id="{857C190F-95DD-4BCA-ABB2-2C0D76F53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89475"/>
            <a:ext cx="43434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Evitar Contracción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Excesiva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62" name="Text Box 1042">
            <a:extLst>
              <a:ext uri="{FF2B5EF4-FFF2-40B4-BE49-F238E27FC236}">
                <a16:creationId xmlns:a16="http://schemas.microsoft.com/office/drawing/2014/main" id="{AB32C815-25F7-4CD6-88BC-C27704380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56275"/>
            <a:ext cx="43434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Prevención Lesión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Musculo-Tendinosa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63" name="Line 1043">
            <a:extLst>
              <a:ext uri="{FF2B5EF4-FFF2-40B4-BE49-F238E27FC236}">
                <a16:creationId xmlns:a16="http://schemas.microsoft.com/office/drawing/2014/main" id="{5D6221C1-E5C7-4CE1-8133-16B25CED0B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657600"/>
            <a:ext cx="1588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64" name="Line 1044">
            <a:extLst>
              <a:ext uri="{FF2B5EF4-FFF2-40B4-BE49-F238E27FC236}">
                <a16:creationId xmlns:a16="http://schemas.microsoft.com/office/drawing/2014/main" id="{3613E35E-32B4-4340-8993-2EFA9788AD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0613" y="4343400"/>
            <a:ext cx="1587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65" name="Line 1045">
            <a:extLst>
              <a:ext uri="{FF2B5EF4-FFF2-40B4-BE49-F238E27FC236}">
                <a16:creationId xmlns:a16="http://schemas.microsoft.com/office/drawing/2014/main" id="{224FB848-F40A-452E-A770-E51AC0E3D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0613" y="5410200"/>
            <a:ext cx="1587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66" name="Line 1046">
            <a:extLst>
              <a:ext uri="{FF2B5EF4-FFF2-40B4-BE49-F238E27FC236}">
                <a16:creationId xmlns:a16="http://schemas.microsoft.com/office/drawing/2014/main" id="{B0966E7B-F0E7-4DD4-9BD7-B949B9F94C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2514600"/>
            <a:ext cx="1588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67" name="Line 1047">
            <a:extLst>
              <a:ext uri="{FF2B5EF4-FFF2-40B4-BE49-F238E27FC236}">
                <a16:creationId xmlns:a16="http://schemas.microsoft.com/office/drawing/2014/main" id="{B823F098-FB22-4FF3-8F9C-635DDD9AD5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3013" y="2514600"/>
            <a:ext cx="1587" cy="381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68" name="Text Box 1048">
            <a:extLst>
              <a:ext uri="{FF2B5EF4-FFF2-40B4-BE49-F238E27FC236}">
                <a16:creationId xmlns:a16="http://schemas.microsoft.com/office/drawing/2014/main" id="{D88A19F6-662A-421A-BBA2-ABBE0B6B3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114800"/>
            <a:ext cx="18288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Tronco</a:t>
            </a:r>
          </a:p>
          <a:p>
            <a:pPr algn="ctr">
              <a:lnSpc>
                <a:spcPct val="7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Cerebral</a:t>
            </a:r>
            <a:endParaRPr lang="es-PR" altLang="en-US" sz="33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69" name="Text Box 1049">
            <a:extLst>
              <a:ext uri="{FF2B5EF4-FFF2-40B4-BE49-F238E27FC236}">
                <a16:creationId xmlns:a16="http://schemas.microsoft.com/office/drawing/2014/main" id="{C0975F3E-24B3-41F7-ABCA-3DE4A4FF0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114800"/>
            <a:ext cx="18288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Corteza</a:t>
            </a:r>
          </a:p>
          <a:p>
            <a:pPr algn="ctr">
              <a:lnSpc>
                <a:spcPct val="7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Cerebral</a:t>
            </a:r>
            <a:endParaRPr lang="es-PR" altLang="en-US" sz="33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5370" name="Line 1050">
            <a:extLst>
              <a:ext uri="{FF2B5EF4-FFF2-40B4-BE49-F238E27FC236}">
                <a16:creationId xmlns:a16="http://schemas.microsoft.com/office/drawing/2014/main" id="{FD01E9E9-8210-42A1-84E4-F7DAD2FE65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657600"/>
            <a:ext cx="1588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71" name="Line 1051">
            <a:extLst>
              <a:ext uri="{FF2B5EF4-FFF2-40B4-BE49-F238E27FC236}">
                <a16:creationId xmlns:a16="http://schemas.microsoft.com/office/drawing/2014/main" id="{5814A32E-C90A-4D25-840F-94039D633B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3613" y="3687763"/>
            <a:ext cx="1587" cy="5032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1026">
            <a:extLst>
              <a:ext uri="{FF2B5EF4-FFF2-40B4-BE49-F238E27FC236}">
                <a16:creationId xmlns:a16="http://schemas.microsoft.com/office/drawing/2014/main" id="{28A65EAE-2D6A-4ACD-AC08-13C3E2E15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17155" name="Line 1027">
            <a:extLst>
              <a:ext uri="{FF2B5EF4-FFF2-40B4-BE49-F238E27FC236}">
                <a16:creationId xmlns:a16="http://schemas.microsoft.com/office/drawing/2014/main" id="{6733C466-7442-4071-A696-A3F232BB1E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7156" name="Text Box 1028">
            <a:extLst>
              <a:ext uri="{FF2B5EF4-FFF2-40B4-BE49-F238E27FC236}">
                <a16:creationId xmlns:a16="http://schemas.microsoft.com/office/drawing/2014/main" id="{E3667F0F-56B5-44B0-97AD-0FFDBB759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Mecanismos Inhibitorios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del Sistema Neuromuscular 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7157" name="AutoShape 1029">
            <a:extLst>
              <a:ext uri="{FF2B5EF4-FFF2-40B4-BE49-F238E27FC236}">
                <a16:creationId xmlns:a16="http://schemas.microsoft.com/office/drawing/2014/main" id="{74CC7F5F-161B-4719-8C8F-526328690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95400"/>
            <a:ext cx="46482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7158" name="Rectangle 1030">
            <a:extLst>
              <a:ext uri="{FF2B5EF4-FFF2-40B4-BE49-F238E27FC236}">
                <a16:creationId xmlns:a16="http://schemas.microsoft.com/office/drawing/2014/main" id="{80944508-847E-4E25-A51B-ADFDC5A9A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Inhibición Autogénica</a:t>
            </a:r>
            <a:endParaRPr lang="en-US" altLang="en-US" sz="3400"/>
          </a:p>
        </p:txBody>
      </p:sp>
      <p:sp>
        <p:nvSpPr>
          <p:cNvPr id="817161" name="AutoShape 1033">
            <a:extLst>
              <a:ext uri="{FF2B5EF4-FFF2-40B4-BE49-F238E27FC236}">
                <a16:creationId xmlns:a16="http://schemas.microsoft.com/office/drawing/2014/main" id="{B041DC39-4BB9-4C2E-BA3B-B86868D61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124200"/>
            <a:ext cx="8305800" cy="34067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7162" name="Text Box 1034">
            <a:extLst>
              <a:ext uri="{FF2B5EF4-FFF2-40B4-BE49-F238E27FC236}">
                <a16:creationId xmlns:a16="http://schemas.microsoft.com/office/drawing/2014/main" id="{F218D186-30A0-4EF2-98A9-6ADB30722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83820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Los órganos de Golgi: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000" b="1"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rgbClr val="00FFFF"/>
                </a:solidFill>
              </a:rPr>
              <a:t>Función: </a:t>
            </a:r>
            <a:r>
              <a:rPr lang="es-PR" altLang="en-US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Protectora:</a:t>
            </a:r>
            <a:endParaRPr lang="es-PR" altLang="en-US" sz="3000" b="1"/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000" b="1"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Evitar contracción muscular excesiva:</a:t>
            </a:r>
            <a:endParaRPr lang="es-PR" altLang="en-US" sz="3000" b="1" i="1">
              <a:solidFill>
                <a:srgbClr val="00FFFF"/>
              </a:solidFill>
            </a:endParaRPr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3000" b="1" i="1"/>
              <a:t>        Impedir que los músculos ejerzan más</a:t>
            </a:r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3000" b="1" i="1"/>
              <a:t>        fuerza de la que los huesos y el tejido </a:t>
            </a:r>
          </a:p>
          <a:p>
            <a:pPr lvl="1" algn="l">
              <a:lnSpc>
                <a:spcPct val="120000"/>
              </a:lnSpc>
              <a:buClr>
                <a:srgbClr val="00FFFF"/>
              </a:buClr>
              <a:buSzPct val="70000"/>
            </a:pPr>
            <a:r>
              <a:rPr lang="es-PR" altLang="en-US" sz="3000" b="1" i="1"/>
              <a:t>       conectivo  pueda tolerar</a:t>
            </a:r>
            <a:endParaRPr lang="es-PR" altLang="en-US" sz="3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1026">
            <a:extLst>
              <a:ext uri="{FF2B5EF4-FFF2-40B4-BE49-F238E27FC236}">
                <a16:creationId xmlns:a16="http://schemas.microsoft.com/office/drawing/2014/main" id="{F36E3593-EAA4-4D72-852D-A677092B4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18179" name="Line 1027">
            <a:extLst>
              <a:ext uri="{FF2B5EF4-FFF2-40B4-BE49-F238E27FC236}">
                <a16:creationId xmlns:a16="http://schemas.microsoft.com/office/drawing/2014/main" id="{344DE711-A11F-4052-BBC6-DCA2ED46B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8180" name="Text Box 1028">
            <a:extLst>
              <a:ext uri="{FF2B5EF4-FFF2-40B4-BE49-F238E27FC236}">
                <a16:creationId xmlns:a16="http://schemas.microsoft.com/office/drawing/2014/main" id="{637420F3-964A-4332-A323-678DBD4D8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Mecanismos Inhibitorios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del Sistema Neuromuscular 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8181" name="AutoShape 1029">
            <a:extLst>
              <a:ext uri="{FF2B5EF4-FFF2-40B4-BE49-F238E27FC236}">
                <a16:creationId xmlns:a16="http://schemas.microsoft.com/office/drawing/2014/main" id="{F18B262A-A04D-4E3F-9D62-6597CA84C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95400"/>
            <a:ext cx="46482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8182" name="Rectangle 1030">
            <a:extLst>
              <a:ext uri="{FF2B5EF4-FFF2-40B4-BE49-F238E27FC236}">
                <a16:creationId xmlns:a16="http://schemas.microsoft.com/office/drawing/2014/main" id="{1FFCAA77-5556-40AB-989F-424BAF449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Inhibición Autogénica</a:t>
            </a:r>
            <a:endParaRPr lang="en-US" altLang="en-US" sz="3400"/>
          </a:p>
        </p:txBody>
      </p:sp>
      <p:sp>
        <p:nvSpPr>
          <p:cNvPr id="818183" name="AutoShape 1031">
            <a:extLst>
              <a:ext uri="{FF2B5EF4-FFF2-40B4-BE49-F238E27FC236}">
                <a16:creationId xmlns:a16="http://schemas.microsoft.com/office/drawing/2014/main" id="{2EB73D38-E558-41FB-9477-9875EF466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8305800" cy="32543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8184" name="Text Box 1032">
            <a:extLst>
              <a:ext uri="{FF2B5EF4-FFF2-40B4-BE49-F238E27FC236}">
                <a16:creationId xmlns:a16="http://schemas.microsoft.com/office/drawing/2014/main" id="{BB0E9F1F-B79E-43B9-8A20-F1892CB00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16275"/>
            <a:ext cx="83820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Estructuras Neurológicas Involucradas: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Órganos tendinosos de Golgi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Sustancia reticular del: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/>
              <a:t>Tronco del cerebro y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/>
              <a:t> Corteza cerebral</a:t>
            </a:r>
          </a:p>
        </p:txBody>
      </p:sp>
    </p:spTree>
  </p:cSld>
  <p:clrMapOvr>
    <a:masterClrMapping/>
  </p:clrMapOvr>
  <p:transition>
    <p:dissolv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7" name="Text Box 1033">
            <a:extLst>
              <a:ext uri="{FF2B5EF4-FFF2-40B4-BE49-F238E27FC236}">
                <a16:creationId xmlns:a16="http://schemas.microsoft.com/office/drawing/2014/main" id="{C5A17963-6D2E-4F01-9584-7506FCD1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3" y="1600200"/>
            <a:ext cx="87074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Adaptación al Entrenamiento con Resistencias</a:t>
            </a:r>
            <a:endParaRPr lang="es-PR" altLang="en-US" sz="3200" b="1" i="1">
              <a:solidFill>
                <a:srgbClr val="99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6380" name="Text Box 1036">
            <a:extLst>
              <a:ext uri="{FF2B5EF4-FFF2-40B4-BE49-F238E27FC236}">
                <a16:creationId xmlns:a16="http://schemas.microsoft.com/office/drawing/2014/main" id="{03BC6108-2EE0-486C-B314-37B3F4C5B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1925" y="838200"/>
            <a:ext cx="870743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INHIBICIÓN AUTOGÉNICA</a:t>
            </a:r>
            <a:endParaRPr lang="es-PR" altLang="en-US" sz="3200" b="1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6381" name="Line 1037">
            <a:extLst>
              <a:ext uri="{FF2B5EF4-FFF2-40B4-BE49-F238E27FC236}">
                <a16:creationId xmlns:a16="http://schemas.microsoft.com/office/drawing/2014/main" id="{217B1156-D955-47CD-A34D-24BC4AB58F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5913" y="1292225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385" name="Text Box 1041">
            <a:extLst>
              <a:ext uri="{FF2B5EF4-FFF2-40B4-BE49-F238E27FC236}">
                <a16:creationId xmlns:a16="http://schemas.microsoft.com/office/drawing/2014/main" id="{D31AFA81-A2E7-4EAC-AB01-AB3235844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4225"/>
            <a:ext cx="7391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(En Ausencia de Hipertrofia Muscular)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6396" name="Text Box 1052">
            <a:extLst>
              <a:ext uri="{FF2B5EF4-FFF2-40B4-BE49-F238E27FC236}">
                <a16:creationId xmlns:a16="http://schemas.microsoft.com/office/drawing/2014/main" id="{965C1AFC-8D14-4819-8C84-31071D25B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2425"/>
            <a:ext cx="601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Impulsos Inhibitorios</a:t>
            </a:r>
          </a:p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(Inhibición Neurológica Reducida)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6399" name="Line 1055">
            <a:extLst>
              <a:ext uri="{FF2B5EF4-FFF2-40B4-BE49-F238E27FC236}">
                <a16:creationId xmlns:a16="http://schemas.microsoft.com/office/drawing/2014/main" id="{C90B8D10-1FAD-4737-BAC1-E2806228AF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2511425"/>
            <a:ext cx="15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401" name="Text Box 1057">
            <a:extLst>
              <a:ext uri="{FF2B5EF4-FFF2-40B4-BE49-F238E27FC236}">
                <a16:creationId xmlns:a16="http://schemas.microsoft.com/office/drawing/2014/main" id="{DF68FB42-70FF-4E09-90C4-618276128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4111625"/>
            <a:ext cx="53927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Contractilidad Muscular</a:t>
            </a:r>
          </a:p>
          <a:p>
            <a:pPr algn="l"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(Tensión/Fuerza Muscular)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6402" name="Line 1058">
            <a:extLst>
              <a:ext uri="{FF2B5EF4-FFF2-40B4-BE49-F238E27FC236}">
                <a16:creationId xmlns:a16="http://schemas.microsoft.com/office/drawing/2014/main" id="{BD84BBEB-6807-4A98-9D14-1FA2D49536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81200" y="4264025"/>
            <a:ext cx="0" cy="838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403" name="Text Box 1059">
            <a:extLst>
              <a:ext uri="{FF2B5EF4-FFF2-40B4-BE49-F238E27FC236}">
                <a16:creationId xmlns:a16="http://schemas.microsoft.com/office/drawing/2014/main" id="{4C7B14D8-FA70-4463-97BA-EC5E1E2F8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063" y="5437188"/>
            <a:ext cx="524033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6404" name="Line 1060">
            <a:extLst>
              <a:ext uri="{FF2B5EF4-FFF2-40B4-BE49-F238E27FC236}">
                <a16:creationId xmlns:a16="http://schemas.microsoft.com/office/drawing/2014/main" id="{7165C62A-4532-4F1F-BAE0-3DD6773EA5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5407025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405" name="Line 1061">
            <a:extLst>
              <a:ext uri="{FF2B5EF4-FFF2-40B4-BE49-F238E27FC236}">
                <a16:creationId xmlns:a16="http://schemas.microsoft.com/office/drawing/2014/main" id="{98BDB2CE-BC9C-46E9-A4FA-D29E695A87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0813" y="3730625"/>
            <a:ext cx="1587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406" name="Line 1062">
            <a:extLst>
              <a:ext uri="{FF2B5EF4-FFF2-40B4-BE49-F238E27FC236}">
                <a16:creationId xmlns:a16="http://schemas.microsoft.com/office/drawing/2014/main" id="{5E94E486-1047-47B6-A7D6-F2A90CAB3E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5102225"/>
            <a:ext cx="1588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407" name="Line 1063">
            <a:extLst>
              <a:ext uri="{FF2B5EF4-FFF2-40B4-BE49-F238E27FC236}">
                <a16:creationId xmlns:a16="http://schemas.microsoft.com/office/drawing/2014/main" id="{2B1268E3-8628-47C0-8242-E5394FCBFF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968625"/>
            <a:ext cx="1588" cy="4270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3074">
            <a:extLst>
              <a:ext uri="{FF2B5EF4-FFF2-40B4-BE49-F238E27FC236}">
                <a16:creationId xmlns:a16="http://schemas.microsoft.com/office/drawing/2014/main" id="{D660C884-5DA7-4CEB-AF23-023055D6A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2600" b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2600" b="1" i="1">
                <a:latin typeface="Arial" panose="020B0604020202020204" pitchFamily="34" charset="0"/>
              </a:rPr>
              <a:t>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2600" b="1" i="1">
                <a:latin typeface="Arial" panose="020B0604020202020204" pitchFamily="34" charset="0"/>
              </a:rPr>
              <a:t>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3600"/>
          </a:p>
        </p:txBody>
      </p:sp>
      <p:sp>
        <p:nvSpPr>
          <p:cNvPr id="819203" name="Line 3075">
            <a:extLst>
              <a:ext uri="{FF2B5EF4-FFF2-40B4-BE49-F238E27FC236}">
                <a16:creationId xmlns:a16="http://schemas.microsoft.com/office/drawing/2014/main" id="{FC81E1FE-D455-4BFB-934E-1D7246CFA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04" name="Text Box 3076">
            <a:extLst>
              <a:ext uri="{FF2B5EF4-FFF2-40B4-BE49-F238E27FC236}">
                <a16:creationId xmlns:a16="http://schemas.microsoft.com/office/drawing/2014/main" id="{06F7EE21-B046-48BB-8F9B-AE6B11635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19275"/>
            <a:ext cx="914400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Mecanismos Inhibitorios</a:t>
            </a:r>
          </a:p>
          <a:p>
            <a:pPr algn="ctr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s-PR" alt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del Sistema Neuromuscular </a:t>
            </a:r>
            <a:endParaRPr lang="es-PR" altLang="en-US" sz="28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205" name="AutoShape 3077">
            <a:extLst>
              <a:ext uri="{FF2B5EF4-FFF2-40B4-BE49-F238E27FC236}">
                <a16:creationId xmlns:a16="http://schemas.microsoft.com/office/drawing/2014/main" id="{83ECD0B9-6F7A-419B-8C5F-5C6C4C5A0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066800"/>
            <a:ext cx="4038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06" name="Rectangle 3078">
            <a:extLst>
              <a:ext uri="{FF2B5EF4-FFF2-40B4-BE49-F238E27FC236}">
                <a16:creationId xmlns:a16="http://schemas.microsoft.com/office/drawing/2014/main" id="{D9F5C9B4-71DD-4A92-AE06-478D35B0E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Inhibición Autogénica</a:t>
            </a:r>
            <a:endParaRPr lang="en-US" altLang="en-US" sz="3000"/>
          </a:p>
        </p:txBody>
      </p:sp>
      <p:sp>
        <p:nvSpPr>
          <p:cNvPr id="819207" name="AutoShape 3079">
            <a:extLst>
              <a:ext uri="{FF2B5EF4-FFF2-40B4-BE49-F238E27FC236}">
                <a16:creationId xmlns:a16="http://schemas.microsoft.com/office/drawing/2014/main" id="{342DE5BC-AE0E-40F4-B416-6342360F1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17788"/>
            <a:ext cx="8534400" cy="38862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08" name="Text Box 3080">
            <a:extLst>
              <a:ext uri="{FF2B5EF4-FFF2-40B4-BE49-F238E27FC236}">
                <a16:creationId xmlns:a16="http://schemas.microsoft.com/office/drawing/2014/main" id="{1B61C7C5-9174-489F-85CE-7D0AD6F8D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617788"/>
            <a:ext cx="86868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Adaptación del Entrenamiento: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800" b="1">
                <a:latin typeface="Arial" panose="020B0604020202020204" pitchFamily="34" charset="0"/>
              </a:rPr>
              <a:t> Reduce los impulsos inhibitorios:</a:t>
            </a: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2800" b="1"/>
              <a:t>Efecto:</a:t>
            </a:r>
            <a:endParaRPr lang="es-PR" altLang="en-US" sz="2800" b="1" i="1"/>
          </a:p>
          <a:p>
            <a:pPr lvl="3" algn="l"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 i="1"/>
              <a:t> </a:t>
            </a:r>
            <a:r>
              <a:rPr lang="es-PR" altLang="en-US" sz="28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Aumento en la tensión o fuerza muscular:</a:t>
            </a:r>
            <a:endParaRPr lang="es-PR" alt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4" algn="l">
              <a:buClr>
                <a:schemeClr val="tx2"/>
              </a:buClr>
              <a:buSzPct val="70000"/>
              <a:buFontTx/>
              <a:buChar char="*"/>
            </a:pPr>
            <a:r>
              <a:rPr lang="es-PR" altLang="en-US" sz="2800" b="1">
                <a:latin typeface="Arial" panose="020B0604020202020204" pitchFamily="34" charset="0"/>
              </a:rPr>
              <a:t> Implicación:</a:t>
            </a:r>
          </a:p>
          <a:p>
            <a:pPr lvl="4" algn="l">
              <a:buClr>
                <a:schemeClr val="tx2"/>
              </a:buClr>
              <a:buSzPct val="70000"/>
            </a:pPr>
            <a:r>
              <a:rPr lang="es-PR" altLang="en-US" sz="2800" b="1">
                <a:latin typeface="Arial" panose="020B0604020202020204" pitchFamily="34" charset="0"/>
              </a:rPr>
              <a:t>   </a:t>
            </a:r>
            <a:r>
              <a:rPr lang="es-PR" altLang="en-US" sz="2800" b="1" i="1"/>
              <a:t>Las ganacias en fortaleza pueden lograrse</a:t>
            </a:r>
          </a:p>
          <a:p>
            <a:pPr lvl="4" algn="l">
              <a:buClr>
                <a:schemeClr val="tx2"/>
              </a:buClr>
              <a:buSzPct val="70000"/>
            </a:pPr>
            <a:r>
              <a:rPr lang="es-PR" altLang="en-US" sz="2800" b="1" i="1"/>
              <a:t>    mediante una inhibición neurológica</a:t>
            </a:r>
          </a:p>
          <a:p>
            <a:pPr lvl="4" algn="l">
              <a:buClr>
                <a:schemeClr val="tx2"/>
              </a:buClr>
              <a:buSzPct val="70000"/>
            </a:pPr>
            <a:r>
              <a:rPr lang="es-PR" altLang="en-US" sz="2800" b="1" i="1"/>
              <a:t>    reducida (en ausencia de hipertrofia</a:t>
            </a:r>
          </a:p>
          <a:p>
            <a:pPr lvl="4" algn="l">
              <a:buClr>
                <a:schemeClr val="tx2"/>
              </a:buClr>
              <a:buSzPct val="70000"/>
            </a:pPr>
            <a:r>
              <a:rPr lang="es-PR" altLang="en-US" sz="2800" b="1" i="1"/>
              <a:t>    muscular)</a:t>
            </a:r>
            <a:endParaRPr lang="es-PR" altLang="en-US" sz="2800" b="1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4" name="Rectangle 16">
            <a:extLst>
              <a:ext uri="{FF2B5EF4-FFF2-40B4-BE49-F238E27FC236}">
                <a16:creationId xmlns:a16="http://schemas.microsoft.com/office/drawing/2014/main" id="{24AB5DAE-D03D-4E56-A7FD-1A4AC487E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 </a:t>
            </a:r>
            <a:r>
              <a:rPr lang="es-PR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865" name="Line 17">
            <a:extLst>
              <a:ext uri="{FF2B5EF4-FFF2-40B4-BE49-F238E27FC236}">
                <a16:creationId xmlns:a16="http://schemas.microsoft.com/office/drawing/2014/main" id="{CEA27A2A-BA03-4C85-9BB2-B44249E85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AutoShape 18">
            <a:extLst>
              <a:ext uri="{FF2B5EF4-FFF2-40B4-BE49-F238E27FC236}">
                <a16:creationId xmlns:a16="http://schemas.microsoft.com/office/drawing/2014/main" id="{D886FE78-C9E0-4BB4-BF35-7194364C3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79248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AutoShape 19">
            <a:extLst>
              <a:ext uri="{FF2B5EF4-FFF2-40B4-BE49-F238E27FC236}">
                <a16:creationId xmlns:a16="http://schemas.microsoft.com/office/drawing/2014/main" id="{4FF76EC7-020C-41E5-B093-8B75CDED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676400"/>
            <a:ext cx="49530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Rectangle 21">
            <a:extLst>
              <a:ext uri="{FF2B5EF4-FFF2-40B4-BE49-F238E27FC236}">
                <a16:creationId xmlns:a16="http://schemas.microsoft.com/office/drawing/2014/main" id="{822710C3-BA91-43EA-8304-C1CA2E6CC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52600"/>
            <a:ext cx="457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n-US" altLang="en-US" sz="4000"/>
          </a:p>
        </p:txBody>
      </p:sp>
      <p:sp>
        <p:nvSpPr>
          <p:cNvPr id="78870" name="Text Box 22">
            <a:extLst>
              <a:ext uri="{FF2B5EF4-FFF2-40B4-BE49-F238E27FC236}">
                <a16:creationId xmlns:a16="http://schemas.microsoft.com/office/drawing/2014/main" id="{F78A4D29-BE0F-4CF3-A66D-70D389CE7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94113"/>
            <a:ext cx="7239000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Symbol" panose="05050102010706020507" pitchFamily="18" charset="2"/>
              <a:buNone/>
            </a:pPr>
            <a:r>
              <a:rPr lang="es-PR" altLang="en-US" sz="5200" b="1"/>
              <a:t>La fuerza máxima que un músculo o un grupo muscular puede generar</a:t>
            </a:r>
            <a:endParaRPr lang="es-PR" altLang="en-US" sz="5200" b="1" i="1"/>
          </a:p>
        </p:txBody>
      </p:sp>
      <p:sp>
        <p:nvSpPr>
          <p:cNvPr id="78871" name="Text Box 23">
            <a:extLst>
              <a:ext uri="{FF2B5EF4-FFF2-40B4-BE49-F238E27FC236}">
                <a16:creationId xmlns:a16="http://schemas.microsoft.com/office/drawing/2014/main" id="{FC67B086-5AF4-410C-B0DD-89994399E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3200"/>
            <a:ext cx="4419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Fortaleza *</a:t>
            </a:r>
            <a:endParaRPr lang="es-PR" altLang="en-US" sz="52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401" name="Text Box 1033">
            <a:extLst>
              <a:ext uri="{FF2B5EF4-FFF2-40B4-BE49-F238E27FC236}">
                <a16:creationId xmlns:a16="http://schemas.microsoft.com/office/drawing/2014/main" id="{0C0502D2-F9D4-4C50-AE72-076B1F7E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8" y="228600"/>
            <a:ext cx="87074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2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ENTRENAMIENTO CON RESISTENCIAS</a:t>
            </a:r>
            <a:endParaRPr lang="es-PR" altLang="en-US" sz="3200" b="1" i="1">
              <a:solidFill>
                <a:srgbClr val="99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7404" name="Text Box 1036">
            <a:extLst>
              <a:ext uri="{FF2B5EF4-FFF2-40B4-BE49-F238E27FC236}">
                <a16:creationId xmlns:a16="http://schemas.microsoft.com/office/drawing/2014/main" id="{D39AA24B-452B-428D-9F08-8BFA6FA4E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635250"/>
            <a:ext cx="43434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Neurológicas/Motoras</a:t>
            </a:r>
            <a:endParaRPr lang="es-PR" altLang="en-US" sz="29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7405" name="Text Box 1037">
            <a:extLst>
              <a:ext uri="{FF2B5EF4-FFF2-40B4-BE49-F238E27FC236}">
                <a16:creationId xmlns:a16="http://schemas.microsoft.com/office/drawing/2014/main" id="{80C61747-8AF7-4A7A-BFAF-F6E73329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352800"/>
            <a:ext cx="2667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Coordinación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06" name="Line 1038">
            <a:extLst>
              <a:ext uri="{FF2B5EF4-FFF2-40B4-BE49-F238E27FC236}">
                <a16:creationId xmlns:a16="http://schemas.microsoft.com/office/drawing/2014/main" id="{B30B2B98-17BC-498A-84E4-4DD2B6BA0A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685800"/>
            <a:ext cx="15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14" name="Text Box 1046">
            <a:extLst>
              <a:ext uri="{FF2B5EF4-FFF2-40B4-BE49-F238E27FC236}">
                <a16:creationId xmlns:a16="http://schemas.microsoft.com/office/drawing/2014/main" id="{4E103D2D-45FD-4491-9CBA-FB378FC2B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066800"/>
            <a:ext cx="2971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Adaptaciones Iniciales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15" name="Line 1047">
            <a:extLst>
              <a:ext uri="{FF2B5EF4-FFF2-40B4-BE49-F238E27FC236}">
                <a16:creationId xmlns:a16="http://schemas.microsoft.com/office/drawing/2014/main" id="{4CC95FF5-6178-4D33-BAA5-66DBB5C7C7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89213" y="1905000"/>
            <a:ext cx="1587" cy="838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16" name="Text Box 1048">
            <a:extLst>
              <a:ext uri="{FF2B5EF4-FFF2-40B4-BE49-F238E27FC236}">
                <a16:creationId xmlns:a16="http://schemas.microsoft.com/office/drawing/2014/main" id="{B861EE1B-395B-4CDE-A9BA-D2AD1B0B5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76800"/>
            <a:ext cx="2667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Aprendizaje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Motor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17" name="Text Box 1049">
            <a:extLst>
              <a:ext uri="{FF2B5EF4-FFF2-40B4-BE49-F238E27FC236}">
                <a16:creationId xmlns:a16="http://schemas.microsoft.com/office/drawing/2014/main" id="{25C64FD9-AEB5-4E6E-B219-514AD8F65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429000"/>
            <a:ext cx="26670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Activación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Motores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Primarios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18" name="Line 1050">
            <a:extLst>
              <a:ext uri="{FF2B5EF4-FFF2-40B4-BE49-F238E27FC236}">
                <a16:creationId xmlns:a16="http://schemas.microsoft.com/office/drawing/2014/main" id="{F2EDEC80-16B5-4964-8FE2-F5E19254F0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3048000"/>
            <a:ext cx="15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19" name="Line 1051">
            <a:extLst>
              <a:ext uri="{FF2B5EF4-FFF2-40B4-BE49-F238E27FC236}">
                <a16:creationId xmlns:a16="http://schemas.microsoft.com/office/drawing/2014/main" id="{38C815D3-98B6-4C76-BE7D-271CB6651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7013" y="30480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0" name="Line 1052">
            <a:extLst>
              <a:ext uri="{FF2B5EF4-FFF2-40B4-BE49-F238E27FC236}">
                <a16:creationId xmlns:a16="http://schemas.microsoft.com/office/drawing/2014/main" id="{F7546751-F68D-4B2E-9B6D-BC6D719AEB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048000"/>
            <a:ext cx="0" cy="1981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3" name="Text Box 1055">
            <a:extLst>
              <a:ext uri="{FF2B5EF4-FFF2-40B4-BE49-F238E27FC236}">
                <a16:creationId xmlns:a16="http://schemas.microsoft.com/office/drawing/2014/main" id="{02689D1B-A679-4A27-BCF6-705192563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63" y="6049963"/>
            <a:ext cx="524033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24" name="Line 1056">
            <a:extLst>
              <a:ext uri="{FF2B5EF4-FFF2-40B4-BE49-F238E27FC236}">
                <a16:creationId xmlns:a16="http://schemas.microsoft.com/office/drawing/2014/main" id="{EB832913-546D-4837-A6CF-86DC777093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6019800"/>
            <a:ext cx="0" cy="4572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5" name="Line 1057">
            <a:extLst>
              <a:ext uri="{FF2B5EF4-FFF2-40B4-BE49-F238E27FC236}">
                <a16:creationId xmlns:a16="http://schemas.microsoft.com/office/drawing/2014/main" id="{1E0DC99C-13D1-4BF9-803C-50C9C65E38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1613" y="5715000"/>
            <a:ext cx="1587" cy="5032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6" name="Line 1058">
            <a:extLst>
              <a:ext uri="{FF2B5EF4-FFF2-40B4-BE49-F238E27FC236}">
                <a16:creationId xmlns:a16="http://schemas.microsoft.com/office/drawing/2014/main" id="{63BC8983-A933-498F-A140-A28D7D879A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3810000"/>
            <a:ext cx="1588" cy="2286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7" name="Line 1059">
            <a:extLst>
              <a:ext uri="{FF2B5EF4-FFF2-40B4-BE49-F238E27FC236}">
                <a16:creationId xmlns:a16="http://schemas.microsoft.com/office/drawing/2014/main" id="{7DBCA322-67BD-4409-A66E-D238024908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4724400"/>
            <a:ext cx="0" cy="13716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8" name="Line 1060">
            <a:extLst>
              <a:ext uri="{FF2B5EF4-FFF2-40B4-BE49-F238E27FC236}">
                <a16:creationId xmlns:a16="http://schemas.microsoft.com/office/drawing/2014/main" id="{1636B52D-E945-4912-9ED3-98E9366DFF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714375"/>
            <a:ext cx="1588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29" name="Text Box 1061">
            <a:extLst>
              <a:ext uri="{FF2B5EF4-FFF2-40B4-BE49-F238E27FC236}">
                <a16:creationId xmlns:a16="http://schemas.microsoft.com/office/drawing/2014/main" id="{91F700D5-4A36-48D7-8166-F3787C759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095375"/>
            <a:ext cx="29718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Adaptaciones a Largo Plazo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30" name="Text Box 1062">
            <a:extLst>
              <a:ext uri="{FF2B5EF4-FFF2-40B4-BE49-F238E27FC236}">
                <a16:creationId xmlns:a16="http://schemas.microsoft.com/office/drawing/2014/main" id="{C7B2DC7C-5F1A-4829-9A3E-EC010A9B9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330450"/>
            <a:ext cx="4343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Morfológicas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(Estructurales)</a:t>
            </a:r>
            <a:endParaRPr lang="es-PR" altLang="en-US" sz="29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27431" name="Line 1063">
            <a:extLst>
              <a:ext uri="{FF2B5EF4-FFF2-40B4-BE49-F238E27FC236}">
                <a16:creationId xmlns:a16="http://schemas.microsoft.com/office/drawing/2014/main" id="{C979970C-B5AB-42DC-AEE1-D5593E2CE7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4013" y="19050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32" name="Text Box 1064">
            <a:extLst>
              <a:ext uri="{FF2B5EF4-FFF2-40B4-BE49-F238E27FC236}">
                <a16:creationId xmlns:a16="http://schemas.microsoft.com/office/drawing/2014/main" id="{11710C24-6E63-4351-B1E2-1505EC221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533775"/>
            <a:ext cx="4343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Muscular</a:t>
            </a:r>
            <a:endParaRPr lang="es-PR" altLang="en-US" sz="2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7433" name="Line 1065">
            <a:extLst>
              <a:ext uri="{FF2B5EF4-FFF2-40B4-BE49-F238E27FC236}">
                <a16:creationId xmlns:a16="http://schemas.microsoft.com/office/drawing/2014/main" id="{8F391457-1BEA-4736-8603-9FF9E2109C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4013" y="3200400"/>
            <a:ext cx="1587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36" name="Line 1068">
            <a:extLst>
              <a:ext uri="{FF2B5EF4-FFF2-40B4-BE49-F238E27FC236}">
                <a16:creationId xmlns:a16="http://schemas.microsoft.com/office/drawing/2014/main" id="{BD88F085-6967-4AD1-9CED-8DE68A43D4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4419600"/>
            <a:ext cx="2133600" cy="1828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050">
            <a:extLst>
              <a:ext uri="{FF2B5EF4-FFF2-40B4-BE49-F238E27FC236}">
                <a16:creationId xmlns:a16="http://schemas.microsoft.com/office/drawing/2014/main" id="{759B7C86-6104-4DA3-A890-38ED18057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20227" name="Line 2051">
            <a:extLst>
              <a:ext uri="{FF2B5EF4-FFF2-40B4-BE49-F238E27FC236}">
                <a16:creationId xmlns:a16="http://schemas.microsoft.com/office/drawing/2014/main" id="{B6483AB5-B772-4A45-A17D-3F0A4C3B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28" name="Text Box 2052">
            <a:extLst>
              <a:ext uri="{FF2B5EF4-FFF2-40B4-BE49-F238E27FC236}">
                <a16:creationId xmlns:a16="http://schemas.microsoft.com/office/drawing/2014/main" id="{B390B388-1A40-47DF-B171-68DFE9812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Adaptaciones Entrenamiento con Resistencias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Incrementos en la Fortaleza Muscular Voluntaria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0229" name="AutoShape 2053">
            <a:extLst>
              <a:ext uri="{FF2B5EF4-FFF2-40B4-BE49-F238E27FC236}">
                <a16:creationId xmlns:a16="http://schemas.microsoft.com/office/drawing/2014/main" id="{62743BF4-5FD5-429D-8E82-495F3AAAD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295400"/>
            <a:ext cx="67056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30" name="Rectangle 2054">
            <a:extLst>
              <a:ext uri="{FF2B5EF4-FFF2-40B4-BE49-F238E27FC236}">
                <a16:creationId xmlns:a16="http://schemas.microsoft.com/office/drawing/2014/main" id="{E9F684DE-D240-4CB3-B67A-DD2EE674E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Activación Nerviosa e Hipertrofia</a:t>
            </a:r>
            <a:endParaRPr lang="en-US" altLang="en-US" sz="3400"/>
          </a:p>
        </p:txBody>
      </p:sp>
      <p:sp>
        <p:nvSpPr>
          <p:cNvPr id="820231" name="AutoShape 2055">
            <a:extLst>
              <a:ext uri="{FF2B5EF4-FFF2-40B4-BE49-F238E27FC236}">
                <a16:creationId xmlns:a16="http://schemas.microsoft.com/office/drawing/2014/main" id="{8E0C1206-E7A7-44FA-9BA0-40E185F83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8077200" cy="32543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32" name="Text Box 2056">
            <a:extLst>
              <a:ext uri="{FF2B5EF4-FFF2-40B4-BE49-F238E27FC236}">
                <a16:creationId xmlns:a16="http://schemas.microsoft.com/office/drawing/2014/main" id="{8BF8AC11-6716-412A-94A8-330D14EBB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16275"/>
            <a:ext cx="8382000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Primeros incrementos en fortaleza:</a:t>
            </a:r>
          </a:p>
          <a:p>
            <a:pPr lvl="1" algn="l">
              <a:lnSpc>
                <a:spcPct val="9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Causa/mecanismo:</a:t>
            </a:r>
          </a:p>
          <a:p>
            <a:pPr lvl="2" algn="l">
              <a:lnSpc>
                <a:spcPct val="9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Adaptaciones nerviosas/motoras:</a:t>
            </a:r>
            <a:endParaRPr lang="es-PR" altLang="en-US" sz="2800" b="1" i="1"/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800" b="1" i="1"/>
              <a:t> </a:t>
            </a:r>
            <a:r>
              <a:rPr lang="es-PR" altLang="en-US" sz="3300" b="1"/>
              <a:t>Mejor coordinación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300" b="1"/>
              <a:t> Mejor aprendizaje motor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300" b="1"/>
              <a:t> Aumento en la activación de los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s-PR" altLang="en-US" sz="3300" b="1"/>
              <a:t>   músculos motores primarios</a:t>
            </a:r>
          </a:p>
        </p:txBody>
      </p:sp>
    </p:spTree>
  </p:cSld>
  <p:clrMapOvr>
    <a:masterClrMapping/>
  </p:clrMapOvr>
  <p:transition>
    <p:dissolv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>
            <a:extLst>
              <a:ext uri="{FF2B5EF4-FFF2-40B4-BE49-F238E27FC236}">
                <a16:creationId xmlns:a16="http://schemas.microsoft.com/office/drawing/2014/main" id="{9DF48A3B-ADF4-4CC1-BD77-296A3A6A7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21251" name="Line 3">
            <a:extLst>
              <a:ext uri="{FF2B5EF4-FFF2-40B4-BE49-F238E27FC236}">
                <a16:creationId xmlns:a16="http://schemas.microsoft.com/office/drawing/2014/main" id="{49529D82-DC6B-4879-8351-B708B5C00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52" name="Text Box 4">
            <a:extLst>
              <a:ext uri="{FF2B5EF4-FFF2-40B4-BE49-F238E27FC236}">
                <a16:creationId xmlns:a16="http://schemas.microsoft.com/office/drawing/2014/main" id="{3B686CBE-0805-4932-AC58-55D4C63D7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9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Adaptaciones Entrenamiento con Resistencias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</a:p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Incrementos en la Fortaleza Muscular Voluntaria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253" name="AutoShape 5">
            <a:extLst>
              <a:ext uri="{FF2B5EF4-FFF2-40B4-BE49-F238E27FC236}">
                <a16:creationId xmlns:a16="http://schemas.microsoft.com/office/drawing/2014/main" id="{7AC85D61-7BE1-4F44-AD34-9C93E9636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295400"/>
            <a:ext cx="67056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54" name="Rectangle 6">
            <a:extLst>
              <a:ext uri="{FF2B5EF4-FFF2-40B4-BE49-F238E27FC236}">
                <a16:creationId xmlns:a16="http://schemas.microsoft.com/office/drawing/2014/main" id="{5574DEDE-1895-4A09-A582-AE0B0A750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38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Activación Nerviosa e Hipertrofia</a:t>
            </a:r>
            <a:endParaRPr lang="en-US" altLang="en-US" sz="3400"/>
          </a:p>
        </p:txBody>
      </p:sp>
      <p:sp>
        <p:nvSpPr>
          <p:cNvPr id="821255" name="AutoShape 7">
            <a:extLst>
              <a:ext uri="{FF2B5EF4-FFF2-40B4-BE49-F238E27FC236}">
                <a16:creationId xmlns:a16="http://schemas.microsoft.com/office/drawing/2014/main" id="{02C30E2E-80BB-4AF5-98DB-86DE8A21E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46425"/>
            <a:ext cx="8534400" cy="34067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56" name="Text Box 8">
            <a:extLst>
              <a:ext uri="{FF2B5EF4-FFF2-40B4-BE49-F238E27FC236}">
                <a16:creationId xmlns:a16="http://schemas.microsoft.com/office/drawing/2014/main" id="{7C6856F7-4B59-4D81-9EB5-C6B5DAC4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46425"/>
            <a:ext cx="83820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800" b="1"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Incrementos en fortaleza a largo Plazo:</a:t>
            </a:r>
          </a:p>
          <a:p>
            <a:pPr lvl="1" algn="l">
              <a:lnSpc>
                <a:spcPct val="9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000" b="1">
                <a:latin typeface="Arial" panose="020B0604020202020204" pitchFamily="34" charset="0"/>
              </a:rPr>
              <a:t> Causa/mecanismo:</a:t>
            </a:r>
          </a:p>
          <a:p>
            <a:pPr lvl="2" algn="l">
              <a:lnSpc>
                <a:spcPct val="9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000" b="1"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muscular:</a:t>
            </a:r>
            <a:endParaRPr lang="es-PR" altLang="en-US" sz="3000" b="1" i="1"/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000" b="1" i="1"/>
              <a:t> </a:t>
            </a:r>
            <a:r>
              <a:rPr lang="es-PR" altLang="en-US" sz="3000" b="1"/>
              <a:t>Muchos estudios confirman esto.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000" b="1"/>
              <a:t> Otros estudios solo confirmaban que la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s-PR" altLang="en-US" sz="3000" b="1"/>
              <a:t>   activación nerviosa era la responsible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s-PR" altLang="en-US" sz="3000" b="1"/>
              <a:t>   de la ganancia en la fortaleza muscular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s-PR" altLang="en-US" sz="3000" b="1"/>
              <a:t>   durante un entrenamiento de 6 meses</a:t>
            </a:r>
          </a:p>
        </p:txBody>
      </p:sp>
    </p:spTree>
  </p:cSld>
  <p:clrMapOvr>
    <a:masterClrMapping/>
  </p:clrMapOvr>
  <p:transition>
    <p:dissolv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>
            <a:extLst>
              <a:ext uri="{FF2B5EF4-FFF2-40B4-BE49-F238E27FC236}">
                <a16:creationId xmlns:a16="http://schemas.microsoft.com/office/drawing/2014/main" id="{9C46EF9F-AF84-42C6-A851-159332FC3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22275" name="Line 3">
            <a:extLst>
              <a:ext uri="{FF2B5EF4-FFF2-40B4-BE49-F238E27FC236}">
                <a16:creationId xmlns:a16="http://schemas.microsoft.com/office/drawing/2014/main" id="{8BDE6008-C99C-44DB-BD44-C2F9FD716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76" name="Text Box 4">
            <a:extLst>
              <a:ext uri="{FF2B5EF4-FFF2-40B4-BE49-F238E27FC236}">
                <a16:creationId xmlns:a16="http://schemas.microsoft.com/office/drawing/2014/main" id="{43D18E16-3E0A-4966-83E1-CAB1F921F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2476500"/>
            <a:ext cx="90678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5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Causa/Mecanismo Fisiológico: </a:t>
            </a: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Hormonal</a:t>
            </a: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5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5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2277" name="AutoShape 5">
            <a:extLst>
              <a:ext uri="{FF2B5EF4-FFF2-40B4-BE49-F238E27FC236}">
                <a16:creationId xmlns:a16="http://schemas.microsoft.com/office/drawing/2014/main" id="{3D1FAEA0-29FE-4210-99CD-D90CD6644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447800"/>
            <a:ext cx="48768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78" name="Rectangle 6">
            <a:extLst>
              <a:ext uri="{FF2B5EF4-FFF2-40B4-BE49-F238E27FC236}">
                <a16:creationId xmlns:a16="http://schemas.microsoft.com/office/drawing/2014/main" id="{0A262F2B-3678-4A3A-A568-9CD453770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</a:t>
            </a:r>
            <a:endParaRPr lang="en-US" altLang="en-US" sz="3800"/>
          </a:p>
        </p:txBody>
      </p:sp>
      <p:sp>
        <p:nvSpPr>
          <p:cNvPr id="822279" name="AutoShape 7">
            <a:extLst>
              <a:ext uri="{FF2B5EF4-FFF2-40B4-BE49-F238E27FC236}">
                <a16:creationId xmlns:a16="http://schemas.microsoft.com/office/drawing/2014/main" id="{A0035D43-A507-42CC-8375-98BF39987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200400"/>
            <a:ext cx="7696200" cy="3200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80" name="Text Box 8">
            <a:extLst>
              <a:ext uri="{FF2B5EF4-FFF2-40B4-BE49-F238E27FC236}">
                <a16:creationId xmlns:a16="http://schemas.microsoft.com/office/drawing/2014/main" id="{9547D3B2-8BD6-4EE5-B833-225D933C0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62313"/>
            <a:ext cx="7391400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4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Testosterona:</a:t>
            </a:r>
          </a:p>
          <a:p>
            <a:pPr lvl="1" algn="l">
              <a:lnSpc>
                <a:spcPct val="9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4100" b="1">
                <a:latin typeface="Arial" panose="020B0604020202020204" pitchFamily="34" charset="0"/>
              </a:rPr>
              <a:t> Descripción:</a:t>
            </a:r>
          </a:p>
          <a:p>
            <a:pPr lvl="2" algn="l">
              <a:lnSpc>
                <a:spcPct val="9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4100" b="1">
                <a:latin typeface="Arial" panose="020B0604020202020204" pitchFamily="34" charset="0"/>
              </a:rPr>
              <a:t> </a:t>
            </a:r>
            <a:r>
              <a:rPr lang="es-PR" altLang="en-US" sz="41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Andrógeno:</a:t>
            </a:r>
            <a:endParaRPr lang="es-PR" altLang="en-US" sz="3600" b="1" i="1"/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600" b="1" i="1"/>
              <a:t> </a:t>
            </a:r>
            <a:r>
              <a:rPr lang="es-PR" altLang="en-US" sz="4100" b="1"/>
              <a:t>Sustancia que produce </a:t>
            </a:r>
          </a:p>
          <a:p>
            <a:pPr lvl="3" algn="l">
              <a:lnSpc>
                <a:spcPct val="90000"/>
              </a:lnSpc>
              <a:buClr>
                <a:schemeClr val="tx2"/>
              </a:buClr>
              <a:buSzPct val="70000"/>
            </a:pPr>
            <a:r>
              <a:rPr lang="es-PR" altLang="en-US" sz="4100" b="1"/>
              <a:t>   características</a:t>
            </a:r>
          </a:p>
        </p:txBody>
      </p:sp>
    </p:spTree>
  </p:cSld>
  <p:clrMapOvr>
    <a:masterClrMapping/>
  </p:clrMapOvr>
  <p:transition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050">
            <a:extLst>
              <a:ext uri="{FF2B5EF4-FFF2-40B4-BE49-F238E27FC236}">
                <a16:creationId xmlns:a16="http://schemas.microsoft.com/office/drawing/2014/main" id="{0C483FD0-4691-49A0-93E0-6D4404773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28419" name="Line 2051">
            <a:extLst>
              <a:ext uri="{FF2B5EF4-FFF2-40B4-BE49-F238E27FC236}">
                <a16:creationId xmlns:a16="http://schemas.microsoft.com/office/drawing/2014/main" id="{2BF7AA6C-7EAA-462B-A133-77A438D79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420" name="Text Box 2052">
            <a:extLst>
              <a:ext uri="{FF2B5EF4-FFF2-40B4-BE49-F238E27FC236}">
                <a16:creationId xmlns:a16="http://schemas.microsoft.com/office/drawing/2014/main" id="{ABEFA5B5-6550-48DD-BB35-83F80A9B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85988"/>
            <a:ext cx="8763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Causa/Mecanismo Fisiológico: 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Hormonal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8421" name="AutoShape 2053">
            <a:extLst>
              <a:ext uri="{FF2B5EF4-FFF2-40B4-BE49-F238E27FC236}">
                <a16:creationId xmlns:a16="http://schemas.microsoft.com/office/drawing/2014/main" id="{4F40A824-08C1-49B3-8AB5-13C3DA7D9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295400"/>
            <a:ext cx="4572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422" name="Rectangle 2054">
            <a:extLst>
              <a:ext uri="{FF2B5EF4-FFF2-40B4-BE49-F238E27FC236}">
                <a16:creationId xmlns:a16="http://schemas.microsoft.com/office/drawing/2014/main" id="{B155DD7B-C743-46C8-890D-AAB62F79B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716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</a:t>
            </a:r>
            <a:endParaRPr lang="en-US" altLang="en-US" sz="3400"/>
          </a:p>
        </p:txBody>
      </p:sp>
      <p:sp>
        <p:nvSpPr>
          <p:cNvPr id="828423" name="AutoShape 2055">
            <a:extLst>
              <a:ext uri="{FF2B5EF4-FFF2-40B4-BE49-F238E27FC236}">
                <a16:creationId xmlns:a16="http://schemas.microsoft.com/office/drawing/2014/main" id="{261C8E17-B0B7-4B0E-94FB-68E575932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41625"/>
            <a:ext cx="8305800" cy="3635375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424" name="Text Box 2056">
            <a:extLst>
              <a:ext uri="{FF2B5EF4-FFF2-40B4-BE49-F238E27FC236}">
                <a16:creationId xmlns:a16="http://schemas.microsoft.com/office/drawing/2014/main" id="{FB4E6F91-DCC1-4E4D-AF60-29192DA1E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65425"/>
            <a:ext cx="8382000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Esteroides Anabólicos: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700" b="1">
                <a:latin typeface="Arial" panose="020B0604020202020204" pitchFamily="34" charset="0"/>
              </a:rPr>
              <a:t> Descripción: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700" b="1">
                <a:latin typeface="Arial" panose="020B0604020202020204" pitchFamily="34" charset="0"/>
              </a:rPr>
              <a:t> </a:t>
            </a:r>
            <a:r>
              <a:rPr lang="es-PR" altLang="en-US" sz="3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Andrógenos:</a:t>
            </a:r>
            <a:endParaRPr lang="es-PR" altLang="en-US" sz="32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3200" b="1" i="1"/>
              <a:t> 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Efecto:</a:t>
            </a:r>
            <a:r>
              <a:rPr lang="es-PR" altLang="en-US" sz="3300" b="1"/>
              <a:t> Junto con el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</a:pPr>
            <a:r>
              <a:rPr lang="es-PR" altLang="en-US" sz="3300" b="1"/>
              <a:t>   Entrenamiento con Resistencias: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</a:pPr>
            <a:r>
              <a:rPr lang="es-PR" altLang="en-US" sz="3700" b="1"/>
              <a:t>   </a:t>
            </a:r>
            <a:r>
              <a:rPr lang="es-PR" altLang="en-US" sz="3700" b="1" i="1">
                <a:solidFill>
                  <a:srgbClr val="00FFFF"/>
                </a:solidFill>
              </a:rPr>
              <a:t>Notable hipertrofia muscular</a:t>
            </a:r>
            <a:endParaRPr lang="es-PR" altLang="en-US" sz="3700" b="1"/>
          </a:p>
        </p:txBody>
      </p:sp>
    </p:spTree>
  </p:cSld>
  <p:clrMapOvr>
    <a:masterClrMapping/>
  </p:clrMapOvr>
  <p:transition>
    <p:dissolv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1026">
            <a:extLst>
              <a:ext uri="{FF2B5EF4-FFF2-40B4-BE49-F238E27FC236}">
                <a16:creationId xmlns:a16="http://schemas.microsoft.com/office/drawing/2014/main" id="{A31D54A1-4C96-4449-A0CC-5CA764A5D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000" b="1" i="1">
                <a:latin typeface="Arial" panose="020B0604020202020204" pitchFamily="34" charset="0"/>
              </a:rPr>
              <a:t>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4000"/>
          </a:p>
        </p:txBody>
      </p:sp>
      <p:sp>
        <p:nvSpPr>
          <p:cNvPr id="829443" name="Line 1027">
            <a:extLst>
              <a:ext uri="{FF2B5EF4-FFF2-40B4-BE49-F238E27FC236}">
                <a16:creationId xmlns:a16="http://schemas.microsoft.com/office/drawing/2014/main" id="{D6BD778E-C81C-457C-9728-52EB135FC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44" name="Text Box 1028">
            <a:extLst>
              <a:ext uri="{FF2B5EF4-FFF2-40B4-BE49-F238E27FC236}">
                <a16:creationId xmlns:a16="http://schemas.microsoft.com/office/drawing/2014/main" id="{175F1C3B-8EE4-4BA2-ADF8-EA0E095C2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85988"/>
            <a:ext cx="8763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Causa/Mecanismo Fisiológico: 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Hormonal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9445" name="AutoShape 1029">
            <a:extLst>
              <a:ext uri="{FF2B5EF4-FFF2-40B4-BE49-F238E27FC236}">
                <a16:creationId xmlns:a16="http://schemas.microsoft.com/office/drawing/2014/main" id="{782BF509-9EDA-47AA-977F-806E4E1CE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295400"/>
            <a:ext cx="4572000" cy="8382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46" name="Rectangle 1030">
            <a:extLst>
              <a:ext uri="{FF2B5EF4-FFF2-40B4-BE49-F238E27FC236}">
                <a16:creationId xmlns:a16="http://schemas.microsoft.com/office/drawing/2014/main" id="{C3807009-D584-4E81-B10B-B4F9C99C8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716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</a:t>
            </a:r>
            <a:endParaRPr lang="en-US" altLang="en-US" sz="3400"/>
          </a:p>
        </p:txBody>
      </p:sp>
      <p:sp>
        <p:nvSpPr>
          <p:cNvPr id="829447" name="AutoShape 1031">
            <a:extLst>
              <a:ext uri="{FF2B5EF4-FFF2-40B4-BE49-F238E27FC236}">
                <a16:creationId xmlns:a16="http://schemas.microsoft.com/office/drawing/2014/main" id="{AA950505-5296-4A35-AF19-146B2145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19400"/>
            <a:ext cx="8534400" cy="3733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48" name="Text Box 1032">
            <a:extLst>
              <a:ext uri="{FF2B5EF4-FFF2-40B4-BE49-F238E27FC236}">
                <a16:creationId xmlns:a16="http://schemas.microsoft.com/office/drawing/2014/main" id="{87932960-349B-44DB-A3D7-35C17D679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8839200" cy="380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Testosterona: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900" b="1">
                <a:latin typeface="Arial" panose="020B0604020202020204" pitchFamily="34" charset="0"/>
              </a:rPr>
              <a:t> Por sí sola no determina la magnitud de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</a:pPr>
            <a:r>
              <a:rPr lang="es-PR" altLang="en-US" sz="2900" b="1">
                <a:latin typeface="Arial" panose="020B0604020202020204" pitchFamily="34" charset="0"/>
              </a:rPr>
              <a:t>   la hipertrofia que resulta del programa de </a:t>
            </a:r>
          </a:p>
          <a:p>
            <a:pPr lvl="1" algn="l">
              <a:lnSpc>
                <a:spcPct val="120000"/>
              </a:lnSpc>
              <a:buClr>
                <a:schemeClr val="accent2"/>
              </a:buClr>
            </a:pPr>
            <a:r>
              <a:rPr lang="es-PR" altLang="en-US" sz="2900" b="1">
                <a:latin typeface="Arial" panose="020B0604020202020204" pitchFamily="34" charset="0"/>
              </a:rPr>
              <a:t>   entrenamiento con resistencias</a:t>
            </a:r>
          </a:p>
          <a:p>
            <a:pPr lvl="2" algn="l">
              <a:lnSpc>
                <a:spcPct val="12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900" b="1">
                <a:latin typeface="Arial" panose="020B0604020202020204" pitchFamily="34" charset="0"/>
              </a:rPr>
              <a:t> </a:t>
            </a:r>
            <a:r>
              <a:rPr lang="es-PR" altLang="en-US" sz="29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Testosteróna Sérica/Sanguínea:</a:t>
            </a:r>
            <a:endParaRPr lang="es-PR" altLang="en-US" sz="2900" b="1" i="1"/>
          </a:p>
          <a:p>
            <a:pPr lvl="3" algn="l">
              <a:lnSpc>
                <a:spcPct val="12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900" b="1" i="1"/>
              <a:t> </a:t>
            </a: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Pobre correlación con el grado de hipertrofia </a:t>
            </a:r>
          </a:p>
          <a:p>
            <a:pPr lvl="3" algn="l">
              <a:lnSpc>
                <a:spcPct val="120000"/>
              </a:lnSpc>
              <a:buClr>
                <a:schemeClr val="tx2"/>
              </a:buClr>
              <a:buSzPct val="70000"/>
            </a:pP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muscular inducida por entrenamiento</a:t>
            </a:r>
            <a:endParaRPr lang="es-PR" altLang="en-US" sz="2900" b="1" i="1"/>
          </a:p>
        </p:txBody>
      </p:sp>
    </p:spTree>
  </p:cSld>
  <p:clrMapOvr>
    <a:masterClrMapping/>
  </p:clrMapOvr>
  <p:transition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73" name="Rectangle 3081">
            <a:extLst>
              <a:ext uri="{FF2B5EF4-FFF2-40B4-BE49-F238E27FC236}">
                <a16:creationId xmlns:a16="http://schemas.microsoft.com/office/drawing/2014/main" id="{5F7F2C0D-8249-43D3-B549-DCBFF3B06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8458200" cy="3962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0466" name="Rectangle 3074">
            <a:extLst>
              <a:ext uri="{FF2B5EF4-FFF2-40B4-BE49-F238E27FC236}">
                <a16:creationId xmlns:a16="http://schemas.microsoft.com/office/drawing/2014/main" id="{B1DDD03E-6095-43ED-B4A7-3CADB89D7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2600" b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2600" b="1" i="1">
                <a:latin typeface="Arial" panose="020B0604020202020204" pitchFamily="34" charset="0"/>
              </a:rPr>
              <a:t>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2600" b="1" i="1">
                <a:latin typeface="Arial" panose="020B0604020202020204" pitchFamily="34" charset="0"/>
              </a:rPr>
              <a:t>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3600"/>
          </a:p>
        </p:txBody>
      </p:sp>
      <p:sp>
        <p:nvSpPr>
          <p:cNvPr id="830467" name="Line 3075">
            <a:extLst>
              <a:ext uri="{FF2B5EF4-FFF2-40B4-BE49-F238E27FC236}">
                <a16:creationId xmlns:a16="http://schemas.microsoft.com/office/drawing/2014/main" id="{1C537502-7B18-404B-8032-90230D012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0468" name="Text Box 3076">
            <a:extLst>
              <a:ext uri="{FF2B5EF4-FFF2-40B4-BE49-F238E27FC236}">
                <a16:creationId xmlns:a16="http://schemas.microsoft.com/office/drawing/2014/main" id="{F56FC810-0022-4BDC-8D55-88191AA89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Causa/Mecanismo Fisiológico: 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Hormonal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0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0469" name="AutoShape 3077">
            <a:extLst>
              <a:ext uri="{FF2B5EF4-FFF2-40B4-BE49-F238E27FC236}">
                <a16:creationId xmlns:a16="http://schemas.microsoft.com/office/drawing/2014/main" id="{470DA321-A2FD-43C6-87B1-CFC43624B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143000"/>
            <a:ext cx="3581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0470" name="Rectangle 3078">
            <a:extLst>
              <a:ext uri="{FF2B5EF4-FFF2-40B4-BE49-F238E27FC236}">
                <a16:creationId xmlns:a16="http://schemas.microsoft.com/office/drawing/2014/main" id="{4CF7C5B2-4310-4B90-B143-86BAA3A1C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2192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</a:t>
            </a:r>
            <a:endParaRPr lang="en-US" altLang="en-US" sz="2800"/>
          </a:p>
        </p:txBody>
      </p:sp>
      <p:sp>
        <p:nvSpPr>
          <p:cNvPr id="830472" name="Text Box 3080">
            <a:extLst>
              <a:ext uri="{FF2B5EF4-FFF2-40B4-BE49-F238E27FC236}">
                <a16:creationId xmlns:a16="http://schemas.microsoft.com/office/drawing/2014/main" id="{417A5B1D-AF53-49CE-98C1-061D90F5A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55863"/>
            <a:ext cx="8839200" cy="402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Entrenamiento con Resistencias en Mujeres: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600" b="1">
                <a:latin typeface="Arial" panose="020B0604020202020204" pitchFamily="34" charset="0"/>
              </a:rPr>
              <a:t> Grado de hipertrofia muscular: Dos Grupos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GRUPO I</a:t>
            </a:r>
            <a:r>
              <a:rPr lang="es-PR" alt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: Notable hipertrofia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GRUPO II</a:t>
            </a:r>
            <a:r>
              <a:rPr lang="es-PR" alt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: Pobre o ninguna hipertrofia</a:t>
            </a:r>
            <a:endParaRPr lang="es-PR" altLang="en-US" sz="2600" b="1" i="1"/>
          </a:p>
          <a:p>
            <a:pPr lvl="2" algn="l">
              <a:lnSpc>
                <a:spcPct val="110000"/>
              </a:lnSpc>
              <a:buClr>
                <a:schemeClr val="tx2"/>
              </a:buClr>
              <a:buSzPct val="70000"/>
            </a:pPr>
            <a:r>
              <a:rPr lang="es-PR" altLang="en-US" sz="2600" b="1" i="1"/>
              <a:t>    </a:t>
            </a:r>
            <a:r>
              <a:rPr lang="es-PR" altLang="en-US" sz="26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Posible Explicación:</a:t>
            </a:r>
            <a:endParaRPr lang="es-PR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GRUPO I</a:t>
            </a:r>
            <a:r>
              <a:rPr lang="es-PR" alt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Posee una proporción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</a:pP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s-PR" altLang="en-US" sz="26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testosterona:estrógeno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más alta que el  </a:t>
            </a: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Grp II</a:t>
            </a:r>
            <a:endParaRPr lang="es-PR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  <a:buFontTx/>
              <a:buChar char="¤"/>
            </a:pP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GRUPO II</a:t>
            </a:r>
            <a:r>
              <a:rPr lang="es-PR" altLang="en-US" sz="2600" b="1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Posee un proporción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SzPct val="70000"/>
            </a:pP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s-PR" altLang="en-US" sz="26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testosterona:estrógeno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más baja alta que el </a:t>
            </a:r>
            <a:r>
              <a:rPr lang="es-PR" altLang="en-US" sz="26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Grp I</a:t>
            </a:r>
            <a:r>
              <a:rPr lang="es-PR" altLang="en-US" sz="2500" b="1" i="1"/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21" name="Rectangle 1033">
            <a:extLst>
              <a:ext uri="{FF2B5EF4-FFF2-40B4-BE49-F238E27FC236}">
                <a16:creationId xmlns:a16="http://schemas.microsoft.com/office/drawing/2014/main" id="{B7CB9E11-87E7-4B53-B980-61CF9D9EB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4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400" b="1">
                <a:latin typeface="Arial" panose="020B0604020202020204" pitchFamily="34" charset="0"/>
              </a:rPr>
            </a:br>
            <a:r>
              <a:rPr lang="en-US" altLang="en-US" sz="3400" b="1">
                <a:latin typeface="Arial" panose="020B0604020202020204" pitchFamily="34" charset="0"/>
              </a:rPr>
              <a:t> </a:t>
            </a:r>
            <a:r>
              <a:rPr lang="en-US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</a:t>
            </a:r>
            <a:r>
              <a:rPr lang="es-PR" altLang="en-US" sz="3400" b="1" i="1">
                <a:latin typeface="Arial" panose="020B0604020202020204" pitchFamily="34" charset="0"/>
              </a:rPr>
              <a:t> </a:t>
            </a:r>
            <a:r>
              <a:rPr lang="es-PR" altLang="en-US" sz="34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832522" name="Line 1034">
            <a:extLst>
              <a:ext uri="{FF2B5EF4-FFF2-40B4-BE49-F238E27FC236}">
                <a16:creationId xmlns:a16="http://schemas.microsoft.com/office/drawing/2014/main" id="{25E0FA61-16DB-4FDD-AEF2-38BDDD2811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219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523" name="Text Box 1035">
            <a:extLst>
              <a:ext uri="{FF2B5EF4-FFF2-40B4-BE49-F238E27FC236}">
                <a16:creationId xmlns:a16="http://schemas.microsoft.com/office/drawing/2014/main" id="{40332865-C5A5-46B5-894B-D3CB1C3FF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76500"/>
            <a:ext cx="906780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9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9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Causa/Mecanismo Fisiológico </a:t>
            </a:r>
            <a:r>
              <a:rPr lang="es-PR" altLang="en-US" sz="39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endParaRPr lang="es-PR" altLang="en-US" sz="39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2524" name="AutoShape 1036">
            <a:extLst>
              <a:ext uri="{FF2B5EF4-FFF2-40B4-BE49-F238E27FC236}">
                <a16:creationId xmlns:a16="http://schemas.microsoft.com/office/drawing/2014/main" id="{25E9B902-0543-4F48-B004-A5967C12E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447800"/>
            <a:ext cx="48768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525" name="Rectangle 1037">
            <a:extLst>
              <a:ext uri="{FF2B5EF4-FFF2-40B4-BE49-F238E27FC236}">
                <a16:creationId xmlns:a16="http://schemas.microsoft.com/office/drawing/2014/main" id="{AA67E36F-BF88-4677-BDA5-CD59ADC52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5240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3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</a:t>
            </a:r>
            <a:endParaRPr lang="en-US" altLang="en-US" sz="3800"/>
          </a:p>
        </p:txBody>
      </p:sp>
      <p:sp>
        <p:nvSpPr>
          <p:cNvPr id="832526" name="AutoShape 1038">
            <a:extLst>
              <a:ext uri="{FF2B5EF4-FFF2-40B4-BE49-F238E27FC236}">
                <a16:creationId xmlns:a16="http://schemas.microsoft.com/office/drawing/2014/main" id="{B496BA1D-CD93-47E9-8623-9E6D5586A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810000"/>
            <a:ext cx="7848600" cy="2590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527" name="Text Box 1039">
            <a:extLst>
              <a:ext uri="{FF2B5EF4-FFF2-40B4-BE49-F238E27FC236}">
                <a16:creationId xmlns:a16="http://schemas.microsoft.com/office/drawing/2014/main" id="{7ADC8D65-DAA9-45C7-8D65-640F01C06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581400"/>
            <a:ext cx="762000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9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4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Hipertrofia temporal (Aguda)</a:t>
            </a:r>
          </a:p>
          <a:p>
            <a:pPr algn="l">
              <a:lnSpc>
                <a:spcPct val="19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4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Hipertrofia crónica</a:t>
            </a:r>
            <a:endParaRPr lang="es-PR" altLang="en-US" sz="4100" b="1"/>
          </a:p>
        </p:txBody>
      </p:sp>
      <p:sp>
        <p:nvSpPr>
          <p:cNvPr id="832528" name="Text Box 1040">
            <a:extLst>
              <a:ext uri="{FF2B5EF4-FFF2-40B4-BE49-F238E27FC236}">
                <a16:creationId xmlns:a16="http://schemas.microsoft.com/office/drawing/2014/main" id="{39621B65-470D-44BC-9F13-C43DE868C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87630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8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s-PR" altLang="en-US" sz="3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8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Tipos de Hipertrofia </a:t>
            </a:r>
            <a:r>
              <a:rPr lang="es-PR" altLang="en-US" sz="38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s-PR" altLang="en-US" sz="3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0" name="Rectangle 2">
            <a:extLst>
              <a:ext uri="{FF2B5EF4-FFF2-40B4-BE49-F238E27FC236}">
                <a16:creationId xmlns:a16="http://schemas.microsoft.com/office/drawing/2014/main" id="{94627899-323F-4191-8F1A-DC3BBD8B5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0"/>
            <a:ext cx="8458200" cy="4191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1491" name="Rectangle 3">
            <a:extLst>
              <a:ext uri="{FF2B5EF4-FFF2-40B4-BE49-F238E27FC236}">
                <a16:creationId xmlns:a16="http://schemas.microsoft.com/office/drawing/2014/main" id="{EE389A94-6448-459F-A6F3-C6F076FE8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endParaRPr lang="en-US" altLang="en-US" sz="3600"/>
          </a:p>
        </p:txBody>
      </p:sp>
      <p:sp>
        <p:nvSpPr>
          <p:cNvPr id="831492" name="Line 4">
            <a:extLst>
              <a:ext uri="{FF2B5EF4-FFF2-40B4-BE49-F238E27FC236}">
                <a16:creationId xmlns:a16="http://schemas.microsoft.com/office/drawing/2014/main" id="{A7E27E1D-5646-4B3F-B8C7-F3565E1845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09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1493" name="Text Box 5">
            <a:extLst>
              <a:ext uri="{FF2B5EF4-FFF2-40B4-BE49-F238E27FC236}">
                <a16:creationId xmlns:a16="http://schemas.microsoft.com/office/drawing/2014/main" id="{C41F03C1-528C-4A17-B3B8-CBF1D279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6563"/>
            <a:ext cx="8763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Tipos de Hipertrofia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1494" name="AutoShape 6">
            <a:extLst>
              <a:ext uri="{FF2B5EF4-FFF2-40B4-BE49-F238E27FC236}">
                <a16:creationId xmlns:a16="http://schemas.microsoft.com/office/drawing/2014/main" id="{4936103F-BB51-4CCF-91E6-06C13B8D6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82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1495" name="Rectangle 7">
            <a:extLst>
              <a:ext uri="{FF2B5EF4-FFF2-40B4-BE49-F238E27FC236}">
                <a16:creationId xmlns:a16="http://schemas.microsoft.com/office/drawing/2014/main" id="{F246AD76-1322-45CA-A72F-3630AAF3C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9144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Causa/Mecanismo Fisiológico: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1496" name="Text Box 8">
            <a:extLst>
              <a:ext uri="{FF2B5EF4-FFF2-40B4-BE49-F238E27FC236}">
                <a16:creationId xmlns:a16="http://schemas.microsoft.com/office/drawing/2014/main" id="{CD2C4215-B74F-421E-88AB-B9F4E5EC9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83920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 temporal (aguda):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rgbClr val="00FFFF"/>
                </a:solidFill>
                <a:latin typeface="Arial" panose="020B0604020202020204" pitchFamily="34" charset="0"/>
              </a:rPr>
              <a:t>Concepto:</a:t>
            </a:r>
            <a:endParaRPr lang="es-PR" altLang="en-US" sz="26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/>
              <a:t>Abultamiento del músculo que ocurre durante una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600" b="1"/>
              <a:t>   sola sesión de ejercicio</a:t>
            </a:r>
            <a:endParaRPr lang="es-PR" altLang="en-US" sz="26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rgbClr val="00FFFF"/>
                </a:solidFill>
                <a:latin typeface="Arial" panose="020B0604020202020204" pitchFamily="34" charset="0"/>
              </a:rPr>
              <a:t>Causa:</a:t>
            </a:r>
            <a:endParaRPr lang="es-PR" altLang="en-US" sz="26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 i="1"/>
              <a:t>Acumulación de líquido (edema) en los espacios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600" b="1" i="1"/>
              <a:t>   intersticiales e intracelulares del músculo</a:t>
            </a:r>
            <a:endParaRPr lang="es-PR" altLang="en-US" sz="26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>
                <a:solidFill>
                  <a:srgbClr val="00FFFF"/>
                </a:solidFill>
                <a:latin typeface="Arial" panose="020B0604020202020204" pitchFamily="34" charset="0"/>
              </a:rPr>
              <a:t>Características:</a:t>
            </a:r>
            <a:endParaRPr lang="es-PR" altLang="en-US" sz="26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600" b="1">
                <a:latin typeface="Arial" panose="020B0604020202020204" pitchFamily="34" charset="0"/>
              </a:rPr>
              <a:t> </a:t>
            </a:r>
            <a:r>
              <a:rPr lang="es-PR" altLang="en-US" sz="2600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Es temporal/pasajera</a:t>
            </a:r>
            <a:r>
              <a:rPr lang="es-PR" altLang="en-US" sz="2600" b="1" i="1"/>
              <a:t>: El líquido regresa a la sangre 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600" b="1" i="1"/>
              <a:t>  al cabo de unas horas de haber finalizado el ejercicio</a:t>
            </a:r>
            <a:endParaRPr lang="es-PR" altLang="en-US" sz="2500" b="1" i="1"/>
          </a:p>
        </p:txBody>
      </p:sp>
    </p:spTree>
  </p:cSld>
  <p:clrMapOvr>
    <a:masterClrMapping/>
  </p:clrMapOvr>
  <p:transition>
    <p:dissolv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45" name="AutoShape 1033">
            <a:extLst>
              <a:ext uri="{FF2B5EF4-FFF2-40B4-BE49-F238E27FC236}">
                <a16:creationId xmlns:a16="http://schemas.microsoft.com/office/drawing/2014/main" id="{F4C38D9F-3367-4928-ABF0-0353CA48A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0"/>
            <a:ext cx="8534400" cy="42672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539" name="Rectangle 1027">
            <a:extLst>
              <a:ext uri="{FF2B5EF4-FFF2-40B4-BE49-F238E27FC236}">
                <a16:creationId xmlns:a16="http://schemas.microsoft.com/office/drawing/2014/main" id="{4B56ACB7-ABE1-4ED6-A912-1D613CC98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endParaRPr lang="en-US" altLang="en-US" sz="3600"/>
          </a:p>
        </p:txBody>
      </p:sp>
      <p:sp>
        <p:nvSpPr>
          <p:cNvPr id="833540" name="Line 1028">
            <a:extLst>
              <a:ext uri="{FF2B5EF4-FFF2-40B4-BE49-F238E27FC236}">
                <a16:creationId xmlns:a16="http://schemas.microsoft.com/office/drawing/2014/main" id="{78202B5A-34A1-494A-A25D-549741786A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09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541" name="Text Box 1029">
            <a:extLst>
              <a:ext uri="{FF2B5EF4-FFF2-40B4-BE49-F238E27FC236}">
                <a16:creationId xmlns:a16="http://schemas.microsoft.com/office/drawing/2014/main" id="{292BA755-08D5-4F2B-B969-06CA3B4BF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06563"/>
            <a:ext cx="8763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Tipos de Hipertrofia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3542" name="AutoShape 1030">
            <a:extLst>
              <a:ext uri="{FF2B5EF4-FFF2-40B4-BE49-F238E27FC236}">
                <a16:creationId xmlns:a16="http://schemas.microsoft.com/office/drawing/2014/main" id="{2E3C66DA-63E1-418C-B2E3-0827D55D4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82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543" name="Rectangle 1031">
            <a:extLst>
              <a:ext uri="{FF2B5EF4-FFF2-40B4-BE49-F238E27FC236}">
                <a16:creationId xmlns:a16="http://schemas.microsoft.com/office/drawing/2014/main" id="{9B7BA725-775F-4E6B-956E-B2E062C1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9144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Muscular: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Causa/Mecanismo Fisiológico: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3544" name="Text Box 1032">
            <a:extLst>
              <a:ext uri="{FF2B5EF4-FFF2-40B4-BE49-F238E27FC236}">
                <a16:creationId xmlns:a16="http://schemas.microsoft.com/office/drawing/2014/main" id="{27C47571-13CB-41A1-A279-0FC8FD467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0"/>
            <a:ext cx="88392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Clr>
                <a:srgbClr val="00FFFF"/>
              </a:buClr>
              <a:buFontTx/>
              <a:buChar char="•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 crónica:</a:t>
            </a: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Concepto: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 i="1"/>
              <a:t>Aumento en el tamaño muscular que resulta del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700" b="1" i="1"/>
              <a:t>   entrenamiento con resistencias (adaptación/efecto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700" b="1" i="1"/>
              <a:t>   a largo plazo)</a:t>
            </a:r>
            <a:endParaRPr lang="es-PR" altLang="en-US" sz="27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buClr>
                <a:schemeClr val="accent2"/>
              </a:buClr>
              <a:buFontTx/>
              <a:buChar char="»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Causa: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Cambio Morfológico o Estructural</a:t>
            </a:r>
            <a:r>
              <a:rPr lang="es-PR" altLang="en-US" sz="2700" b="1"/>
              <a:t>:</a:t>
            </a:r>
            <a:r>
              <a:rPr lang="es-PR" altLang="en-US" sz="2700" b="1" i="1"/>
              <a:t> 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</a:t>
            </a:r>
            <a:r>
              <a:rPr lang="es-PR" altLang="en-US" sz="2700" b="1" i="1"/>
              <a:t>: Aumento en el Núm de fibras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700" b="1" i="1"/>
              <a:t>                        musculares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</a:t>
            </a:r>
            <a:r>
              <a:rPr lang="es-PR" altLang="en-US" sz="2700" b="1" i="1"/>
              <a:t>: Aumento en el tamaño de las fibras</a:t>
            </a:r>
          </a:p>
          <a:p>
            <a:pPr lvl="2" algn="l">
              <a:buClr>
                <a:srgbClr val="00FFFF"/>
              </a:buClr>
              <a:buSzPct val="70000"/>
            </a:pPr>
            <a:r>
              <a:rPr lang="es-PR" altLang="en-US" sz="2700" b="1" i="1"/>
              <a:t>                        musculares existentes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>
            <a:extLst>
              <a:ext uri="{FF2B5EF4-FFF2-40B4-BE49-F238E27FC236}">
                <a16:creationId xmlns:a16="http://schemas.microsoft.com/office/drawing/2014/main" id="{CF9DE51B-5458-433C-9836-6D280A529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 </a:t>
            </a:r>
            <a:r>
              <a:rPr lang="es-PR" altLang="en-US" sz="3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94627" name="Line 3">
            <a:extLst>
              <a:ext uri="{FF2B5EF4-FFF2-40B4-BE49-F238E27FC236}">
                <a16:creationId xmlns:a16="http://schemas.microsoft.com/office/drawing/2014/main" id="{08825D15-F489-40AD-B58A-066C9884A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4628" name="AutoShape 4">
            <a:extLst>
              <a:ext uri="{FF2B5EF4-FFF2-40B4-BE49-F238E27FC236}">
                <a16:creationId xmlns:a16="http://schemas.microsoft.com/office/drawing/2014/main" id="{68A8B459-BC12-48FB-B9E7-A28270780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95600"/>
            <a:ext cx="70866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4629" name="AutoShape 5">
            <a:extLst>
              <a:ext uri="{FF2B5EF4-FFF2-40B4-BE49-F238E27FC236}">
                <a16:creationId xmlns:a16="http://schemas.microsoft.com/office/drawing/2014/main" id="{074DBB81-9742-43EB-81BF-D583FB87C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676400"/>
            <a:ext cx="49530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4630" name="Rectangle 6">
            <a:extLst>
              <a:ext uri="{FF2B5EF4-FFF2-40B4-BE49-F238E27FC236}">
                <a16:creationId xmlns:a16="http://schemas.microsoft.com/office/drawing/2014/main" id="{7FB935A4-C610-4B8B-9EE8-9FE5BC164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52600"/>
            <a:ext cx="45720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Fortaleza Muscular</a:t>
            </a:r>
            <a:endParaRPr lang="en-US" altLang="en-US" sz="4000"/>
          </a:p>
        </p:txBody>
      </p:sp>
      <p:sp>
        <p:nvSpPr>
          <p:cNvPr id="794631" name="Text Box 7">
            <a:extLst>
              <a:ext uri="{FF2B5EF4-FFF2-40B4-BE49-F238E27FC236}">
                <a16:creationId xmlns:a16="http://schemas.microsoft.com/office/drawing/2014/main" id="{60B99A86-D407-4C02-9333-545A75144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94113"/>
            <a:ext cx="7239000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buFont typeface="Symbol" panose="05050102010706020507" pitchFamily="18" charset="2"/>
              <a:buNone/>
            </a:pPr>
            <a:r>
              <a:rPr lang="es-PR" altLang="en-US" sz="5200" b="1"/>
              <a:t>La capacidad de un músculo para ejercer una fuerza</a:t>
            </a:r>
            <a:endParaRPr lang="es-PR" altLang="en-US" sz="5200" b="1" i="1"/>
          </a:p>
        </p:txBody>
      </p:sp>
      <p:sp>
        <p:nvSpPr>
          <p:cNvPr id="794632" name="Text Box 8">
            <a:extLst>
              <a:ext uri="{FF2B5EF4-FFF2-40B4-BE49-F238E27FC236}">
                <a16:creationId xmlns:a16="http://schemas.microsoft.com/office/drawing/2014/main" id="{F80E3D28-3ECF-4AAD-BCF2-DE979716B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743200"/>
            <a:ext cx="4419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Fortaleza *</a:t>
            </a:r>
            <a:endParaRPr lang="es-PR" altLang="en-US" sz="52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AutoShape 2">
            <a:extLst>
              <a:ext uri="{FF2B5EF4-FFF2-40B4-BE49-F238E27FC236}">
                <a16:creationId xmlns:a16="http://schemas.microsoft.com/office/drawing/2014/main" id="{6B505A3A-663C-4708-801C-47DC9D7F6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819400"/>
            <a:ext cx="85344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4563" name="Rectangle 3">
            <a:extLst>
              <a:ext uri="{FF2B5EF4-FFF2-40B4-BE49-F238E27FC236}">
                <a16:creationId xmlns:a16="http://schemas.microsoft.com/office/drawing/2014/main" id="{3996F73C-4235-479B-8C9D-3873A12C5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800" b="1" i="1">
                <a:latin typeface="Arial" panose="020B0604020202020204" pitchFamily="34" charset="0"/>
              </a:rPr>
              <a:t> </a:t>
            </a:r>
            <a:br>
              <a:rPr lang="en-US" altLang="en-US" sz="3800" b="1" i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30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4564" name="Line 4">
            <a:extLst>
              <a:ext uri="{FF2B5EF4-FFF2-40B4-BE49-F238E27FC236}">
                <a16:creationId xmlns:a16="http://schemas.microsoft.com/office/drawing/2014/main" id="{63993868-DE8A-458F-B10F-B9951FC78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4565" name="Text Box 5">
            <a:extLst>
              <a:ext uri="{FF2B5EF4-FFF2-40B4-BE49-F238E27FC236}">
                <a16:creationId xmlns:a16="http://schemas.microsoft.com/office/drawing/2014/main" id="{544F9285-4E19-4C2D-9A3A-A62B82228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85988"/>
            <a:ext cx="8763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Conclusiones de Investigaciones Iniciales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4566" name="AutoShape 6">
            <a:extLst>
              <a:ext uri="{FF2B5EF4-FFF2-40B4-BE49-F238E27FC236}">
                <a16:creationId xmlns:a16="http://schemas.microsoft.com/office/drawing/2014/main" id="{5406035A-31B7-4803-B5B4-F1959DC8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4567" name="Rectangle 7">
            <a:extLst>
              <a:ext uri="{FF2B5EF4-FFF2-40B4-BE49-F238E27FC236}">
                <a16:creationId xmlns:a16="http://schemas.microsoft.com/office/drawing/2014/main" id="{52299ABB-352A-4246-A462-0CDD499DD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3716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vs. Hiperplasia de las Fibras Musculares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4568" name="Text Box 8">
            <a:extLst>
              <a:ext uri="{FF2B5EF4-FFF2-40B4-BE49-F238E27FC236}">
                <a16:creationId xmlns:a16="http://schemas.microsoft.com/office/drawing/2014/main" id="{BB0A9516-A8C0-46A5-AA3D-04FC2443E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8775"/>
            <a:ext cx="88392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3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Número de fibras musculares: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4000" b="1">
                <a:latin typeface="Arial" panose="020B0604020202020204" pitchFamily="34" charset="0"/>
              </a:rPr>
              <a:t> </a:t>
            </a:r>
            <a:r>
              <a:rPr lang="es-PR" altLang="en-US" sz="4000" b="1">
                <a:solidFill>
                  <a:srgbClr val="00FFFF"/>
                </a:solidFill>
                <a:latin typeface="Arial" panose="020B0604020202020204" pitchFamily="34" charset="0"/>
              </a:rPr>
              <a:t>Determinantes: Se Establece :</a:t>
            </a:r>
            <a:endParaRPr lang="es-PR" altLang="en-US" sz="40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4000" b="1">
                <a:latin typeface="Arial" panose="020B0604020202020204" pitchFamily="34" charset="0"/>
              </a:rPr>
              <a:t> </a:t>
            </a:r>
            <a:r>
              <a:rPr lang="es-PR" alt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En el nacimiento o poco después:</a:t>
            </a:r>
            <a:endParaRPr lang="es-PR" altLang="en-US" sz="40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30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4000" b="1" i="1"/>
              <a:t>Permanece invariable a través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4000" b="1" i="1"/>
              <a:t>   de la vida</a:t>
            </a:r>
          </a:p>
        </p:txBody>
      </p:sp>
    </p:spTree>
  </p:cSld>
  <p:clrMapOvr>
    <a:masterClrMapping/>
  </p:clrMapOvr>
  <p:transition>
    <p:dissolv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AutoShape 1026">
            <a:extLst>
              <a:ext uri="{FF2B5EF4-FFF2-40B4-BE49-F238E27FC236}">
                <a16:creationId xmlns:a16="http://schemas.microsoft.com/office/drawing/2014/main" id="{D7BCFAA0-B3A3-4121-898B-AC7540178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229600" cy="3962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587" name="Rectangle 1027">
            <a:extLst>
              <a:ext uri="{FF2B5EF4-FFF2-40B4-BE49-F238E27FC236}">
                <a16:creationId xmlns:a16="http://schemas.microsoft.com/office/drawing/2014/main" id="{316522E4-7D88-40D6-AD54-DF584E924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5588" name="Line 1028">
            <a:extLst>
              <a:ext uri="{FF2B5EF4-FFF2-40B4-BE49-F238E27FC236}">
                <a16:creationId xmlns:a16="http://schemas.microsoft.com/office/drawing/2014/main" id="{C3804462-205C-48A4-A247-C18087749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589" name="Text Box 1029">
            <a:extLst>
              <a:ext uri="{FF2B5EF4-FFF2-40B4-BE49-F238E27FC236}">
                <a16:creationId xmlns:a16="http://schemas.microsoft.com/office/drawing/2014/main" id="{7F151504-D9DE-448F-B762-E3E888D26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Conclusiones de Investigaciones Iniciales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5590" name="AutoShape 1030">
            <a:extLst>
              <a:ext uri="{FF2B5EF4-FFF2-40B4-BE49-F238E27FC236}">
                <a16:creationId xmlns:a16="http://schemas.microsoft.com/office/drawing/2014/main" id="{E651ACFB-8C07-41F1-BB55-C012C0EF2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591" name="Rectangle 1031">
            <a:extLst>
              <a:ext uri="{FF2B5EF4-FFF2-40B4-BE49-F238E27FC236}">
                <a16:creationId xmlns:a16="http://schemas.microsoft.com/office/drawing/2014/main" id="{78C49B1C-0ABA-4B35-A206-FEF9A3210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vs. Hiperplasia de las Fibras Musculares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5592" name="Text Box 1032">
            <a:extLst>
              <a:ext uri="{FF2B5EF4-FFF2-40B4-BE49-F238E27FC236}">
                <a16:creationId xmlns:a16="http://schemas.microsoft.com/office/drawing/2014/main" id="{F3DBBEE3-91C4-4BCC-8266-9F36C202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7630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Número de fibras musculares: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rgbClr val="00FFFF"/>
                </a:solidFill>
                <a:latin typeface="Arial" panose="020B0604020202020204" pitchFamily="34" charset="0"/>
              </a:rPr>
              <a:t>Establecido en el nacimiento o poco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</a:pPr>
            <a:r>
              <a:rPr lang="es-PR" altLang="en-US" sz="3300" b="1">
                <a:solidFill>
                  <a:srgbClr val="00FFFF"/>
                </a:solidFill>
                <a:latin typeface="Arial" panose="020B0604020202020204" pitchFamily="34" charset="0"/>
              </a:rPr>
              <a:t>   depués</a:t>
            </a:r>
            <a:endParaRPr lang="es-PR" altLang="en-US" sz="33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rgbClr val="00FFFF"/>
                </a:solidFill>
                <a:latin typeface="Arial" panose="020B0604020202020204" pitchFamily="34" charset="0"/>
              </a:rPr>
              <a:t>Implicación:</a:t>
            </a:r>
            <a:endParaRPr lang="es-PR" altLang="en-US" sz="33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 hipertrofia crónica resulta de la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hipertrofia de las fibras muculares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individuales</a:t>
            </a:r>
          </a:p>
        </p:txBody>
      </p:sp>
    </p:spTree>
  </p:cSld>
  <p:clrMapOvr>
    <a:masterClrMapping/>
  </p:clrMapOvr>
  <p:transition>
    <p:dissolv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AutoShape 2">
            <a:extLst>
              <a:ext uri="{FF2B5EF4-FFF2-40B4-BE49-F238E27FC236}">
                <a16:creationId xmlns:a16="http://schemas.microsoft.com/office/drawing/2014/main" id="{B7A6672F-CF1D-4B87-A191-08D23C7E6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438400"/>
            <a:ext cx="8229600" cy="3962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6611" name="Rectangle 3">
            <a:extLst>
              <a:ext uri="{FF2B5EF4-FFF2-40B4-BE49-F238E27FC236}">
                <a16:creationId xmlns:a16="http://schemas.microsoft.com/office/drawing/2014/main" id="{0CC447E3-9B70-4401-935C-BC992BB91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6612" name="Line 4">
            <a:extLst>
              <a:ext uri="{FF2B5EF4-FFF2-40B4-BE49-F238E27FC236}">
                <a16:creationId xmlns:a16="http://schemas.microsoft.com/office/drawing/2014/main" id="{32EDBDB3-FB56-4688-A3DB-C301F6606A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6613" name="Text Box 5">
            <a:extLst>
              <a:ext uri="{FF2B5EF4-FFF2-40B4-BE49-F238E27FC236}">
                <a16:creationId xmlns:a16="http://schemas.microsoft.com/office/drawing/2014/main" id="{8A91F5D8-173A-49E1-B244-337B3A9EB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Conclusiones de Investigaciones Iniciales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6614" name="AutoShape 6">
            <a:extLst>
              <a:ext uri="{FF2B5EF4-FFF2-40B4-BE49-F238E27FC236}">
                <a16:creationId xmlns:a16="http://schemas.microsoft.com/office/drawing/2014/main" id="{C95F335B-9155-404B-A575-CCA6023DB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6615" name="Rectangle 7">
            <a:extLst>
              <a:ext uri="{FF2B5EF4-FFF2-40B4-BE49-F238E27FC236}">
                <a16:creationId xmlns:a16="http://schemas.microsoft.com/office/drawing/2014/main" id="{8CB963A6-88A6-4036-A6D3-7DDB9CEA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vs. Hiperplasia de las Fibras Musculares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6616" name="Text Box 8">
            <a:extLst>
              <a:ext uri="{FF2B5EF4-FFF2-40B4-BE49-F238E27FC236}">
                <a16:creationId xmlns:a16="http://schemas.microsoft.com/office/drawing/2014/main" id="{FFA1B6E7-686C-4A1F-9254-ED6A62F5E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7630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La hipertrofia crónica resulta de la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hipertrofia de las fibras individuales:</a:t>
            </a:r>
            <a:endParaRPr lang="es-PR" altLang="en-US" sz="33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rgbClr val="00FFFF"/>
                </a:solidFill>
                <a:latin typeface="Arial" panose="020B0604020202020204" pitchFamily="34" charset="0"/>
              </a:rPr>
              <a:t>Explicación/Causa:</a:t>
            </a:r>
            <a:endParaRPr lang="es-PR" altLang="en-US" sz="33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latin typeface="Arial" panose="020B0604020202020204" pitchFamily="34" charset="0"/>
              </a:rPr>
              <a:t> 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Mayor número de miofrbrillas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Más filamentos de actina y miosina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Más tejido conectivo, o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Cual combinación de lo anterior</a:t>
            </a:r>
          </a:p>
        </p:txBody>
      </p:sp>
    </p:spTree>
  </p:cSld>
  <p:clrMapOvr>
    <a:masterClrMapping/>
  </p:clrMapOvr>
  <p:transition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AutoShape 2">
            <a:extLst>
              <a:ext uri="{FF2B5EF4-FFF2-40B4-BE49-F238E27FC236}">
                <a16:creationId xmlns:a16="http://schemas.microsoft.com/office/drawing/2014/main" id="{B3963DB5-A2DE-4FED-8BE3-90B7A0176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891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7635" name="Rectangle 3">
            <a:extLst>
              <a:ext uri="{FF2B5EF4-FFF2-40B4-BE49-F238E27FC236}">
                <a16:creationId xmlns:a16="http://schemas.microsoft.com/office/drawing/2014/main" id="{E5180E45-D20D-4FEF-A6BA-805DE5A1A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7636" name="Line 4">
            <a:extLst>
              <a:ext uri="{FF2B5EF4-FFF2-40B4-BE49-F238E27FC236}">
                <a16:creationId xmlns:a16="http://schemas.microsoft.com/office/drawing/2014/main" id="{1CC1E15A-49EA-4D51-AB20-F06E4ADAB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7637" name="Text Box 5">
            <a:extLst>
              <a:ext uri="{FF2B5EF4-FFF2-40B4-BE49-F238E27FC236}">
                <a16:creationId xmlns:a16="http://schemas.microsoft.com/office/drawing/2014/main" id="{C561C7FC-31C5-42A3-9D4D-19781462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Entrenamiento Intensivo con Resistencias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7638" name="AutoShape 6">
            <a:extLst>
              <a:ext uri="{FF2B5EF4-FFF2-40B4-BE49-F238E27FC236}">
                <a16:creationId xmlns:a16="http://schemas.microsoft.com/office/drawing/2014/main" id="{25868F11-9440-40A4-927C-072322A98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7639" name="Rectangle 7">
            <a:extLst>
              <a:ext uri="{FF2B5EF4-FFF2-40B4-BE49-F238E27FC236}">
                <a16:creationId xmlns:a16="http://schemas.microsoft.com/office/drawing/2014/main" id="{585FC293-077C-4AC8-8BAF-4C77CA81B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vs. Hiperplasia de las Fibras Musculares</a:t>
            </a:r>
            <a:endParaRPr lang="en-US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7640" name="Text Box 8">
            <a:extLst>
              <a:ext uri="{FF2B5EF4-FFF2-40B4-BE49-F238E27FC236}">
                <a16:creationId xmlns:a16="http://schemas.microsoft.com/office/drawing/2014/main" id="{B9285C50-E6A9-4F77-8600-473BA91D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89188"/>
            <a:ext cx="8763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Adaptaciones:</a:t>
            </a:r>
            <a:endParaRPr lang="es-PR" altLang="en-US" sz="27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Aumento notable en la sección transversal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  fisiológica de las fibras musculares: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Posible causa Morfológica: </a:t>
            </a:r>
            <a:endParaRPr lang="es-PR" altLang="en-US" sz="27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Mayor número de miofibrillas y de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filamentos  actina y miosina: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Esto proveee más puentres cruzados para la 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producción de fuerza durante la contracción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muscular </a:t>
            </a:r>
          </a:p>
        </p:txBody>
      </p:sp>
    </p:spTree>
  </p:cSld>
  <p:clrMapOvr>
    <a:masterClrMapping/>
  </p:clrMapOvr>
  <p:transition>
    <p:dissolv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AutoShape 2">
            <a:extLst>
              <a:ext uri="{FF2B5EF4-FFF2-40B4-BE49-F238E27FC236}">
                <a16:creationId xmlns:a16="http://schemas.microsoft.com/office/drawing/2014/main" id="{F553AD3A-A5C2-4D82-B6C1-AAE7E1058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891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8659" name="Rectangle 3">
            <a:extLst>
              <a:ext uri="{FF2B5EF4-FFF2-40B4-BE49-F238E27FC236}">
                <a16:creationId xmlns:a16="http://schemas.microsoft.com/office/drawing/2014/main" id="{A7A43737-306D-4AE8-8F13-4D90ECAAD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8660" name="Line 4">
            <a:extLst>
              <a:ext uri="{FF2B5EF4-FFF2-40B4-BE49-F238E27FC236}">
                <a16:creationId xmlns:a16="http://schemas.microsoft.com/office/drawing/2014/main" id="{395CDB91-ED47-478E-B6E9-7FC30EE6EA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8661" name="Text Box 5">
            <a:extLst>
              <a:ext uri="{FF2B5EF4-FFF2-40B4-BE49-F238E27FC236}">
                <a16:creationId xmlns:a16="http://schemas.microsoft.com/office/drawing/2014/main" id="{003DF5C2-8593-436F-B0DB-E26C8933D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 con Animales (Gatos)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8662" name="AutoShape 6">
            <a:extLst>
              <a:ext uri="{FF2B5EF4-FFF2-40B4-BE49-F238E27FC236}">
                <a16:creationId xmlns:a16="http://schemas.microsoft.com/office/drawing/2014/main" id="{FB0106CF-CF76-44B9-A6A5-FA2FB08D3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8663" name="Rectangle 7">
            <a:extLst>
              <a:ext uri="{FF2B5EF4-FFF2-40B4-BE49-F238E27FC236}">
                <a16:creationId xmlns:a16="http://schemas.microsoft.com/office/drawing/2014/main" id="{160A3A07-4833-410E-8FFD-5D827A4C0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8664" name="Text Box 8">
            <a:extLst>
              <a:ext uri="{FF2B5EF4-FFF2-40B4-BE49-F238E27FC236}">
                <a16:creationId xmlns:a16="http://schemas.microsoft.com/office/drawing/2014/main" id="{2E62AC28-52AF-4FDC-A0F8-A800EDBBE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89188"/>
            <a:ext cx="8763000" cy="506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Entrenamiento con resistencias extremadamente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grandes (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pata delantera de los gatos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):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Adaptación: </a:t>
            </a:r>
            <a:r>
              <a:rPr lang="es-PR" altLang="en-US" sz="2700" b="1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Hiplerplasia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División de fibras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musculares escogidas: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Gatos generarón fuerza significativa: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s-PR" altLang="en-US" sz="27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Movieron un gran peso con una de sus patas: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Hiperplasia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se evidencia mediante los cortes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transvesrsales de las fibras musculares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entrenadas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</p:txBody>
      </p:sp>
    </p:spTree>
  </p:cSld>
  <p:clrMapOvr>
    <a:masterClrMapping/>
  </p:clrMapOvr>
  <p:transition>
    <p:dissolv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AutoShape 2">
            <a:extLst>
              <a:ext uri="{FF2B5EF4-FFF2-40B4-BE49-F238E27FC236}">
                <a16:creationId xmlns:a16="http://schemas.microsoft.com/office/drawing/2014/main" id="{6BC0592C-A3B8-4A58-A23A-0CE9DBA38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62200"/>
            <a:ext cx="86106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683" name="Rectangle 3">
            <a:extLst>
              <a:ext uri="{FF2B5EF4-FFF2-40B4-BE49-F238E27FC236}">
                <a16:creationId xmlns:a16="http://schemas.microsoft.com/office/drawing/2014/main" id="{522DDC14-EC16-482D-BC11-49CF5A76F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39684" name="Line 4">
            <a:extLst>
              <a:ext uri="{FF2B5EF4-FFF2-40B4-BE49-F238E27FC236}">
                <a16:creationId xmlns:a16="http://schemas.microsoft.com/office/drawing/2014/main" id="{33B18035-0C6C-40E4-B392-76F85076D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144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685" name="Text Box 5">
            <a:extLst>
              <a:ext uri="{FF2B5EF4-FFF2-40B4-BE49-F238E27FC236}">
                <a16:creationId xmlns:a16="http://schemas.microsoft.com/office/drawing/2014/main" id="{A8B8A9FB-8D6E-4F6E-89A3-933385E24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 con Animales: Posterior  a Gatos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39686" name="AutoShape 6">
            <a:extLst>
              <a:ext uri="{FF2B5EF4-FFF2-40B4-BE49-F238E27FC236}">
                <a16:creationId xmlns:a16="http://schemas.microsoft.com/office/drawing/2014/main" id="{ED29F03F-EAC6-4C4A-A395-D15955424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687" name="Rectangle 7">
            <a:extLst>
              <a:ext uri="{FF2B5EF4-FFF2-40B4-BE49-F238E27FC236}">
                <a16:creationId xmlns:a16="http://schemas.microsoft.com/office/drawing/2014/main" id="{3DAF58DE-7A23-46BE-A346-362596473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39688" name="Text Box 8">
            <a:extLst>
              <a:ext uri="{FF2B5EF4-FFF2-40B4-BE49-F238E27FC236}">
                <a16:creationId xmlns:a16="http://schemas.microsoft.com/office/drawing/2014/main" id="{15B34307-A0D0-4A69-AE21-EF3735159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46325"/>
            <a:ext cx="87630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Sobrecarga de Ejercicios Crónicos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80000"/>
              <a:buFontTx/>
              <a:buChar char="•"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Músculos Escogidos: Gallinas, ratas y ratones:</a:t>
            </a:r>
            <a:endParaRPr lang="es-PR" altLang="en-US" sz="29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900" b="1">
                <a:latin typeface="Arial" panose="020B0604020202020204" pitchFamily="34" charset="0"/>
              </a:rPr>
              <a:t> </a:t>
            </a:r>
            <a:r>
              <a:rPr lang="es-PR" altLang="en-US" sz="2900" b="1">
                <a:solidFill>
                  <a:srgbClr val="00FFFF"/>
                </a:solidFill>
                <a:latin typeface="Arial" panose="020B0604020202020204" pitchFamily="34" charset="0"/>
              </a:rPr>
              <a:t>Adaptación: </a:t>
            </a:r>
            <a:r>
              <a:rPr lang="es-PR" altLang="en-US" sz="2900" b="1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</a:t>
            </a:r>
            <a:r>
              <a:rPr lang="es-PR" altLang="en-US" sz="29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 </a:t>
            </a: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Fibras musculares:</a:t>
            </a:r>
            <a:endParaRPr lang="es-PR" altLang="en-US" sz="29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9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Cuantificación de de todas las fibras del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músculo:</a:t>
            </a:r>
            <a:r>
              <a:rPr lang="es-PR" altLang="en-US" sz="29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9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Recuento directo del número de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9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fibras:</a:t>
            </a:r>
            <a:endParaRPr lang="es-PR" altLang="en-US" sz="2900" b="1" i="1">
              <a:solidFill>
                <a:schemeClr val="tx2"/>
              </a:solidFill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9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No reveló ningún cambio en el número de 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9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fibras</a:t>
            </a:r>
          </a:p>
        </p:txBody>
      </p:sp>
    </p:spTree>
  </p:cSld>
  <p:clrMapOvr>
    <a:masterClrMapping/>
  </p:clrMapOvr>
  <p:transition>
    <p:dissolv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13" name="AutoShape 9">
            <a:extLst>
              <a:ext uri="{FF2B5EF4-FFF2-40B4-BE49-F238E27FC236}">
                <a16:creationId xmlns:a16="http://schemas.microsoft.com/office/drawing/2014/main" id="{0F5A959B-2BE3-4007-B218-ADC6E0C33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129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714" name="Rectangle 10">
            <a:extLst>
              <a:ext uri="{FF2B5EF4-FFF2-40B4-BE49-F238E27FC236}">
                <a16:creationId xmlns:a16="http://schemas.microsoft.com/office/drawing/2014/main" id="{676D827B-380C-4A49-BB4E-E4DD4C4C3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0715" name="Line 11">
            <a:extLst>
              <a:ext uri="{FF2B5EF4-FFF2-40B4-BE49-F238E27FC236}">
                <a16:creationId xmlns:a16="http://schemas.microsoft.com/office/drawing/2014/main" id="{DB1C1D12-DF10-4A47-85FA-150D75D1F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716" name="Text Box 12">
            <a:extLst>
              <a:ext uri="{FF2B5EF4-FFF2-40B4-BE49-F238E27FC236}">
                <a16:creationId xmlns:a16="http://schemas.microsoft.com/office/drawing/2014/main" id="{91D7317C-D68F-45A1-BFD1-CD7C381ED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 con Animales (Gatos-Nuevo)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0717" name="AutoShape 13">
            <a:extLst>
              <a:ext uri="{FF2B5EF4-FFF2-40B4-BE49-F238E27FC236}">
                <a16:creationId xmlns:a16="http://schemas.microsoft.com/office/drawing/2014/main" id="{23C0D36F-7075-4FCF-AE3D-8D7315212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305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718" name="Rectangle 14">
            <a:extLst>
              <a:ext uri="{FF2B5EF4-FFF2-40B4-BE49-F238E27FC236}">
                <a16:creationId xmlns:a16="http://schemas.microsoft.com/office/drawing/2014/main" id="{C8596509-CD20-4276-8C9F-C283BA958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143000"/>
            <a:ext cx="8458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0719" name="Text Box 15">
            <a:extLst>
              <a:ext uri="{FF2B5EF4-FFF2-40B4-BE49-F238E27FC236}">
                <a16:creationId xmlns:a16="http://schemas.microsoft.com/office/drawing/2014/main" id="{31BCD77A-0DD4-42EA-B5E8-0F8F0BCE9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12988"/>
            <a:ext cx="8763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Entrenamiento con resistencias: 101 Semanas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(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pata delantera de los gatos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):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HIPERTROFIA:</a:t>
            </a:r>
          </a:p>
          <a:p>
            <a:pPr lvl="1" algn="l">
              <a:lnSpc>
                <a:spcPct val="110000"/>
              </a:lnSpc>
              <a:buClr>
                <a:schemeClr val="accent2"/>
              </a:buClr>
              <a:buFontTx/>
              <a:buChar char="»"/>
            </a:pPr>
            <a:r>
              <a:rPr lang="es-PR" altLang="en-US" sz="2700" b="1"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Adaptación: </a:t>
            </a:r>
            <a:r>
              <a:rPr lang="es-PR" altLang="en-US" sz="2700" b="1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Hiplerplasia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Gatos levantaron carga: 57% de su peso: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s-PR" altLang="en-US" sz="27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Incremento en el peso muscular: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11%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Cuantificación de las fibras: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s-PR" altLang="en-US" sz="2700" b="1" i="1"/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Incremento en el número total de las fibras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musculares: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9%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Confirma evidencia hiperplasia de las fibras</a:t>
            </a:r>
          </a:p>
        </p:txBody>
      </p:sp>
    </p:spTree>
  </p:cSld>
  <p:clrMapOvr>
    <a:masterClrMapping/>
  </p:clrMapOvr>
  <p:transition>
    <p:dissolv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AutoShape 2">
            <a:extLst>
              <a:ext uri="{FF2B5EF4-FFF2-40B4-BE49-F238E27FC236}">
                <a16:creationId xmlns:a16="http://schemas.microsoft.com/office/drawing/2014/main" id="{20D70ACC-4627-44B1-8F9B-763515AF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129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0750A6DD-49C4-42EE-96D6-48A15547D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1732" name="Line 4">
            <a:extLst>
              <a:ext uri="{FF2B5EF4-FFF2-40B4-BE49-F238E27FC236}">
                <a16:creationId xmlns:a16="http://schemas.microsoft.com/office/drawing/2014/main" id="{A907303A-190E-427D-9EA0-EC44CD062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1733" name="Text Box 5">
            <a:extLst>
              <a:ext uri="{FF2B5EF4-FFF2-40B4-BE49-F238E27FC236}">
                <a16:creationId xmlns:a16="http://schemas.microsoft.com/office/drawing/2014/main" id="{EF58ADD8-DEBC-47B9-9E2E-09C2DCFDB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Diferencias en las Resultadios entre los Estudios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1734" name="AutoShape 6">
            <a:extLst>
              <a:ext uri="{FF2B5EF4-FFF2-40B4-BE49-F238E27FC236}">
                <a16:creationId xmlns:a16="http://schemas.microsoft.com/office/drawing/2014/main" id="{25AC0AC3-9D0F-4B65-9F01-2467F9F8E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1735" name="Rectangle 7">
            <a:extLst>
              <a:ext uri="{FF2B5EF4-FFF2-40B4-BE49-F238E27FC236}">
                <a16:creationId xmlns:a16="http://schemas.microsoft.com/office/drawing/2014/main" id="{D5E41042-BAD4-4966-920E-BDC6AC06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Estudios con Animales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1736" name="Text Box 8">
            <a:extLst>
              <a:ext uri="{FF2B5EF4-FFF2-40B4-BE49-F238E27FC236}">
                <a16:creationId xmlns:a16="http://schemas.microsoft.com/office/drawing/2014/main" id="{B4073F4D-5902-4935-89DE-82B876F32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12988"/>
            <a:ext cx="8763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Metodología en el programa de entrenamiento: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Entrenamiento con los </a:t>
            </a:r>
            <a:r>
              <a:rPr lang="es-PR" altLang="en-US" sz="2700" b="1">
                <a:solidFill>
                  <a:srgbClr val="99FF66"/>
                </a:solidFill>
                <a:latin typeface="Arial" panose="020B0604020202020204" pitchFamily="34" charset="0"/>
              </a:rPr>
              <a:t>Gatos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Énfasis:</a:t>
            </a:r>
            <a:r>
              <a:rPr lang="es-PR" altLang="en-US" sz="27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Desarrollo Fortaleza Muscular:</a:t>
            </a:r>
            <a:endParaRPr lang="es-PR" altLang="en-US" sz="2700" b="1" i="1">
              <a:solidFill>
                <a:srgbClr val="FFFF99"/>
              </a:solidFill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Resistencia: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Alta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Repeticiones: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Pocas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Entrenamiento con los </a:t>
            </a:r>
            <a:r>
              <a:rPr lang="es-PR" altLang="en-US" sz="2700" b="1">
                <a:solidFill>
                  <a:srgbClr val="99FF66"/>
                </a:solidFill>
                <a:latin typeface="Arial" panose="020B0604020202020204" pitchFamily="34" charset="0"/>
              </a:rPr>
              <a:t>Otros Animales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: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s-PR" altLang="en-US" sz="27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Énfasis:</a:t>
            </a:r>
            <a:r>
              <a:rPr lang="es-PR" altLang="en-US" sz="27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Desarrollo Tolerancia Muscular:</a:t>
            </a:r>
            <a:endParaRPr lang="es-PR" altLang="en-US" sz="2700" b="1" i="1">
              <a:solidFill>
                <a:srgbClr val="FFFF99"/>
              </a:solidFill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Resistencia: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Baja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Repeticiones: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Muchas</a:t>
            </a:r>
            <a:endParaRPr lang="es-PR" altLang="en-US" sz="27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AutoShape 2">
            <a:extLst>
              <a:ext uri="{FF2B5EF4-FFF2-40B4-BE49-F238E27FC236}">
                <a16:creationId xmlns:a16="http://schemas.microsoft.com/office/drawing/2014/main" id="{F12CB427-D196-47F2-A7E2-F4CBDC69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743200"/>
            <a:ext cx="8458200" cy="36845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2755" name="Rectangle 3">
            <a:extLst>
              <a:ext uri="{FF2B5EF4-FFF2-40B4-BE49-F238E27FC236}">
                <a16:creationId xmlns:a16="http://schemas.microsoft.com/office/drawing/2014/main" id="{2DDFF072-6A23-4331-87DB-63D41B0F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30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800" b="1" i="1">
                <a:latin typeface="Arial" panose="020B0604020202020204" pitchFamily="34" charset="0"/>
              </a:rPr>
              <a:t> </a:t>
            </a:r>
            <a:br>
              <a:rPr lang="en-US" altLang="en-US" sz="3800" b="1" i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3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30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2756" name="Line 4">
            <a:extLst>
              <a:ext uri="{FF2B5EF4-FFF2-40B4-BE49-F238E27FC236}">
                <a16:creationId xmlns:a16="http://schemas.microsoft.com/office/drawing/2014/main" id="{412DB9E6-C773-48EF-BD20-60C027C8F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2757" name="Text Box 5">
            <a:extLst>
              <a:ext uri="{FF2B5EF4-FFF2-40B4-BE49-F238E27FC236}">
                <a16:creationId xmlns:a16="http://schemas.microsoft.com/office/drawing/2014/main" id="{A7C07D59-9709-4B12-AC04-B675919A7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95500"/>
            <a:ext cx="87630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5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Tendencias de la Mayoría de los Estudios </a:t>
            </a:r>
            <a:r>
              <a:rPr lang="es-PR" altLang="en-US" sz="35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2758" name="AutoShape 6">
            <a:extLst>
              <a:ext uri="{FF2B5EF4-FFF2-40B4-BE49-F238E27FC236}">
                <a16:creationId xmlns:a16="http://schemas.microsoft.com/office/drawing/2014/main" id="{C68F1B36-60F6-4BA1-8EF6-8F2B3422D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4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2759" name="Rectangle 7">
            <a:extLst>
              <a:ext uri="{FF2B5EF4-FFF2-40B4-BE49-F238E27FC236}">
                <a16:creationId xmlns:a16="http://schemas.microsoft.com/office/drawing/2014/main" id="{663B5325-F640-4B2C-9D6D-68975C52E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2760" name="Text Box 8">
            <a:extLst>
              <a:ext uri="{FF2B5EF4-FFF2-40B4-BE49-F238E27FC236}">
                <a16:creationId xmlns:a16="http://schemas.microsoft.com/office/drawing/2014/main" id="{AB63B378-5EAD-4C26-BE46-1950ADA51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25725"/>
            <a:ext cx="8763000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30000"/>
              <a:buFontTx/>
              <a:buChar char="•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Hipertrofia del músculo como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</a:pPr>
            <a:r>
              <a:rPr lang="es-PR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un todo: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4400" b="1">
                <a:solidFill>
                  <a:srgbClr val="00FFFF"/>
                </a:solidFill>
                <a:latin typeface="Arial" panose="020B0604020202020204" pitchFamily="34" charset="0"/>
              </a:rPr>
              <a:t> Causa:</a:t>
            </a:r>
            <a:r>
              <a:rPr lang="es-PR" altLang="en-US" sz="4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s-PR" altLang="en-US" sz="44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4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Hipetrofia de las fibras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4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individuales</a:t>
            </a:r>
          </a:p>
        </p:txBody>
      </p:sp>
    </p:spTree>
  </p:cSld>
  <p:clrMapOvr>
    <a:masterClrMapping/>
  </p:clrMapOvr>
  <p:transition>
    <p:dissolv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37" name="AutoShape 37">
            <a:extLst>
              <a:ext uri="{FF2B5EF4-FFF2-40B4-BE49-F238E27FC236}">
                <a16:creationId xmlns:a16="http://schemas.microsoft.com/office/drawing/2014/main" id="{6FAD98D1-05DB-4E3D-A3A5-18BB259A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12988"/>
            <a:ext cx="73914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38" name="Rectangle 38">
            <a:extLst>
              <a:ext uri="{FF2B5EF4-FFF2-40B4-BE49-F238E27FC236}">
                <a16:creationId xmlns:a16="http://schemas.microsoft.com/office/drawing/2014/main" id="{FC4F7ACF-6A62-45CB-8D3A-7AAF6A7C1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84043" name="Text Box 43">
            <a:extLst>
              <a:ext uri="{FF2B5EF4-FFF2-40B4-BE49-F238E27FC236}">
                <a16:creationId xmlns:a16="http://schemas.microsoft.com/office/drawing/2014/main" id="{7334EEC2-F904-48E6-B7FF-A90FFC544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12988"/>
            <a:ext cx="6858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1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Primer Estudio: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Grupos Estudiados: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Fisiculturistas de la calibre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Competidores de halterofilia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Estudiantes de Educación Física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Indifiduos no entrenados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Músculos entrenados: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Vasto externo</a:t>
            </a:r>
            <a:endParaRPr lang="es-PR" altLang="en-US" sz="2700" b="1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Conclusiones:</a:t>
            </a:r>
            <a:endParaRPr lang="es-PR" altLang="en-US" sz="27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Posible indicación de hiperplasia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4044" name="Line 44">
            <a:extLst>
              <a:ext uri="{FF2B5EF4-FFF2-40B4-BE49-F238E27FC236}">
                <a16:creationId xmlns:a16="http://schemas.microsoft.com/office/drawing/2014/main" id="{4589F4FA-7701-4C57-8EB3-92B059D39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5" name="Text Box 45">
            <a:extLst>
              <a:ext uri="{FF2B5EF4-FFF2-40B4-BE49-F238E27FC236}">
                <a16:creationId xmlns:a16="http://schemas.microsoft.com/office/drawing/2014/main" id="{AA4B1A96-33EC-43C1-BA73-109F36AF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84046" name="AutoShape 46">
            <a:extLst>
              <a:ext uri="{FF2B5EF4-FFF2-40B4-BE49-F238E27FC236}">
                <a16:creationId xmlns:a16="http://schemas.microsoft.com/office/drawing/2014/main" id="{F916C3FC-FE26-43DF-A84E-1E3367DAB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047" name="Rectangle 47">
            <a:extLst>
              <a:ext uri="{FF2B5EF4-FFF2-40B4-BE49-F238E27FC236}">
                <a16:creationId xmlns:a16="http://schemas.microsoft.com/office/drawing/2014/main" id="{F55508F2-5B73-44A9-89FF-8371061C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4048" name="Text Box 48">
            <a:extLst>
              <a:ext uri="{FF2B5EF4-FFF2-40B4-BE49-F238E27FC236}">
                <a16:creationId xmlns:a16="http://schemas.microsoft.com/office/drawing/2014/main" id="{798B7D96-2DF0-4554-AEED-24E8CE873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018088"/>
            <a:ext cx="25908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chemeClr val="tx2"/>
              </a:buClr>
              <a:buSzPct val="120000"/>
              <a:buFontTx/>
              <a:buChar char="»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/>
              <a:t>Deltoides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050">
            <a:extLst>
              <a:ext uri="{FF2B5EF4-FFF2-40B4-BE49-F238E27FC236}">
                <a16:creationId xmlns:a16="http://schemas.microsoft.com/office/drawing/2014/main" id="{3D9E73B1-2732-426D-9BD3-87B32C3AE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5411" name="Line 2051">
            <a:extLst>
              <a:ext uri="{FF2B5EF4-FFF2-40B4-BE49-F238E27FC236}">
                <a16:creationId xmlns:a16="http://schemas.microsoft.com/office/drawing/2014/main" id="{A112684E-83E6-4711-9915-99B5C3A972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5412" name="AutoShape 2052">
            <a:extLst>
              <a:ext uri="{FF2B5EF4-FFF2-40B4-BE49-F238E27FC236}">
                <a16:creationId xmlns:a16="http://schemas.microsoft.com/office/drawing/2014/main" id="{52C9DBFB-013C-4B51-BC76-B8F2CDCDE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0"/>
            <a:ext cx="7924800" cy="3352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5413" name="AutoShape 2053">
            <a:extLst>
              <a:ext uri="{FF2B5EF4-FFF2-40B4-BE49-F238E27FC236}">
                <a16:creationId xmlns:a16="http://schemas.microsoft.com/office/drawing/2014/main" id="{17F4635F-6D49-4D5D-B14C-FFB3EDCDE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676400"/>
            <a:ext cx="64008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5414" name="Rectangle 2054">
            <a:extLst>
              <a:ext uri="{FF2B5EF4-FFF2-40B4-BE49-F238E27FC236}">
                <a16:creationId xmlns:a16="http://schemas.microsoft.com/office/drawing/2014/main" id="{AAA47ADD-0694-42E9-9546-A9633256D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6553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Repetición Máxima (1-RM)</a:t>
            </a:r>
            <a:endParaRPr lang="en-US" altLang="en-US" sz="4000"/>
          </a:p>
        </p:txBody>
      </p:sp>
      <p:sp>
        <p:nvSpPr>
          <p:cNvPr id="785415" name="Text Box 2055">
            <a:extLst>
              <a:ext uri="{FF2B5EF4-FFF2-40B4-BE49-F238E27FC236}">
                <a16:creationId xmlns:a16="http://schemas.microsoft.com/office/drawing/2014/main" id="{46D4DCA4-BD3D-4FF3-9B63-D2BD4082F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971800"/>
            <a:ext cx="7239000" cy="326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anose="05050102010706020507" pitchFamily="18" charset="2"/>
              <a:buNone/>
            </a:pPr>
            <a:r>
              <a:rPr lang="es-PR" altLang="en-US" sz="5200" b="1"/>
              <a:t>El peso (resistencia) máximo que un individuo puede levantar una sola vez</a:t>
            </a:r>
            <a:endParaRPr lang="es-PR" altLang="en-US" sz="5200" b="1" i="1"/>
          </a:p>
        </p:txBody>
      </p:sp>
    </p:spTree>
  </p:cSld>
  <p:clrMapOvr>
    <a:masterClrMapping/>
  </p:clrMapOvr>
  <p:transition>
    <p:zoom dir="in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AutoShape 2">
            <a:extLst>
              <a:ext uri="{FF2B5EF4-FFF2-40B4-BE49-F238E27FC236}">
                <a16:creationId xmlns:a16="http://schemas.microsoft.com/office/drawing/2014/main" id="{229DC3EB-9A41-4387-997C-C7CA93F62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129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3779" name="Rectangle 3">
            <a:extLst>
              <a:ext uri="{FF2B5EF4-FFF2-40B4-BE49-F238E27FC236}">
                <a16:creationId xmlns:a16="http://schemas.microsoft.com/office/drawing/2014/main" id="{99FE01CB-2154-49D8-9A84-8E6896453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3780" name="Text Box 4">
            <a:extLst>
              <a:ext uri="{FF2B5EF4-FFF2-40B4-BE49-F238E27FC236}">
                <a16:creationId xmlns:a16="http://schemas.microsoft.com/office/drawing/2014/main" id="{3A4DF67D-05F4-4A7E-A779-938E1A721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12988"/>
            <a:ext cx="8763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Primer Estudio: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Resultados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rgbClr val="99FF66"/>
                </a:solidFill>
                <a:latin typeface="Arial" panose="020B0604020202020204" pitchFamily="34" charset="0"/>
              </a:rPr>
              <a:t>Áreas medias de las fibras musculares: 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r>
              <a:rPr lang="es-PR" altLang="en-US" sz="2700" b="1">
                <a:solidFill>
                  <a:srgbClr val="99FF66"/>
                </a:solidFill>
                <a:latin typeface="Arial" panose="020B0604020202020204" pitchFamily="34" charset="0"/>
              </a:rPr>
              <a:t>   De los Grupos Musculares Entrenados: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Eran Menores en un grupo de fisiculturistas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de alto nivel que en un grupo de referencia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de competidores de halterofilia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Eran casi identicas a las de los estudiantes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de educación física y a las personas no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entrenadas</a:t>
            </a:r>
            <a:endParaRPr lang="es-PR" altLang="en-US" sz="2700" b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sp>
        <p:nvSpPr>
          <p:cNvPr id="843781" name="Line 5">
            <a:extLst>
              <a:ext uri="{FF2B5EF4-FFF2-40B4-BE49-F238E27FC236}">
                <a16:creationId xmlns:a16="http://schemas.microsoft.com/office/drawing/2014/main" id="{85F6C880-E0E3-4C44-94B5-0B2D8C0B93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3782" name="Text Box 6">
            <a:extLst>
              <a:ext uri="{FF2B5EF4-FFF2-40B4-BE49-F238E27FC236}">
                <a16:creationId xmlns:a16="http://schemas.microsoft.com/office/drawing/2014/main" id="{5898CBF0-B90D-46CE-99CA-156FB4B69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3783" name="AutoShape 7">
            <a:extLst>
              <a:ext uri="{FF2B5EF4-FFF2-40B4-BE49-F238E27FC236}">
                <a16:creationId xmlns:a16="http://schemas.microsoft.com/office/drawing/2014/main" id="{C0A58CE7-AA01-40C2-88F0-F4B0E5441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3784" name="Rectangle 8">
            <a:extLst>
              <a:ext uri="{FF2B5EF4-FFF2-40B4-BE49-F238E27FC236}">
                <a16:creationId xmlns:a16="http://schemas.microsoft.com/office/drawing/2014/main" id="{54FBD773-2748-4B52-B36E-8A74C6273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AutoShape 2">
            <a:extLst>
              <a:ext uri="{FF2B5EF4-FFF2-40B4-BE49-F238E27FC236}">
                <a16:creationId xmlns:a16="http://schemas.microsoft.com/office/drawing/2014/main" id="{F59FB386-A377-4444-B04A-CE9D78EA1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8458200" cy="39131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803" name="Rectangle 3">
            <a:extLst>
              <a:ext uri="{FF2B5EF4-FFF2-40B4-BE49-F238E27FC236}">
                <a16:creationId xmlns:a16="http://schemas.microsoft.com/office/drawing/2014/main" id="{3540F50E-2FAF-4540-BE0F-FADC71DB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4804" name="Text Box 4">
            <a:extLst>
              <a:ext uri="{FF2B5EF4-FFF2-40B4-BE49-F238E27FC236}">
                <a16:creationId xmlns:a16="http://schemas.microsoft.com/office/drawing/2014/main" id="{B744C8DA-CC1A-4A54-9335-B39575A79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52700"/>
            <a:ext cx="87630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Primer Estudio:</a:t>
            </a: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2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Resultados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2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200" b="1">
                <a:solidFill>
                  <a:srgbClr val="99FF66"/>
                </a:solidFill>
                <a:latin typeface="Arial" panose="020B0604020202020204" pitchFamily="34" charset="0"/>
              </a:rPr>
              <a:t>Conclusion:</a:t>
            </a:r>
            <a:endParaRPr lang="es-PR" altLang="en-US" sz="32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 hipertrofia de fibras musculares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individuales no tenían una 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importanciacrítica para las ganancias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de en masa muscular de los</a:t>
            </a: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</a:pP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fisiculturiastas</a:t>
            </a:r>
            <a:endParaRPr lang="es-PR" altLang="en-US" sz="3300" b="1">
              <a:solidFill>
                <a:srgbClr val="00FFFF"/>
              </a:solidFill>
            </a:endParaRPr>
          </a:p>
        </p:txBody>
      </p:sp>
      <p:sp>
        <p:nvSpPr>
          <p:cNvPr id="844805" name="Line 5">
            <a:extLst>
              <a:ext uri="{FF2B5EF4-FFF2-40B4-BE49-F238E27FC236}">
                <a16:creationId xmlns:a16="http://schemas.microsoft.com/office/drawing/2014/main" id="{B42790A4-C540-477B-A874-647A56F0C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806" name="Text Box 6">
            <a:extLst>
              <a:ext uri="{FF2B5EF4-FFF2-40B4-BE49-F238E27FC236}">
                <a16:creationId xmlns:a16="http://schemas.microsoft.com/office/drawing/2014/main" id="{0E5ADED5-4E08-47B2-8C11-9104FE773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935163"/>
            <a:ext cx="8763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4807" name="AutoShape 7">
            <a:extLst>
              <a:ext uri="{FF2B5EF4-FFF2-40B4-BE49-F238E27FC236}">
                <a16:creationId xmlns:a16="http://schemas.microsoft.com/office/drawing/2014/main" id="{3E51D119-A325-409B-A09E-28306E92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808" name="Rectangle 8">
            <a:extLst>
              <a:ext uri="{FF2B5EF4-FFF2-40B4-BE49-F238E27FC236}">
                <a16:creationId xmlns:a16="http://schemas.microsoft.com/office/drawing/2014/main" id="{89698DBD-62A0-4642-8B14-F0E27DEC7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33" name="AutoShape 9">
            <a:extLst>
              <a:ext uri="{FF2B5EF4-FFF2-40B4-BE49-F238E27FC236}">
                <a16:creationId xmlns:a16="http://schemas.microsoft.com/office/drawing/2014/main" id="{24126DEB-8417-4D89-8CF0-8EFEE64AE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0"/>
            <a:ext cx="8382000" cy="41910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5834" name="Rectangle 10">
            <a:extLst>
              <a:ext uri="{FF2B5EF4-FFF2-40B4-BE49-F238E27FC236}">
                <a16:creationId xmlns:a16="http://schemas.microsoft.com/office/drawing/2014/main" id="{901C3A4E-E6A8-4F92-B3F7-17200787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5835" name="Text Box 11">
            <a:extLst>
              <a:ext uri="{FF2B5EF4-FFF2-40B4-BE49-F238E27FC236}">
                <a16:creationId xmlns:a16="http://schemas.microsoft.com/office/drawing/2014/main" id="{A7470A08-5500-4FFE-9BF3-383B52618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610600" cy="416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Segundo Estudio: 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Grupos Estudiados: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Fisiculturistas muy entrenado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Controles activos, no entrenados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Metodología: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Sección Transversal fisiológica fibras  musculares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Cuantificación fibras musculares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Circumferencia muscular</a:t>
            </a:r>
            <a:endParaRPr lang="es-PR" altLang="en-US" sz="2700" b="1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Conclusiones:</a:t>
            </a:r>
            <a:endParaRPr lang="es-PR" altLang="en-US" sz="27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Posible indicación de hiperplasia</a:t>
            </a:r>
            <a:endParaRPr lang="es-PR" altLang="en-US" sz="2500" b="1"/>
          </a:p>
        </p:txBody>
      </p:sp>
      <p:sp>
        <p:nvSpPr>
          <p:cNvPr id="845836" name="Line 12">
            <a:extLst>
              <a:ext uri="{FF2B5EF4-FFF2-40B4-BE49-F238E27FC236}">
                <a16:creationId xmlns:a16="http://schemas.microsoft.com/office/drawing/2014/main" id="{2F061D3C-B6A7-4ECD-8206-4331B9D38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5837" name="Text Box 13">
            <a:extLst>
              <a:ext uri="{FF2B5EF4-FFF2-40B4-BE49-F238E27FC236}">
                <a16:creationId xmlns:a16="http://schemas.microsoft.com/office/drawing/2014/main" id="{F1A7CDE0-8483-4AF9-98B1-1A57A3E11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5838" name="AutoShape 14">
            <a:extLst>
              <a:ext uri="{FF2B5EF4-FFF2-40B4-BE49-F238E27FC236}">
                <a16:creationId xmlns:a16="http://schemas.microsoft.com/office/drawing/2014/main" id="{65ECAA56-D63B-4F57-A2D7-DCC69202A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5839" name="Rectangle 15">
            <a:extLst>
              <a:ext uri="{FF2B5EF4-FFF2-40B4-BE49-F238E27FC236}">
                <a16:creationId xmlns:a16="http://schemas.microsoft.com/office/drawing/2014/main" id="{65202613-F4A9-409C-A149-B59752EE7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32" name="AutoShape 36">
            <a:extLst>
              <a:ext uri="{FF2B5EF4-FFF2-40B4-BE49-F238E27FC236}">
                <a16:creationId xmlns:a16="http://schemas.microsoft.com/office/drawing/2014/main" id="{C8EA97CA-5C5C-4592-9F26-9733F7CBE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312988"/>
            <a:ext cx="84582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33" name="Rectangle 37">
            <a:extLst>
              <a:ext uri="{FF2B5EF4-FFF2-40B4-BE49-F238E27FC236}">
                <a16:creationId xmlns:a16="http://schemas.microsoft.com/office/drawing/2014/main" id="{89B18B53-CCF4-4AB2-8793-A7B1CF775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11334" name="Text Box 38">
            <a:extLst>
              <a:ext uri="{FF2B5EF4-FFF2-40B4-BE49-F238E27FC236}">
                <a16:creationId xmlns:a16="http://schemas.microsoft.com/office/drawing/2014/main" id="{87BE7E0B-27C4-4926-A4D3-259B11F4D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12988"/>
            <a:ext cx="87630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Segundo Estudio: 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Resultados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Sección transversal/circimferencia similares entre 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r>
              <a:rPr lang="es-PR" altLang="en-US" sz="2700" b="1"/>
              <a:t>    sujetos entrenados y no entrenados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Los fisiculturistas entrenados tenían más fibras 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r>
              <a:rPr lang="es-PR" altLang="en-US" sz="2700" b="1"/>
              <a:t>   musculares por unidad motora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Conclusiónes: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Aumento en el número de fobras musculares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Los fisiculturistas activos tenían un mayor número 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r>
              <a:rPr lang="es-PR" altLang="en-US" sz="2700" b="1"/>
              <a:t>   de fibras al nacer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11335" name="Line 39">
            <a:extLst>
              <a:ext uri="{FF2B5EF4-FFF2-40B4-BE49-F238E27FC236}">
                <a16:creationId xmlns:a16="http://schemas.microsoft.com/office/drawing/2014/main" id="{18F39D51-6E94-4EA1-BC06-31ADA03EF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36" name="Text Box 40">
            <a:extLst>
              <a:ext uri="{FF2B5EF4-FFF2-40B4-BE49-F238E27FC236}">
                <a16:creationId xmlns:a16="http://schemas.microsoft.com/office/drawing/2014/main" id="{B65D626B-59CB-4EB9-B9D8-AC91D5FF5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1337" name="AutoShape 41">
            <a:extLst>
              <a:ext uri="{FF2B5EF4-FFF2-40B4-BE49-F238E27FC236}">
                <a16:creationId xmlns:a16="http://schemas.microsoft.com/office/drawing/2014/main" id="{A5C9191F-1B01-48F0-B537-CF8A20B50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38" name="Rectangle 42">
            <a:extLst>
              <a:ext uri="{FF2B5EF4-FFF2-40B4-BE49-F238E27FC236}">
                <a16:creationId xmlns:a16="http://schemas.microsoft.com/office/drawing/2014/main" id="{22918DE2-A639-4EC6-822B-4BB94B2B0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40" name="AutoShape 16">
            <a:extLst>
              <a:ext uri="{FF2B5EF4-FFF2-40B4-BE49-F238E27FC236}">
                <a16:creationId xmlns:a16="http://schemas.microsoft.com/office/drawing/2014/main" id="{E41690B9-31D8-4DD9-87E4-BD4463796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12988"/>
            <a:ext cx="7391400" cy="4114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41" name="Rectangle 17">
            <a:extLst>
              <a:ext uri="{FF2B5EF4-FFF2-40B4-BE49-F238E27FC236}">
                <a16:creationId xmlns:a16="http://schemas.microsoft.com/office/drawing/2014/main" id="{5A5C3094-D4E1-4D58-82B1-76C405EC7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85042" name="Text Box 18">
            <a:extLst>
              <a:ext uri="{FF2B5EF4-FFF2-40B4-BE49-F238E27FC236}">
                <a16:creationId xmlns:a16="http://schemas.microsoft.com/office/drawing/2014/main" id="{757A4AA7-EC72-492C-93F7-0109E52FA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12988"/>
            <a:ext cx="6858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19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Tercer Estudio:</a:t>
            </a: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Grupos Estudiados: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Fisiculturistas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Estudiantes de Educación Física - M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/>
              <a:t> Estudiantes de Educación Física - F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Músculos entrenados: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Vasto externo</a:t>
            </a:r>
            <a:endParaRPr lang="es-PR" altLang="en-US" sz="2700" b="1">
              <a:solidFill>
                <a:srgbClr val="00FFFF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buClr>
                <a:srgbClr val="00FFFF"/>
              </a:buClr>
              <a:buSzPct val="90000"/>
              <a:buFontTx/>
              <a:buChar char="•"/>
            </a:pPr>
            <a:r>
              <a:rPr lang="es-PR" altLang="en-US" sz="27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Conclusiones:</a:t>
            </a:r>
            <a:endParaRPr lang="es-PR" altLang="en-US" sz="27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27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2700" b="1"/>
              <a:t>Grandes diferencias en la Sección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</a:pPr>
            <a:r>
              <a:rPr lang="es-PR" altLang="en-US" sz="2700" b="1"/>
              <a:t>   Transversal de las fibras musculares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43" name="Line 19">
            <a:extLst>
              <a:ext uri="{FF2B5EF4-FFF2-40B4-BE49-F238E27FC236}">
                <a16:creationId xmlns:a16="http://schemas.microsoft.com/office/drawing/2014/main" id="{72BAAEC3-E849-45B5-B0E7-6E99A53F5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44" name="Text Box 20">
            <a:extLst>
              <a:ext uri="{FF2B5EF4-FFF2-40B4-BE49-F238E27FC236}">
                <a16:creationId xmlns:a16="http://schemas.microsoft.com/office/drawing/2014/main" id="{95298419-D830-42D5-91C6-8A1CFC480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28800"/>
            <a:ext cx="8763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85045" name="AutoShape 21">
            <a:extLst>
              <a:ext uri="{FF2B5EF4-FFF2-40B4-BE49-F238E27FC236}">
                <a16:creationId xmlns:a16="http://schemas.microsoft.com/office/drawing/2014/main" id="{BF0F6B63-79ED-4474-A50E-A04A7CEAC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5046" name="Rectangle 22">
            <a:extLst>
              <a:ext uri="{FF2B5EF4-FFF2-40B4-BE49-F238E27FC236}">
                <a16:creationId xmlns:a16="http://schemas.microsoft.com/office/drawing/2014/main" id="{34F64DFB-007D-4F83-84C0-FB232FF30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5047" name="Text Box 23">
            <a:extLst>
              <a:ext uri="{FF2B5EF4-FFF2-40B4-BE49-F238E27FC236}">
                <a16:creationId xmlns:a16="http://schemas.microsoft.com/office/drawing/2014/main" id="{4AC3A6A0-088C-4173-93BE-12AB3E0CE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018088"/>
            <a:ext cx="25908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chemeClr val="tx2"/>
              </a:buClr>
              <a:buSzPct val="120000"/>
              <a:buFontTx/>
              <a:buChar char="»"/>
            </a:pPr>
            <a:r>
              <a:rPr lang="es-PR" altLang="en-US" sz="2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2700" b="1"/>
              <a:t>Deltoides</a:t>
            </a:r>
            <a:endParaRPr lang="es-PR" altLang="en-US" sz="27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41" name="AutoShape 9">
            <a:extLst>
              <a:ext uri="{FF2B5EF4-FFF2-40B4-BE49-F238E27FC236}">
                <a16:creationId xmlns:a16="http://schemas.microsoft.com/office/drawing/2014/main" id="{AD7BF899-962C-42DF-814B-A3E3FAF1A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514600"/>
            <a:ext cx="8458200" cy="39131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2" name="Rectangle 10">
            <a:extLst>
              <a:ext uri="{FF2B5EF4-FFF2-40B4-BE49-F238E27FC236}">
                <a16:creationId xmlns:a16="http://schemas.microsoft.com/office/drawing/2014/main" id="{A778B68F-661C-4323-A732-D492C1BE5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74443" name="Text Box 11">
            <a:extLst>
              <a:ext uri="{FF2B5EF4-FFF2-40B4-BE49-F238E27FC236}">
                <a16:creationId xmlns:a16="http://schemas.microsoft.com/office/drawing/2014/main" id="{465F3274-B350-4674-8EB4-0AD8FD9BD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52700"/>
            <a:ext cx="853440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Tercer Estudio:</a:t>
            </a:r>
            <a:r>
              <a:rPr lang="es-PR" alt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Resultados</a:t>
            </a: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6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600" b="1">
                <a:solidFill>
                  <a:srgbClr val="99FF66"/>
                </a:solidFill>
                <a:latin typeface="Arial" panose="020B0604020202020204" pitchFamily="34" charset="0"/>
              </a:rPr>
              <a:t>Conclusion:</a:t>
            </a:r>
            <a:endParaRPr lang="es-PR" altLang="en-US" sz="36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Fibras musculares vasto externo:</a:t>
            </a:r>
            <a:endParaRPr lang="es-PR" altLang="en-US" sz="3600" b="1" i="1">
              <a:solidFill>
                <a:srgbClr val="FFFF99"/>
              </a:solidFill>
            </a:endParaRPr>
          </a:p>
          <a:p>
            <a:pPr lvl="3" algn="l">
              <a:lnSpc>
                <a:spcPct val="110000"/>
              </a:lnSpc>
              <a:buClr>
                <a:schemeClr val="tx2"/>
              </a:buClr>
              <a:buFontTx/>
              <a:buChar char="¤"/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PR" altLang="en-US" sz="36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Sección Transversal</a:t>
            </a:r>
            <a:r>
              <a:rPr lang="es-PR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Diferencias significativas entre </a:t>
            </a:r>
          </a:p>
          <a:p>
            <a:pPr lvl="3" algn="l">
              <a:lnSpc>
                <a:spcPct val="110000"/>
              </a:lnSpc>
              <a:buClr>
                <a:schemeClr val="tx2"/>
              </a:buClr>
            </a:pP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    los sujetos estuidados</a:t>
            </a:r>
            <a:endParaRPr lang="es-PR" altLang="en-US" sz="3700" b="1" i="1">
              <a:solidFill>
                <a:srgbClr val="00FFFF"/>
              </a:solidFill>
            </a:endParaRPr>
          </a:p>
        </p:txBody>
      </p:sp>
      <p:sp>
        <p:nvSpPr>
          <p:cNvPr id="274444" name="Line 12">
            <a:extLst>
              <a:ext uri="{FF2B5EF4-FFF2-40B4-BE49-F238E27FC236}">
                <a16:creationId xmlns:a16="http://schemas.microsoft.com/office/drawing/2014/main" id="{98706B34-220D-48A0-8BDC-94F96A467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5" name="Text Box 13">
            <a:extLst>
              <a:ext uri="{FF2B5EF4-FFF2-40B4-BE49-F238E27FC236}">
                <a16:creationId xmlns:a16="http://schemas.microsoft.com/office/drawing/2014/main" id="{A83C99DF-F595-41CC-ADA0-612657BF2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935163"/>
            <a:ext cx="8763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Dos Estudios en Fisiculturistas </a:t>
            </a:r>
            <a:r>
              <a:rPr lang="es-PR" altLang="en-US" sz="3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74446" name="AutoShape 14">
            <a:extLst>
              <a:ext uri="{FF2B5EF4-FFF2-40B4-BE49-F238E27FC236}">
                <a16:creationId xmlns:a16="http://schemas.microsoft.com/office/drawing/2014/main" id="{7E89E58D-62F0-4D61-8440-1AE98C117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7" name="Rectangle 15">
            <a:extLst>
              <a:ext uri="{FF2B5EF4-FFF2-40B4-BE49-F238E27FC236}">
                <a16:creationId xmlns:a16="http://schemas.microsoft.com/office/drawing/2014/main" id="{695DA045-9A8B-4CC1-98FC-CB818A493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6" name="AutoShape 10">
            <a:extLst>
              <a:ext uri="{FF2B5EF4-FFF2-40B4-BE49-F238E27FC236}">
                <a16:creationId xmlns:a16="http://schemas.microsoft.com/office/drawing/2014/main" id="{422DBBC4-F71C-4540-BC58-A55BF8112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8610600" cy="38369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47" name="Rectangle 11">
            <a:extLst>
              <a:ext uri="{FF2B5EF4-FFF2-40B4-BE49-F238E27FC236}">
                <a16:creationId xmlns:a16="http://schemas.microsoft.com/office/drawing/2014/main" id="{6EC27492-51DC-4CEE-8954-56A344CF9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47148" name="Text Box 12">
            <a:extLst>
              <a:ext uri="{FF2B5EF4-FFF2-40B4-BE49-F238E27FC236}">
                <a16:creationId xmlns:a16="http://schemas.microsoft.com/office/drawing/2014/main" id="{4B5AF7C7-7BAE-440D-80B7-F09CCB7FD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6750"/>
            <a:ext cx="8763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PR" altLang="en-US" sz="3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Naturaleza de la carga o del estímulo:</a:t>
            </a:r>
            <a:endParaRPr lang="es-PR" altLang="en-US" sz="3500" b="1" i="1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5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500" b="1">
                <a:solidFill>
                  <a:srgbClr val="99FF66"/>
                </a:solidFill>
              </a:rPr>
              <a:t>Alta intensidad (grandes resistencias):</a:t>
            </a:r>
            <a:endParaRPr lang="es-PR" altLang="en-US" sz="35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Produce mayor hipertrofia: </a:t>
            </a:r>
            <a:r>
              <a:rPr lang="es-PR" altLang="en-US" sz="35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Fibras FT</a:t>
            </a:r>
            <a:endParaRPr lang="es-PR" altLang="en-US" sz="3500" b="1" i="1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500" b="1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500" b="1">
                <a:solidFill>
                  <a:srgbClr val="99FF66"/>
                </a:solidFill>
              </a:rPr>
              <a:t>Baja intensidad (redicidas resistencias):</a:t>
            </a:r>
            <a:endParaRPr lang="es-PR" altLang="en-US" sz="3500" b="1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500" b="1">
                <a:effectLst>
                  <a:outerShdw blurRad="38100" dist="38100" dir="2700000" algn="tl">
                    <a:srgbClr val="000000"/>
                  </a:outerShdw>
                </a:effectLst>
              </a:rPr>
              <a:t> Produce menor hipertrofia</a:t>
            </a:r>
            <a:endParaRPr lang="es-PR" altLang="en-US" sz="35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endParaRPr lang="es-PR" alt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47149" name="Line 13">
            <a:extLst>
              <a:ext uri="{FF2B5EF4-FFF2-40B4-BE49-F238E27FC236}">
                <a16:creationId xmlns:a16="http://schemas.microsoft.com/office/drawing/2014/main" id="{2D27AC8E-4030-42C7-A826-15D034A0D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50" name="Text Box 14">
            <a:extLst>
              <a:ext uri="{FF2B5EF4-FFF2-40B4-BE49-F238E27FC236}">
                <a16:creationId xmlns:a16="http://schemas.microsoft.com/office/drawing/2014/main" id="{B52170EE-0586-4AF7-9AC0-7E9CAB4A5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81188"/>
            <a:ext cx="8763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Investigaciones: Resultados Discrepantes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47151" name="AutoShape 15">
            <a:extLst>
              <a:ext uri="{FF2B5EF4-FFF2-40B4-BE49-F238E27FC236}">
                <a16:creationId xmlns:a16="http://schemas.microsoft.com/office/drawing/2014/main" id="{AB842DF9-E7FB-4082-AD16-6AC7CC76A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3" y="1066800"/>
            <a:ext cx="8610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52" name="Rectangle 16">
            <a:extLst>
              <a:ext uri="{FF2B5EF4-FFF2-40B4-BE49-F238E27FC236}">
                <a16:creationId xmlns:a16="http://schemas.microsoft.com/office/drawing/2014/main" id="{53698C01-6C78-4C6E-976D-A68539588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1143000"/>
            <a:ext cx="8915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Hiperplasia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Evidencias Indirectas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7153" name="Text Box 17">
            <a:extLst>
              <a:ext uri="{FF2B5EF4-FFF2-40B4-BE49-F238E27FC236}">
                <a16:creationId xmlns:a16="http://schemas.microsoft.com/office/drawing/2014/main" id="{AB9B6FBB-CA3F-4F4A-A61D-C0602A36F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690813"/>
            <a:ext cx="8763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POSIBLE EXPLICACIÓN</a:t>
            </a:r>
            <a:r>
              <a:rPr lang="es-PR" altLang="en-US" sz="30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 </a:t>
            </a:r>
          </a:p>
        </p:txBody>
      </p:sp>
    </p:spTree>
  </p:cSld>
  <p:clrMapOvr>
    <a:masterClrMapping/>
  </p:clrMapOvr>
  <p:transition>
    <p:dissolv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AutoShape 2">
            <a:extLst>
              <a:ext uri="{FF2B5EF4-FFF2-40B4-BE49-F238E27FC236}">
                <a16:creationId xmlns:a16="http://schemas.microsoft.com/office/drawing/2014/main" id="{60C9B93F-58FB-4B42-943C-5FDA61D0E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8610600" cy="38369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7875" name="Rectangle 3">
            <a:extLst>
              <a:ext uri="{FF2B5EF4-FFF2-40B4-BE49-F238E27FC236}">
                <a16:creationId xmlns:a16="http://schemas.microsoft.com/office/drawing/2014/main" id="{2565889F-6E55-4242-BCDE-647EF5F4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600" b="1">
                <a:latin typeface="Arial" panose="020B0604020202020204" pitchFamily="34" charset="0"/>
              </a:rPr>
              <a:t>ENTRENAMIENTO CON RESISTENCIAS:</a:t>
            </a:r>
            <a:r>
              <a:rPr lang="en-US" altLang="en-US" sz="3400" b="1" i="1">
                <a:latin typeface="Arial" panose="020B0604020202020204" pitchFamily="34" charset="0"/>
              </a:rPr>
              <a:t> </a:t>
            </a:r>
            <a:br>
              <a:rPr lang="en-US" altLang="en-US" sz="3400" b="1" i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 </a:t>
            </a:r>
            <a:r>
              <a:rPr lang="en-US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 </a:t>
            </a:r>
            <a:r>
              <a:rPr lang="es-PR" altLang="en-US" sz="2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Adaptaciones/Ganancias en Fortaleza </a:t>
            </a:r>
            <a:r>
              <a:rPr lang="es-PR" altLang="en-US" sz="2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 sz="2600" b="1" i="1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47876" name="Text Box 4">
            <a:extLst>
              <a:ext uri="{FF2B5EF4-FFF2-40B4-BE49-F238E27FC236}">
                <a16:creationId xmlns:a16="http://schemas.microsoft.com/office/drawing/2014/main" id="{019BD9C2-0A2B-48AB-B63F-B28AB8F9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06750"/>
            <a:ext cx="8763000" cy="361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  <a:buFontTx/>
              <a:buChar char="•"/>
            </a:pPr>
            <a:r>
              <a:rPr lang="es-PR" alt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Síntesis y </a:t>
            </a:r>
            <a:r>
              <a:rPr lang="es-PR" altLang="en-US" sz="31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degradamiento</a:t>
            </a:r>
            <a:r>
              <a:rPr lang="es-PR" altLang="en-US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constante</a:t>
            </a:r>
          </a:p>
          <a:p>
            <a:pPr algn="l">
              <a:lnSpc>
                <a:spcPct val="110000"/>
              </a:lnSpc>
              <a:buClr>
                <a:srgbClr val="00FFFF"/>
              </a:buClr>
              <a:buSzPct val="120000"/>
            </a:pPr>
            <a:r>
              <a:rPr lang="es-PR" altLang="en-US" sz="31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de las proteínas:</a:t>
            </a:r>
            <a:endParaRPr lang="es-PR" altLang="en-US" sz="3100" b="1" i="1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100" b="1" dirty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100" b="1" dirty="0" err="1">
                <a:solidFill>
                  <a:srgbClr val="99FF66"/>
                </a:solidFill>
              </a:rPr>
              <a:t>Determinmates</a:t>
            </a:r>
            <a:r>
              <a:rPr lang="es-PR" altLang="en-US" sz="3100" b="1" dirty="0">
                <a:solidFill>
                  <a:srgbClr val="99FF66"/>
                </a:solidFill>
              </a:rPr>
              <a:t>:</a:t>
            </a:r>
            <a:endParaRPr lang="es-PR" altLang="en-US" sz="3100" b="1" dirty="0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1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Produce mayor hipertrofia: </a:t>
            </a:r>
            <a:r>
              <a:rPr lang="es-PR" altLang="en-US" sz="31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Fibras FT</a:t>
            </a:r>
            <a:endParaRPr lang="es-PR" altLang="en-US" sz="3100" b="1" i="1" dirty="0">
              <a:solidFill>
                <a:srgbClr val="00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1" algn="l">
              <a:lnSpc>
                <a:spcPct val="110000"/>
              </a:lnSpc>
              <a:buClr>
                <a:srgbClr val="FFFF99"/>
              </a:buClr>
              <a:buFontTx/>
              <a:buChar char="»"/>
            </a:pPr>
            <a:r>
              <a:rPr lang="es-PR" altLang="en-US" sz="3100" b="1" dirty="0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s-PR" altLang="en-US" sz="3100" b="1" dirty="0">
                <a:solidFill>
                  <a:srgbClr val="99FF66"/>
                </a:solidFill>
              </a:rPr>
              <a:t>Baja intensidad (reducidas resistencias):</a:t>
            </a:r>
            <a:endParaRPr lang="es-PR" altLang="en-US" sz="3100" b="1" dirty="0"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r>
              <a:rPr lang="es-PR" altLang="en-US" sz="31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Produce menor hipertrofia</a:t>
            </a:r>
            <a:endParaRPr lang="es-PR" altLang="en-US" sz="3100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lvl="2" algn="l">
              <a:lnSpc>
                <a:spcPct val="110000"/>
              </a:lnSpc>
              <a:buClr>
                <a:srgbClr val="00FFFF"/>
              </a:buClr>
              <a:buSzPct val="70000"/>
              <a:buFontTx/>
              <a:buChar char="–"/>
            </a:pPr>
            <a:endParaRPr lang="es-PR" alt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47877" name="Line 5">
            <a:extLst>
              <a:ext uri="{FF2B5EF4-FFF2-40B4-BE49-F238E27FC236}">
                <a16:creationId xmlns:a16="http://schemas.microsoft.com/office/drawing/2014/main" id="{92199C00-F1A0-4397-8577-4D5DD0F4B8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163" y="8382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7878" name="Text Box 6">
            <a:extLst>
              <a:ext uri="{FF2B5EF4-FFF2-40B4-BE49-F238E27FC236}">
                <a16:creationId xmlns:a16="http://schemas.microsoft.com/office/drawing/2014/main" id="{363F6432-F861-4407-B4D3-5E55B813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3" y="1881188"/>
            <a:ext cx="8763000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Síntesis de Proteínas Musculares </a:t>
            </a:r>
            <a:r>
              <a:rPr lang="es-PR" altLang="en-US" sz="34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s-PR" altLang="en-US" sz="3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47879" name="AutoShape 7">
            <a:extLst>
              <a:ext uri="{FF2B5EF4-FFF2-40B4-BE49-F238E27FC236}">
                <a16:creationId xmlns:a16="http://schemas.microsoft.com/office/drawing/2014/main" id="{0C6C949D-24E4-4339-BB1C-47CD4FC6D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229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7880" name="Rectangle 8">
            <a:extLst>
              <a:ext uri="{FF2B5EF4-FFF2-40B4-BE49-F238E27FC236}">
                <a16:creationId xmlns:a16="http://schemas.microsoft.com/office/drawing/2014/main" id="{2D34ED61-704A-4F32-B71E-EC3157F90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82296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s-PR" altLang="en-US" sz="2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Hipertrofia de las Fibras Musculares: </a:t>
            </a:r>
            <a:r>
              <a:rPr lang="es-PR" altLang="en-US" sz="27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Mecanismos</a:t>
            </a:r>
            <a:endParaRPr lang="en-US" altLang="en-US" sz="2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7881" name="Text Box 9">
            <a:extLst>
              <a:ext uri="{FF2B5EF4-FFF2-40B4-BE49-F238E27FC236}">
                <a16:creationId xmlns:a16="http://schemas.microsoft.com/office/drawing/2014/main" id="{AB8F613B-885D-481B-A022-EE9F729EB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67000"/>
            <a:ext cx="87630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R" altLang="en-US" sz="33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 </a:t>
            </a:r>
            <a:r>
              <a:rPr lang="es-PR" altLang="en-US" sz="33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Flujo Contínuo Contenido Proteínas</a:t>
            </a:r>
            <a:r>
              <a:rPr lang="es-PR" altLang="en-US" sz="33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PR" altLang="en-US" sz="33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 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1026">
            <a:extLst>
              <a:ext uri="{FF2B5EF4-FFF2-40B4-BE49-F238E27FC236}">
                <a16:creationId xmlns:a16="http://schemas.microsoft.com/office/drawing/2014/main" id="{7E69B6B8-6A43-455E-835A-B45FBF0BB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6435" name="Line 1027">
            <a:extLst>
              <a:ext uri="{FF2B5EF4-FFF2-40B4-BE49-F238E27FC236}">
                <a16:creationId xmlns:a16="http://schemas.microsoft.com/office/drawing/2014/main" id="{C35A3CD1-0602-4FD5-B6A1-165312F870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6436" name="AutoShape 1028">
            <a:extLst>
              <a:ext uri="{FF2B5EF4-FFF2-40B4-BE49-F238E27FC236}">
                <a16:creationId xmlns:a16="http://schemas.microsoft.com/office/drawing/2014/main" id="{108ED982-8F1A-477A-9ACA-39EBA1E69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8000"/>
            <a:ext cx="7924800" cy="33528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6437" name="AutoShape 1029">
            <a:extLst>
              <a:ext uri="{FF2B5EF4-FFF2-40B4-BE49-F238E27FC236}">
                <a16:creationId xmlns:a16="http://schemas.microsoft.com/office/drawing/2014/main" id="{07C7772B-B7DA-4B18-9FFC-7B439FBDE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4724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6438" name="Rectangle 1030">
            <a:extLst>
              <a:ext uri="{FF2B5EF4-FFF2-40B4-BE49-F238E27FC236}">
                <a16:creationId xmlns:a16="http://schemas.microsoft.com/office/drawing/2014/main" id="{B4105A63-4B5F-4DFA-9D2D-E24A5C29F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828800"/>
            <a:ext cx="6553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4000"/>
          </a:p>
        </p:txBody>
      </p:sp>
      <p:sp>
        <p:nvSpPr>
          <p:cNvPr id="786439" name="Text Box 1031">
            <a:extLst>
              <a:ext uri="{FF2B5EF4-FFF2-40B4-BE49-F238E27FC236}">
                <a16:creationId xmlns:a16="http://schemas.microsoft.com/office/drawing/2014/main" id="{8363B097-46F9-4670-ADE4-490390542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971800"/>
            <a:ext cx="4419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 *</a:t>
            </a:r>
            <a:endParaRPr lang="es-PR" altLang="en-US" sz="52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6440" name="Text Box 1032">
            <a:extLst>
              <a:ext uri="{FF2B5EF4-FFF2-40B4-BE49-F238E27FC236}">
                <a16:creationId xmlns:a16="http://schemas.microsoft.com/office/drawing/2014/main" id="{E3B567B9-61E3-4448-85C1-72CD7538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2390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800" b="1"/>
              <a:t>La aplicación de la fuerza a una velocidad específica</a:t>
            </a:r>
            <a:endParaRPr lang="es-PR" altLang="en-US" sz="4800" b="1" i="1"/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1026">
            <a:extLst>
              <a:ext uri="{FF2B5EF4-FFF2-40B4-BE49-F238E27FC236}">
                <a16:creationId xmlns:a16="http://schemas.microsoft.com/office/drawing/2014/main" id="{178D658F-2BA7-48E6-B36E-FECB8406E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7459" name="Line 1027">
            <a:extLst>
              <a:ext uri="{FF2B5EF4-FFF2-40B4-BE49-F238E27FC236}">
                <a16:creationId xmlns:a16="http://schemas.microsoft.com/office/drawing/2014/main" id="{C307D7C1-2979-44D7-9075-FC8E50568D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7460" name="AutoShape 1028">
            <a:extLst>
              <a:ext uri="{FF2B5EF4-FFF2-40B4-BE49-F238E27FC236}">
                <a16:creationId xmlns:a16="http://schemas.microsoft.com/office/drawing/2014/main" id="{C3C95DF7-D03D-45F4-91D9-333E3110C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19400"/>
            <a:ext cx="79248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7461" name="AutoShape 1029">
            <a:extLst>
              <a:ext uri="{FF2B5EF4-FFF2-40B4-BE49-F238E27FC236}">
                <a16:creationId xmlns:a16="http://schemas.microsoft.com/office/drawing/2014/main" id="{5698158E-16A1-4E36-9A6E-88C97AAF2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724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7462" name="Rectangle 1030">
            <a:extLst>
              <a:ext uri="{FF2B5EF4-FFF2-40B4-BE49-F238E27FC236}">
                <a16:creationId xmlns:a16="http://schemas.microsoft.com/office/drawing/2014/main" id="{DC482217-A515-4029-9389-A91E4AF09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6553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4000"/>
          </a:p>
        </p:txBody>
      </p:sp>
      <p:sp>
        <p:nvSpPr>
          <p:cNvPr id="787463" name="Text Box 1031">
            <a:extLst>
              <a:ext uri="{FF2B5EF4-FFF2-40B4-BE49-F238E27FC236}">
                <a16:creationId xmlns:a16="http://schemas.microsoft.com/office/drawing/2014/main" id="{73F1DD0D-7E9B-42A2-B51F-109FF4BFB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90800"/>
            <a:ext cx="4419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 *</a:t>
            </a:r>
            <a:endParaRPr lang="es-PR" altLang="en-US" sz="52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7464" name="Text Box 1032">
            <a:extLst>
              <a:ext uri="{FF2B5EF4-FFF2-40B4-BE49-F238E27FC236}">
                <a16:creationId xmlns:a16="http://schemas.microsoft.com/office/drawing/2014/main" id="{912EBCB5-CA38-4C72-AE95-EF2A6007E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505200"/>
            <a:ext cx="7239000" cy="270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/>
              <a:t>Producto que resulta de la Fuerza y de la Velocidad</a:t>
            </a:r>
          </a:p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/>
              <a:t> del Movimiento</a:t>
            </a:r>
            <a:endParaRPr lang="es-PR" altLang="en-US" sz="4400" b="1" i="1"/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>
            <a:extLst>
              <a:ext uri="{FF2B5EF4-FFF2-40B4-BE49-F238E27FC236}">
                <a16:creationId xmlns:a16="http://schemas.microsoft.com/office/drawing/2014/main" id="{3059681D-F02E-481A-B213-C69F809D9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3500" b="1">
                <a:latin typeface="Arial" panose="020B0604020202020204" pitchFamily="34" charset="0"/>
              </a:rPr>
              <a:t>ENTRENAMIENTO CON RESISTENCIAS:</a:t>
            </a:r>
            <a:br>
              <a:rPr lang="en-US" altLang="en-US" sz="3500" b="1">
                <a:latin typeface="Arial" panose="020B0604020202020204" pitchFamily="34" charset="0"/>
              </a:rPr>
            </a:br>
            <a:r>
              <a:rPr lang="en-US" altLang="en-US" sz="3600" b="1">
                <a:latin typeface="Arial" panose="020B0604020202020204" pitchFamily="34" charset="0"/>
              </a:rPr>
              <a:t> </a:t>
            </a:r>
            <a:r>
              <a:rPr lang="en-US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r>
              <a:rPr lang="en-US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Terminología</a:t>
            </a:r>
            <a:r>
              <a:rPr lang="es-PR" altLang="en-US" sz="3600" b="1" i="1">
                <a:latin typeface="Arial" panose="020B0604020202020204" pitchFamily="34" charset="0"/>
              </a:rPr>
              <a:t> </a:t>
            </a:r>
            <a:r>
              <a:rPr lang="es-PR" altLang="en-US" sz="3600" b="1" i="1">
                <a:solidFill>
                  <a:schemeClr val="accent2"/>
                </a:solidFill>
                <a:latin typeface="Arial" panose="020B0604020202020204" pitchFamily="34" charset="0"/>
              </a:rPr>
              <a:t>*</a:t>
            </a:r>
            <a:endParaRPr lang="en-US" altLang="en-US"/>
          </a:p>
        </p:txBody>
      </p:sp>
      <p:sp>
        <p:nvSpPr>
          <p:cNvPr id="788483" name="Line 3">
            <a:extLst>
              <a:ext uri="{FF2B5EF4-FFF2-40B4-BE49-F238E27FC236}">
                <a16:creationId xmlns:a16="http://schemas.microsoft.com/office/drawing/2014/main" id="{952D3196-3B28-4DA3-B63A-578F26D9F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76200" cmpd="tri">
            <a:solidFill>
              <a:srgbClr val="FF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484" name="AutoShape 4">
            <a:extLst>
              <a:ext uri="{FF2B5EF4-FFF2-40B4-BE49-F238E27FC236}">
                <a16:creationId xmlns:a16="http://schemas.microsoft.com/office/drawing/2014/main" id="{8F6E1797-1253-4F52-ACB2-FD5C500A5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19400"/>
            <a:ext cx="7924800" cy="3581400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bg1"/>
              </a:gs>
              <a:gs pos="100000">
                <a:srgbClr val="800000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485" name="AutoShape 5">
            <a:extLst>
              <a:ext uri="{FF2B5EF4-FFF2-40B4-BE49-F238E27FC236}">
                <a16:creationId xmlns:a16="http://schemas.microsoft.com/office/drawing/2014/main" id="{8011A209-53CA-41C1-9B21-83EE40805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676400"/>
            <a:ext cx="4724400" cy="9144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008000"/>
              </a:gs>
              <a:gs pos="100000">
                <a:srgbClr val="003300"/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486" name="Rectangle 6">
            <a:extLst>
              <a:ext uri="{FF2B5EF4-FFF2-40B4-BE49-F238E27FC236}">
                <a16:creationId xmlns:a16="http://schemas.microsoft.com/office/drawing/2014/main" id="{BEE526F8-94A0-47D9-9307-07DE68D3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65532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s-PR" altLang="en-US" sz="40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Potencia Muscular</a:t>
            </a:r>
            <a:endParaRPr lang="en-US" altLang="en-US" sz="4000"/>
          </a:p>
        </p:txBody>
      </p:sp>
      <p:sp>
        <p:nvSpPr>
          <p:cNvPr id="788487" name="Text Box 7">
            <a:extLst>
              <a:ext uri="{FF2B5EF4-FFF2-40B4-BE49-F238E27FC236}">
                <a16:creationId xmlns:a16="http://schemas.microsoft.com/office/drawing/2014/main" id="{8630D78C-F69A-44C8-A51F-B2741D28D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90800"/>
            <a:ext cx="4419600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5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Potencia *</a:t>
            </a:r>
            <a:endParaRPr lang="es-PR" altLang="en-US" sz="52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88488" name="Text Box 8">
            <a:extLst>
              <a:ext uri="{FF2B5EF4-FFF2-40B4-BE49-F238E27FC236}">
                <a16:creationId xmlns:a16="http://schemas.microsoft.com/office/drawing/2014/main" id="{67C6C6B0-EA2A-4A73-807A-10EEF4C69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505200"/>
            <a:ext cx="320040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>
                <a:solidFill>
                  <a:schemeClr val="tx2"/>
                </a:solidFill>
              </a:rPr>
              <a:t>P</a:t>
            </a:r>
            <a:r>
              <a:rPr lang="es-PR" altLang="en-US" sz="4400" b="1"/>
              <a:t> = </a:t>
            </a:r>
            <a:r>
              <a:rPr lang="es-PR" altLang="en-US" sz="4400" b="1">
                <a:solidFill>
                  <a:schemeClr val="tx2"/>
                </a:solidFill>
              </a:rPr>
              <a:t>F</a:t>
            </a:r>
            <a:r>
              <a:rPr lang="es-PR" altLang="en-US" sz="4400" b="1"/>
              <a:t> X </a:t>
            </a:r>
            <a:r>
              <a:rPr lang="es-PR" altLang="en-US" sz="4400" b="1">
                <a:solidFill>
                  <a:schemeClr val="tx2"/>
                </a:solidFill>
              </a:rPr>
              <a:t>D</a:t>
            </a:r>
            <a:endParaRPr lang="es-PR" altLang="en-US" sz="4400" b="1" u="sng"/>
          </a:p>
          <a:p>
            <a:pPr algn="ctr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/>
              <a:t>      </a:t>
            </a:r>
            <a:r>
              <a:rPr lang="es-PR" altLang="en-US" sz="4400" b="1">
                <a:solidFill>
                  <a:schemeClr val="tx2"/>
                </a:solidFill>
              </a:rPr>
              <a:t>t</a:t>
            </a:r>
            <a:endParaRPr lang="es-PR" altLang="en-US" sz="4400" b="1" i="1"/>
          </a:p>
        </p:txBody>
      </p:sp>
      <p:sp>
        <p:nvSpPr>
          <p:cNvPr id="788490" name="Line 10">
            <a:extLst>
              <a:ext uri="{FF2B5EF4-FFF2-40B4-BE49-F238E27FC236}">
                <a16:creationId xmlns:a16="http://schemas.microsoft.com/office/drawing/2014/main" id="{63EB2CC9-7210-4F51-A08A-313D3CAD6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502150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491" name="Text Box 11">
            <a:extLst>
              <a:ext uri="{FF2B5EF4-FFF2-40B4-BE49-F238E27FC236}">
                <a16:creationId xmlns:a16="http://schemas.microsoft.com/office/drawing/2014/main" id="{2D46DE31-8F23-4684-817F-5DC08D4DC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511550"/>
            <a:ext cx="32004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  <a:buFont typeface="Symbol" panose="05050102010706020507" pitchFamily="18" charset="2"/>
              <a:buNone/>
            </a:pPr>
            <a:r>
              <a:rPr lang="es-PR" altLang="en-US" sz="4400" b="1"/>
              <a:t>, donde:</a:t>
            </a:r>
            <a:endParaRPr lang="es-PR" altLang="en-US" sz="4400" b="1" i="1"/>
          </a:p>
        </p:txBody>
      </p:sp>
      <p:sp>
        <p:nvSpPr>
          <p:cNvPr id="788492" name="Text Box 12">
            <a:extLst>
              <a:ext uri="{FF2B5EF4-FFF2-40B4-BE49-F238E27FC236}">
                <a16:creationId xmlns:a16="http://schemas.microsoft.com/office/drawing/2014/main" id="{0F914308-E5A9-4851-90C2-C9920F21E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10175"/>
            <a:ext cx="419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Symbol" panose="05050102010706020507" pitchFamily="18" charset="2"/>
              <a:buNone/>
            </a:pPr>
            <a:r>
              <a:rPr lang="es-PR" altLang="en-US" sz="3600" b="1">
                <a:solidFill>
                  <a:schemeClr val="tx2"/>
                </a:solidFill>
              </a:rPr>
              <a:t>P</a:t>
            </a:r>
            <a:r>
              <a:rPr lang="es-PR" altLang="en-US" sz="3600" b="1"/>
              <a:t> = Potencia</a:t>
            </a:r>
          </a:p>
          <a:p>
            <a:pPr algn="l">
              <a:buFont typeface="Symbol" panose="05050102010706020507" pitchFamily="18" charset="2"/>
              <a:buNone/>
            </a:pPr>
            <a:r>
              <a:rPr lang="es-PR" altLang="en-US" sz="3600" b="1">
                <a:solidFill>
                  <a:schemeClr val="tx2"/>
                </a:solidFill>
              </a:rPr>
              <a:t>F</a:t>
            </a:r>
            <a:r>
              <a:rPr lang="es-PR" altLang="en-US" sz="3600" b="1"/>
              <a:t> = Fuerza</a:t>
            </a:r>
            <a:endParaRPr lang="es-PR" altLang="en-US" sz="3600" b="1" i="1"/>
          </a:p>
        </p:txBody>
      </p:sp>
      <p:sp>
        <p:nvSpPr>
          <p:cNvPr id="788493" name="Text Box 13">
            <a:extLst>
              <a:ext uri="{FF2B5EF4-FFF2-40B4-BE49-F238E27FC236}">
                <a16:creationId xmlns:a16="http://schemas.microsoft.com/office/drawing/2014/main" id="{39DA87A0-3A52-42CB-AB23-0679C702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210175"/>
            <a:ext cx="419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Symbol" panose="05050102010706020507" pitchFamily="18" charset="2"/>
              <a:buNone/>
            </a:pPr>
            <a:r>
              <a:rPr lang="es-PR" altLang="en-US" sz="3600" b="1">
                <a:solidFill>
                  <a:schemeClr val="tx2"/>
                </a:solidFill>
              </a:rPr>
              <a:t>D</a:t>
            </a:r>
            <a:r>
              <a:rPr lang="es-PR" altLang="en-US" sz="3600" b="1"/>
              <a:t> = Distancia</a:t>
            </a:r>
          </a:p>
          <a:p>
            <a:pPr algn="l">
              <a:buFont typeface="Symbol" panose="05050102010706020507" pitchFamily="18" charset="2"/>
              <a:buNone/>
            </a:pPr>
            <a:r>
              <a:rPr lang="es-PR" altLang="en-US" sz="3600" b="1">
                <a:solidFill>
                  <a:schemeClr val="tx2"/>
                </a:solidFill>
              </a:rPr>
              <a:t>t </a:t>
            </a:r>
            <a:r>
              <a:rPr lang="es-PR" altLang="en-US" sz="3600" b="1"/>
              <a:t> = Tiempo</a:t>
            </a:r>
            <a:endParaRPr lang="es-PR" altLang="en-US" sz="3600" b="1" i="1"/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">
      <a:dk1>
        <a:srgbClr val="808080"/>
      </a:dk1>
      <a:lt1>
        <a:srgbClr val="FFFFFF"/>
      </a:lt1>
      <a:dk2>
        <a:srgbClr val="FF0000"/>
      </a:dk2>
      <a:lt2>
        <a:srgbClr val="FFFF00"/>
      </a:lt2>
      <a:accent1>
        <a:srgbClr val="FF0000"/>
      </a:accent1>
      <a:accent2>
        <a:srgbClr val="00FF00"/>
      </a:accent2>
      <a:accent3>
        <a:srgbClr val="FFAAAA"/>
      </a:accent3>
      <a:accent4>
        <a:srgbClr val="DADADA"/>
      </a:accent4>
      <a:accent5>
        <a:srgbClr val="FFAAAA"/>
      </a:accent5>
      <a:accent6>
        <a:srgbClr val="00E700"/>
      </a:accent6>
      <a:hlink>
        <a:srgbClr val="FF00FF"/>
      </a:hlink>
      <a:folHlink>
        <a:srgbClr val="9900FF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16283</TotalTime>
  <Words>3685</Words>
  <Application>Microsoft Office PowerPoint</Application>
  <PresentationFormat>On-screen Show (4:3)</PresentationFormat>
  <Paragraphs>633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Georgia</vt:lpstr>
      <vt:lpstr>Symbol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Multimedia-Desktop  &amp; Web Publishing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FISIOLOGÍA DEL EJERCICIO Introducción a la Fisiología del Esfuerzo y del Deporte</dc:title>
  <dc:creator>Edgar Lopategui</dc:creator>
  <cp:lastModifiedBy>Edgar Lopategui Corsino</cp:lastModifiedBy>
  <cp:revision>2110</cp:revision>
  <cp:lastPrinted>1999-10-16T20:11:41Z</cp:lastPrinted>
  <dcterms:created xsi:type="dcterms:W3CDTF">1999-08-22T16:07:30Z</dcterms:created>
  <dcterms:modified xsi:type="dcterms:W3CDTF">2020-10-15T00:14:10Z</dcterms:modified>
</cp:coreProperties>
</file>