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ppt/tags/tag53.xml" ContentType="application/vnd.openxmlformats-officedocument.presentationml.tags+xml"/>
  <Override PartName="/ppt/notesSlides/notesSlide52.xml" ContentType="application/vnd.openxmlformats-officedocument.presentationml.notesSlide+xml"/>
  <Override PartName="/ppt/tags/tag54.xml" ContentType="application/vnd.openxmlformats-officedocument.presentationml.tags+xml"/>
  <Override PartName="/ppt/notesSlides/notesSlide53.xml" ContentType="application/vnd.openxmlformats-officedocument.presentationml.notesSlide+xml"/>
  <Override PartName="/ppt/tags/tag55.xml" ContentType="application/vnd.openxmlformats-officedocument.presentationml.tags+xml"/>
  <Override PartName="/ppt/notesSlides/notesSlide54.xml" ContentType="application/vnd.openxmlformats-officedocument.presentationml.notesSlide+xml"/>
  <Override PartName="/ppt/tags/tag56.xml" ContentType="application/vnd.openxmlformats-officedocument.presentationml.tags+xml"/>
  <Override PartName="/ppt/notesSlides/notesSlide55.xml" ContentType="application/vnd.openxmlformats-officedocument.presentationml.notesSlide+xml"/>
  <Override PartName="/ppt/tags/tag57.xml" ContentType="application/vnd.openxmlformats-officedocument.presentationml.tags+xml"/>
  <Override PartName="/ppt/notesSlides/notesSlide56.xml" ContentType="application/vnd.openxmlformats-officedocument.presentationml.notesSlide+xml"/>
  <Override PartName="/ppt/tags/tag58.xml" ContentType="application/vnd.openxmlformats-officedocument.presentationml.tags+xml"/>
  <Override PartName="/ppt/notesSlides/notesSlide57.xml" ContentType="application/vnd.openxmlformats-officedocument.presentationml.notesSlide+xml"/>
  <Override PartName="/ppt/tags/tag59.xml" ContentType="application/vnd.openxmlformats-officedocument.presentationml.tags+xml"/>
  <Override PartName="/ppt/notesSlides/notesSlide58.xml" ContentType="application/vnd.openxmlformats-officedocument.presentationml.notesSlide+xml"/>
  <Override PartName="/ppt/tags/tag60.xml" ContentType="application/vnd.openxmlformats-officedocument.presentationml.tags+xml"/>
  <Override PartName="/ppt/notesSlides/notesSlide59.xml" ContentType="application/vnd.openxmlformats-officedocument.presentationml.notesSlide+xml"/>
  <Override PartName="/ppt/tags/tag61.xml" ContentType="application/vnd.openxmlformats-officedocument.presentationml.tags+xml"/>
  <Override PartName="/ppt/notesSlides/notesSlide60.xml" ContentType="application/vnd.openxmlformats-officedocument.presentationml.notesSlide+xml"/>
  <Override PartName="/ppt/tags/tag62.xml" ContentType="application/vnd.openxmlformats-officedocument.presentationml.tags+xml"/>
  <Override PartName="/ppt/notesSlides/notesSlide61.xml" ContentType="application/vnd.openxmlformats-officedocument.presentationml.notesSlide+xml"/>
  <Override PartName="/ppt/tags/tag63.xml" ContentType="application/vnd.openxmlformats-officedocument.presentationml.tags+xml"/>
  <Override PartName="/ppt/notesSlides/notesSlide62.xml" ContentType="application/vnd.openxmlformats-officedocument.presentationml.notesSlide+xml"/>
  <Override PartName="/ppt/tags/tag64.xml" ContentType="application/vnd.openxmlformats-officedocument.presentationml.tags+xml"/>
  <Override PartName="/ppt/notesSlides/notesSlide63.xml" ContentType="application/vnd.openxmlformats-officedocument.presentationml.notesSlide+xml"/>
  <Override PartName="/ppt/tags/tag65.xml" ContentType="application/vnd.openxmlformats-officedocument.presentationml.tags+xml"/>
  <Override PartName="/ppt/notesSlides/notesSlide64.xml" ContentType="application/vnd.openxmlformats-officedocument.presentationml.notesSlide+xml"/>
  <Override PartName="/ppt/tags/tag66.xml" ContentType="application/vnd.openxmlformats-officedocument.presentationml.tags+xml"/>
  <Override PartName="/ppt/notesSlides/notesSlide65.xml" ContentType="application/vnd.openxmlformats-officedocument.presentationml.notesSlide+xml"/>
  <Override PartName="/ppt/tags/tag67.xml" ContentType="application/vnd.openxmlformats-officedocument.presentationml.tags+xml"/>
  <Override PartName="/ppt/notesSlides/notesSlide66.xml" ContentType="application/vnd.openxmlformats-officedocument.presentationml.notesSlide+xml"/>
  <Override PartName="/ppt/tags/tag68.xml" ContentType="application/vnd.openxmlformats-officedocument.presentationml.tags+xml"/>
  <Override PartName="/ppt/notesSlides/notesSlide67.xml" ContentType="application/vnd.openxmlformats-officedocument.presentationml.notesSlide+xml"/>
  <Override PartName="/ppt/tags/tag69.xml" ContentType="application/vnd.openxmlformats-officedocument.presentationml.tags+xml"/>
  <Override PartName="/ppt/notesSlides/notesSlide68.xml" ContentType="application/vnd.openxmlformats-officedocument.presentationml.notesSlide+xml"/>
  <Override PartName="/ppt/tags/tag70.xml" ContentType="application/vnd.openxmlformats-officedocument.presentationml.tags+xml"/>
  <Override PartName="/ppt/notesSlides/notesSlide69.xml" ContentType="application/vnd.openxmlformats-officedocument.presentationml.notesSlide+xml"/>
  <Override PartName="/ppt/tags/tag71.xml" ContentType="application/vnd.openxmlformats-officedocument.presentationml.tags+xml"/>
  <Override PartName="/ppt/notesSlides/notesSlide70.xml" ContentType="application/vnd.openxmlformats-officedocument.presentationml.notesSlide+xml"/>
  <Override PartName="/ppt/tags/tag72.xml" ContentType="application/vnd.openxmlformats-officedocument.presentationml.tags+xml"/>
  <Override PartName="/ppt/notesSlides/notesSlide71.xml" ContentType="application/vnd.openxmlformats-officedocument.presentationml.notesSlide+xml"/>
  <Override PartName="/ppt/tags/tag73.xml" ContentType="application/vnd.openxmlformats-officedocument.presentationml.tags+xml"/>
  <Override PartName="/ppt/notesSlides/notesSlide72.xml" ContentType="application/vnd.openxmlformats-officedocument.presentationml.notesSlide+xml"/>
  <Override PartName="/ppt/tags/tag74.xml" ContentType="application/vnd.openxmlformats-officedocument.presentationml.tags+xml"/>
  <Override PartName="/ppt/notesSlides/notesSlide73.xml" ContentType="application/vnd.openxmlformats-officedocument.presentationml.notesSlide+xml"/>
  <Override PartName="/ppt/tags/tag75.xml" ContentType="application/vnd.openxmlformats-officedocument.presentationml.tags+xml"/>
  <Override PartName="/ppt/notesSlides/notesSlide74.xml" ContentType="application/vnd.openxmlformats-officedocument.presentationml.notesSlide+xml"/>
  <Override PartName="/ppt/tags/tag76.xml" ContentType="application/vnd.openxmlformats-officedocument.presentationml.tags+xml"/>
  <Override PartName="/ppt/notesSlides/notesSlide75.xml" ContentType="application/vnd.openxmlformats-officedocument.presentationml.notesSlide+xml"/>
  <Override PartName="/ppt/tags/tag77.xml" ContentType="application/vnd.openxmlformats-officedocument.presentationml.tags+xml"/>
  <Override PartName="/ppt/notesSlides/notesSlide76.xml" ContentType="application/vnd.openxmlformats-officedocument.presentationml.notesSlide+xml"/>
  <Override PartName="/ppt/tags/tag78.xml" ContentType="application/vnd.openxmlformats-officedocument.presentationml.tags+xml"/>
  <Override PartName="/ppt/notesSlides/notesSlide77.xml" ContentType="application/vnd.openxmlformats-officedocument.presentationml.notesSlide+xml"/>
  <Override PartName="/ppt/tags/tag79.xml" ContentType="application/vnd.openxmlformats-officedocument.presentationml.tags+xml"/>
  <Override PartName="/ppt/notesSlides/notesSlide78.xml" ContentType="application/vnd.openxmlformats-officedocument.presentationml.notesSlide+xml"/>
  <Override PartName="/ppt/tags/tag80.xml" ContentType="application/vnd.openxmlformats-officedocument.presentationml.tags+xml"/>
  <Override PartName="/ppt/notesSlides/notesSlide79.xml" ContentType="application/vnd.openxmlformats-officedocument.presentationml.notesSlide+xml"/>
  <Override PartName="/ppt/tags/tag81.xml" ContentType="application/vnd.openxmlformats-officedocument.presentationml.tags+xml"/>
  <Override PartName="/ppt/notesSlides/notesSlide80.xml" ContentType="application/vnd.openxmlformats-officedocument.presentationml.notesSlide+xml"/>
  <Override PartName="/ppt/tags/tag82.xml" ContentType="application/vnd.openxmlformats-officedocument.presentationml.tags+xml"/>
  <Override PartName="/ppt/notesSlides/notesSlide81.xml" ContentType="application/vnd.openxmlformats-officedocument.presentationml.notesSlide+xml"/>
  <Override PartName="/ppt/tags/tag83.xml" ContentType="application/vnd.openxmlformats-officedocument.presentationml.tags+xml"/>
  <Override PartName="/ppt/notesSlides/notesSlide82.xml" ContentType="application/vnd.openxmlformats-officedocument.presentationml.notesSlide+xml"/>
  <Override PartName="/ppt/tags/tag84.xml" ContentType="application/vnd.openxmlformats-officedocument.presentationml.tags+xml"/>
  <Override PartName="/ppt/notesSlides/notesSlide83.xml" ContentType="application/vnd.openxmlformats-officedocument.presentationml.notesSlide+xml"/>
  <Override PartName="/ppt/tags/tag85.xml" ContentType="application/vnd.openxmlformats-officedocument.presentationml.tags+xml"/>
  <Override PartName="/ppt/notesSlides/notesSlide84.xml" ContentType="application/vnd.openxmlformats-officedocument.presentationml.notesSlide+xml"/>
  <Override PartName="/ppt/tags/tag86.xml" ContentType="application/vnd.openxmlformats-officedocument.presentationml.tags+xml"/>
  <Override PartName="/ppt/notesSlides/notesSlide85.xml" ContentType="application/vnd.openxmlformats-officedocument.presentationml.notesSlide+xml"/>
  <Override PartName="/ppt/tags/tag87.xml" ContentType="application/vnd.openxmlformats-officedocument.presentationml.tags+xml"/>
  <Override PartName="/ppt/notesSlides/notesSlide86.xml" ContentType="application/vnd.openxmlformats-officedocument.presentationml.notesSlide+xml"/>
  <Override PartName="/ppt/tags/tag88.xml" ContentType="application/vnd.openxmlformats-officedocument.presentationml.tags+xml"/>
  <Override PartName="/ppt/notesSlides/notesSlide87.xml" ContentType="application/vnd.openxmlformats-officedocument.presentationml.notesSlide+xml"/>
  <Override PartName="/ppt/tags/tag89.xml" ContentType="application/vnd.openxmlformats-officedocument.presentationml.tags+xml"/>
  <Override PartName="/ppt/notesSlides/notesSlide88.xml" ContentType="application/vnd.openxmlformats-officedocument.presentationml.notesSlide+xml"/>
  <Override PartName="/ppt/tags/tag90.xml" ContentType="application/vnd.openxmlformats-officedocument.presentationml.tags+xml"/>
  <Override PartName="/ppt/notesSlides/notesSlide89.xml" ContentType="application/vnd.openxmlformats-officedocument.presentationml.notesSlide+xml"/>
  <Override PartName="/ppt/tags/tag91.xml" ContentType="application/vnd.openxmlformats-officedocument.presentationml.tags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4"/>
  </p:notesMasterIdLst>
  <p:handoutMasterIdLst>
    <p:handoutMasterId r:id="rId95"/>
  </p:handoutMasterIdLst>
  <p:sldIdLst>
    <p:sldId id="256" r:id="rId2"/>
    <p:sldId id="865" r:id="rId3"/>
    <p:sldId id="1302" r:id="rId4"/>
    <p:sldId id="1008" r:id="rId5"/>
    <p:sldId id="1010" r:id="rId6"/>
    <p:sldId id="1415" r:id="rId7"/>
    <p:sldId id="1413" r:id="rId8"/>
    <p:sldId id="1414" r:id="rId9"/>
    <p:sldId id="1012" r:id="rId10"/>
    <p:sldId id="1013" r:id="rId11"/>
    <p:sldId id="1011" r:id="rId12"/>
    <p:sldId id="988" r:id="rId13"/>
    <p:sldId id="990" r:id="rId14"/>
    <p:sldId id="867" r:id="rId15"/>
    <p:sldId id="999" r:id="rId16"/>
    <p:sldId id="1051" r:id="rId17"/>
    <p:sldId id="1015" r:id="rId18"/>
    <p:sldId id="1016" r:id="rId19"/>
    <p:sldId id="1001" r:id="rId20"/>
    <p:sldId id="998" r:id="rId21"/>
    <p:sldId id="991" r:id="rId22"/>
    <p:sldId id="1017" r:id="rId23"/>
    <p:sldId id="1085" r:id="rId24"/>
    <p:sldId id="1050" r:id="rId25"/>
    <p:sldId id="1393" r:id="rId26"/>
    <p:sldId id="1239" r:id="rId27"/>
    <p:sldId id="1411" r:id="rId28"/>
    <p:sldId id="1291" r:id="rId29"/>
    <p:sldId id="1332" r:id="rId30"/>
    <p:sldId id="1307" r:id="rId31"/>
    <p:sldId id="1303" r:id="rId32"/>
    <p:sldId id="1240" r:id="rId33"/>
    <p:sldId id="989" r:id="rId34"/>
    <p:sldId id="1241" r:id="rId35"/>
    <p:sldId id="1242" r:id="rId36"/>
    <p:sldId id="1289" r:id="rId37"/>
    <p:sldId id="1293" r:id="rId38"/>
    <p:sldId id="1294" r:id="rId39"/>
    <p:sldId id="1295" r:id="rId40"/>
    <p:sldId id="1290" r:id="rId41"/>
    <p:sldId id="1328" r:id="rId42"/>
    <p:sldId id="1304" r:id="rId43"/>
    <p:sldId id="1339" r:id="rId44"/>
    <p:sldId id="1335" r:id="rId45"/>
    <p:sldId id="1336" r:id="rId46"/>
    <p:sldId id="1305" r:id="rId47"/>
    <p:sldId id="1306" r:id="rId48"/>
    <p:sldId id="1091" r:id="rId49"/>
    <p:sldId id="1340" r:id="rId50"/>
    <p:sldId id="1341" r:id="rId51"/>
    <p:sldId id="1292" r:id="rId52"/>
    <p:sldId id="1018" r:id="rId53"/>
    <p:sldId id="1021" r:id="rId54"/>
    <p:sldId id="1024" r:id="rId55"/>
    <p:sldId id="1020" r:id="rId56"/>
    <p:sldId id="1025" r:id="rId57"/>
    <p:sldId id="981" r:id="rId58"/>
    <p:sldId id="1022" r:id="rId59"/>
    <p:sldId id="1049" r:id="rId60"/>
    <p:sldId id="1019" r:id="rId61"/>
    <p:sldId id="1026" r:id="rId62"/>
    <p:sldId id="1023" r:id="rId63"/>
    <p:sldId id="1028" r:id="rId64"/>
    <p:sldId id="1027" r:id="rId65"/>
    <p:sldId id="1031" r:id="rId66"/>
    <p:sldId id="1032" r:id="rId67"/>
    <p:sldId id="1029" r:id="rId68"/>
    <p:sldId id="1035" r:id="rId69"/>
    <p:sldId id="1033" r:id="rId70"/>
    <p:sldId id="1034" r:id="rId71"/>
    <p:sldId id="1030" r:id="rId72"/>
    <p:sldId id="1036" r:id="rId73"/>
    <p:sldId id="1037" r:id="rId74"/>
    <p:sldId id="1039" r:id="rId75"/>
    <p:sldId id="1040" r:id="rId76"/>
    <p:sldId id="1041" r:id="rId77"/>
    <p:sldId id="1042" r:id="rId78"/>
    <p:sldId id="1043" r:id="rId79"/>
    <p:sldId id="1038" r:id="rId80"/>
    <p:sldId id="1045" r:id="rId81"/>
    <p:sldId id="1047" r:id="rId82"/>
    <p:sldId id="1052" r:id="rId83"/>
    <p:sldId id="861" r:id="rId84"/>
    <p:sldId id="1053" r:id="rId85"/>
    <p:sldId id="1054" r:id="rId86"/>
    <p:sldId id="1056" r:id="rId87"/>
    <p:sldId id="1055" r:id="rId88"/>
    <p:sldId id="1057" r:id="rId89"/>
    <p:sldId id="1412" r:id="rId90"/>
    <p:sldId id="604" r:id="rId91"/>
    <p:sldId id="978" r:id="rId92"/>
    <p:sldId id="1148" r:id="rId93"/>
  </p:sldIdLst>
  <p:sldSz cx="9144000" cy="6858000" type="screen4x3"/>
  <p:notesSz cx="7010400" cy="9296400"/>
  <p:custDataLst>
    <p:tags r:id="rId96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876"/>
    <a:srgbClr val="6C043F"/>
    <a:srgbClr val="6600CC"/>
    <a:srgbClr val="680068"/>
    <a:srgbClr val="FFFFFF"/>
    <a:srgbClr val="9E0040"/>
    <a:srgbClr val="47008E"/>
    <a:srgbClr val="532476"/>
    <a:srgbClr val="FF0066"/>
    <a:srgbClr val="820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4182" autoAdjust="0"/>
  </p:normalViewPr>
  <p:slideViewPr>
    <p:cSldViewPr>
      <p:cViewPr varScale="1">
        <p:scale>
          <a:sx n="73" d="100"/>
          <a:sy n="73" d="100"/>
        </p:scale>
        <p:origin x="12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5BB47514-D91A-4F60-808A-63E59A7D6FEF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anose="020F0502020204030204" pitchFamily="34" charset="0"/>
              </a:defRPr>
            </a:lvl1pPr>
          </a:lstStyle>
          <a:p>
            <a:fld id="{80775DB0-0642-4647-B826-14FB84F7CCB3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DF9118B2-1A13-45AD-BA52-27027FEE35E4}" type="datetimeFigureOut">
              <a:rPr lang="es-PR"/>
              <a:pPr>
                <a:defRPr/>
              </a:pPr>
              <a:t>03/03/2021</a:t>
            </a:fld>
            <a:endParaRPr 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s-P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108"/>
            <a:ext cx="5608320" cy="4182427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anose="020F0502020204030204" pitchFamily="34" charset="0"/>
              </a:defRPr>
            </a:lvl1pPr>
          </a:lstStyle>
          <a:p>
            <a:fld id="{BC3E63DF-ACE0-4A8C-A515-C0D2FDCFC6DF}" type="slidenum">
              <a:rPr lang="es-PR" altLang="es-PR"/>
              <a:pPr/>
              <a:t>‹#›</a:t>
            </a:fld>
            <a:endParaRPr lang="es-PR" altLang="es-P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4659" indent="-286407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5629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3880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62132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20384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8635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6887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95138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2E197D32-152B-49DF-9DDA-C3DBBD4B7CED}" type="slidenum">
              <a:rPr lang="es-PR" altLang="es-PR" sz="1200">
                <a:latin typeface="Calibri" panose="020F0502020204030204" pitchFamily="34" charset="0"/>
              </a:rPr>
              <a:pPr eaLnBrk="1" hangingPunct="1"/>
              <a:t>1</a:t>
            </a:fld>
            <a:endParaRPr lang="es-PR" altLang="es-P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65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225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403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D9791646-F64A-4511-BF42-C927F417DB4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813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D942137D-9015-408E-B93E-F6D9ECD1893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5056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A5598FC7-A883-46E5-8493-E1F1B95ADA1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70656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82E6F462-17FD-44E4-9B13-E10FF0F0896E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70656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82E6F462-17FD-44E4-9B13-E10FF0F0896E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79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5056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A5598FC7-A883-46E5-8493-E1F1B95ADA1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975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5056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A5598FC7-A883-46E5-8493-E1F1B95ADA1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659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71066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501BA646-8683-4705-8E2D-3662926E276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70451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5876D1F-1399-4822-8676-A6E201E50ED1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9018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22B8F31-174B-4992-B0D7-3AF37F4C8CEE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9018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22B8F31-174B-4992-B0D7-3AF37F4C8CEE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97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89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066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444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1007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047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274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650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467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38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474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937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360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80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1466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4462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7257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403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926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009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285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3908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805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266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5352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457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797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6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673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1123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225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BA3804F-BC74-44E3-9FAE-AA85C163CE5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6999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49586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25309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044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47067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3323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462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847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20549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2313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3094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24276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1239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2528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9127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8330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2126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59507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64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8619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3130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84014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1827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7169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75447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9542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8448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4660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0142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23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590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2307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765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39D7F2F7-CFAF-42CE-9A84-82D0E4C2E2E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5415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35068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8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3827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C67C867-EB2E-4B63-B848-AAF2A486B6F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8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3827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C67C867-EB2E-4B63-B848-AAF2A486B6F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4357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8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3827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C67C867-EB2E-4B63-B848-AAF2A486B6F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72282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40844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8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3827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C67C867-EB2E-4B63-B848-AAF2A486B6F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3695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8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3827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C67C867-EB2E-4B63-B848-AAF2A486B6F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51358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8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3827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CC67C867-EB2E-4B63-B848-AAF2A486B6F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3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9456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12595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770D40D4-A504-432F-B67B-4AEEBEA59BCE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90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22425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hyperlink" Target="http://creativecommons.org/licenses/by-nc-nd/3.0/pr/" TargetMode="External"/><Relationship Id="rId4" Type="http://schemas.openxmlformats.org/officeDocument/2006/relationships/hyperlink" Target="http://www.saludme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48487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36" descr="saludmed-com_Ban_PPT-MASTER-1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" name="Rectangle 6"/>
          <p:cNvSpPr/>
          <p:nvPr userDrawn="1"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8383B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 userDrawn="1"/>
        </p:nvSpPr>
        <p:spPr bwMode="auto">
          <a:xfrm>
            <a:off x="1693863" y="6157913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s-PR" altLang="es-PR" sz="1200" b="0" dirty="0" err="1">
                <a:latin typeface="Arial" panose="020B0604020202020204" pitchFamily="34" charset="0"/>
              </a:rPr>
              <a:t>Saludmed</a:t>
            </a:r>
            <a:r>
              <a:rPr lang="es-PR" altLang="es-PR" sz="1200" b="0" dirty="0">
                <a:latin typeface="Arial" panose="020B0604020202020204" pitchFamily="34" charset="0"/>
              </a:rPr>
              <a:t> 2021, por </a:t>
            </a:r>
            <a:r>
              <a:rPr lang="es-PR" altLang="es-PR" sz="1200" i="1" dirty="0">
                <a:latin typeface="Arial" panose="020B0604020202020204" pitchFamily="34" charset="0"/>
                <a:hlinkClick r:id="rId4"/>
              </a:rPr>
              <a:t>Edgar Lopategui Corsino</a:t>
            </a:r>
            <a:r>
              <a:rPr lang="es-PR" altLang="es-PR" sz="1200" b="0" dirty="0">
                <a:latin typeface="Arial" panose="020B0604020202020204" pitchFamily="34" charset="0"/>
              </a:rPr>
              <a:t>, se encuentra bajo una licencia </a:t>
            </a:r>
            <a:r>
              <a:rPr lang="es-PR" altLang="es-PR" sz="1200" b="0" i="1" dirty="0">
                <a:latin typeface="Arial" panose="020B0604020202020204" pitchFamily="34" charset="0"/>
                <a:hlinkClick r:id="rId5"/>
              </a:rPr>
              <a:t>"</a:t>
            </a:r>
            <a:r>
              <a:rPr lang="es-PR" altLang="es-PR" sz="1200" b="0" i="1" dirty="0" err="1">
                <a:latin typeface="Arial" panose="020B0604020202020204" pitchFamily="34" charset="0"/>
                <a:hlinkClick r:id="rId5"/>
              </a:rPr>
              <a:t>Creative</a:t>
            </a:r>
            <a:r>
              <a:rPr lang="es-PR" altLang="es-PR" sz="1200" b="0" i="1" dirty="0">
                <a:latin typeface="Arial" panose="020B0604020202020204" pitchFamily="34" charset="0"/>
                <a:hlinkClick r:id="rId5"/>
              </a:rPr>
              <a:t> </a:t>
            </a:r>
            <a:r>
              <a:rPr lang="es-PR" altLang="es-PR" sz="1200" b="0" i="1" dirty="0" err="1">
                <a:latin typeface="Arial" panose="020B0604020202020204" pitchFamily="34" charset="0"/>
                <a:hlinkClick r:id="rId5"/>
              </a:rPr>
              <a:t>Commons</a:t>
            </a:r>
            <a:r>
              <a:rPr lang="es-PR" altLang="es-PR" sz="1200" b="0" i="1" dirty="0">
                <a:latin typeface="Arial" panose="020B0604020202020204" pitchFamily="34" charset="0"/>
                <a:hlinkClick r:id="rId5"/>
              </a:rPr>
              <a:t>"</a:t>
            </a:r>
            <a:r>
              <a:rPr lang="es-PR" altLang="es-PR" sz="1200" b="0" dirty="0">
                <a:latin typeface="Arial" panose="020B0604020202020204" pitchFamily="34" charset="0"/>
              </a:rPr>
              <a:t>, </a:t>
            </a:r>
          </a:p>
          <a:p>
            <a:pPr algn="l" eaLnBrk="1" hangingPunct="1"/>
            <a:r>
              <a:rPr lang="es-PR" altLang="es-PR" sz="1200" b="0" dirty="0">
                <a:latin typeface="Arial" panose="020B0604020202020204" pitchFamily="34" charset="0"/>
              </a:rPr>
              <a:t>de tipo: </a:t>
            </a:r>
            <a:r>
              <a:rPr lang="es-PR" altLang="es-PR" sz="1200" i="1" dirty="0">
                <a:latin typeface="Arial" panose="020B0604020202020204" pitchFamily="34" charset="0"/>
                <a:hlinkClick r:id="rId5"/>
              </a:rPr>
              <a:t>Reconocimiento-</a:t>
            </a:r>
            <a:r>
              <a:rPr lang="es-PR" altLang="es-PR" sz="1200" i="1" dirty="0" err="1">
                <a:latin typeface="Arial" panose="020B0604020202020204" pitchFamily="34" charset="0"/>
                <a:hlinkClick r:id="rId5"/>
              </a:rPr>
              <a:t>NoComercial</a:t>
            </a:r>
            <a:r>
              <a:rPr lang="es-PR" altLang="es-PR" sz="1200" i="1" dirty="0">
                <a:latin typeface="Arial" panose="020B0604020202020204" pitchFamily="34" charset="0"/>
                <a:hlinkClick r:id="rId5"/>
              </a:rPr>
              <a:t>-Sin Obras Derivadas 3.0.  Licencia de Puerto Rico</a:t>
            </a:r>
            <a:r>
              <a:rPr lang="es-PR" altLang="es-PR" sz="1200" b="0" dirty="0">
                <a:latin typeface="Arial" panose="020B0604020202020204" pitchFamily="34" charset="0"/>
              </a:rPr>
              <a:t>.  </a:t>
            </a:r>
          </a:p>
          <a:p>
            <a:pPr algn="l" eaLnBrk="1" hangingPunct="1"/>
            <a:r>
              <a:rPr lang="es-PR" altLang="es-PR" sz="1200" b="0" dirty="0">
                <a:latin typeface="Arial" panose="020B0604020202020204" pitchFamily="34" charset="0"/>
              </a:rPr>
              <a:t>Basado en las páginas publicadas para el sitio Web: </a:t>
            </a:r>
            <a:r>
              <a:rPr lang="es-PR" altLang="es-PR" sz="1200" i="1" dirty="0">
                <a:latin typeface="Arial" panose="020B0604020202020204" pitchFamily="34" charset="0"/>
                <a:hlinkClick r:id="rId4"/>
              </a:rPr>
              <a:t>www.saludmed.com</a:t>
            </a:r>
            <a:r>
              <a:rPr lang="es-PR" altLang="es-PR" sz="1200" b="0" dirty="0">
                <a:latin typeface="Arial" panose="020B0604020202020204" pitchFamily="34" charset="0"/>
              </a:rPr>
              <a:t>.</a:t>
            </a:r>
            <a:endParaRPr lang="es-PR" altLang="es-PR" sz="1800" b="0" dirty="0">
              <a:latin typeface="Arial" panose="020B0604020202020204" pitchFamily="34" charset="0"/>
            </a:endParaRPr>
          </a:p>
        </p:txBody>
      </p:sp>
      <p:pic>
        <p:nvPicPr>
          <p:cNvPr id="12" name="Picture 47" descr="6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21163"/>
            <a:ext cx="2303463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8" descr="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13" y="4149725"/>
            <a:ext cx="7620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9" descr="7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237038"/>
            <a:ext cx="620712" cy="14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43"/>
          <p:cNvSpPr>
            <a:spLocks noChangeArrowheads="1"/>
          </p:cNvSpPr>
          <p:nvPr userDrawn="1"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6" name="Rectangle 44"/>
          <p:cNvSpPr>
            <a:spLocks noChangeArrowheads="1"/>
          </p:cNvSpPr>
          <p:nvPr userDrawn="1"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8383B5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7" name="Rectangle 45"/>
          <p:cNvSpPr>
            <a:spLocks noChangeArrowheads="1"/>
          </p:cNvSpPr>
          <p:nvPr userDrawn="1"/>
        </p:nvSpPr>
        <p:spPr bwMode="auto">
          <a:xfrm flipV="1">
            <a:off x="5410200" y="3933825"/>
            <a:ext cx="3733800" cy="192088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8" name="Rectangle 46"/>
          <p:cNvSpPr>
            <a:spLocks noChangeArrowheads="1"/>
          </p:cNvSpPr>
          <p:nvPr userDrawn="1"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9" name="Rectangle 47"/>
          <p:cNvSpPr>
            <a:spLocks noChangeArrowheads="1"/>
          </p:cNvSpPr>
          <p:nvPr userDrawn="1"/>
        </p:nvSpPr>
        <p:spPr bwMode="auto">
          <a:xfrm flipV="1">
            <a:off x="5410200" y="4164013"/>
            <a:ext cx="1966913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20" name="Rectangle 48"/>
          <p:cNvSpPr>
            <a:spLocks noChangeArrowheads="1"/>
          </p:cNvSpPr>
          <p:nvPr userDrawn="1"/>
        </p:nvSpPr>
        <p:spPr bwMode="auto">
          <a:xfrm flipV="1">
            <a:off x="5410200" y="4198938"/>
            <a:ext cx="1966913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21" name="Rounded Rectangle 20"/>
          <p:cNvSpPr/>
          <p:nvPr userDrawn="1"/>
        </p:nvSpPr>
        <p:spPr bwMode="white">
          <a:xfrm>
            <a:off x="5410200" y="3962400"/>
            <a:ext cx="3065463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22" name="Rounded Rectangle 21"/>
          <p:cNvSpPr/>
          <p:nvPr userDrawn="1"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1A522-5E61-4961-BDE2-0FF74796BC1D}" type="slidenum">
              <a:rPr lang="es-PR" altLang="es-PR"/>
              <a:pPr/>
              <a:t>‹#›</a:t>
            </a:fld>
            <a:endParaRPr lang="es-PR" altLang="es-PR"/>
          </a:p>
        </p:txBody>
      </p:sp>
      <p:sp>
        <p:nvSpPr>
          <p:cNvPr id="24" name="Date Placeholder 27"/>
          <p:cNvSpPr>
            <a:spLocks noGrp="1"/>
          </p:cNvSpPr>
          <p:nvPr>
            <p:ph type="dt" sz="half" idx="11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0EECF-94B7-46D3-88D4-EED4AD2697A5}" type="datetimeFigureOut">
              <a:rPr lang="es-PR"/>
              <a:pPr>
                <a:defRPr/>
              </a:pPr>
              <a:t>03/03/2021</a:t>
            </a:fld>
            <a:endParaRPr lang="es-PR"/>
          </a:p>
        </p:txBody>
      </p:sp>
      <p:sp>
        <p:nvSpPr>
          <p:cNvPr id="25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10650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D66C0-76BC-4302-A27C-409475562888}" type="datetimeFigureOut">
              <a:rPr lang="es-PR"/>
              <a:pPr>
                <a:defRPr/>
              </a:pPr>
              <a:t>03/03/2021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0EF0B-F384-477C-8FE7-F136A86CF28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5170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B1A6B-0DBA-4740-A092-580978D7D7D3}" type="datetimeFigureOut">
              <a:rPr lang="es-PR"/>
              <a:pPr>
                <a:defRPr/>
              </a:pPr>
              <a:t>03/03/2021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09B7-2A53-4033-885F-0BBCEB71BD58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0158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7521-954D-4C68-A204-851D9A519BFB}" type="datetimeFigureOut">
              <a:rPr lang="es-PR"/>
              <a:pPr>
                <a:defRPr/>
              </a:pPr>
              <a:t>03/03/2021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E338-49F2-4D1A-B399-DACF9B7FFDF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34831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4B9C-199F-4A93-9839-CC80D6996D42}" type="datetimeFigureOut">
              <a:rPr lang="es-PR"/>
              <a:pPr>
                <a:defRPr/>
              </a:pPr>
              <a:t>03/03/2021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EB4FB-685F-4C94-BC45-69E220E5600A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43186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2316E-0AF3-41BA-B935-AF06D0F55876}" type="datetimeFigureOut">
              <a:rPr lang="es-PR"/>
              <a:pPr>
                <a:defRPr/>
              </a:pPr>
              <a:t>03/03/2021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97FBF-0CD1-4D0F-9F2E-5A5BE93641BE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5125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13" name="Rounded Rectangle 12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6" name="Rectangle 15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7" name="Rectangle 16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8" name="Rectangle 17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9" name="Rectangle 18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20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C65BA6-BAD5-4689-85BC-45AEF03DCEE8}" type="datetimeFigureOut">
              <a:rPr lang="es-PR"/>
              <a:pPr>
                <a:defRPr/>
              </a:pPr>
              <a:t>03/03/2021</a:t>
            </a:fld>
            <a:endParaRPr lang="es-PR"/>
          </a:p>
        </p:txBody>
      </p:sp>
      <p:sp>
        <p:nvSpPr>
          <p:cNvPr id="22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F434D-01BF-4A02-9CE7-5F2268407DE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61080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9" name="Rounded Rectangle 8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9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1" name="Rectangle 10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Rectangle 12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5" name="Rectangle 14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16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1AB3C-8FB4-454B-8FD2-28525D4CFF61}" type="datetimeFigureOut">
              <a:rPr lang="es-PR"/>
              <a:pPr>
                <a:defRPr/>
              </a:pPr>
              <a:t>03/03/2021</a:t>
            </a:fld>
            <a:endParaRPr lang="es-PR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BC3CF-AFB2-4542-87F0-BC89D854036F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4633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95C3F-533E-49B1-AE9B-172BDAE6BCCE}" type="datetimeFigureOut">
              <a:rPr lang="es-PR"/>
              <a:pPr>
                <a:defRPr/>
              </a:pPr>
              <a:t>03/03/2021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0A2EB-42BE-427A-BC85-B3CC1F849EB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36559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198B9-901F-4DD1-B568-C5720D891340}" type="datetimeFigureOut">
              <a:rPr lang="es-PR"/>
              <a:pPr>
                <a:defRPr/>
              </a:pPr>
              <a:t>03/03/2021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D05EC-9664-424D-A04E-CA3D32F3C45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68777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93277-7464-493D-90D0-E7A70C6EF088}" type="datetimeFigureOut">
              <a:rPr lang="es-PR"/>
              <a:pPr>
                <a:defRPr/>
              </a:pPr>
              <a:t>03/03/2021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1EF77-9118-492C-A1D9-E24D80A81C81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93282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27" name="Rectangle 28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29" name="Rectangle 30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030" name="Rectangle 31"/>
          <p:cNvSpPr>
            <a:spLocks noChangeArrowheads="1"/>
          </p:cNvSpPr>
          <p:nvPr userDrawn="1"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text styles</a:t>
            </a:r>
          </a:p>
          <a:p>
            <a:pPr lvl="1"/>
            <a:r>
              <a:rPr lang="en-US" altLang="es-PR"/>
              <a:t>Second level</a:t>
            </a:r>
          </a:p>
          <a:p>
            <a:pPr lvl="2"/>
            <a:r>
              <a:rPr lang="en-US" altLang="es-PR"/>
              <a:t>Third level</a:t>
            </a:r>
          </a:p>
          <a:p>
            <a:pPr lvl="3"/>
            <a:r>
              <a:rPr lang="en-US" altLang="es-PR"/>
              <a:t>Fourth level</a:t>
            </a:r>
          </a:p>
          <a:p>
            <a:pPr lvl="4"/>
            <a:r>
              <a:rPr lang="en-US" altLang="es-PR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288B3F6B-3328-4F6A-8E27-F0084FB4D08A}" type="datetimeFigureOut">
              <a:rPr lang="es-PR"/>
              <a:pPr>
                <a:defRPr/>
              </a:pPr>
              <a:t>03/03/2021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1043" name="Picture 34" descr="saludmed-com_Ban_PPT-MASTER-2_v0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47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800" b="0">
                <a:solidFill>
                  <a:srgbClr val="FFFFFF"/>
                </a:solidFill>
              </a:defRPr>
            </a:lvl1pPr>
          </a:lstStyle>
          <a:p>
            <a:fld id="{12F16836-38A3-47A9-B8FC-40E2F6732D7A}" type="slidenum">
              <a:rPr lang="es-PR" altLang="es-PR"/>
              <a:pPr/>
              <a:t>‹#›</a:t>
            </a:fld>
            <a:endParaRPr lang="es-PR" altLang="es-PR"/>
          </a:p>
        </p:txBody>
      </p:sp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s-PR" sz="1000" b="0" dirty="0">
                <a:latin typeface="Arial" panose="020B0604020202020204" pitchFamily="34" charset="0"/>
              </a:rPr>
              <a:t>Copyright © 2021 Edgar Lopategui Corsino | </a:t>
            </a:r>
            <a:r>
              <a:rPr lang="en-US" altLang="es-PR" sz="1000" b="0" dirty="0" err="1">
                <a:latin typeface="Arial" panose="020B0604020202020204" pitchFamily="34" charset="0"/>
              </a:rPr>
              <a:t>Saludmed</a:t>
            </a:r>
            <a:r>
              <a:rPr lang="en-US" altLang="es-PR" sz="1000" b="0" dirty="0">
                <a:latin typeface="Arial" panose="020B0604020202020204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6" r:id="rId4"/>
    <p:sldLayoutId id="2147483710" r:id="rId5"/>
    <p:sldLayoutId id="2147483711" r:id="rId6"/>
    <p:sldLayoutId id="2147483705" r:id="rId7"/>
    <p:sldLayoutId id="2147483704" r:id="rId8"/>
    <p:sldLayoutId id="2147483703" r:id="rId9"/>
    <p:sldLayoutId id="2147483702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3.wav"/><Relationship Id="rId5" Type="http://schemas.openxmlformats.org/officeDocument/2006/relationships/image" Target="../media/image23.jp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audio" Target="../media/audio2.wav"/><Relationship Id="rId5" Type="http://schemas.openxmlformats.org/officeDocument/2006/relationships/image" Target="../media/image24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25.jp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6.jp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27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28.jpe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29.jp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30.jp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31.jp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32.jpe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33.jpe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34.jpe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35.jp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36.jp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37.jpe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38.jp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audio" Target="../media/audio2.wav"/><Relationship Id="rId5" Type="http://schemas.openxmlformats.org/officeDocument/2006/relationships/image" Target="../media/image39.jpeg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5" Type="http://schemas.openxmlformats.org/officeDocument/2006/relationships/image" Target="../media/image40.jpg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5" Type="http://schemas.openxmlformats.org/officeDocument/2006/relationships/image" Target="../media/image41.jpg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5" Type="http://schemas.openxmlformats.org/officeDocument/2006/relationships/image" Target="../media/image42.jp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wmf"/><Relationship Id="rId5" Type="http://schemas.openxmlformats.org/officeDocument/2006/relationships/image" Target="../media/image13.jp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1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5" Type="http://schemas.openxmlformats.org/officeDocument/2006/relationships/image" Target="../media/image43.jpg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5" Type="http://schemas.openxmlformats.org/officeDocument/2006/relationships/image" Target="../media/image44.jpg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5" Type="http://schemas.openxmlformats.org/officeDocument/2006/relationships/image" Target="../media/image45.jpg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5" Type="http://schemas.openxmlformats.org/officeDocument/2006/relationships/image" Target="../media/image46.jpg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5" Type="http://schemas.openxmlformats.org/officeDocument/2006/relationships/image" Target="../media/image47.jpg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5" Type="http://schemas.openxmlformats.org/officeDocument/2006/relationships/image" Target="../media/image48.jpg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5" Type="http://schemas.openxmlformats.org/officeDocument/2006/relationships/image" Target="../media/image49.jpg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5" Type="http://schemas.openxmlformats.org/officeDocument/2006/relationships/image" Target="../media/image50.jpg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5" Type="http://schemas.openxmlformats.org/officeDocument/2006/relationships/image" Target="../media/image51.jpg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5" Type="http://schemas.openxmlformats.org/officeDocument/2006/relationships/image" Target="../media/image52.jp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audio" Target="../media/audio2.wav"/><Relationship Id="rId5" Type="http://schemas.openxmlformats.org/officeDocument/2006/relationships/image" Target="../media/image18.jpeg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5" Type="http://schemas.openxmlformats.org/officeDocument/2006/relationships/image" Target="../media/image53.jpg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5" Type="http://schemas.openxmlformats.org/officeDocument/2006/relationships/image" Target="../media/image54.jpg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5" Type="http://schemas.openxmlformats.org/officeDocument/2006/relationships/image" Target="../media/image55.jpg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5" Type="http://schemas.openxmlformats.org/officeDocument/2006/relationships/image" Target="../media/image56.jpg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5" Type="http://schemas.openxmlformats.org/officeDocument/2006/relationships/image" Target="../media/image57.jpg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5" Type="http://schemas.openxmlformats.org/officeDocument/2006/relationships/image" Target="../media/image58.jpg"/><Relationship Id="rId4" Type="http://schemas.openxmlformats.org/officeDocument/2006/relationships/audio" Target="../media/audio2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5" Type="http://schemas.openxmlformats.org/officeDocument/2006/relationships/image" Target="../media/image59.jpg"/><Relationship Id="rId4" Type="http://schemas.openxmlformats.org/officeDocument/2006/relationships/audio" Target="../media/audio2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5" Type="http://schemas.openxmlformats.org/officeDocument/2006/relationships/image" Target="../media/image60.jpg"/><Relationship Id="rId4" Type="http://schemas.openxmlformats.org/officeDocument/2006/relationships/audio" Target="../media/audio2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5" Type="http://schemas.openxmlformats.org/officeDocument/2006/relationships/image" Target="../media/image61.jpg"/><Relationship Id="rId4" Type="http://schemas.openxmlformats.org/officeDocument/2006/relationships/audio" Target="../media/audio2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5" Type="http://schemas.openxmlformats.org/officeDocument/2006/relationships/image" Target="../media/image62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hyperlink" Target="../Videos/Integrated-Functional_Training_YOUTUBE/Functional_Sports_Training_Drills_Exercises.mp4" TargetMode="External"/><Relationship Id="rId5" Type="http://schemas.openxmlformats.org/officeDocument/2006/relationships/hyperlink" Target="https://www.youtube.com/watch?v=8EpqHV4eicg" TargetMode="External"/><Relationship Id="rId4" Type="http://schemas.openxmlformats.org/officeDocument/2006/relationships/audio" Target="../media/audio3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5" Type="http://schemas.openxmlformats.org/officeDocument/2006/relationships/image" Target="../media/image63.jpeg"/><Relationship Id="rId4" Type="http://schemas.openxmlformats.org/officeDocument/2006/relationships/audio" Target="../media/audio2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5" Type="http://schemas.openxmlformats.org/officeDocument/2006/relationships/image" Target="../media/image64.jpg"/><Relationship Id="rId4" Type="http://schemas.openxmlformats.org/officeDocument/2006/relationships/audio" Target="../media/audio2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6" Type="http://schemas.openxmlformats.org/officeDocument/2006/relationships/audio" Target="../media/audio2.wav"/><Relationship Id="rId5" Type="http://schemas.openxmlformats.org/officeDocument/2006/relationships/image" Target="../media/image65.jpeg"/><Relationship Id="rId4" Type="http://schemas.openxmlformats.org/officeDocument/2006/relationships/audio" Target="../media/audio2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5" Type="http://schemas.openxmlformats.org/officeDocument/2006/relationships/image" Target="../media/image66.jpg"/><Relationship Id="rId4" Type="http://schemas.openxmlformats.org/officeDocument/2006/relationships/audio" Target="../media/audio2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Relationship Id="rId5" Type="http://schemas.openxmlformats.org/officeDocument/2006/relationships/image" Target="../media/image67.jpg"/><Relationship Id="rId4" Type="http://schemas.openxmlformats.org/officeDocument/2006/relationships/audio" Target="../media/audio2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Relationship Id="rId5" Type="http://schemas.openxmlformats.org/officeDocument/2006/relationships/image" Target="../media/image68.jpg"/><Relationship Id="rId4" Type="http://schemas.openxmlformats.org/officeDocument/2006/relationships/audio" Target="../media/audio2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6" Type="http://schemas.openxmlformats.org/officeDocument/2006/relationships/image" Target="../media/image69.jpg"/><Relationship Id="rId5" Type="http://schemas.openxmlformats.org/officeDocument/2006/relationships/hyperlink" Target="http://www.revdesportiva.pt/files/para_publicar/Integrative_Neuromuscular_Training_and_Injury.5.pdf" TargetMode="External"/><Relationship Id="rId4" Type="http://schemas.openxmlformats.org/officeDocument/2006/relationships/audio" Target="../media/audio2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Relationship Id="rId5" Type="http://schemas.openxmlformats.org/officeDocument/2006/relationships/image" Target="../media/image70.jpg"/><Relationship Id="rId4" Type="http://schemas.openxmlformats.org/officeDocument/2006/relationships/audio" Target="../media/audio2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Relationship Id="rId6" Type="http://schemas.openxmlformats.org/officeDocument/2006/relationships/image" Target="../media/image71.jpg"/><Relationship Id="rId5" Type="http://schemas.openxmlformats.org/officeDocument/2006/relationships/hyperlink" Target="http://journals.lww.com/acsm-healthfitness/Fulltext/2015/01000/THE_MOVEMENT_BASED_PROGRAMMING_METHOD_FOR_SELECT.6.aspx" TargetMode="External"/><Relationship Id="rId4" Type="http://schemas.openxmlformats.org/officeDocument/2006/relationships/audio" Target="../media/audio2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Relationship Id="rId6" Type="http://schemas.openxmlformats.org/officeDocument/2006/relationships/image" Target="../media/image72.jpg"/><Relationship Id="rId5" Type="http://schemas.openxmlformats.org/officeDocument/2006/relationships/hyperlink" Target="http://journals.lww.com/acsm-essr/Fulltext/2015/01000/Neuromuscular_Exercise_as_Treatment_of.5.aspx" TargetMode="Externa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4" Type="http://schemas.openxmlformats.org/officeDocument/2006/relationships/audio" Target="../media/audio3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Relationship Id="rId6" Type="http://schemas.openxmlformats.org/officeDocument/2006/relationships/image" Target="../media/image73.jpeg"/><Relationship Id="rId5" Type="http://schemas.openxmlformats.org/officeDocument/2006/relationships/hyperlink" Target="http://www.scielo.br/pdf/rbcdh/v16n6/1980-0037-rbcdh-16-06-00709.pdf" TargetMode="External"/><Relationship Id="rId4" Type="http://schemas.openxmlformats.org/officeDocument/2006/relationships/audio" Target="../media/audio2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Relationship Id="rId6" Type="http://schemas.openxmlformats.org/officeDocument/2006/relationships/image" Target="../media/image74.jpg"/><Relationship Id="rId5" Type="http://schemas.openxmlformats.org/officeDocument/2006/relationships/hyperlink" Target="http://www.raco.cat/index.php/ApuntsEFD/article/viewFile/279286/366994" TargetMode="External"/><Relationship Id="rId4" Type="http://schemas.openxmlformats.org/officeDocument/2006/relationships/audio" Target="../media/audio2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Relationship Id="rId6" Type="http://schemas.openxmlformats.org/officeDocument/2006/relationships/image" Target="../media/image75.jpg"/><Relationship Id="rId5" Type="http://schemas.openxmlformats.org/officeDocument/2006/relationships/hyperlink" Target="http://journals.lww.com/acsm-healthfitness/Fulltext/2014/05000/FUNctional_Exercise_Training.3.aspx" TargetMode="External"/><Relationship Id="rId4" Type="http://schemas.openxmlformats.org/officeDocument/2006/relationships/audio" Target="../media/audio2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Relationship Id="rId5" Type="http://schemas.openxmlformats.org/officeDocument/2006/relationships/image" Target="../media/image76.jpg"/><Relationship Id="rId4" Type="http://schemas.openxmlformats.org/officeDocument/2006/relationships/audio" Target="../media/audio2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Relationship Id="rId5" Type="http://schemas.openxmlformats.org/officeDocument/2006/relationships/image" Target="../media/image77.jpg"/><Relationship Id="rId4" Type="http://schemas.openxmlformats.org/officeDocument/2006/relationships/audio" Target="../media/audio2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Relationship Id="rId6" Type="http://schemas.openxmlformats.org/officeDocument/2006/relationships/image" Target="../media/image78.jpg"/><Relationship Id="rId5" Type="http://schemas.openxmlformats.org/officeDocument/2006/relationships/hyperlink" Target="http://journals.lww.com/acsm-healthfitness/Fulltext/2013/09000/10_Nice_to_Know_Facts_About_Functional_Training.15.aspx" TargetMode="External"/><Relationship Id="rId4" Type="http://schemas.openxmlformats.org/officeDocument/2006/relationships/audio" Target="../media/audio2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Relationship Id="rId6" Type="http://schemas.openxmlformats.org/officeDocument/2006/relationships/image" Target="../media/image79.jpg"/><Relationship Id="rId5" Type="http://schemas.openxmlformats.org/officeDocument/2006/relationships/hyperlink" Target="http://journals.lww.com/acsm-healthfitness/Fulltext/2013/01000/10,000_WORKOUTS_IN_10_MINUTES__Movement_based.5.aspx" TargetMode="External"/><Relationship Id="rId4" Type="http://schemas.openxmlformats.org/officeDocument/2006/relationships/audio" Target="../media/audio2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Relationship Id="rId5" Type="http://schemas.openxmlformats.org/officeDocument/2006/relationships/image" Target="../media/image80.jpg"/><Relationship Id="rId4" Type="http://schemas.openxmlformats.org/officeDocument/2006/relationships/audio" Target="../media/audio2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Relationship Id="rId6" Type="http://schemas.openxmlformats.org/officeDocument/2006/relationships/image" Target="../media/image81.jpg"/><Relationship Id="rId5" Type="http://schemas.openxmlformats.org/officeDocument/2006/relationships/hyperlink" Target="http://journals.lww.com/acsm-healthfitness/Fulltext/2012/11000/Neuromotor_Exercise_Training.4.aspx" TargetMode="External"/><Relationship Id="rId4" Type="http://schemas.openxmlformats.org/officeDocument/2006/relationships/audio" Target="../media/audio2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Relationship Id="rId6" Type="http://schemas.openxmlformats.org/officeDocument/2006/relationships/image" Target="../media/image82.jpg"/><Relationship Id="rId5" Type="http://schemas.openxmlformats.org/officeDocument/2006/relationships/hyperlink" Target="https://bretcontreras.com/wp-content/uploads/Do-Single-Joint-Exercises-Enhance-Functional-Fitness.pdf" TargetMode="Externa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audio" Target="../media/audio2.wav"/><Relationship Id="rId5" Type="http://schemas.openxmlformats.org/officeDocument/2006/relationships/image" Target="../media/image20.jpeg"/><Relationship Id="rId4" Type="http://schemas.openxmlformats.org/officeDocument/2006/relationships/audio" Target="../media/audio2.wav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Relationship Id="rId6" Type="http://schemas.openxmlformats.org/officeDocument/2006/relationships/image" Target="../media/image83.jpg"/><Relationship Id="rId5" Type="http://schemas.openxmlformats.org/officeDocument/2006/relationships/hyperlink" Target="http://www.ncbi.nlm.nih.gov/pmc/articles/PMC3189141/pdf/1758-2555-3-19.pdf" TargetMode="External"/><Relationship Id="rId4" Type="http://schemas.openxmlformats.org/officeDocument/2006/relationships/audio" Target="../media/audio2.wav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Relationship Id="rId6" Type="http://schemas.openxmlformats.org/officeDocument/2006/relationships/image" Target="../media/image84.jpg"/><Relationship Id="rId5" Type="http://schemas.openxmlformats.org/officeDocument/2006/relationships/hyperlink" Target="http://www.e-balonmano.com/ojs/index.php/revista/article/view/72/68" TargetMode="External"/><Relationship Id="rId4" Type="http://schemas.openxmlformats.org/officeDocument/2006/relationships/audio" Target="../media/audio2.wav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Relationship Id="rId6" Type="http://schemas.openxmlformats.org/officeDocument/2006/relationships/image" Target="../media/image85.jpg"/><Relationship Id="rId5" Type="http://schemas.openxmlformats.org/officeDocument/2006/relationships/hyperlink" Target="https://www.princeton.edu/campusrec/stephens-fitness-center/fitness-articles/MB-2011-01a.pdf" TargetMode="External"/><Relationship Id="rId4" Type="http://schemas.openxmlformats.org/officeDocument/2006/relationships/audio" Target="../media/audio2.wav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Relationship Id="rId5" Type="http://schemas.openxmlformats.org/officeDocument/2006/relationships/image" Target="../media/image86.jpg"/><Relationship Id="rId4" Type="http://schemas.openxmlformats.org/officeDocument/2006/relationships/audio" Target="../media/audio2.wav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Relationship Id="rId5" Type="http://schemas.openxmlformats.org/officeDocument/2006/relationships/image" Target="../media/image87.jpg"/><Relationship Id="rId4" Type="http://schemas.openxmlformats.org/officeDocument/2006/relationships/audio" Target="../media/audio2.wav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Relationship Id="rId6" Type="http://schemas.openxmlformats.org/officeDocument/2006/relationships/image" Target="../media/image88.jpg"/><Relationship Id="rId5" Type="http://schemas.openxmlformats.org/officeDocument/2006/relationships/hyperlink" Target="http://abacus.universidadeuropea.es/bitstream/handle/11268/3102/Kronos_X_1_5.pdf?sequence=1&amp;isAllowed=y" TargetMode="External"/><Relationship Id="rId4" Type="http://schemas.openxmlformats.org/officeDocument/2006/relationships/audio" Target="../media/audio2.wav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Relationship Id="rId6" Type="http://schemas.openxmlformats.org/officeDocument/2006/relationships/image" Target="../media/image89.jpg"/><Relationship Id="rId5" Type="http://schemas.openxmlformats.org/officeDocument/2006/relationships/hyperlink" Target="http://www.ncbi.nlm.nih.gov/pmc/articles/PMC3105332/pdf/nihms-289927.pdf" TargetMode="External"/><Relationship Id="rId4" Type="http://schemas.openxmlformats.org/officeDocument/2006/relationships/audio" Target="../media/audio2.wav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.xml"/><Relationship Id="rId6" Type="http://schemas.openxmlformats.org/officeDocument/2006/relationships/image" Target="../media/image90.jpg"/><Relationship Id="rId5" Type="http://schemas.openxmlformats.org/officeDocument/2006/relationships/hyperlink" Target="http://www.academia.edu/4248611/Overcoming_The_Myth_Of_Proprioceptive_Training" TargetMode="External"/><Relationship Id="rId4" Type="http://schemas.openxmlformats.org/officeDocument/2006/relationships/audio" Target="../media/audio2.wav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9.xml"/><Relationship Id="rId6" Type="http://schemas.openxmlformats.org/officeDocument/2006/relationships/image" Target="../media/image91.jpg"/><Relationship Id="rId5" Type="http://schemas.openxmlformats.org/officeDocument/2006/relationships/hyperlink" Target="http://journals.lww.com/acsm-healthfitness/Fulltext/2010/11000/FUNCTIONAL_TRAINING__Fad_or_Here_to_Stay_.8.aspx" TargetMode="External"/><Relationship Id="rId4" Type="http://schemas.openxmlformats.org/officeDocument/2006/relationships/audio" Target="../media/audio2.wav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Relationship Id="rId6" Type="http://schemas.openxmlformats.org/officeDocument/2006/relationships/image" Target="../media/image92.jpg"/><Relationship Id="rId5" Type="http://schemas.openxmlformats.org/officeDocument/2006/relationships/hyperlink" Target="http://www.avordchiropractic.com/doc/Functional%20training%20for%20Performance%20enhancement.pdf" TargetMode="Externa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3.wav"/><Relationship Id="rId5" Type="http://schemas.openxmlformats.org/officeDocument/2006/relationships/image" Target="../media/image21.jpg"/><Relationship Id="rId4" Type="http://schemas.openxmlformats.org/officeDocument/2006/relationships/audio" Target="../media/audio3.wav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1.xml"/><Relationship Id="rId6" Type="http://schemas.openxmlformats.org/officeDocument/2006/relationships/image" Target="../media/image93.jpg"/><Relationship Id="rId5" Type="http://schemas.openxmlformats.org/officeDocument/2006/relationships/hyperlink" Target="http://encontroswf.com/wp-content/uploads/2015/04/Artigo-ACSM-2009_Exercise-and-physical-activity-for-older-adults-72.pdf" TargetMode="External"/><Relationship Id="rId4" Type="http://schemas.openxmlformats.org/officeDocument/2006/relationships/audio" Target="../media/audio2.wav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2.xml"/><Relationship Id="rId5" Type="http://schemas.openxmlformats.org/officeDocument/2006/relationships/image" Target="../media/image94.jpg"/><Relationship Id="rId4" Type="http://schemas.openxmlformats.org/officeDocument/2006/relationships/audio" Target="../media/audio2.wav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3.xml"/><Relationship Id="rId6" Type="http://schemas.openxmlformats.org/officeDocument/2006/relationships/audio" Target="../media/audio2.wav"/><Relationship Id="rId5" Type="http://schemas.openxmlformats.org/officeDocument/2006/relationships/image" Target="../media/image95.jpeg"/><Relationship Id="rId4" Type="http://schemas.openxmlformats.org/officeDocument/2006/relationships/audio" Target="../media/audio2.wav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4.xml"/><Relationship Id="rId6" Type="http://schemas.openxmlformats.org/officeDocument/2006/relationships/audio" Target="../media/audio1.wav"/><Relationship Id="rId5" Type="http://schemas.openxmlformats.org/officeDocument/2006/relationships/image" Target="../media/image96.jpeg"/><Relationship Id="rId4" Type="http://schemas.openxmlformats.org/officeDocument/2006/relationships/audio" Target="../media/audio1.wav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5.xml"/><Relationship Id="rId6" Type="http://schemas.openxmlformats.org/officeDocument/2006/relationships/audio" Target="../media/audio1.wav"/><Relationship Id="rId5" Type="http://schemas.openxmlformats.org/officeDocument/2006/relationships/image" Target="../media/image97.jpeg"/><Relationship Id="rId4" Type="http://schemas.openxmlformats.org/officeDocument/2006/relationships/audio" Target="../media/audio1.wav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6.xml"/><Relationship Id="rId6" Type="http://schemas.openxmlformats.org/officeDocument/2006/relationships/audio" Target="../media/audio1.wav"/><Relationship Id="rId5" Type="http://schemas.openxmlformats.org/officeDocument/2006/relationships/image" Target="../media/image98.jpg"/><Relationship Id="rId4" Type="http://schemas.openxmlformats.org/officeDocument/2006/relationships/audio" Target="../media/audio1.wav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7.xml"/><Relationship Id="rId6" Type="http://schemas.openxmlformats.org/officeDocument/2006/relationships/audio" Target="../media/audio2.wav"/><Relationship Id="rId5" Type="http://schemas.openxmlformats.org/officeDocument/2006/relationships/image" Target="../media/image99.jpeg"/><Relationship Id="rId4" Type="http://schemas.openxmlformats.org/officeDocument/2006/relationships/audio" Target="../media/audio2.wav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8.xml"/><Relationship Id="rId6" Type="http://schemas.openxmlformats.org/officeDocument/2006/relationships/audio" Target="../media/audio2.wav"/><Relationship Id="rId5" Type="http://schemas.openxmlformats.org/officeDocument/2006/relationships/image" Target="../media/image100.jpg"/><Relationship Id="rId4" Type="http://schemas.openxmlformats.org/officeDocument/2006/relationships/audio" Target="../media/audio2.wav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9.xml"/><Relationship Id="rId6" Type="http://schemas.openxmlformats.org/officeDocument/2006/relationships/audio" Target="../media/audio2.wav"/><Relationship Id="rId5" Type="http://schemas.openxmlformats.org/officeDocument/2006/relationships/image" Target="../media/image101.jpg"/><Relationship Id="rId4" Type="http://schemas.openxmlformats.org/officeDocument/2006/relationships/audio" Target="../media/audio2.wav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0.xml"/><Relationship Id="rId6" Type="http://schemas.openxmlformats.org/officeDocument/2006/relationships/audio" Target="../media/audio3.wav"/><Relationship Id="rId5" Type="http://schemas.openxmlformats.org/officeDocument/2006/relationships/image" Target="../media/image102.jp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audio" Target="../media/audio2.wav"/><Relationship Id="rId5" Type="http://schemas.openxmlformats.org/officeDocument/2006/relationships/image" Target="../media/image22.jpeg"/><Relationship Id="rId4" Type="http://schemas.openxmlformats.org/officeDocument/2006/relationships/audio" Target="../media/audio2.wav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1.xml"/><Relationship Id="rId6" Type="http://schemas.openxmlformats.org/officeDocument/2006/relationships/audio" Target="../media/audio1.wav"/><Relationship Id="rId5" Type="http://schemas.openxmlformats.org/officeDocument/2006/relationships/image" Target="../media/image103.jpg"/><Relationship Id="rId4" Type="http://schemas.openxmlformats.org/officeDocument/2006/relationships/audio" Target="../media/audio1.wav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04.jpe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07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4" name="Picture 44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84" y="873629"/>
            <a:ext cx="1642504" cy="262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5" name="Picture 45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447" y="1210139"/>
            <a:ext cx="3960027" cy="232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7" name="Picture 47" descr="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3" y="908720"/>
            <a:ext cx="325517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 bwMode="auto">
          <a:xfrm>
            <a:off x="0" y="535939"/>
            <a:ext cx="9144000" cy="74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s-PR" sz="2400" b="0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METODOLOGÍA DEL </a:t>
            </a:r>
            <a:r>
              <a:rPr lang="es-PR" altLang="es-PR" sz="2400" b="0" i="1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ENTRENAMIENTO FUNCIONAL:</a:t>
            </a:r>
            <a:br>
              <a:rPr lang="es-PR" altLang="es-P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s-PR" altLang="es-PR" sz="2800" i="1" dirty="0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Orientación</a:t>
            </a:r>
          </a:p>
        </p:txBody>
      </p:sp>
      <p:pic>
        <p:nvPicPr>
          <p:cNvPr id="14" name="Picture 15" descr="RSEAUX~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28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82625" y="4725988"/>
            <a:ext cx="4752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l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es-PR" altLang="es-PR" sz="1800" dirty="0">
                <a:solidFill>
                  <a:srgbClr val="484876"/>
                </a:solidFill>
                <a:latin typeface="Trebuchet MS" panose="020B0603020202020204" pitchFamily="34" charset="0"/>
              </a:rPr>
              <a:t>Web:        </a:t>
            </a:r>
            <a:r>
              <a:rPr lang="es-PR" altLang="es-PR" sz="1800" i="1" dirty="0">
                <a:solidFill>
                  <a:srgbClr val="484876"/>
                </a:solidFill>
                <a:latin typeface="Trebuchet MS" panose="020B0603020202020204" pitchFamily="34" charset="0"/>
              </a:rPr>
              <a:t>http://www.saludmed.com/</a:t>
            </a:r>
            <a:endParaRPr lang="es-PR" altLang="es-PR" b="0" i="1" dirty="0">
              <a:solidFill>
                <a:srgbClr val="484876"/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Picture 17" descr="IE 73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4400"/>
            <a:ext cx="2873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682625" y="5084763"/>
            <a:ext cx="46101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l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es-PR" altLang="es-PR" sz="1800" dirty="0">
                <a:solidFill>
                  <a:srgbClr val="484876"/>
                </a:solidFill>
                <a:latin typeface="Trebuchet MS" panose="020B0603020202020204" pitchFamily="34" charset="0"/>
              </a:rPr>
              <a:t>E-Mail:</a:t>
            </a:r>
            <a:r>
              <a:rPr lang="es-PR" altLang="es-PR" sz="1800" i="1" dirty="0">
                <a:solidFill>
                  <a:srgbClr val="484876"/>
                </a:solidFill>
                <a:latin typeface="Trebuchet MS" panose="020B0603020202020204" pitchFamily="34" charset="0"/>
              </a:rPr>
              <a:t>     elopategui@intermetro.edu</a:t>
            </a:r>
            <a:br>
              <a:rPr lang="es-PR" altLang="es-PR" sz="1800" i="1" dirty="0">
                <a:solidFill>
                  <a:srgbClr val="484876"/>
                </a:solidFill>
                <a:latin typeface="Trebuchet MS" panose="020B0603020202020204" pitchFamily="34" charset="0"/>
              </a:rPr>
            </a:br>
            <a:r>
              <a:rPr lang="es-PR" altLang="es-PR" sz="1800" i="1" dirty="0">
                <a:solidFill>
                  <a:srgbClr val="484876"/>
                </a:solidFill>
                <a:latin typeface="Trebuchet MS" panose="020B0603020202020204" pitchFamily="34" charset="0"/>
              </a:rPr>
              <a:t>                saludmedpr@gmail.com</a:t>
            </a:r>
          </a:p>
        </p:txBody>
      </p:sp>
      <p:pic>
        <p:nvPicPr>
          <p:cNvPr id="18" name="Picture 19" descr="IE 73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32463"/>
            <a:ext cx="28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684213" y="5732463"/>
            <a:ext cx="84597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s-PR" altLang="es-PR" sz="1700" dirty="0">
                <a:solidFill>
                  <a:srgbClr val="484876"/>
                </a:solidFill>
                <a:latin typeface="Trebuchet MS" panose="020B0603020202020204" pitchFamily="34" charset="0"/>
              </a:rPr>
              <a:t>Curso:      </a:t>
            </a:r>
            <a:r>
              <a:rPr lang="es-PR" altLang="es-PR" sz="1700" i="1" dirty="0">
                <a:solidFill>
                  <a:srgbClr val="484876"/>
                </a:solidFill>
                <a:latin typeface="Trebuchet MS" panose="020B0603020202020204" pitchFamily="34" charset="0"/>
              </a:rPr>
              <a:t>http://www.saludmed.com/entrenafuncional</a:t>
            </a:r>
            <a:r>
              <a:rPr lang="es-PR" altLang="es-PR" sz="1700" i="1" dirty="0">
                <a:solidFill>
                  <a:schemeClr val="tx2"/>
                </a:solidFill>
                <a:latin typeface="Trebuchet MS" panose="020B0603020202020204" pitchFamily="34" charset="0"/>
              </a:rPr>
              <a:t>/entrenafuncional.html</a:t>
            </a:r>
          </a:p>
        </p:txBody>
      </p:sp>
      <p:sp>
        <p:nvSpPr>
          <p:cNvPr id="20" name="Subtitle 2"/>
          <p:cNvSpPr>
            <a:spLocks/>
          </p:cNvSpPr>
          <p:nvPr/>
        </p:nvSpPr>
        <p:spPr bwMode="auto">
          <a:xfrm>
            <a:off x="323850" y="3900488"/>
            <a:ext cx="4762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ctr">
              <a:spcBef>
                <a:spcPts val="300"/>
              </a:spcBef>
              <a:buClr>
                <a:schemeClr val="accent2"/>
              </a:buClr>
              <a:buFont typeface="Georgia" pitchFamily="18" charset="0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PR" altLang="es-PR" sz="2400" b="1" dirty="0">
                <a:solidFill>
                  <a:srgbClr val="484876"/>
                </a:solidFill>
                <a:latin typeface="Arial" charset="0"/>
                <a:cs typeface="Arial" charset="0"/>
              </a:rPr>
              <a:t>Prof. Edgar </a:t>
            </a:r>
            <a:r>
              <a:rPr lang="es-PR" altLang="es-PR" sz="2400" b="1" dirty="0" err="1">
                <a:solidFill>
                  <a:srgbClr val="484876"/>
                </a:solidFill>
                <a:latin typeface="Arial" charset="0"/>
                <a:cs typeface="Arial" charset="0"/>
              </a:rPr>
              <a:t>Lopategui</a:t>
            </a:r>
            <a:r>
              <a:rPr lang="es-PR" altLang="es-PR" sz="2400" b="1" dirty="0">
                <a:solidFill>
                  <a:srgbClr val="484876"/>
                </a:solidFill>
                <a:latin typeface="Arial" charset="0"/>
                <a:cs typeface="Arial" charset="0"/>
              </a:rPr>
              <a:t> </a:t>
            </a:r>
            <a:r>
              <a:rPr lang="es-PR" altLang="es-PR" sz="2400" b="1" dirty="0" err="1">
                <a:solidFill>
                  <a:srgbClr val="484876"/>
                </a:solidFill>
                <a:latin typeface="Arial" charset="0"/>
                <a:cs typeface="Arial" charset="0"/>
              </a:rPr>
              <a:t>Corsino</a:t>
            </a:r>
            <a:endParaRPr lang="es-PR" altLang="es-PR" sz="2400" b="1" dirty="0">
              <a:solidFill>
                <a:srgbClr val="484876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90000"/>
              </a:lnSpc>
            </a:pPr>
            <a:r>
              <a:rPr lang="es-PR" altLang="es-PR" sz="2400" b="1" i="1" dirty="0">
                <a:solidFill>
                  <a:srgbClr val="484876"/>
                </a:solidFill>
                <a:latin typeface="Arial" charset="0"/>
                <a:cs typeface="Arial" charset="0"/>
              </a:rPr>
              <a:t>M.A., Fisiología del Ejercicio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/>
          </p:cNvSpPr>
          <p:nvPr/>
        </p:nvSpPr>
        <p:spPr bwMode="auto">
          <a:xfrm>
            <a:off x="0" y="692696"/>
            <a:ext cx="91440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s-PR" sz="1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DISEÑO DE PROGRAMAS DE EJERCICIOS – Literatura Académica</a:t>
            </a:r>
            <a:br>
              <a:rPr lang="es-PR" altLang="es-PR" sz="17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18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DIRECCIÓN DEL SITIO WEB:</a:t>
            </a:r>
          </a:p>
          <a:p>
            <a:pPr algn="ctr">
              <a:lnSpc>
                <a:spcPct val="90000"/>
              </a:lnSpc>
            </a:pPr>
            <a:r>
              <a:rPr lang="es-PR" altLang="es-PR" sz="16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http://www.saludmed.com/entrenafuncional/</a:t>
            </a:r>
          </a:p>
          <a:p>
            <a:pPr algn="ctr">
              <a:lnSpc>
                <a:spcPct val="90000"/>
              </a:lnSpc>
            </a:pPr>
            <a:r>
              <a:rPr lang="es-PR" altLang="es-PR" sz="16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contenido/entrenamientointegradoyfuncional.html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12479"/>
            <a:ext cx="8729375" cy="48128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2722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ecursos-Libros_Banner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889000"/>
            <a:ext cx="8001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958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2248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03800" y="1340892"/>
            <a:ext cx="3816350" cy="439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Chandler, T. J., &amp; Brown, L. E. (Eds), (2019). </a:t>
            </a:r>
            <a:r>
              <a:rPr lang="en-US" altLang="es-PR" sz="2800" b="0" i="1" dirty="0"/>
              <a:t>Conditioning for Strength and Human Performance</a:t>
            </a:r>
            <a:r>
              <a:rPr lang="en-US" altLang="es-PR" sz="2800" b="0" dirty="0"/>
              <a:t> (3ra ed.). New York, NY: Routledge, an imprint of the Taylor &amp; Francis Group, an </a:t>
            </a:r>
            <a:r>
              <a:rPr lang="en-US" altLang="es-PR" sz="2800" b="0" dirty="0" err="1"/>
              <a:t>informa</a:t>
            </a:r>
            <a:r>
              <a:rPr lang="en-US" altLang="es-PR" sz="2800" b="0" dirty="0"/>
              <a:t> business.</a:t>
            </a:r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1E4C9170-DF18-4D60-9F1F-1CA2F9382C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6" y="764705"/>
            <a:ext cx="4075163" cy="57606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93925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932040" y="2492896"/>
            <a:ext cx="388937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Boyle, M. (2016). </a:t>
            </a:r>
            <a:r>
              <a:rPr lang="en-US" altLang="es-PR" sz="2800" b="0" i="1" dirty="0"/>
              <a:t>New</a:t>
            </a:r>
            <a:r>
              <a:rPr lang="en-US" altLang="es-PR" sz="2800" i="1" dirty="0"/>
              <a:t> </a:t>
            </a:r>
            <a:r>
              <a:rPr lang="en-US" altLang="es-PR" sz="2800" b="0" i="1" dirty="0"/>
              <a:t>Functional Training for Sports</a:t>
            </a:r>
            <a:r>
              <a:rPr lang="en-US" altLang="es-PR" sz="2800" b="0" dirty="0"/>
              <a:t> (2da ed.). Champaign, IL: Human Kinetics.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10437"/>
            <a:ext cx="4392488" cy="56648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93925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03800" y="1557338"/>
            <a:ext cx="3889375" cy="403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Santana, J. C. (2016). </a:t>
            </a:r>
            <a:r>
              <a:rPr lang="en-US" altLang="es-PR" sz="2800" i="1" dirty="0"/>
              <a:t>Functional Training: Exercises and Programming for Training &amp; Performance</a:t>
            </a:r>
            <a:r>
              <a:rPr lang="en-US" altLang="es-PR" sz="2800" b="0" dirty="0"/>
              <a:t>. Champaign, IL: Human Kinetics. 288 pp.</a:t>
            </a:r>
          </a:p>
        </p:txBody>
      </p:sp>
      <p:pic>
        <p:nvPicPr>
          <p:cNvPr id="449548" name="Picture 12" descr="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27088"/>
            <a:ext cx="4357687" cy="562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96232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03800" y="1555874"/>
            <a:ext cx="3889375" cy="396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Clark, M. A., &amp; </a:t>
            </a:r>
            <a:r>
              <a:rPr lang="en-US" altLang="es-PR" sz="2800" b="0" dirty="0" err="1"/>
              <a:t>Lucett</a:t>
            </a:r>
            <a:r>
              <a:rPr lang="en-US" altLang="es-PR" sz="2800" b="0" dirty="0"/>
              <a:t>, S. C. (Eds.). (2015). </a:t>
            </a:r>
            <a:r>
              <a:rPr lang="en-US" altLang="es-PR" sz="2800" i="1" dirty="0"/>
              <a:t>NASM's Essentials of Sports Performance Training</a:t>
            </a:r>
            <a:r>
              <a:rPr lang="en-US" altLang="es-PR" sz="2800" b="0" dirty="0"/>
              <a:t> (Ed. Rev). Burlington, MA: Jones &amp; Bartlett Learning.</a:t>
            </a:r>
            <a:r>
              <a:rPr lang="en-US" altLang="es-PR" sz="2800" dirty="0"/>
              <a:t> </a:t>
            </a:r>
            <a:r>
              <a:rPr lang="en-US" altLang="es-PR" sz="2800" b="0" dirty="0"/>
              <a:t>647 pp.</a:t>
            </a:r>
          </a:p>
        </p:txBody>
      </p:sp>
      <p:pic>
        <p:nvPicPr>
          <p:cNvPr id="705540" name="Picture 4" descr="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765175"/>
            <a:ext cx="4425950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93553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87081" y="2131938"/>
            <a:ext cx="3889375" cy="266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Bruscia, G. (2015). </a:t>
            </a:r>
            <a:r>
              <a:rPr lang="en-US" altLang="es-PR" sz="2800" i="1" dirty="0"/>
              <a:t>The Functional Training Bible</a:t>
            </a:r>
            <a:r>
              <a:rPr lang="en-US" altLang="es-PR" sz="2800" b="0" dirty="0"/>
              <a:t>. Oxford, OXON, UK: Meyer &amp; Meyer Sport (UK) Ltd. 510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1" y="860652"/>
            <a:ext cx="4202919" cy="5592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0593969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93925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931097" y="1845370"/>
            <a:ext cx="3889375" cy="316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Joyce, D., &amp; </a:t>
            </a:r>
            <a:r>
              <a:rPr lang="en-US" altLang="es-PR" sz="2800" b="0" dirty="0" err="1"/>
              <a:t>Lewindon</a:t>
            </a:r>
            <a:r>
              <a:rPr lang="en-US" altLang="es-PR" sz="2800" b="0" dirty="0"/>
              <a:t>, D. (Eds.). (2014). </a:t>
            </a:r>
            <a:r>
              <a:rPr lang="en-US" altLang="es-PR" sz="2800" i="1" dirty="0"/>
              <a:t>High-Performance Training for Sports</a:t>
            </a:r>
            <a:r>
              <a:rPr lang="en-US" altLang="es-PR" sz="2800" b="0" dirty="0"/>
              <a:t>. Champaign, IL: Human Kinetics. 377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0" y="799865"/>
            <a:ext cx="4340796" cy="5652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1628133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264990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15073" y="1772816"/>
            <a:ext cx="3889375" cy="34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 err="1"/>
              <a:t>Liebenson</a:t>
            </a:r>
            <a:r>
              <a:rPr lang="en-US" altLang="es-PR" sz="2800" b="0" dirty="0"/>
              <a:t>, G. (2014). </a:t>
            </a:r>
            <a:r>
              <a:rPr lang="en-US" altLang="es-PR" sz="2800" i="1" dirty="0"/>
              <a:t>Functional Training Handbook</a:t>
            </a:r>
            <a:r>
              <a:rPr lang="en-US" altLang="es-PR" sz="2800" b="0" dirty="0"/>
              <a:t>. Philadelphia, PA: Lippincott Williams &amp; Wilkins, Wolters Kluwer Health. 472 pp.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3" y="764704"/>
            <a:ext cx="3970014" cy="56714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7498219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96232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75238" y="2060575"/>
            <a:ext cx="3889375" cy="309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Collins, A. (2012). </a:t>
            </a:r>
            <a:r>
              <a:rPr lang="en-US" altLang="es-PR" sz="2800" i="1" dirty="0"/>
              <a:t>The Complete Guide to Functional Training</a:t>
            </a:r>
            <a:r>
              <a:rPr lang="en-US" altLang="es-PR" sz="2800" b="0" dirty="0"/>
              <a:t> [Version para un lector digital]. London: </a:t>
            </a:r>
            <a:r>
              <a:rPr lang="en-US" altLang="es-PR" sz="2800" b="0" dirty="0" err="1"/>
              <a:t>Bloonsbury</a:t>
            </a:r>
            <a:r>
              <a:rPr lang="en-US" altLang="es-PR" sz="2800" b="0" dirty="0"/>
              <a:t> Publishing Plc</a:t>
            </a:r>
            <a:r>
              <a:rPr lang="en-US" altLang="es-PR" b="0" dirty="0"/>
              <a:t>.</a:t>
            </a:r>
          </a:p>
        </p:txBody>
      </p:sp>
      <p:pic>
        <p:nvPicPr>
          <p:cNvPr id="709636" name="Picture 4" descr="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765175"/>
            <a:ext cx="460375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51520" y="1009091"/>
            <a:ext cx="8280920" cy="17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ACCESO A LA PRESENTACIÓN: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35496" y="3356992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PR" altLang="es-PR" sz="4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http://www.saludmed.com/</a:t>
            </a:r>
          </a:p>
          <a:p>
            <a:pPr algn="ctr">
              <a:lnSpc>
                <a:spcPct val="90000"/>
              </a:lnSpc>
            </a:pPr>
            <a:r>
              <a:rPr lang="es-PR" altLang="es-PR" sz="4000" dirty="0" err="1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entrenafuncional</a:t>
            </a:r>
            <a:r>
              <a:rPr lang="es-PR" altLang="es-PR" sz="4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/presentaciones/</a:t>
            </a:r>
          </a:p>
          <a:p>
            <a:pPr algn="ctr">
              <a:lnSpc>
                <a:spcPct val="90000"/>
              </a:lnSpc>
            </a:pPr>
            <a:r>
              <a:rPr lang="es-PR" altLang="es-PR" sz="4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01_entrenafuncional-ORIENTA.pdf</a:t>
            </a:r>
            <a:endParaRPr lang="es-PR" altLang="es-PR" sz="4000" b="1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2248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427984" y="1340768"/>
            <a:ext cx="42481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National Strength &amp; Conditioning Association [NSCA], &amp; Hoffman, J. R. (Ed.). (2012). </a:t>
            </a:r>
            <a:r>
              <a:rPr lang="en-US" altLang="es-PR" sz="2800" i="1" dirty="0"/>
              <a:t>Science of Strength and Conditioning Series: NSCA’s Guide to Program Design</a:t>
            </a:r>
            <a:r>
              <a:rPr lang="en-US" altLang="es-PR" sz="2800" b="0" dirty="0"/>
              <a:t>. Champaign, IL: Human Kinetics. 325 pp.</a:t>
            </a:r>
          </a:p>
        </p:txBody>
      </p:sp>
      <p:pic>
        <p:nvPicPr>
          <p:cNvPr id="703493" name="Picture 5" descr="1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382905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94049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932040" y="1339850"/>
            <a:ext cx="388937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Boyle, M. (2010). </a:t>
            </a:r>
            <a:r>
              <a:rPr lang="en-US" altLang="es-PR" sz="2800" i="1" dirty="0"/>
              <a:t>Advances in Functional Training: Training Techniques for Coaches, Personal Trainers and Athletes</a:t>
            </a:r>
            <a:r>
              <a:rPr lang="en-US" altLang="es-PR" sz="2800" b="0" dirty="0"/>
              <a:t>. Santa Cruz, CA: On Target Publications. 315 pp.</a:t>
            </a:r>
          </a:p>
        </p:txBody>
      </p:sp>
      <p:pic>
        <p:nvPicPr>
          <p:cNvPr id="689156" name="Picture 4" descr="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6" y="765175"/>
            <a:ext cx="4325938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2372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571057" y="1339850"/>
            <a:ext cx="4393431" cy="432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Cook, G., Burton, L., </a:t>
            </a:r>
            <a:r>
              <a:rPr lang="en-US" altLang="es-PR" sz="2800" b="0" dirty="0" err="1"/>
              <a:t>Kiesel</a:t>
            </a:r>
            <a:r>
              <a:rPr lang="en-US" altLang="es-PR" sz="2800" b="0" dirty="0"/>
              <a:t>, K., Rose, G., &amp; Bryant, M. F. (2010). </a:t>
            </a:r>
            <a:r>
              <a:rPr lang="en-US" altLang="es-PR" sz="2800" i="1" dirty="0"/>
              <a:t>Movement Functional Movement Systems: Screening, Assessment, Corrective Strategies</a:t>
            </a:r>
            <a:r>
              <a:rPr lang="en-US" altLang="es-PR" sz="2800" b="0" dirty="0"/>
              <a:t>. Aptos, CA: On Target Publication. 416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88491"/>
            <a:ext cx="4248472" cy="5670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6367771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2007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76056" y="1484784"/>
            <a:ext cx="367240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Radcliffe, J. (2007). </a:t>
            </a:r>
            <a:r>
              <a:rPr lang="en-US" altLang="es-PR" sz="2800" i="1" dirty="0"/>
              <a:t>Functional Training for Athletes at all Levels: Workouts for Agility, Speed and Power</a:t>
            </a:r>
            <a:r>
              <a:rPr lang="en-US" altLang="es-PR" sz="2800" b="0" dirty="0"/>
              <a:t>. Berkeley, CA: Ulysses Press. 290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3" y="804673"/>
            <a:ext cx="4528245" cy="55766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177221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69344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2007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19997" y="1700783"/>
            <a:ext cx="4104456" cy="36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Gambetta, V. (2007). </a:t>
            </a:r>
            <a:r>
              <a:rPr lang="en-US" altLang="es-PR" sz="2800" i="1" dirty="0"/>
              <a:t>Athletic Development The Art &amp; Science of Functional Sports Conditioning</a:t>
            </a:r>
            <a:r>
              <a:rPr lang="en-US" altLang="es-PR" sz="2800" b="0" dirty="0"/>
              <a:t>. Champaign, IL: Human Kinetics. 299 pp.</a:t>
            </a:r>
          </a:p>
        </p:txBody>
      </p:sp>
      <p:pic>
        <p:nvPicPr>
          <p:cNvPr id="685063" name="Picture 7" descr="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01688"/>
            <a:ext cx="4008437" cy="572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79137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265363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2003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16016" y="1700783"/>
            <a:ext cx="4104456" cy="36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Cook, G., (2003). </a:t>
            </a:r>
            <a:r>
              <a:rPr lang="en-US" altLang="es-PR" sz="2800" i="1" dirty="0"/>
              <a:t>Athletic Body in Balance: Optimal Movement Skills and Conditioning for Performance</a:t>
            </a:r>
            <a:r>
              <a:rPr lang="en-US" altLang="es-PR" sz="2800" b="0" dirty="0"/>
              <a:t>. Champaign, IL: Human Kinetics. 234 pp.</a:t>
            </a:r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7" y="786370"/>
            <a:ext cx="4296469" cy="56558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2754194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89216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09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267744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44008" y="2132856"/>
            <a:ext cx="40324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 err="1"/>
              <a:t>Vanderburg</a:t>
            </a:r>
            <a:r>
              <a:rPr lang="en-US" altLang="es-PR" sz="2800" b="0" dirty="0"/>
              <a:t>, H. (2017). </a:t>
            </a:r>
            <a:r>
              <a:rPr lang="en-US" altLang="es-PR" sz="2800" i="1" dirty="0"/>
              <a:t>Fusion Workouts: Fitness, Yoga, Pilates, and Barre</a:t>
            </a:r>
            <a:r>
              <a:rPr lang="en-US" altLang="es-PR" sz="2800" b="0" dirty="0"/>
              <a:t>. Champaign, IL: Human Kinetics. 304 pp.</a:t>
            </a:r>
          </a:p>
          <a:p>
            <a:pPr algn="l" eaLnBrk="1" hangingPunct="1"/>
            <a:endParaRPr lang="en-US" altLang="es-PR" sz="2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6" y="836712"/>
            <a:ext cx="3931416" cy="56163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0134403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95736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2016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16016" y="2132856"/>
            <a:ext cx="40324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Goldenberg, L., &amp; Twist, P. (2016). </a:t>
            </a:r>
            <a:r>
              <a:rPr lang="en-US" altLang="es-PR" sz="2800" i="1" dirty="0"/>
              <a:t>Strength Ball Training</a:t>
            </a:r>
            <a:r>
              <a:rPr lang="en-US" altLang="es-PR" sz="2800" b="0" dirty="0"/>
              <a:t> (3ra. ed.). Champaign, IL: Human Kinetics. 352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4" y="837183"/>
            <a:ext cx="3931308" cy="56161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5449209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95736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44008" y="2132856"/>
            <a:ext cx="40324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s-PR" altLang="es-PR" sz="2800" b="0" dirty="0"/>
              <a:t>Collins, P. (2016). </a:t>
            </a:r>
            <a:r>
              <a:rPr lang="es-PR" altLang="es-PR" sz="2800" i="1" dirty="0"/>
              <a:t>Entrenamiento de la Velocidad en el Deporte</a:t>
            </a:r>
            <a:r>
              <a:rPr lang="es-PR" altLang="es-PR" sz="2800" b="0" dirty="0"/>
              <a:t>. Badalona, España: Editorial </a:t>
            </a:r>
            <a:r>
              <a:rPr lang="es-PR" altLang="es-PR" sz="2800" b="0" dirty="0" err="1"/>
              <a:t>Paidotribo</a:t>
            </a:r>
            <a:r>
              <a:rPr lang="es-PR" altLang="es-PR" sz="2800" b="0" dirty="0"/>
              <a:t>.</a:t>
            </a:r>
            <a:endParaRPr lang="en-US" altLang="es-PR" sz="28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00549"/>
            <a:ext cx="3816424" cy="55709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215769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436843" y="1593629"/>
            <a:ext cx="441813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BOSQUEJO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936" y="891989"/>
            <a:ext cx="2316544" cy="2248979"/>
          </a:xfrm>
          <a:prstGeom prst="rect">
            <a:avLst/>
          </a:prstGeom>
        </p:spPr>
      </p:pic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836343" y="2780928"/>
            <a:ext cx="3231601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</a:p>
        </p:txBody>
      </p:sp>
      <p:pic>
        <p:nvPicPr>
          <p:cNvPr id="48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836344" y="3880675"/>
            <a:ext cx="812814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Material educativo: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Recursos y publicaciones</a:t>
            </a:r>
          </a:p>
        </p:txBody>
      </p:sp>
      <p:pic>
        <p:nvPicPr>
          <p:cNvPr id="52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286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09" y="891989"/>
            <a:ext cx="1778961" cy="1393962"/>
          </a:xfrm>
          <a:prstGeom prst="rect">
            <a:avLst/>
          </a:prstGeom>
        </p:spPr>
      </p:pic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811261" y="4817744"/>
            <a:ext cx="1816523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53" y="4774560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810785" y="5752883"/>
            <a:ext cx="7577639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Cómo contactar al profesor: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Correo/Teléfono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8" y="573507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33" y="2717542"/>
            <a:ext cx="3114604" cy="88247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768" y="4347906"/>
            <a:ext cx="2376264" cy="12372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39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44008" y="2132856"/>
            <a:ext cx="40324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s-PR" altLang="es-PR" sz="2800" b="0" dirty="0" err="1"/>
              <a:t>Barrett</a:t>
            </a:r>
            <a:r>
              <a:rPr lang="es-PR" altLang="es-PR" sz="2800" b="0" dirty="0"/>
              <a:t>, S. (2016): </a:t>
            </a:r>
            <a:r>
              <a:rPr lang="es-PR" altLang="es-PR" sz="2800" i="1" dirty="0"/>
              <a:t>Entrenamiento Total en Suspensión</a:t>
            </a:r>
            <a:r>
              <a:rPr lang="es-PR" altLang="es-PR" sz="2800" b="0" dirty="0"/>
              <a:t>. Badalona, España: Editorial </a:t>
            </a:r>
            <a:r>
              <a:rPr lang="es-PR" altLang="es-PR" sz="2800" b="0" dirty="0" err="1"/>
              <a:t>Paidotribo</a:t>
            </a:r>
            <a:r>
              <a:rPr lang="es-PR" altLang="es-PR" sz="2800" b="0" dirty="0"/>
              <a:t>. 168 </a:t>
            </a:r>
            <a:r>
              <a:rPr lang="es-PR" altLang="es-PR" sz="2800" b="0" dirty="0" err="1"/>
              <a:t>pp</a:t>
            </a:r>
            <a:endParaRPr lang="en-US" altLang="es-PR" sz="2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93" y="826770"/>
            <a:ext cx="3706579" cy="55545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6781267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60032" y="1772816"/>
            <a:ext cx="36724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Radcliffe, J., &amp; </a:t>
            </a:r>
            <a:r>
              <a:rPr lang="en-US" altLang="es-PR" sz="2800" b="0" dirty="0" err="1"/>
              <a:t>Farentinos</a:t>
            </a:r>
            <a:r>
              <a:rPr lang="en-US" altLang="es-PR" sz="2800" b="0" dirty="0"/>
              <a:t>, R. (2015). </a:t>
            </a:r>
            <a:r>
              <a:rPr lang="en-US" altLang="es-PR" sz="2800" i="1" dirty="0"/>
              <a:t>High-Powered </a:t>
            </a:r>
            <a:r>
              <a:rPr lang="en-US" altLang="es-PR" sz="2800" i="1" dirty="0" err="1"/>
              <a:t>Plyometrics</a:t>
            </a:r>
            <a:r>
              <a:rPr lang="en-US" altLang="es-PR" sz="2800" b="0" dirty="0"/>
              <a:t> (2da. ed.). Champaign, IL: Human Kinetics. 200 pp.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5175"/>
            <a:ext cx="4032448" cy="57116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5468200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60032" y="1628800"/>
            <a:ext cx="367240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Brown, L. E., &amp; </a:t>
            </a:r>
            <a:r>
              <a:rPr lang="en-US" altLang="es-PR" sz="2800" b="0" dirty="0" err="1"/>
              <a:t>Ferrigno</a:t>
            </a:r>
            <a:r>
              <a:rPr lang="en-US" altLang="es-PR" sz="2800" b="0" dirty="0"/>
              <a:t>, V. A. (Eds.). (2015). </a:t>
            </a:r>
            <a:r>
              <a:rPr lang="en-US" altLang="es-PR" sz="2800" i="1" dirty="0"/>
              <a:t>Training for Speed, Agility, and Quickness</a:t>
            </a:r>
            <a:r>
              <a:rPr lang="en-US" altLang="es-PR" sz="2800" b="0" dirty="0"/>
              <a:t> (3ra. ed.). Champaign, Illinois: Human Kinetics. 293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02" y="765175"/>
            <a:ext cx="4113914" cy="5777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8327558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04048" y="1772816"/>
            <a:ext cx="367240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Winchester, M. (2015). </a:t>
            </a:r>
            <a:r>
              <a:rPr lang="en-US" altLang="es-PR" sz="2800" i="1" dirty="0"/>
              <a:t>Warrior WOD Trainer: Crush a Different Cross-Training Routine Every Day</a:t>
            </a:r>
            <a:r>
              <a:rPr lang="en-US" altLang="es-PR" sz="2800" b="0" dirty="0"/>
              <a:t>. Berkeley, CA: Ulysses Press. 184 pp.</a:t>
            </a:r>
          </a:p>
          <a:p>
            <a:pPr algn="l" eaLnBrk="1" hangingPunct="1"/>
            <a:endParaRPr lang="en-US" altLang="es-PR" sz="2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46971"/>
            <a:ext cx="4427996" cy="55087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412256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148064" y="1772816"/>
            <a:ext cx="367240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 err="1"/>
              <a:t>Hirshberg</a:t>
            </a:r>
            <a:r>
              <a:rPr lang="en-US" altLang="es-PR" sz="2800" b="0" dirty="0"/>
              <a:t>, B. (2015). </a:t>
            </a:r>
            <a:r>
              <a:rPr lang="en-US" altLang="es-PR" sz="2800" i="1" dirty="0"/>
              <a:t>Sandbag Training Bible: Functional Workouts To Tone, Sculpt and Strengthen your Entire Body</a:t>
            </a:r>
            <a:r>
              <a:rPr lang="en-US" altLang="es-PR" sz="2800" b="0" dirty="0"/>
              <a:t>. Berkeley, CA: Ulysses Press 144 pp.</a:t>
            </a:r>
          </a:p>
          <a:p>
            <a:pPr algn="l" eaLnBrk="1" hangingPunct="1"/>
            <a:endParaRPr lang="en-US" altLang="es-PR" sz="2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7183"/>
            <a:ext cx="4501074" cy="5544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647877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76056" y="1628800"/>
            <a:ext cx="367240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Pratt, B. (2015). </a:t>
            </a:r>
            <a:r>
              <a:rPr lang="en-US" altLang="es-PR" sz="2800" i="1" dirty="0"/>
              <a:t>The Complete Guide to Suspended Fitness Training</a:t>
            </a:r>
            <a:r>
              <a:rPr lang="en-US" altLang="es-PR" sz="2800" b="0" dirty="0"/>
              <a:t>. New York, NY: Bloomsbury Sports: An imprint of Bloomsbury Publishing Plc. 176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808740"/>
            <a:ext cx="4552093" cy="55725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8449568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04048" y="836712"/>
            <a:ext cx="367240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Knopf, K. (2015). </a:t>
            </a:r>
            <a:r>
              <a:rPr lang="en-US" altLang="es-PR" sz="2800" i="1" dirty="0"/>
              <a:t>Stability Workouts on the Balance Board: Illustrated Step-by-Step Guide to Toning, Strengthening and Rehabilitative Techniques</a:t>
            </a:r>
            <a:r>
              <a:rPr lang="en-US" altLang="es-PR" sz="2800" b="0" dirty="0"/>
              <a:t>. Berkeley, CA: Ulysses Press. 144 pp.</a:t>
            </a:r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77549"/>
            <a:ext cx="4536504" cy="54597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6494502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268240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932040" y="1412776"/>
            <a:ext cx="367240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Inkster, K. (2015). </a:t>
            </a:r>
            <a:r>
              <a:rPr lang="en-US" altLang="es-PR" sz="2800" i="1" dirty="0"/>
              <a:t>Foam Rolling: 40 Exercises for Massage, Injury Prevention, and Core Strength</a:t>
            </a:r>
            <a:r>
              <a:rPr lang="en-US" altLang="es-PR" sz="2800" b="0" dirty="0"/>
              <a:t>. New York, NY: W.W. Norton &amp; Company, Inc. 160 pp.</a:t>
            </a:r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3939768" cy="55285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6210715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268240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148064" y="1160115"/>
            <a:ext cx="3960440" cy="486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Thompson, J. (2015). </a:t>
            </a:r>
            <a:r>
              <a:rPr lang="en-US" altLang="es-PR" sz="2800" i="1" dirty="0"/>
              <a:t>Weighted Vest Workouts: Supercharge Your Workout f</a:t>
            </a:r>
          </a:p>
          <a:p>
            <a:pPr algn="l" eaLnBrk="1" hangingPunct="1"/>
            <a:r>
              <a:rPr lang="en-US" altLang="es-PR" sz="2800" i="1" dirty="0"/>
              <a:t>or Weight Loss, Muscle Building, Cardio Endurance and Core Strength</a:t>
            </a:r>
            <a:r>
              <a:rPr lang="en-US" altLang="es-PR" sz="2800" b="0" dirty="0"/>
              <a:t>. Berkeley, CA: Ulysses Press.144 pp.</a:t>
            </a:r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4608512" cy="54947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6060780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412256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220072" y="2240235"/>
            <a:ext cx="3456384" cy="234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 err="1"/>
              <a:t>Eisen</a:t>
            </a:r>
            <a:r>
              <a:rPr lang="en-US" altLang="es-PR" sz="2800" b="0" dirty="0"/>
              <a:t>, I. (2015). </a:t>
            </a:r>
            <a:r>
              <a:rPr lang="en-US" altLang="es-PR" sz="2800" i="1" dirty="0"/>
              <a:t>Pilates</a:t>
            </a:r>
            <a:r>
              <a:rPr lang="en-US" altLang="es-PR" sz="2800" b="0" dirty="0"/>
              <a:t>. New York, NY: Young Adult - Rosen Publishing. 192 pp.</a:t>
            </a:r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  <a:p>
            <a:pPr algn="l" eaLnBrk="1" hangingPunct="1"/>
            <a:endParaRPr lang="en-US" altLang="es-PR" sz="2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86088"/>
            <a:ext cx="4248472" cy="56276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636782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olded_Page_Consideraciones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889000"/>
            <a:ext cx="8001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849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2014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60032" y="2132856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 err="1"/>
              <a:t>Willardson</a:t>
            </a:r>
            <a:r>
              <a:rPr lang="en-US" altLang="es-PR" sz="2800" b="0" dirty="0"/>
              <a:t>, J. M. (Ed.). (2014). </a:t>
            </a:r>
            <a:r>
              <a:rPr lang="en-US" altLang="es-PR" sz="2800" i="1" dirty="0"/>
              <a:t>Developing the Core</a:t>
            </a:r>
            <a:r>
              <a:rPr lang="en-US" altLang="es-PR" sz="2800" b="0" dirty="0"/>
              <a:t>. Champaign, IL: Human Kinetics. 215 pp.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40" y="827211"/>
            <a:ext cx="3837476" cy="54821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0017718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2013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76056" y="2060848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Chu, D. A., &amp; </a:t>
            </a:r>
            <a:r>
              <a:rPr lang="en-US" altLang="es-PR" sz="2800" b="0" dirty="0" err="1"/>
              <a:t>Myer,G</a:t>
            </a:r>
            <a:r>
              <a:rPr lang="en-US" altLang="es-PR" sz="2800" b="0" dirty="0"/>
              <a:t>. D. (2013). </a:t>
            </a:r>
            <a:r>
              <a:rPr lang="en-US" altLang="es-PR" sz="2800" i="1" dirty="0" err="1"/>
              <a:t>Plyometrics</a:t>
            </a:r>
            <a:r>
              <a:rPr lang="en-US" altLang="es-PR" sz="2800" b="0" dirty="0"/>
              <a:t>. Champaign, IL: Human Kinetics. 242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2" y="765175"/>
            <a:ext cx="4318380" cy="55713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842553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2372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2013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16016" y="1628800"/>
            <a:ext cx="388843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National Strength &amp; Conditioning Association [NSCA], &amp; </a:t>
            </a:r>
            <a:r>
              <a:rPr lang="en-US" altLang="es-PR" sz="2800" b="0" dirty="0" err="1"/>
              <a:t>Jeffreys</a:t>
            </a:r>
            <a:r>
              <a:rPr lang="en-US" altLang="es-PR" sz="2800" b="0" dirty="0"/>
              <a:t>, I. (Eds.). (2013). </a:t>
            </a:r>
            <a:r>
              <a:rPr lang="en-US" altLang="es-PR" sz="2800" i="1" dirty="0"/>
              <a:t>Developing Speed</a:t>
            </a:r>
            <a:r>
              <a:rPr lang="en-US" altLang="es-PR" sz="2800" b="0" dirty="0"/>
              <a:t>. Champaign, IL: Human Kinetics. 224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3" y="840659"/>
            <a:ext cx="3878469" cy="55406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091393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051720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2012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44008" y="1916832"/>
            <a:ext cx="39604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Dawes, J., &amp; </a:t>
            </a:r>
            <a:r>
              <a:rPr lang="en-US" altLang="es-PR" sz="2800" b="0" dirty="0" err="1"/>
              <a:t>Roozen</a:t>
            </a:r>
            <a:r>
              <a:rPr lang="en-US" altLang="es-PR" sz="2800" b="0" dirty="0"/>
              <a:t>, M. (2012). </a:t>
            </a:r>
            <a:r>
              <a:rPr lang="en-US" altLang="es-PR" sz="2800" i="1" dirty="0"/>
              <a:t>Developing Agility, and Quickness</a:t>
            </a:r>
            <a:r>
              <a:rPr lang="en-US" altLang="es-PR" sz="2800" b="0" dirty="0"/>
              <a:t>. Champaign, IL: Human Kinetics. 200 pp.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3880902" cy="5544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1919582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2012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60032" y="1628800"/>
            <a:ext cx="374441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Gamble, P. (2012). </a:t>
            </a:r>
            <a:r>
              <a:rPr lang="en-US" altLang="es-PR" sz="2800" i="1" dirty="0"/>
              <a:t>Training for Sport Speed and Agility: An Evidence-Based Approach</a:t>
            </a:r>
            <a:r>
              <a:rPr lang="en-US" altLang="es-PR" sz="2800" b="0" dirty="0"/>
              <a:t>. New York, NY: Routledge, an Imprint of the Taylor &amp; </a:t>
            </a:r>
            <a:r>
              <a:rPr lang="en-US" altLang="es-PR" sz="2800" b="0" dirty="0" err="1"/>
              <a:t>Francias</a:t>
            </a:r>
            <a:r>
              <a:rPr lang="en-US" altLang="es-PR" sz="2800" b="0" dirty="0"/>
              <a:t> Group. 200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5176"/>
            <a:ext cx="4090139" cy="57179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1643250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88024" y="1412776"/>
            <a:ext cx="374441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O’Dell, S. (2012). </a:t>
            </a:r>
            <a:r>
              <a:rPr lang="en-US" altLang="es-PR" sz="2800" i="1" dirty="0"/>
              <a:t>The Power Revolution: A Sports Performance Guide to Achieving Maximum Power</a:t>
            </a:r>
            <a:r>
              <a:rPr lang="en-US" altLang="es-PR" sz="2800" b="0" dirty="0"/>
              <a:t>. Monterey, CA: Coaches Choice. 215 pp.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79125"/>
            <a:ext cx="4171885" cy="5846220"/>
          </a:xfrm>
          <a:prstGeom prst="rect">
            <a:avLst/>
          </a:prstGeom>
        </p:spPr>
      </p:pic>
      <p:sp>
        <p:nvSpPr>
          <p:cNvPr id="6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2012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212425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2010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148064" y="1988840"/>
            <a:ext cx="324036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 err="1"/>
              <a:t>Cissik</a:t>
            </a:r>
            <a:r>
              <a:rPr lang="en-US" altLang="es-PR" sz="2800" b="0" dirty="0"/>
              <a:t>, J. M., &amp; Barnes, M. (2011). </a:t>
            </a:r>
            <a:r>
              <a:rPr lang="en-US" altLang="es-PR" sz="2800" i="1" dirty="0"/>
              <a:t>Sport Speed and Agility</a:t>
            </a:r>
            <a:r>
              <a:rPr lang="en-US" altLang="es-PR" sz="2800" b="0" dirty="0"/>
              <a:t> (2da. ed.). Monterey, CA: Coaches Choice. 260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2" y="765175"/>
            <a:ext cx="4412034" cy="5688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1438593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3402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2010</a:t>
            </a: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76056" y="2060848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 err="1"/>
              <a:t>Brumitt</a:t>
            </a:r>
            <a:r>
              <a:rPr lang="en-US" altLang="es-PR" sz="2800" b="0" dirty="0"/>
              <a:t>, J. (2010). </a:t>
            </a:r>
            <a:r>
              <a:rPr lang="en-US" altLang="es-PR" sz="2800" i="1" dirty="0"/>
              <a:t>Core Assessment and Training</a:t>
            </a:r>
            <a:r>
              <a:rPr lang="en-US" altLang="es-PR" sz="2800" b="0" dirty="0"/>
              <a:t>. Champaign, IL: Human Kinetics. 154 pp.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71" y="764704"/>
            <a:ext cx="4408896" cy="5688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5787998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241352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2009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52546" y="1196727"/>
            <a:ext cx="3767926" cy="475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Kovacs, M. (2009). </a:t>
            </a:r>
            <a:r>
              <a:rPr lang="en-US" altLang="es-PR" sz="2800" i="1" dirty="0"/>
              <a:t>Dynamic Stretching: The Revolutionary New Warm-up Method to Improve Power, Performance and Range of Motion</a:t>
            </a:r>
            <a:r>
              <a:rPr lang="en-US" altLang="es-PR" sz="2800" b="0" dirty="0"/>
              <a:t>. Berkeley, CA: Ulysses Press. 144 pp.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4585002" cy="5688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7861237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198020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2006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64012" y="1772791"/>
            <a:ext cx="4128468" cy="309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Dawes, J., &amp; Mooney, C. (2006). </a:t>
            </a:r>
            <a:r>
              <a:rPr lang="en-US" altLang="es-PR" sz="2800" i="1" dirty="0"/>
              <a:t>101 Conditioning Games and Drills for Athletes</a:t>
            </a:r>
            <a:r>
              <a:rPr lang="en-US" altLang="es-PR" sz="2800" b="0" dirty="0"/>
              <a:t>. Monterey, CA: Coaches Choice. 134 pp.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89404"/>
            <a:ext cx="4248472" cy="5652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13855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9388" y="5876925"/>
            <a:ext cx="87852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n-US" altLang="es-PR" sz="16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s-PR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 Reproducido de: renoelliott2013 (2007, 13 de septiembre). </a:t>
            </a:r>
            <a:r>
              <a:rPr lang="en-US" altLang="es-PR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Functional Sports Training Drills &amp; Exercises</a:t>
            </a:r>
            <a:r>
              <a:rPr lang="en-US" altLang="es-PR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 [Archivo de video]. Recuperado de </a:t>
            </a:r>
            <a:r>
              <a:rPr lang="en-US" altLang="es-PR" sz="1600" i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https://www.youtube.com/watch?v=8EpqHV4eicg</a:t>
            </a:r>
            <a:endParaRPr lang="en-US" altLang="es-PR" sz="1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4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84225"/>
            <a:ext cx="7488238" cy="502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127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8" name="wind.wav"/>
          </p:stSnd>
        </p:sndAc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289348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2004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64012" y="2492896"/>
            <a:ext cx="412846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/>
              <a:t>McHenry, P., &amp; </a:t>
            </a:r>
            <a:r>
              <a:rPr lang="en-US" altLang="es-PR" sz="2800" b="0" dirty="0" err="1"/>
              <a:t>Raether</a:t>
            </a:r>
            <a:r>
              <a:rPr lang="en-US" altLang="es-PR" sz="2800" b="0" dirty="0"/>
              <a:t>, J. (2004). </a:t>
            </a:r>
            <a:r>
              <a:rPr lang="en-US" altLang="es-PR" sz="2800" i="1" dirty="0"/>
              <a:t>101 Agility Drills</a:t>
            </a:r>
            <a:r>
              <a:rPr lang="en-US" altLang="es-PR" sz="2800" b="0" dirty="0"/>
              <a:t>. Monterey, CA: Coaches Choice. 150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2" y="836712"/>
            <a:ext cx="4173062" cy="55721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9082179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69344" y="476250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2001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19996" y="1556767"/>
            <a:ext cx="4128468" cy="388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2800" b="0" dirty="0" err="1"/>
              <a:t>Ellenbecker</a:t>
            </a:r>
            <a:r>
              <a:rPr lang="en-US" altLang="es-PR" sz="2800" b="0" dirty="0"/>
              <a:t>, T. S., &amp; Davies, G. J. (2001). </a:t>
            </a:r>
            <a:r>
              <a:rPr lang="en-US" altLang="es-PR" sz="2800" i="1" dirty="0"/>
              <a:t>Closed Kinetic Chain Exercises: A </a:t>
            </a:r>
            <a:r>
              <a:rPr lang="en-US" altLang="es-PR" sz="2800" i="1" dirty="0" err="1"/>
              <a:t>Comprehensice</a:t>
            </a:r>
            <a:r>
              <a:rPr lang="en-US" altLang="es-PR" sz="2800" i="1" dirty="0"/>
              <a:t> Guide to Multiple Joint Exercises</a:t>
            </a:r>
            <a:r>
              <a:rPr lang="en-US" altLang="es-PR" sz="2800" b="0" dirty="0"/>
              <a:t>. Champaign, IL: Human Kinetics, Inc. 128 pp.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2" y="765175"/>
            <a:ext cx="4140228" cy="56248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3796787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8" y="961224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077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512" y="5949280"/>
            <a:ext cx="88201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Webb, A. (2016). Functional movement development for athletic performance.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Australian Strength &amp; Conditioning, 24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(3), 23-40.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base de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EBSCOhost (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SPORTDiscus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Full Text)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3203848" y="908720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1" y="1917031"/>
            <a:ext cx="8748464" cy="31028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8040273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/>
          </p:cNvSpPr>
          <p:nvPr/>
        </p:nvSpPr>
        <p:spPr bwMode="auto">
          <a:xfrm>
            <a:off x="3203848" y="548680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79512" y="6121872"/>
            <a:ext cx="8820150" cy="47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D'ewes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(2016). What is functional training and is it right for you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?. </a:t>
            </a:r>
            <a:r>
              <a:rPr lang="en-U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Businesstoday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(210), 1-3.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base de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EBSCOhost (Business Source Complete)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272808" cy="48284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4627435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/>
          </p:cNvSpPr>
          <p:nvPr/>
        </p:nvSpPr>
        <p:spPr bwMode="auto">
          <a:xfrm>
            <a:off x="3203848" y="764505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628800"/>
            <a:ext cx="8572500" cy="3933825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79512" y="5905848"/>
            <a:ext cx="8820150" cy="47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Santana, J. C. (2016). Functional training for running sports.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Coach,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(214), 6835-6841.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base de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EBSCOhost (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SPORTDiscus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Full Text)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928735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512" y="5833840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Fort-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Vanmeerhaeghe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Romero-Rodriguez, D., Montalvo, A. M., Kiefer, A. W., Lloyd, R. S., &amp; Myer, G. D. (2016). Integrative neuromuscular training and injury prevention in youth athletes. Part I: Identifying risk factors.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&amp; Conditioning Journal, 38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(3), 36-48.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http://www.revdesportiva.pt/files/para_publicar/Integrative_Neuromuscular_Training_and_Injury.5.pdf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3203848" y="620688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50852"/>
            <a:ext cx="6171599" cy="43290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0036174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512" y="5833840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Poston, W. C., Haddock, C. K., Heinrich, K. M.,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Jahnke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A.,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Jitnarin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N., &amp;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Batchelor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B. (2016). Is High-intensity functional training (HIFT)/CrossFit safe for military fitness training?.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Military Medicine, 181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(7), 627-637. doi:10.7205/MILMED-D-15-00273.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base de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EBSCOhost (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SPORTDiscus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Full Text)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477250" cy="4810125"/>
          </a:xfrm>
          <a:prstGeom prst="rect">
            <a:avLst/>
          </a:prstGeom>
        </p:spPr>
      </p:pic>
      <p:sp>
        <p:nvSpPr>
          <p:cNvPr id="7" name="Title 1"/>
          <p:cNvSpPr>
            <a:spLocks/>
          </p:cNvSpPr>
          <p:nvPr/>
        </p:nvSpPr>
        <p:spPr bwMode="auto">
          <a:xfrm>
            <a:off x="3203848" y="620688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2016</a:t>
            </a:r>
          </a:p>
        </p:txBody>
      </p:sp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/>
          </p:cNvSpPr>
          <p:nvPr/>
        </p:nvSpPr>
        <p:spPr bwMode="auto">
          <a:xfrm>
            <a:off x="3203848" y="620688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512" y="5833840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King, M., &amp;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Stanforth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(2015). The movement-based programming method for select populations.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ACSM s Health &amp; Fitness Journal, 19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17-22.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http://journals.lww.com/acsm-healthfitness/Fulltext/2015/01000/THE_MOVEMENT_BASED_PROGRAMMING_METHOD_FOR_SELECT.6.aspx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9" y="1268760"/>
            <a:ext cx="8575301" cy="39077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8775250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/>
          </p:cNvSpPr>
          <p:nvPr/>
        </p:nvSpPr>
        <p:spPr bwMode="auto">
          <a:xfrm>
            <a:off x="3275955" y="620688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512" y="6049864"/>
            <a:ext cx="8820150" cy="47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Ageberg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E., &amp;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Roos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M. (2015). Neuromuscular exercise as treatment of degenerative knee disease.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&amp; Sport Sciences Reviews, 43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14-22.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http://journals.lww.com/acsm-essr/Fulltext/2015/01000/Neuromuscular_Exercise_as_Treatment_of.5.aspx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95557"/>
            <a:ext cx="8208912" cy="41936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8145451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0" y="836613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3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BIOENERGÉTICA: </a:t>
            </a:r>
            <a:r>
              <a:rPr lang="es-PR" altLang="es-PR" sz="3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</a:t>
            </a:r>
            <a:r>
              <a:rPr lang="es-PR" altLang="es-PR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s-PR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s-PR" sz="3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Lista Focalizada*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539750" y="1984375"/>
            <a:ext cx="828040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s-PR" sz="3100">
                <a:latin typeface="Arial" panose="020B0604020202020204" pitchFamily="34" charset="0"/>
              </a:rPr>
              <a:t>Fundamentado en la presentación del video anterior, mencione tres términos, palabras o frases que puedan surgir de su pensamiento al ver tal película. Tienen 3 minutos para completar esta actividad:</a:t>
            </a:r>
          </a:p>
          <a:p>
            <a:pPr algn="l" eaLnBrk="0" hangingPunct="0">
              <a:lnSpc>
                <a:spcPct val="90000"/>
              </a:lnSpc>
            </a:pPr>
            <a:endParaRPr lang="en-US" altLang="es-PR" sz="3100">
              <a:latin typeface="Arial" panose="020B0604020202020204" pitchFamily="34" charset="0"/>
            </a:endParaRPr>
          </a:p>
          <a:p>
            <a:pPr algn="l" eaLnBrk="0" hangingPunct="0">
              <a:lnSpc>
                <a:spcPct val="90000"/>
              </a:lnSpc>
            </a:pPr>
            <a:r>
              <a:rPr lang="en-US" altLang="es-PR" sz="3100">
                <a:latin typeface="Arial" panose="020B0604020202020204" pitchFamily="34" charset="0"/>
              </a:rPr>
              <a:t>1.</a:t>
            </a:r>
          </a:p>
          <a:p>
            <a:pPr algn="l" eaLnBrk="0" hangingPunct="0">
              <a:lnSpc>
                <a:spcPct val="70000"/>
              </a:lnSpc>
            </a:pPr>
            <a:endParaRPr lang="en-US" altLang="es-PR" sz="3100">
              <a:latin typeface="Arial" panose="020B0604020202020204" pitchFamily="34" charset="0"/>
            </a:endParaRPr>
          </a:p>
          <a:p>
            <a:pPr algn="l" eaLnBrk="0" hangingPunct="0">
              <a:lnSpc>
                <a:spcPct val="70000"/>
              </a:lnSpc>
            </a:pPr>
            <a:r>
              <a:rPr lang="en-US" altLang="es-PR" sz="3100">
                <a:latin typeface="Arial" panose="020B0604020202020204" pitchFamily="34" charset="0"/>
              </a:rPr>
              <a:t>2.</a:t>
            </a:r>
          </a:p>
          <a:p>
            <a:pPr algn="l" eaLnBrk="0" hangingPunct="0">
              <a:lnSpc>
                <a:spcPct val="70000"/>
              </a:lnSpc>
            </a:pPr>
            <a:endParaRPr lang="en-US" altLang="es-PR" sz="3100">
              <a:latin typeface="Arial" panose="020B0604020202020204" pitchFamily="34" charset="0"/>
            </a:endParaRPr>
          </a:p>
          <a:p>
            <a:pPr algn="l" eaLnBrk="0" hangingPunct="0">
              <a:lnSpc>
                <a:spcPct val="70000"/>
              </a:lnSpc>
            </a:pPr>
            <a:r>
              <a:rPr lang="en-US" altLang="es-PR" sz="3100">
                <a:latin typeface="Arial" panose="020B0604020202020204" pitchFamily="34" charset="0"/>
              </a:rPr>
              <a:t>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79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512" y="5833294"/>
            <a:ext cx="8820150" cy="62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Silva-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Grigoletto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E., Brito, C. J., &amp; Heredia, J. R. (2014). Functional training: functional for what and for whom? /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Treinamento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funcional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funcional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que e para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quem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Brazilian Journal of </a:t>
            </a:r>
            <a:r>
              <a:rPr lang="en-U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Kineanthropometry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Human Performance, 16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(6), 714-719.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http://www.scielo.br/pdf/rbcdh/v16n6/1980-0037-rbcdh-16-06-00709.pdf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6634" name="Picture 10" descr="1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84" y="1196951"/>
            <a:ext cx="8265092" cy="45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3203848" y="620688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23873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/>
          </p:cNvSpPr>
          <p:nvPr/>
        </p:nvSpPr>
        <p:spPr bwMode="auto">
          <a:xfrm>
            <a:off x="3347963" y="620688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512" y="5833840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s-PR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Balagué </a:t>
            </a:r>
            <a:r>
              <a:rPr lang="es-PR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Serre</a:t>
            </a:r>
            <a:r>
              <a:rPr lang="es-PR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N., </a:t>
            </a:r>
            <a:r>
              <a:rPr lang="es-PR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Torrents</a:t>
            </a:r>
            <a:r>
              <a:rPr lang="es-PR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Martín, C., Pol Cabanellas, R., &amp; </a:t>
            </a:r>
            <a:r>
              <a:rPr lang="es-PR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Seirul.Lo</a:t>
            </a:r>
            <a:r>
              <a:rPr lang="es-PR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Vargas, F. (2014). Entrenamiento integrado. Principios dinámicos y aplicaciones. </a:t>
            </a:r>
            <a:r>
              <a:rPr lang="es-PR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Apunts</a:t>
            </a:r>
            <a:r>
              <a:rPr lang="es-PR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PR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Educacion</a:t>
            </a:r>
            <a:r>
              <a:rPr lang="es-PR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R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Fisica</a:t>
            </a:r>
            <a:r>
              <a:rPr lang="es-PR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Deportes, </a:t>
            </a:r>
            <a:r>
              <a:rPr lang="es-PR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(116), 60-68. doi:10.5672/apunts.2014-0983.es.(2014/2).116.06. Recuperado de </a:t>
            </a:r>
            <a:r>
              <a:rPr lang="es-PR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http://www.raco.cat/index.php/ApuntsEFD/article/viewFile/279286/366994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196752"/>
            <a:ext cx="8748464" cy="42490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612824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23528" y="5977856"/>
            <a:ext cx="8496944" cy="47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Roy, B. A. (2014).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exercise training.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ACSM's Health &amp; Fitness Journal, 18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(3), 3.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http://journals.lww.com/acsm-healthfitness/Fulltext/2014/05000/FUNctional_Exercise_Training.3.aspx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620688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287016"/>
            <a:ext cx="8748464" cy="4374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7740041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833840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Liu, C.,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Shiroy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D., Jones, L., &amp; Clark, D. (2014). Systematic review of functional training on muscle strength, physical functioning, and activities of daily living in older adults.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Reviews of Aging &amp; Physical Activity, 11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(2), 95-106.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base de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EBSCOhost (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SPORTDiscus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Full Text)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764505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39665"/>
            <a:ext cx="8712968" cy="28134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999678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51520" y="5977856"/>
            <a:ext cx="8640960" cy="47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Dalcourt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(2014). Loaded movement training.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 Fitness Journal, 11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(5), 30-37.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basede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EBSCOhost (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SPORTDiscus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Full Text)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597992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5" y="1390279"/>
            <a:ext cx="8550427" cy="41989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2306278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6049864"/>
            <a:ext cx="8820150" cy="47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Peterson, J. A. (2013). Take ten. 10 nice-to-know facts about functional training.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ACSM's Health &amp; Fitness Journal, 17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(5), 48.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http://journals.lww.com/acsm-healthfitness/Fulltext/2013/09000/10_Nice_to_Know_Facts_About_Functional_Training.15.aspx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692497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68608"/>
            <a:ext cx="8568952" cy="37605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989627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833840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King, M., &amp;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Stanforth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(2013). 10,000 workouts in 10 minutes: Movement-based programming.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ACSM's Health &amp; Fitness Journal, 17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5-14.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http://journals.lww.com/acsm-healthfitness/Fulltext/2013/01000/10,000_WORKOUTS_IN_10_MINUTES__Movement_based.5.aspx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620688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340768"/>
            <a:ext cx="8604448" cy="341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7765495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6024790"/>
            <a:ext cx="8820150" cy="42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Sipe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C., &amp; Ritchie, D. (2012). The significant 7 principles of functional training for mature adults.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 Fitness Journal, 9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42-49.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base de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EBSCOhost (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SPORTDiscus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Full Text)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548680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18966"/>
            <a:ext cx="7638678" cy="46451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2803485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977856"/>
            <a:ext cx="8820150" cy="47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Bushman, B. A. (2012). Wouldn't you like to know.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Neuromotor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exercise training.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ACSM's Health &amp; Fitness Journal, 16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(6), 4-7.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http://journals.lww.com/acsm-healthfitness/Fulltext/2012/11000/Neuromotor_Exercise_Training.4.aspx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874540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954859"/>
            <a:ext cx="8748464" cy="32023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612465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6121872"/>
            <a:ext cx="8820150" cy="47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Schoenfeld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B., &amp; Contreras, B. (2012). Do single-joint exercises enhance functional fitness?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&amp; Conditioning Journal, 34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63-65.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https://bretcontreras.com/wp-content/uploads/Do-Single-Joint-Exercises-Enhance-Functional-Fitness.pdf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89" y="764704"/>
            <a:ext cx="7884951" cy="5112568"/>
          </a:xfrm>
          <a:prstGeom prst="rect">
            <a:avLst/>
          </a:prstGeom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3203848" y="620688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861673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alud_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908050"/>
            <a:ext cx="8001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823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833840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O'Driscoll1, J. &amp; Delahunt, E. (2011). Neuromuscular training to enhance sensorimotor and functional deficits in subjects with chronic ankle instability: A systematic review and best evidence synthesis. (2011). SMARTT: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Sports Medicine, Arthroscopy, Rehabilitation, Therapy &amp; Technology, 3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19-38.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http://www.ncbi.nlm.nih.gov/pmc/articles/PMC3189141/pdf/1758-2555-3-19.pdf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880627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960747"/>
            <a:ext cx="8676456" cy="2764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6982761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905302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Hernández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García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R., &amp; Torres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Luque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 (2011).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Preparación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física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integrada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deportes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combate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en-U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Balonmano.Com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Sports Science / </a:t>
            </a:r>
            <a:r>
              <a:rPr lang="en-U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Revista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Ciencias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Deporte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731-38.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http://www.e-balonmano.com/ojs/index.php/revista/article/view/72/68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476672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6" y="1124745"/>
            <a:ext cx="8591064" cy="4608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5495583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905302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Brzycki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(2011). A critical look at functional training.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Texas Coach,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(January), 44-47.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https://www.princeton.edu/campusrec/stephens-fitness-center/fitness-articles/MB-2011-01a.pdf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908521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8" y="1988840"/>
            <a:ext cx="8507656" cy="27378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947000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905302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Faigenbaum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D., Farrell, A., Fabiano, M.,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Radler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Naclerio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Ratamess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A., &amp; ... Myer, G. D. (2011). Effects of integrative neuromuscular training on fitness performance in children.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Pediatric Exercise Science, 23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573-584.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base de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EBSCOhost (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SPORTDiscus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Full Text).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476672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935"/>
            <a:ext cx="7285112" cy="4570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674099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905302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Naclerio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F., &amp;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Faigenbaum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(2011). Integrative neuromuscular training for youth. </a:t>
            </a:r>
            <a:r>
              <a:rPr lang="en-U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Revista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Kronos, 10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49-56.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base de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EBSCOhost (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SPORTDiscus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Full Text)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692497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638761"/>
            <a:ext cx="8460432" cy="38064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6165439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905302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Myer, G. D., &amp;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Faigenbaum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D. (2011). Exercise is sports medicine in youth: Integrative neuromuscular training to optimize motor development and reduce risk of sports related injury. </a:t>
            </a:r>
            <a:r>
              <a:rPr lang="en-U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Revista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Kronos, 10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39-48.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http://abacus.universidadeuropea.es/bitstream/handle/11268/3102/Kronos_X_1_5.pdf?sequence=1&amp;isAllowed=y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548481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" y="1194023"/>
            <a:ext cx="7648575" cy="4467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141636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905302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Myer, G. D.,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Faigenbaum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D., Ford, K. R., Best, T. M., Bergeron, M. F., &amp; Hewett, T. E. (2011). When to Initiate Integrative Neuromuscular Training to Reduce Sports-Related Injuries and Enhance Health in Youth?.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Sports Medicine Reports, 10(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3), 157-166.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http://www.ncbi.nlm.nih.gov/pmc/articles/PMC3105332/pdf/nihms-289927.pdf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692497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37755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0854332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905302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Daehan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K., Van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Ryssegem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G., &amp;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Junggi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(2011). Clinician's corner: Overcoming the myth of proprioceptive training.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Kinesiology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(Online Edition), 18-28.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http://www.academia.edu/4248611/Overcoming_The_Myth_Of_Proprioceptive_Training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1052537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1" y="2229594"/>
            <a:ext cx="8791575" cy="2495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4300167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733256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Beckham, S. G., &amp; Harper, M. (2010). Functional training: Fad or here to stay?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ACSM's Health &amp; Fitness Journal, 14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(6), 24-30.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http://journals.lww.com/acsm-healthfitness/Fulltext/2010/11000/FUNCTIONAL_TRAINING__Fad_or_Here_to_Stay_.8.aspx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692497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8541141" cy="25212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9921759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905302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Liebernson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(2006). Functional training for performance enhancement - Part 1: The basics.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Bodywork &amp; Movement Therapies, 10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(2), 154-158.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http://www.avordchiropractic.com/doc/Functional%20training%20for%20Performance%20enhancement.pdf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692497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2006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715952"/>
            <a:ext cx="8532440" cy="3690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3454941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/>
          </p:cNvSpPr>
          <p:nvPr/>
        </p:nvSpPr>
        <p:spPr bwMode="auto">
          <a:xfrm>
            <a:off x="0" y="692150"/>
            <a:ext cx="9144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s-PR" sz="17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SALUDMED: </a:t>
            </a:r>
            <a:r>
              <a:rPr lang="es-PR" altLang="es-PR" sz="1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CIENCIAS DEL MOVIMIENTO HUMANO Y DE LA SALUD</a:t>
            </a:r>
            <a:br>
              <a:rPr lang="es-PR" altLang="es-PR" sz="1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17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DIRECCIÓN DEL SITIO WEB: http://www.saludmed.com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194149"/>
            <a:ext cx="8460432" cy="5259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990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905302"/>
            <a:ext cx="8820150" cy="47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Siff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(2002). Functional training revisited.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&amp; Conditioning Journal, 24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(5), 42-46.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http://encontroswf.com/wp-content/uploads/2015/04/Artigo-ACSM-2009_Exercise-and-physical-activity-for-older-adults-72.pdf</a:t>
            </a:r>
            <a:endParaRPr lang="en-US" altLang="es-P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5" y="764704"/>
            <a:ext cx="8802885" cy="4288784"/>
          </a:xfrm>
          <a:prstGeom prst="rect">
            <a:avLst/>
          </a:prstGeom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2987824" y="1268760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276417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5905302"/>
            <a:ext cx="8820150" cy="69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Risberg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A.,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Mork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M.,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Jenssen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K., &amp; Holm, I. I. (2001). Design and implementation of a neuromuscular training program following anterior cruciate ligament reconstruction. 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</a:t>
            </a:r>
            <a:r>
              <a:rPr lang="en-U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Orthopaedic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Sports Physical Therapy, 31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620-631.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base de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EBSCOhost (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SPORTDiscus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Full Text).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203848" y="692497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3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2001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289615"/>
            <a:ext cx="8676456" cy="41556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2485754"/>
      </p:ext>
    </p:ext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ecursos_Banners_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1075"/>
            <a:ext cx="8001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115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R"/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36513" y="4445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s-PR" altLang="es-PR" sz="1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http://www.nsca.com</a:t>
            </a:r>
          </a:p>
        </p:txBody>
      </p:sp>
      <p:pic>
        <p:nvPicPr>
          <p:cNvPr id="6" name="Picture 4" descr="NSCA_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225"/>
            <a:ext cx="9144000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R"/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6513" y="4445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s-PR" altLang="es-PR" sz="1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http://www.nasm.org</a:t>
            </a:r>
          </a:p>
        </p:txBody>
      </p:sp>
      <p:pic>
        <p:nvPicPr>
          <p:cNvPr id="4" name="Picture 9" descr="NASM_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349250"/>
            <a:ext cx="7777163" cy="639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332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692522"/>
            <a:ext cx="9036496" cy="5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s-PR" altLang="es-PR" sz="2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THE AMERICAN COUNCIL ON EXERCISE (ACE):</a:t>
            </a:r>
          </a:p>
          <a:p>
            <a:pPr algn="ctr">
              <a:lnSpc>
                <a:spcPct val="110000"/>
              </a:lnSpc>
            </a:pP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https://www.acefitness.org/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8597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463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4" name="chimes.wav"/>
          </p:stSnd>
        </p:sndAc>
      </p:transition>
    </mc:Choice>
    <mc:Fallback xmlns="">
      <p:transition spd="slow">
        <p:checker/>
        <p:sndAc>
          <p:stSnd>
            <p:snd r:embed="rId6" name="chimes.wav"/>
          </p:stSnd>
        </p:sndAc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cursos-Sitios-Web_Banners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90575"/>
            <a:ext cx="8001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3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-108520" y="1196752"/>
            <a:ext cx="9144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es-PR" altLang="es-PR" sz="2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FUNCTIONAL TRAINING INSTITUTE:</a:t>
            </a:r>
            <a:br>
              <a:rPr lang="es-PR" altLang="es-PR" sz="24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4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DIRECCIÓN DEL SITIO WEB: http://www.functionaltraininginstitute.com/</a:t>
            </a:r>
            <a:br>
              <a:rPr lang="es-PR" altLang="es-PR" sz="24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endParaRPr lang="es-PR" altLang="es-PR" sz="240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8571387" cy="3960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48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09721"/>
            <a:ext cx="8640960" cy="5184576"/>
          </a:xfrm>
          <a:prstGeom prst="rect">
            <a:avLst/>
          </a:prstGeom>
        </p:spPr>
      </p:pic>
      <p:sp>
        <p:nvSpPr>
          <p:cNvPr id="4" name="Title 1"/>
          <p:cNvSpPr>
            <a:spLocks/>
          </p:cNvSpPr>
          <p:nvPr/>
        </p:nvSpPr>
        <p:spPr bwMode="auto">
          <a:xfrm>
            <a:off x="0" y="548680"/>
            <a:ext cx="9144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ts val="2800"/>
              </a:lnSpc>
            </a:pPr>
            <a:r>
              <a:rPr lang="es-PR" altLang="es-PR" sz="1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FUNCTIONAL MOVEMENT SCREEN:</a:t>
            </a:r>
            <a:br>
              <a:rPr lang="es-PR" altLang="es-PR" sz="18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18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DIRECCIÓN DEL SITIO WEB: http://www.functionalmovement.com/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58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548680"/>
            <a:ext cx="9144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ts val="2500"/>
              </a:lnSpc>
            </a:pPr>
            <a:r>
              <a:rPr lang="es-PR" altLang="es-PR" sz="1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FUNCTIONAL MOVEMENT SCREEN:</a:t>
            </a:r>
            <a:br>
              <a:rPr lang="es-PR" altLang="es-PR" sz="18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18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DIRECCIÓN DEL SITIO WEB: http://www.movementbook.com/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1" y="1340768"/>
            <a:ext cx="8319163" cy="5113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279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17208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914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15" y="764704"/>
            <a:ext cx="3270447" cy="4578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itle 1"/>
          <p:cNvSpPr>
            <a:spLocks/>
          </p:cNvSpPr>
          <p:nvPr/>
        </p:nvSpPr>
        <p:spPr bwMode="auto">
          <a:xfrm>
            <a:off x="3923928" y="2492896"/>
            <a:ext cx="499227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7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GRACIAS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504" y="0"/>
            <a:ext cx="10307954" cy="6857999"/>
          </a:xfrm>
          <a:prstGeom prst="rect">
            <a:avLst/>
          </a:prstGeom>
        </p:spPr>
      </p:pic>
      <p:sp>
        <p:nvSpPr>
          <p:cNvPr id="6" name="Title 1"/>
          <p:cNvSpPr>
            <a:spLocks/>
          </p:cNvSpPr>
          <p:nvPr/>
        </p:nvSpPr>
        <p:spPr bwMode="auto">
          <a:xfrm>
            <a:off x="72330" y="2420044"/>
            <a:ext cx="88201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es-PR" altLang="es-PR" sz="8100" b="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¿PREGUNTAS?</a:t>
            </a:r>
            <a:endParaRPr lang="es-PR" altLang="es-PR" sz="8100" b="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5816" y="836712"/>
            <a:ext cx="525658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6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CONTACTO: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1627" y="2271677"/>
            <a:ext cx="80588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Correo</a:t>
            </a:r>
            <a:r>
              <a:rPr lang="en-US" altLang="es-PR" sz="2800" b="1" dirty="0">
                <a:latin typeface="Arial" charset="0"/>
              </a:rPr>
              <a:t> </a:t>
            </a:r>
            <a:r>
              <a:rPr lang="en-US" altLang="es-PR" sz="2800" b="1" dirty="0" err="1">
                <a:latin typeface="Arial" charset="0"/>
              </a:rPr>
              <a:t>electrónico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0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2338217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98141" y="3483585"/>
            <a:ext cx="6150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Dirección</a:t>
            </a:r>
            <a:r>
              <a:rPr lang="en-US" altLang="es-PR" sz="2800" b="1" dirty="0">
                <a:latin typeface="Arial" charset="0"/>
              </a:rPr>
              <a:t> y </a:t>
            </a:r>
            <a:r>
              <a:rPr lang="en-US" altLang="es-PR" sz="2800" b="1" dirty="0" err="1">
                <a:latin typeface="Arial" charset="0"/>
              </a:rPr>
              <a:t>Teléfono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2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50125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98141" y="5440029"/>
            <a:ext cx="4707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Página</a:t>
            </a:r>
            <a:r>
              <a:rPr lang="en-US" altLang="es-PR" sz="2800" b="1" dirty="0">
                <a:latin typeface="Arial" charset="0"/>
              </a:rPr>
              <a:t> Web: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4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506569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61628" y="2847741"/>
            <a:ext cx="7158236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elopategui@intermetro.edu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832588" y="4059649"/>
            <a:ext cx="733981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U</a:t>
            </a:r>
            <a:r>
              <a:rPr lang="en-US" altLang="es-PR" sz="2800" b="1" i="1" dirty="0">
                <a:latin typeface="Calibri" panose="020F0502020204030204" pitchFamily="34" charset="0"/>
              </a:rPr>
              <a:t>niversidad </a:t>
            </a:r>
            <a:r>
              <a:rPr lang="en-US" altLang="es-PR" sz="2800" b="1" i="1" dirty="0" err="1">
                <a:latin typeface="Calibri" panose="020F0502020204030204" pitchFamily="34" charset="0"/>
              </a:rPr>
              <a:t>Interamericana</a:t>
            </a:r>
            <a:r>
              <a:rPr lang="en-US" altLang="es-PR" sz="2800" b="1" i="1" dirty="0">
                <a:latin typeface="Calibri" panose="020F0502020204030204" pitchFamily="34" charset="0"/>
              </a:rPr>
              <a:t> de Puerto Rico</a:t>
            </a: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 err="1">
                <a:latin typeface="Calibri" panose="020F0502020204030204" pitchFamily="34" charset="0"/>
              </a:rPr>
              <a:t>Recinto</a:t>
            </a:r>
            <a:r>
              <a:rPr lang="en-US" altLang="es-PR" sz="2800" i="1" dirty="0">
                <a:latin typeface="Calibri" panose="020F0502020204030204" pitchFamily="34" charset="0"/>
              </a:rPr>
              <a:t> </a:t>
            </a:r>
            <a:r>
              <a:rPr lang="en-US" altLang="es-PR" sz="2800" i="1" dirty="0" err="1">
                <a:latin typeface="Calibri" panose="020F0502020204030204" pitchFamily="34" charset="0"/>
              </a:rPr>
              <a:t>Metropolitano</a:t>
            </a:r>
            <a:endParaRPr lang="en-US" altLang="es-PR" sz="2800" b="1" i="1" dirty="0">
              <a:latin typeface="Calibri" panose="020F0502020204030204" pitchFamily="34" charset="0"/>
            </a:endParaRP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Tel: 787-250-1912, X2286, 2245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832588" y="5996929"/>
            <a:ext cx="7339813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www.saludmed.com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0" y="380052"/>
            <a:ext cx="2139990" cy="1847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46" y="1650616"/>
            <a:ext cx="3036838" cy="230380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10175"/>
            <a:ext cx="2592326" cy="18711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429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45983</TotalTime>
  <Words>3486</Words>
  <Application>Microsoft Office PowerPoint</Application>
  <PresentationFormat>On-screen Show (4:3)</PresentationFormat>
  <Paragraphs>307</Paragraphs>
  <Slides>92</Slides>
  <Notes>92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0" baseType="lpstr">
      <vt:lpstr>Arial</vt:lpstr>
      <vt:lpstr>Arial Black</vt:lpstr>
      <vt:lpstr>Calibri</vt:lpstr>
      <vt:lpstr>Georgia</vt:lpstr>
      <vt:lpstr>Times New Roman</vt:lpstr>
      <vt:lpstr>Trebuchet MS</vt:lpstr>
      <vt:lpstr>Wingdings 2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Laboratorio: Potencia Vertical</dc:title>
  <dc:creator>Valued Acer Customer</dc:creator>
  <cp:lastModifiedBy>Edgar Lopategui Corsino</cp:lastModifiedBy>
  <cp:revision>5036</cp:revision>
  <cp:lastPrinted>2016-09-29T16:33:06Z</cp:lastPrinted>
  <dcterms:created xsi:type="dcterms:W3CDTF">2012-03-25T21:01:47Z</dcterms:created>
  <dcterms:modified xsi:type="dcterms:W3CDTF">2021-03-03T12:19:23Z</dcterms:modified>
</cp:coreProperties>
</file>