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ppt/tags/tag25.xml" ContentType="application/vnd.openxmlformats-officedocument.presentationml.tags+xml"/>
  <Override PartName="/ppt/notesSlides/notesSlide24.xml" ContentType="application/vnd.openxmlformats-officedocument.presentationml.notesSlide+xml"/>
  <Override PartName="/ppt/tags/tag26.xml" ContentType="application/vnd.openxmlformats-officedocument.presentationml.tags+xml"/>
  <Override PartName="/ppt/notesSlides/notesSlide25.xml" ContentType="application/vnd.openxmlformats-officedocument.presentationml.notesSlide+xml"/>
  <Override PartName="/ppt/tags/tag27.xml" ContentType="application/vnd.openxmlformats-officedocument.presentationml.tags+xml"/>
  <Override PartName="/ppt/notesSlides/notesSlide26.xml" ContentType="application/vnd.openxmlformats-officedocument.presentationml.notesSlide+xml"/>
  <Override PartName="/ppt/tags/tag28.xml" ContentType="application/vnd.openxmlformats-officedocument.presentationml.tags+xml"/>
  <Override PartName="/ppt/notesSlides/notesSlide27.xml" ContentType="application/vnd.openxmlformats-officedocument.presentationml.notesSlide+xml"/>
  <Override PartName="/ppt/tags/tag29.xml" ContentType="application/vnd.openxmlformats-officedocument.presentationml.tags+xml"/>
  <Override PartName="/ppt/notesSlides/notesSlide28.xml" ContentType="application/vnd.openxmlformats-officedocument.presentationml.notesSlide+xml"/>
  <Override PartName="/ppt/tags/tag30.xml" ContentType="application/vnd.openxmlformats-officedocument.presentationml.tags+xml"/>
  <Override PartName="/ppt/notesSlides/notesSlide29.xml" ContentType="application/vnd.openxmlformats-officedocument.presentationml.notesSlide+xml"/>
  <Override PartName="/ppt/tags/tag31.xml" ContentType="application/vnd.openxmlformats-officedocument.presentationml.tags+xml"/>
  <Override PartName="/ppt/notesSlides/notesSlide30.xml" ContentType="application/vnd.openxmlformats-officedocument.presentationml.notesSlide+xml"/>
  <Override PartName="/ppt/tags/tag32.xml" ContentType="application/vnd.openxmlformats-officedocument.presentationml.tags+xml"/>
  <Override PartName="/ppt/notesSlides/notesSlide31.xml" ContentType="application/vnd.openxmlformats-officedocument.presentationml.notesSlide+xml"/>
  <Override PartName="/ppt/tags/tag33.xml" ContentType="application/vnd.openxmlformats-officedocument.presentationml.tags+xml"/>
  <Override PartName="/ppt/notesSlides/notesSlide32.xml" ContentType="application/vnd.openxmlformats-officedocument.presentationml.notesSlide+xml"/>
  <Override PartName="/ppt/tags/tag34.xml" ContentType="application/vnd.openxmlformats-officedocument.presentationml.tags+xml"/>
  <Override PartName="/ppt/notesSlides/notesSlide33.xml" ContentType="application/vnd.openxmlformats-officedocument.presentationml.notesSlide+xml"/>
  <Override PartName="/ppt/tags/tag35.xml" ContentType="application/vnd.openxmlformats-officedocument.presentationml.tags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6"/>
  </p:notesMasterIdLst>
  <p:handoutMasterIdLst>
    <p:handoutMasterId r:id="rId37"/>
  </p:handoutMasterIdLst>
  <p:sldIdLst>
    <p:sldId id="256" r:id="rId2"/>
    <p:sldId id="312" r:id="rId3"/>
    <p:sldId id="306" r:id="rId4"/>
    <p:sldId id="313" r:id="rId5"/>
    <p:sldId id="316" r:id="rId6"/>
    <p:sldId id="317" r:id="rId7"/>
    <p:sldId id="318" r:id="rId8"/>
    <p:sldId id="319" r:id="rId9"/>
    <p:sldId id="320" r:id="rId10"/>
    <p:sldId id="343" r:id="rId11"/>
    <p:sldId id="321" r:id="rId12"/>
    <p:sldId id="322" r:id="rId13"/>
    <p:sldId id="325" r:id="rId14"/>
    <p:sldId id="323" r:id="rId15"/>
    <p:sldId id="324" r:id="rId16"/>
    <p:sldId id="314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15" r:id="rId26"/>
    <p:sldId id="334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</p:sldIdLst>
  <p:sldSz cx="9144000" cy="6858000" type="screen4x3"/>
  <p:notesSz cx="7315200" cy="9601200"/>
  <p:custDataLst>
    <p:tags r:id="rId3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66"/>
    <a:srgbClr val="FF3300"/>
    <a:srgbClr val="990099"/>
    <a:srgbClr val="CC0000"/>
    <a:srgbClr val="0033CC"/>
    <a:srgbClr val="3333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55" autoAdjust="0"/>
    <p:restoredTop sz="90929"/>
  </p:normalViewPr>
  <p:slideViewPr>
    <p:cSldViewPr>
      <p:cViewPr varScale="1">
        <p:scale>
          <a:sx n="72" d="100"/>
          <a:sy n="72" d="100"/>
        </p:scale>
        <p:origin x="6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5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34" tIns="0" rIns="20134" bIns="0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100" b="0" i="1">
                <a:latin typeface="Times New Roman" panose="02020603050405020304" pitchFamily="18" charset="0"/>
              </a:defRPr>
            </a:lvl1pPr>
          </a:lstStyle>
          <a:p>
            <a:endParaRPr lang="es-PR" altLang="es-P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1588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34" tIns="0" rIns="20134" bIns="0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100" b="0" i="1">
                <a:latin typeface="Times New Roman" panose="02020603050405020304" pitchFamily="18" charset="0"/>
              </a:defRPr>
            </a:lvl1pPr>
          </a:lstStyle>
          <a:p>
            <a:endParaRPr lang="es-PR" altLang="es-P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34" tIns="0" rIns="20134" bIns="0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100" b="0" i="1">
                <a:latin typeface="Times New Roman" panose="02020603050405020304" pitchFamily="18" charset="0"/>
              </a:defRPr>
            </a:lvl1pPr>
          </a:lstStyle>
          <a:p>
            <a:endParaRPr lang="es-PR" altLang="es-P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34" tIns="0" rIns="20134" bIns="0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100" b="0" i="1">
                <a:latin typeface="Times New Roman" panose="02020603050405020304" pitchFamily="18" charset="0"/>
              </a:defRPr>
            </a:lvl1pPr>
          </a:lstStyle>
          <a:p>
            <a:fld id="{C1B84D7D-5BED-4C57-BCA2-F5FCA22F707E}" type="slidenum">
              <a:rPr lang="en-US" altLang="es-PR"/>
              <a:pPr/>
              <a:t>‹#›</a:t>
            </a:fld>
            <a:endParaRPr lang="en-US" altLang="es-P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5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34" tIns="0" rIns="20134" bIns="0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100" b="0" i="1">
                <a:latin typeface="Times New Roman" panose="02020603050405020304" pitchFamily="18" charset="0"/>
              </a:defRPr>
            </a:lvl1pPr>
          </a:lstStyle>
          <a:p>
            <a:endParaRPr lang="es-PR" altLang="es-P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1588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34" tIns="0" rIns="20134" bIns="0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100" b="0" i="1">
                <a:latin typeface="Times New Roman" panose="02020603050405020304" pitchFamily="18" charset="0"/>
              </a:defRPr>
            </a:lvl1pPr>
          </a:lstStyle>
          <a:p>
            <a:endParaRPr lang="es-PR" altLang="es-PR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8663"/>
            <a:ext cx="4781550" cy="35861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14" tIns="48658" rIns="97314" bIns="486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34" tIns="0" rIns="20134" bIns="0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100" b="0" i="1">
                <a:latin typeface="Times New Roman" panose="02020603050405020304" pitchFamily="18" charset="0"/>
              </a:defRPr>
            </a:lvl1pPr>
          </a:lstStyle>
          <a:p>
            <a:endParaRPr lang="es-PR" altLang="es-P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34" tIns="0" rIns="20134" bIns="0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100" b="0" i="1">
                <a:latin typeface="Times New Roman" panose="02020603050405020304" pitchFamily="18" charset="0"/>
              </a:defRPr>
            </a:lvl1pPr>
          </a:lstStyle>
          <a:p>
            <a:fld id="{40C1A05C-72F8-43D3-A1B3-B41649908DFA}" type="slidenum">
              <a:rPr lang="en-US" altLang="es-PR"/>
              <a:pPr/>
              <a:t>‹#›</a:t>
            </a:fld>
            <a:endParaRPr lang="en-US" altLang="es-P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A68899E-F101-4359-BA80-4D464BB04705}" type="slidenum">
              <a:rPr lang="en-US" altLang="es-PR" sz="1100">
                <a:latin typeface="Times New Roman" panose="02020603050405020304" pitchFamily="18" charset="0"/>
              </a:rPr>
              <a:pPr/>
              <a:t>1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7BF2CCE-0F3C-439A-B357-997AEF472F1D}" type="slidenum">
              <a:rPr lang="en-US" altLang="es-PR" sz="1100">
                <a:latin typeface="Times New Roman" panose="02020603050405020304" pitchFamily="18" charset="0"/>
              </a:rPr>
              <a:pPr/>
              <a:t>10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DB21FA7-A372-4BEB-9048-DB3767F2B537}" type="slidenum">
              <a:rPr lang="en-US" altLang="es-PR" sz="1100">
                <a:latin typeface="Times New Roman" panose="02020603050405020304" pitchFamily="18" charset="0"/>
              </a:rPr>
              <a:pPr/>
              <a:t>11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8E1776A-B291-4F90-9F11-D8BD574467DC}" type="slidenum">
              <a:rPr lang="en-US" altLang="es-PR" sz="1100">
                <a:latin typeface="Times New Roman" panose="02020603050405020304" pitchFamily="18" charset="0"/>
              </a:rPr>
              <a:pPr/>
              <a:t>12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C26B000-5DE3-4F68-8701-DCF26790EA5E}" type="slidenum">
              <a:rPr lang="en-US" altLang="es-PR" sz="1100">
                <a:latin typeface="Times New Roman" panose="02020603050405020304" pitchFamily="18" charset="0"/>
              </a:rPr>
              <a:pPr/>
              <a:t>13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256A87B-626B-49CD-97BE-2D4E949C6ED8}" type="slidenum">
              <a:rPr lang="en-US" altLang="es-PR" sz="1100">
                <a:latin typeface="Times New Roman" panose="02020603050405020304" pitchFamily="18" charset="0"/>
              </a:rPr>
              <a:pPr/>
              <a:t>14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73BF00B-CB1A-4B2C-8E8D-1C6F782CC66C}" type="slidenum">
              <a:rPr lang="en-US" altLang="es-PR" sz="1100">
                <a:latin typeface="Times New Roman" panose="02020603050405020304" pitchFamily="18" charset="0"/>
              </a:rPr>
              <a:pPr/>
              <a:t>15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8E82E45-35B7-486E-B030-DA459302D1D7}" type="slidenum">
              <a:rPr lang="en-US" altLang="es-PR" sz="1100">
                <a:latin typeface="Times New Roman" panose="02020603050405020304" pitchFamily="18" charset="0"/>
              </a:rPr>
              <a:pPr/>
              <a:t>16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FB847F1-B6ED-46E8-A3E9-32BFA115D068}" type="slidenum">
              <a:rPr lang="en-US" altLang="es-PR" sz="1100">
                <a:latin typeface="Times New Roman" panose="02020603050405020304" pitchFamily="18" charset="0"/>
              </a:rPr>
              <a:pPr/>
              <a:t>17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74BEECD-5E39-4330-AA64-E43FE576ABD1}" type="slidenum">
              <a:rPr lang="en-US" altLang="es-PR" sz="1100">
                <a:latin typeface="Times New Roman" panose="02020603050405020304" pitchFamily="18" charset="0"/>
              </a:rPr>
              <a:pPr/>
              <a:t>18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171FB33-AFCF-438B-9B68-CE832D78F7C4}" type="slidenum">
              <a:rPr lang="en-US" altLang="es-PR" sz="1100">
                <a:latin typeface="Times New Roman" panose="02020603050405020304" pitchFamily="18" charset="0"/>
              </a:rPr>
              <a:pPr/>
              <a:t>19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170E971-F395-4358-950D-D8861F3FB96F}" type="slidenum">
              <a:rPr lang="en-US" altLang="es-PR" sz="1100">
                <a:latin typeface="Times New Roman" panose="02020603050405020304" pitchFamily="18" charset="0"/>
              </a:rPr>
              <a:pPr/>
              <a:t>2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CB5B399-6512-4E43-87D8-B8E7583027FB}" type="slidenum">
              <a:rPr lang="en-US" altLang="es-PR" sz="1100">
                <a:latin typeface="Times New Roman" panose="02020603050405020304" pitchFamily="18" charset="0"/>
              </a:rPr>
              <a:pPr/>
              <a:t>20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0B889A5-30F9-4671-97CD-AD935E04FAB5}" type="slidenum">
              <a:rPr lang="en-US" altLang="es-PR" sz="1100">
                <a:latin typeface="Times New Roman" panose="02020603050405020304" pitchFamily="18" charset="0"/>
              </a:rPr>
              <a:pPr/>
              <a:t>21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93F3A74-C4B0-45DD-9896-D73517B8AF93}" type="slidenum">
              <a:rPr lang="en-US" altLang="es-PR" sz="1100">
                <a:latin typeface="Times New Roman" panose="02020603050405020304" pitchFamily="18" charset="0"/>
              </a:rPr>
              <a:pPr/>
              <a:t>22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BF47E1D-858B-4E0E-9A5E-F097E5C0CC87}" type="slidenum">
              <a:rPr lang="en-US" altLang="es-PR" sz="1100">
                <a:latin typeface="Times New Roman" panose="02020603050405020304" pitchFamily="18" charset="0"/>
              </a:rPr>
              <a:pPr/>
              <a:t>23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1585D5A-655B-46B5-B7AE-E492EC177A46}" type="slidenum">
              <a:rPr lang="en-US" altLang="es-PR" sz="1100">
                <a:latin typeface="Times New Roman" panose="02020603050405020304" pitchFamily="18" charset="0"/>
              </a:rPr>
              <a:pPr/>
              <a:t>24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01629AF-536A-4145-B87D-66413C767C02}" type="slidenum">
              <a:rPr lang="en-US" altLang="es-PR" sz="1100">
                <a:latin typeface="Times New Roman" panose="02020603050405020304" pitchFamily="18" charset="0"/>
              </a:rPr>
              <a:pPr/>
              <a:t>25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156F86A-220A-49B5-A027-39652920FB55}" type="slidenum">
              <a:rPr lang="en-US" altLang="es-PR" sz="1100">
                <a:latin typeface="Times New Roman" panose="02020603050405020304" pitchFamily="18" charset="0"/>
              </a:rPr>
              <a:pPr/>
              <a:t>26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7AB72E3-620C-4879-876D-DF9AA539D4C3}" type="slidenum">
              <a:rPr lang="en-US" altLang="es-PR" sz="1100">
                <a:latin typeface="Times New Roman" panose="02020603050405020304" pitchFamily="18" charset="0"/>
              </a:rPr>
              <a:pPr/>
              <a:t>27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98089FA-A363-45A2-9508-4ECA48F3EB07}" type="slidenum">
              <a:rPr lang="en-US" altLang="es-PR" sz="1100">
                <a:latin typeface="Times New Roman" panose="02020603050405020304" pitchFamily="18" charset="0"/>
              </a:rPr>
              <a:pPr/>
              <a:t>28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1D28DB3-E8F4-4D5A-894B-6E81E8F28817}" type="slidenum">
              <a:rPr lang="en-US" altLang="es-PR" sz="1100">
                <a:latin typeface="Times New Roman" panose="02020603050405020304" pitchFamily="18" charset="0"/>
              </a:rPr>
              <a:pPr/>
              <a:t>29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04E4037-AD91-4753-AAB4-D0A3C55C6AE3}" type="slidenum">
              <a:rPr lang="en-US" altLang="es-PR" sz="1100">
                <a:latin typeface="Times New Roman" panose="02020603050405020304" pitchFamily="18" charset="0"/>
              </a:rPr>
              <a:pPr/>
              <a:t>3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ABC865D-D009-422F-A565-C597DA8F353D}" type="slidenum">
              <a:rPr lang="en-US" altLang="es-PR" sz="1100">
                <a:latin typeface="Times New Roman" panose="02020603050405020304" pitchFamily="18" charset="0"/>
              </a:rPr>
              <a:pPr/>
              <a:t>30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952DA3B-C26D-402B-A374-7346258F7C25}" type="slidenum">
              <a:rPr lang="en-US" altLang="es-PR" sz="1100">
                <a:latin typeface="Times New Roman" panose="02020603050405020304" pitchFamily="18" charset="0"/>
              </a:rPr>
              <a:pPr/>
              <a:t>31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E0A5B60-DED1-4AB5-98D8-83B90E0C7C01}" type="slidenum">
              <a:rPr lang="en-US" altLang="es-PR" sz="1100">
                <a:latin typeface="Times New Roman" panose="02020603050405020304" pitchFamily="18" charset="0"/>
              </a:rPr>
              <a:pPr/>
              <a:t>32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5C0A39E-246C-4FFE-B437-D18FBE91C72F}" type="slidenum">
              <a:rPr lang="en-US" altLang="es-PR" sz="1100">
                <a:latin typeface="Times New Roman" panose="02020603050405020304" pitchFamily="18" charset="0"/>
              </a:rPr>
              <a:pPr/>
              <a:t>33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6716410-FF34-4449-819B-7C0565D70460}" type="slidenum">
              <a:rPr lang="en-US" altLang="es-PR" sz="1100">
                <a:latin typeface="Times New Roman" panose="02020603050405020304" pitchFamily="18" charset="0"/>
              </a:rPr>
              <a:pPr/>
              <a:t>34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B7314E0-36A7-466A-90E1-C43B4F6C250A}" type="slidenum">
              <a:rPr lang="en-US" altLang="es-PR" sz="1100">
                <a:latin typeface="Times New Roman" panose="02020603050405020304" pitchFamily="18" charset="0"/>
              </a:rPr>
              <a:pPr/>
              <a:t>4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19EBB13-A7F9-460E-BB18-5E8C37FD717F}" type="slidenum">
              <a:rPr lang="en-US" altLang="es-PR" sz="1100">
                <a:latin typeface="Times New Roman" panose="02020603050405020304" pitchFamily="18" charset="0"/>
              </a:rPr>
              <a:pPr/>
              <a:t>5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4316BC6-63B2-4C06-99A4-AC4EF63D7809}" type="slidenum">
              <a:rPr lang="en-US" altLang="es-PR" sz="1100">
                <a:latin typeface="Times New Roman" panose="02020603050405020304" pitchFamily="18" charset="0"/>
              </a:rPr>
              <a:pPr/>
              <a:t>6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D7718AE-6039-4E4D-8550-3677D3D7091D}" type="slidenum">
              <a:rPr lang="en-US" altLang="es-PR" sz="1100">
                <a:latin typeface="Times New Roman" panose="02020603050405020304" pitchFamily="18" charset="0"/>
              </a:rPr>
              <a:pPr/>
              <a:t>7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67A283C-2435-4B7E-9379-485B906ACED2}" type="slidenum">
              <a:rPr lang="en-US" altLang="es-PR" sz="1100">
                <a:latin typeface="Times New Roman" panose="02020603050405020304" pitchFamily="18" charset="0"/>
              </a:rPr>
              <a:pPr/>
              <a:t>8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05121A0-CB05-41FB-966B-4DF942EEAFD7}" type="slidenum">
              <a:rPr lang="en-US" altLang="es-PR" sz="1100">
                <a:latin typeface="Times New Roman" panose="02020603050405020304" pitchFamily="18" charset="0"/>
              </a:rPr>
              <a:pPr/>
              <a:t>9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ludmed.com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creativecommons.org/licenses/by-nc-nd/3.0/pr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s-PR" altLang="es-PR" b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s-PR" altLang="es-PR" b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s-PR" altLang="es-PR" b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s-PR" altLang="es-PR" b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s-PR" altLang="es-PR" b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s-PR" altLang="es-PR" b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s-PR" altLang="es-PR" b="0"/>
            </a:p>
          </p:txBody>
        </p:sp>
      </p:grpSp>
      <p:pic>
        <p:nvPicPr>
          <p:cNvPr id="1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132513"/>
            <a:ext cx="1117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2"/>
          <p:cNvSpPr txBox="1">
            <a:spLocks noChangeArrowheads="1"/>
          </p:cNvSpPr>
          <p:nvPr userDrawn="1"/>
        </p:nvSpPr>
        <p:spPr bwMode="auto">
          <a:xfrm>
            <a:off x="1727200" y="6005513"/>
            <a:ext cx="7264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PR" altLang="es-PR" sz="1200" b="0" dirty="0" err="1">
                <a:latin typeface="Arial" panose="020B0604020202020204" pitchFamily="34" charset="0"/>
              </a:rPr>
              <a:t>Saludmed</a:t>
            </a:r>
            <a:r>
              <a:rPr lang="es-PR" altLang="es-PR" sz="1200" b="0" dirty="0">
                <a:latin typeface="Arial" panose="020B0604020202020204" pitchFamily="34" charset="0"/>
              </a:rPr>
              <a:t> 2017, por </a:t>
            </a:r>
            <a:r>
              <a:rPr lang="es-PR" altLang="es-PR" sz="1200" i="1" dirty="0">
                <a:latin typeface="Arial" panose="020B0604020202020204" pitchFamily="34" charset="0"/>
                <a:hlinkClick r:id="rId3"/>
              </a:rPr>
              <a:t>Edgar Lopategui </a:t>
            </a:r>
            <a:r>
              <a:rPr lang="es-PR" altLang="es-PR" sz="1200" i="1" dirty="0" err="1">
                <a:latin typeface="Arial" panose="020B0604020202020204" pitchFamily="34" charset="0"/>
                <a:hlinkClick r:id="rId3"/>
              </a:rPr>
              <a:t>Corsino</a:t>
            </a:r>
            <a:r>
              <a:rPr lang="es-PR" altLang="es-PR" sz="1200" b="0" dirty="0">
                <a:latin typeface="Arial" panose="020B0604020202020204" pitchFamily="34" charset="0"/>
              </a:rPr>
              <a:t>, se encuentra bajo una licencia </a:t>
            </a:r>
            <a:r>
              <a:rPr lang="es-PR" altLang="es-PR" sz="1200" b="0" i="1" dirty="0">
                <a:latin typeface="Arial" panose="020B0604020202020204" pitchFamily="34" charset="0"/>
                <a:hlinkClick r:id="rId4"/>
              </a:rPr>
              <a:t>"</a:t>
            </a:r>
            <a:r>
              <a:rPr lang="es-PR" altLang="es-PR" sz="1200" b="0" i="1" dirty="0" err="1">
                <a:latin typeface="Arial" panose="020B0604020202020204" pitchFamily="34" charset="0"/>
                <a:hlinkClick r:id="rId4"/>
              </a:rPr>
              <a:t>Creative</a:t>
            </a:r>
            <a:r>
              <a:rPr lang="es-PR" altLang="es-PR" sz="1200" b="0" i="1" dirty="0">
                <a:latin typeface="Arial" panose="020B0604020202020204" pitchFamily="34" charset="0"/>
                <a:hlinkClick r:id="rId4"/>
              </a:rPr>
              <a:t> </a:t>
            </a:r>
            <a:r>
              <a:rPr lang="es-PR" altLang="es-PR" sz="1200" b="0" i="1" dirty="0" err="1">
                <a:latin typeface="Arial" panose="020B0604020202020204" pitchFamily="34" charset="0"/>
                <a:hlinkClick r:id="rId4"/>
              </a:rPr>
              <a:t>Commons</a:t>
            </a:r>
            <a:r>
              <a:rPr lang="es-PR" altLang="es-PR" sz="1200" b="0" i="1" dirty="0">
                <a:latin typeface="Arial" panose="020B0604020202020204" pitchFamily="34" charset="0"/>
                <a:hlinkClick r:id="rId4"/>
              </a:rPr>
              <a:t>"</a:t>
            </a:r>
            <a:r>
              <a:rPr lang="es-PR" altLang="es-PR" sz="1200" b="0" dirty="0">
                <a:latin typeface="Arial" panose="020B0604020202020204" pitchFamily="34" charset="0"/>
              </a:rPr>
              <a:t>, </a:t>
            </a:r>
          </a:p>
          <a:p>
            <a:pPr eaLnBrk="1" hangingPunct="1"/>
            <a:r>
              <a:rPr lang="es-PR" altLang="es-PR" sz="1200" b="0" dirty="0">
                <a:latin typeface="Arial" panose="020B0604020202020204" pitchFamily="34" charset="0"/>
              </a:rPr>
              <a:t>de tipo: </a:t>
            </a:r>
            <a:r>
              <a:rPr lang="es-PR" altLang="es-PR" sz="1200" i="1" dirty="0">
                <a:latin typeface="Arial" panose="020B0604020202020204" pitchFamily="34" charset="0"/>
                <a:hlinkClick r:id="rId4"/>
              </a:rPr>
              <a:t>Reconocimiento-</a:t>
            </a:r>
            <a:r>
              <a:rPr lang="es-PR" altLang="es-PR" sz="1200" i="1" dirty="0" err="1">
                <a:latin typeface="Arial" panose="020B0604020202020204" pitchFamily="34" charset="0"/>
                <a:hlinkClick r:id="rId4"/>
              </a:rPr>
              <a:t>NoComercial</a:t>
            </a:r>
            <a:r>
              <a:rPr lang="es-PR" altLang="es-PR" sz="1200" i="1" dirty="0">
                <a:latin typeface="Arial" panose="020B0604020202020204" pitchFamily="34" charset="0"/>
                <a:hlinkClick r:id="rId4"/>
              </a:rPr>
              <a:t>-Sin Obras Derivadas 3.0.  Licencia de Puerto Rico</a:t>
            </a:r>
            <a:r>
              <a:rPr lang="es-PR" altLang="es-PR" sz="1200" b="0" dirty="0">
                <a:latin typeface="Arial" panose="020B0604020202020204" pitchFamily="34" charset="0"/>
              </a:rPr>
              <a:t>.  </a:t>
            </a:r>
          </a:p>
          <a:p>
            <a:pPr eaLnBrk="1" hangingPunct="1"/>
            <a:r>
              <a:rPr lang="es-PR" altLang="es-PR" sz="1200" b="0" dirty="0">
                <a:latin typeface="Arial" panose="020B0604020202020204" pitchFamily="34" charset="0"/>
              </a:rPr>
              <a:t>Basado en las páginas publicadas para el sitio Web: </a:t>
            </a:r>
            <a:r>
              <a:rPr lang="es-PR" altLang="es-PR" sz="1200" i="1" dirty="0">
                <a:latin typeface="Arial" panose="020B0604020202020204" pitchFamily="34" charset="0"/>
                <a:hlinkClick r:id="rId3"/>
              </a:rPr>
              <a:t>www.saludmed.com</a:t>
            </a:r>
            <a:r>
              <a:rPr lang="es-PR" altLang="es-PR" sz="1200" b="0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392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392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latin typeface="Times New Roman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228A4BC-CAC0-4653-8E9E-5C6D56FA8643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3836313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226892-FDEC-4DED-8BFE-0C05049257ED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3514985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A1CBA-1904-441F-8707-DE26A76DE2A2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142784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4B7B5-140C-45E1-B28C-102FFC84F937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11981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9D907E-BCC0-43FA-8C02-FC15D294F7B8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222066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731FB2-6312-4699-BD5E-9E0126C302AC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206850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89F023-BA59-4E09-9B32-6DF1CEADA9C6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108304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923301-47F0-43F1-8904-BF8DDBDB17F8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110689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912EB-6D29-4485-B054-7581DF87F48D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240009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49912-F8B1-425B-8873-77467F4E797A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913017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665211-55D2-4F1F-8EAC-D4E4D231DCA5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3606036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s-PR" altLang="es-PR" b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s-PR" altLang="es-PR" b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s-PR" altLang="es-PR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s-PR" altLang="es-PR" b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s-PR" altLang="es-PR" b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s-PR" altLang="es-PR" b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s-PR" altLang="es-PR" b="0"/>
          </a:p>
        </p:txBody>
      </p:sp>
      <p:sp>
        <p:nvSpPr>
          <p:cNvPr id="1382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PR"/>
              <a:t>Click to edit Master text styles</a:t>
            </a:r>
          </a:p>
          <a:p>
            <a:pPr lvl="1"/>
            <a:r>
              <a:rPr lang="en-US" altLang="es-PR"/>
              <a:t>Second level</a:t>
            </a:r>
          </a:p>
          <a:p>
            <a:pPr lvl="2"/>
            <a:r>
              <a:rPr lang="en-US" altLang="es-PR"/>
              <a:t>Third level</a:t>
            </a:r>
          </a:p>
          <a:p>
            <a:pPr lvl="3"/>
            <a:r>
              <a:rPr lang="en-US" altLang="es-PR"/>
              <a:t>Fourth level</a:t>
            </a:r>
          </a:p>
          <a:p>
            <a:pPr lvl="4"/>
            <a:r>
              <a:rPr lang="en-US" altLang="es-PR"/>
              <a:t>Fifth level</a:t>
            </a:r>
          </a:p>
        </p:txBody>
      </p:sp>
      <p:sp>
        <p:nvSpPr>
          <p:cNvPr id="1382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CDCA7C47-C3D9-4CCB-81EE-2F6493F6B021}" type="slidenum">
              <a:rPr lang="en-US" altLang="es-PR"/>
              <a:pPr/>
              <a:t>‹#›</a:t>
            </a:fld>
            <a:endParaRPr lang="en-US" altLang="es-PR"/>
          </a:p>
        </p:txBody>
      </p:sp>
      <p:sp>
        <p:nvSpPr>
          <p:cNvPr id="10" name="Text Box 6"/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solidFill>
            <a:srgbClr val="E6E6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s-PR" sz="1000" b="0" dirty="0">
                <a:latin typeface="Arial" panose="020B0604020202020204" pitchFamily="34" charset="0"/>
              </a:rPr>
              <a:t>Copyright </a:t>
            </a:r>
            <a:r>
              <a:rPr lang="en-US" altLang="es-PR" sz="1000" b="0">
                <a:latin typeface="Arial" panose="020B0604020202020204" pitchFamily="34" charset="0"/>
              </a:rPr>
              <a:t>© 2017 </a:t>
            </a:r>
            <a:r>
              <a:rPr lang="en-US" altLang="es-PR" sz="1000" b="0" dirty="0">
                <a:latin typeface="Arial" panose="020B0604020202020204" pitchFamily="34" charset="0"/>
              </a:rPr>
              <a:t>Edgar Lopategui </a:t>
            </a:r>
            <a:r>
              <a:rPr lang="en-US" altLang="es-PR" sz="1000" b="0" dirty="0" err="1">
                <a:latin typeface="Arial" panose="020B0604020202020204" pitchFamily="34" charset="0"/>
              </a:rPr>
              <a:t>Corsino</a:t>
            </a:r>
            <a:r>
              <a:rPr lang="en-US" altLang="es-PR" sz="1000" b="0" dirty="0">
                <a:latin typeface="Arial" panose="020B0604020202020204" pitchFamily="34" charset="0"/>
              </a:rPr>
              <a:t> | </a:t>
            </a:r>
            <a:r>
              <a:rPr lang="en-US" altLang="es-PR" sz="1000" b="0" dirty="0" err="1">
                <a:latin typeface="Arial" panose="020B0604020202020204" pitchFamily="34" charset="0"/>
              </a:rPr>
              <a:t>Saludmed</a:t>
            </a:r>
            <a:r>
              <a:rPr lang="en-US" altLang="es-PR" sz="1000" b="0" dirty="0">
                <a:latin typeface="Arial" panose="020B0604020202020204" pitchFamily="34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b="1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105000"/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0099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hyperlink" Target="http://creativecommons.org/licenses/by-nc-nd/3.0/pr/" TargetMode="External"/><Relationship Id="rId5" Type="http://schemas.openxmlformats.org/officeDocument/2006/relationships/hyperlink" Target="http://www.saludmed.com/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52400" y="3505200"/>
            <a:ext cx="8763000" cy="12954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US" altLang="es-PR" sz="4000" i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PATRONES DE MOVIMIENTO FUNDAMENTALES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533400"/>
            <a:ext cx="8382000" cy="1676400"/>
          </a:xfrm>
          <a:effectLst>
            <a:outerShdw dist="17961" dir="2700000" algn="ctr" rotWithShape="0">
              <a:schemeClr val="bg1"/>
            </a:outerShdw>
          </a:effectLst>
        </p:spPr>
        <p:txBody>
          <a:bodyPr lIns="92075" tIns="46038" rIns="92075" bIns="46038" anchor="ctr"/>
          <a:lstStyle/>
          <a:p>
            <a:pPr eaLnBrk="1" hangingPunct="1">
              <a:lnSpc>
                <a:spcPct val="115000"/>
              </a:lnSpc>
            </a:pPr>
            <a:r>
              <a:rPr lang="es-ES" altLang="es-PR" sz="3200">
                <a:solidFill>
                  <a:srgbClr val="333399"/>
                </a:solidFill>
                <a:latin typeface="Arial Black" panose="020B0A04020102020204" pitchFamily="34" charset="0"/>
              </a:rPr>
              <a:t>ENTRENAMIENTO DEPORTIVO II:</a:t>
            </a:r>
            <a:br>
              <a:rPr lang="es-ES" altLang="es-PR" sz="3600">
                <a:solidFill>
                  <a:srgbClr val="333399"/>
                </a:solidFill>
                <a:latin typeface="Arial Black" panose="020B0A04020102020204" pitchFamily="34" charset="0"/>
              </a:rPr>
            </a:br>
            <a:r>
              <a:rPr lang="en-US" altLang="es-PR" sz="3600">
                <a:solidFill>
                  <a:srgbClr val="333399"/>
                </a:solidFill>
                <a:latin typeface="Arial Black" panose="020B0A04020102020204" pitchFamily="34" charset="0"/>
              </a:rPr>
              <a:t>ENTRENAMIENTO FUNCIONAL</a:t>
            </a:r>
          </a:p>
        </p:txBody>
      </p:sp>
      <p:sp>
        <p:nvSpPr>
          <p:cNvPr id="3078" name="Subtitle 2"/>
          <p:cNvSpPr txBox="1">
            <a:spLocks/>
          </p:cNvSpPr>
          <p:nvPr/>
        </p:nvSpPr>
        <p:spPr bwMode="auto">
          <a:xfrm>
            <a:off x="1676400" y="4800600"/>
            <a:ext cx="5943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s-PR" sz="1800" b="0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Preparado por:</a:t>
            </a:r>
          </a:p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s-PR" sz="1800" i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Edgar Lopategui Corsino,</a:t>
            </a:r>
          </a:p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s-PR" sz="1800" i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MA, Fisiología del Ejercicio</a:t>
            </a:r>
          </a:p>
        </p:txBody>
      </p:sp>
      <p:pic>
        <p:nvPicPr>
          <p:cNvPr id="3079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132513"/>
            <a:ext cx="1117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extBox 2"/>
          <p:cNvSpPr txBox="1">
            <a:spLocks noChangeArrowheads="1"/>
          </p:cNvSpPr>
          <p:nvPr/>
        </p:nvSpPr>
        <p:spPr bwMode="auto">
          <a:xfrm>
            <a:off x="1727200" y="6005513"/>
            <a:ext cx="72644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PR" altLang="es-PR" sz="1200" b="0">
                <a:latin typeface="Arial" panose="020B0604020202020204" pitchFamily="34" charset="0"/>
              </a:rPr>
              <a:t>Saludmed 2016, por </a:t>
            </a:r>
            <a:r>
              <a:rPr lang="es-PR" altLang="es-PR" sz="1200" i="1">
                <a:latin typeface="Arial" panose="020B0604020202020204" pitchFamily="34" charset="0"/>
                <a:hlinkClick r:id="rId5"/>
              </a:rPr>
              <a:t>Edgar Lopategui Corsino</a:t>
            </a:r>
            <a:r>
              <a:rPr lang="es-PR" altLang="es-PR" sz="1200" b="0">
                <a:latin typeface="Arial" panose="020B0604020202020204" pitchFamily="34" charset="0"/>
              </a:rPr>
              <a:t>, se encuentra bajo una licencia </a:t>
            </a:r>
            <a:r>
              <a:rPr lang="es-PR" altLang="es-PR" sz="1200" b="0" i="1">
                <a:latin typeface="Arial" panose="020B0604020202020204" pitchFamily="34" charset="0"/>
                <a:hlinkClick r:id="rId6"/>
              </a:rPr>
              <a:t>"Creative Commons"</a:t>
            </a:r>
            <a:r>
              <a:rPr lang="es-PR" altLang="es-PR" sz="1200" b="0">
                <a:latin typeface="Arial" panose="020B0604020202020204" pitchFamily="34" charset="0"/>
              </a:rPr>
              <a:t>, </a:t>
            </a:r>
          </a:p>
          <a:p>
            <a:pPr eaLnBrk="1" hangingPunct="1"/>
            <a:r>
              <a:rPr lang="es-PR" altLang="es-PR" sz="1200" b="0">
                <a:latin typeface="Arial" panose="020B0604020202020204" pitchFamily="34" charset="0"/>
              </a:rPr>
              <a:t>de tipo: </a:t>
            </a:r>
            <a:r>
              <a:rPr lang="es-PR" altLang="es-PR" sz="1200" i="1">
                <a:latin typeface="Arial" panose="020B0604020202020204" pitchFamily="34" charset="0"/>
                <a:hlinkClick r:id="rId6"/>
              </a:rPr>
              <a:t>Reconocimiento-NoComercial-Sin Obras Derivadas 3.0.  Licencia de Puerto Rico</a:t>
            </a:r>
            <a:r>
              <a:rPr lang="es-PR" altLang="es-PR" sz="1200" b="0">
                <a:latin typeface="Arial" panose="020B0604020202020204" pitchFamily="34" charset="0"/>
              </a:rPr>
              <a:t>.  </a:t>
            </a:r>
          </a:p>
          <a:p>
            <a:pPr eaLnBrk="1" hangingPunct="1"/>
            <a:r>
              <a:rPr lang="es-PR" altLang="es-PR" sz="1200" b="0">
                <a:latin typeface="Arial" panose="020B0604020202020204" pitchFamily="34" charset="0"/>
              </a:rPr>
              <a:t>Basado en las páginas publicadas para el sitio Web: </a:t>
            </a:r>
            <a:r>
              <a:rPr lang="es-PR" altLang="es-PR" sz="1200" i="1">
                <a:latin typeface="Arial" panose="020B0604020202020204" pitchFamily="34" charset="0"/>
                <a:hlinkClick r:id="rId5"/>
              </a:rPr>
              <a:t>www.saludmed.com</a:t>
            </a:r>
            <a:r>
              <a:rPr lang="es-PR" altLang="es-PR" sz="1200" b="0">
                <a:latin typeface="Arial" panose="020B0604020202020204" pitchFamily="34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 dirty="0"/>
              <a:t>PATRONES DE MOVIMIENTO FUNDAMENTALES</a:t>
            </a:r>
            <a:r>
              <a:rPr lang="en-US" sz="2600" dirty="0"/>
              <a:t>  </a:t>
            </a:r>
            <a:r>
              <a:rPr lang="en-US" sz="3000" dirty="0">
                <a:solidFill>
                  <a:srgbClr val="CC0099"/>
                </a:solidFill>
              </a:rPr>
              <a:t>-</a:t>
            </a:r>
            <a:r>
              <a:rPr lang="en-US" sz="3000" dirty="0">
                <a:solidFill>
                  <a:srgbClr val="990033"/>
                </a:solidFill>
              </a:rPr>
              <a:t> </a:t>
            </a:r>
            <a:r>
              <a:rPr lang="en-US" sz="3000" i="1" dirty="0" err="1"/>
              <a:t>Locomotores</a:t>
            </a:r>
            <a:r>
              <a:rPr lang="en-US" sz="3000" dirty="0"/>
              <a:t> </a:t>
            </a:r>
            <a:r>
              <a:rPr lang="en-US" sz="3000" dirty="0">
                <a:solidFill>
                  <a:srgbClr val="CC0099"/>
                </a:solidFill>
              </a:rPr>
              <a:t>-</a:t>
            </a:r>
            <a:br>
              <a:rPr lang="en-US" sz="3000" dirty="0"/>
            </a:br>
            <a:r>
              <a:rPr lang="en-US" sz="3200" i="1" dirty="0">
                <a:solidFill>
                  <a:srgbClr val="008000"/>
                </a:solidFill>
              </a:rPr>
              <a:t>*</a:t>
            </a:r>
            <a:r>
              <a:rPr lang="en-US" sz="3200" i="1" dirty="0"/>
              <a:t> </a:t>
            </a:r>
            <a:r>
              <a:rPr lang="en-US" sz="3200" i="1" dirty="0" err="1">
                <a:solidFill>
                  <a:schemeClr val="hlink"/>
                </a:solidFill>
              </a:rPr>
              <a:t>Saltar</a:t>
            </a:r>
            <a:r>
              <a:rPr lang="en-US" sz="3200" i="1" dirty="0">
                <a:solidFill>
                  <a:schemeClr val="hlink"/>
                </a:solidFill>
              </a:rPr>
              <a:t> vs. </a:t>
            </a:r>
            <a:r>
              <a:rPr lang="en-US" sz="3200" i="1" dirty="0" err="1">
                <a:solidFill>
                  <a:schemeClr val="hlink"/>
                </a:solidFill>
              </a:rPr>
              <a:t>Brincar</a:t>
            </a:r>
            <a:r>
              <a:rPr lang="en-US" sz="3200" i="1" dirty="0"/>
              <a:t> </a:t>
            </a:r>
            <a:r>
              <a:rPr lang="en-US" sz="3200" i="1" dirty="0">
                <a:solidFill>
                  <a:srgbClr val="008000"/>
                </a:solidFill>
              </a:rPr>
              <a:t>*</a:t>
            </a:r>
            <a:endParaRPr lang="en-US" sz="2800" i="1" dirty="0">
              <a:solidFill>
                <a:srgbClr val="008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01000" cy="4648200"/>
          </a:xfrm>
        </p:spPr>
        <p:txBody>
          <a:bodyPr/>
          <a:lstStyle/>
          <a:p>
            <a:pPr eaLnBrk="1" hangingPunct="1"/>
            <a:r>
              <a:rPr lang="en-US" altLang="es-PR" sz="2400"/>
              <a:t>Brincar:</a:t>
            </a:r>
          </a:p>
          <a:p>
            <a:pPr lvl="1" eaLnBrk="1" hangingPunct="1"/>
            <a:r>
              <a:rPr lang="en-US" altLang="es-PR" sz="2000" b="0"/>
              <a:t>Implicar ejecutar un impulso vertical, donde el cuerpo se despega del suelo. </a:t>
            </a:r>
          </a:p>
          <a:p>
            <a:pPr lvl="1" eaLnBrk="1" hangingPunct="1"/>
            <a:r>
              <a:rPr lang="en-US" altLang="es-PR" sz="2000" b="0"/>
              <a:t>El despeque y aterrizaje coinciden en el mismo lugar.</a:t>
            </a:r>
          </a:p>
          <a:p>
            <a:pPr eaLnBrk="1" hangingPunct="1"/>
            <a:r>
              <a:rPr lang="en-US" altLang="es-PR" sz="2400"/>
              <a:t>Saltar:</a:t>
            </a:r>
          </a:p>
          <a:p>
            <a:pPr lvl="1" eaLnBrk="1" hangingPunct="1"/>
            <a:r>
              <a:rPr lang="en-US" altLang="es-PR" sz="2000" b="0"/>
              <a:t>Implicar ejecutar un impulso vertical y horizontal, donde el cuerpo se despega del suelo.</a:t>
            </a:r>
          </a:p>
          <a:p>
            <a:pPr lvl="1" eaLnBrk="1" hangingPunct="1"/>
            <a:r>
              <a:rPr lang="en-US" altLang="es-PR" sz="2000" b="0"/>
              <a:t>El despeque y aterrizaje son diferentes.</a:t>
            </a:r>
          </a:p>
          <a:p>
            <a:pPr lvl="1" eaLnBrk="1" hangingPunct="1"/>
            <a:r>
              <a:rPr lang="en-US" altLang="es-PR" sz="2000" b="0"/>
              <a:t>Durante la acción motriz de saltar, el centro de gravedad del cuerpo  desarrolla una parábola en el aire</a:t>
            </a:r>
          </a:p>
          <a:p>
            <a:pPr lvl="1" eaLnBrk="1" hangingPunct="1"/>
            <a:r>
              <a:rPr lang="en-US" altLang="es-PR" sz="2000" b="0"/>
              <a:t>El saltar es, pues, un brinco traslatorio.</a:t>
            </a:r>
          </a:p>
          <a:p>
            <a:pPr lvl="1" eaLnBrk="1" hangingPunct="1"/>
            <a:r>
              <a:rPr lang="en-US" altLang="es-PR" sz="2000" b="0"/>
              <a:t>Por lo regular, el saltar representa una destreza motora más avanzada, común en los deportes</a:t>
            </a:r>
            <a:endParaRPr lang="en-US" altLang="es-PR" sz="2400" b="0"/>
          </a:p>
          <a:p>
            <a:pPr lvl="1" eaLnBrk="1" hangingPunct="1"/>
            <a:endParaRPr lang="en-US" altLang="es-PR" sz="2400" b="0"/>
          </a:p>
        </p:txBody>
      </p:sp>
    </p:spTree>
    <p:custDataLst>
      <p:tags r:id="rId1"/>
    </p:custData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- Combinados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Galopar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El peso del cuerpo está inicialmenmte sobre un pie al frente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Al traer el otro pie al frente se traslada el peso del cuerpo a ese pie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salta en el pie que dirige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- Combinados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Deslizarse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mantienen las rodillas flexionadas y se da un paso al lado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arrastra rápidamente el otro pie para dar un salto y distribuir el peso del cuerpo en ambos pies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Los brazos se mantienen a los lados levemente levantados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- Combinados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Saltitos (Skips)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Progresar al cambiar el peso del cuerpo de un pie a otro, saltando en uno y otro pie alternadamente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Los brazos flexionados se mueven hacia arriba libremente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– Combinados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Pivote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/>
              <a:t>Objetivo:</a:t>
            </a:r>
          </a:p>
          <a:p>
            <a:pPr lvl="1" eaLnBrk="1" hangingPunct="1"/>
            <a:r>
              <a:rPr lang="en-US" altLang="es-PR" sz="2400" b="0"/>
              <a:t>Cambiar de dirección en un lugar fijo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mantiene un pie como base de apoyo (pie base)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empuja con el otro pie hacia la dirección deseada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El pie base gira y el otro pie empuja con la yema de los dedos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Las rodillas se mantienen flexionadas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– Combinados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Evadir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/>
              <a:t>Objetivo:</a:t>
            </a:r>
          </a:p>
          <a:p>
            <a:pPr lvl="1" eaLnBrk="1" hangingPunct="1"/>
            <a:r>
              <a:rPr lang="en-US" altLang="es-PR" sz="2400" b="0"/>
              <a:t>Evitar un oponente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deben flexionar las rodillas, inclinar el cuerpo hacia otra dirección para evadir o moverse hacia la nueva dirección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500"/>
              <a:t>PATRONES DE MOVIMIENTO FUNDAMENTALES</a:t>
            </a:r>
            <a:endParaRPr lang="en-US" sz="3200" i="1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3600"/>
              <a:t>No Locomotores:</a:t>
            </a:r>
          </a:p>
          <a:p>
            <a:pPr lvl="1" eaLnBrk="1" hangingPunct="1"/>
            <a:r>
              <a:rPr lang="en-US" altLang="es-PR" sz="3200"/>
              <a:t>Descripción/Concepto: </a:t>
            </a:r>
          </a:p>
          <a:p>
            <a:pPr lvl="2" eaLnBrk="1" hangingPunct="1"/>
            <a:r>
              <a:rPr lang="en-US" altLang="es-PR" sz="2800"/>
              <a:t>Acciónes en un solo lugar</a:t>
            </a:r>
          </a:p>
          <a:p>
            <a:pPr lvl="2" eaLnBrk="1" hangingPunct="1"/>
            <a:r>
              <a:rPr lang="en-US" altLang="es-PR" sz="2800"/>
              <a:t>Mueve el cuerpo alrededor de un punto </a:t>
            </a:r>
          </a:p>
          <a:p>
            <a:pPr lvl="1" eaLnBrk="1" hangingPunct="1"/>
            <a:r>
              <a:rPr lang="en-US" altLang="es-PR" sz="3200"/>
              <a:t>Ejemplos:</a:t>
            </a:r>
          </a:p>
          <a:p>
            <a:pPr lvl="2" eaLnBrk="1" hangingPunct="1"/>
            <a:r>
              <a:rPr lang="en-US" altLang="es-PR" sz="2800"/>
              <a:t>Doblar, estirar, torcer, virar y combinaciones de los mismos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Doblar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Flexionar una parte del cuerpo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Como resultado, dos partes adyacentes del cuerpo se unen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Estirar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Extender una o más partes del cuerpo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Halar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/>
              <a:t>Objetivo:</a:t>
            </a:r>
          </a:p>
          <a:p>
            <a:pPr lvl="1" eaLnBrk="1" hangingPunct="1"/>
            <a:r>
              <a:rPr lang="en-US" altLang="es-PR" sz="2400" b="0"/>
              <a:t>Mover o arrastrar un objeto hacia el cuerpo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Las rodillas se flexionan y el cuerpo se inclina levemente hacia el frente.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Brazos inicialmente extendidos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Al halar, se flexionan los codos y las muñecas, mientras el cuerpo se yergue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500"/>
              <a:t>PATRONES DE MOVIMIENTO FUNDAMENTALES</a:t>
            </a:r>
            <a:endParaRPr lang="en-US" sz="3200" i="1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3600"/>
              <a:t>Concepto:</a:t>
            </a:r>
          </a:p>
          <a:p>
            <a:pPr lvl="1" eaLnBrk="1" hangingPunct="1"/>
            <a:r>
              <a:rPr lang="en-US" altLang="es-PR" sz="3200" b="0"/>
              <a:t>Primeros movimientos de los cuales se derivan los movimientos de destrezas   </a:t>
            </a:r>
          </a:p>
          <a:p>
            <a:pPr lvl="1" eaLnBrk="1" hangingPunct="1"/>
            <a:r>
              <a:rPr lang="en-US" altLang="es-PR" sz="3200" b="0"/>
              <a:t>Movimientos que involucran una o más articulaciones</a:t>
            </a:r>
          </a:p>
          <a:p>
            <a:pPr lvl="1" eaLnBrk="1" hangingPunct="1"/>
            <a:r>
              <a:rPr lang="en-US" altLang="es-PR" sz="3200" b="0"/>
              <a:t>Representan la base para el ulterior desarrollo de destrezas deportivas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Empujar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s-PR" sz="2800"/>
              <a:t>Objetivos: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400" b="0"/>
              <a:t>Mover un objeto y separarlo del cuerpo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400" b="0"/>
              <a:t>Mover el cuerpo, separándolo del objeto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800"/>
              <a:t>Determinante de la mecánica: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400" b="0"/>
              <a:t>La magnitud de la fortaleza muscular requerida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800" b="0">
                <a:latin typeface="Times New Roman" panose="02020603050405020304" pitchFamily="18" charset="0"/>
              </a:rPr>
              <a:t>Pueden emplearse los, pies, hombros, caderas, muñecas, brazos o una combinación de éstos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800" b="0">
                <a:latin typeface="Times New Roman" panose="02020603050405020304" pitchFamily="18" charset="0"/>
              </a:rPr>
              <a:t>Se flexiona la parte del cuerpo a usarse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800" b="0">
                <a:latin typeface="Times New Roman" panose="02020603050405020304" pitchFamily="18" charset="0"/>
              </a:rPr>
              <a:t>Al empujar se estira la parte antes flexionada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Levantar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/>
              <a:t>Objetivos:</a:t>
            </a:r>
          </a:p>
          <a:p>
            <a:pPr lvl="1" eaLnBrk="1" hangingPunct="1"/>
            <a:r>
              <a:rPr lang="en-US" altLang="es-PR" sz="2400" b="0"/>
              <a:t>Levar o cambiar un objeto de un nivel a 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Involucra empujar o halar un objeto en direección vertical hacia arriba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Mecer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Involucra una o más partes del cuerpo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ejecuta en forma circular o perpendicular con relación a una base fija</a:t>
            </a:r>
          </a:p>
          <a:p>
            <a:pPr eaLnBrk="1" hangingPunct="1"/>
            <a:endParaRPr lang="en-US" altLang="es-PR" sz="2800" b="0">
              <a:latin typeface="Times New Roman" panose="02020603050405020304" pitchFamily="18" charset="0"/>
            </a:endParaRPr>
          </a:p>
          <a:p>
            <a:pPr eaLnBrk="1" hangingPunct="1"/>
            <a:endParaRPr lang="en-US" altLang="es-PR" sz="2800" b="0"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Virar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Movimiento circular del cuerpo como una unidad o segmentos de éste en el espacio</a:t>
            </a:r>
          </a:p>
          <a:p>
            <a:pPr eaLnBrk="1" hangingPunct="1"/>
            <a:endParaRPr lang="en-US" altLang="es-PR" sz="2800" b="0">
              <a:latin typeface="Times New Roman" panose="02020603050405020304" pitchFamily="18" charset="0"/>
            </a:endParaRPr>
          </a:p>
          <a:p>
            <a:pPr eaLnBrk="1" hangingPunct="1"/>
            <a:endParaRPr lang="en-US" altLang="es-PR" sz="2800" b="0"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Torcer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Movimiento de una parte del cuerpo alrededor de su eje, a nivel de las articulaciones (coyunturas)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Segmentos del cuerpo que puede incluir:</a:t>
            </a:r>
          </a:p>
          <a:p>
            <a:pPr lvl="1" eaLnBrk="1" hangingPunct="1"/>
            <a:r>
              <a:rPr lang="en-US" altLang="es-PR" sz="2400" b="0"/>
              <a:t>Tronco</a:t>
            </a:r>
          </a:p>
          <a:p>
            <a:pPr lvl="1" eaLnBrk="1" hangingPunct="1"/>
            <a:r>
              <a:rPr lang="en-US" altLang="es-PR" sz="2400" b="0"/>
              <a:t>Cuello</a:t>
            </a:r>
          </a:p>
          <a:p>
            <a:pPr lvl="1" eaLnBrk="1" hangingPunct="1"/>
            <a:r>
              <a:rPr lang="en-US" altLang="es-PR" sz="2400" b="0"/>
              <a:t>Hombros</a:t>
            </a:r>
          </a:p>
          <a:p>
            <a:pPr lvl="1" eaLnBrk="1" hangingPunct="1"/>
            <a:r>
              <a:rPr lang="en-US" altLang="es-PR" sz="2400" b="0"/>
              <a:t>Caderas</a:t>
            </a:r>
          </a:p>
          <a:p>
            <a:pPr lvl="1" eaLnBrk="1" hangingPunct="1"/>
            <a:r>
              <a:rPr lang="en-US" altLang="es-PR" sz="2400" b="0"/>
              <a:t>Muñecas</a:t>
            </a:r>
          </a:p>
          <a:p>
            <a:pPr eaLnBrk="1" hangingPunct="1"/>
            <a:endParaRPr lang="en-US" altLang="es-PR" sz="2800" b="0"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500"/>
              <a:t>PATRONES FUNDAMENTALES</a:t>
            </a:r>
            <a:br>
              <a:rPr lang="en-US" sz="3500"/>
            </a:br>
            <a:r>
              <a:rPr lang="en-US" sz="3500"/>
              <a:t>DE MOVIMIENTO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3600"/>
              <a:t>Manipulativos:</a:t>
            </a:r>
          </a:p>
          <a:p>
            <a:pPr lvl="1" eaLnBrk="1" hangingPunct="1"/>
            <a:r>
              <a:rPr lang="en-US" altLang="es-PR" sz="3200"/>
              <a:t>Descripción/Concepto: </a:t>
            </a:r>
          </a:p>
          <a:p>
            <a:pPr lvl="2" eaLnBrk="1" hangingPunct="1"/>
            <a:r>
              <a:rPr lang="en-US" altLang="es-PR" sz="2800"/>
              <a:t>Acciones con Manos</a:t>
            </a:r>
          </a:p>
          <a:p>
            <a:pPr lvl="2" eaLnBrk="1" hangingPunct="1"/>
            <a:r>
              <a:rPr lang="en-US" altLang="es-PR" sz="2800"/>
              <a:t>Empleando un Objeto </a:t>
            </a:r>
          </a:p>
          <a:p>
            <a:pPr lvl="1" eaLnBrk="1" hangingPunct="1"/>
            <a:r>
              <a:rPr lang="en-US" altLang="es-PR" sz="3200"/>
              <a:t>Ejemplos:</a:t>
            </a:r>
          </a:p>
          <a:p>
            <a:pPr lvl="2" eaLnBrk="1" hangingPunct="1"/>
            <a:r>
              <a:rPr lang="en-US" altLang="es-PR" sz="2800"/>
              <a:t>Lanzar, atrapar, patear, halar, batear, empujar, levantar un objeto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Lanzar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s-PR" sz="2400"/>
              <a:t>Determinantes para el éxito de este movimiento: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La velocidad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La distancia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La dirección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/>
              <a:t>Medidas para dominar estos factores: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Conocimiento o teoría (mecánica) de este movimiento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La cantidad de práctica o experiencia previa para llevar a cabo el movimiento de lanzar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/>
              <a:t>Variantes o formas de lanzar: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Lanzada por encima del brazo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Lanzado por debajo del brazo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Lanzado por el lado del brazo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Lanzar hacia arriba y hacia abajo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Locomotores: </a:t>
            </a:r>
            <a:r>
              <a:rPr lang="en-US" sz="3000"/>
              <a:t>Lanzar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/>
              <a:t> 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Lanzar por Encima del Brazo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Se ubica el lado izquierdo del cuerpo en dirección al blanco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Se concentra el peso del cuerpo en el pie izquierdo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La mano derecha agarra la bola con los dedos y va hacia atrás con el codo flexionado formando nun ángulo a nivel del hombro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La bola sube al nivel de la oreja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Se gira el cuerpo hacia atrás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Se lanza la bola extendiendo el codo y soltándola con un movimiento de la muñeca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A la vez que se da un paso al frente con el pie derecho pasando el peso del cuerpo a este pie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En dodo momento se dbe mirar al blanco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Locomotores: </a:t>
            </a:r>
            <a:r>
              <a:rPr lang="en-US" sz="3000"/>
              <a:t>Lanzar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/>
              <a:t> 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Lanzar por Debajo del Brazo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El ejecutante se encuentra de pie, frente al blanco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La bola descansa en la mano de lanzar (e.g., derecha), al frente, a nivel de la cintura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El brazo de lanzar (derecho) estirado se lleva atrás y se gira el cuerpo a la derecha, mientras el peso se pasa al pie derecho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El brazo se mece hacia el frente, a la vez que se da un paso hacia adelante con el pie izquierdo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La bola se suelta cuando está a nivel del blanco al que se quiere tirar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El brazo izquierdo se mueve atrás para recuperar el balance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Locomotores: </a:t>
            </a:r>
            <a:r>
              <a:rPr lang="en-US" sz="3000"/>
              <a:t>Lanzar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/>
              <a:t> 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Lanzar por el Lado del Brazo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Cuerpo colocadp de frente al blanco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Se sostiene la bola con los dedos de la mano de lanzxar (e.g., derecha) al lado derecho del cuerpo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El lanzador gira el cuerpo hasta quedar con el lado izquierdo en dirección al blanco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El peso del cuerpo pasa al pie derecho, colocando atrás, mientras el brazo derecho se mece atrás y queda en forma horizontal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Se lanza la bola llevando el brazo derecho al frente, a la vez que el peso del cuerpo se cambia al pie izquierdo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500"/>
              <a:t>PATRONES DE MOVIMIENTO FUNDAMENTALES</a:t>
            </a:r>
            <a:endParaRPr lang="en-US" sz="3200" i="1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3600"/>
              <a:t>Clasificación:</a:t>
            </a:r>
          </a:p>
          <a:p>
            <a:pPr lvl="1" eaLnBrk="1" hangingPunct="1"/>
            <a:r>
              <a:rPr lang="en-US" altLang="es-PR" sz="3200" b="0"/>
              <a:t>Locomotores</a:t>
            </a:r>
          </a:p>
          <a:p>
            <a:pPr lvl="1" eaLnBrk="1" hangingPunct="1"/>
            <a:r>
              <a:rPr lang="en-US" altLang="es-PR" sz="3200" b="0"/>
              <a:t>No Locomotores</a:t>
            </a:r>
          </a:p>
          <a:p>
            <a:pPr lvl="1" eaLnBrk="1" hangingPunct="1"/>
            <a:r>
              <a:rPr lang="en-US" altLang="es-PR" sz="3200" b="0"/>
              <a:t>Manipultativos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Locomotores: </a:t>
            </a:r>
            <a:r>
              <a:rPr lang="en-US" sz="3000"/>
              <a:t>Lanzar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/>
              <a:t> 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Lanzar hacia Arriba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Un pie ligeramente delante del otro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agarra la bola con las dos manos a nivel de las rodillas y brazos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lanza la bola hacia arriba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En todo momento se debe mantener la vista en el punto a donde se va a lanzar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Locomotores: </a:t>
            </a:r>
            <a:r>
              <a:rPr lang="en-US" sz="3000"/>
              <a:t>Lanzar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/>
              <a:t> 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Atrapar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Un pie ligeramente delante del otro.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El peso del cuerpo distribuído en la parte delantera del pie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Las caderas y las rodillas levemente flexionadas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Recibir la bola en la palma de la mano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Ceder el cuerpo y los brazos hacia atrás, transfiriendo el peso del cuerpo hacia la parte trasera del pie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En todo momentro se debe mantener la vista en la bola.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/>
              <a:t>Si la bola viene más arriba de la cintura: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 Los dedos de la mano deben señalar en dirección hacia arriba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/>
              <a:t>Si la bola viene más abajo de la cintura: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 Los dedos de la mano deben apuntar hacia abajo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Locomotores: </a:t>
            </a:r>
            <a:r>
              <a:rPr lang="en-US" sz="3000"/>
              <a:t>Lanzar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/>
              <a:t> 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Batear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ubica el lado izquierdo del cuerpo en dirección al blanco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transfiere el peso del cuerpo de un pie a otro al golpear el objeto con el bate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debe mantener la vista en el objeto y pegarle debajo del centro, efectuando un movimiento de atrás hacia al frente.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Finalmente, se gira el cuerpo al batear y se debe seguir su moviento natural 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Locomotores: </a:t>
            </a:r>
            <a:r>
              <a:rPr lang="en-US" sz="3000"/>
              <a:t>Lanzar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/>
              <a:t> 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Patear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asume una posición con el pie ligeramente al frente, con la bola al lado izquierdo, frente al pie izquierdo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Flexionar el cuerpo un poco hacia alfrente, hasta colocar la bola encima del dedo grande y pegarle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Mover el brazo opuesto para mantener el balance, mientras se extiende la pierna en dirección al blanco deseado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Locomotores: </a:t>
            </a:r>
            <a:r>
              <a:rPr lang="en-US" sz="3000"/>
              <a:t>Lanzar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/>
              <a:t> 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Rebotar la Bola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De pie, se toma una posición cómoda con un pie hacia adelante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Al rebotar la bola se debe cambiar el peso al pie del frente, inclinando un poco el cuerpo en esa dirección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Empujar la bola hacia abajo con la yema de los dedos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Mantener la vista siempre alta para poder ver hacia el frente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500"/>
              <a:t>PATRONES DE MOVIMIENTO FUNDAMENTALES</a:t>
            </a:r>
            <a:endParaRPr lang="en-US" sz="3200" i="1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3600"/>
              <a:t>Locomotores:</a:t>
            </a:r>
          </a:p>
          <a:p>
            <a:pPr lvl="1" eaLnBrk="1" hangingPunct="1"/>
            <a:r>
              <a:rPr lang="en-US" altLang="es-PR" sz="3200"/>
              <a:t>Descripción/Concepto:</a:t>
            </a:r>
          </a:p>
          <a:p>
            <a:pPr lvl="2" eaLnBrk="1" hangingPunct="1"/>
            <a:r>
              <a:rPr lang="en-US" altLang="es-PR" sz="2800"/>
              <a:t>Acción de Traslación</a:t>
            </a:r>
          </a:p>
          <a:p>
            <a:pPr lvl="2" eaLnBrk="1" hangingPunct="1"/>
            <a:r>
              <a:rPr lang="en-US" altLang="es-PR" sz="2800"/>
              <a:t>Mover el Cuerpo</a:t>
            </a:r>
          </a:p>
          <a:p>
            <a:pPr lvl="1" eaLnBrk="1" hangingPunct="1"/>
            <a:r>
              <a:rPr lang="en-US" altLang="es-PR" sz="3200"/>
              <a:t>Ejemplos:</a:t>
            </a:r>
          </a:p>
          <a:p>
            <a:pPr lvl="2" eaLnBrk="1" hangingPunct="1"/>
            <a:r>
              <a:rPr lang="en-US" altLang="es-PR" sz="2800"/>
              <a:t>Arrastrarse, gatear, rodar, caminar, correr, brincar, deslizarse, galopar y combinaciones de los mismos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Caminar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b="0">
                <a:latin typeface="Times New Roman" panose="02020603050405020304" pitchFamily="18" charset="0"/>
              </a:rPr>
              <a:t>El cuerpo anda erguido y cómodo</a:t>
            </a:r>
          </a:p>
          <a:p>
            <a:pPr eaLnBrk="1" hangingPunct="1"/>
            <a:r>
              <a:rPr lang="en-US" altLang="es-PR" b="0">
                <a:latin typeface="Times New Roman" panose="02020603050405020304" pitchFamily="18" charset="0"/>
              </a:rPr>
              <a:t>Los brazos se mueven libremente en dirección opuesta a los pies</a:t>
            </a:r>
          </a:p>
          <a:p>
            <a:pPr eaLnBrk="1" hangingPunct="1"/>
            <a:r>
              <a:rPr lang="en-US" altLang="es-PR" b="0">
                <a:latin typeface="Times New Roman" panose="02020603050405020304" pitchFamily="18" charset="0"/>
              </a:rPr>
              <a:t>Se transfiere el peso del cuerpo de un pie a otro durante la traslación de todo el cuerpo</a:t>
            </a:r>
          </a:p>
          <a:p>
            <a:pPr eaLnBrk="1" hangingPunct="1"/>
            <a:r>
              <a:rPr lang="en-US" altLang="es-PR" b="0">
                <a:latin typeface="Times New Roman" panose="02020603050405020304" pitchFamily="18" charset="0"/>
              </a:rPr>
              <a:t>Se mantiene siempre un pie en contacto con el suelo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Correr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El cuerpo levemente inclinado hacia alfrente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La rodillas se flexionan y se llevan hacia arriba y atrás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Los brazos cómodamente flexionados a nivel del codo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Los brazos se balancean hacia alfrente y atrás, alternando con los pies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Los pies hacen contacto con el suelo, primero en la parte delantera del pie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Se transfiere el peso del cuerpo de un pie a otro a medida que se progresa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Existe una fase donde ambos pies pierden el contacto con el suelo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Alcanzar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Por lo general, preceden unos pasos de carrera antes de efectuarse el paso de alcance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El despegue es de un pie y el aterrizaje es del pie opuesto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Se transfiere el peso del cuerpo de un pie a otro mientras se progresa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La pérdida de contacto de ambos pies con el suelo es más prolongada que el correr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Se flexiona el pie que tiene el peso del cuerpo y se empuja, a la vez que se estira la parte delantera del pie libre para dar un paso tomando más espacio que el caminar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Los brazos se extienden para ayudar a mantener el balance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Saltar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El peso del cuerpo recae sobre un pie, mientras el otro flexiona la rodilla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El cuerpo se empuja para elevarse y caer en el mismo pie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Los brazos se mueven hacia arriba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El aterizaje se inicia en los dedos, luego en la parte delantera del pie, para eliminar todo el peso del cuerpo en el pie completo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Brincar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Las caderas, las rodillas y los tobillos se flexionan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Los brazos se mueven hacia atrás, abajo, alfrente y arriba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Se eleva el cuerpo tomando impulso con los dos pies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El cuerpo se suspende en el aire momentáneamente para luego caer en ambos pies con las rodillas flexionadas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El aterrizaje es en la parte delantera del pie, hasta terminar en todo el pie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0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INCLUDEPPT" val="True"/>
  <p:tag name="REALTIMEBACKUP" val="False"/>
  <p:tag name="CHARTSCALE" val="True"/>
  <p:tag name="FIBINCLUDEOTHER" val="True"/>
  <p:tag name="PRRESPONSE3" val="8"/>
  <p:tag name="PRRESPONSE7" val="4"/>
  <p:tag name="SHOWFLASHWARNING" val="True"/>
  <p:tag name="SHOWBARVISIBLE" val="True"/>
  <p:tag name="ANSWERNOWSTYLE" val="-1"/>
  <p:tag name="RESPTABLESTYLE" val="-1"/>
  <p:tag name="BACKUPSESSIONS" val="True"/>
  <p:tag name="AUTOUPDATEALIASES" val="True"/>
  <p:tag name="SKIPREMAININGRACESLIDES" val="True"/>
  <p:tag name="BUBBLESIZEVISIBLE" val="True"/>
  <p:tag name="CUSTOMCELLBACKCOLOR1" val="-657956"/>
  <p:tag name="DISPLAYNAME" val="True"/>
  <p:tag name="AUTOSIZEGRID" val="True"/>
  <p:tag name="RESETCHARTS" val="True"/>
  <p:tag name="CORRECTPOINTVALUE" val="1"/>
  <p:tag name="AUTOADJUSTPARTRANGE" val="True"/>
  <p:tag name="FIBDISPLAYKEYWORDS" val="True"/>
  <p:tag name="PRRESPONSE5" val="6"/>
  <p:tag name="PRRESPONSE10" val="1"/>
  <p:tag name="USESECONDARYMONITOR" val="True"/>
  <p:tag name="COUNTDOWNSTYLE" val="-1"/>
  <p:tag name="ALLOWDUPLICATES" val="False"/>
  <p:tag name="STDCHART" val="1"/>
  <p:tag name="MAXRESPONDERS" val="20"/>
  <p:tag name="CUSTOMGRIDBACKCOLOR" val="-2830136"/>
  <p:tag name="DISPLAYDEVICENUMBER" val="True"/>
  <p:tag name="POLLINGCYCLE" val="2"/>
  <p:tag name="ALLOWUSERFEEDBACK" val="True"/>
  <p:tag name="ADVANCEDSETTINGSVIEW" val="False"/>
  <p:tag name="PRRESPONSE2" val="9"/>
  <p:tag name="PRRESPONSE9" val="2"/>
  <p:tag name="SAVECSVWITHSESSION" val="True"/>
  <p:tag name="COUNTDOWNSECONDS" val="10"/>
  <p:tag name="REVIEWONLY" val="False"/>
  <p:tag name="BUBBLENAMEVISIBLE" val="True"/>
  <p:tag name="CUSTOMCELLBACKCOLOR3" val="-268652"/>
  <p:tag name="GRIDPOSITION" val="1"/>
  <p:tag name="INCORRECTPOINTVALUE" val="0"/>
  <p:tag name="FIBNUMRESULTS" val="5"/>
  <p:tag name="PRRESPONSE8" val="3"/>
  <p:tag name="CSVFORMAT" val="0"/>
  <p:tag name="CHARTVALUEFORMAT" val="0%"/>
  <p:tag name="PARTICIPANTSINLEADERBOARD" val="20"/>
  <p:tag name="USESCHEMECOLORS" val="True"/>
  <p:tag name="INCLUDENONRESPONDERS" val="False"/>
  <p:tag name="FIBDISPLAYRESULTS" val="True"/>
  <p:tag name="ALWAYSOPENPOLL" val="False"/>
  <p:tag name="RESPCOUNTERFORMAT" val="0"/>
  <p:tag name="RACEANIMATIONSPEED" val="3"/>
  <p:tag name="GRIDOPACITY" val="90"/>
  <p:tag name="REALTIMEBACKUPPATH" val="(None)"/>
  <p:tag name="PRRESPONSE6" val="5"/>
  <p:tag name="NUMRESPONSES" val="1"/>
  <p:tag name="DEFAULTNUMTEAMS" val="5"/>
  <p:tag name="MULTIRESPDIVISOR" val="1"/>
  <p:tag name="TPVERSION" val="2008"/>
  <p:tag name="RACEENDPOINTS" val="100"/>
  <p:tag name="CHARTCOLORS" val="0"/>
  <p:tag name="CUSTOMCELLBACKCOLOR2" val="-13395457"/>
  <p:tag name="PRRESPONSE4" val="7"/>
  <p:tag name="GRIDROTATIONINTERVAL" val="2"/>
  <p:tag name="AUTOADVANCE" val="False"/>
  <p:tag name="ANSWERNOWTEXT" val="Answer Now"/>
  <p:tag name="BUBBLEGROUPING" val="3"/>
  <p:tag name="PRRESPONSE1" val="10"/>
  <p:tag name="ZEROBASED" val="False"/>
  <p:tag name="DELIMITERS" val="3.1"/>
  <p:tag name="TPFULLVERSION" val="4.2.4.1012"/>
  <p:tag name="POWERPOINTVERSION" val="11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1445</TotalTime>
  <Words>2046</Words>
  <Application>Microsoft Office PowerPoint</Application>
  <PresentationFormat>On-screen Show (4:3)</PresentationFormat>
  <Paragraphs>238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Arial Black</vt:lpstr>
      <vt:lpstr>Tahoma</vt:lpstr>
      <vt:lpstr>Times New Roman</vt:lpstr>
      <vt:lpstr>Wingdings</vt:lpstr>
      <vt:lpstr>Blends</vt:lpstr>
      <vt:lpstr>ENTRENAMIENTO DEPORTIVO II: ENTRENAMIENTO FUNCIONAL</vt:lpstr>
      <vt:lpstr>PATRONES DE MOVIMIENTO FUNDAMENTALES</vt:lpstr>
      <vt:lpstr>PATRONES DE MOVIMIENTO FUNDAMENTALES</vt:lpstr>
      <vt:lpstr>PATRONES DE MOVIMIENTO FUNDAMENTALES</vt:lpstr>
      <vt:lpstr>PATRONES DE MOVIMIENTO FUNDAMENTALES  - Locomotores - * Caminar *</vt:lpstr>
      <vt:lpstr>PATRONES DE MOVIMIENTO FUNDAMENTALES  - Locomotores - * Correr *</vt:lpstr>
      <vt:lpstr>PATRONES DE MOVIMIENTO FUNDAMENTALES  - Locomotores - * Alcanzar *</vt:lpstr>
      <vt:lpstr>PATRONES DE MOVIMIENTO FUNDAMENTALES  - Locomotores - * Saltar *</vt:lpstr>
      <vt:lpstr>PATRONES DE MOVIMIENTO FUNDAMENTALES  - Locomotores - * Brincar *</vt:lpstr>
      <vt:lpstr>PATRONES DE MOVIMIENTO FUNDAMENTALES  - Locomotores - * Saltar vs. Brincar *</vt:lpstr>
      <vt:lpstr>PATRONES DE MOVIMIENTO FUNDAMENTALES  - Locomotores - Combinados- * Galopar *</vt:lpstr>
      <vt:lpstr>PATRONES DE MOVIMIENTO FUNDAMENTALES  - Locomotores - Combinados- * Deslizarse *</vt:lpstr>
      <vt:lpstr>PATRONES DE MOVIMIENTO FUNDAMENTALES  - Locomotores - Combinados- * Saltitos (Skips) *</vt:lpstr>
      <vt:lpstr>PATRONES DE MOVIMIENTO FUNDAMENTALES  - Locomotores – Combinados - * Pivote *</vt:lpstr>
      <vt:lpstr>PATRONES DE MOVIMIENTO FUNDAMENTALES  - Locomotores – Combinados - * Evadir *</vt:lpstr>
      <vt:lpstr>PATRONES DE MOVIMIENTO FUNDAMENTALES</vt:lpstr>
      <vt:lpstr>PATRONES DE MOVIMIENTO FUNDAMENTALES  - No Locomotores - * Doblar *</vt:lpstr>
      <vt:lpstr>PATRONES DE MOVIMIENTO FUNDAMENTALES  - No Locomotores - * Estirar *</vt:lpstr>
      <vt:lpstr>PATRONES DE MOVIMIENTO FUNDAMENTALES  - No Locomotores - * Halar *</vt:lpstr>
      <vt:lpstr>PATRONES DE MOVIMIENTO FUNDAMENTALES  - No Locomotores - * Empujar *</vt:lpstr>
      <vt:lpstr>PATRONES DE MOVIMIENTO FUNDAMENTALES  - No Locomotores - * Levantar *</vt:lpstr>
      <vt:lpstr>PATRONES DE MOVIMIENTO FUNDAMENTALES  - No Locomotores - * Mecer *</vt:lpstr>
      <vt:lpstr>PATRONES DE MOVIMIENTO FUNDAMENTALES  - No Locomotores - * Virar *</vt:lpstr>
      <vt:lpstr>PATRONES DE MOVIMIENTO FUNDAMENTALES  - No Locomotores - * Torcer *</vt:lpstr>
      <vt:lpstr>PATRONES FUNDAMENTALES DE MOVIMIENTO</vt:lpstr>
      <vt:lpstr>PATRONES DE MOVIMIENTO FUNDAMENTALES  - No Locomotores - * Lanzar *</vt:lpstr>
      <vt:lpstr>PATRONES DE MOVIMIENTO FUNDAMENTALES  - No Locomotores: Lanzar -  * Lanzar por Encima del Brazo *</vt:lpstr>
      <vt:lpstr>PATRONES DE MOVIMIENTO FUNDAMENTALES  - No Locomotores: Lanzar -  * Lanzar por Debajo del Brazo *</vt:lpstr>
      <vt:lpstr>PATRONES DE MOVIMIENTO FUNDAMENTALES  - No Locomotores: Lanzar -  * Lanzar por el Lado del Brazo *</vt:lpstr>
      <vt:lpstr>PATRONES DE MOVIMIENTO FUNDAMENTALES  - No Locomotores: Lanzar -  * Lanzar hacia Arriba *</vt:lpstr>
      <vt:lpstr>PATRONES DE MOVIMIENTO FUNDAMENTALES  - No Locomotores: Lanzar -  * Atrapar *</vt:lpstr>
      <vt:lpstr>PATRONES DE MOVIMIENTO FUNDAMENTALES  - No Locomotores: Lanzar -  * Batear *</vt:lpstr>
      <vt:lpstr>PATRONES DE MOVIMIENTO FUNDAMENTALES  - No Locomotores: Lanzar -  * Patear *</vt:lpstr>
      <vt:lpstr>PATRONES DE MOVIMIENTO FUNDAMENTALES  - No Locomotores: Lanzar -  * Rebotar la Bola 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Muddy Shoes Software, LLC</dc:creator>
  <cp:lastModifiedBy>Edgar Lopategui Corsino</cp:lastModifiedBy>
  <cp:revision>362</cp:revision>
  <cp:lastPrinted>1997-01-13T23:47:26Z</cp:lastPrinted>
  <dcterms:created xsi:type="dcterms:W3CDTF">1996-10-26T17:53:28Z</dcterms:created>
  <dcterms:modified xsi:type="dcterms:W3CDTF">2018-04-12T05:46:06Z</dcterms:modified>
</cp:coreProperties>
</file>