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56" r:id="rId2"/>
    <p:sldId id="1180" r:id="rId3"/>
    <p:sldId id="1417" r:id="rId4"/>
  </p:sldIdLst>
  <p:sldSz cx="9144000" cy="6858000" type="screen4x3"/>
  <p:notesSz cx="7010400" cy="9296400"/>
  <p:custDataLst>
    <p:tags r:id="rId7"/>
  </p:custDataLst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4876"/>
    <a:srgbClr val="6C043F"/>
    <a:srgbClr val="6600CC"/>
    <a:srgbClr val="680068"/>
    <a:srgbClr val="FFFFFF"/>
    <a:srgbClr val="9E0040"/>
    <a:srgbClr val="47008E"/>
    <a:srgbClr val="532476"/>
    <a:srgbClr val="FF0066"/>
    <a:srgbClr val="8200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21" autoAdjust="0"/>
    <p:restoredTop sz="94182" autoAdjust="0"/>
  </p:normalViewPr>
  <p:slideViewPr>
    <p:cSldViewPr>
      <p:cViewPr varScale="1">
        <p:scale>
          <a:sx n="68" d="100"/>
          <a:sy n="68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85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5BB47514-D91A-4F60-808A-63E59A7D6FEF}" type="datetimeFigureOut">
              <a:rPr lang="en-US"/>
              <a:pPr>
                <a:defRPr/>
              </a:pPr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Calibri" panose="020F0502020204030204" pitchFamily="34" charset="0"/>
              </a:defRPr>
            </a:lvl1pPr>
          </a:lstStyle>
          <a:p>
            <a:fld id="{80775DB0-0642-4647-B826-14FB84F7CCB3}" type="slidenum">
              <a:rPr lang="en-US" altLang="es-PR"/>
              <a:pPr/>
              <a:t>‹#›</a:t>
            </a:fld>
            <a:endParaRPr lang="en-US" altLang="es-P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DF9118B2-1A13-45AD-BA52-27027FEE35E4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pPr lvl="0"/>
            <a:endParaRPr lang="es-P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108"/>
            <a:ext cx="5608320" cy="4182427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s-P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Calibri" panose="020F0502020204030204" pitchFamily="34" charset="0"/>
              </a:defRPr>
            </a:lvl1pPr>
          </a:lstStyle>
          <a:p>
            <a:fld id="{BC3E63DF-ACE0-4A8C-A515-C0D2FDCFC6DF}" type="slidenum">
              <a:rPr lang="es-PR" altLang="es-PR"/>
              <a:pPr/>
              <a:t>‹#›</a:t>
            </a:fld>
            <a:endParaRPr lang="es-PR" altLang="es-P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4659" indent="-286407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5629" indent="-229126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3880" indent="-229126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62132" indent="-229126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20384" indent="-229126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8635" indent="-229126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36887" indent="-229126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95138" indent="-229126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2E197D32-152B-49DF-9DDA-C3DBBD4B7CED}" type="slidenum">
              <a:rPr lang="es-PR" altLang="es-PR" sz="1200">
                <a:latin typeface="Calibri" panose="020F0502020204030204" pitchFamily="34" charset="0"/>
              </a:rPr>
              <a:pPr eaLnBrk="1" hangingPunct="1"/>
              <a:t>1</a:t>
            </a:fld>
            <a:endParaRPr lang="es-PR" altLang="es-PR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669700" name="Slide Number Placeholder 3"/>
          <p:cNvSpPr txBox="1">
            <a:spLocks noGrp="1"/>
          </p:cNvSpPr>
          <p:nvPr/>
        </p:nvSpPr>
        <p:spPr bwMode="auto">
          <a:xfrm>
            <a:off x="3970436" y="8830627"/>
            <a:ext cx="3038372" cy="46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6" rIns="93172" bIns="46586" anchor="b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4C62BBBC-53F2-4184-AC1E-186A38366027}" type="slidenum">
              <a:rPr lang="es-PR" altLang="es-PR" sz="1200" b="0">
                <a:latin typeface="Calibri" panose="020F0502020204030204" pitchFamily="34" charset="0"/>
              </a:rPr>
              <a:pPr eaLnBrk="1" hangingPunct="1"/>
              <a:t>2</a:t>
            </a:fld>
            <a:endParaRPr lang="es-PR" altLang="es-PR" sz="1200" b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449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669700" name="Slide Number Placeholder 3"/>
          <p:cNvSpPr txBox="1">
            <a:spLocks noGrp="1"/>
          </p:cNvSpPr>
          <p:nvPr/>
        </p:nvSpPr>
        <p:spPr bwMode="auto">
          <a:xfrm>
            <a:off x="3970436" y="8830627"/>
            <a:ext cx="3038372" cy="46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6" rIns="93172" bIns="46586" anchor="b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4C62BBBC-53F2-4184-AC1E-186A38366027}" type="slidenum">
              <a:rPr lang="es-PR" altLang="es-PR" sz="1200" b="0">
                <a:latin typeface="Calibri" panose="020F0502020204030204" pitchFamily="34" charset="0"/>
              </a:rPr>
              <a:pPr eaLnBrk="1" hangingPunct="1"/>
              <a:t>3</a:t>
            </a:fld>
            <a:endParaRPr lang="es-PR" altLang="es-PR" sz="1200" b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45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creativecommons.org/licenses/by-nc-nd/3.0/pr/" TargetMode="External"/><Relationship Id="rId4" Type="http://schemas.openxmlformats.org/officeDocument/2006/relationships/hyperlink" Target="http://www.saludmed.com/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rgbClr val="484876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pic>
        <p:nvPicPr>
          <p:cNvPr id="5" name="Picture 36" descr="saludmed-com_Ban_PPT-MASTER-1_v0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7" name="Rectangle 6"/>
          <p:cNvSpPr/>
          <p:nvPr userDrawn="1"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rgbClr val="8383BC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pic>
        <p:nvPicPr>
          <p:cNvPr id="10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6284913"/>
            <a:ext cx="1117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"/>
          <p:cNvSpPr txBox="1">
            <a:spLocks noChangeArrowheads="1"/>
          </p:cNvSpPr>
          <p:nvPr userDrawn="1"/>
        </p:nvSpPr>
        <p:spPr bwMode="auto">
          <a:xfrm>
            <a:off x="1693863" y="6157913"/>
            <a:ext cx="741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/>
            <a:r>
              <a:rPr lang="es-PR" altLang="es-PR" sz="1200" b="0">
                <a:latin typeface="Arial" panose="020B0604020202020204" pitchFamily="34" charset="0"/>
              </a:rPr>
              <a:t>Saludmed 2016, por </a:t>
            </a:r>
            <a:r>
              <a:rPr lang="es-PR" altLang="es-PR" sz="1200" i="1">
                <a:latin typeface="Arial" panose="020B0604020202020204" pitchFamily="34" charset="0"/>
                <a:hlinkClick r:id="rId4"/>
              </a:rPr>
              <a:t>Edgar Lopategui Corsino</a:t>
            </a:r>
            <a:r>
              <a:rPr lang="es-PR" altLang="es-PR" sz="1200" b="0">
                <a:latin typeface="Arial" panose="020B0604020202020204" pitchFamily="34" charset="0"/>
              </a:rPr>
              <a:t>, se encuentra bajo una licencia </a:t>
            </a:r>
            <a:r>
              <a:rPr lang="es-PR" altLang="es-PR" sz="1200" b="0" i="1">
                <a:latin typeface="Arial" panose="020B0604020202020204" pitchFamily="34" charset="0"/>
                <a:hlinkClick r:id="rId5"/>
              </a:rPr>
              <a:t>"Creative Commons"</a:t>
            </a:r>
            <a:r>
              <a:rPr lang="es-PR" altLang="es-PR" sz="1200" b="0">
                <a:latin typeface="Arial" panose="020B0604020202020204" pitchFamily="34" charset="0"/>
              </a:rPr>
              <a:t>, </a:t>
            </a:r>
          </a:p>
          <a:p>
            <a:pPr algn="l" eaLnBrk="1" hangingPunct="1"/>
            <a:r>
              <a:rPr lang="es-PR" altLang="es-PR" sz="1200" b="0">
                <a:latin typeface="Arial" panose="020B0604020202020204" pitchFamily="34" charset="0"/>
              </a:rPr>
              <a:t>de tipo: </a:t>
            </a:r>
            <a:r>
              <a:rPr lang="es-PR" altLang="es-PR" sz="1200" i="1">
                <a:latin typeface="Arial" panose="020B0604020202020204" pitchFamily="34" charset="0"/>
                <a:hlinkClick r:id="rId5"/>
              </a:rPr>
              <a:t>Reconocimiento-NoComercial-Sin Obras Derivadas 3.0.  Licencia de Puerto Rico</a:t>
            </a:r>
            <a:r>
              <a:rPr lang="es-PR" altLang="es-PR" sz="1200" b="0">
                <a:latin typeface="Arial" panose="020B0604020202020204" pitchFamily="34" charset="0"/>
              </a:rPr>
              <a:t>.  </a:t>
            </a:r>
          </a:p>
          <a:p>
            <a:pPr algn="l" eaLnBrk="1" hangingPunct="1"/>
            <a:r>
              <a:rPr lang="es-PR" altLang="es-PR" sz="1200" b="0">
                <a:latin typeface="Arial" panose="020B0604020202020204" pitchFamily="34" charset="0"/>
              </a:rPr>
              <a:t>Basado en las páginas publicadas para el sitio Web: </a:t>
            </a:r>
            <a:r>
              <a:rPr lang="es-PR" altLang="es-PR" sz="1200" i="1">
                <a:latin typeface="Arial" panose="020B0604020202020204" pitchFamily="34" charset="0"/>
                <a:hlinkClick r:id="rId4"/>
              </a:rPr>
              <a:t>www.saludmed.com</a:t>
            </a:r>
            <a:r>
              <a:rPr lang="es-PR" altLang="es-PR" sz="1200" b="0">
                <a:latin typeface="Arial" panose="020B0604020202020204" pitchFamily="34" charset="0"/>
              </a:rPr>
              <a:t>.</a:t>
            </a:r>
            <a:endParaRPr lang="es-PR" altLang="es-PR" sz="1800" b="0">
              <a:latin typeface="Arial" panose="020B0604020202020204" pitchFamily="34" charset="0"/>
            </a:endParaRPr>
          </a:p>
        </p:txBody>
      </p:sp>
      <p:sp>
        <p:nvSpPr>
          <p:cNvPr id="15" name="Rectangle 43"/>
          <p:cNvSpPr>
            <a:spLocks noChangeArrowheads="1"/>
          </p:cNvSpPr>
          <p:nvPr userDrawn="1"/>
        </p:nvSpPr>
        <p:spPr bwMode="auto"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6" name="Rectangle 44"/>
          <p:cNvSpPr>
            <a:spLocks noChangeArrowheads="1"/>
          </p:cNvSpPr>
          <p:nvPr userDrawn="1"/>
        </p:nvSpPr>
        <p:spPr bwMode="auto">
          <a:xfrm flipV="1">
            <a:off x="6413500" y="3643313"/>
            <a:ext cx="2730500" cy="247650"/>
          </a:xfrm>
          <a:prstGeom prst="rect">
            <a:avLst/>
          </a:prstGeom>
          <a:solidFill>
            <a:srgbClr val="8383B5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7" name="Rectangle 45"/>
          <p:cNvSpPr>
            <a:spLocks noChangeArrowheads="1"/>
          </p:cNvSpPr>
          <p:nvPr userDrawn="1"/>
        </p:nvSpPr>
        <p:spPr bwMode="auto">
          <a:xfrm flipV="1">
            <a:off x="5410200" y="3933825"/>
            <a:ext cx="3733800" cy="192088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8" name="Rectangle 46"/>
          <p:cNvSpPr>
            <a:spLocks noChangeArrowheads="1"/>
          </p:cNvSpPr>
          <p:nvPr userDrawn="1"/>
        </p:nvSpPr>
        <p:spPr bwMode="auto"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97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9" name="Rectangle 47"/>
          <p:cNvSpPr>
            <a:spLocks noChangeArrowheads="1"/>
          </p:cNvSpPr>
          <p:nvPr userDrawn="1"/>
        </p:nvSpPr>
        <p:spPr bwMode="auto">
          <a:xfrm flipV="1">
            <a:off x="5410200" y="4164013"/>
            <a:ext cx="1966913" cy="19050"/>
          </a:xfrm>
          <a:prstGeom prst="rect">
            <a:avLst/>
          </a:prstGeom>
          <a:solidFill>
            <a:schemeClr val="accent2">
              <a:alpha val="5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20" name="Rectangle 48"/>
          <p:cNvSpPr>
            <a:spLocks noChangeArrowheads="1"/>
          </p:cNvSpPr>
          <p:nvPr userDrawn="1"/>
        </p:nvSpPr>
        <p:spPr bwMode="auto">
          <a:xfrm flipV="1">
            <a:off x="5410200" y="4198938"/>
            <a:ext cx="1966913" cy="9525"/>
          </a:xfrm>
          <a:prstGeom prst="rect">
            <a:avLst/>
          </a:prstGeom>
          <a:solidFill>
            <a:schemeClr val="accent2">
              <a:alpha val="65097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 useBgFill="1">
        <p:nvSpPr>
          <p:cNvPr id="21" name="Rounded Rectangle 20"/>
          <p:cNvSpPr/>
          <p:nvPr userDrawn="1"/>
        </p:nvSpPr>
        <p:spPr bwMode="white">
          <a:xfrm>
            <a:off x="5410200" y="3962400"/>
            <a:ext cx="3065463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 useBgFill="1">
        <p:nvSpPr>
          <p:cNvPr id="22" name="Rounded Rectangle 21"/>
          <p:cNvSpPr/>
          <p:nvPr userDrawn="1"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Slide Number Placeholder 28"/>
          <p:cNvSpPr>
            <a:spLocks noGrp="1"/>
          </p:cNvSpPr>
          <p:nvPr>
            <p:ph type="sldNum" sz="quarter" idx="10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51A522-5E61-4961-BDE2-0FF74796BC1D}" type="slidenum">
              <a:rPr lang="es-PR" altLang="es-PR"/>
              <a:pPr/>
              <a:t>‹#›</a:t>
            </a:fld>
            <a:endParaRPr lang="es-PR" altLang="es-PR"/>
          </a:p>
        </p:txBody>
      </p:sp>
      <p:sp>
        <p:nvSpPr>
          <p:cNvPr id="24" name="Date Placeholder 27"/>
          <p:cNvSpPr>
            <a:spLocks noGrp="1"/>
          </p:cNvSpPr>
          <p:nvPr>
            <p:ph type="dt" sz="half" idx="11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0EECF-94B7-46D3-88D4-EED4AD2697A5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25" name="Footer Placeholder 16"/>
          <p:cNvSpPr>
            <a:spLocks noGrp="1"/>
          </p:cNvSpPr>
          <p:nvPr>
            <p:ph type="ftr" sz="quarter" idx="12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210650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D66C0-76BC-4302-A27C-409475562888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0EF0B-F384-477C-8FE7-F136A86CF284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75170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B1A6B-0DBA-4740-A092-580978D7D7D3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109B7-2A53-4033-885F-0BBCEB71BD58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701585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77521-954D-4C68-A204-851D9A519BFB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6E338-49F2-4D1A-B399-DACF9B7FFDF4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334831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B4B9C-199F-4A93-9839-CC80D6996D42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EB4FB-685F-4C94-BC45-69E220E5600A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1431869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2316E-0AF3-41BA-B935-AF06D0F55876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97FBF-0CD1-4D0F-9F2E-5A5BE93641BE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75125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0" y="0"/>
            <a:ext cx="9144000" cy="311150"/>
          </a:xfrm>
          <a:prstGeom prst="rect">
            <a:avLst/>
          </a:prstGeom>
          <a:solidFill>
            <a:srgbClr val="484876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auto"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5408613" y="496888"/>
            <a:ext cx="306228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 useBgFill="1">
        <p:nvSpPr>
          <p:cNvPr id="13" name="Rounded Rectangle 12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4" name="Rectangle 13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16" name="Rectangle 15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7" name="Rectangle 16"/>
          <p:cNvSpPr/>
          <p:nvPr/>
        </p:nvSpPr>
        <p:spPr bwMode="invGray">
          <a:xfrm>
            <a:off x="8977313" y="-1588"/>
            <a:ext cx="25400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8" name="Rectangle 17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9" name="Rectangle 18"/>
          <p:cNvSpPr/>
          <p:nvPr/>
        </p:nvSpPr>
        <p:spPr bwMode="invGray">
          <a:xfrm>
            <a:off x="8875713" y="0"/>
            <a:ext cx="6350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pic>
        <p:nvPicPr>
          <p:cNvPr id="20" name="Picture 21" descr="saludmed-com_Ban_PPT-MASTER-2_v0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8894763" cy="333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DC65BA6-BAD5-4689-85BC-45AEF03DCEE8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22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2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F434D-01BF-4A02-9CE7-5F2268407DE4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1610801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0" y="0"/>
            <a:ext cx="9144000" cy="311150"/>
          </a:xfrm>
          <a:prstGeom prst="rect">
            <a:avLst/>
          </a:prstGeom>
          <a:solidFill>
            <a:srgbClr val="484876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6" name="Rectangle 25"/>
          <p:cNvSpPr>
            <a:spLocks noChangeArrowheads="1"/>
          </p:cNvSpPr>
          <p:nvPr/>
        </p:nvSpPr>
        <p:spPr bwMode="auto"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7" name="Rectangle 26"/>
          <p:cNvSpPr>
            <a:spLocks noChangeArrowheads="1"/>
          </p:cNvSpPr>
          <p:nvPr/>
        </p:nvSpPr>
        <p:spPr bwMode="auto"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 bwMode="white">
          <a:xfrm>
            <a:off x="5408613" y="496888"/>
            <a:ext cx="306228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 useBgFill="1">
        <p:nvSpPr>
          <p:cNvPr id="9" name="Rounded Rectangle 8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0" name="Rectangle 9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11" name="Rectangle 10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3" name="Rectangle 12"/>
          <p:cNvSpPr/>
          <p:nvPr/>
        </p:nvSpPr>
        <p:spPr bwMode="invGray">
          <a:xfrm>
            <a:off x="8977313" y="-1588"/>
            <a:ext cx="25400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4" name="Rectangle 13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5" name="Rectangle 14"/>
          <p:cNvSpPr/>
          <p:nvPr/>
        </p:nvSpPr>
        <p:spPr bwMode="invGray">
          <a:xfrm>
            <a:off x="8875713" y="0"/>
            <a:ext cx="6350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pic>
        <p:nvPicPr>
          <p:cNvPr id="16" name="Picture 21" descr="saludmed-com_Ban_PPT-MASTER-2_v0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8894763" cy="333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88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1AB3C-8FB4-454B-8FD2-28525D4CFF61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BC3CF-AFB2-4542-87F0-BC89D854036F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14633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95C3F-533E-49B1-AE9B-172BDAE6BCCE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0A2EB-42BE-427A-BC85-B3CC1F849EB4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236559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198B9-901F-4DD1-B568-C5720D891340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D05EC-9664-424D-A04E-CA3D32F3C454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268777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93277-7464-493D-90D0-E7A70C6EF088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1EF77-9118-492C-A1D9-E24D80A81C81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393282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027" name="Rectangle 28"/>
          <p:cNvSpPr>
            <a:spLocks noChangeArrowheads="1"/>
          </p:cNvSpPr>
          <p:nvPr/>
        </p:nvSpPr>
        <p:spPr bwMode="auto">
          <a:xfrm>
            <a:off x="0" y="0"/>
            <a:ext cx="9144000" cy="311150"/>
          </a:xfrm>
          <a:prstGeom prst="rect">
            <a:avLst/>
          </a:prstGeom>
          <a:solidFill>
            <a:srgbClr val="484876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029" name="Rectangle 30"/>
          <p:cNvSpPr>
            <a:spLocks noChangeArrowheads="1"/>
          </p:cNvSpPr>
          <p:nvPr/>
        </p:nvSpPr>
        <p:spPr bwMode="auto"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030" name="Rectangle 31"/>
          <p:cNvSpPr>
            <a:spLocks noChangeArrowheads="1"/>
          </p:cNvSpPr>
          <p:nvPr userDrawn="1"/>
        </p:nvSpPr>
        <p:spPr bwMode="auto"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8613" y="496888"/>
            <a:ext cx="306228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7313" y="-1588"/>
            <a:ext cx="25400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5713" y="0"/>
            <a:ext cx="6350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PR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PR"/>
              <a:t>Click to edit Master text styles</a:t>
            </a:r>
          </a:p>
          <a:p>
            <a:pPr lvl="1"/>
            <a:r>
              <a:rPr lang="en-US" altLang="es-PR"/>
              <a:t>Second level</a:t>
            </a:r>
          </a:p>
          <a:p>
            <a:pPr lvl="2"/>
            <a:r>
              <a:rPr lang="en-US" altLang="es-PR"/>
              <a:t>Third level</a:t>
            </a:r>
          </a:p>
          <a:p>
            <a:pPr lvl="3"/>
            <a:r>
              <a:rPr lang="en-US" altLang="es-PR"/>
              <a:t>Fourth level</a:t>
            </a:r>
          </a:p>
          <a:p>
            <a:pPr lvl="4"/>
            <a:r>
              <a:rPr lang="en-US" altLang="es-PR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b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288B3F6B-3328-4F6A-8E27-F0084FB4D08A}" type="datetimeFigureOut">
              <a:rPr lang="es-PR"/>
              <a:pPr>
                <a:defRPr/>
              </a:pPr>
              <a:t>05/07/2020</a:t>
            </a:fld>
            <a:endParaRPr lang="es-P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b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s-PR"/>
          </a:p>
        </p:txBody>
      </p:sp>
      <p:pic>
        <p:nvPicPr>
          <p:cNvPr id="1043" name="Picture 34" descr="saludmed-com_Ban_PPT-MASTER-2_v0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9476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800" b="0">
                <a:solidFill>
                  <a:srgbClr val="FFFFFF"/>
                </a:solidFill>
              </a:defRPr>
            </a:lvl1pPr>
          </a:lstStyle>
          <a:p>
            <a:fld id="{12F16836-38A3-47A9-B8FC-40E2F6732D7A}" type="slidenum">
              <a:rPr lang="es-PR" altLang="es-PR"/>
              <a:pPr/>
              <a:t>‹#›</a:t>
            </a:fld>
            <a:endParaRPr lang="es-PR" altLang="es-PR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0" y="6588125"/>
            <a:ext cx="9144000" cy="269875"/>
          </a:xfrm>
          <a:prstGeom prst="rect">
            <a:avLst/>
          </a:prstGeom>
          <a:solidFill>
            <a:srgbClr val="E6E6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s-PR" sz="1000" b="0">
                <a:latin typeface="Arial" panose="020B0604020202020204" pitchFamily="34" charset="0"/>
              </a:rPr>
              <a:t>Copyright © 2016 Edgar Lopategui Corsino | Saludmed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8" r:id="rId2"/>
    <p:sldLayoutId id="2147483707" r:id="rId3"/>
    <p:sldLayoutId id="2147483706" r:id="rId4"/>
    <p:sldLayoutId id="2147483710" r:id="rId5"/>
    <p:sldLayoutId id="2147483711" r:id="rId6"/>
    <p:sldLayoutId id="2147483705" r:id="rId7"/>
    <p:sldLayoutId id="2147483704" r:id="rId8"/>
    <p:sldLayoutId id="2147483703" r:id="rId9"/>
    <p:sldLayoutId id="2147483702" r:id="rId10"/>
    <p:sldLayoutId id="21474837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btitle 2"/>
          <p:cNvSpPr>
            <a:spLocks/>
          </p:cNvSpPr>
          <p:nvPr/>
        </p:nvSpPr>
        <p:spPr bwMode="auto">
          <a:xfrm>
            <a:off x="323850" y="3900488"/>
            <a:ext cx="47625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3500" algn="ctr">
              <a:spcBef>
                <a:spcPts val="300"/>
              </a:spcBef>
              <a:buClr>
                <a:srgbClr val="A04DA3"/>
              </a:buClr>
              <a:buFont typeface="Georgia" pitchFamily="18" charset="0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algn="ctr">
              <a:spcBef>
                <a:spcPts val="300"/>
              </a:spcBef>
              <a:buClr>
                <a:schemeClr val="accent2"/>
              </a:buClr>
              <a:buFont typeface="Georgia" pitchFamily="18" charset="0"/>
              <a:defRPr sz="2600">
                <a:solidFill>
                  <a:schemeClr val="accent2"/>
                </a:solidFill>
                <a:latin typeface="Georgia" pitchFamily="18" charset="0"/>
              </a:defRPr>
            </a:lvl2pPr>
            <a:lvl3pPr marL="1143000" indent="-228600" algn="ctr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defRPr sz="2400">
                <a:solidFill>
                  <a:schemeClr val="accent1"/>
                </a:solidFill>
                <a:latin typeface="Georgia" pitchFamily="18" charset="0"/>
              </a:defRPr>
            </a:lvl3pPr>
            <a:lvl4pPr marL="1600200" indent="-228600" algn="ctr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defRPr sz="2200">
                <a:solidFill>
                  <a:schemeClr val="accent1"/>
                </a:solidFill>
                <a:latin typeface="Georgia" pitchFamily="18" charset="0"/>
              </a:defRPr>
            </a:lvl4pPr>
            <a:lvl5pPr marL="2057400" indent="-228600" algn="ctr">
              <a:spcBef>
                <a:spcPts val="300"/>
              </a:spcBef>
              <a:buClr>
                <a:srgbClr val="A04DA3"/>
              </a:buClr>
              <a:buFont typeface="Georgia" pitchFamily="18" charset="0"/>
              <a:defRPr sz="2000">
                <a:solidFill>
                  <a:srgbClr val="A04DA3"/>
                </a:solidFill>
                <a:latin typeface="Georgia" pitchFamily="18" charset="0"/>
              </a:defRPr>
            </a:lvl5pPr>
            <a:lvl6pPr marL="2514600" indent="-228600" algn="ctr" fontAlgn="base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defRPr sz="2000">
                <a:solidFill>
                  <a:srgbClr val="A04DA3"/>
                </a:solidFill>
                <a:latin typeface="Georgia" pitchFamily="18" charset="0"/>
              </a:defRPr>
            </a:lvl6pPr>
            <a:lvl7pPr marL="2971800" indent="-228600" algn="ctr" fontAlgn="base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defRPr sz="2000">
                <a:solidFill>
                  <a:srgbClr val="A04DA3"/>
                </a:solidFill>
                <a:latin typeface="Georgia" pitchFamily="18" charset="0"/>
              </a:defRPr>
            </a:lvl7pPr>
            <a:lvl8pPr marL="3429000" indent="-228600" algn="ctr" fontAlgn="base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defRPr sz="2000">
                <a:solidFill>
                  <a:srgbClr val="A04DA3"/>
                </a:solidFill>
                <a:latin typeface="Georgia" pitchFamily="18" charset="0"/>
              </a:defRPr>
            </a:lvl8pPr>
            <a:lvl9pPr marL="3886200" indent="-228600" algn="ctr" fontAlgn="base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defRPr sz="2000">
                <a:solidFill>
                  <a:srgbClr val="A04DA3"/>
                </a:solidFill>
                <a:latin typeface="Georgia" pitchFamily="18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s-PR" altLang="es-PR" sz="2400" b="1" dirty="0">
                <a:solidFill>
                  <a:srgbClr val="484876"/>
                </a:solidFill>
                <a:latin typeface="Arial" charset="0"/>
                <a:cs typeface="Arial" charset="0"/>
              </a:rPr>
              <a:t>Prof. Edgar </a:t>
            </a:r>
            <a:r>
              <a:rPr lang="es-PR" altLang="es-PR" sz="2400" b="1" dirty="0" err="1">
                <a:solidFill>
                  <a:srgbClr val="484876"/>
                </a:solidFill>
                <a:latin typeface="Arial" charset="0"/>
                <a:cs typeface="Arial" charset="0"/>
              </a:rPr>
              <a:t>Lopategui</a:t>
            </a:r>
            <a:r>
              <a:rPr lang="es-PR" altLang="es-PR" sz="2400" b="1" dirty="0">
                <a:solidFill>
                  <a:srgbClr val="484876"/>
                </a:solidFill>
                <a:latin typeface="Arial" charset="0"/>
                <a:cs typeface="Arial" charset="0"/>
              </a:rPr>
              <a:t> </a:t>
            </a:r>
            <a:r>
              <a:rPr lang="es-PR" altLang="es-PR" sz="2400" b="1" dirty="0" err="1">
                <a:solidFill>
                  <a:srgbClr val="484876"/>
                </a:solidFill>
                <a:latin typeface="Arial" charset="0"/>
                <a:cs typeface="Arial" charset="0"/>
              </a:rPr>
              <a:t>Corsino</a:t>
            </a:r>
            <a:endParaRPr lang="es-PR" altLang="es-PR" sz="2400" b="1" dirty="0">
              <a:solidFill>
                <a:srgbClr val="484876"/>
              </a:solidFill>
              <a:latin typeface="Arial" charset="0"/>
              <a:cs typeface="Arial" charset="0"/>
            </a:endParaRPr>
          </a:p>
          <a:p>
            <a:pPr algn="l">
              <a:lnSpc>
                <a:spcPct val="90000"/>
              </a:lnSpc>
            </a:pPr>
            <a:r>
              <a:rPr lang="es-PR" altLang="es-PR" sz="2400" b="1" i="1" dirty="0">
                <a:solidFill>
                  <a:srgbClr val="484876"/>
                </a:solidFill>
                <a:latin typeface="Arial" charset="0"/>
                <a:cs typeface="Arial" charset="0"/>
              </a:rPr>
              <a:t>M.A., Fisiología del Ejercicio</a:t>
            </a:r>
          </a:p>
        </p:txBody>
      </p:sp>
      <p:pic>
        <p:nvPicPr>
          <p:cNvPr id="24" name="Picture 10" descr="RSEAUX~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086350"/>
            <a:ext cx="287337" cy="28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682625" y="4727575"/>
            <a:ext cx="4752975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l">
              <a:defRPr sz="4000">
                <a:solidFill>
                  <a:schemeClr val="tx2"/>
                </a:solidFill>
                <a:latin typeface="Trebuchet MS" pitchFamily="34" charset="0"/>
              </a:defRPr>
            </a:lvl1pPr>
            <a:lvl2pPr algn="l"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s-PR" altLang="es-PR" sz="1800" b="1">
                <a:solidFill>
                  <a:srgbClr val="484876"/>
                </a:solidFill>
              </a:rPr>
              <a:t>Web:        </a:t>
            </a:r>
            <a:r>
              <a:rPr lang="es-PR" altLang="es-PR" sz="1800" b="1" i="1">
                <a:solidFill>
                  <a:srgbClr val="484876"/>
                </a:solidFill>
              </a:rPr>
              <a:t>http://www.saludmed.com/</a:t>
            </a:r>
            <a:endParaRPr lang="es-PR" altLang="es-PR" sz="2800" i="1">
              <a:solidFill>
                <a:srgbClr val="484876"/>
              </a:solidFill>
            </a:endParaRPr>
          </a:p>
        </p:txBody>
      </p:sp>
      <p:pic>
        <p:nvPicPr>
          <p:cNvPr id="26" name="Picture 18" descr="IE 73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725988"/>
            <a:ext cx="287337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0"/>
          <p:cNvSpPr>
            <a:spLocks noChangeArrowheads="1"/>
          </p:cNvSpPr>
          <p:nvPr/>
        </p:nvSpPr>
        <p:spPr bwMode="auto">
          <a:xfrm>
            <a:off x="682625" y="5086350"/>
            <a:ext cx="4321175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l">
              <a:defRPr sz="4000">
                <a:solidFill>
                  <a:schemeClr val="tx2"/>
                </a:solidFill>
                <a:latin typeface="Trebuchet MS" pitchFamily="34" charset="0"/>
              </a:defRPr>
            </a:lvl1pPr>
            <a:lvl2pPr algn="l"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s-PR" altLang="es-PR" sz="1800" b="1">
                <a:solidFill>
                  <a:srgbClr val="484876"/>
                </a:solidFill>
              </a:rPr>
              <a:t>E-Mail:</a:t>
            </a:r>
            <a:r>
              <a:rPr lang="es-PR" altLang="es-PR" sz="1800" b="1" i="1">
                <a:solidFill>
                  <a:srgbClr val="484876"/>
                </a:solidFill>
              </a:rPr>
              <a:t>     elopategui@intermetro.edu</a:t>
            </a:r>
          </a:p>
        </p:txBody>
      </p:sp>
      <p:pic>
        <p:nvPicPr>
          <p:cNvPr id="28" name="Picture 23" descr="IE 73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19738"/>
            <a:ext cx="287337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684213" y="5591175"/>
            <a:ext cx="8459787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l">
              <a:defRPr sz="4000">
                <a:solidFill>
                  <a:schemeClr val="tx2"/>
                </a:solidFill>
                <a:latin typeface="Trebuchet MS" pitchFamily="34" charset="0"/>
              </a:defRPr>
            </a:lvl1pPr>
            <a:lvl2pPr algn="l"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s-PR" altLang="es-PR" sz="1700" b="1" dirty="0">
                <a:solidFill>
                  <a:srgbClr val="484876"/>
                </a:solidFill>
              </a:rPr>
              <a:t>Artículo:   </a:t>
            </a:r>
            <a:r>
              <a:rPr lang="es-PR" altLang="es-PR" sz="1700" b="1" i="1" dirty="0">
                <a:solidFill>
                  <a:srgbClr val="484876"/>
                </a:solidFill>
              </a:rPr>
              <a:t>http://www.saludmed.com/</a:t>
            </a:r>
            <a:br>
              <a:rPr lang="es-PR" altLang="es-PR" sz="1700" b="1" i="1" dirty="0">
                <a:solidFill>
                  <a:srgbClr val="484876"/>
                </a:solidFill>
              </a:rPr>
            </a:br>
            <a:r>
              <a:rPr lang="es-PR" altLang="es-PR" sz="1700" i="1" dirty="0" err="1"/>
              <a:t>articulos</a:t>
            </a:r>
            <a:r>
              <a:rPr lang="es-PR" altLang="es-PR" sz="1700" i="1" dirty="0"/>
              <a:t>/</a:t>
            </a:r>
            <a:r>
              <a:rPr lang="es-PR" altLang="es-PR" sz="1700" i="1" dirty="0" err="1"/>
              <a:t>Fisiologia_del_Ejercicio</a:t>
            </a:r>
            <a:r>
              <a:rPr lang="es-PR" altLang="es-PR" sz="1700" i="1" dirty="0"/>
              <a:t>/Entrena-Funcional_Poblacion-Atletas.html</a:t>
            </a:r>
            <a:endParaRPr lang="es-PR" altLang="es-PR" sz="1700" b="1" i="1" dirty="0">
              <a:solidFill>
                <a:srgbClr val="484876"/>
              </a:solidFill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 bwMode="auto">
          <a:xfrm>
            <a:off x="0" y="476250"/>
            <a:ext cx="9144000" cy="1080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s-PR" altLang="es-PR" sz="2400" b="0" dirty="0">
                <a:solidFill>
                  <a:srgbClr val="99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ENTRENAMIENTO FUNCIONAL -</a:t>
            </a:r>
          </a:p>
          <a:p>
            <a:pPr algn="ctr">
              <a:lnSpc>
                <a:spcPct val="90000"/>
              </a:lnSpc>
            </a:pPr>
            <a:r>
              <a:rPr lang="es-PR" altLang="es-PR" sz="2400" b="0" i="1" dirty="0">
                <a:solidFill>
                  <a:srgbClr val="99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PLANIFICACIÓN Y DISEÑO:</a:t>
            </a:r>
            <a:br>
              <a:rPr lang="es-PR" altLang="es-P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s-PR" altLang="es-PR" sz="2800" i="1" dirty="0">
                <a:solidFill>
                  <a:srgbClr val="E6E6E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El Modelo OPT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4" name="chimes.wav"/>
          </p:stSnd>
        </p:sndAc>
      </p:transition>
    </mc:Choice>
    <mc:Fallback xmlns="">
      <p:transition spd="slow">
        <p:fade/>
        <p:sndAc>
          <p:stSnd>
            <p:snd r:embed="rId10" name="chimes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/>
          </p:cNvSpPr>
          <p:nvPr/>
        </p:nvSpPr>
        <p:spPr bwMode="auto">
          <a:xfrm>
            <a:off x="2771800" y="692696"/>
            <a:ext cx="6119391" cy="828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>
              <a:defRPr sz="4000">
                <a:solidFill>
                  <a:schemeClr val="tx2"/>
                </a:solidFill>
                <a:latin typeface="Trebuchet MS" pitchFamily="34" charset="0"/>
              </a:defRPr>
            </a:lvl1pPr>
            <a:lvl2pPr algn="l"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r>
              <a:rPr lang="es-PR" altLang="es-PR" sz="2200" b="0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ENTRENAMIENTO FÍSICO-DEPORTIVO:</a:t>
            </a:r>
            <a:br>
              <a:rPr lang="es-PR" altLang="es-PR" sz="2200" b="0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</a:br>
            <a:r>
              <a:rPr lang="es-PR" altLang="es-PR" sz="2200" b="0" i="1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INTEGRADO-FUNCIONAL</a:t>
            </a:r>
          </a:p>
        </p:txBody>
      </p:sp>
      <p:sp>
        <p:nvSpPr>
          <p:cNvPr id="8" name="Title 1"/>
          <p:cNvSpPr>
            <a:spLocks/>
          </p:cNvSpPr>
          <p:nvPr/>
        </p:nvSpPr>
        <p:spPr bwMode="auto">
          <a:xfrm>
            <a:off x="2771801" y="1628800"/>
            <a:ext cx="590311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>
              <a:defRPr sz="4000">
                <a:solidFill>
                  <a:schemeClr val="tx2"/>
                </a:solidFill>
                <a:latin typeface="Trebuchet MS" pitchFamily="34" charset="0"/>
              </a:defRPr>
            </a:lvl1pPr>
            <a:lvl2pPr algn="l"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r>
              <a:rPr lang="es-PR" altLang="es-PR" sz="2500" b="0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PLANIFICACION Y DISEÑO</a:t>
            </a:r>
            <a:endParaRPr lang="es-PR" altLang="es-PR" sz="2500" b="0" i="1" dirty="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pic>
        <p:nvPicPr>
          <p:cNvPr id="9" name="Picture 23" descr="CURVHEA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519" y="2349252"/>
            <a:ext cx="3816424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/>
          </p:cNvSpPr>
          <p:nvPr/>
        </p:nvSpPr>
        <p:spPr bwMode="auto">
          <a:xfrm>
            <a:off x="2986536" y="2412752"/>
            <a:ext cx="3456384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>
              <a:defRPr sz="4000">
                <a:solidFill>
                  <a:schemeClr val="tx2"/>
                </a:solidFill>
                <a:latin typeface="Trebuchet MS" pitchFamily="34" charset="0"/>
              </a:defRPr>
            </a:lvl1pPr>
            <a:lvl2pPr algn="l"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400" b="0" i="1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es-PR" altLang="es-PR" sz="2500" b="0" i="1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EL MODELO OPT</a:t>
            </a:r>
            <a:r>
              <a:rPr lang="es-PR" altLang="es-PR" sz="1600" b="0" i="1" baseline="30000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TM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23528" y="5805264"/>
            <a:ext cx="867613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_tradnl" altLang="es-PR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_tradnl" altLang="es-P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Reproducido de: ¨Essentials of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Integrated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Training,¨ por M. A. Clark &amp; S. C.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Lucett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En </a:t>
            </a:r>
            <a:r>
              <a:rPr lang="es-ES_tradnl" altLang="es-PR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</a:t>
            </a:r>
            <a:r>
              <a:rPr lang="es-ES_tradnl" altLang="es-PR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Sports</a:t>
            </a:r>
            <a:r>
              <a:rPr lang="es-ES_tradnl" altLang="es-PR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Training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(p/p. 11), por M. A. Clark &amp; S. C.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Lucett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(Eds.), 2015, Burlington, MA: Jones &amp; Bartlett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Copyright 2015 por: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Academy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Sports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Medicine,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Ascend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Company. </a:t>
            </a:r>
            <a:endParaRPr lang="en-US" altLang="es-PR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5"/>
          <p:cNvSpPr txBox="1">
            <a:spLocks/>
          </p:cNvSpPr>
          <p:nvPr/>
        </p:nvSpPr>
        <p:spPr bwMode="auto">
          <a:xfrm>
            <a:off x="251520" y="3386756"/>
            <a:ext cx="8568704" cy="43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s-PR" altLang="es-PR" sz="3000" i="1" dirty="0">
                <a:solidFill>
                  <a:srgbClr val="9E0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ahoma" panose="020B0604030504040204" pitchFamily="34" charset="0"/>
              </a:rPr>
              <a:t>”OPTIMUM PERFORMANCE TRAINING” </a:t>
            </a:r>
            <a:r>
              <a:rPr lang="es-PR" altLang="es-PR" sz="3000" dirty="0">
                <a:solidFill>
                  <a:srgbClr val="9E0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ahoma" panose="020B0604030504040204" pitchFamily="34" charset="0"/>
              </a:rPr>
              <a:t>:</a:t>
            </a:r>
            <a:endParaRPr lang="es-PR" altLang="es-PR" sz="3000" i="1" dirty="0">
              <a:solidFill>
                <a:srgbClr val="9E004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972444" y="3955915"/>
            <a:ext cx="775972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s-PR" altLang="es-PR" sz="2800" b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FASE1: </a:t>
            </a:r>
            <a:r>
              <a:rPr lang="es-PR" altLang="es-PR" sz="2800" i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Entrenamiento para la Estabilización</a:t>
            </a:r>
            <a:endParaRPr lang="es-PR" altLang="es-PR" sz="2800" b="1" i="1" dirty="0">
              <a:solidFill>
                <a:srgbClr val="2626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0" descr="PntBlue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36" y="3917725"/>
            <a:ext cx="44239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972444" y="4576133"/>
            <a:ext cx="7615704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s-PR" altLang="es-PR" sz="2800" b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2: </a:t>
            </a:r>
            <a:r>
              <a:rPr lang="es-PR" altLang="es-PR" sz="2800" b="1" i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Entrenamiento para la Fortaleza</a:t>
            </a:r>
          </a:p>
        </p:txBody>
      </p:sp>
      <p:pic>
        <p:nvPicPr>
          <p:cNvPr id="15" name="Picture 10" descr="PntBlue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36" y="4537943"/>
            <a:ext cx="44239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972444" y="5224205"/>
            <a:ext cx="775972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s-PR" altLang="es-PR" sz="2800" b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3: </a:t>
            </a:r>
            <a:r>
              <a:rPr lang="es-PR" altLang="es-PR" sz="2800" b="1" i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Entrenamiento para la </a:t>
            </a:r>
            <a:r>
              <a:rPr lang="es-PR" altLang="es-PR" sz="2800" i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Hipertrofia</a:t>
            </a:r>
            <a:endParaRPr lang="es-PR" altLang="es-PR" sz="2800" b="1" i="1" dirty="0">
              <a:solidFill>
                <a:srgbClr val="2626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0" descr="PntBlue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36" y="5186015"/>
            <a:ext cx="44239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78" y="572663"/>
            <a:ext cx="2283514" cy="26403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/>
            <a:contourClr>
              <a:srgbClr val="969696"/>
            </a:contourClr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4763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4" name="wind.wav"/>
          </p:stSnd>
        </p:sndAc>
      </p:transition>
    </mc:Choice>
    <mc:Fallback xmlns="">
      <p:transition spd="slow">
        <p:fade/>
        <p:sndAc>
          <p:stSnd>
            <p:snd r:embed="rId8" name="wind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/>
          </p:cNvSpPr>
          <p:nvPr/>
        </p:nvSpPr>
        <p:spPr bwMode="auto">
          <a:xfrm>
            <a:off x="2917105" y="620688"/>
            <a:ext cx="6119391" cy="828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>
              <a:defRPr sz="4000">
                <a:solidFill>
                  <a:schemeClr val="tx2"/>
                </a:solidFill>
                <a:latin typeface="Trebuchet MS" pitchFamily="34" charset="0"/>
              </a:defRPr>
            </a:lvl1pPr>
            <a:lvl2pPr algn="l"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r>
              <a:rPr lang="es-PR" altLang="es-PR" sz="2200" b="0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ENTRENAMIENTO FÍSICO-DEPORTIVO:</a:t>
            </a:r>
            <a:br>
              <a:rPr lang="es-PR" altLang="es-PR" sz="2200" b="0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</a:br>
            <a:r>
              <a:rPr lang="es-PR" altLang="es-PR" sz="2200" b="0" i="1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INTEGRADO-FUNCIONAL</a:t>
            </a:r>
          </a:p>
        </p:txBody>
      </p:sp>
      <p:sp>
        <p:nvSpPr>
          <p:cNvPr id="8" name="Title 1"/>
          <p:cNvSpPr>
            <a:spLocks/>
          </p:cNvSpPr>
          <p:nvPr/>
        </p:nvSpPr>
        <p:spPr bwMode="auto">
          <a:xfrm>
            <a:off x="2917106" y="1520751"/>
            <a:ext cx="590311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>
              <a:defRPr sz="4000">
                <a:solidFill>
                  <a:schemeClr val="tx2"/>
                </a:solidFill>
                <a:latin typeface="Trebuchet MS" pitchFamily="34" charset="0"/>
              </a:defRPr>
            </a:lvl1pPr>
            <a:lvl2pPr algn="l"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r>
              <a:rPr lang="es-PR" altLang="es-PR" sz="2500" b="0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PLANIFICACION Y DISEÑO</a:t>
            </a:r>
            <a:endParaRPr lang="es-PR" altLang="es-PR" sz="2500" b="0" i="1" dirty="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pic>
        <p:nvPicPr>
          <p:cNvPr id="9" name="Picture 23" descr="CURVHEA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096815"/>
            <a:ext cx="3816424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/>
          </p:cNvSpPr>
          <p:nvPr/>
        </p:nvSpPr>
        <p:spPr bwMode="auto">
          <a:xfrm>
            <a:off x="3131841" y="2160315"/>
            <a:ext cx="3456384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>
              <a:defRPr sz="4000">
                <a:solidFill>
                  <a:schemeClr val="tx2"/>
                </a:solidFill>
                <a:latin typeface="Trebuchet MS" pitchFamily="34" charset="0"/>
              </a:defRPr>
            </a:lvl1pPr>
            <a:lvl2pPr algn="l"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400" b="0" i="1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es-PR" altLang="es-PR" sz="2500" b="0" i="1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EL MODELO OPT</a:t>
            </a:r>
            <a:r>
              <a:rPr lang="es-PR" altLang="es-PR" sz="1600" b="0" i="1" baseline="30000" dirty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TM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23528" y="5805264"/>
            <a:ext cx="867613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_tradnl" altLang="es-PR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_tradnl" altLang="es-P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Reproducido de: ¨Essentials of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Integrated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Training,¨ por M. A. Clark &amp; S. C.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Lucett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En </a:t>
            </a:r>
            <a:r>
              <a:rPr lang="es-ES_tradnl" altLang="es-PR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</a:t>
            </a:r>
            <a:r>
              <a:rPr lang="es-ES_tradnl" altLang="es-PR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Sports</a:t>
            </a:r>
            <a:r>
              <a:rPr lang="es-ES_tradnl" altLang="es-PR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Training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(p/p. 11), por M. A. Clark &amp; S. C.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Lucett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(Eds.), 2015, Burlington, MA: Jones &amp; Bartlett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Copyright 2015 por: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Academy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Sports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Medicine,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Ascend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PR" sz="1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es-ES_tradnl" altLang="es-PR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Company. </a:t>
            </a:r>
            <a:endParaRPr lang="en-US" altLang="es-PR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5"/>
          <p:cNvSpPr txBox="1">
            <a:spLocks/>
          </p:cNvSpPr>
          <p:nvPr/>
        </p:nvSpPr>
        <p:spPr bwMode="auto">
          <a:xfrm>
            <a:off x="251520" y="2960539"/>
            <a:ext cx="8568704" cy="43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s-PR" altLang="es-PR" sz="3000" i="1" dirty="0">
                <a:solidFill>
                  <a:srgbClr val="9E0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ahoma" panose="020B0604030504040204" pitchFamily="34" charset="0"/>
              </a:rPr>
              <a:t>”OPTIMUM PERFORMANCE TRAINING” </a:t>
            </a:r>
            <a:r>
              <a:rPr lang="es-PR" altLang="es-PR" sz="3000" dirty="0">
                <a:solidFill>
                  <a:srgbClr val="9E0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ahoma" panose="020B0604030504040204" pitchFamily="34" charset="0"/>
              </a:rPr>
              <a:t>:</a:t>
            </a:r>
            <a:endParaRPr lang="es-PR" altLang="es-PR" sz="3000" i="1" dirty="0">
              <a:solidFill>
                <a:srgbClr val="9E004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972444" y="3529698"/>
            <a:ext cx="775972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s-PR" altLang="es-PR" sz="2800" b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4: </a:t>
            </a:r>
            <a:r>
              <a:rPr lang="es-PR" altLang="es-PR" sz="2800" i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Entrenamiento para la</a:t>
            </a:r>
          </a:p>
          <a:p>
            <a:pPr algn="l">
              <a:lnSpc>
                <a:spcPct val="80000"/>
              </a:lnSpc>
            </a:pPr>
            <a:r>
              <a:rPr lang="es-PR" altLang="es-PR" sz="2800" i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Fortaleza máxima</a:t>
            </a:r>
            <a:endParaRPr lang="es-PR" altLang="es-PR" sz="2800" b="1" i="1" dirty="0">
              <a:solidFill>
                <a:srgbClr val="2626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0" descr="PntBlue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36" y="3491508"/>
            <a:ext cx="44239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972444" y="4395704"/>
            <a:ext cx="7615704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s-PR" altLang="es-PR" sz="2800" b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5: </a:t>
            </a:r>
            <a:r>
              <a:rPr lang="es-PR" altLang="es-PR" sz="2800" b="1" i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Entrenamiento para la Potencia</a:t>
            </a:r>
          </a:p>
        </p:txBody>
      </p:sp>
      <p:pic>
        <p:nvPicPr>
          <p:cNvPr id="15" name="Picture 10" descr="PntBlue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36" y="4357514"/>
            <a:ext cx="44239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972444" y="5043776"/>
            <a:ext cx="775972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s-PR" altLang="es-PR" sz="2800" b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6: </a:t>
            </a:r>
            <a:r>
              <a:rPr lang="es-PR" altLang="es-PR" sz="2800" b="1" i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Entrenamiento para la</a:t>
            </a:r>
          </a:p>
          <a:p>
            <a:pPr algn="l">
              <a:lnSpc>
                <a:spcPct val="80000"/>
              </a:lnSpc>
            </a:pPr>
            <a:r>
              <a:rPr lang="es-PR" altLang="es-PR" sz="2800" i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s-PR" altLang="es-PR" sz="2800" b="1" i="1" dirty="0">
                <a:solidFill>
                  <a:srgbClr val="2626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Potencia Máxima</a:t>
            </a:r>
          </a:p>
        </p:txBody>
      </p:sp>
      <p:pic>
        <p:nvPicPr>
          <p:cNvPr id="17" name="Picture 10" descr="PntBlue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36" y="5005586"/>
            <a:ext cx="44239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82" y="764704"/>
            <a:ext cx="2808312" cy="18200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8792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  <p:sndAc>
          <p:stSnd>
            <p:snd r:embed="rId4" name="wind.wav"/>
          </p:stSnd>
        </p:sndAc>
      </p:transition>
    </mc:Choice>
    <mc:Fallback xmlns="">
      <p:transition spd="slow">
        <p:fade/>
        <p:sndAc>
          <p:stSnd>
            <p:snd r:embed="rId8" name="wind.wav"/>
          </p:stSnd>
        </p:sndAc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0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INCLUDEPPT" val="True"/>
  <p:tag name="REALTIMEBACKUP" val="False"/>
  <p:tag name="CHARTSCALE" val="True"/>
  <p:tag name="FIBINCLUDEOTHER" val="True"/>
  <p:tag name="PRRESPONSE3" val="8"/>
  <p:tag name="PRRESPONSE7" val="4"/>
  <p:tag name="SHOWFLASHWARNING" val="True"/>
  <p:tag name="SHOWBARVISIBLE" val="True"/>
  <p:tag name="ANSWERNOWSTYLE" val="-1"/>
  <p:tag name="RESPTABLESTYLE" val="-1"/>
  <p:tag name="BACKUPSESSIONS" val="True"/>
  <p:tag name="AUTOUPDATEALIASES" val="True"/>
  <p:tag name="SKIPREMAININGRACESLIDES" val="True"/>
  <p:tag name="BUBBLESIZEVISIBLE" val="True"/>
  <p:tag name="CUSTOMCELLBACKCOLOR1" val="-657956"/>
  <p:tag name="DISPLAYNAME" val="True"/>
  <p:tag name="AUTOSIZEGRID" val="True"/>
  <p:tag name="RESETCHARTS" val="True"/>
  <p:tag name="CORRECTPOINTVALUE" val="1"/>
  <p:tag name="AUTOADJUSTPARTRANGE" val="True"/>
  <p:tag name="FIBDISPLAYKEYWORDS" val="True"/>
  <p:tag name="PRRESPONSE5" val="6"/>
  <p:tag name="PRRESPONSE10" val="1"/>
  <p:tag name="USESECONDARYMONITOR" val="True"/>
  <p:tag name="COUNTDOWNSTYLE" val="-1"/>
  <p:tag name="ALLOWDUPLICATES" val="False"/>
  <p:tag name="STDCHART" val="1"/>
  <p:tag name="MAXRESPONDERS" val="20"/>
  <p:tag name="CUSTOMGRIDBACKCOLOR" val="-2830136"/>
  <p:tag name="DISPLAYDEVICENUMBER" val="True"/>
  <p:tag name="POLLINGCYCLE" val="2"/>
  <p:tag name="ALLOWUSERFEEDBACK" val="True"/>
  <p:tag name="ADVANCEDSETTINGSVIEW" val="False"/>
  <p:tag name="PRRESPONSE2" val="9"/>
  <p:tag name="PRRESPONSE9" val="2"/>
  <p:tag name="SAVECSVWITHSESSION" val="True"/>
  <p:tag name="COUNTDOWNSECONDS" val="10"/>
  <p:tag name="REVIEWONLY" val="False"/>
  <p:tag name="BUBBLENAMEVISIBLE" val="True"/>
  <p:tag name="CUSTOMCELLBACKCOLOR3" val="-268652"/>
  <p:tag name="GRIDPOSITION" val="1"/>
  <p:tag name="INCORRECTPOINTVALUE" val="0"/>
  <p:tag name="FIBNUMRESULTS" val="5"/>
  <p:tag name="PRRESPONSE8" val="3"/>
  <p:tag name="CSVFORMAT" val="0"/>
  <p:tag name="CHARTVALUEFORMAT" val="0%"/>
  <p:tag name="PARTICIPANTSINLEADERBOARD" val="20"/>
  <p:tag name="USESCHEMECOLORS" val="True"/>
  <p:tag name="INCLUDENONRESPONDERS" val="False"/>
  <p:tag name="FIBDISPLAYRESULTS" val="True"/>
  <p:tag name="ALWAYSOPENPOLL" val="False"/>
  <p:tag name="RESPCOUNTERFORMAT" val="0"/>
  <p:tag name="RACEANIMATIONSPEED" val="3"/>
  <p:tag name="GRIDOPACITY" val="90"/>
  <p:tag name="REALTIMEBACKUPPATH" val="(None)"/>
  <p:tag name="PRRESPONSE6" val="5"/>
  <p:tag name="NUMRESPONSES" val="1"/>
  <p:tag name="DEFAULTNUMTEAMS" val="5"/>
  <p:tag name="MULTIRESPDIVISOR" val="1"/>
  <p:tag name="TPVERSION" val="2008"/>
  <p:tag name="RACEENDPOINTS" val="100"/>
  <p:tag name="CHARTCOLORS" val="0"/>
  <p:tag name="POWERPOINTVERSION" val="14.0"/>
  <p:tag name="CUSTOMCELLBACKCOLOR2" val="-13395457"/>
  <p:tag name="PRRESPONSE4" val="7"/>
  <p:tag name="GRIDROTATIONINTERVAL" val="2"/>
  <p:tag name="AUTOADVANCE" val="False"/>
  <p:tag name="ANSWERNOWTEXT" val="Answer Now"/>
  <p:tag name="BUBBLEGROUPING" val="3"/>
  <p:tag name="PRRESPONSE1" val="10"/>
  <p:tag name="ZEROBASED" val="False"/>
  <p:tag name="DELIMITERS" val="3.1"/>
  <p:tag name="TPFULLVERSION" val="4.2.4.10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46030</TotalTime>
  <Words>310</Words>
  <Application>Microsoft Office PowerPoint</Application>
  <PresentationFormat>On-screen Show (4:3)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 Black</vt:lpstr>
      <vt:lpstr>Calibri</vt:lpstr>
      <vt:lpstr>Georgia</vt:lpstr>
      <vt:lpstr>Times New Roman</vt:lpstr>
      <vt:lpstr>Trebuchet MS</vt:lpstr>
      <vt:lpstr>Wingdings 2</vt:lpstr>
      <vt:lpstr>Urban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Laboratorio: Potencia Vertical</dc:title>
  <dc:creator>Valued Acer Customer</dc:creator>
  <cp:lastModifiedBy>Edgar Lopategui Corsino</cp:lastModifiedBy>
  <cp:revision>5018</cp:revision>
  <cp:lastPrinted>2016-09-29T16:33:06Z</cp:lastPrinted>
  <dcterms:created xsi:type="dcterms:W3CDTF">2012-03-25T21:01:47Z</dcterms:created>
  <dcterms:modified xsi:type="dcterms:W3CDTF">2020-05-07T12:10:18Z</dcterms:modified>
</cp:coreProperties>
</file>