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6" r:id="rId2"/>
    <p:sldId id="525" r:id="rId3"/>
    <p:sldId id="461" r:id="rId4"/>
    <p:sldId id="842" r:id="rId5"/>
    <p:sldId id="841" r:id="rId6"/>
    <p:sldId id="840" r:id="rId7"/>
    <p:sldId id="452" r:id="rId8"/>
    <p:sldId id="456" r:id="rId9"/>
    <p:sldId id="451" r:id="rId10"/>
    <p:sldId id="454" r:id="rId11"/>
    <p:sldId id="838" r:id="rId12"/>
    <p:sldId id="839" r:id="rId13"/>
    <p:sldId id="843" r:id="rId14"/>
    <p:sldId id="775" r:id="rId15"/>
    <p:sldId id="656" r:id="rId16"/>
  </p:sldIdLst>
  <p:sldSz cx="9144000" cy="6858000" type="screen4x3"/>
  <p:notesSz cx="6985000" cy="9283700"/>
  <p:custDataLst>
    <p:tags r:id="rId19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3C3C62"/>
    <a:srgbClr val="E6E6EF"/>
    <a:srgbClr val="99CCFF"/>
    <a:srgbClr val="CC3300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77" autoAdjust="0"/>
    <p:restoredTop sz="94660"/>
  </p:normalViewPr>
  <p:slideViewPr>
    <p:cSldViewPr>
      <p:cViewPr varScale="1">
        <p:scale>
          <a:sx n="65" d="100"/>
          <a:sy n="65" d="100"/>
        </p:scale>
        <p:origin x="157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3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0FFAF4-24EE-C321-F426-7D58E58E0A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99315-49E8-F2A4-CDBC-A6AB55C92C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3FB7100-7B08-4868-ABCE-4BF25DB1F30C}" type="datetimeFigureOut">
              <a:rPr lang="en-US"/>
              <a:pPr>
                <a:defRPr/>
              </a:pPr>
              <a:t>7/16/2022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151770-8410-2AC6-48B4-45AF40E021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308E0-E984-1210-AF72-E5B9DE66DD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fld id="{7E6A9012-0B2D-4D42-84B8-869CDEEB405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D33B4C-52B3-F989-4726-C548AA2FBD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EA967D-8AF6-F6E0-D2F6-41C9BF9737B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B171E46-0EA6-4575-AC3E-5F2954040A69}" type="datetimeFigureOut">
              <a:rPr lang="es-PR"/>
              <a:pPr>
                <a:defRPr/>
              </a:pPr>
              <a:t>07/16/2022</a:t>
            </a:fld>
            <a:endParaRPr lang="es-P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DAD8146-BD75-0587-A670-4A4A76B076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s-P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D41FBC1-AB66-1A53-9E6F-53AAFF883F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P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204D2-8ACB-8137-B0A2-C5C5642FD09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7ED92-E37C-408B-7952-C66167A962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fld id="{A2583EBE-1862-4306-A84B-619433F4F3FB}" type="slidenum">
              <a:rPr lang="es-PR" altLang="en-US"/>
              <a:pPr/>
              <a:t>‹#›</a:t>
            </a:fld>
            <a:endParaRPr lang="es-P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00F314A8-8F00-E1A8-47CD-45C978E179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16CF5738-1549-7FC6-E815-3BAF639733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E985C90E-468F-BD23-FC89-BE9BF32AE7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59788F17-5075-4E59-86F6-1A190E1981C3}" type="slidenum">
              <a:rPr lang="es-PR" altLang="en-US">
                <a:latin typeface="Calibri" panose="020F0502020204030204" pitchFamily="34" charset="0"/>
              </a:rPr>
              <a:pPr algn="r"/>
              <a:t>1</a:t>
            </a:fld>
            <a:endParaRPr lang="es-PR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Slide Image Placeholder 1">
            <a:extLst>
              <a:ext uri="{FF2B5EF4-FFF2-40B4-BE49-F238E27FC236}">
                <a16:creationId xmlns:a16="http://schemas.microsoft.com/office/drawing/2014/main" id="{0A3BDDAF-6904-13DF-FB47-A75D5EAEF0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1891" name="Notes Placeholder 2">
            <a:extLst>
              <a:ext uri="{FF2B5EF4-FFF2-40B4-BE49-F238E27FC236}">
                <a16:creationId xmlns:a16="http://schemas.microsoft.com/office/drawing/2014/main" id="{8BE7E6D1-3A0E-9F24-3EC5-738CFA1A7B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421892" name="Slide Number Placeholder 3">
            <a:extLst>
              <a:ext uri="{FF2B5EF4-FFF2-40B4-BE49-F238E27FC236}">
                <a16:creationId xmlns:a16="http://schemas.microsoft.com/office/drawing/2014/main" id="{19DAE4E9-2360-784C-D119-D42B946DFDA1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5FE0BD6F-BC5D-40D5-915D-6314BB6D6B08}" type="slidenum">
              <a:rPr lang="es-PR" altLang="en-US" sz="1200">
                <a:latin typeface="Calibri" panose="020F0502020204030204" pitchFamily="34" charset="0"/>
              </a:rPr>
              <a:pPr algn="r"/>
              <a:t>10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4" name="Slide Image Placeholder 1">
            <a:extLst>
              <a:ext uri="{FF2B5EF4-FFF2-40B4-BE49-F238E27FC236}">
                <a16:creationId xmlns:a16="http://schemas.microsoft.com/office/drawing/2014/main" id="{8BA1D8BD-5FE2-3DBB-0E94-D226AFB6EF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3075" name="Notes Placeholder 2">
            <a:extLst>
              <a:ext uri="{FF2B5EF4-FFF2-40B4-BE49-F238E27FC236}">
                <a16:creationId xmlns:a16="http://schemas.microsoft.com/office/drawing/2014/main" id="{845F4A85-F2DD-E0E1-C79E-6FCABE7955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283076" name="Slide Number Placeholder 3">
            <a:extLst>
              <a:ext uri="{FF2B5EF4-FFF2-40B4-BE49-F238E27FC236}">
                <a16:creationId xmlns:a16="http://schemas.microsoft.com/office/drawing/2014/main" id="{BF5E9A5D-79ED-AD26-06FB-83322578ECE8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4D420F60-8C3D-4A82-A7E0-8E7F62E9F659}" type="slidenum">
              <a:rPr lang="es-PR" altLang="en-US" sz="1200">
                <a:latin typeface="Calibri" panose="020F0502020204030204" pitchFamily="34" charset="0"/>
              </a:rPr>
              <a:pPr algn="r"/>
              <a:t>11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122" name="Slide Image Placeholder 1">
            <a:extLst>
              <a:ext uri="{FF2B5EF4-FFF2-40B4-BE49-F238E27FC236}">
                <a16:creationId xmlns:a16="http://schemas.microsoft.com/office/drawing/2014/main" id="{23A40F42-9E87-A89F-125F-74704797EA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5123" name="Notes Placeholder 2">
            <a:extLst>
              <a:ext uri="{FF2B5EF4-FFF2-40B4-BE49-F238E27FC236}">
                <a16:creationId xmlns:a16="http://schemas.microsoft.com/office/drawing/2014/main" id="{068A72FD-9162-4A11-328D-8CA74AE6BF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285124" name="Slide Number Placeholder 3">
            <a:extLst>
              <a:ext uri="{FF2B5EF4-FFF2-40B4-BE49-F238E27FC236}">
                <a16:creationId xmlns:a16="http://schemas.microsoft.com/office/drawing/2014/main" id="{BE368005-EE48-27B2-8E76-8939BBC8A5C8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6275502F-D65B-4D94-BAE1-08D891707F49}" type="slidenum">
              <a:rPr lang="es-PR" altLang="en-US" sz="1200">
                <a:latin typeface="Calibri" panose="020F0502020204030204" pitchFamily="34" charset="0"/>
              </a:rPr>
              <a:pPr algn="r"/>
              <a:t>12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314" name="Slide Image Placeholder 1">
            <a:extLst>
              <a:ext uri="{FF2B5EF4-FFF2-40B4-BE49-F238E27FC236}">
                <a16:creationId xmlns:a16="http://schemas.microsoft.com/office/drawing/2014/main" id="{A88072FC-80D6-2CAF-45E1-30BE6EECD1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3315" name="Notes Placeholder 2">
            <a:extLst>
              <a:ext uri="{FF2B5EF4-FFF2-40B4-BE49-F238E27FC236}">
                <a16:creationId xmlns:a16="http://schemas.microsoft.com/office/drawing/2014/main" id="{8B0134E7-B370-41C8-D1B2-181733D4A2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293316" name="Slide Number Placeholder 3">
            <a:extLst>
              <a:ext uri="{FF2B5EF4-FFF2-40B4-BE49-F238E27FC236}">
                <a16:creationId xmlns:a16="http://schemas.microsoft.com/office/drawing/2014/main" id="{4AE1F645-B056-FF27-9A40-E805AF3D4E9E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70C34DBB-DBF0-4284-B5D7-B2C7B5BED7D1}" type="slidenum">
              <a:rPr lang="es-PR" altLang="en-US" sz="1200">
                <a:latin typeface="Calibri" panose="020F0502020204030204" pitchFamily="34" charset="0"/>
              </a:rPr>
              <a:pPr algn="r"/>
              <a:t>13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Slide Image Placeholder 1">
            <a:extLst>
              <a:ext uri="{FF2B5EF4-FFF2-40B4-BE49-F238E27FC236}">
                <a16:creationId xmlns:a16="http://schemas.microsoft.com/office/drawing/2014/main" id="{1F22B139-1410-709B-5C08-C7EBD83D8A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2611" name="Notes Placeholder 2">
            <a:extLst>
              <a:ext uri="{FF2B5EF4-FFF2-40B4-BE49-F238E27FC236}">
                <a16:creationId xmlns:a16="http://schemas.microsoft.com/office/drawing/2014/main" id="{174E0277-6026-05FE-248D-5E1B81C305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092612" name="Slide Number Placeholder 3">
            <a:extLst>
              <a:ext uri="{FF2B5EF4-FFF2-40B4-BE49-F238E27FC236}">
                <a16:creationId xmlns:a16="http://schemas.microsoft.com/office/drawing/2014/main" id="{9A049FD4-4C95-14BC-7EC3-7D9E6DCE3FD1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72A032F4-F1B2-4AAA-95DA-ED1B49F60491}" type="slidenum">
              <a:rPr lang="es-PR" altLang="en-US" sz="1200">
                <a:latin typeface="Calibri" panose="020F0502020204030204" pitchFamily="34" charset="0"/>
              </a:rPr>
              <a:pPr algn="r"/>
              <a:t>14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Slide Image Placeholder 1">
            <a:extLst>
              <a:ext uri="{FF2B5EF4-FFF2-40B4-BE49-F238E27FC236}">
                <a16:creationId xmlns:a16="http://schemas.microsoft.com/office/drawing/2014/main" id="{F19BDA25-FD64-C009-90E2-69F8852C40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1731" name="Notes Placeholder 2">
            <a:extLst>
              <a:ext uri="{FF2B5EF4-FFF2-40B4-BE49-F238E27FC236}">
                <a16:creationId xmlns:a16="http://schemas.microsoft.com/office/drawing/2014/main" id="{CD916E39-40B6-5224-C80D-B81AA66E5A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841732" name="Slide Number Placeholder 3">
            <a:extLst>
              <a:ext uri="{FF2B5EF4-FFF2-40B4-BE49-F238E27FC236}">
                <a16:creationId xmlns:a16="http://schemas.microsoft.com/office/drawing/2014/main" id="{129C5313-430B-671B-9FB7-894BF91CB812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EDE43BCD-F354-4430-A942-A096BEF95C73}" type="slidenum">
              <a:rPr lang="es-PR" altLang="en-US" sz="1200">
                <a:latin typeface="Calibri" panose="020F0502020204030204" pitchFamily="34" charset="0"/>
              </a:rPr>
              <a:pPr algn="r"/>
              <a:t>15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Slide Image Placeholder 1">
            <a:extLst>
              <a:ext uri="{FF2B5EF4-FFF2-40B4-BE49-F238E27FC236}">
                <a16:creationId xmlns:a16="http://schemas.microsoft.com/office/drawing/2014/main" id="{3476ECE8-945D-A869-CBCC-2C519E72DA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7299" name="Notes Placeholder 2">
            <a:extLst>
              <a:ext uri="{FF2B5EF4-FFF2-40B4-BE49-F238E27FC236}">
                <a16:creationId xmlns:a16="http://schemas.microsoft.com/office/drawing/2014/main" id="{255311C8-16FF-48D0-6E9F-6EB58A48D3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567300" name="Slide Number Placeholder 3">
            <a:extLst>
              <a:ext uri="{FF2B5EF4-FFF2-40B4-BE49-F238E27FC236}">
                <a16:creationId xmlns:a16="http://schemas.microsoft.com/office/drawing/2014/main" id="{49B49BC4-FE5E-C335-849A-3669D5890E2C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318F0506-F6BD-48CE-B394-084723FF5C68}" type="slidenum">
              <a:rPr lang="es-PR" altLang="en-US" sz="1200">
                <a:latin typeface="Calibri" panose="020F0502020204030204" pitchFamily="34" charset="0"/>
              </a:rPr>
              <a:pPr algn="r"/>
              <a:t>2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Slide Image Placeholder 1">
            <a:extLst>
              <a:ext uri="{FF2B5EF4-FFF2-40B4-BE49-F238E27FC236}">
                <a16:creationId xmlns:a16="http://schemas.microsoft.com/office/drawing/2014/main" id="{1D2CA912-C47D-0994-89DE-1EBFF79308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6227" name="Notes Placeholder 2">
            <a:extLst>
              <a:ext uri="{FF2B5EF4-FFF2-40B4-BE49-F238E27FC236}">
                <a16:creationId xmlns:a16="http://schemas.microsoft.com/office/drawing/2014/main" id="{739687D6-16BD-C575-FAE2-EF53E6FCED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436228" name="Slide Number Placeholder 3">
            <a:extLst>
              <a:ext uri="{FF2B5EF4-FFF2-40B4-BE49-F238E27FC236}">
                <a16:creationId xmlns:a16="http://schemas.microsoft.com/office/drawing/2014/main" id="{2CF0DBF7-934A-5156-8B17-9D36E73F1A82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7013A329-41A2-41C0-8C61-AACEE3AF5B39}" type="slidenum">
              <a:rPr lang="es-PR" altLang="en-US" sz="1200">
                <a:latin typeface="Calibri" panose="020F0502020204030204" pitchFamily="34" charset="0"/>
              </a:rPr>
              <a:pPr algn="r"/>
              <a:t>3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266" name="Slide Image Placeholder 1">
            <a:extLst>
              <a:ext uri="{FF2B5EF4-FFF2-40B4-BE49-F238E27FC236}">
                <a16:creationId xmlns:a16="http://schemas.microsoft.com/office/drawing/2014/main" id="{D52C4EAC-D08A-0F2B-6C53-9861A3346C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1267" name="Notes Placeholder 2">
            <a:extLst>
              <a:ext uri="{FF2B5EF4-FFF2-40B4-BE49-F238E27FC236}">
                <a16:creationId xmlns:a16="http://schemas.microsoft.com/office/drawing/2014/main" id="{28BF4C44-DFFB-5DDD-3698-941E594341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291268" name="Slide Number Placeholder 3">
            <a:extLst>
              <a:ext uri="{FF2B5EF4-FFF2-40B4-BE49-F238E27FC236}">
                <a16:creationId xmlns:a16="http://schemas.microsoft.com/office/drawing/2014/main" id="{0B288DC8-B64C-0840-01A1-F4606E28C9F8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CC76C210-F904-46B9-B546-C2C24F00C6D2}" type="slidenum">
              <a:rPr lang="es-PR" altLang="en-US" sz="1200">
                <a:latin typeface="Calibri" panose="020F0502020204030204" pitchFamily="34" charset="0"/>
              </a:rPr>
              <a:pPr algn="r"/>
              <a:t>4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8" name="Slide Image Placeholder 1">
            <a:extLst>
              <a:ext uri="{FF2B5EF4-FFF2-40B4-BE49-F238E27FC236}">
                <a16:creationId xmlns:a16="http://schemas.microsoft.com/office/drawing/2014/main" id="{48BB083C-83D8-8CD8-4CF3-838EF57AC8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9219" name="Notes Placeholder 2">
            <a:extLst>
              <a:ext uri="{FF2B5EF4-FFF2-40B4-BE49-F238E27FC236}">
                <a16:creationId xmlns:a16="http://schemas.microsoft.com/office/drawing/2014/main" id="{E87B5D4E-D659-41DC-804C-93A0744CFC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289220" name="Slide Number Placeholder 3">
            <a:extLst>
              <a:ext uri="{FF2B5EF4-FFF2-40B4-BE49-F238E27FC236}">
                <a16:creationId xmlns:a16="http://schemas.microsoft.com/office/drawing/2014/main" id="{F6687993-FF54-4A94-1B1F-883B7A7F72F6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11908413-BB52-4D69-8D8C-685B7CA7E523}" type="slidenum">
              <a:rPr lang="es-PR" altLang="en-US" sz="1200">
                <a:latin typeface="Calibri" panose="020F0502020204030204" pitchFamily="34" charset="0"/>
              </a:rPr>
              <a:pPr algn="r"/>
              <a:t>5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Slide Image Placeholder 1">
            <a:extLst>
              <a:ext uri="{FF2B5EF4-FFF2-40B4-BE49-F238E27FC236}">
                <a16:creationId xmlns:a16="http://schemas.microsoft.com/office/drawing/2014/main" id="{9CF8C1FA-1363-A943-F601-E474F9FEB6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7171" name="Notes Placeholder 2">
            <a:extLst>
              <a:ext uri="{FF2B5EF4-FFF2-40B4-BE49-F238E27FC236}">
                <a16:creationId xmlns:a16="http://schemas.microsoft.com/office/drawing/2014/main" id="{4BA4BBDD-A1AD-F9CC-83C8-832C7DB807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287172" name="Slide Number Placeholder 3">
            <a:extLst>
              <a:ext uri="{FF2B5EF4-FFF2-40B4-BE49-F238E27FC236}">
                <a16:creationId xmlns:a16="http://schemas.microsoft.com/office/drawing/2014/main" id="{836FCDE6-0704-8F07-C687-B614E37CB143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A8426887-39F1-4260-8CD9-F4BF5E7EB7EB}" type="slidenum">
              <a:rPr lang="es-PR" altLang="en-US" sz="1200">
                <a:latin typeface="Calibri" panose="020F0502020204030204" pitchFamily="34" charset="0"/>
              </a:rPr>
              <a:pPr algn="r"/>
              <a:t>6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>
            <a:extLst>
              <a:ext uri="{FF2B5EF4-FFF2-40B4-BE49-F238E27FC236}">
                <a16:creationId xmlns:a16="http://schemas.microsoft.com/office/drawing/2014/main" id="{5BC6DC11-4AE6-6649-C07A-7566D2336A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7795" name="Notes Placeholder 2">
            <a:extLst>
              <a:ext uri="{FF2B5EF4-FFF2-40B4-BE49-F238E27FC236}">
                <a16:creationId xmlns:a16="http://schemas.microsoft.com/office/drawing/2014/main" id="{9E1A9965-90F6-FD9B-B2D7-525005ADC7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417796" name="Slide Number Placeholder 3">
            <a:extLst>
              <a:ext uri="{FF2B5EF4-FFF2-40B4-BE49-F238E27FC236}">
                <a16:creationId xmlns:a16="http://schemas.microsoft.com/office/drawing/2014/main" id="{5EFDE5CF-6EC8-45BD-3ADE-0451429A0840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23DD6CD3-713B-4658-9A4B-076FBA15E966}" type="slidenum">
              <a:rPr lang="es-PR" altLang="en-US" sz="1200">
                <a:latin typeface="Calibri" panose="020F0502020204030204" pitchFamily="34" charset="0"/>
              </a:rPr>
              <a:pPr algn="r"/>
              <a:t>7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Slide Image Placeholder 1">
            <a:extLst>
              <a:ext uri="{FF2B5EF4-FFF2-40B4-BE49-F238E27FC236}">
                <a16:creationId xmlns:a16="http://schemas.microsoft.com/office/drawing/2014/main" id="{A967F85A-3E6B-2CF1-F7D8-3EC8F9DD9F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5987" name="Notes Placeholder 2">
            <a:extLst>
              <a:ext uri="{FF2B5EF4-FFF2-40B4-BE49-F238E27FC236}">
                <a16:creationId xmlns:a16="http://schemas.microsoft.com/office/drawing/2014/main" id="{D3CC0ADD-8C6B-FF9E-D626-F2F8241059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425988" name="Slide Number Placeholder 3">
            <a:extLst>
              <a:ext uri="{FF2B5EF4-FFF2-40B4-BE49-F238E27FC236}">
                <a16:creationId xmlns:a16="http://schemas.microsoft.com/office/drawing/2014/main" id="{F7C216A3-E02D-5C18-7261-C63371824945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B5108A1A-F155-43CA-8761-83B7CFDA421F}" type="slidenum">
              <a:rPr lang="es-PR" altLang="en-US" sz="1200">
                <a:latin typeface="Calibri" panose="020F0502020204030204" pitchFamily="34" charset="0"/>
              </a:rPr>
              <a:pPr algn="r"/>
              <a:t>8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>
            <a:extLst>
              <a:ext uri="{FF2B5EF4-FFF2-40B4-BE49-F238E27FC236}">
                <a16:creationId xmlns:a16="http://schemas.microsoft.com/office/drawing/2014/main" id="{6C7E0389-0300-83FF-4332-45A404471C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5747" name="Notes Placeholder 2">
            <a:extLst>
              <a:ext uri="{FF2B5EF4-FFF2-40B4-BE49-F238E27FC236}">
                <a16:creationId xmlns:a16="http://schemas.microsoft.com/office/drawing/2014/main" id="{7E172D37-4759-66D4-CEA6-5A2B8A7EA8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415748" name="Slide Number Placeholder 3">
            <a:extLst>
              <a:ext uri="{FF2B5EF4-FFF2-40B4-BE49-F238E27FC236}">
                <a16:creationId xmlns:a16="http://schemas.microsoft.com/office/drawing/2014/main" id="{EF13A9A3-7717-09EA-ACF0-416427BBE434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9EA538A1-89EE-4092-A753-AD52941E6C64}" type="slidenum">
              <a:rPr lang="es-PR" altLang="en-US" sz="1200">
                <a:latin typeface="Calibri" panose="020F0502020204030204" pitchFamily="34" charset="0"/>
              </a:rPr>
              <a:pPr algn="r"/>
              <a:t>9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hyperlink" Target="http://creativecommons.org/licenses/by-nc-nd/3.0/pr/" TargetMode="External"/><Relationship Id="rId4" Type="http://schemas.openxmlformats.org/officeDocument/2006/relationships/hyperlink" Target="http://www.saludmed.com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B05284-D1B2-2991-48F1-BCC5E76BD76E}"/>
              </a:ext>
            </a:extLst>
          </p:cNvPr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48487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36">
            <a:extLst>
              <a:ext uri="{FF2B5EF4-FFF2-40B4-BE49-F238E27FC236}">
                <a16:creationId xmlns:a16="http://schemas.microsoft.com/office/drawing/2014/main" id="{F55B9A69-E80C-D14B-7C59-DECFF84664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0C6887-FAD9-A8E3-4C10-0CC40B874E2F}"/>
              </a:ext>
            </a:extLst>
          </p:cNvPr>
          <p:cNvSpPr/>
          <p:nvPr userDrawn="1"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360505-F605-3A87-A05F-0A8C816DEA3C}"/>
              </a:ext>
            </a:extLst>
          </p:cNvPr>
          <p:cNvSpPr/>
          <p:nvPr userDrawn="1"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rgbClr val="8383BC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31537A9D-12BC-1E92-65F4-3F12C8FD5F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6284913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224EF4C0-2D9E-E2B5-4C73-A2293F0D038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93863" y="6157913"/>
            <a:ext cx="741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PR" altLang="en-US" sz="1200" dirty="0" err="1">
                <a:latin typeface="Arial" panose="020B0604020202020204" pitchFamily="34" charset="0"/>
              </a:rPr>
              <a:t>Saludmed</a:t>
            </a:r>
            <a:r>
              <a:rPr lang="es-PR" altLang="en-US" sz="1200" dirty="0">
                <a:latin typeface="Arial" panose="020B0604020202020204" pitchFamily="34" charset="0"/>
              </a:rPr>
              <a:t> 2022, por </a:t>
            </a:r>
            <a:r>
              <a:rPr lang="es-PR" altLang="en-US" sz="1200" b="1" i="1" dirty="0">
                <a:latin typeface="Arial" panose="020B0604020202020204" pitchFamily="34" charset="0"/>
                <a:hlinkClick r:id="rId4"/>
              </a:rPr>
              <a:t>Edgar Lopategui Corsino</a:t>
            </a:r>
            <a:r>
              <a:rPr lang="es-PR" altLang="en-US" sz="1200" dirty="0">
                <a:latin typeface="Arial" panose="020B0604020202020204" pitchFamily="34" charset="0"/>
              </a:rPr>
              <a:t>, se encuentra bajo una licencia </a:t>
            </a:r>
            <a:r>
              <a:rPr lang="es-PR" altLang="en-US" sz="1200" i="1" dirty="0">
                <a:latin typeface="Arial" panose="020B0604020202020204" pitchFamily="34" charset="0"/>
                <a:hlinkClick r:id="rId5"/>
              </a:rPr>
              <a:t>"Creative </a:t>
            </a:r>
            <a:r>
              <a:rPr lang="es-PR" altLang="en-US" sz="1200" i="1" dirty="0" err="1">
                <a:latin typeface="Arial" panose="020B0604020202020204" pitchFamily="34" charset="0"/>
                <a:hlinkClick r:id="rId5"/>
              </a:rPr>
              <a:t>Commons</a:t>
            </a:r>
            <a:r>
              <a:rPr lang="es-PR" altLang="en-US" sz="1200" i="1" dirty="0">
                <a:latin typeface="Arial" panose="020B0604020202020204" pitchFamily="34" charset="0"/>
                <a:hlinkClick r:id="rId5"/>
              </a:rPr>
              <a:t>"</a:t>
            </a:r>
            <a:r>
              <a:rPr lang="es-PR" altLang="en-US" sz="1200" dirty="0">
                <a:latin typeface="Arial" panose="020B0604020202020204" pitchFamily="34" charset="0"/>
              </a:rPr>
              <a:t>, </a:t>
            </a:r>
          </a:p>
          <a:p>
            <a:r>
              <a:rPr lang="es-PR" altLang="en-US" sz="1200" dirty="0">
                <a:latin typeface="Arial" panose="020B0604020202020204" pitchFamily="34" charset="0"/>
              </a:rPr>
              <a:t>de tipo: </a:t>
            </a:r>
            <a:r>
              <a:rPr lang="es-PR" altLang="en-US" sz="1200" b="1" i="1" dirty="0">
                <a:latin typeface="Arial" panose="020B0604020202020204" pitchFamily="34" charset="0"/>
                <a:hlinkClick r:id="rId5"/>
              </a:rPr>
              <a:t>Reconocimiento-</a:t>
            </a:r>
            <a:r>
              <a:rPr lang="es-PR" altLang="en-US" sz="1200" b="1" i="1" dirty="0" err="1">
                <a:latin typeface="Arial" panose="020B0604020202020204" pitchFamily="34" charset="0"/>
                <a:hlinkClick r:id="rId5"/>
              </a:rPr>
              <a:t>NoComercial</a:t>
            </a:r>
            <a:r>
              <a:rPr lang="es-PR" altLang="en-US" sz="1200" b="1" i="1" dirty="0">
                <a:latin typeface="Arial" panose="020B0604020202020204" pitchFamily="34" charset="0"/>
                <a:hlinkClick r:id="rId5"/>
              </a:rPr>
              <a:t>-Sin Obras Derivadas 3.0.  Licencia de Puerto Rico</a:t>
            </a:r>
            <a:r>
              <a:rPr lang="es-PR" altLang="en-US" sz="1200" dirty="0">
                <a:latin typeface="Arial" panose="020B0604020202020204" pitchFamily="34" charset="0"/>
              </a:rPr>
              <a:t>.  </a:t>
            </a:r>
          </a:p>
          <a:p>
            <a:r>
              <a:rPr lang="es-PR" altLang="en-US" sz="1200" dirty="0">
                <a:latin typeface="Arial" panose="020B0604020202020204" pitchFamily="34" charset="0"/>
              </a:rPr>
              <a:t>Basado en las páginas publicadas para el sitio Web: </a:t>
            </a:r>
            <a:r>
              <a:rPr lang="es-PR" altLang="en-US" sz="1200" b="1" i="1" dirty="0">
                <a:latin typeface="Arial" panose="020B0604020202020204" pitchFamily="34" charset="0"/>
                <a:hlinkClick r:id="rId4"/>
              </a:rPr>
              <a:t>www.saludmed.com</a:t>
            </a:r>
            <a:r>
              <a:rPr lang="es-PR" altLang="en-US" sz="1200" dirty="0">
                <a:latin typeface="Arial" panose="020B0604020202020204" pitchFamily="34" charset="0"/>
              </a:rPr>
              <a:t>.</a:t>
            </a:r>
            <a:endParaRPr lang="es-PR" altLang="en-US" sz="1800" dirty="0">
              <a:latin typeface="Arial" panose="020B0604020202020204" pitchFamily="34" charset="0"/>
            </a:endParaRPr>
          </a:p>
        </p:txBody>
      </p:sp>
      <p:pic>
        <p:nvPicPr>
          <p:cNvPr id="12" name="Picture 108">
            <a:extLst>
              <a:ext uri="{FF2B5EF4-FFF2-40B4-BE49-F238E27FC236}">
                <a16:creationId xmlns:a16="http://schemas.microsoft.com/office/drawing/2014/main" id="{3FEE4322-FA7D-78FC-34B8-1F143EA86B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033838"/>
            <a:ext cx="2484437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7A5FB81-9B9A-9157-6E7F-4209568F57BC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0FAF3D-C0AE-1F70-EE07-06DA43E38919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3933825"/>
            <a:ext cx="3733800" cy="192088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EA9476-41EE-B80E-305C-0D8CA1A6880B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B7B552-231C-067C-9EFD-C4C9E43D48C3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64013"/>
            <a:ext cx="1966913" cy="19050"/>
          </a:xfrm>
          <a:prstGeom prst="rect">
            <a:avLst/>
          </a:prstGeom>
          <a:solidFill>
            <a:schemeClr val="accent2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F6844E-BCBE-4F1F-CE38-FC99AE243022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98938"/>
            <a:ext cx="1966913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18" name="Rounded Rectangle 26">
            <a:extLst>
              <a:ext uri="{FF2B5EF4-FFF2-40B4-BE49-F238E27FC236}">
                <a16:creationId xmlns:a16="http://schemas.microsoft.com/office/drawing/2014/main" id="{32E5C5A0-5E63-EBA8-8554-18410F21BF3B}"/>
              </a:ext>
            </a:extLst>
          </p:cNvPr>
          <p:cNvSpPr/>
          <p:nvPr userDrawn="1"/>
        </p:nvSpPr>
        <p:spPr bwMode="white">
          <a:xfrm>
            <a:off x="5410200" y="3962400"/>
            <a:ext cx="3065463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19" name="Rounded Rectangle 40">
            <a:extLst>
              <a:ext uri="{FF2B5EF4-FFF2-40B4-BE49-F238E27FC236}">
                <a16:creationId xmlns:a16="http://schemas.microsoft.com/office/drawing/2014/main" id="{C622DD35-7347-A9C8-2ADA-4D7001BC9C74}"/>
              </a:ext>
            </a:extLst>
          </p:cNvPr>
          <p:cNvSpPr/>
          <p:nvPr userDrawn="1"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8EA4E6-9027-AA7D-EC63-109EED25279A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6413500" y="3643313"/>
            <a:ext cx="2730500" cy="247650"/>
          </a:xfrm>
          <a:prstGeom prst="rect">
            <a:avLst/>
          </a:prstGeom>
          <a:solidFill>
            <a:srgbClr val="8383B5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1" name="Picture 119">
            <a:extLst>
              <a:ext uri="{FF2B5EF4-FFF2-40B4-BE49-F238E27FC236}">
                <a16:creationId xmlns:a16="http://schemas.microsoft.com/office/drawing/2014/main" id="{7782D147-BECB-9987-195C-03E7560595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149725"/>
            <a:ext cx="1141413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Slide Number Placeholder 28">
            <a:extLst>
              <a:ext uri="{FF2B5EF4-FFF2-40B4-BE49-F238E27FC236}">
                <a16:creationId xmlns:a16="http://schemas.microsoft.com/office/drawing/2014/main" id="{CD4741F3-5FE8-30DB-49A3-BEA2EBC14E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1A8B72-0BE2-4D98-A22A-E6CFB12D07DA}" type="slidenum">
              <a:rPr lang="es-PR" altLang="en-US"/>
              <a:pPr/>
              <a:t>‹#›</a:t>
            </a:fld>
            <a:endParaRPr lang="es-PR" altLang="en-US"/>
          </a:p>
        </p:txBody>
      </p:sp>
      <p:sp>
        <p:nvSpPr>
          <p:cNvPr id="23" name="Date Placeholder 27">
            <a:extLst>
              <a:ext uri="{FF2B5EF4-FFF2-40B4-BE49-F238E27FC236}">
                <a16:creationId xmlns:a16="http://schemas.microsoft.com/office/drawing/2014/main" id="{0EE0BFC2-10EA-82DB-FA5C-DA7F7AE394E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78273-D065-4BEB-87D6-E26953547516}" type="datetimeFigureOut">
              <a:rPr lang="es-PR"/>
              <a:pPr>
                <a:defRPr/>
              </a:pPr>
              <a:t>07/16/2022</a:t>
            </a:fld>
            <a:endParaRPr lang="es-PR"/>
          </a:p>
        </p:txBody>
      </p:sp>
      <p:sp>
        <p:nvSpPr>
          <p:cNvPr id="24" name="Footer Placeholder 16">
            <a:extLst>
              <a:ext uri="{FF2B5EF4-FFF2-40B4-BE49-F238E27FC236}">
                <a16:creationId xmlns:a16="http://schemas.microsoft.com/office/drawing/2014/main" id="{4CEDD254-E4EB-C46A-1112-81ADC656F2A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86453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CE9FD6D4-A069-82EB-49C8-CD7B7ABFC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6DD6F-6A62-4139-A19F-D377450020A5}" type="datetimeFigureOut">
              <a:rPr lang="es-PR"/>
              <a:pPr>
                <a:defRPr/>
              </a:pPr>
              <a:t>07/16/2022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2E353DF-7C91-7F35-3688-87A6CA35A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72A67C3D-C982-57D9-7728-2751D2E56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DD5B2-28BC-46BE-A400-0D08739C7322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416514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C22CC72E-D917-26A1-D105-572F0AE3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963DD-0F37-490F-B284-A250A788519C}" type="datetimeFigureOut">
              <a:rPr lang="es-PR"/>
              <a:pPr>
                <a:defRPr/>
              </a:pPr>
              <a:t>07/16/2022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BF014F0-BD5D-33E7-75B0-8F99A3911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5157E0DC-6F72-B1A0-8E44-F02A92F22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9BA1B-B3DD-4C65-BF01-C8924BBADC9E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398076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D213141B-534F-FCC5-6747-AF05ACAD6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D19D6-D652-4C1B-8FFF-F31366657921}" type="datetimeFigureOut">
              <a:rPr lang="es-PR"/>
              <a:pPr>
                <a:defRPr/>
              </a:pPr>
              <a:t>07/16/2022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D7D0172-55D3-3DD6-0E8B-6D2427AC5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10487F02-64D9-8556-A5A3-2DFA36E50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DA19E-D4ED-4430-8E5B-399FF0161863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3893222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CE8593D4-B0F3-9836-4086-85525F49C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AFE2E-696C-4A02-B590-B6774C906019}" type="datetimeFigureOut">
              <a:rPr lang="es-PR"/>
              <a:pPr>
                <a:defRPr/>
              </a:pPr>
              <a:t>07/16/2022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CCCA75F-6639-0EF4-0C39-6E1EB4031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3AE08AB3-50EE-5DFA-A523-C72BDC3CA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37AC7-EC37-45A2-A921-132DE489ACE0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372079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B3C20731-9846-FE4E-FA35-B9827F6DE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1D447-8CEF-4521-BCCB-485BB2BE19A1}" type="datetimeFigureOut">
              <a:rPr lang="es-PR"/>
              <a:pPr>
                <a:defRPr/>
              </a:pPr>
              <a:t>07/16/2022</a:t>
            </a:fld>
            <a:endParaRPr lang="es-P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7689639-AF20-3322-4EFC-F9F05286B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E497DF6D-B33F-C72A-D637-28A40686F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2E16A-8C01-4829-9EB4-2BB60C0172AC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181840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46C5221-B599-FD3E-B366-3573D2D2F05B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159A65-FB7F-05A6-725A-5F7F04DBE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EDD584-FCB8-50E7-BF8F-A4C90B4C3DA5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9F4906-8CF8-2FFB-A720-FC0F2C0EBE1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520A7B-06DB-335D-8827-F070874B8D1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12" name="Rounded Rectangle 32">
            <a:extLst>
              <a:ext uri="{FF2B5EF4-FFF2-40B4-BE49-F238E27FC236}">
                <a16:creationId xmlns:a16="http://schemas.microsoft.com/office/drawing/2014/main" id="{C0093342-DE9C-C21E-242F-EBC0B94DDB98}"/>
              </a:ext>
            </a:extLst>
          </p:cNvPr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13" name="Rounded Rectangle 33">
            <a:extLst>
              <a:ext uri="{FF2B5EF4-FFF2-40B4-BE49-F238E27FC236}">
                <a16:creationId xmlns:a16="http://schemas.microsoft.com/office/drawing/2014/main" id="{0C4C7CC3-01FB-4FA7-3775-F223DEF03D73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91FB2D-AFC9-9036-4368-251C703B2D17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FE0BF4-AB27-DDCC-1036-D45A6A8A5FE5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98448-17DA-5CB1-F4E2-9BF107F213CA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5CECBD-E76D-CAFE-B98C-3C903D54661C}"/>
              </a:ext>
            </a:extLst>
          </p:cNvPr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5FEA80-1C25-9EFD-DE5D-E7AC488C5274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5736E5-41D0-7975-2AE0-006CE5373B5C}"/>
              </a:ext>
            </a:extLst>
          </p:cNvPr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20" name="Picture 21">
            <a:extLst>
              <a:ext uri="{FF2B5EF4-FFF2-40B4-BE49-F238E27FC236}">
                <a16:creationId xmlns:a16="http://schemas.microsoft.com/office/drawing/2014/main" id="{5C12AA1E-AEC2-430D-BC53-8868B120BD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Date Placeholder 25">
            <a:extLst>
              <a:ext uri="{FF2B5EF4-FFF2-40B4-BE49-F238E27FC236}">
                <a16:creationId xmlns:a16="http://schemas.microsoft.com/office/drawing/2014/main" id="{31A9176F-543C-933D-9F9B-D64BEDEE0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BDE7DB3-1B1E-4A69-9D40-B4BD196AAD97}" type="datetimeFigureOut">
              <a:rPr lang="es-PR"/>
              <a:pPr>
                <a:defRPr/>
              </a:pPr>
              <a:t>07/16/2022</a:t>
            </a:fld>
            <a:endParaRPr lang="es-PR"/>
          </a:p>
        </p:txBody>
      </p:sp>
      <p:sp>
        <p:nvSpPr>
          <p:cNvPr id="22" name="Footer Placeholder 27">
            <a:extLst>
              <a:ext uri="{FF2B5EF4-FFF2-40B4-BE49-F238E27FC236}">
                <a16:creationId xmlns:a16="http://schemas.microsoft.com/office/drawing/2014/main" id="{FA948E83-0A08-948F-C7CD-38F3D3E95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23" name="Slide Number Placeholder 26">
            <a:extLst>
              <a:ext uri="{FF2B5EF4-FFF2-40B4-BE49-F238E27FC236}">
                <a16:creationId xmlns:a16="http://schemas.microsoft.com/office/drawing/2014/main" id="{D980A013-8A99-FD25-F278-8327D847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408C3-A293-459D-89C6-688769DD02AF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410371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7CC7B6-1F5F-645E-9C31-4E63313B9948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CC90AF-6797-81FF-71F3-9391B2DAD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49581B-19C3-A715-5525-0CD2828FE191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3AF77A-1818-9668-ACF1-0EB0AF1A49B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56A46D-E484-33A9-8A79-DA0437FFDB5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8" name="Rounded Rectangle 32">
            <a:extLst>
              <a:ext uri="{FF2B5EF4-FFF2-40B4-BE49-F238E27FC236}">
                <a16:creationId xmlns:a16="http://schemas.microsoft.com/office/drawing/2014/main" id="{8FA9DD7B-0873-07AD-FF77-B3DE95075E9D}"/>
              </a:ext>
            </a:extLst>
          </p:cNvPr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9" name="Rounded Rectangle 33">
            <a:extLst>
              <a:ext uri="{FF2B5EF4-FFF2-40B4-BE49-F238E27FC236}">
                <a16:creationId xmlns:a16="http://schemas.microsoft.com/office/drawing/2014/main" id="{02F44ABF-3F5F-3360-B518-347438419605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78C870-EA8A-1FC5-DBBF-CE06CB33EE2D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863812-8994-2027-11BA-2E6AC12D55E7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716C5F-885A-7093-D363-4A952DC977D6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390DF2-C91C-F663-48D8-1CD25814F0AC}"/>
              </a:ext>
            </a:extLst>
          </p:cNvPr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8DDB6D-46C2-B54A-B7E1-37DB68A5819E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5933A1-292E-2715-0AFC-60ADA19DE07A}"/>
              </a:ext>
            </a:extLst>
          </p:cNvPr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6" name="Picture 21">
            <a:extLst>
              <a:ext uri="{FF2B5EF4-FFF2-40B4-BE49-F238E27FC236}">
                <a16:creationId xmlns:a16="http://schemas.microsoft.com/office/drawing/2014/main" id="{F2352814-41EF-A452-5786-3BB765FC17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0F7FDF9D-AF08-7C24-90B6-08CFBAC14B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88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B75ED-54D8-4D2D-B672-5EC4FA2101B8}" type="datetimeFigureOut">
              <a:rPr lang="es-PR"/>
              <a:pPr>
                <a:defRPr/>
              </a:pPr>
              <a:t>07/16/2022</a:t>
            </a:fld>
            <a:endParaRPr lang="es-PR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EC600664-7838-59D4-2CA0-DDE4CD9F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945CFC09-E93D-B97E-87E7-546DD907B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C4D77-4C4C-4933-BE2E-5318230A5B73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1071011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CE5129D0-6B62-3554-8120-CBE265BC9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BB2AD-03DB-4500-907E-CFD85013B68F}" type="datetimeFigureOut">
              <a:rPr lang="es-PR"/>
              <a:pPr>
                <a:defRPr/>
              </a:pPr>
              <a:t>07/16/2022</a:t>
            </a:fld>
            <a:endParaRPr lang="es-P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422FF6-C9EB-6465-4F9B-147D14032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FABA03C3-A596-10F9-5B9A-BC2EBE292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8AE1C-8490-4997-93EB-C47494A3D0EB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267569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974097A3-1698-ADCD-D391-604AC4F60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A5799-4427-48B9-806D-B62C617B6A3D}" type="datetimeFigureOut">
              <a:rPr lang="es-PR"/>
              <a:pPr>
                <a:defRPr/>
              </a:pPr>
              <a:t>07/16/2022</a:t>
            </a:fld>
            <a:endParaRPr lang="es-P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28AEA09-D48C-B5B8-A48B-022BECB07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02FF5F37-04C3-91E2-84EF-2F7C752BC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207DA-2810-4A90-80E4-AD83106F388D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2330373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F2A3448A-3580-74CA-A91E-C768A481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FBC4F-6721-4CBA-80BD-B6B4C17E245D}" type="datetimeFigureOut">
              <a:rPr lang="es-PR"/>
              <a:pPr>
                <a:defRPr/>
              </a:pPr>
              <a:t>07/16/2022</a:t>
            </a:fld>
            <a:endParaRPr lang="es-P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8BB40D1-88A4-4E16-774A-9F99A6935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DDFF2BFD-7CE9-D00B-D2E8-F58C90243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A769E-837C-46A9-9A93-B5FC0AF37A32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1515729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58A89A09-483A-AA82-94D1-202F2811C272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16E59E-1762-6B73-273F-774F48060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FC6311C-74F8-067E-0B82-B3DB38B75792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96349C8-2C60-AB51-B16E-038C599ED8C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7AE0BE3-0122-F6BC-360F-4679E9FDBA82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33" name="Rounded Rectangle 32">
            <a:extLst>
              <a:ext uri="{FF2B5EF4-FFF2-40B4-BE49-F238E27FC236}">
                <a16:creationId xmlns:a16="http://schemas.microsoft.com/office/drawing/2014/main" id="{0E6C0B80-2A07-F0AB-FBD3-A49F6A3E48C4}"/>
              </a:ext>
            </a:extLst>
          </p:cNvPr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34" name="Rounded Rectangle 33">
            <a:extLst>
              <a:ext uri="{FF2B5EF4-FFF2-40B4-BE49-F238E27FC236}">
                <a16:creationId xmlns:a16="http://schemas.microsoft.com/office/drawing/2014/main" id="{B6087B3D-DA91-5CB0-8BD0-B45064BBD163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40EC247-246B-D323-3E3D-65AA4307A8A0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3AE66CD-7C78-8C5F-5F0F-50686C714970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BC0D6F8-15F8-5654-E3D0-6EEECEF4EAA0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D3A4205-316B-AA89-646E-5E9F5E2EC502}"/>
              </a:ext>
            </a:extLst>
          </p:cNvPr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DAC24D2-168F-E989-CCA8-F2A8EE9E8830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663648C-4D9E-BE68-F3E2-FD19C7C2E27D}"/>
              </a:ext>
            </a:extLst>
          </p:cNvPr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39" name="Title Placeholder 21">
            <a:extLst>
              <a:ext uri="{FF2B5EF4-FFF2-40B4-BE49-F238E27FC236}">
                <a16:creationId xmlns:a16="http://schemas.microsoft.com/office/drawing/2014/main" id="{EA330F56-9C85-8D97-6374-F99D53AD7EB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0" name="Text Placeholder 12">
            <a:extLst>
              <a:ext uri="{FF2B5EF4-FFF2-40B4-BE49-F238E27FC236}">
                <a16:creationId xmlns:a16="http://schemas.microsoft.com/office/drawing/2014/main" id="{892909CE-A6CA-46F0-C9BF-EB1C2FF1E1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DE5FBC0-9143-CBDA-4473-2BF05DB39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C7FEE92C-6BEF-4F4F-80BD-244DE85059F2}" type="datetimeFigureOut">
              <a:rPr lang="es-PR"/>
              <a:pPr>
                <a:defRPr/>
              </a:pPr>
              <a:t>07/16/2022</a:t>
            </a:fld>
            <a:endParaRPr lang="es-P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B26F7D-EE04-E94F-CDB0-24A3FEDBC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pic>
        <p:nvPicPr>
          <p:cNvPr id="1058" name="Picture 34">
            <a:extLst>
              <a:ext uri="{FF2B5EF4-FFF2-40B4-BE49-F238E27FC236}">
                <a16:creationId xmlns:a16="http://schemas.microsoft.com/office/drawing/2014/main" id="{AD3D84C7-DF71-9066-4D1D-17F5D27B61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4763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F5854D5-3539-C652-2BF7-EEDB632FF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59862FC6-C6A0-437D-9FE6-D89AC5472316}" type="slidenum">
              <a:rPr lang="es-PR" altLang="en-US"/>
              <a:pPr/>
              <a:t>‹#›</a:t>
            </a:fld>
            <a:endParaRPr lang="es-PR" altLang="en-US"/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58C0EA1B-024E-C4AA-146E-BA9C8ECD166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solidFill>
            <a:srgbClr val="E6E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dirty="0">
                <a:latin typeface="Arial" panose="020B0604020202020204" pitchFamily="34" charset="0"/>
              </a:rPr>
              <a:t>Copyright © 2022 Edgar Lopategui Corsino | </a:t>
            </a:r>
            <a:r>
              <a:rPr lang="en-US" altLang="en-US" sz="1000" dirty="0" err="1">
                <a:latin typeface="Arial" panose="020B0604020202020204" pitchFamily="34" charset="0"/>
              </a:rPr>
              <a:t>Saludmed</a:t>
            </a:r>
            <a:r>
              <a:rPr lang="en-US" altLang="en-US" sz="1000" dirty="0">
                <a:latin typeface="Arial" panose="020B0604020202020204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6" r:id="rId5"/>
    <p:sldLayoutId id="2147483697" r:id="rId6"/>
    <p:sldLayoutId id="2147483691" r:id="rId7"/>
    <p:sldLayoutId id="2147483690" r:id="rId8"/>
    <p:sldLayoutId id="2147483689" r:id="rId9"/>
    <p:sldLayoutId id="2147483688" r:id="rId10"/>
    <p:sldLayoutId id="214748368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saludmed.com/actividadfisica/actividadfisica.html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8.jpe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19.jpe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20.jpe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21.jpe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22.jpe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0.jpe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1.jpe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hyperlink" Target="http://pubmedcentralcanada.ca/pmcc/articles/PMC1424733/pdf/pubhealthrep00100-0016.pdf" TargetMode="External"/><Relationship Id="rId5" Type="http://schemas.openxmlformats.org/officeDocument/2006/relationships/image" Target="../media/image12.jpe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3.jpeg"/><Relationship Id="rId5" Type="http://schemas.openxmlformats.org/officeDocument/2006/relationships/hyperlink" Target="http://pubmedcentralcanada.ca/pmcc/articles/PMC1424733/pdf/pubhealthrep00100-0016.pdf" TargetMode="Externa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4.jpe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5.jpe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6.jpeg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7.jpe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AACE1-60BC-255C-8408-2DC7FA272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22300"/>
            <a:ext cx="9144000" cy="790575"/>
          </a:xfrm>
        </p:spPr>
        <p:txBody>
          <a:bodyPr>
            <a:normAutofit/>
          </a:bodyPr>
          <a:lstStyle/>
          <a:p>
            <a:pPr algn="ctr"/>
            <a:r>
              <a:rPr lang="es-PR" altLang="en-US" sz="280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ACTIVIDAD FÍSICA: </a:t>
            </a:r>
            <a:r>
              <a:rPr lang="es-PR" altLang="en-US" sz="2800" i="1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EVOLUCIÓN Y</a:t>
            </a:r>
            <a:br>
              <a:rPr lang="es-PR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</a:br>
            <a:r>
              <a:rPr lang="es-PR" altLang="en-US" sz="3200" i="1">
                <a:solidFill>
                  <a:srgbClr val="E6E6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Delineamientos Más Recientes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C67D9E-DCA1-6F86-7657-C5FDF8D92122}"/>
              </a:ext>
            </a:extLst>
          </p:cNvPr>
          <p:cNvSpPr>
            <a:spLocks/>
          </p:cNvSpPr>
          <p:nvPr/>
        </p:nvSpPr>
        <p:spPr bwMode="auto">
          <a:xfrm>
            <a:off x="323850" y="3900488"/>
            <a:ext cx="47625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500" algn="ctr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ctr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 algn="ctr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 algn="ctr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 algn="ctr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s-PR" altLang="en-US" sz="2400" b="1">
                <a:solidFill>
                  <a:srgbClr val="4848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Edgar Lopategui Corsino</a:t>
            </a:r>
          </a:p>
          <a:p>
            <a:pPr algn="l">
              <a:lnSpc>
                <a:spcPct val="90000"/>
              </a:lnSpc>
            </a:pPr>
            <a:r>
              <a:rPr lang="es-PR" altLang="en-US" sz="2400" b="1" i="1">
                <a:solidFill>
                  <a:srgbClr val="4848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M.A., Fisiología del Ejercicio</a:t>
            </a:r>
          </a:p>
        </p:txBody>
      </p:sp>
      <p:pic>
        <p:nvPicPr>
          <p:cNvPr id="5130" name="Picture 10">
            <a:extLst>
              <a:ext uri="{FF2B5EF4-FFF2-40B4-BE49-F238E27FC236}">
                <a16:creationId xmlns:a16="http://schemas.microsoft.com/office/drawing/2014/main" id="{F6F611E6-94EA-7DDE-A72A-CEB325029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159375"/>
            <a:ext cx="287337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7" name="Rectangle 17">
            <a:extLst>
              <a:ext uri="{FF2B5EF4-FFF2-40B4-BE49-F238E27FC236}">
                <a16:creationId xmlns:a16="http://schemas.microsoft.com/office/drawing/2014/main" id="{6B80C4C2-5612-5049-2D21-A7880CD69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4725988"/>
            <a:ext cx="47529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n-US" sz="1800" b="1">
                <a:solidFill>
                  <a:srgbClr val="484876"/>
                </a:solidFill>
              </a:rPr>
              <a:t>Web:        </a:t>
            </a:r>
            <a:r>
              <a:rPr lang="es-PR" altLang="en-US" sz="1800" b="1" i="1">
                <a:solidFill>
                  <a:srgbClr val="484876"/>
                </a:solidFill>
              </a:rPr>
              <a:t>http://www.saludmed.com/</a:t>
            </a:r>
            <a:endParaRPr lang="es-PR" altLang="en-US" sz="2800" i="1">
              <a:solidFill>
                <a:srgbClr val="484876"/>
              </a:solidFill>
            </a:endParaRPr>
          </a:p>
        </p:txBody>
      </p:sp>
      <p:pic>
        <p:nvPicPr>
          <p:cNvPr id="5138" name="Picture 18">
            <a:extLst>
              <a:ext uri="{FF2B5EF4-FFF2-40B4-BE49-F238E27FC236}">
                <a16:creationId xmlns:a16="http://schemas.microsoft.com/office/drawing/2014/main" id="{3DCF8EDC-1525-4A04-3D6B-F2E8EA526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24400"/>
            <a:ext cx="287337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0" name="Rectangle 20">
            <a:extLst>
              <a:ext uri="{FF2B5EF4-FFF2-40B4-BE49-F238E27FC236}">
                <a16:creationId xmlns:a16="http://schemas.microsoft.com/office/drawing/2014/main" id="{CA634EC0-58E9-E2EA-30B9-792D5C67F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5159375"/>
            <a:ext cx="410368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n-US" sz="1800" b="1">
                <a:solidFill>
                  <a:srgbClr val="484876"/>
                </a:solidFill>
              </a:rPr>
              <a:t>E-Mail:</a:t>
            </a:r>
            <a:r>
              <a:rPr lang="es-PR" altLang="en-US" sz="1800" b="1" i="1">
                <a:solidFill>
                  <a:srgbClr val="484876"/>
                </a:solidFill>
              </a:rPr>
              <a:t>     elopateg@intermetro.edu</a:t>
            </a:r>
          </a:p>
        </p:txBody>
      </p:sp>
      <p:pic>
        <p:nvPicPr>
          <p:cNvPr id="5143" name="Picture 23">
            <a:extLst>
              <a:ext uri="{FF2B5EF4-FFF2-40B4-BE49-F238E27FC236}">
                <a16:creationId xmlns:a16="http://schemas.microsoft.com/office/drawing/2014/main" id="{C1B525F7-6FA9-8C88-BFD9-59466FBC3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664200"/>
            <a:ext cx="287337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7" name="Rectangle 27">
            <a:extLst>
              <a:ext uri="{FF2B5EF4-FFF2-40B4-BE49-F238E27FC236}">
                <a16:creationId xmlns:a16="http://schemas.microsoft.com/office/drawing/2014/main" id="{D1E6DAC2-E75A-3276-20A6-291A756A9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591175"/>
            <a:ext cx="82804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s-PR" altLang="en-US" sz="1700" b="1">
                <a:solidFill>
                  <a:srgbClr val="484876"/>
                </a:solidFill>
              </a:rPr>
              <a:t>Artículo:   </a:t>
            </a:r>
            <a:r>
              <a:rPr lang="es-PR" altLang="en-US" sz="1700" b="1" i="1">
                <a:solidFill>
                  <a:srgbClr val="484876"/>
                </a:solidFill>
                <a:hlinkClick r:id="rId7"/>
              </a:rPr>
              <a:t>http://www.saludmed.com/actividadfisica/actividadfisica</a:t>
            </a:r>
            <a:r>
              <a:rPr lang="es-PR" altLang="en-US" sz="1700" b="1" i="1">
                <a:hlinkClick r:id="rId7"/>
              </a:rPr>
              <a:t>.html</a:t>
            </a:r>
            <a:endParaRPr lang="es-PR" altLang="en-US" sz="1700" b="1" i="1">
              <a:solidFill>
                <a:srgbClr val="484876"/>
              </a:solidFill>
            </a:endParaRPr>
          </a:p>
        </p:txBody>
      </p:sp>
      <p:pic>
        <p:nvPicPr>
          <p:cNvPr id="5150" name="Picture 30">
            <a:extLst>
              <a:ext uri="{FF2B5EF4-FFF2-40B4-BE49-F238E27FC236}">
                <a16:creationId xmlns:a16="http://schemas.microsoft.com/office/drawing/2014/main" id="{4B9B9153-7AA3-57ED-9BC4-1CE994E9A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412875"/>
            <a:ext cx="3168650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dissolve/>
    <p:sndAc>
      <p:stSnd>
        <p:snd r:embed="rId4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867" name="Picture 3">
            <a:extLst>
              <a:ext uri="{FF2B5EF4-FFF2-40B4-BE49-F238E27FC236}">
                <a16:creationId xmlns:a16="http://schemas.microsoft.com/office/drawing/2014/main" id="{C37D7F1F-8F8B-5962-9784-80C8A13AD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33600"/>
            <a:ext cx="8785225" cy="429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EFA4CE-F3DD-831B-4922-6CCF355FFE05}"/>
              </a:ext>
            </a:extLst>
          </p:cNvPr>
          <p:cNvSpPr>
            <a:spLocks/>
          </p:cNvSpPr>
          <p:nvPr/>
        </p:nvSpPr>
        <p:spPr bwMode="auto">
          <a:xfrm>
            <a:off x="0" y="692150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PRIMERAS RECOMENDACIONES FORMALES DE:</a:t>
            </a:r>
            <a:br>
              <a:rPr lang="es-PR" altLang="en-US" sz="2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ACTIVIDAD FÍSICA PARA ADULTOS</a:t>
            </a:r>
            <a:b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PR" altLang="en-US" sz="2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CDC y ACSM (1995): “Physical Activity and Public Health”</a:t>
            </a:r>
          </a:p>
        </p:txBody>
      </p:sp>
    </p:spTree>
    <p:custDataLst>
      <p:tags r:id="rId1"/>
    </p:custDataLst>
  </p:cSld>
  <p:clrMapOvr>
    <a:masterClrMapping/>
  </p:clrMapOvr>
  <p:transition spd="slow">
    <p:wipe/>
    <p:sndAc>
      <p:stSnd>
        <p:snd r:embed="rId4" name="whoosh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73ADD-F4F6-A966-9B26-61E8F0EFF7D9}"/>
              </a:ext>
            </a:extLst>
          </p:cNvPr>
          <p:cNvSpPr>
            <a:spLocks/>
          </p:cNvSpPr>
          <p:nvPr/>
        </p:nvSpPr>
        <p:spPr bwMode="auto">
          <a:xfrm>
            <a:off x="-107950" y="620713"/>
            <a:ext cx="91440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PR" altLang="en-US" sz="2800">
                <a:cs typeface="Arial" panose="020B0604020202020204" pitchFamily="34" charset="0"/>
              </a:rPr>
              <a:t> </a:t>
            </a:r>
            <a:r>
              <a:rPr lang="es-PR" altLang="en-US" sz="14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SALUD PÚBLICA Y RECOMENDACIONES DE ACTIVIDAD FÍSICA:</a:t>
            </a:r>
            <a:br>
              <a:rPr lang="es-PR" altLang="en-US" sz="14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14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EJEMPLOS DE ACTIVIDADES FÍSICAS BAJO EL CONTINUO DE INTENSIDADES</a:t>
            </a:r>
            <a:endParaRPr lang="es-PR" altLang="en-US" sz="1400" i="1">
              <a:cs typeface="Arial" panose="020B0604020202020204" pitchFamily="34" charset="0"/>
            </a:endParaRPr>
          </a:p>
        </p:txBody>
      </p:sp>
      <p:pic>
        <p:nvPicPr>
          <p:cNvPr id="1282052" name="Picture 4">
            <a:extLst>
              <a:ext uri="{FF2B5EF4-FFF2-40B4-BE49-F238E27FC236}">
                <a16:creationId xmlns:a16="http://schemas.microsoft.com/office/drawing/2014/main" id="{BECE67E3-4B45-E8C1-D0E8-7FA406D6D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01738"/>
            <a:ext cx="7580312" cy="532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strips dir="ld"/>
    <p:sndAc>
      <p:stSnd>
        <p:snd r:embed="rId4" name="breeze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9FBF6-DFBF-4A80-DCF2-06451C2DD958}"/>
              </a:ext>
            </a:extLst>
          </p:cNvPr>
          <p:cNvSpPr>
            <a:spLocks/>
          </p:cNvSpPr>
          <p:nvPr/>
        </p:nvSpPr>
        <p:spPr bwMode="auto">
          <a:xfrm>
            <a:off x="-107950" y="620713"/>
            <a:ext cx="91440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PR" altLang="en-US" sz="2800">
                <a:cs typeface="Arial" panose="020B0604020202020204" pitchFamily="34" charset="0"/>
              </a:rPr>
              <a:t> </a:t>
            </a:r>
            <a:r>
              <a:rPr lang="es-PR" altLang="en-US" sz="14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SALUD PÚBLICA Y RECOMENDACIONES DE ACTIVIDAD FÍSICA:</a:t>
            </a:r>
            <a:br>
              <a:rPr lang="es-PR" altLang="en-US" sz="14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14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EJEMPLOS DE ACTIVIDADES FÍSICAS DE INTENSIDAD MODERADA</a:t>
            </a:r>
            <a:endParaRPr lang="es-PR" altLang="en-US" sz="1400" i="1">
              <a:cs typeface="Arial" panose="020B0604020202020204" pitchFamily="34" charset="0"/>
            </a:endParaRPr>
          </a:p>
        </p:txBody>
      </p:sp>
      <p:pic>
        <p:nvPicPr>
          <p:cNvPr id="1284100" name="Picture 4">
            <a:extLst>
              <a:ext uri="{FF2B5EF4-FFF2-40B4-BE49-F238E27FC236}">
                <a16:creationId xmlns:a16="http://schemas.microsoft.com/office/drawing/2014/main" id="{A7619C80-FC4C-27EE-4AF9-206D20805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146175"/>
            <a:ext cx="7705725" cy="531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strips dir="ld"/>
    <p:sndAc>
      <p:stSnd>
        <p:snd r:embed="rId4" name="breeze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462AB-002F-6B1B-3E3C-3E5C16795504}"/>
              </a:ext>
            </a:extLst>
          </p:cNvPr>
          <p:cNvSpPr>
            <a:spLocks/>
          </p:cNvSpPr>
          <p:nvPr/>
        </p:nvSpPr>
        <p:spPr bwMode="auto">
          <a:xfrm>
            <a:off x="-107950" y="700088"/>
            <a:ext cx="9144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3200">
                <a:cs typeface="Arial" panose="020B0604020202020204" pitchFamily="34" charset="0"/>
              </a:rPr>
              <a:t> </a:t>
            </a:r>
            <a:r>
              <a:rPr lang="es-PR" altLang="en-US" sz="1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SALUD PÚBLICA Y RECOMENDACIONES DE ACTIVIDAD FÍSICA:</a:t>
            </a:r>
            <a:br>
              <a:rPr lang="es-PR" altLang="en-US" sz="1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16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EJEMPLOS DE ACTIVIDADES FÍSICAS DE INTENSIDAD MODERADA</a:t>
            </a:r>
            <a:endParaRPr lang="es-PR" altLang="en-US" sz="1600" i="1">
              <a:cs typeface="Arial" panose="020B0604020202020204" pitchFamily="34" charset="0"/>
            </a:endParaRPr>
          </a:p>
        </p:txBody>
      </p:sp>
      <p:pic>
        <p:nvPicPr>
          <p:cNvPr id="1292292" name="Picture 4">
            <a:extLst>
              <a:ext uri="{FF2B5EF4-FFF2-40B4-BE49-F238E27FC236}">
                <a16:creationId xmlns:a16="http://schemas.microsoft.com/office/drawing/2014/main" id="{4BB2EAB6-CB15-7A21-2071-F03C606A1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92250"/>
            <a:ext cx="8785225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strips dir="ld"/>
    <p:sndAc>
      <p:stSnd>
        <p:snd r:embed="rId4" name="breeze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1586" name="Picture 2">
            <a:extLst>
              <a:ext uri="{FF2B5EF4-FFF2-40B4-BE49-F238E27FC236}">
                <a16:creationId xmlns:a16="http://schemas.microsoft.com/office/drawing/2014/main" id="{476E7E7F-683C-15D4-E18C-2C3750A51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7937500" cy="5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3AC0C9A6-D4B3-BB1F-6648-8D2D9AD6B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81750"/>
            <a:ext cx="9144000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</a:t>
            </a:r>
            <a:r>
              <a:rPr lang="en-US" altLang="en-US" sz="1200">
                <a:latin typeface="Times New Roman" panose="02020603050405020304" pitchFamily="18" charset="0"/>
              </a:rPr>
              <a:t>Adaptado de: "The Activity Pyramid: A New Easy-to-Follow Physical Activity Guide to Help you get Fit &amp; Stay Healthy", [Brochure]. Copyright 1996 por Institute for Research and Education HealthSystem Minnesota.</a:t>
            </a:r>
          </a:p>
        </p:txBody>
      </p:sp>
    </p:spTree>
    <p:custDataLst>
      <p:tags r:id="rId1"/>
    </p:custDataLst>
  </p:cSld>
  <p:clrMapOvr>
    <a:masterClrMapping/>
  </p:clrMapOvr>
  <p:transition spd="slow">
    <p:strips dir="ld"/>
    <p:sndAc>
      <p:stSnd>
        <p:snd r:embed="rId4" name="breeze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82A20-5182-D7F9-C74A-834F1EA96EDB}"/>
              </a:ext>
            </a:extLst>
          </p:cNvPr>
          <p:cNvSpPr>
            <a:spLocks/>
          </p:cNvSpPr>
          <p:nvPr/>
        </p:nvSpPr>
        <p:spPr bwMode="auto">
          <a:xfrm>
            <a:off x="179388" y="2997200"/>
            <a:ext cx="8856662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s-PR" altLang="en-US" sz="81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¿PREGUNTAS?</a:t>
            </a:r>
            <a:endParaRPr lang="es-PR" altLang="en-US" sz="8100" i="1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split orient="vert" dir="in"/>
    <p:sndAc>
      <p:stSnd>
        <p:snd r:embed="rId4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7EDD3-D0B4-2226-FE89-86D519DFEC24}"/>
              </a:ext>
            </a:extLst>
          </p:cNvPr>
          <p:cNvSpPr>
            <a:spLocks/>
          </p:cNvSpPr>
          <p:nvPr/>
        </p:nvSpPr>
        <p:spPr bwMode="auto">
          <a:xfrm>
            <a:off x="3348038" y="908050"/>
            <a:ext cx="53657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s-PR" altLang="en-US" sz="3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CONTENIDO DE LA PRESENTACIÓN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845812-4DF0-2220-BDBD-E2766443EBA9}"/>
              </a:ext>
            </a:extLst>
          </p:cNvPr>
          <p:cNvSpPr>
            <a:spLocks/>
          </p:cNvSpPr>
          <p:nvPr/>
        </p:nvSpPr>
        <p:spPr bwMode="auto">
          <a:xfrm>
            <a:off x="107950" y="2563813"/>
            <a:ext cx="885666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algn="l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57225" indent="-246063" algn="l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922338" indent="-219075" algn="l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179513" indent="-200025" algn="l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389063" indent="-182563" algn="l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18462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3034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27606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2178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b="1">
                <a:latin typeface="Calibri" panose="020F0502020204030204" pitchFamily="34" charset="0"/>
              </a:rPr>
              <a:t> Conceptos Básicos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b="1">
                <a:latin typeface="Calibri" panose="020F0502020204030204" pitchFamily="34" charset="0"/>
              </a:rPr>
              <a:t> Principios del Modelo de Actividad Física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b="1">
                <a:latin typeface="Calibri" panose="020F0502020204030204" pitchFamily="34" charset="0"/>
              </a:rPr>
              <a:t> Evolución de las Guías de Actividad Física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b="1">
                <a:latin typeface="Calibri" panose="020F0502020204030204" pitchFamily="34" charset="0"/>
              </a:rPr>
              <a:t> Guías Recientes de Actividad Física: </a:t>
            </a:r>
            <a:r>
              <a:rPr lang="es-PR" altLang="en-US" b="1" i="1">
                <a:latin typeface="Calibri" panose="020F0502020204030204" pitchFamily="34" charset="0"/>
              </a:rPr>
              <a:t>2008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b="1">
                <a:latin typeface="Calibri" panose="020F0502020204030204" pitchFamily="34" charset="0"/>
              </a:rPr>
              <a:t> Sugerencias para ser más Activos Físicamente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b="1">
                <a:latin typeface="Calibri" panose="020F0502020204030204" pitchFamily="34" charset="0"/>
              </a:rPr>
              <a:t> La Pirámide de Actividad Física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b="1">
                <a:latin typeface="Calibri" panose="020F0502020204030204" pitchFamily="34" charset="0"/>
              </a:rPr>
              <a:t> Preguntas</a:t>
            </a:r>
          </a:p>
        </p:txBody>
      </p:sp>
      <p:pic>
        <p:nvPicPr>
          <p:cNvPr id="566279" name="Picture 7">
            <a:extLst>
              <a:ext uri="{FF2B5EF4-FFF2-40B4-BE49-F238E27FC236}">
                <a16:creationId xmlns:a16="http://schemas.microsoft.com/office/drawing/2014/main" id="{82CEACC0-B3C5-B8A6-123E-728AFD51B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2808287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comb dir="vert"/>
    <p:sndAc>
      <p:stSnd>
        <p:snd r:embed="rId4" name="breez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206" name="Picture 6">
            <a:extLst>
              <a:ext uri="{FF2B5EF4-FFF2-40B4-BE49-F238E27FC236}">
                <a16:creationId xmlns:a16="http://schemas.microsoft.com/office/drawing/2014/main" id="{89FF103C-61B5-DF8A-FA7C-C837C3D5B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92150"/>
            <a:ext cx="7848600" cy="583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strips dir="ld"/>
    <p:sndAc>
      <p:stSnd>
        <p:snd r:embed="rId4" name="breez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42" name="Picture 2">
            <a:extLst>
              <a:ext uri="{FF2B5EF4-FFF2-40B4-BE49-F238E27FC236}">
                <a16:creationId xmlns:a16="http://schemas.microsoft.com/office/drawing/2014/main" id="{FBB1A748-98E5-1E02-4294-20FFC9AD8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09613"/>
            <a:ext cx="6624637" cy="513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F34825F3-0E92-84AA-7FF7-F05FF3F92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876925"/>
            <a:ext cx="89646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</a:t>
            </a:r>
            <a:r>
              <a:rPr lang="en-US" altLang="en-US" sz="1200">
                <a:latin typeface="Times New Roman" panose="02020603050405020304" pitchFamily="18" charset="0"/>
              </a:rPr>
              <a:t>Adaptado de: "Physical Activity, Exercise, and Physical Fitness: Definitions and Distinctions for Health-Related Research", por: C. J. Caspersen, K. E. Powell, y G. M. Christensen, 1985, </a:t>
            </a:r>
            <a:r>
              <a:rPr lang="en-US" altLang="en-US" sz="1200" b="1" i="1">
                <a:latin typeface="Times New Roman" panose="02020603050405020304" pitchFamily="18" charset="0"/>
              </a:rPr>
              <a:t>Public Health Reports, 100</a:t>
            </a:r>
            <a:r>
              <a:rPr lang="en-US" altLang="en-US" sz="1200">
                <a:latin typeface="Times New Roman" panose="02020603050405020304" pitchFamily="18" charset="0"/>
              </a:rPr>
              <a:t>(2), p. 126. Recuperado de </a:t>
            </a:r>
            <a:r>
              <a:rPr lang="en-US" altLang="en-US" sz="1200" b="1" i="1">
                <a:latin typeface="Times New Roman" panose="02020603050405020304" pitchFamily="18" charset="0"/>
                <a:hlinkClick r:id="rId6"/>
              </a:rPr>
              <a:t>http://pubmedcentralcanada.ca/pmcc/articles/PMC1424733/pdf/pubhealthrep00100-0016.pdf</a:t>
            </a:r>
            <a:endParaRPr lang="en-US" altLang="en-US" sz="1200" b="1" i="1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strips dir="ld"/>
    <p:sndAc>
      <p:stSnd>
        <p:snd r:embed="rId4" name="breeze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877E00FC-0F8D-6A10-6D96-05B44C545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876925"/>
            <a:ext cx="89646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</a:t>
            </a:r>
            <a:r>
              <a:rPr lang="en-US" altLang="en-US" sz="1200">
                <a:latin typeface="Times New Roman" panose="02020603050405020304" pitchFamily="18" charset="0"/>
              </a:rPr>
              <a:t>Adaptado de: "Physical Activity, Exercise, and Physical Fitness: Definitions and Distinctions for Health-Related Research", por: C. J. Caspersen, K. E. Powell, y G. M. Christensen, 1985, </a:t>
            </a:r>
            <a:r>
              <a:rPr lang="en-US" altLang="en-US" sz="1200" b="1" i="1">
                <a:latin typeface="Times New Roman" panose="02020603050405020304" pitchFamily="18" charset="0"/>
              </a:rPr>
              <a:t>Public Health Reports, 100</a:t>
            </a:r>
            <a:r>
              <a:rPr lang="en-US" altLang="en-US" sz="1200">
                <a:latin typeface="Times New Roman" panose="02020603050405020304" pitchFamily="18" charset="0"/>
              </a:rPr>
              <a:t>(2), p. 128. Recuperado de </a:t>
            </a:r>
            <a:r>
              <a:rPr lang="en-US" altLang="en-US" sz="1200" b="1" i="1">
                <a:latin typeface="Times New Roman" panose="02020603050405020304" pitchFamily="18" charset="0"/>
                <a:hlinkClick r:id="rId5"/>
              </a:rPr>
              <a:t>http://pubmedcentralcanada.ca/pmcc/articles/PMC1424733/pdf/pubhealthrep00100-0016.pdf</a:t>
            </a:r>
            <a:endParaRPr lang="en-US" altLang="en-US" sz="1200" b="1" i="1">
              <a:latin typeface="Times New Roman" panose="02020603050405020304" pitchFamily="18" charset="0"/>
            </a:endParaRPr>
          </a:p>
        </p:txBody>
      </p:sp>
      <p:pic>
        <p:nvPicPr>
          <p:cNvPr id="1288197" name="Picture 5">
            <a:extLst>
              <a:ext uri="{FF2B5EF4-FFF2-40B4-BE49-F238E27FC236}">
                <a16:creationId xmlns:a16="http://schemas.microsoft.com/office/drawing/2014/main" id="{7AC8D29D-16B4-A199-91BC-C068317BC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42938"/>
            <a:ext cx="6192837" cy="523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strips dir="ld"/>
    <p:sndAc>
      <p:stSnd>
        <p:snd r:embed="rId4" name="breeze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6146" name="Picture 2">
            <a:extLst>
              <a:ext uri="{FF2B5EF4-FFF2-40B4-BE49-F238E27FC236}">
                <a16:creationId xmlns:a16="http://schemas.microsoft.com/office/drawing/2014/main" id="{6643341E-4A55-6901-9864-342FEC6C1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82913"/>
            <a:ext cx="8785225" cy="260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6858F7-27B4-D9A0-C399-6BA6E5DB28A0}"/>
              </a:ext>
            </a:extLst>
          </p:cNvPr>
          <p:cNvSpPr>
            <a:spLocks/>
          </p:cNvSpPr>
          <p:nvPr/>
        </p:nvSpPr>
        <p:spPr bwMode="auto">
          <a:xfrm>
            <a:off x="-107950" y="981075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s-PR" altLang="en-US">
                <a:cs typeface="Arial" panose="020B0604020202020204" pitchFamily="34" charset="0"/>
              </a:rPr>
              <a:t> </a:t>
            </a:r>
            <a:r>
              <a:rPr lang="es-PR" altLang="en-US" sz="2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SALUD PÚBLICA Y RECOMENDACIONES DE ACTIVIDAD FÍSICA:</a:t>
            </a:r>
            <a:br>
              <a:rPr lang="es-PR" altLang="en-US" sz="2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0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PRINCIPIOS DEL MODELO DE ACTIVIDAD FÍSICA</a:t>
            </a:r>
            <a:endParaRPr lang="es-PR" altLang="en-US" sz="2000" i="1"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strips dir="ld"/>
    <p:sndAc>
      <p:stSnd>
        <p:snd r:embed="rId4" name="breeze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770" name="Picture 2">
            <a:extLst>
              <a:ext uri="{FF2B5EF4-FFF2-40B4-BE49-F238E27FC236}">
                <a16:creationId xmlns:a16="http://schemas.microsoft.com/office/drawing/2014/main" id="{1A5540EC-F176-63EB-6387-514E5BA34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765175"/>
            <a:ext cx="7710487" cy="569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edge/>
    <p:sndAc>
      <p:stSnd>
        <p:snd r:embed="rId4" name="whoosh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42DAD-CE94-B069-3323-42EE04880B7B}"/>
              </a:ext>
            </a:extLst>
          </p:cNvPr>
          <p:cNvSpPr>
            <a:spLocks/>
          </p:cNvSpPr>
          <p:nvPr/>
        </p:nvSpPr>
        <p:spPr bwMode="auto">
          <a:xfrm>
            <a:off x="0" y="692150"/>
            <a:ext cx="9144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1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PRIMERAS RECOMENDACIONES FORMALES DE:</a:t>
            </a:r>
            <a:br>
              <a:rPr lang="es-PR" altLang="en-US" sz="21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1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ACTIVIDAD FÍSICA PARA ADULTOS</a:t>
            </a:r>
            <a:endParaRPr lang="es-PR" altLang="en-US" sz="21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24966" name="Picture 6">
            <a:extLst>
              <a:ext uri="{FF2B5EF4-FFF2-40B4-BE49-F238E27FC236}">
                <a16:creationId xmlns:a16="http://schemas.microsoft.com/office/drawing/2014/main" id="{6ECA2109-10DC-2316-9F3B-161BB4339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8569325" cy="517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circle/>
    <p:sndAc>
      <p:stSnd>
        <p:snd r:embed="rId4" name="wind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66F4D8D9-1357-A4A7-654F-80A506D57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876925"/>
            <a:ext cx="89646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</a:t>
            </a:r>
            <a:r>
              <a:rPr lang="en-US" altLang="en-US" sz="1200">
                <a:latin typeface="Times New Roman" panose="02020603050405020304" pitchFamily="18" charset="0"/>
              </a:rPr>
              <a:t>Adaptado de: "Physical Activity and Public Health. A Recommendation from the Centers for Disease Control and Prevention and the American College of Sports Medicine" por R. R. Pate, et al, 1995, </a:t>
            </a:r>
            <a:r>
              <a:rPr lang="en-US" altLang="en-US" sz="1200" b="1" i="1">
                <a:latin typeface="Times New Roman" panose="02020603050405020304" pitchFamily="18" charset="0"/>
              </a:rPr>
              <a:t>Journal of the American Medical Association, 273</a:t>
            </a:r>
            <a:r>
              <a:rPr lang="en-US" altLang="en-US" sz="1200">
                <a:latin typeface="Times New Roman" panose="02020603050405020304" pitchFamily="18" charset="0"/>
              </a:rPr>
              <a:t>(5); "Physical Activity and Health: A Report of the Surgeon General", por: U. S. Department of Health and Human Services, 1996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9E5018-C19F-79D4-6F5A-543A3971718F}"/>
              </a:ext>
            </a:extLst>
          </p:cNvPr>
          <p:cNvSpPr>
            <a:spLocks/>
          </p:cNvSpPr>
          <p:nvPr/>
        </p:nvSpPr>
        <p:spPr bwMode="auto">
          <a:xfrm>
            <a:off x="0" y="692150"/>
            <a:ext cx="9144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s-PR" altLang="en-US" sz="2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PRIMERAS RECOMENDACIONES FORMALES DE:</a:t>
            </a:r>
            <a:br>
              <a:rPr lang="es-PR" altLang="en-US" sz="2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ACTIVIDAD FÍSICA PARA ADULTOS</a:t>
            </a:r>
            <a:b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PR" altLang="en-US" sz="2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CDC y ACSM (1995): “Physical Activity and Public Health”</a:t>
            </a:r>
          </a:p>
        </p:txBody>
      </p:sp>
      <p:pic>
        <p:nvPicPr>
          <p:cNvPr id="414727" name="Picture 7">
            <a:extLst>
              <a:ext uri="{FF2B5EF4-FFF2-40B4-BE49-F238E27FC236}">
                <a16:creationId xmlns:a16="http://schemas.microsoft.com/office/drawing/2014/main" id="{962FEFC9-A81B-C89C-5B0A-F52311D5C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39925"/>
            <a:ext cx="8547100" cy="386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ipe dir="u"/>
    <p:sndAc>
      <p:stSnd>
        <p:snd r:embed="rId4" name="chimes.wav"/>
      </p:stSnd>
    </p:sndAc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0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RESETCHARTS" val="True"/>
  <p:tag name="CORRECTPOINTVALUE" val="1"/>
  <p:tag name="AUTOADJUSTPARTRANGE" val="True"/>
  <p:tag name="FIBDISPLAYKEYWORDS" val="True"/>
  <p:tag name="PRRESPONSE5" val="6"/>
  <p:tag name="PRRESPONSE10" val="1"/>
  <p:tag name="USESECONDARYMONITOR" val="True"/>
  <p:tag name="COUNTDOWNSTYLE" val="-1"/>
  <p:tag name="ALLOWDUPLICATES" val="False"/>
  <p:tag name="STDCHART" val="1"/>
  <p:tag name="MAXRESPONDERS" val="20"/>
  <p:tag name="CUSTOMGRIDBACKCOLOR" val="-2830136"/>
  <p:tag name="DISPLAYDEVICENUMBER" val="True"/>
  <p:tag name="POLLINGCYCLE" val="2"/>
  <p:tag name="ALLOWUSERFEEDBACK" val="True"/>
  <p:tag name="ADVANCEDSETTINGSVIEW" val="False"/>
  <p:tag name="PRRESPONSE2" val="9"/>
  <p:tag name="PRRESPONSE9" val="2"/>
  <p:tag name="SAVECSVWITHSESSION" val="True"/>
  <p:tag name="COUNTDOWNSECONDS" val="10"/>
  <p:tag name="REVIEWONLY" val="False"/>
  <p:tag name="BUBBLENAMEVISIBLE" val="True"/>
  <p:tag name="CUSTOMCELLBACKCOLOR3" val="-268652"/>
  <p:tag name="GRIDPOSITION" val="1"/>
  <p:tag name="INCORRECTPOINTVALUE" val="0"/>
  <p:tag name="FIBNUMRESULTS" val="5"/>
  <p:tag name="PRRESPONSE8" val="3"/>
  <p:tag name="CSVFORMAT" val="0"/>
  <p:tag name="CHARTVALUEFORMAT" val="0%"/>
  <p:tag name="PARTICIPANTSINLEADERBOARD" val="20"/>
  <p:tag name="USESCHEMECOLORS" val="True"/>
  <p:tag name="INCLUDENONRESPONDERS" val="False"/>
  <p:tag name="FIBDISPLAYRESULTS" val="True"/>
  <p:tag name="ALWAYSOPENPOLL" val="False"/>
  <p:tag name="RESPCOUNTERFORMAT" val="0"/>
  <p:tag name="RACEANIMATIONSPEED" val="3"/>
  <p:tag name="GRIDOPACITY" val="90"/>
  <p:tag name="REALTIMEBACKUPPATH" val="(None)"/>
  <p:tag name="PRRESPONSE6" val="5"/>
  <p:tag name="NUMRESPONSES" val="1"/>
  <p:tag name="DEFAULTNUMTEAMS" val="5"/>
  <p:tag name="MULTIRESPDIVISOR" val="1"/>
  <p:tag name="TPVERSION" val="2008"/>
  <p:tag name="RACEENDPOINTS" val="100"/>
  <p:tag name="CHARTCOLORS" val="0"/>
  <p:tag name="POWERPOINTVERSION" val="14.0"/>
  <p:tag name="CUSTOMCELLBACKCOLOR2" val="-13395457"/>
  <p:tag name="PRRESPONSE4" val="7"/>
  <p:tag name="GRIDROTATIONINTERVAL" val="2"/>
  <p:tag name="AUTOADVANCE" val="False"/>
  <p:tag name="ANSWERNOWTEXT" val="Answer Now"/>
  <p:tag name="BUBBLEGROUPING" val="3"/>
  <p:tag name="PRRESPONSE1" val="10"/>
  <p:tag name="ZEROBASED" val="False"/>
  <p:tag name="DELIMITERS" val="3.1"/>
  <p:tag name="TPFULLVERSION" val="4.2.4.10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26376</TotalTime>
  <Words>510</Words>
  <Application>Microsoft Office PowerPoint</Application>
  <PresentationFormat>On-screen Show (4:3)</PresentationFormat>
  <Paragraphs>41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Georgia</vt:lpstr>
      <vt:lpstr>Arial</vt:lpstr>
      <vt:lpstr>Trebuchet MS</vt:lpstr>
      <vt:lpstr>Wingdings 2</vt:lpstr>
      <vt:lpstr>Calibri</vt:lpstr>
      <vt:lpstr>Arial Black</vt:lpstr>
      <vt:lpstr>Wingdings</vt:lpstr>
      <vt:lpstr>Times New Roman</vt:lpstr>
      <vt:lpstr>Urban</vt:lpstr>
      <vt:lpstr>ACTIVIDAD FÍSICA: EVOLUCIÓN Y Delineamientos Más Recientes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 Física y Salud: 1995-1996</dc:title>
  <dc:creator>Valued Acer Customer</dc:creator>
  <cp:lastModifiedBy>Edgar Lopategui Corsino</cp:lastModifiedBy>
  <cp:revision>2921</cp:revision>
  <cp:lastPrinted>2012-03-26T19:37:01Z</cp:lastPrinted>
  <dcterms:created xsi:type="dcterms:W3CDTF">2012-03-25T21:01:47Z</dcterms:created>
  <dcterms:modified xsi:type="dcterms:W3CDTF">2022-07-16T23:06:19Z</dcterms:modified>
</cp:coreProperties>
</file>