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handoutMasterIdLst>
    <p:handoutMasterId r:id="rId76"/>
  </p:handoutMasterIdLst>
  <p:sldIdLst>
    <p:sldId id="256" r:id="rId2"/>
    <p:sldId id="994" r:id="rId3"/>
    <p:sldId id="859" r:id="rId4"/>
    <p:sldId id="995" r:id="rId5"/>
    <p:sldId id="996" r:id="rId6"/>
    <p:sldId id="960" r:id="rId7"/>
    <p:sldId id="997" r:id="rId8"/>
    <p:sldId id="993" r:id="rId9"/>
    <p:sldId id="998" r:id="rId10"/>
    <p:sldId id="987" r:id="rId11"/>
    <p:sldId id="999" r:id="rId12"/>
    <p:sldId id="1000" r:id="rId13"/>
    <p:sldId id="1002" r:id="rId14"/>
    <p:sldId id="1003" r:id="rId15"/>
    <p:sldId id="1004" r:id="rId16"/>
    <p:sldId id="1005" r:id="rId17"/>
    <p:sldId id="1001" r:id="rId18"/>
    <p:sldId id="988" r:id="rId19"/>
    <p:sldId id="1018" r:id="rId20"/>
    <p:sldId id="1019" r:id="rId21"/>
    <p:sldId id="1013" r:id="rId22"/>
    <p:sldId id="1015" r:id="rId23"/>
    <p:sldId id="1014" r:id="rId24"/>
    <p:sldId id="1017" r:id="rId25"/>
    <p:sldId id="1016" r:id="rId26"/>
    <p:sldId id="1025" r:id="rId27"/>
    <p:sldId id="1026" r:id="rId28"/>
    <p:sldId id="1027" r:id="rId29"/>
    <p:sldId id="924" r:id="rId30"/>
    <p:sldId id="928" r:id="rId31"/>
    <p:sldId id="883" r:id="rId32"/>
    <p:sldId id="884" r:id="rId33"/>
    <p:sldId id="885" r:id="rId34"/>
    <p:sldId id="985" r:id="rId35"/>
    <p:sldId id="1021" r:id="rId36"/>
    <p:sldId id="1022" r:id="rId37"/>
    <p:sldId id="1023" r:id="rId38"/>
    <p:sldId id="1024" r:id="rId39"/>
    <p:sldId id="1020" r:id="rId40"/>
    <p:sldId id="465" r:id="rId41"/>
    <p:sldId id="976" r:id="rId42"/>
    <p:sldId id="986" r:id="rId43"/>
    <p:sldId id="881" r:id="rId44"/>
    <p:sldId id="990" r:id="rId45"/>
    <p:sldId id="991" r:id="rId46"/>
    <p:sldId id="886" r:id="rId47"/>
    <p:sldId id="977" r:id="rId48"/>
    <p:sldId id="978" r:id="rId49"/>
    <p:sldId id="508" r:id="rId50"/>
    <p:sldId id="983" r:id="rId51"/>
    <p:sldId id="982" r:id="rId52"/>
    <p:sldId id="975" r:id="rId53"/>
    <p:sldId id="984" r:id="rId54"/>
    <p:sldId id="889" r:id="rId55"/>
    <p:sldId id="890" r:id="rId56"/>
    <p:sldId id="891" r:id="rId57"/>
    <p:sldId id="981" r:id="rId58"/>
    <p:sldId id="980" r:id="rId59"/>
    <p:sldId id="979" r:id="rId60"/>
    <p:sldId id="466" r:id="rId61"/>
    <p:sldId id="898" r:id="rId62"/>
    <p:sldId id="887" r:id="rId63"/>
    <p:sldId id="915" r:id="rId64"/>
    <p:sldId id="1006" r:id="rId65"/>
    <p:sldId id="1011" r:id="rId66"/>
    <p:sldId id="1010" r:id="rId67"/>
    <p:sldId id="1007" r:id="rId68"/>
    <p:sldId id="1008" r:id="rId69"/>
    <p:sldId id="1009" r:id="rId70"/>
    <p:sldId id="1012" r:id="rId71"/>
    <p:sldId id="857" r:id="rId72"/>
    <p:sldId id="858" r:id="rId73"/>
    <p:sldId id="961" r:id="rId74"/>
  </p:sldIdLst>
  <p:sldSz cx="9144000" cy="6858000" type="screen4x3"/>
  <p:notesSz cx="7010400" cy="9296400"/>
  <p:custDataLst>
    <p:tags r:id="rId7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3F"/>
    <a:srgbClr val="FF0000"/>
    <a:srgbClr val="000000"/>
    <a:srgbClr val="3C3C62"/>
    <a:srgbClr val="E6E6EF"/>
    <a:srgbClr val="99CCFF"/>
    <a:srgbClr val="484876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94291" autoAdjust="0"/>
  </p:normalViewPr>
  <p:slideViewPr>
    <p:cSldViewPr>
      <p:cViewPr varScale="1">
        <p:scale>
          <a:sx n="68" d="100"/>
          <a:sy n="68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7FDE497C-9DE5-4538-B247-049F32EE14C8}" type="datetimeFigureOut">
              <a:rPr lang="en-US" altLang="es-PR"/>
              <a:pPr/>
              <a:t>1/29/2020</a:t>
            </a:fld>
            <a:endParaRPr lang="en-US" alt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E2E9A458-7200-4815-8001-1DB553D11D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7145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046D5318-CDF0-4BFE-82F4-0BF79184B57A}" type="datetimeFigureOut">
              <a:rPr lang="es-PR" altLang="es-PR"/>
              <a:pPr/>
              <a:t>01/29/2020</a:t>
            </a:fld>
            <a:endParaRPr lang="es-PR" alt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84EB71D1-5EFF-4EE0-A202-A3B1D5BBFCE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117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38BE2C05-E779-4E35-A33B-A29D1073C845}" type="slidenum">
              <a:rPr lang="es-PR" altLang="es-PR">
                <a:latin typeface="Calibri" pitchFamily="34" charset="0"/>
              </a:rPr>
              <a:pPr algn="r"/>
              <a:t>1</a:t>
            </a:fld>
            <a:endParaRPr lang="es-PR" altLang="es-P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4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5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6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90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0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8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0800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64EFC9A-E2AA-4AD2-97FB-353A3D8D83BD}" type="slidenum">
              <a:rPr lang="es-PR" altLang="es-PR" sz="1200">
                <a:latin typeface="Calibri" pitchFamily="34" charset="0"/>
              </a:rPr>
              <a:pPr algn="r"/>
              <a:t>29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6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161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1C2D272-DC40-4A9E-9477-7D1C666E706E}" type="slidenum">
              <a:rPr lang="es-PR" altLang="es-PR" sz="1200">
                <a:latin typeface="Calibri" pitchFamily="34" charset="0"/>
              </a:rPr>
              <a:pPr algn="r"/>
              <a:t>30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99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F494DFEA-367F-44C2-9FAB-EFC78126AA6B}" type="slidenum">
              <a:rPr lang="es-PR" altLang="es-PR" sz="1200">
                <a:latin typeface="Calibri" pitchFamily="34" charset="0"/>
              </a:rPr>
              <a:pPr algn="r"/>
              <a:t>31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19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A02C4C8D-C8E7-42C4-BB42-513D22E8BA8E}" type="slidenum">
              <a:rPr lang="es-PR" altLang="es-PR" sz="1200">
                <a:latin typeface="Calibri" pitchFamily="34" charset="0"/>
              </a:rPr>
              <a:pPr algn="r"/>
              <a:t>32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128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6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894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5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2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4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F1F276B-CA94-4F95-A80B-51EBBF0AEA9A}" type="slidenum">
              <a:rPr lang="es-PR" altLang="es-PR" sz="1200">
                <a:latin typeface="Calibri" pitchFamily="34" charset="0"/>
              </a:rPr>
              <a:pPr algn="r"/>
              <a:t>40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6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98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49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6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2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13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632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F64EBCB-DCA7-4E35-B9C3-18B9E9F58E8A}" type="slidenum">
              <a:rPr lang="es-PR" altLang="es-PR" sz="1200">
                <a:latin typeface="Calibri" pitchFamily="34" charset="0"/>
              </a:rPr>
              <a:pPr algn="r"/>
              <a:t>54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83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0F874657-DF23-470E-8BD8-5B348104FB44}" type="slidenum">
              <a:rPr lang="es-PR" altLang="es-PR" sz="1200">
                <a:latin typeface="Calibri" pitchFamily="34" charset="0"/>
              </a:rPr>
              <a:pPr algn="r"/>
              <a:t>55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40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3B94199-5368-4750-BD81-1C3F38DF8CF6}" type="slidenum">
              <a:rPr lang="es-PR" altLang="es-PR" sz="1200">
                <a:latin typeface="Calibri" pitchFamily="34" charset="0"/>
              </a:rPr>
              <a:pPr algn="r"/>
              <a:t>56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4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9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8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2DC5BB22-DB81-4C80-AB42-46F376CB4777}" type="slidenum">
              <a:rPr lang="es-PR" altLang="es-PR" sz="1200">
                <a:latin typeface="Calibri" pitchFamily="34" charset="0"/>
              </a:rPr>
              <a:pPr algn="r"/>
              <a:t>60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537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CDF52ABB-9E34-44A9-9D73-4B882FEB72BC}" type="slidenum">
              <a:rPr lang="es-PR" altLang="es-PR" sz="1200">
                <a:latin typeface="Calibri" pitchFamily="34" charset="0"/>
              </a:rPr>
              <a:pPr algn="r"/>
              <a:t>61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81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C01872D-B1BC-49C5-87AC-472129F94321}" type="slidenum">
              <a:rPr lang="es-PR" altLang="es-PR" sz="1200">
                <a:latin typeface="Calibri" pitchFamily="34" charset="0"/>
              </a:rPr>
              <a:pPr algn="r"/>
              <a:t>62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63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43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311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2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50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86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57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6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669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60CA7A4-C6F1-41EB-8916-6E225B893EE2}" type="slidenum">
              <a:rPr lang="es-PR" altLang="es-PR" sz="1200">
                <a:latin typeface="Calibri" pitchFamily="34" charset="0"/>
              </a:rPr>
              <a:pPr algn="r"/>
              <a:t>71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PR" altLang="es-PR" sz="1200" dirty="0" err="1">
                <a:latin typeface="Arial" charset="0"/>
              </a:rPr>
              <a:t>Saludmed</a:t>
            </a:r>
            <a:r>
              <a:rPr lang="es-PR" altLang="es-PR" sz="1200" dirty="0">
                <a:latin typeface="Arial" charset="0"/>
              </a:rPr>
              <a:t> 2018, por </a:t>
            </a:r>
            <a:r>
              <a:rPr lang="es-PR" altLang="es-PR" sz="1200" b="1" i="1" dirty="0">
                <a:latin typeface="Arial" charset="0"/>
                <a:hlinkClick r:id="rId4"/>
              </a:rPr>
              <a:t>Edgar Lopategui Corsino</a:t>
            </a:r>
            <a:r>
              <a:rPr lang="es-PR" altLang="es-PR" sz="1200" dirty="0">
                <a:latin typeface="Arial" charset="0"/>
              </a:rPr>
              <a:t>, se encuentra bajo una licencia 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i="1" dirty="0" err="1">
                <a:latin typeface="Arial" charset="0"/>
                <a:hlinkClick r:id="rId5"/>
              </a:rPr>
              <a:t>Creative</a:t>
            </a:r>
            <a:r>
              <a:rPr lang="es-PR" altLang="es-PR" sz="1200" i="1" dirty="0">
                <a:latin typeface="Arial" charset="0"/>
                <a:hlinkClick r:id="rId5"/>
              </a:rPr>
              <a:t> </a:t>
            </a:r>
            <a:r>
              <a:rPr lang="es-PR" altLang="es-PR" sz="1200" i="1" dirty="0" err="1">
                <a:latin typeface="Arial" charset="0"/>
                <a:hlinkClick r:id="rId5"/>
              </a:rPr>
              <a:t>Commons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dirty="0">
                <a:latin typeface="Arial" charset="0"/>
              </a:rPr>
              <a:t>, </a:t>
            </a:r>
          </a:p>
          <a:p>
            <a:r>
              <a:rPr lang="es-PR" altLang="es-PR" sz="1200" dirty="0">
                <a:latin typeface="Arial" charset="0"/>
              </a:rPr>
              <a:t>de tipo: </a:t>
            </a:r>
            <a:r>
              <a:rPr lang="es-PR" altLang="es-PR" sz="1200" b="1" i="1" dirty="0">
                <a:latin typeface="Arial" charset="0"/>
                <a:hlinkClick r:id="rId5"/>
              </a:rPr>
              <a:t>Reconocimiento-</a:t>
            </a:r>
            <a:r>
              <a:rPr lang="es-PR" altLang="es-PR" sz="1200" b="1" i="1" dirty="0" err="1">
                <a:latin typeface="Arial" charset="0"/>
                <a:hlinkClick r:id="rId5"/>
              </a:rPr>
              <a:t>NoComercial</a:t>
            </a:r>
            <a:r>
              <a:rPr lang="es-PR" altLang="es-PR" sz="1200" b="1" i="1" dirty="0">
                <a:latin typeface="Arial" charset="0"/>
                <a:hlinkClick r:id="rId5"/>
              </a:rPr>
              <a:t>-Sin Obras Derivadas 3.0.  Licencia de Puerto Rico</a:t>
            </a:r>
            <a:r>
              <a:rPr lang="es-PR" altLang="es-PR" sz="1200" dirty="0">
                <a:latin typeface="Arial" charset="0"/>
              </a:rPr>
              <a:t>.  </a:t>
            </a:r>
          </a:p>
          <a:p>
            <a:r>
              <a:rPr lang="es-PR" altLang="es-PR" sz="1200" dirty="0">
                <a:latin typeface="Arial" charset="0"/>
              </a:rPr>
              <a:t>Basado en las páginas publicadas para el sitio Web: </a:t>
            </a:r>
            <a:r>
              <a:rPr lang="es-PR" altLang="es-PR" sz="1200" b="1" i="1" dirty="0">
                <a:latin typeface="Arial" charset="0"/>
                <a:hlinkClick r:id="rId4"/>
              </a:rPr>
              <a:t>www.saludmed.com</a:t>
            </a:r>
            <a:r>
              <a:rPr lang="es-PR" altLang="es-PR" sz="1200" dirty="0">
                <a:latin typeface="Arial" charset="0"/>
              </a:rPr>
              <a:t>.</a:t>
            </a:r>
            <a:endParaRPr lang="es-PR" altLang="es-PR" sz="1800" dirty="0"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008F4-276E-40F4-9E4A-AA2A740AED0C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73027-A190-407D-9C3B-31D558031F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40696"/>
            <a:ext cx="3469432" cy="1752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9AE774-FEF9-434B-9496-AEA845760A9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B45BF-FC8D-4510-9EC9-83194234D42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07EB7D-8C42-464B-868F-C80EA320C95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C1A142-D95C-477D-96CB-7D49D9BAF23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A1BAB7-16FC-4E49-909A-FB70F6062BA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1" name="Rounded Rectangle 16">
            <a:extLst>
              <a:ext uri="{FF2B5EF4-FFF2-40B4-BE49-F238E27FC236}">
                <a16:creationId xmlns:a16="http://schemas.microsoft.com/office/drawing/2014/main" id="{5339B49A-21FA-4464-9D10-1876F3BBE68D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2" name="Rounded Rectangle 17">
            <a:extLst>
              <a:ext uri="{FF2B5EF4-FFF2-40B4-BE49-F238E27FC236}">
                <a16:creationId xmlns:a16="http://schemas.microsoft.com/office/drawing/2014/main" id="{5D35D74A-347F-4F46-8EE6-887B2850BAA6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C51C88-15AC-4203-80F0-ABD635ABB74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Date Placeholder 27">
            <a:extLst>
              <a:ext uri="{FF2B5EF4-FFF2-40B4-BE49-F238E27FC236}">
                <a16:creationId xmlns:a16="http://schemas.microsoft.com/office/drawing/2014/main" id="{ACA9D8C9-3E84-4414-B86F-B2448F001D9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A6EF-0438-4207-BCD2-FA4792A9B717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C2257264-601F-4D21-B9B0-EDF0C22E8F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701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465-EE2A-4FF9-9223-1AF0F3DF98E8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BE7-C1CC-455F-BA6C-68097D69233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1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6BA-19B2-4B24-A6E8-95F6E13F1CBF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B2B-A716-46C7-8CC9-0CD971DE0A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61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251C-514E-462D-8D04-8D6329D4DCCF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F47-CD25-4126-BF03-789B7B2B476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505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9D06-3BC2-4648-860D-F15FBB58BF00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3A89-FE4B-43AF-B7F3-74C4AE6FE085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6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0F40-C075-418C-BC34-12939BDB452F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EC99-CE28-4B1B-BF7C-55C21D6C330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7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B15D6D-0B72-4DEC-8659-D14798CB1094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FC698-A635-438C-BFEF-9847F22D9B03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22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FA9-E0F4-4CA5-817E-AF97ABC46EF1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0A34-65EB-44A3-8BCE-D0A57471AB6F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245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616-CFD0-466F-9DDE-4716BCC9A625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9623-524F-46ED-9478-56A7062C789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80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4B90-3EC6-4EF0-9337-A055305147E0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D3D-D186-4785-B66F-CBE1412A9E1D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23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F118-3164-4764-A8B7-9EA7E3E4E258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705F-1DED-4DF3-A4A7-00733E1440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41DA4D1-7184-4904-952E-5B07FB1F9471}" type="datetimeFigureOut">
              <a:rPr lang="es-PR"/>
              <a:pPr>
                <a:defRPr/>
              </a:pPr>
              <a:t>01/29/2020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49CF2-3A25-4004-BAAB-507FDC05EAA1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PR" sz="1000" dirty="0">
                <a:latin typeface="Arial" charset="0"/>
              </a:rPr>
              <a:t>Copyright © 2018 Edgar Lopategui Corsino | </a:t>
            </a:r>
            <a:r>
              <a:rPr lang="en-US" altLang="es-PR" sz="1000" dirty="0" err="1">
                <a:latin typeface="Arial" charset="0"/>
              </a:rPr>
              <a:t>Saludmed</a:t>
            </a:r>
            <a:r>
              <a:rPr lang="en-US" altLang="es-PR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../Videos/YouTube/Biomec-Mov-Hum_Salida-Bloques.mp4" TargetMode="External"/><Relationship Id="rId5" Type="http://schemas.openxmlformats.org/officeDocument/2006/relationships/hyperlink" Target="https://www.youtube.com/watch?v=Px75uCiNquY" TargetMode="Externa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image" Target="../media/image25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4.jp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8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39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image" Target="../media/image40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audio" Target="../media/audio1.wav"/><Relationship Id="rId5" Type="http://schemas.openxmlformats.org/officeDocument/2006/relationships/image" Target="../media/image42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4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7.jp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49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0.jp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1.jp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audio" Target="../media/audio2.wav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audio" Target="../media/audio2.wav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audio" Target="../media/audio2.wav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55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audio" Target="../media/audio2.wav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57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audio" Target="../media/audio2.wav"/><Relationship Id="rId5" Type="http://schemas.openxmlformats.org/officeDocument/2006/relationships/image" Target="../media/image5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audio" Target="../media/audio2.wav"/><Relationship Id="rId5" Type="http://schemas.openxmlformats.org/officeDocument/2006/relationships/image" Target="../media/image59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0.jpe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audio" Target="../media/audio1.wav"/><Relationship Id="rId5" Type="http://schemas.openxmlformats.org/officeDocument/2006/relationships/image" Target="../media/image62.jpe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audio" Target="../media/audio2.wav"/><Relationship Id="rId5" Type="http://schemas.openxmlformats.org/officeDocument/2006/relationships/image" Target="../media/image63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audio" Target="../media/audio2.wav"/><Relationship Id="rId5" Type="http://schemas.openxmlformats.org/officeDocument/2006/relationships/image" Target="../media/image64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um.es/cc.-de-la-salud/alimentacion-y-nutricion-actuales/otros-recursos-1/or-f-003.pdf" TargetMode="Externa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audio" Target="../media/audio2.wav"/><Relationship Id="rId9" Type="http://schemas.openxmlformats.org/officeDocument/2006/relationships/image" Target="../media/image6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69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70.jp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71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wmf"/><Relationship Id="rId5" Type="http://schemas.openxmlformats.org/officeDocument/2006/relationships/image" Target="../media/image15.jpg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2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audio" Target="../media/audio2.wav"/><Relationship Id="rId5" Type="http://schemas.openxmlformats.org/officeDocument/2006/relationships/image" Target="../media/image73.jpe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audio" Target="../media/audio2.wav"/><Relationship Id="rId5" Type="http://schemas.openxmlformats.org/officeDocument/2006/relationships/image" Target="../media/image74.jp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75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audio" Target="../media/audio2.wav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audio" Target="../media/audio2.wav"/><Relationship Id="rId5" Type="http://schemas.openxmlformats.org/officeDocument/2006/relationships/image" Target="../media/image77.jp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audio" Target="../media/audio2.wav"/><Relationship Id="rId5" Type="http://schemas.openxmlformats.org/officeDocument/2006/relationships/image" Target="../media/image78.jpg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audio" Target="../media/audio2.wav"/><Relationship Id="rId5" Type="http://schemas.openxmlformats.org/officeDocument/2006/relationships/image" Target="../media/image79.jpe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audio" Target="../media/audio2.wav"/><Relationship Id="rId5" Type="http://schemas.openxmlformats.org/officeDocument/2006/relationships/image" Target="../media/image80.jpeg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audio" Target="../media/audio2.wav"/><Relationship Id="rId5" Type="http://schemas.openxmlformats.org/officeDocument/2006/relationships/image" Target="../media/image81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audio" Target="../media/audio2.wav"/><Relationship Id="rId5" Type="http://schemas.openxmlformats.org/officeDocument/2006/relationships/image" Target="../media/image82.jpg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audio" Target="../media/audio1.wav"/><Relationship Id="rId5" Type="http://schemas.openxmlformats.org/officeDocument/2006/relationships/image" Target="../media/image83.jp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audio" Target="../media/audio1.wav"/><Relationship Id="rId5" Type="http://schemas.openxmlformats.org/officeDocument/2006/relationships/image" Target="../media/image84.jpe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image" Target="../media/image85.jpeg"/><Relationship Id="rId5" Type="http://schemas.openxmlformats.org/officeDocument/2006/relationships/image" Target="../media/image11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jpg"/><Relationship Id="rId5" Type="http://schemas.openxmlformats.org/officeDocument/2006/relationships/image" Target="../media/image17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5130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Web:        </a:t>
            </a:r>
            <a:r>
              <a:rPr lang="es-PR" altLang="es-PR" sz="1800" b="1" i="1" dirty="0">
                <a:solidFill>
                  <a:srgbClr val="484876"/>
                </a:solidFill>
              </a:rPr>
              <a:t>http://www.saludmed.com/</a:t>
            </a:r>
            <a:endParaRPr lang="es-PR" altLang="es-PR" sz="2800" i="1" dirty="0">
              <a:solidFill>
                <a:srgbClr val="484876"/>
              </a:solidFill>
            </a:endParaRPr>
          </a:p>
        </p:txBody>
      </p:sp>
      <p:pic>
        <p:nvPicPr>
          <p:cNvPr id="5138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E-Mail:</a:t>
            </a:r>
            <a:r>
              <a:rPr lang="es-PR" altLang="es-PR" sz="1800" b="1" i="1" dirty="0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5143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22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 err="1">
                <a:solidFill>
                  <a:srgbClr val="484876"/>
                </a:solidFill>
              </a:rPr>
              <a:t>Press</a:t>
            </a:r>
            <a:r>
              <a:rPr lang="es-PR" altLang="es-PR" sz="1700" b="1" dirty="0">
                <a:solidFill>
                  <a:srgbClr val="484876"/>
                </a:solidFill>
              </a:rPr>
              <a:t> PPTX: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b="1" i="1" dirty="0" err="1">
                <a:solidFill>
                  <a:srgbClr val="484876"/>
                </a:solidFill>
              </a:rPr>
              <a:t>entrenadeportesindividuales</a:t>
            </a:r>
            <a:r>
              <a:rPr lang="es-PR" altLang="es-PR" sz="1700" b="1" i="1" dirty="0">
                <a:solidFill>
                  <a:srgbClr val="484876"/>
                </a:solidFill>
              </a:rPr>
              <a:t>/presentaciones/</a:t>
            </a:r>
          </a:p>
          <a:p>
            <a:pPr>
              <a:lnSpc>
                <a:spcPct val="85000"/>
              </a:lnSpc>
            </a:pPr>
            <a:r>
              <a:rPr lang="es-PR" altLang="es-PR" sz="1700" b="1" i="1" dirty="0">
                <a:solidFill>
                  <a:srgbClr val="484876"/>
                </a:solidFill>
              </a:rPr>
              <a:t>DEF_Mov-Ejer-ActvF_Kinesiol_Destrezas.pptx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D83BCF-FC06-4941-B21E-DA582F9AC643}"/>
              </a:ext>
            </a:extLst>
          </p:cNvPr>
          <p:cNvSpPr>
            <a:spLocks/>
          </p:cNvSpPr>
          <p:nvPr/>
        </p:nvSpPr>
        <p:spPr bwMode="auto">
          <a:xfrm>
            <a:off x="0" y="44484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6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CIENCIAS DEL – </a:t>
            </a:r>
            <a:r>
              <a:rPr lang="es-PR" altLang="es-PR" sz="26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HUMANO:</a:t>
            </a:r>
            <a:b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DEFINICIONES: </a:t>
            </a:r>
            <a:r>
              <a:rPr lang="es-PR" altLang="es-PR" sz="2700" b="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Conceptos Básicos Esenciales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A9C8D84-D6EA-43C3-A462-BF98716B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284661"/>
            <a:ext cx="932356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PR" altLang="es-PR" sz="1700" i="1" dirty="0">
                <a:solidFill>
                  <a:schemeClr val="bg1">
                    <a:lumMod val="95000"/>
                  </a:schemeClr>
                </a:solidFill>
              </a:rPr>
              <a:t>http://www.saludmed.com/entrenadeportesindividuales/entrenadeportesindividuales.html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51D47-8254-41F6-82A3-81C3AC8F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71091"/>
            <a:ext cx="6270719" cy="27019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F08BEF-3EFE-4730-97EE-E4447294E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8328"/>
            <a:ext cx="5544616" cy="218866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4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 dirty="0" err="1">
                <a:latin typeface="Arial" panose="020B0604020202020204" pitchFamily="34" charset="0"/>
              </a:rPr>
              <a:t>Basado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en</a:t>
            </a:r>
            <a:r>
              <a:rPr lang="en-US" altLang="es-PR" sz="3100" b="1" dirty="0">
                <a:latin typeface="Arial" panose="020B0604020202020204" pitchFamily="34" charset="0"/>
              </a:rPr>
              <a:t> la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 previa, </a:t>
            </a:r>
            <a:r>
              <a:rPr lang="en-US" altLang="es-PR" sz="3100" b="1" dirty="0" err="1">
                <a:latin typeface="Arial" panose="020B0604020202020204" pitchFamily="34" charset="0"/>
              </a:rPr>
              <a:t>mencione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tres</a:t>
            </a:r>
            <a:r>
              <a:rPr lang="en-US" altLang="es-PR" sz="3100" b="1" dirty="0">
                <a:latin typeface="Arial" panose="020B0604020202020204" pitchFamily="34" charset="0"/>
              </a:rPr>
              <a:t> ideas o </a:t>
            </a:r>
            <a:r>
              <a:rPr lang="en-US" altLang="es-PR" sz="3100" b="1" dirty="0" err="1">
                <a:latin typeface="Arial" panose="020B0604020202020204" pitchFamily="34" charset="0"/>
              </a:rPr>
              <a:t>conceptos</a:t>
            </a:r>
            <a:r>
              <a:rPr lang="en-US" altLang="es-PR" sz="3100" b="1" dirty="0">
                <a:latin typeface="Arial" panose="020B0604020202020204" pitchFamily="34" charset="0"/>
              </a:rPr>
              <a:t>, </a:t>
            </a:r>
            <a:r>
              <a:rPr lang="en-US" altLang="es-PR" sz="3100" b="1" dirty="0" err="1">
                <a:latin typeface="Arial" panose="020B0604020202020204" pitchFamily="34" charset="0"/>
              </a:rPr>
              <a:t>conectado</a:t>
            </a:r>
            <a:r>
              <a:rPr lang="en-US" altLang="es-PR" sz="3100" b="1" dirty="0">
                <a:latin typeface="Arial" panose="020B0604020202020204" pitchFamily="34" charset="0"/>
              </a:rPr>
              <a:t> con </a:t>
            </a:r>
            <a:r>
              <a:rPr lang="en-US" altLang="es-PR" sz="3100" b="1" dirty="0" err="1">
                <a:latin typeface="Arial" panose="020B0604020202020204" pitchFamily="34" charset="0"/>
              </a:rPr>
              <a:t>su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experiencia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académica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teórica</a:t>
            </a:r>
            <a:r>
              <a:rPr lang="en-US" altLang="es-PR" sz="3100" b="1" dirty="0">
                <a:latin typeface="Arial" panose="020B0604020202020204" pitchFamily="34" charset="0"/>
              </a:rPr>
              <a:t> y </a:t>
            </a:r>
            <a:r>
              <a:rPr lang="en-US" altLang="es-PR" sz="3100" b="1" dirty="0" err="1">
                <a:latin typeface="Arial" panose="020B0604020202020204" pitchFamily="34" charset="0"/>
              </a:rPr>
              <a:t>práctica</a:t>
            </a:r>
            <a:r>
              <a:rPr lang="en-US" altLang="es-PR" sz="3100" b="1" dirty="0">
                <a:latin typeface="Arial" panose="020B0604020202020204" pitchFamily="34" charset="0"/>
              </a:rPr>
              <a:t>.  Tienen 3 </a:t>
            </a:r>
            <a:r>
              <a:rPr lang="en-US" altLang="es-PR" sz="3100" b="1" dirty="0" err="1">
                <a:latin typeface="Arial" panose="020B0604020202020204" pitchFamily="34" charset="0"/>
              </a:rPr>
              <a:t>minutos</a:t>
            </a:r>
            <a:r>
              <a:rPr lang="en-US" altLang="es-PR" sz="3100" b="1" dirty="0">
                <a:latin typeface="Arial" panose="020B0604020202020204" pitchFamily="34" charset="0"/>
              </a:rPr>
              <a:t> para </a:t>
            </a:r>
            <a:r>
              <a:rPr lang="en-US" altLang="es-PR" sz="3100" b="1" dirty="0" err="1">
                <a:latin typeface="Arial" panose="020B0604020202020204" pitchFamily="34" charset="0"/>
              </a:rPr>
              <a:t>completar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esta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80F58-405D-4387-9922-3F04DA8D3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390AF4-AFEA-4EC5-B29E-A9390564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7272"/>
            <a:ext cx="88571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tamyy2011 (2011, 3 de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Biomecanica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Movimiento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video].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https://www.youtube.com/watch?v=Px75uCiNquY</a:t>
            </a:r>
            <a:endParaRPr lang="en-US" altLang="es-P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6" action="ppaction://hlinkfile"/>
            <a:extLst>
              <a:ext uri="{FF2B5EF4-FFF2-40B4-BE49-F238E27FC236}">
                <a16:creationId xmlns:a16="http://schemas.microsoft.com/office/drawing/2014/main" id="{61976E65-0186-459D-B485-AE0C1136E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808831"/>
            <a:ext cx="7486650" cy="492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5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>
              <a:lnSpc>
                <a:spcPct val="9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2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A6B0C-194C-4E9D-B82B-87F3EBED5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F646C8A-A78D-47A9-8111-FE5C74A2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Dibuje sobre estos cuerpos celulares, que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piensas es el largo y cantidad de dendritas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posees en estos momentos:</a:t>
            </a:r>
            <a:endParaRPr lang="en-US" altLang="es-PR" b="1" dirty="0"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BE05B5E-BC08-4E73-B65C-206FF3D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8D3D8D4-C06E-485A-A246-06ECB6C5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7F2DAD28-83DB-4638-87DB-034B616A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9EE21F0-9F2E-4444-AA89-DFA52A66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3FAC46A-E53B-4C32-8099-D233466E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123A5E16-0649-4165-8B06-B67A3117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3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9B8F1-A1D0-4712-BB87-EA5AA7CCF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6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067944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HUMANO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104457" y="2133600"/>
            <a:ext cx="48244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posición</a:t>
            </a:r>
            <a:r>
              <a:rPr lang="en-US" altLang="es-PR" sz="29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postura</a:t>
            </a:r>
            <a:r>
              <a:rPr lang="en-US" altLang="es-PR" sz="2900" b="1" dirty="0">
                <a:latin typeface="Arial" charset="0"/>
                <a:cs typeface="Arial" charset="0"/>
              </a:rPr>
              <a:t>, del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2900" b="1" dirty="0">
                <a:latin typeface="Arial" charset="0"/>
                <a:cs typeface="Arial" charset="0"/>
              </a:rPr>
              <a:t>, o de sus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segmentos</a:t>
            </a:r>
            <a:r>
              <a:rPr lang="en-US" altLang="es-PR" sz="2900" b="1" dirty="0">
                <a:latin typeface="Arial" charset="0"/>
                <a:cs typeface="Arial" charset="0"/>
              </a:rPr>
              <a:t>,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relación</a:t>
            </a:r>
            <a:r>
              <a:rPr lang="en-US" altLang="es-PR" sz="2900" b="1" dirty="0">
                <a:latin typeface="Arial" charset="0"/>
                <a:cs typeface="Arial" charset="0"/>
              </a:rPr>
              <a:t> 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sistema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referencia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ambiente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físico</a:t>
            </a:r>
            <a:r>
              <a:rPr lang="en-US" altLang="es-PR" sz="2900" b="1" dirty="0">
                <a:latin typeface="Arial" charset="0"/>
                <a:cs typeface="Arial" charset="0"/>
              </a:rPr>
              <a:t>, 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dentro de 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marco</a:t>
            </a:r>
            <a:r>
              <a:rPr lang="en-U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tiempo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y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espacio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B89F-7E30-4B6C-A21D-BFD2F3C00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908"/>
            <a:ext cx="3528392" cy="5872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3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3923928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60441" y="2133600"/>
            <a:ext cx="4644900" cy="36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posición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las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partes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relativo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a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otra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BAC87F2-6AFD-4C01-8468-B12D46DF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877073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17).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26A9-5145-45E3-9EC1-422043817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" y="603199"/>
            <a:ext cx="2839659" cy="5202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4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64620" y="1628800"/>
            <a:ext cx="4671747" cy="91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356992"/>
            <a:ext cx="8136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Características</a:t>
            </a:r>
            <a:r>
              <a:rPr lang="en-US" altLang="es-PR" sz="3600" b="1" dirty="0">
                <a:latin typeface="Arial" charset="0"/>
                <a:cs typeface="Arial" charset="0"/>
              </a:rPr>
              <a:t> del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comportamiento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asociación</a:t>
            </a:r>
            <a:r>
              <a:rPr lang="en-US" altLang="es-PR" sz="3600" b="1" dirty="0">
                <a:latin typeface="Arial" charset="0"/>
                <a:cs typeface="Arial" charset="0"/>
              </a:rPr>
              <a:t> con las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acciones</a:t>
            </a:r>
            <a:r>
              <a:rPr lang="en-US" altLang="es-PR" sz="3600" b="1" dirty="0">
                <a:latin typeface="Arial" charset="0"/>
                <a:cs typeface="Arial" charset="0"/>
              </a:rPr>
              <a:t> de la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cabeza,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extremidades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9C959C-066F-488B-9066-526C3A26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1B57C-A03B-4E7B-9B3C-BA69215A8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" y="522674"/>
            <a:ext cx="4671747" cy="319435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5703C-BE28-431D-8B93-C04355EF6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34" y="836712"/>
            <a:ext cx="1844061" cy="5678538"/>
          </a:xfrm>
          <a:prstGeom prst="rect">
            <a:avLst/>
          </a:prstGeom>
        </p:spPr>
      </p:pic>
      <p:sp>
        <p:nvSpPr>
          <p:cNvPr id="108" name="Text Box 2">
            <a:extLst>
              <a:ext uri="{FF2B5EF4-FFF2-40B4-BE49-F238E27FC236}">
                <a16:creationId xmlns:a16="http://schemas.microsoft.com/office/drawing/2014/main" id="{4EA062B8-D98C-4E13-A2CD-41425AFF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61" y="4538527"/>
            <a:ext cx="546384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Entendimiento</a:t>
            </a:r>
            <a:r>
              <a:rPr lang="en-US" altLang="es-PR" sz="2600" b="1" dirty="0">
                <a:latin typeface="Arial" charset="0"/>
              </a:rPr>
              <a:t> conceptual: </a:t>
            </a:r>
            <a:r>
              <a:rPr lang="en-US" altLang="es-PR" sz="2600" b="1" i="1" dirty="0" err="1">
                <a:latin typeface="Arial" charset="0"/>
              </a:rPr>
              <a:t>Inicial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09" name="Picture 3" descr="PntBlue1">
            <a:extLst>
              <a:ext uri="{FF2B5EF4-FFF2-40B4-BE49-F238E27FC236}">
                <a16:creationId xmlns:a16="http://schemas.microsoft.com/office/drawing/2014/main" id="{45B0D705-96EF-4FB2-A021-3DE130FF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" y="45385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 Box 4">
            <a:extLst>
              <a:ext uri="{FF2B5EF4-FFF2-40B4-BE49-F238E27FC236}">
                <a16:creationId xmlns:a16="http://schemas.microsoft.com/office/drawing/2014/main" id="{5E842D7A-E638-432E-85DD-50F10AB6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061431"/>
            <a:ext cx="432362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Acceso a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111" name="Picture 5" descr="PntBlue1">
            <a:extLst>
              <a:ext uri="{FF2B5EF4-FFF2-40B4-BE49-F238E27FC236}">
                <a16:creationId xmlns:a16="http://schemas.microsoft.com/office/drawing/2014/main" id="{460C7688-5676-42B5-A277-38E2D072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01824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9">
            <a:extLst>
              <a:ext uri="{FF2B5EF4-FFF2-40B4-BE49-F238E27FC236}">
                <a16:creationId xmlns:a16="http://schemas.microsoft.com/office/drawing/2014/main" id="{CEAE319F-4D12-4831-A61F-DEB5C63B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540113"/>
            <a:ext cx="53100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Reflexión: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Conocimiento previo</a:t>
            </a:r>
          </a:p>
        </p:txBody>
      </p:sp>
      <p:pic>
        <p:nvPicPr>
          <p:cNvPr id="113" name="Picture 10" descr="PntBlue1">
            <a:extLst>
              <a:ext uri="{FF2B5EF4-FFF2-40B4-BE49-F238E27FC236}">
                <a16:creationId xmlns:a16="http://schemas.microsoft.com/office/drawing/2014/main" id="{CB310DC6-B7D3-4BDA-974E-07B8F6EB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52230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 Box 11">
            <a:extLst>
              <a:ext uri="{FF2B5EF4-FFF2-40B4-BE49-F238E27FC236}">
                <a16:creationId xmlns:a16="http://schemas.microsoft.com/office/drawing/2014/main" id="{04160B00-E127-4C78-8612-3EC9BF66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060059"/>
            <a:ext cx="653419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115" name="Picture 12" descr="PntBlue1">
            <a:extLst>
              <a:ext uri="{FF2B5EF4-FFF2-40B4-BE49-F238E27FC236}">
                <a16:creationId xmlns:a16="http://schemas.microsoft.com/office/drawing/2014/main" id="{C88A0B27-2C21-4F75-A728-51DA4127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02635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Box 4">
            <a:extLst>
              <a:ext uri="{FF2B5EF4-FFF2-40B4-BE49-F238E27FC236}">
                <a16:creationId xmlns:a16="http://schemas.microsoft.com/office/drawing/2014/main" id="{E90DBA2A-578C-42D9-908C-FD9DAA8FB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573599"/>
            <a:ext cx="35098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Dinámica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17" name="Picture 5" descr="PntBlue1">
            <a:extLst>
              <a:ext uri="{FF2B5EF4-FFF2-40B4-BE49-F238E27FC236}">
                <a16:creationId xmlns:a16="http://schemas.microsoft.com/office/drawing/2014/main" id="{E52DCF45-E997-4C62-8FAA-03F77ED1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530415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2">
            <a:extLst>
              <a:ext uri="{FF2B5EF4-FFF2-40B4-BE49-F238E27FC236}">
                <a16:creationId xmlns:a16="http://schemas.microsoft.com/office/drawing/2014/main" id="{A65A86F5-2BC5-4BEE-A68C-FAEBFA40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4034471"/>
            <a:ext cx="580315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Asuntos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preliminares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Introducción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19" name="Picture 3" descr="PntBlue1">
            <a:extLst>
              <a:ext uri="{FF2B5EF4-FFF2-40B4-BE49-F238E27FC236}">
                <a16:creationId xmlns:a16="http://schemas.microsoft.com/office/drawing/2014/main" id="{756798B8-7293-4B37-AA90-76AC89DA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403447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11">
            <a:extLst>
              <a:ext uri="{FF2B5EF4-FFF2-40B4-BE49-F238E27FC236}">
                <a16:creationId xmlns:a16="http://schemas.microsoft.com/office/drawing/2014/main" id="{6C769164-DE76-4620-B9C0-97C50340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076283"/>
            <a:ext cx="466198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Terminología: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</a:p>
        </p:txBody>
      </p:sp>
      <p:pic>
        <p:nvPicPr>
          <p:cNvPr id="121" name="Picture 12" descr="PntBlue1">
            <a:extLst>
              <a:ext uri="{FF2B5EF4-FFF2-40B4-BE49-F238E27FC236}">
                <a16:creationId xmlns:a16="http://schemas.microsoft.com/office/drawing/2014/main" id="{556CBD03-49D7-467F-8386-DD3507BD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04258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 Box 4">
            <a:extLst>
              <a:ext uri="{FF2B5EF4-FFF2-40B4-BE49-F238E27FC236}">
                <a16:creationId xmlns:a16="http://schemas.microsoft.com/office/drawing/2014/main" id="{C35C8203-F763-4D56-9E3A-AC345973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589823"/>
            <a:ext cx="602038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Preguntas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Dudas</a:t>
            </a:r>
            <a:r>
              <a:rPr lang="en-US" altLang="es-PR" sz="2600" b="1" i="1" dirty="0">
                <a:latin typeface="Arial" charset="0"/>
              </a:rPr>
              <a:t> de la </a:t>
            </a:r>
            <a:r>
              <a:rPr lang="en-US" altLang="es-PR" sz="2600" b="1" i="1" dirty="0" err="1">
                <a:latin typeface="Arial" charset="0"/>
              </a:rPr>
              <a:t>presentación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23" name="Picture 5" descr="PntBlue1">
            <a:extLst>
              <a:ext uri="{FF2B5EF4-FFF2-40B4-BE49-F238E27FC236}">
                <a16:creationId xmlns:a16="http://schemas.microsoft.com/office/drawing/2014/main" id="{EADB0525-C1FD-4F33-A338-D49A3992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5466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 Box 2">
            <a:extLst>
              <a:ext uri="{FF2B5EF4-FFF2-40B4-BE49-F238E27FC236}">
                <a16:creationId xmlns:a16="http://schemas.microsoft.com/office/drawing/2014/main" id="{B6A00228-116F-4775-8981-B65DC38C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04" y="6072912"/>
            <a:ext cx="479193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Cómo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contactar</a:t>
            </a:r>
            <a:r>
              <a:rPr lang="en-US" altLang="es-PR" sz="2600" b="1" dirty="0">
                <a:latin typeface="Arial" charset="0"/>
              </a:rPr>
              <a:t> al: </a:t>
            </a:r>
            <a:r>
              <a:rPr lang="en-US" altLang="es-PR" sz="2600" b="1" i="1" dirty="0" err="1">
                <a:latin typeface="Arial" charset="0"/>
              </a:rPr>
              <a:t>Profesor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25" name="Picture 3" descr="PntBlue1">
            <a:extLst>
              <a:ext uri="{FF2B5EF4-FFF2-40B4-BE49-F238E27FC236}">
                <a16:creationId xmlns:a16="http://schemas.microsoft.com/office/drawing/2014/main" id="{3D429CA7-A8AE-4F02-BC80-580A7A66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60506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6966463-2F4D-4F0D-BA8B-C085717B6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7" y="586510"/>
            <a:ext cx="2631249" cy="1340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7" name="Title 1">
            <a:extLst>
              <a:ext uri="{FF2B5EF4-FFF2-40B4-BE49-F238E27FC236}">
                <a16:creationId xmlns:a16="http://schemas.microsoft.com/office/drawing/2014/main" id="{ABB77804-ADB4-4DFF-9469-1A40FB6E17D0}"/>
              </a:ext>
            </a:extLst>
          </p:cNvPr>
          <p:cNvSpPr>
            <a:spLocks/>
          </p:cNvSpPr>
          <p:nvPr/>
        </p:nvSpPr>
        <p:spPr bwMode="auto">
          <a:xfrm>
            <a:off x="2984684" y="833660"/>
            <a:ext cx="432362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51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4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236126" y="4290884"/>
            <a:ext cx="4671747" cy="7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23776" y="4869160"/>
            <a:ext cx="81366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Representan</a:t>
            </a:r>
            <a:r>
              <a:rPr lang="en-US" altLang="es-PR" sz="3600" b="1" dirty="0">
                <a:latin typeface="Arial" charset="0"/>
                <a:cs typeface="Arial" charset="0"/>
              </a:rPr>
              <a:t> los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constituyentes</a:t>
            </a:r>
            <a:r>
              <a:rPr lang="en-US" altLang="es-PR" sz="3600" b="1" dirty="0">
                <a:latin typeface="Arial" charset="0"/>
                <a:cs typeface="Arial" charset="0"/>
              </a:rPr>
              <a:t> de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destreza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motriz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5E65334-0E04-471B-81EE-C26551EF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25036-9D8A-4719-B47E-40708C55A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" y="692696"/>
            <a:ext cx="8399296" cy="1933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1080-081B-4B3C-9538-0CA68BEBE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608"/>
            <a:ext cx="9144000" cy="201151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39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4"/>
            <a:ext cx="352839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04452" y="4057701"/>
            <a:ext cx="8372004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4000" b="1" dirty="0">
                <a:latin typeface="Arial" charset="0"/>
                <a:cs typeface="Arial" charset="0"/>
              </a:rPr>
              <a:t>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tipo</a:t>
            </a:r>
            <a:r>
              <a:rPr lang="en-US" altLang="es-PR" sz="4000" b="1" dirty="0">
                <a:latin typeface="Arial" charset="0"/>
                <a:cs typeface="Arial" charset="0"/>
              </a:rPr>
              <a:t> de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4000" b="1" dirty="0">
                <a:latin typeface="Arial" charset="0"/>
                <a:cs typeface="Arial" charset="0"/>
              </a:rPr>
              <a:t>, o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caracterizada</a:t>
            </a:r>
            <a:r>
              <a:rPr lang="en-US" altLang="es-PR" sz="4000" b="1" dirty="0">
                <a:latin typeface="Arial" charset="0"/>
                <a:cs typeface="Arial" charset="0"/>
              </a:rPr>
              <a:t> por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contemplar</a:t>
            </a:r>
            <a:endParaRPr lang="en-US" altLang="es-PR" sz="40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sz="4000" b="1" dirty="0">
                <a:latin typeface="Arial" charset="0"/>
                <a:cs typeface="Arial" charset="0"/>
              </a:rPr>
              <a:t> o </a:t>
            </a:r>
            <a:r>
              <a:rPr lang="en-US" altLang="es-P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endParaRPr lang="en-US" altLang="es-P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6356-C45D-4DA1-990D-66B8F4277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692696"/>
            <a:ext cx="5125281" cy="3194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21388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27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139787" y="714896"/>
            <a:ext cx="3990061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226869" y="1844824"/>
            <a:ext cx="4578891" cy="3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Un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indicador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de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calidad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respecto</a:t>
            </a:r>
            <a:r>
              <a:rPr lang="en-US" altLang="es-PR" sz="5000" b="1" dirty="0">
                <a:latin typeface="Arial" charset="0"/>
                <a:cs typeface="Arial" charset="0"/>
              </a:rPr>
              <a:t> a la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5000" b="1" dirty="0">
                <a:latin typeface="Arial" charset="0"/>
                <a:cs typeface="Arial" charset="0"/>
              </a:rPr>
              <a:t> o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al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rendimiento</a:t>
            </a:r>
            <a:endParaRPr lang="en-US" altLang="es-PR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93296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</a:rPr>
              <a:t>Repoducido</a:t>
            </a:r>
            <a:r>
              <a:rPr lang="es-ES" altLang="es-PR" sz="1200" dirty="0">
                <a:latin typeface="Times New Roman" pitchFamily="18" charset="0"/>
              </a:rPr>
              <a:t>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3D8A-8311-467D-B940-C169FCD07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488"/>
            <a:ext cx="3773872" cy="56608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218427"/>
      </p:ext>
    </p:extLst>
  </p:cSld>
  <p:clrMapOvr>
    <a:masterClrMapping/>
  </p:clrMapOvr>
  <p:transition spd="slow">
    <p:comb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3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0" y="3789040"/>
            <a:ext cx="9144000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Aquella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2500" b="1" dirty="0">
                <a:latin typeface="Arial" charset="0"/>
                <a:cs typeface="Arial" charset="0"/>
              </a:rPr>
              <a:t>,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2500" b="1" dirty="0">
                <a:latin typeface="Arial" charset="0"/>
                <a:cs typeface="Arial" charset="0"/>
              </a:rPr>
              <a:t>, 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demanda</a:t>
            </a:r>
            <a:endParaRPr lang="en-US" altLang="es-PR" sz="25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2500" b="1" dirty="0">
                <a:latin typeface="Arial" charset="0"/>
                <a:cs typeface="Arial" charset="0"/>
              </a:rPr>
              <a:t> de un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corporal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sz="25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sea de la region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anatómica</a:t>
            </a:r>
            <a:r>
              <a:rPr lang="en-US" altLang="es-PR" sz="2500" b="1" dirty="0">
                <a:latin typeface="Arial" charset="0"/>
                <a:cs typeface="Arial" charset="0"/>
              </a:rPr>
              <a:t> axial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apendicular</a:t>
            </a:r>
            <a:r>
              <a:rPr lang="en-US" altLang="es-PR" sz="2500" b="1" dirty="0">
                <a:latin typeface="Arial" charset="0"/>
                <a:cs typeface="Arial" charset="0"/>
              </a:rPr>
              <a:t>, con la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expectativa</a:t>
            </a:r>
            <a:r>
              <a:rPr lang="en-US" altLang="es-PR" sz="2500" b="1" dirty="0">
                <a:latin typeface="Arial" charset="0"/>
                <a:cs typeface="Arial" charset="0"/>
              </a:rPr>
              <a:t> de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sz="2500" b="1" dirty="0">
                <a:latin typeface="Arial" charset="0"/>
                <a:cs typeface="Arial" charset="0"/>
              </a:rPr>
              <a:t> una 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r>
              <a:rPr lang="en-US" altLang="es-PR" sz="2500" b="1" dirty="0">
                <a:latin typeface="Arial" charset="0"/>
                <a:cs typeface="Arial" charset="0"/>
              </a:rPr>
              <a:t> particular o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endParaRPr lang="en-US" altLang="es-PR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C5A35-EECF-40B8-B846-2D4BCC37B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" y="547481"/>
            <a:ext cx="5265330" cy="351022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3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8310" y="1412776"/>
            <a:ext cx="3528392" cy="15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789040"/>
            <a:ext cx="84438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Implica</a:t>
            </a:r>
            <a:r>
              <a:rPr lang="en-US" altLang="es-PR" sz="3600" b="1" dirty="0">
                <a:latin typeface="Arial" charset="0"/>
                <a:cs typeface="Arial" charset="0"/>
              </a:rPr>
              <a:t> 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cabeza</a:t>
            </a:r>
            <a:r>
              <a:rPr lang="en-US" altLang="es-PR" sz="3600" b="1" dirty="0">
                <a:latin typeface="Arial" charset="0"/>
                <a:cs typeface="Arial" charset="0"/>
              </a:rPr>
              <a:t>,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extremidades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o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combinación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éstos</a:t>
            </a:r>
            <a:endParaRPr lang="en-US" altLang="es-PR" sz="36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5069-166C-49E0-8E9F-B3CA7F1C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2" y="476671"/>
            <a:ext cx="5184578" cy="345638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8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6366" y="1766759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ACCIONES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1043608" y="4409865"/>
            <a:ext cx="6768752" cy="175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dirty="0">
                <a:latin typeface="Arial" charset="0"/>
                <a:cs typeface="Arial" charset="0"/>
              </a:rPr>
              <a:t>Equivale a:</a:t>
            </a: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endParaRPr lang="en-US" altLang="es-PR" sz="54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Motoras</a:t>
            </a:r>
            <a:endParaRPr lang="en-US" altLang="es-PR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435),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72E3-1AFF-4FDF-BF3A-14878AFAD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764704"/>
            <a:ext cx="5004048" cy="333603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719137" y="707201"/>
            <a:ext cx="3830710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86614" y="1700808"/>
            <a:ext cx="42944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rasgo</a:t>
            </a:r>
            <a:r>
              <a:rPr lang="en-US" altLang="es-PR" sz="40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capacidad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general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de un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individuo</a:t>
            </a:r>
            <a:endParaRPr lang="en-US" altLang="es-PR" sz="40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9439C-DAB7-4C3F-ADB0-B994DADB7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" y="620688"/>
            <a:ext cx="4946330" cy="559961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7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99992" y="764704"/>
            <a:ext cx="3830710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499992" y="1587980"/>
            <a:ext cx="4536504" cy="4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Se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encuentra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determinada</a:t>
            </a:r>
            <a:r>
              <a:rPr lang="en-US" altLang="es-PR" sz="3100" b="1" dirty="0">
                <a:latin typeface="Arial" charset="0"/>
                <a:cs typeface="Arial" charset="0"/>
              </a:rPr>
              <a:t> por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el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potencial</a:t>
            </a:r>
            <a:r>
              <a:rPr lang="en-US" altLang="es-PR" sz="3100" b="1" dirty="0">
                <a:latin typeface="Arial" charset="0"/>
                <a:cs typeface="Arial" charset="0"/>
              </a:rPr>
              <a:t> que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posee</a:t>
            </a:r>
            <a:r>
              <a:rPr lang="en-US" altLang="es-PR" sz="3100" b="1" dirty="0">
                <a:latin typeface="Arial" charset="0"/>
                <a:cs typeface="Arial" charset="0"/>
              </a:rPr>
              <a:t> la persona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para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lograr</a:t>
            </a:r>
            <a:r>
              <a:rPr lang="en-US" altLang="es-PR" sz="3100" b="1" dirty="0">
                <a:latin typeface="Arial" charset="0"/>
                <a:cs typeface="Arial" charset="0"/>
              </a:rPr>
              <a:t> la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unas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3100" b="1" dirty="0">
                <a:latin typeface="Arial" charset="0"/>
                <a:cs typeface="Arial" charset="0"/>
              </a:rPr>
              <a:t>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específicas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FDA2-BD94-4BB4-9086-39FA3CB64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958"/>
            <a:ext cx="4548002" cy="599767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432668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8822" y="771004"/>
            <a:ext cx="30469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5341455" y="1923132"/>
            <a:ext cx="3479017" cy="38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Una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habilidad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vinculada</a:t>
            </a:r>
            <a:endParaRPr lang="en-US" altLang="es-PR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específicamente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con la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una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</a:t>
            </a:r>
            <a:r>
              <a:rPr lang="en-U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</a:t>
            </a:r>
            <a:endParaRPr lang="en-US" altLang="es-PR" sz="31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EA940-01F2-46D7-A686-534B7AA44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476672"/>
            <a:ext cx="5404340" cy="571383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7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5292080" y="620713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es-PR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TIPOS DE: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s-PR" sz="3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</a:t>
            </a:r>
          </a:p>
        </p:txBody>
      </p:sp>
      <p:pic>
        <p:nvPicPr>
          <p:cNvPr id="1406982" name="Picture 6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2211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5939780" y="4148138"/>
            <a:ext cx="25923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Deportes</a:t>
            </a:r>
          </a:p>
        </p:txBody>
      </p:sp>
      <p:pic>
        <p:nvPicPr>
          <p:cNvPr id="1406985" name="Picture 9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8704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5939780" y="4797425"/>
            <a:ext cx="2520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Actividades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recreativas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activas</a:t>
            </a:r>
          </a:p>
        </p:txBody>
      </p:sp>
      <p:pic>
        <p:nvPicPr>
          <p:cNvPr id="1406988" name="Picture 12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35718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9" name="Text Box 13"/>
          <p:cNvSpPr txBox="1">
            <a:spLocks noChangeArrowheads="1"/>
          </p:cNvSpPr>
          <p:nvPr/>
        </p:nvSpPr>
        <p:spPr bwMode="auto">
          <a:xfrm>
            <a:off x="5939780" y="3571875"/>
            <a:ext cx="2592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Ejercicio</a:t>
            </a:r>
          </a:p>
        </p:txBody>
      </p:sp>
      <p:pic>
        <p:nvPicPr>
          <p:cNvPr id="1406991" name="Picture 15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29432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5939780" y="2924175"/>
            <a:ext cx="30972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Actividad física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E35A-C235-463B-B7D9-76CBFC3D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620713"/>
            <a:ext cx="4983088" cy="5688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BD16D-C4B0-49E3-94B1-7BCA36ED2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3973398" y="1772816"/>
            <a:ext cx="484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478273" y="3789040"/>
            <a:ext cx="8100392" cy="22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“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4100" b="1" dirty="0">
                <a:latin typeface="Arial" charset="0"/>
                <a:cs typeface="Arial" charset="0"/>
              </a:rPr>
              <a:t> formal o informal,</a:t>
            </a: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por 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4100" b="1" dirty="0">
                <a:latin typeface="Arial" charset="0"/>
                <a:cs typeface="Arial" charset="0"/>
              </a:rPr>
              <a:t> se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perfeccionan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las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potencialidades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del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educando</a:t>
            </a:r>
            <a:r>
              <a:rPr lang="en-US" altLang="es-PR" sz="4100" b="1" dirty="0">
                <a:latin typeface="Arial" charset="0"/>
                <a:cs typeface="Arial" charset="0"/>
              </a:rPr>
              <a:t>.</a:t>
            </a:r>
            <a:r>
              <a:rPr lang="en-US" altLang="es-PR" sz="4100" b="1" dirty="0">
                <a:latin typeface="Arial"/>
                <a:cs typeface="Arial" charset="0"/>
              </a:rPr>
              <a:t>”</a:t>
            </a:r>
            <a:endParaRPr lang="en-US" altLang="es-PR" sz="4100" b="1" dirty="0"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2388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Reproducido de: </a:t>
            </a:r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Introducción a la Educación.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(p. 1), por A. Lopez Yustos, 1994, San Juan, PR: Publicaciones Puertorriqueñas, Inc.. Copyright 1994 por Publicaciones Puetrtorriqueñas.</a:t>
            </a:r>
            <a:endParaRPr lang="en-US" altLang="es-PR" sz="100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DCE8E-396E-432B-8964-580398C9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7131"/>
            <a:ext cx="3384376" cy="30083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3995936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8916" name="Rectangle 4"/>
          <p:cNvSpPr>
            <a:spLocks noChangeArrowheads="1"/>
          </p:cNvSpPr>
          <p:nvPr/>
        </p:nvSpPr>
        <p:spPr bwMode="auto">
          <a:xfrm>
            <a:off x="3995936" y="2133600"/>
            <a:ext cx="493236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educativo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que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emplea</a:t>
            </a:r>
            <a:r>
              <a:rPr lang="en-US" altLang="es-PR" sz="29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r>
              <a:rPr lang="en-US" altLang="es-PR" sz="2900" b="1" dirty="0">
                <a:latin typeface="Arial" charset="0"/>
                <a:cs typeface="Arial" charset="0"/>
              </a:rPr>
              <a:t> medio para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lograr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desarrolllo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óptimo</a:t>
            </a:r>
            <a:r>
              <a:rPr lang="en-US" altLang="es-PR" sz="2900" b="1" dirty="0">
                <a:latin typeface="Arial" charset="0"/>
                <a:cs typeface="Arial" charset="0"/>
              </a:rPr>
              <a:t> de la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aptitud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física</a:t>
            </a:r>
            <a:r>
              <a:rPr lang="en-US" altLang="es-PR" sz="2900" b="1" dirty="0">
                <a:latin typeface="Arial" charset="0"/>
                <a:cs typeface="Arial" charset="0"/>
              </a:rPr>
              <a:t>, mental,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emocional</a:t>
            </a:r>
            <a:r>
              <a:rPr lang="en-US" altLang="es-PR" sz="2900" b="1" dirty="0">
                <a:latin typeface="Arial" charset="0"/>
                <a:cs typeface="Arial" charset="0"/>
              </a:rPr>
              <a:t> y social cultural</a:t>
            </a:r>
            <a:endParaRPr lang="en-US" altLang="es-PR" sz="29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8DA5D-5EA4-48B0-918C-474CC4A8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42290"/>
            <a:ext cx="3924300" cy="581377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2555875" y="692150"/>
            <a:ext cx="478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</a:t>
            </a:r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555875" y="1268413"/>
            <a:ext cx="65166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100" b="1" dirty="0">
                <a:latin typeface="Arial" charset="0"/>
                <a:cs typeface="Arial" charset="0"/>
              </a:rPr>
              <a:t>T</a:t>
            </a:r>
            <a:r>
              <a:rPr lang="es-ES" altLang="es-PR" sz="2400" b="1" dirty="0" err="1">
                <a:latin typeface="Arial" charset="0"/>
                <a:cs typeface="Arial" charset="0"/>
              </a:rPr>
              <a:t>ipo</a:t>
            </a:r>
            <a:r>
              <a:rPr lang="es-ES" altLang="es-PR" sz="2400" b="1" dirty="0">
                <a:latin typeface="Arial" charset="0"/>
                <a:cs typeface="Arial" charset="0"/>
              </a:rPr>
              <a:t> de actividad física institucionalizada,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estructurada</a:t>
            </a:r>
            <a:r>
              <a:rPr lang="es-ES" altLang="es-PR" sz="2400" b="1" dirty="0">
                <a:latin typeface="Arial" charset="0"/>
                <a:cs typeface="Arial" charset="0"/>
              </a:rPr>
              <a:t>, organizada y competitiva,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con metas bien definidas y gobernada por 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reglas</a:t>
            </a:r>
            <a:r>
              <a:rPr lang="es-ES" altLang="es-PR" sz="2400" b="1" dirty="0">
                <a:latin typeface="Arial" charset="0"/>
                <a:cs typeface="Arial" charset="0"/>
              </a:rPr>
              <a:t> específicas, donde se destacan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esfuerzos físicos vigorosos, el uso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destrezas deportivas o motoras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relativamente complejas y la aplicación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estrategias</a:t>
            </a:r>
            <a:r>
              <a:rPr lang="es-ES" altLang="es-PR" sz="2400" b="1" dirty="0">
                <a:latin typeface="Arial" charset="0"/>
                <a:cs typeface="Arial" charset="0"/>
              </a:rPr>
              <a:t>, con el fin de alcanzar un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rendimiento exitoso mediante la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superación de un adversario en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competición o la demostración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aptitudes</a:t>
            </a:r>
            <a:r>
              <a:rPr lang="es-ES" altLang="es-PR" sz="2400" b="1" dirty="0">
                <a:latin typeface="Arial" charset="0"/>
                <a:cs typeface="Arial" charset="0"/>
              </a:rPr>
              <a:t> particulares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D88F7-2310-491C-A458-66E4AE53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711"/>
            <a:ext cx="2258605" cy="635066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breeze.wav"/>
          </p:stSnd>
        </p:sndAc>
      </p:transition>
    </mc:Choice>
    <mc:Fallback xmlns="">
      <p:transition spd="slow">
        <p:blinds dir="vert"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erg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3" y="692150"/>
            <a:ext cx="476726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3206" y="692150"/>
            <a:ext cx="30241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134, 184-185, 186, 190),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116, 130),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;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Physiology: Human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Bionergetics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and its Applications</a:t>
            </a:r>
            <a:r>
              <a:rPr lang="en-US" altLang="es-PR" sz="1600" b="0" dirty="0">
                <a:latin typeface="Times New Roman" panose="02020603050405020304" pitchFamily="18" charset="0"/>
              </a:rPr>
              <a:t>. 2da. ed.; (pp. 16, 38-39, 46),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G. A. Brooks, T. D. Fahey, &amp; T. P. White, 1996, Mountain View, CA: Mayfield Publishing Company. Copyright 1996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Mayfield Publishing Company.</a:t>
            </a:r>
          </a:p>
          <a:p>
            <a:pPr algn="l" eaLnBrk="1" hangingPunct="1">
              <a:spcBef>
                <a:spcPct val="50000"/>
              </a:spcBef>
            </a:pPr>
            <a:endParaRPr lang="en-US" altLang="es-PR" sz="1600" b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798975"/>
            <a:ext cx="381642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0400"/>
            <a:ext cx="9143999" cy="228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Estudio de los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s-ES" altLang="es-PR" sz="3000" b="1" dirty="0">
                <a:latin typeface="Arial" charset="0"/>
                <a:cs typeface="Arial" charset="0"/>
              </a:rPr>
              <a:t> humanos,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no humanos 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i.e</a:t>
            </a:r>
            <a:r>
              <a:rPr lang="es-ES" altLang="es-PR" sz="3000" b="1" dirty="0">
                <a:latin typeface="Arial" charset="0"/>
                <a:cs typeface="Arial" charset="0"/>
              </a:rPr>
              <a:t>, animales), su ejecutoria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función, desde las vertientes de las ciencias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que responden a la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biomecánica</a:t>
            </a:r>
            <a:r>
              <a:rPr lang="es-ES" altLang="es-PR" sz="3000" b="1" dirty="0">
                <a:latin typeface="Arial" charset="0"/>
                <a:cs typeface="Arial" charset="0"/>
              </a:rPr>
              <a:t>, anatomía,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psicología y neurociencia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1),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B999-7758-44AA-A1B1-A2940246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883"/>
            <a:ext cx="5328592" cy="355239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09535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75FACC07-659F-40D3-9458-8F60E79E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237560"/>
            <a:ext cx="8640762" cy="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American Kinesiology Association [AKA], 2014; Ontario Kinesiology Association [OKA],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33C56-CAF9-4026-807F-9F11B113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234"/>
            <a:ext cx="4788306" cy="557007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792442"/>
            <a:ext cx="3725145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240" y="1578092"/>
            <a:ext cx="3852248" cy="45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Estudia la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actividad física,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cómo ésta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afecta la salud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calidad de vida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del individuo, o 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un colectivo,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bajo diversos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contextos y tipos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 poblaciones</a:t>
            </a:r>
            <a:endParaRPr lang="en-US" altLang="es-PR" sz="33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5044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827" y="3455159"/>
            <a:ext cx="5184576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NEUROPLASTICIDAD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8" y="4194456"/>
            <a:ext cx="9143999" cy="17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Denota cómo se asocia 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e.g</a:t>
            </a:r>
            <a:r>
              <a:rPr lang="es-ES" altLang="es-PR" sz="3000" b="1" dirty="0">
                <a:latin typeface="Arial" charset="0"/>
                <a:cs typeface="Arial" charset="0"/>
              </a:rPr>
              <a:t>., destrezas motoras) a los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cambios (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adaptaciones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 o mal-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adpataciones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a nivel del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encéfalo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3),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3F1D-0B65-440F-AD17-83B3ACE1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0378"/>
            <a:ext cx="6336703" cy="26930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15126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REDUNDANCIA MOTORA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Indica que para cualquier tarea que puede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realizar el cuerpo humano, existe una gran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variedad de maneras que el sistema nervioso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puede lograr tal tarea, esto desde la perspectiva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de la redundancia </a:t>
            </a:r>
            <a:r>
              <a:rPr lang="es-ES" altLang="es-PR" sz="2800" b="1" dirty="0" err="1">
                <a:latin typeface="Arial" charset="0"/>
                <a:cs typeface="Arial" charset="0"/>
              </a:rPr>
              <a:t>kinemática</a:t>
            </a:r>
            <a:r>
              <a:rPr lang="es-ES" altLang="es-PR" sz="2800" b="1" dirty="0">
                <a:latin typeface="Arial" charset="0"/>
                <a:cs typeface="Arial" charset="0"/>
              </a:rPr>
              <a:t>, redundancia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muscular u redundancia de la unidad motora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(pp. 5-6),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ADE31-5FEB-4AB0-B442-D23015159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6" y="548680"/>
            <a:ext cx="6725271" cy="2448521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1086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KINEMÁTICA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Rama de la mecánica que describe el 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 los puntos, cuerpos (objetos) y sistemas 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cuerpos (grupo de objetos), sin considerar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la masa de estas fuerzas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que causan el movimiento.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Describe la “geometría del movimiento”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8),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1A34-0BAE-44A2-896F-B7F36980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184576" cy="217230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37149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3779838" y="908050"/>
            <a:ext cx="5146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779838" y="2279650"/>
            <a:ext cx="52562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producido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>
                <a:latin typeface="Arial" charset="0"/>
                <a:cs typeface="Arial" charset="0"/>
              </a:rPr>
              <a:t>por los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músculos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esqueléticos</a:t>
            </a:r>
            <a:r>
              <a:rPr lang="en-US" altLang="es-PR" sz="3700" b="1" dirty="0">
                <a:latin typeface="Arial" charset="0"/>
                <a:cs typeface="Arial" charset="0"/>
              </a:rPr>
              <a:t>, lo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cual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resulta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energético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B0E9-EE6C-404E-A475-FF209902A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764704"/>
            <a:ext cx="3749139" cy="588100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686288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CD19669-A1EF-4401-A186-7F6F1B1C3A53}"/>
              </a:ext>
            </a:extLst>
          </p:cNvPr>
          <p:cNvSpPr>
            <a:spLocks/>
          </p:cNvSpPr>
          <p:nvPr/>
        </p:nvSpPr>
        <p:spPr bwMode="auto">
          <a:xfrm>
            <a:off x="251520" y="908720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E95D03C-7ADB-4208-832A-D828A0CB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6896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  <a:b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s-PR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entrenadeportesindividuales</a:t>
            </a: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DEF_Mov-Ejer-ActvF_Kinesiol_Destrezas.pdf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7" name="Picture 5" descr="GT13_Actividad_Fisica_DEF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126. Recuperado de </a:t>
            </a:r>
            <a:r>
              <a:rPr lang="en-US" altLang="es-PR" sz="1200" b="1" i="1">
                <a:latin typeface="Times New Roman" pitchFamily="18" charset="0"/>
                <a:hlinkClick r:id="rId6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347739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394864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7F6D0-C093-46F7-BA65-62DD1D98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" y="692696"/>
            <a:ext cx="3441447" cy="532869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434400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203723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250848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E7197-C272-421C-97CF-C70435530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4704"/>
            <a:ext cx="2952006" cy="5096989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618969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861050" y="881871"/>
            <a:ext cx="359938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</a:t>
            </a:r>
          </a:p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16017" y="2133600"/>
            <a:ext cx="4248471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intencionales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hacia</a:t>
            </a:r>
            <a:r>
              <a:rPr lang="en-US" altLang="es-PR" sz="36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logro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identificable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742" y="6237560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b="1" i="1" dirty="0">
                <a:latin typeface="Times New Roman" pitchFamily="18" charset="0"/>
              </a:rPr>
              <a:t>NOTA</a:t>
            </a:r>
            <a:r>
              <a:rPr lang="en-US" altLang="es-PR" sz="1200" dirty="0">
                <a:latin typeface="Times New Roman" pitchFamily="18" charset="0"/>
              </a:rPr>
              <a:t>.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Newell, K.M. (1990a). Physical activity, knowledge types, and degree programs. </a:t>
            </a:r>
            <a:r>
              <a:rPr lang="en-US" altLang="es-PR" sz="1200" i="1" dirty="0">
                <a:latin typeface="Times New Roman" pitchFamily="18" charset="0"/>
              </a:rPr>
              <a:t>Quest, 42</a:t>
            </a:r>
            <a:r>
              <a:rPr lang="en-US" altLang="es-PR" sz="1200" dirty="0">
                <a:latin typeface="Times New Roman" pitchFamily="18" charset="0"/>
              </a:rPr>
              <a:t>, 243-268.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B993B-C721-4686-A01B-6A77255BE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92696"/>
            <a:ext cx="4392488" cy="5356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E43C1560-F887-463A-9149-5A0D1699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949081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4DC04-FCCD-4FAA-BA7F-EBE94E1D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48680"/>
            <a:ext cx="3357365" cy="53717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9DA066A4-0CB6-482C-B7F0-E25C7578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733098"/>
            <a:ext cx="5363071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1DF0EE7-59EC-4A9A-B2C9-12AF4753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1556792"/>
            <a:ext cx="50030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Todo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aquel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caracterizado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ser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y </a:t>
            </a:r>
            <a:r>
              <a:rPr lang="en-US" altLang="es-PR" b="1" dirty="0" err="1">
                <a:latin typeface="Arial" charset="0"/>
                <a:cs typeface="Arial" charset="0"/>
              </a:rPr>
              <a:t>dirigido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hacia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definido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es </a:t>
            </a:r>
            <a:r>
              <a:rPr lang="en-US" altLang="es-PR" b="1" dirty="0" err="1">
                <a:latin typeface="Arial" charset="0"/>
                <a:cs typeface="Arial" charset="0"/>
              </a:rPr>
              <a:t>decir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logro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una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identificable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796966" y="692696"/>
            <a:ext cx="5795119" cy="9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868974" y="1628800"/>
            <a:ext cx="6023506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cual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se </a:t>
            </a:r>
            <a:r>
              <a:rPr lang="en-US" altLang="es-PR" b="1" dirty="0" err="1">
                <a:latin typeface="Arial" charset="0"/>
                <a:cs typeface="Arial" charset="0"/>
              </a:rPr>
              <a:t>realiza</a:t>
            </a:r>
            <a:r>
              <a:rPr lang="en-US" altLang="es-PR" b="1" dirty="0">
                <a:latin typeface="Arial" charset="0"/>
                <a:cs typeface="Arial" charset="0"/>
              </a:rPr>
              <a:t> de for forma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con el fin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específica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r>
              <a:rPr lang="en-US" altLang="es-PR" b="1" dirty="0">
                <a:latin typeface="Arial" charset="0"/>
                <a:cs typeface="Arial" charset="0"/>
              </a:rPr>
              <a:t> el </a:t>
            </a:r>
            <a:r>
              <a:rPr lang="en-US" altLang="es-PR" b="1" dirty="0" err="1">
                <a:latin typeface="Arial" charset="0"/>
                <a:cs typeface="Arial" charset="0"/>
              </a:rPr>
              <a:t>deporte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ejercicio</a:t>
            </a:r>
            <a:r>
              <a:rPr lang="en-US" altLang="es-PR" b="1" dirty="0">
                <a:latin typeface="Arial" charset="0"/>
                <a:cs typeface="Arial" charset="0"/>
              </a:rPr>
              <a:t>, o </a:t>
            </a: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cualquiel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otro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escenario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experiencia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D8591ED-1C51-4AA4-9549-3B1606C8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6021089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8).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F96FF-80E1-449B-8306-A414AF24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715550"/>
            <a:ext cx="2696041" cy="517639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483768" y="764704"/>
            <a:ext cx="6480720" cy="9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LOS SIGUIENTES CONTEXTOS: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4728" y="2123234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regulares en el hogar: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Lavando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jardinería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cuidando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850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4728" y="3044008"/>
            <a:ext cx="79754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realizados en el trabajo: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mozo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un restaurant,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05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4728" y="4159416"/>
            <a:ext cx="77597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recreativas: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jugando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2122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4728" y="5095520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Ejecutorias basadas en destrezas: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físico-deportivo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0573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43705-7287-405B-A42F-052A0E43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62" y="282952"/>
            <a:ext cx="2995970" cy="1997313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-4426389" y="-1261856"/>
            <a:ext cx="844994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 LOS SIGUIENTES CONTEXTOS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687388"/>
            <a:ext cx="78867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349919" y="908720"/>
            <a:ext cx="6758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300"/>
              </a:lnSpc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SE PUEDE MEDIR EN TÉRMINOS DE: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2279774"/>
            <a:ext cx="76157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Calorías usadas por minuto: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caminata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2415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3535966"/>
            <a:ext cx="797542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Equivalencias metabólicas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1 MET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 1.2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497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4479966"/>
            <a:ext cx="7759720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actividad física (PAL)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gastada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aquella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basal o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441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40311-1100-4637-A19E-65F4EAF0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" y="692696"/>
            <a:ext cx="2191991" cy="14653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loria_DEF_FlujoD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833438"/>
            <a:ext cx="37242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0EEE7-729B-496A-8776-09C4B5A0A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1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or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03263"/>
            <a:ext cx="427672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i="1" dirty="0">
                <a:latin typeface="Times New Roman" panose="02020603050405020304" pitchFamily="18" charset="0"/>
              </a:rPr>
              <a:t>Exercise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GN5_MET_PP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7332"/>
      </p:ext>
    </p:ext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87824" y="764704"/>
            <a:ext cx="58323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 DE</a:t>
            </a:r>
          </a:p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 (PAL)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2987824" y="1701751"/>
            <a:ext cx="5904655" cy="42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Representa la cantidad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expendio energético por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día, sobre aquella energía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requerida para mantener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 actividad de la 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tasa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metabólica basal</a:t>
            </a:r>
            <a:r>
              <a:rPr lang="es-ES" altLang="es-PR" sz="3600" b="1" dirty="0">
                <a:latin typeface="Arial" charset="0"/>
                <a:cs typeface="Arial" charset="0"/>
              </a:rPr>
              <a:t> (en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reposo)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95579-01BA-42EF-AB65-17D928CE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601746"/>
            <a:ext cx="2851134" cy="538797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98293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sa_Metabolica_Basal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92150"/>
            <a:ext cx="597693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838200"/>
            <a:ext cx="2447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400" i="1" dirty="0">
                <a:latin typeface="Times New Roman" panose="02020603050405020304" pitchFamily="18" charset="0"/>
              </a:rPr>
              <a:t>NOTA</a:t>
            </a:r>
            <a:r>
              <a:rPr lang="es-ES" altLang="es-PR" sz="1400" dirty="0">
                <a:latin typeface="Times New Roman" panose="02020603050405020304" pitchFamily="18" charset="0"/>
              </a:rPr>
              <a:t>.</a:t>
            </a:r>
            <a:r>
              <a:rPr lang="es-ES" altLang="es-PR" sz="14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(pp. 56, 341),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4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400" b="0" dirty="0">
                <a:latin typeface="Times New Roman" panose="02020603050405020304" pitchFamily="18" charset="0"/>
              </a:rPr>
              <a:t>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4ta.. ed.; (pp. 199-201),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4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400" b="0" dirty="0">
                <a:latin typeface="Times New Roman" panose="02020603050405020304" pitchFamily="18" charset="0"/>
              </a:rPr>
              <a:t>. 5ta. ed.; (p. 138,),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4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4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3961830" y="692150"/>
            <a:ext cx="49646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924300" y="1341438"/>
            <a:ext cx="50022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>
                <a:latin typeface="Arial" charset="0"/>
                <a:cs typeface="Arial" charset="0"/>
              </a:rPr>
              <a:t>Las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siglas</a:t>
            </a:r>
            <a:r>
              <a:rPr lang="en-US" altLang="es-PR" sz="3400" b="1" dirty="0">
                <a:latin typeface="Arial" charset="0"/>
                <a:cs typeface="Arial" charset="0"/>
              </a:rPr>
              <a:t>, del ingles,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significan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Nonexercise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Activity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Thermogenesis</a:t>
            </a:r>
            <a:r>
              <a:rPr lang="en-US" altLang="es-PR" sz="3400" b="1" dirty="0">
                <a:latin typeface="Arial" charset="0"/>
                <a:cs typeface="Arial" charset="0"/>
              </a:rPr>
              <a:t>, que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español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sería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Termogénesis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de 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Actividades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Asociadas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al </a:t>
            </a: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Ejercicio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949081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"NEAT – non-exercise activity thermogenesis – egocentric &amp; geocentric environmental factors vs. biological regulation", por: </a:t>
            </a:r>
            <a:r>
              <a:rPr lang="fi-FI" altLang="es-PR" sz="1200" dirty="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Acta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Physiologica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, 184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(4), 309-318. Recuperado de la base de datos de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EBSCOhost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Premier)</a:t>
            </a:r>
            <a:endParaRPr lang="en-US" altLang="es-P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D74E4-4395-4D19-B306-6BCEFC0F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" y="543874"/>
            <a:ext cx="4046454" cy="554942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3852292" y="765175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7347" name="Rectangle 3"/>
          <p:cNvSpPr>
            <a:spLocks noChangeArrowheads="1"/>
          </p:cNvSpPr>
          <p:nvPr/>
        </p:nvSpPr>
        <p:spPr bwMode="auto">
          <a:xfrm>
            <a:off x="3852292" y="1485900"/>
            <a:ext cx="511130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Aquellas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actividades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que no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pertenecen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al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grupo</a:t>
            </a:r>
            <a:r>
              <a:rPr lang="en-US" altLang="es-PR" sz="42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ejercicios</a:t>
            </a:r>
            <a:r>
              <a:rPr lang="en-US" altLang="es-PR" sz="4200" b="1" dirty="0">
                <a:latin typeface="Arial" charset="0"/>
                <a:cs typeface="Arial" charset="0"/>
              </a:rPr>
              <a:t> 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físicos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deportes</a:t>
            </a:r>
            <a:endParaRPr lang="en-US" altLang="es-PR" sz="42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627D-D85F-49AD-9F3C-B43EBF509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" y="620688"/>
            <a:ext cx="3752216" cy="532859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2067" y="1052513"/>
            <a:ext cx="7056437" cy="11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5200"/>
              </a:lnSpc>
            </a:pP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Nonexercise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Activity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Thermogenesis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NEAT</a:t>
            </a:r>
          </a:p>
        </p:txBody>
      </p:sp>
      <p:sp>
        <p:nvSpPr>
          <p:cNvPr id="1339399" name="Text Box 7"/>
          <p:cNvSpPr txBox="1">
            <a:spLocks noChangeArrowheads="1"/>
          </p:cNvSpPr>
          <p:nvPr/>
        </p:nvSpPr>
        <p:spPr bwMode="auto">
          <a:xfrm>
            <a:off x="646113" y="28654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Termogénesis de las Actividades no Asociadas con el Ejercicio Físico:</a:t>
            </a:r>
            <a:endParaRPr lang="en-US" altLang="es-PR" sz="2500" i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9400" name="Picture 8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36875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006475" y="3775075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Importancia</a:t>
            </a:r>
            <a:r>
              <a:rPr lang="en-US" altLang="es-PR" sz="2100" b="1"/>
              <a:t>: </a:t>
            </a:r>
            <a:endParaRPr lang="en-US" altLang="es-PR" sz="21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2" name="Picture 10" descr="Bullet_Round_Diamond_Maggent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465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3" name="Text Box 11"/>
          <p:cNvSpPr txBox="1">
            <a:spLocks noChangeArrowheads="1"/>
          </p:cNvSpPr>
          <p:nvPr/>
        </p:nvSpPr>
        <p:spPr bwMode="auto">
          <a:xfrm>
            <a:off x="1406525" y="4318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>
                <a:solidFill>
                  <a:srgbClr val="000000"/>
                </a:solidFill>
                <a:latin typeface="Arial" charset="0"/>
              </a:rPr>
              <a:t>Costo metabólico de algunas actividades NEAT:</a:t>
            </a:r>
            <a:endParaRPr lang="en-US" altLang="es-PR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4" name="Picture 12" descr="Bullets_Arrow-Thin_Green_Right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51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>
                <a:solidFill>
                  <a:srgbClr val="000000"/>
                </a:solidFill>
                <a:latin typeface="Calibri" pitchFamily="34" charset="0"/>
              </a:rPr>
              <a:t>Son suficientes para asistir en las medidas preventivas, y terapéuticas, para el problema de la obesidad:</a:t>
            </a:r>
            <a:endParaRPr lang="en-US" altLang="es-PR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732463"/>
            <a:ext cx="8820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Información de: " Compendium of physical activities: an update of activity codes and MET intensities ", por: B. E. Ainsworth,, W. L.Haskell,, M. C.Whitt,, M. L. Irwin,, A. M. Swartz,, S. J.,  Strath, W. L.,  O'Brien, D. R. Jr,  Bassett, K. H. Schmitz,, P. O. Emplaincourt,, D. R. Jr, Jacobs, &amp; A. S. Leon, 2000, </a:t>
            </a:r>
            <a:r>
              <a:rPr lang="en-US" altLang="es-PR" sz="1200" b="1" i="1">
                <a:latin typeface="Times New Roman" pitchFamily="18" charset="0"/>
              </a:rPr>
              <a:t>Medicine &amp; Science in Sports &amp; Exercise, 32</a:t>
            </a:r>
            <a:r>
              <a:rPr lang="en-US" altLang="es-PR" sz="1200">
                <a:latin typeface="Times New Roman" pitchFamily="18" charset="0"/>
              </a:rPr>
              <a:t>(9 Suppl), S498-S504. Recuperado de </a:t>
            </a:r>
            <a:r>
              <a:rPr lang="en-US" altLang="es-PR" sz="1200" b="1" i="1">
                <a:latin typeface="Times New Roman" pitchFamily="18" charset="0"/>
                <a:hlinkClick r:id="rId8"/>
              </a:rPr>
              <a:t>http://ocw.um.es/cc.-de-la-salud/alimentacion-y-nutricion-actuales/otros-recursos-1/or-f-003.pdf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0A779-13C8-4C63-B1B2-FFF0A5987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0" y="851034"/>
            <a:ext cx="2049099" cy="188422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24998" y="991527"/>
            <a:ext cx="582314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NIVELES DE</a:t>
            </a:r>
          </a:p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152),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3238137"/>
            <a:ext cx="761570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Sedentario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menor que 1.4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1.4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metabolism basal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1999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5008181"/>
            <a:ext cx="797542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entre 1.4 y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9699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558424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Vigoroso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mayor que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5460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418ED-D45D-45E9-8CCB-FEBEFD17C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1"/>
            <a:ext cx="2745486" cy="268945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37089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1" y="754161"/>
            <a:ext cx="5671567" cy="526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80965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889821" y="692150"/>
            <a:ext cx="51466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995166" y="1412875"/>
            <a:ext cx="504133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Cualquier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s-ES" altLang="es-PR" sz="3100" b="1" dirty="0">
                <a:latin typeface="Arial" charset="0"/>
                <a:cs typeface="Arial" charset="0"/>
              </a:rPr>
              <a:t> previamente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organizado y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que involucre grandes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pequeños grupos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musculares, e impliquen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un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 energético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dirigido hacia unos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propósitos especiales</a:t>
            </a:r>
            <a:endParaRPr lang="en-US" altLang="es-PR" sz="31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ACSM, 2006, p. 3; Caspersen, Powel &amp; Christensen, 1985; Kent, 1998, pp. 176-177.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9C85D-24B0-4885-A542-E3A958431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626257"/>
            <a:ext cx="3740688" cy="561103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66106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E6E75-4444-4686-AAC2-D61497D2B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01" y="1527968"/>
            <a:ext cx="2260869" cy="5109564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64837B9A-265C-4FF1-8ADE-3F988750EE31}"/>
              </a:ext>
            </a:extLst>
          </p:cNvPr>
          <p:cNvSpPr>
            <a:spLocks/>
          </p:cNvSpPr>
          <p:nvPr/>
        </p:nvSpPr>
        <p:spPr bwMode="auto">
          <a:xfrm>
            <a:off x="0" y="622201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3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CIENCIAS DEL MOVIMIENTO HUMANO: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DEFINICIONES</a:t>
            </a:r>
            <a:br>
              <a:rPr lang="es-PR" altLang="es-PR" sz="1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Vínculo de la Temática de </a:t>
            </a:r>
            <a:r>
              <a:rPr lang="es-PR" altLang="es-PR" sz="19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otros </a:t>
            </a: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Cursos Previos con la de Hoy *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417E46B8-0EB3-402C-9CC4-52D236FE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102994"/>
            <a:ext cx="510380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ciencia</a:t>
            </a:r>
            <a:r>
              <a:rPr lang="en-US" altLang="es-PR" sz="2600" b="1" dirty="0">
                <a:latin typeface="Arial" charset="0"/>
              </a:rPr>
              <a:t> de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kinesiología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64" name="Picture 10" descr="PntBlue1">
            <a:extLst>
              <a:ext uri="{FF2B5EF4-FFF2-40B4-BE49-F238E27FC236}">
                <a16:creationId xmlns:a16="http://schemas.microsoft.com/office/drawing/2014/main" id="{B32EED0E-46E8-4B56-A8D7-563DD018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2C1B3B93-6863-4AC5-BA4F-4F8DB088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589240"/>
            <a:ext cx="584944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a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habilidad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como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66" name="Picture 3" descr="PntBlue1">
            <a:extLst>
              <a:ext uri="{FF2B5EF4-FFF2-40B4-BE49-F238E27FC236}">
                <a16:creationId xmlns:a16="http://schemas.microsoft.com/office/drawing/2014/main" id="{3B8A7F88-2713-47B8-B073-AABE3591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953F0F83-67E3-456B-8484-B8CA2182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6111106"/>
            <a:ext cx="359164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toda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mecánica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>
            <a:extLst>
              <a:ext uri="{FF2B5EF4-FFF2-40B4-BE49-F238E27FC236}">
                <a16:creationId xmlns:a16="http://schemas.microsoft.com/office/drawing/2014/main" id="{9C26690C-C1CE-4FD7-8061-6E80DE6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4">
            <a:extLst>
              <a:ext uri="{FF2B5EF4-FFF2-40B4-BE49-F238E27FC236}">
                <a16:creationId xmlns:a16="http://schemas.microsoft.com/office/drawing/2014/main" id="{CA27AB95-7407-4BEF-941D-C3031B16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4624312"/>
            <a:ext cx="459975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agilidad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...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0" name="Picture 5" descr="PntBlue1">
            <a:extLst>
              <a:ext uri="{FF2B5EF4-FFF2-40B4-BE49-F238E27FC236}">
                <a16:creationId xmlns:a16="http://schemas.microsoft.com/office/drawing/2014/main" id="{BD64684C-7055-4530-BC67-5EE985CC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>
            <a:extLst>
              <a:ext uri="{FF2B5EF4-FFF2-40B4-BE49-F238E27FC236}">
                <a16:creationId xmlns:a16="http://schemas.microsoft.com/office/drawing/2014/main" id="{0C4AD7DB-F520-4758-B1B2-44D61BD0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006650"/>
            <a:ext cx="606547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acción</a:t>
            </a:r>
            <a:r>
              <a:rPr lang="en-US" altLang="es-PR" sz="2600" b="1" dirty="0">
                <a:latin typeface="Arial" charset="0"/>
              </a:rPr>
              <a:t> de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correr</a:t>
            </a:r>
            <a:r>
              <a:rPr lang="en-US" altLang="es-PR" sz="2600" b="1" dirty="0">
                <a:latin typeface="Arial" charset="0"/>
              </a:rPr>
              <a:t> es un </a:t>
            </a:r>
            <a:r>
              <a:rPr lang="en-US" altLang="es-PR" sz="2600" b="1" dirty="0" err="1">
                <a:latin typeface="Arial" charset="0"/>
              </a:rPr>
              <a:t>ejemplo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2" name="Picture 10" descr="PntBlue1">
            <a:extLst>
              <a:ext uri="{FF2B5EF4-FFF2-40B4-BE49-F238E27FC236}">
                <a16:creationId xmlns:a16="http://schemas.microsoft.com/office/drawing/2014/main" id="{841C9921-3A1A-4D55-8A61-7449877B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2">
            <a:extLst>
              <a:ext uri="{FF2B5EF4-FFF2-40B4-BE49-F238E27FC236}">
                <a16:creationId xmlns:a16="http://schemas.microsoft.com/office/drawing/2014/main" id="{B68330D0-8D3F-4E5F-BB75-5B26E3FA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492896"/>
            <a:ext cx="440928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Las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actividades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físicas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74" name="Picture 3" descr="PntBlue1">
            <a:extLst>
              <a:ext uri="{FF2B5EF4-FFF2-40B4-BE49-F238E27FC236}">
                <a16:creationId xmlns:a16="http://schemas.microsoft.com/office/drawing/2014/main" id="{D1B51E51-A254-45BA-A52B-CD08EE33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4">
            <a:extLst>
              <a:ext uri="{FF2B5EF4-FFF2-40B4-BE49-F238E27FC236}">
                <a16:creationId xmlns:a16="http://schemas.microsoft.com/office/drawing/2014/main" id="{0A3DE8ED-3868-49D5-B1E6-4F2CD88E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3616200"/>
            <a:ext cx="315959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Entrenar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implica…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5" descr="PntBlue1">
            <a:extLst>
              <a:ext uri="{FF2B5EF4-FFF2-40B4-BE49-F238E27FC236}">
                <a16:creationId xmlns:a16="http://schemas.microsoft.com/office/drawing/2014/main" id="{4D131644-25C5-4246-B494-1F6CF269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9">
            <a:extLst>
              <a:ext uri="{FF2B5EF4-FFF2-40B4-BE49-F238E27FC236}">
                <a16:creationId xmlns:a16="http://schemas.microsoft.com/office/drawing/2014/main" id="{8696E8D6-E121-41EB-8C21-B81FF763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4094882"/>
            <a:ext cx="491334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atleta exitoso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requiere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10" descr="PntBlue1">
            <a:extLst>
              <a:ext uri="{FF2B5EF4-FFF2-40B4-BE49-F238E27FC236}">
                <a16:creationId xmlns:a16="http://schemas.microsoft.com/office/drawing/2014/main" id="{786A32DA-E82E-437E-8965-751188C1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9">
            <a:extLst>
              <a:ext uri="{FF2B5EF4-FFF2-40B4-BE49-F238E27FC236}">
                <a16:creationId xmlns:a16="http://schemas.microsoft.com/office/drawing/2014/main" id="{D821A9C6-D9F4-4C22-A87F-5ECD1854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3086770"/>
            <a:ext cx="584944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el </a:t>
            </a:r>
            <a:r>
              <a:rPr lang="en-US" altLang="es-PR" sz="2600" b="1" dirty="0" err="1">
                <a:latin typeface="Arial" charset="0"/>
              </a:rPr>
              <a:t>tenis</a:t>
            </a:r>
            <a:r>
              <a:rPr lang="en-US" altLang="es-PR" sz="2600" b="1" dirty="0">
                <a:latin typeface="Arial" charset="0"/>
              </a:rPr>
              <a:t> de campo, 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servicio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0" descr="PntBlue1">
            <a:extLst>
              <a:ext uri="{FF2B5EF4-FFF2-40B4-BE49-F238E27FC236}">
                <a16:creationId xmlns:a16="http://schemas.microsoft.com/office/drawing/2014/main" id="{EC3FDCFF-4DBD-4EBC-9A96-CAF7640F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4">
            <a:extLst>
              <a:ext uri="{FF2B5EF4-FFF2-40B4-BE49-F238E27FC236}">
                <a16:creationId xmlns:a16="http://schemas.microsoft.com/office/drawing/2014/main" id="{B05A6E27-341B-40BB-A5BD-ECF19A13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1527968"/>
            <a:ext cx="440928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movimiento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humano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82" name="Picture 5" descr="PntBlue1">
            <a:extLst>
              <a:ext uri="{FF2B5EF4-FFF2-40B4-BE49-F238E27FC236}">
                <a16:creationId xmlns:a16="http://schemas.microsoft.com/office/drawing/2014/main" id="{64BA307E-63D6-47A7-A390-C359DFED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6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</a:rPr>
              <a:t> de: "Physical Activity, Exercise, and Physical Fitness: Definitions and Distinctions for Health-Related Research",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Powell, y G. M. Christensen, 1985, </a:t>
            </a:r>
            <a:r>
              <a:rPr lang="en-US" altLang="es-PR" sz="1200" b="1" i="1" dirty="0">
                <a:latin typeface="Times New Roman" pitchFamily="18" charset="0"/>
              </a:rPr>
              <a:t>Public Health Reports, 100</a:t>
            </a:r>
            <a:r>
              <a:rPr lang="en-US" altLang="es-PR" sz="1200" dirty="0">
                <a:latin typeface="Times New Roman" pitchFamily="18" charset="0"/>
              </a:rPr>
              <a:t>(2), p. 128.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</a:t>
            </a:r>
            <a:r>
              <a:rPr lang="en-US" altLang="es-PR" sz="1200" b="1" i="1" dirty="0">
                <a:latin typeface="Times New Roman" pitchFamily="18" charset="0"/>
                <a:hlinkClick r:id="rId5"/>
              </a:rPr>
              <a:t>http://pubmedcentralcanada.ca/pmcc/articles/PMC1424733/pdf/pubhealthrep00100-0016.pdf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45445" name="Picture 5" descr="GT14_Ejercicio_DEF_P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Tabla_6_Comparacion_Act-Fis_Ejerc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3373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4644008" y="692696"/>
            <a:ext cx="4103218" cy="20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TERAPÉUTICO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094561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</a:t>
            </a:r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Therapeutic Exercise: Foundations and Techniques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. 6ta. ed.; (p. 2), por C.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Kisner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, &amp; L. A. Colby, 2012, Philadelphia, PA: F. A. Davis Company. Copyright 2012 por F. A. Company.</a:t>
            </a:r>
          </a:p>
          <a:p>
            <a:r>
              <a:rPr lang="en-US" altLang="es-PR" sz="1200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20BB-CFB6-4380-8CE8-53CD2CFA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" y="620688"/>
            <a:ext cx="4326256" cy="25202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BB2F0D-619D-4A78-A0EE-27D3791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80" y="3284984"/>
            <a:ext cx="8497639" cy="25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La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planificación</a:t>
            </a:r>
            <a:r>
              <a:rPr lang="en-US" altLang="es-PR" sz="3300" b="1" dirty="0">
                <a:latin typeface="Arial" charset="0"/>
                <a:cs typeface="Arial" charset="0"/>
              </a:rPr>
              <a:t> e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implementación</a:t>
            </a:r>
            <a:r>
              <a:rPr lang="en-US" altLang="es-PR" sz="33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n-US" altLang="es-P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300" b="1" dirty="0">
                <a:latin typeface="Arial" charset="0"/>
                <a:cs typeface="Arial" charset="0"/>
              </a:rPr>
              <a:t> 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tratamiento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crónico</a:t>
            </a:r>
            <a:r>
              <a:rPr lang="en-US" altLang="es-PR" sz="3300" b="1" dirty="0">
                <a:latin typeface="Arial" charset="0"/>
                <a:cs typeface="Arial" charset="0"/>
              </a:rPr>
              <a:t> (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rehabilitación</a:t>
            </a:r>
            <a:r>
              <a:rPr lang="en-US" altLang="es-PR" sz="33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de traumas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oseo-musculares</a:t>
            </a:r>
            <a:r>
              <a:rPr lang="en-US" altLang="es-PR" sz="3300" b="1" dirty="0">
                <a:latin typeface="Arial" charset="0"/>
                <a:cs typeface="Arial" charset="0"/>
              </a:rPr>
              <a:t> o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 err="1">
                <a:latin typeface="Arial" charset="0"/>
                <a:cs typeface="Arial" charset="0"/>
              </a:rPr>
              <a:t>incapacidades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físicas</a:t>
            </a:r>
            <a:endParaRPr lang="en-US" altLang="es-PR" sz="33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6" name="breeze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A126B5C-48D2-47F7-9C24-03CDAABA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3702948"/>
            <a:ext cx="5591595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conductas de riesgo</a:t>
            </a:r>
          </a:p>
        </p:txBody>
      </p:sp>
      <p:pic>
        <p:nvPicPr>
          <p:cNvPr id="8" name="Picture 4" descr="PntBlue1">
            <a:extLst>
              <a:ext uri="{FF2B5EF4-FFF2-40B4-BE49-F238E27FC236}">
                <a16:creationId xmlns:a16="http://schemas.microsoft.com/office/drawing/2014/main" id="{8632C135-8AED-41F8-A020-E92FE39F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3775973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60AB9D4-4B74-4143-B077-A13E2A5F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4468353"/>
            <a:ext cx="783493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y actividad física</a:t>
            </a:r>
          </a:p>
        </p:txBody>
      </p:sp>
      <p:pic>
        <p:nvPicPr>
          <p:cNvPr id="10" name="Picture 6" descr="PntBlue1">
            <a:extLst>
              <a:ext uri="{FF2B5EF4-FFF2-40B4-BE49-F238E27FC236}">
                <a16:creationId xmlns:a16="http://schemas.microsoft.com/office/drawing/2014/main" id="{080155E9-5FB0-4201-9123-C7F4E4EB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4501691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059E6AA-2D1C-4F59-B957-F6A88514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5188433"/>
            <a:ext cx="75675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revención de enfermedades y muerte prematura</a:t>
            </a:r>
          </a:p>
        </p:txBody>
      </p:sp>
      <p:pic>
        <p:nvPicPr>
          <p:cNvPr id="12" name="Picture 8" descr="PntBlue1">
            <a:extLst>
              <a:ext uri="{FF2B5EF4-FFF2-40B4-BE49-F238E27FC236}">
                <a16:creationId xmlns:a16="http://schemas.microsoft.com/office/drawing/2014/main" id="{31B5609B-7A6E-45C5-97F4-2AE38DEE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5190530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0383-8FF2-447E-9EE3-E8BB5F187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" y="618108"/>
            <a:ext cx="3441700" cy="2882900"/>
          </a:xfrm>
          <a:prstGeom prst="rect">
            <a:avLst/>
          </a:prstGeom>
        </p:spPr>
      </p:pic>
      <p:sp>
        <p:nvSpPr>
          <p:cNvPr id="20" name="WordArt 2">
            <a:extLst>
              <a:ext uri="{FF2B5EF4-FFF2-40B4-BE49-F238E27FC236}">
                <a16:creationId xmlns:a16="http://schemas.microsoft.com/office/drawing/2014/main" id="{D47C58EC-A313-4BAC-B06C-0077C8F3C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2260869"/>
            <a:ext cx="3205782" cy="376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Activos</a:t>
            </a:r>
          </a:p>
        </p:txBody>
      </p:sp>
      <p:sp>
        <p:nvSpPr>
          <p:cNvPr id="21" name="WordArt 9">
            <a:extLst>
              <a:ext uri="{FF2B5EF4-FFF2-40B4-BE49-F238E27FC236}">
                <a16:creationId xmlns:a16="http://schemas.microsoft.com/office/drawing/2014/main" id="{0D074047-2FCD-4F0B-AF10-EB7FA79C0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1271045"/>
            <a:ext cx="4832102" cy="42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ESTILOS DE VIDA: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>
            <a:extLst>
              <a:ext uri="{FF2B5EF4-FFF2-40B4-BE49-F238E27FC236}">
                <a16:creationId xmlns:a16="http://schemas.microsoft.com/office/drawing/2014/main" id="{C30D5894-33DE-4BF3-934C-71868062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025357"/>
            <a:ext cx="8565880" cy="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3, 519),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AA35EC-9C3E-4831-9ABD-E594C0083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" y="617838"/>
            <a:ext cx="3605012" cy="54075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56E95F-DA2A-45B0-80C9-ABCEF0FE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313" y="1520983"/>
            <a:ext cx="5345175" cy="41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dirty="0" err="1">
                <a:latin typeface="Arial" charset="0"/>
                <a:cs typeface="Arial" charset="0"/>
              </a:rPr>
              <a:t>estudio</a:t>
            </a:r>
            <a:r>
              <a:rPr lang="en-US" altLang="es-PR" b="1" dirty="0">
                <a:latin typeface="Arial" charset="0"/>
                <a:cs typeface="Arial" charset="0"/>
              </a:rPr>
              <a:t> de las </a:t>
            </a:r>
            <a:r>
              <a:rPr lang="en-US" altLang="es-PR" b="1" dirty="0" err="1">
                <a:latin typeface="Arial" charset="0"/>
                <a:cs typeface="Arial" charset="0"/>
              </a:rPr>
              <a:t>acciones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generadas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las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fuerzas</a:t>
            </a:r>
            <a:endParaRPr lang="en-US" altLang="es-P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que se </a:t>
            </a:r>
            <a:r>
              <a:rPr lang="en-US" altLang="es-PR" b="1" dirty="0" err="1">
                <a:latin typeface="Arial" charset="0"/>
                <a:cs typeface="Arial" charset="0"/>
              </a:rPr>
              <a:t>encuentran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vinculadas</a:t>
            </a:r>
            <a:r>
              <a:rPr lang="en-US" altLang="es-PR" b="1" dirty="0">
                <a:latin typeface="Arial" charset="0"/>
                <a:cs typeface="Arial" charset="0"/>
              </a:rPr>
              <a:t> con el</a:t>
            </a: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934AAA-84DA-43A7-9A61-0C391B246CBE}"/>
              </a:ext>
            </a:extLst>
          </p:cNvPr>
          <p:cNvSpPr>
            <a:spLocks/>
          </p:cNvSpPr>
          <p:nvPr/>
        </p:nvSpPr>
        <p:spPr bwMode="auto">
          <a:xfrm>
            <a:off x="3563888" y="980728"/>
            <a:ext cx="374441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4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CINÉTICA</a:t>
            </a:r>
            <a:endParaRPr lang="es-PR" altLang="es-PR" sz="4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F05C02-907D-431D-8111-ABB15F6D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118731"/>
            <a:ext cx="8565880" cy="4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obtenida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63, 518),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A67DF-84D9-45F4-A3AC-7E66B83E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76" y="1684737"/>
            <a:ext cx="4473288" cy="33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>
                <a:latin typeface="Arial" charset="0"/>
                <a:cs typeface="Arial" charset="0"/>
              </a:rPr>
              <a:t>La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44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empujar</a:t>
            </a:r>
            <a:r>
              <a:rPr lang="en-US" altLang="es-PR" sz="4400" b="1" dirty="0">
                <a:latin typeface="Arial" charset="0"/>
                <a:cs typeface="Arial" charset="0"/>
              </a:rPr>
              <a:t> o </a:t>
            </a: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halar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sobre</a:t>
            </a:r>
            <a:r>
              <a:rPr lang="en-US" altLang="es-PR" sz="44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4400" b="1" dirty="0">
                <a:latin typeface="Arial" charset="0"/>
                <a:cs typeface="Arial" charset="0"/>
              </a:rPr>
              <a:t>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humano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A39819-5C6A-4ACF-97D5-0BF49D26FA82}"/>
              </a:ext>
            </a:extLst>
          </p:cNvPr>
          <p:cNvSpPr>
            <a:spLocks/>
          </p:cNvSpPr>
          <p:nvPr/>
        </p:nvSpPr>
        <p:spPr bwMode="auto">
          <a:xfrm>
            <a:off x="4242279" y="871417"/>
            <a:ext cx="38868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5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FUERZA</a:t>
            </a:r>
            <a:endParaRPr lang="es-PR" altLang="es-PR" sz="5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F7AD-FAF6-49FA-AFB7-AFDB18850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19270"/>
            <a:ext cx="3908039" cy="58620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35B9D-4668-4647-815A-5E2D340C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17" y="1497917"/>
            <a:ext cx="6623199" cy="35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Sistemas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orgánicos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funcionales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(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muscular/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miofascial</a:t>
            </a:r>
            <a:r>
              <a:rPr lang="en-US" altLang="es-PR" sz="3200" b="1" dirty="0">
                <a:latin typeface="Arial" charset="0"/>
                <a:cs typeface="Arial" charset="0"/>
              </a:rPr>
              <a:t>, 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articular</a:t>
            </a:r>
            <a:r>
              <a:rPr lang="en-US" altLang="es-PR" sz="32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nervioso</a:t>
            </a:r>
            <a:r>
              <a:rPr lang="en-US" altLang="es-PR" sz="3200" b="1" dirty="0">
                <a:latin typeface="Arial" charset="0"/>
                <a:cs typeface="Arial" charset="0"/>
              </a:rPr>
              <a:t>) que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operan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simultáneamente</a:t>
            </a:r>
            <a:r>
              <a:rPr lang="en-US" altLang="es-PR" sz="3200" b="1" dirty="0">
                <a:latin typeface="Arial" charset="0"/>
                <a:cs typeface="Arial" charset="0"/>
              </a:rPr>
              <a:t> (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unidad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functional 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integrado</a:t>
            </a:r>
            <a:r>
              <a:rPr lang="en-US" altLang="es-PR" sz="3200" b="1" dirty="0">
                <a:latin typeface="Arial" charset="0"/>
                <a:cs typeface="Arial" charset="0"/>
              </a:rPr>
              <a:t>), con el fin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de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eficiencia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estructural</a:t>
            </a:r>
            <a:r>
              <a:rPr lang="en-US" altLang="es-PR" sz="3200" b="1" dirty="0">
                <a:latin typeface="Arial" charset="0"/>
                <a:cs typeface="Arial" charset="0"/>
              </a:rPr>
              <a:t> y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</a:t>
            </a:r>
            <a:r>
              <a:rPr lang="en-US" altLang="es-PR" sz="3200" dirty="0" err="1">
                <a:latin typeface="Arial" charset="0"/>
                <a:cs typeface="Arial" charset="0"/>
              </a:rPr>
              <a:t>l</a:t>
            </a:r>
            <a:endParaRPr lang="en-US" altLang="es-PR" sz="32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2C226E-BD25-4CC9-B9F9-7164A51B1FDF}"/>
              </a:ext>
            </a:extLst>
          </p:cNvPr>
          <p:cNvSpPr>
            <a:spLocks/>
          </p:cNvSpPr>
          <p:nvPr/>
        </p:nvSpPr>
        <p:spPr bwMode="auto">
          <a:xfrm>
            <a:off x="2448917" y="931973"/>
            <a:ext cx="455128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CADENA CINÉTICA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6605A3-9722-4791-9527-6CBC2B66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0B2-E333-4C9B-9A03-2F6D15ED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150"/>
            <a:ext cx="1944216" cy="4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87A98-0E30-4E85-9230-6937E70CE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9" y="764703"/>
            <a:ext cx="8489199" cy="504056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E85382C-9EAA-4BC9-A8A6-D67180EA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77272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884EC4BA-2653-4E09-9C76-331912E5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554FC-DA1D-45A5-8901-34592BCEC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" y="737178"/>
            <a:ext cx="8226598" cy="5081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D29BC-573F-4EDA-8319-AD54DEF39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831012" cy="504056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99391416-57BB-433A-9641-FD1B9580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0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EB012-A79F-4F24-9A88-0C4F35B58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6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20DB47-28D0-4DC2-B3C5-6EEC65B8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13" y="765175"/>
            <a:ext cx="511333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8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SALUD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959DA8-E4EA-4FE7-A2AE-8479418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26" y="1803400"/>
            <a:ext cx="54022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Conjunto de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acciones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dirigidas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estado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óptimo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bienestar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nivel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físico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emocional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social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espiritual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ecológico</a:t>
            </a: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ocupacional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altLang="es-PR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económica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3D3A0-5947-45A5-9C00-EAC82ED1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" y="692696"/>
            <a:ext cx="3299400" cy="582247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8EBC-5F08-458E-A917-6C6BE2C9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1"/>
            <a:ext cx="10544099" cy="7029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634CD7-272E-41C1-8194-63A61EE7C3DA}"/>
              </a:ext>
            </a:extLst>
          </p:cNvPr>
          <p:cNvSpPr>
            <a:spLocks/>
          </p:cNvSpPr>
          <p:nvPr/>
        </p:nvSpPr>
        <p:spPr bwMode="auto">
          <a:xfrm>
            <a:off x="1691680" y="2564904"/>
            <a:ext cx="576064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68" y="-171400"/>
            <a:ext cx="11107452" cy="703537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91225" y="2636912"/>
            <a:ext cx="954055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b="1" i="1" dirty="0">
                <a:latin typeface="Calibri" panose="020F0502020204030204" pitchFamily="34" charset="0"/>
              </a:rPr>
              <a:t>Universidad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A906-D352-41B5-9518-A56DEEEA3A68}"/>
              </a:ext>
            </a:extLst>
          </p:cNvPr>
          <p:cNvSpPr>
            <a:spLocks/>
          </p:cNvSpPr>
          <p:nvPr/>
        </p:nvSpPr>
        <p:spPr bwMode="auto">
          <a:xfrm>
            <a:off x="2051720" y="836712"/>
            <a:ext cx="687471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DEFINICIONES – </a:t>
            </a: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CONCEPTOS BÁSICOS</a:t>
            </a:r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TERMINOLOGÍA FUNDAMENTAL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699E4-B671-44B1-BFCF-4727D41792D6}"/>
              </a:ext>
            </a:extLst>
          </p:cNvPr>
          <p:cNvSpPr>
            <a:spLocks/>
          </p:cNvSpPr>
          <p:nvPr/>
        </p:nvSpPr>
        <p:spPr bwMode="auto">
          <a:xfrm>
            <a:off x="2051721" y="2002532"/>
            <a:ext cx="547107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EXPECTATIVA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59" descr="CURVHEAD">
            <a:extLst>
              <a:ext uri="{FF2B5EF4-FFF2-40B4-BE49-F238E27FC236}">
                <a16:creationId xmlns:a16="http://schemas.microsoft.com/office/drawing/2014/main" id="{38E4CAD8-71D8-4EB8-B886-D478F6F0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848872" cy="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E0113C-BFB1-46A6-8093-A45D84395C0B}"/>
              </a:ext>
            </a:extLst>
          </p:cNvPr>
          <p:cNvSpPr>
            <a:spLocks/>
          </p:cNvSpPr>
          <p:nvPr/>
        </p:nvSpPr>
        <p:spPr bwMode="auto">
          <a:xfrm>
            <a:off x="827584" y="2924373"/>
            <a:ext cx="7200800" cy="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PROPÓSITO DE LA PRESENTACIÓN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48CC75-23E5-4B5E-B1D6-370CD9A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861048"/>
            <a:ext cx="85696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Discutir las diversas terminologías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asociadas al campo de las ciencias del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movimiento humano y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medicina del deporte</a:t>
            </a:r>
            <a:endParaRPr lang="en-US" altLang="es-PR" sz="34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13E37-8B03-4EB9-9816-706AF531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40480"/>
            <a:ext cx="2051720" cy="206896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9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00958-5C07-4781-A3E3-8D1794996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2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34163</TotalTime>
  <Words>4648</Words>
  <Application>Microsoft Office PowerPoint</Application>
  <PresentationFormat>On-screen Show (4:3)</PresentationFormat>
  <Paragraphs>482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3624</cp:revision>
  <cp:lastPrinted>2016-10-09T22:16:41Z</cp:lastPrinted>
  <dcterms:created xsi:type="dcterms:W3CDTF">2012-03-25T21:01:47Z</dcterms:created>
  <dcterms:modified xsi:type="dcterms:W3CDTF">2020-01-29T11:56:51Z</dcterms:modified>
</cp:coreProperties>
</file>