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ppt/tags/tag68.xml" ContentType="application/vnd.openxmlformats-officedocument.presentationml.tags+xml"/>
  <Override PartName="/ppt/notesSlides/notesSlide67.xml" ContentType="application/vnd.openxmlformats-officedocument.presentationml.notesSlide+xml"/>
  <Override PartName="/ppt/tags/tag69.xml" ContentType="application/vnd.openxmlformats-officedocument.presentationml.tags+xml"/>
  <Override PartName="/ppt/notesSlides/notesSlide68.xml" ContentType="application/vnd.openxmlformats-officedocument.presentationml.notesSlide+xml"/>
  <Override PartName="/ppt/tags/tag70.xml" ContentType="application/vnd.openxmlformats-officedocument.presentationml.tags+xml"/>
  <Override PartName="/ppt/notesSlides/notesSlide69.xml" ContentType="application/vnd.openxmlformats-officedocument.presentationml.notesSlide+xml"/>
  <Override PartName="/ppt/tags/tag71.xml" ContentType="application/vnd.openxmlformats-officedocument.presentationml.tags+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2"/>
  </p:notesMasterIdLst>
  <p:handoutMasterIdLst>
    <p:handoutMasterId r:id="rId73"/>
  </p:handoutMasterIdLst>
  <p:sldIdLst>
    <p:sldId id="256" r:id="rId2"/>
    <p:sldId id="435" r:id="rId3"/>
    <p:sldId id="483" r:id="rId4"/>
    <p:sldId id="482" r:id="rId5"/>
    <p:sldId id="484" r:id="rId6"/>
    <p:sldId id="485" r:id="rId7"/>
    <p:sldId id="438" r:id="rId8"/>
    <p:sldId id="440" r:id="rId9"/>
    <p:sldId id="439" r:id="rId10"/>
    <p:sldId id="441" r:id="rId11"/>
    <p:sldId id="442" r:id="rId12"/>
    <p:sldId id="443" r:id="rId13"/>
    <p:sldId id="444" r:id="rId14"/>
    <p:sldId id="445" r:id="rId15"/>
    <p:sldId id="446" r:id="rId16"/>
    <p:sldId id="447" r:id="rId17"/>
    <p:sldId id="448" r:id="rId18"/>
    <p:sldId id="449" r:id="rId19"/>
    <p:sldId id="450" r:id="rId20"/>
    <p:sldId id="509" r:id="rId21"/>
    <p:sldId id="508" r:id="rId22"/>
    <p:sldId id="452" r:id="rId23"/>
    <p:sldId id="451" r:id="rId24"/>
    <p:sldId id="453" r:id="rId25"/>
    <p:sldId id="507" r:id="rId26"/>
    <p:sldId id="454" r:id="rId27"/>
    <p:sldId id="455" r:id="rId28"/>
    <p:sldId id="456" r:id="rId29"/>
    <p:sldId id="457" r:id="rId30"/>
    <p:sldId id="458" r:id="rId31"/>
    <p:sldId id="459" r:id="rId32"/>
    <p:sldId id="460" r:id="rId33"/>
    <p:sldId id="461" r:id="rId34"/>
    <p:sldId id="462" r:id="rId35"/>
    <p:sldId id="471" r:id="rId36"/>
    <p:sldId id="465" r:id="rId37"/>
    <p:sldId id="466" r:id="rId38"/>
    <p:sldId id="467" r:id="rId39"/>
    <p:sldId id="470" r:id="rId40"/>
    <p:sldId id="468" r:id="rId41"/>
    <p:sldId id="469" r:id="rId42"/>
    <p:sldId id="464" r:id="rId43"/>
    <p:sldId id="463" r:id="rId44"/>
    <p:sldId id="473" r:id="rId45"/>
    <p:sldId id="474" r:id="rId46"/>
    <p:sldId id="475" r:id="rId47"/>
    <p:sldId id="476" r:id="rId48"/>
    <p:sldId id="477" r:id="rId49"/>
    <p:sldId id="478" r:id="rId50"/>
    <p:sldId id="479" r:id="rId51"/>
    <p:sldId id="480" r:id="rId52"/>
    <p:sldId id="481" r:id="rId53"/>
    <p:sldId id="486" r:id="rId54"/>
    <p:sldId id="488" r:id="rId55"/>
    <p:sldId id="489" r:id="rId56"/>
    <p:sldId id="490" r:id="rId57"/>
    <p:sldId id="491" r:id="rId58"/>
    <p:sldId id="492" r:id="rId59"/>
    <p:sldId id="493" r:id="rId60"/>
    <p:sldId id="495" r:id="rId61"/>
    <p:sldId id="494" r:id="rId62"/>
    <p:sldId id="497" r:id="rId63"/>
    <p:sldId id="496" r:id="rId64"/>
    <p:sldId id="498" r:id="rId65"/>
    <p:sldId id="499" r:id="rId66"/>
    <p:sldId id="500" r:id="rId67"/>
    <p:sldId id="502" r:id="rId68"/>
    <p:sldId id="503" r:id="rId69"/>
    <p:sldId id="504" r:id="rId70"/>
    <p:sldId id="506" r:id="rId71"/>
  </p:sldIdLst>
  <p:sldSz cx="9144000" cy="6858000" type="screen4x3"/>
  <p:notesSz cx="7315200" cy="9601200"/>
  <p:custDataLst>
    <p:tags r:id="rId74"/>
  </p:custDataLst>
  <p:defaultTextStyle>
    <a:defPPr>
      <a:defRPr lang="en-US"/>
    </a:defPPr>
    <a:lvl1pPr algn="l" rtl="0" eaLnBrk="0" fontAlgn="base" hangingPunct="0">
      <a:spcBef>
        <a:spcPct val="0"/>
      </a:spcBef>
      <a:spcAft>
        <a:spcPct val="0"/>
      </a:spcAft>
      <a:defRPr sz="2400" kern="1200">
        <a:solidFill>
          <a:srgbClr val="FFFF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rgbClr val="FFFF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rgbClr val="FFFF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rgbClr val="FFFF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rgbClr val="FFFFFF"/>
        </a:solidFill>
        <a:latin typeface="Times New Roman" panose="02020603050405020304" pitchFamily="18" charset="0"/>
        <a:ea typeface="+mn-ea"/>
        <a:cs typeface="+mn-cs"/>
      </a:defRPr>
    </a:lvl5pPr>
    <a:lvl6pPr marL="2286000" algn="l" defTabSz="914400" rtl="0" eaLnBrk="1" latinLnBrk="0" hangingPunct="1">
      <a:defRPr sz="2400" kern="1200">
        <a:solidFill>
          <a:srgbClr val="FFFFFF"/>
        </a:solidFill>
        <a:latin typeface="Times New Roman" panose="02020603050405020304" pitchFamily="18" charset="0"/>
        <a:ea typeface="+mn-ea"/>
        <a:cs typeface="+mn-cs"/>
      </a:defRPr>
    </a:lvl6pPr>
    <a:lvl7pPr marL="2743200" algn="l" defTabSz="914400" rtl="0" eaLnBrk="1" latinLnBrk="0" hangingPunct="1">
      <a:defRPr sz="2400" kern="1200">
        <a:solidFill>
          <a:srgbClr val="FFFFFF"/>
        </a:solidFill>
        <a:latin typeface="Times New Roman" panose="02020603050405020304" pitchFamily="18" charset="0"/>
        <a:ea typeface="+mn-ea"/>
        <a:cs typeface="+mn-cs"/>
      </a:defRPr>
    </a:lvl7pPr>
    <a:lvl8pPr marL="3200400" algn="l" defTabSz="914400" rtl="0" eaLnBrk="1" latinLnBrk="0" hangingPunct="1">
      <a:defRPr sz="2400" kern="1200">
        <a:solidFill>
          <a:srgbClr val="FFFFFF"/>
        </a:solidFill>
        <a:latin typeface="Times New Roman" panose="02020603050405020304" pitchFamily="18" charset="0"/>
        <a:ea typeface="+mn-ea"/>
        <a:cs typeface="+mn-cs"/>
      </a:defRPr>
    </a:lvl8pPr>
    <a:lvl9pPr marL="3657600" algn="l" defTabSz="914400" rtl="0" eaLnBrk="1" latinLnBrk="0" hangingPunct="1">
      <a:defRPr sz="2400" kern="1200">
        <a:solidFill>
          <a:srgbClr val="FFFF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660033"/>
    <a:srgbClr val="6600FF"/>
    <a:srgbClr val="99FF33"/>
    <a:srgbClr val="FF0000"/>
    <a:srgbClr val="000000"/>
    <a:srgbClr val="9933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8" autoAdjust="0"/>
    <p:restoredTop sz="94458" autoAdjust="0"/>
  </p:normalViewPr>
  <p:slideViewPr>
    <p:cSldViewPr>
      <p:cViewPr varScale="1">
        <p:scale>
          <a:sx n="69" d="100"/>
          <a:sy n="69" d="100"/>
        </p:scale>
        <p:origin x="1422" y="72"/>
      </p:cViewPr>
      <p:guideLst>
        <p:guide orient="horz" pos="2160"/>
        <p:guide pos="2880"/>
      </p:guideLst>
    </p:cSldViewPr>
  </p:slideViewPr>
  <p:outlineViewPr>
    <p:cViewPr>
      <p:scale>
        <a:sx n="20" d="100"/>
        <a:sy n="20"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38094"/>
    </p:cViewPr>
  </p:sorterViewPr>
  <p:notesViewPr>
    <p:cSldViewPr>
      <p:cViewPr varScale="1">
        <p:scale>
          <a:sx n="25" d="100"/>
          <a:sy n="25" d="100"/>
        </p:scale>
        <p:origin x="-1332" y="-90"/>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7" Type="http://schemas.openxmlformats.org/officeDocument/2006/relationships/slide" Target="slides/slide59.xml"/><Relationship Id="rId2" Type="http://schemas.openxmlformats.org/officeDocument/2006/relationships/slide" Target="slides/slide19.xml"/><Relationship Id="rId1" Type="http://schemas.openxmlformats.org/officeDocument/2006/relationships/slide" Target="slides/slide7.xml"/><Relationship Id="rId6" Type="http://schemas.openxmlformats.org/officeDocument/2006/relationships/slide" Target="slides/slide38.xml"/><Relationship Id="rId5" Type="http://schemas.openxmlformats.org/officeDocument/2006/relationships/slide" Target="slides/slide27.xml"/><Relationship Id="rId4"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AE317E6-2EEE-4433-9E3E-20F2B0FC9A6A}"/>
              </a:ext>
            </a:extLst>
          </p:cNvPr>
          <p:cNvSpPr>
            <a:spLocks noGrp="1" noChangeArrowheads="1"/>
          </p:cNvSpPr>
          <p:nvPr>
            <p:ph type="hdr" sz="quarter"/>
          </p:nvPr>
        </p:nvSpPr>
        <p:spPr bwMode="auto">
          <a:xfrm>
            <a:off x="0" y="0"/>
            <a:ext cx="3170238" cy="485775"/>
          </a:xfrm>
          <a:prstGeom prst="rect">
            <a:avLst/>
          </a:prstGeom>
          <a:noFill/>
          <a:ln>
            <a:noFill/>
          </a:ln>
          <a:effectLst/>
        </p:spPr>
        <p:txBody>
          <a:bodyPr vert="horz" wrap="square" lIns="97365" tIns="48683" rIns="97365" bIns="48683" numCol="1" anchor="t" anchorCtr="0" compatLnSpc="1">
            <a:prstTxWarp prst="textNoShape">
              <a:avLst/>
            </a:prstTxWarp>
          </a:bodyPr>
          <a:lstStyle>
            <a:lvl1pPr algn="l" defTabSz="973138">
              <a:defRPr sz="1300"/>
            </a:lvl1pPr>
          </a:lstStyle>
          <a:p>
            <a:pPr>
              <a:defRPr/>
            </a:pPr>
            <a:endParaRPr lang="en-US" altLang="en-US"/>
          </a:p>
        </p:txBody>
      </p:sp>
      <p:sp>
        <p:nvSpPr>
          <p:cNvPr id="76803" name="Rectangle 3">
            <a:extLst>
              <a:ext uri="{FF2B5EF4-FFF2-40B4-BE49-F238E27FC236}">
                <a16:creationId xmlns:a16="http://schemas.microsoft.com/office/drawing/2014/main" id="{177ADC55-44B8-43EF-AEB7-310711DFA33A}"/>
              </a:ext>
            </a:extLst>
          </p:cNvPr>
          <p:cNvSpPr>
            <a:spLocks noGrp="1" noChangeArrowheads="1"/>
          </p:cNvSpPr>
          <p:nvPr>
            <p:ph type="dt" sz="quarter" idx="1"/>
          </p:nvPr>
        </p:nvSpPr>
        <p:spPr bwMode="auto">
          <a:xfrm>
            <a:off x="4144963" y="0"/>
            <a:ext cx="3170237" cy="485775"/>
          </a:xfrm>
          <a:prstGeom prst="rect">
            <a:avLst/>
          </a:prstGeom>
          <a:noFill/>
          <a:ln>
            <a:noFill/>
          </a:ln>
          <a:effectLst/>
        </p:spPr>
        <p:txBody>
          <a:bodyPr vert="horz" wrap="square" lIns="97365" tIns="48683" rIns="97365" bIns="48683" numCol="1" anchor="t" anchorCtr="0" compatLnSpc="1">
            <a:prstTxWarp prst="textNoShape">
              <a:avLst/>
            </a:prstTxWarp>
          </a:bodyPr>
          <a:lstStyle>
            <a:lvl1pPr algn="r" defTabSz="973138">
              <a:defRPr sz="1300"/>
            </a:lvl1pPr>
          </a:lstStyle>
          <a:p>
            <a:pPr>
              <a:defRPr/>
            </a:pPr>
            <a:endParaRPr lang="en-US" altLang="en-US"/>
          </a:p>
        </p:txBody>
      </p:sp>
      <p:sp>
        <p:nvSpPr>
          <p:cNvPr id="76804" name="Rectangle 4">
            <a:extLst>
              <a:ext uri="{FF2B5EF4-FFF2-40B4-BE49-F238E27FC236}">
                <a16:creationId xmlns:a16="http://schemas.microsoft.com/office/drawing/2014/main" id="{D92832DB-0483-48C2-A466-644006537AAF}"/>
              </a:ext>
            </a:extLst>
          </p:cNvPr>
          <p:cNvSpPr>
            <a:spLocks noGrp="1" noChangeArrowheads="1"/>
          </p:cNvSpPr>
          <p:nvPr>
            <p:ph type="ftr" sz="quarter" idx="2"/>
          </p:nvPr>
        </p:nvSpPr>
        <p:spPr bwMode="auto">
          <a:xfrm>
            <a:off x="0" y="9156700"/>
            <a:ext cx="3170238" cy="406400"/>
          </a:xfrm>
          <a:prstGeom prst="rect">
            <a:avLst/>
          </a:prstGeom>
          <a:noFill/>
          <a:ln>
            <a:noFill/>
          </a:ln>
          <a:effectLst/>
        </p:spPr>
        <p:txBody>
          <a:bodyPr vert="horz" wrap="square" lIns="97365" tIns="48683" rIns="97365" bIns="48683" numCol="1" anchor="b" anchorCtr="0" compatLnSpc="1">
            <a:prstTxWarp prst="textNoShape">
              <a:avLst/>
            </a:prstTxWarp>
          </a:bodyPr>
          <a:lstStyle>
            <a:lvl1pPr algn="l" defTabSz="973138">
              <a:defRPr sz="1300"/>
            </a:lvl1pPr>
          </a:lstStyle>
          <a:p>
            <a:pPr>
              <a:defRPr/>
            </a:pPr>
            <a:endParaRPr lang="en-US" altLang="en-US"/>
          </a:p>
        </p:txBody>
      </p:sp>
      <p:sp>
        <p:nvSpPr>
          <p:cNvPr id="76805" name="Rectangle 5">
            <a:extLst>
              <a:ext uri="{FF2B5EF4-FFF2-40B4-BE49-F238E27FC236}">
                <a16:creationId xmlns:a16="http://schemas.microsoft.com/office/drawing/2014/main" id="{F6F24D34-EF2E-4099-83B6-FAE202CC541B}"/>
              </a:ext>
            </a:extLst>
          </p:cNvPr>
          <p:cNvSpPr>
            <a:spLocks noGrp="1" noChangeArrowheads="1"/>
          </p:cNvSpPr>
          <p:nvPr>
            <p:ph type="sldNum" sz="quarter" idx="3"/>
          </p:nvPr>
        </p:nvSpPr>
        <p:spPr bwMode="auto">
          <a:xfrm>
            <a:off x="4144963" y="9156700"/>
            <a:ext cx="3170237" cy="406400"/>
          </a:xfrm>
          <a:prstGeom prst="rect">
            <a:avLst/>
          </a:prstGeom>
          <a:noFill/>
          <a:ln>
            <a:noFill/>
          </a:ln>
          <a:effectLst/>
        </p:spPr>
        <p:txBody>
          <a:bodyPr vert="horz" wrap="square" lIns="97365" tIns="48683" rIns="97365" bIns="48683" numCol="1" anchor="b" anchorCtr="0" compatLnSpc="1">
            <a:prstTxWarp prst="textNoShape">
              <a:avLst/>
            </a:prstTxWarp>
          </a:bodyPr>
          <a:lstStyle>
            <a:lvl1pPr algn="r" defTabSz="973138">
              <a:defRPr sz="1300" smtClean="0"/>
            </a:lvl1pPr>
          </a:lstStyle>
          <a:p>
            <a:pPr>
              <a:defRPr/>
            </a:pPr>
            <a:fld id="{C11760DF-7FF0-489A-86D6-E03679DCB57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C850065-2744-4434-87BF-F74DDB2FC597}"/>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7365" tIns="48683" rIns="97365" bIns="48683" numCol="1" anchor="t" anchorCtr="0" compatLnSpc="1">
            <a:prstTxWarp prst="textNoShape">
              <a:avLst/>
            </a:prstTxWarp>
          </a:bodyPr>
          <a:lstStyle>
            <a:lvl1pPr algn="l" defTabSz="973138">
              <a:defRPr sz="1300">
                <a:solidFill>
                  <a:schemeClr val="tx1"/>
                </a:solidFill>
              </a:defRPr>
            </a:lvl1pPr>
          </a:lstStyle>
          <a:p>
            <a:pPr>
              <a:defRPr/>
            </a:pPr>
            <a:endParaRPr lang="en-US" altLang="en-US"/>
          </a:p>
        </p:txBody>
      </p:sp>
      <p:sp>
        <p:nvSpPr>
          <p:cNvPr id="19459" name="Rectangle 3">
            <a:extLst>
              <a:ext uri="{FF2B5EF4-FFF2-40B4-BE49-F238E27FC236}">
                <a16:creationId xmlns:a16="http://schemas.microsoft.com/office/drawing/2014/main" id="{26EECEDF-1535-4C25-8887-F1C178EAAB6C}"/>
              </a:ext>
            </a:extLst>
          </p:cNvPr>
          <p:cNvSpPr>
            <a:spLocks noGrp="1" noChangeArrowheads="1"/>
          </p:cNvSpPr>
          <p:nvPr>
            <p:ph type="dt" idx="1"/>
          </p:nvPr>
        </p:nvSpPr>
        <p:spPr bwMode="auto">
          <a:xfrm>
            <a:off x="4144963" y="0"/>
            <a:ext cx="3170237" cy="479425"/>
          </a:xfrm>
          <a:prstGeom prst="rect">
            <a:avLst/>
          </a:prstGeom>
          <a:noFill/>
          <a:ln>
            <a:noFill/>
          </a:ln>
          <a:effectLst/>
        </p:spPr>
        <p:txBody>
          <a:bodyPr vert="horz" wrap="square" lIns="97365" tIns="48683" rIns="97365" bIns="48683" numCol="1" anchor="t" anchorCtr="0" compatLnSpc="1">
            <a:prstTxWarp prst="textNoShape">
              <a:avLst/>
            </a:prstTxWarp>
          </a:bodyPr>
          <a:lstStyle>
            <a:lvl1pPr algn="r" defTabSz="973138">
              <a:defRPr sz="1300">
                <a:solidFill>
                  <a:schemeClr val="tx1"/>
                </a:solidFill>
              </a:defRPr>
            </a:lvl1pPr>
          </a:lstStyle>
          <a:p>
            <a:pPr>
              <a:defRPr/>
            </a:pPr>
            <a:endParaRPr lang="en-US" altLang="en-US"/>
          </a:p>
        </p:txBody>
      </p:sp>
      <p:sp>
        <p:nvSpPr>
          <p:cNvPr id="2052" name="Rectangle 4">
            <a:extLst>
              <a:ext uri="{FF2B5EF4-FFF2-40B4-BE49-F238E27FC236}">
                <a16:creationId xmlns:a16="http://schemas.microsoft.com/office/drawing/2014/main" id="{6A964363-A25A-4D34-8C62-3F7E5FE560F9}"/>
              </a:ext>
            </a:extLst>
          </p:cNvPr>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B2829947-F8FB-4268-B6E4-2C7DFB476664}"/>
              </a:ext>
            </a:extLst>
          </p:cNvPr>
          <p:cNvSpPr>
            <a:spLocks noGrp="1" noChangeArrowheads="1"/>
          </p:cNvSpPr>
          <p:nvPr>
            <p:ph type="body" sz="quarter" idx="3"/>
          </p:nvPr>
        </p:nvSpPr>
        <p:spPr bwMode="auto">
          <a:xfrm>
            <a:off x="974725" y="4559300"/>
            <a:ext cx="5365750" cy="4321175"/>
          </a:xfrm>
          <a:prstGeom prst="rect">
            <a:avLst/>
          </a:prstGeom>
          <a:noFill/>
          <a:ln>
            <a:noFill/>
          </a:ln>
          <a:effectLst/>
        </p:spPr>
        <p:txBody>
          <a:bodyPr vert="horz" wrap="square" lIns="97365" tIns="48683" rIns="97365" bIns="4868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a:extLst>
              <a:ext uri="{FF2B5EF4-FFF2-40B4-BE49-F238E27FC236}">
                <a16:creationId xmlns:a16="http://schemas.microsoft.com/office/drawing/2014/main" id="{E751FF2E-A205-44C8-914C-1FD78C707EDF}"/>
              </a:ext>
            </a:extLst>
          </p:cNvPr>
          <p:cNvSpPr>
            <a:spLocks noGrp="1" noChangeArrowheads="1"/>
          </p:cNvSpPr>
          <p:nvPr>
            <p:ph type="ftr" sz="quarter" idx="4"/>
          </p:nvPr>
        </p:nvSpPr>
        <p:spPr bwMode="auto">
          <a:xfrm>
            <a:off x="0" y="9121775"/>
            <a:ext cx="3170238" cy="479425"/>
          </a:xfrm>
          <a:prstGeom prst="rect">
            <a:avLst/>
          </a:prstGeom>
          <a:noFill/>
          <a:ln>
            <a:noFill/>
          </a:ln>
          <a:effectLst/>
        </p:spPr>
        <p:txBody>
          <a:bodyPr vert="horz" wrap="square" lIns="97365" tIns="48683" rIns="97365" bIns="48683" numCol="1" anchor="b" anchorCtr="0" compatLnSpc="1">
            <a:prstTxWarp prst="textNoShape">
              <a:avLst/>
            </a:prstTxWarp>
          </a:bodyPr>
          <a:lstStyle>
            <a:lvl1pPr algn="l" defTabSz="973138">
              <a:defRPr sz="1300">
                <a:solidFill>
                  <a:schemeClr val="tx1"/>
                </a:solidFill>
              </a:defRPr>
            </a:lvl1pPr>
          </a:lstStyle>
          <a:p>
            <a:pPr>
              <a:defRPr/>
            </a:pPr>
            <a:endParaRPr lang="en-US" altLang="en-US"/>
          </a:p>
        </p:txBody>
      </p:sp>
      <p:sp>
        <p:nvSpPr>
          <p:cNvPr id="19463" name="Rectangle 7">
            <a:extLst>
              <a:ext uri="{FF2B5EF4-FFF2-40B4-BE49-F238E27FC236}">
                <a16:creationId xmlns:a16="http://schemas.microsoft.com/office/drawing/2014/main" id="{C5D8C168-8B01-4379-A0E9-E662B28A0BEA}"/>
              </a:ext>
            </a:extLst>
          </p:cNvPr>
          <p:cNvSpPr>
            <a:spLocks noGrp="1" noChangeArrowheads="1"/>
          </p:cNvSpPr>
          <p:nvPr>
            <p:ph type="sldNum" sz="quarter" idx="5"/>
          </p:nvPr>
        </p:nvSpPr>
        <p:spPr bwMode="auto">
          <a:xfrm>
            <a:off x="4144963" y="9121775"/>
            <a:ext cx="3170237" cy="479425"/>
          </a:xfrm>
          <a:prstGeom prst="rect">
            <a:avLst/>
          </a:prstGeom>
          <a:noFill/>
          <a:ln>
            <a:noFill/>
          </a:ln>
          <a:effectLst/>
        </p:spPr>
        <p:txBody>
          <a:bodyPr vert="horz" wrap="square" lIns="97365" tIns="48683" rIns="97365" bIns="48683" numCol="1" anchor="b" anchorCtr="0" compatLnSpc="1">
            <a:prstTxWarp prst="textNoShape">
              <a:avLst/>
            </a:prstTxWarp>
          </a:bodyPr>
          <a:lstStyle>
            <a:lvl1pPr algn="r" defTabSz="973138">
              <a:defRPr sz="1300" smtClean="0">
                <a:solidFill>
                  <a:schemeClr val="tx1"/>
                </a:solidFill>
              </a:defRPr>
            </a:lvl1pPr>
          </a:lstStyle>
          <a:p>
            <a:pPr>
              <a:defRPr/>
            </a:pPr>
            <a:fld id="{F83B094C-6158-490D-852B-86AD39EA5E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568E165-DA98-471D-9104-6BF9EBC554C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8C11B0DD-B292-4F47-BB4A-89CDF9EF67D4}" type="slidenum">
              <a:rPr lang="en-US" altLang="en-US" sz="1300">
                <a:solidFill>
                  <a:schemeClr val="tx1"/>
                </a:solidFill>
              </a:rPr>
              <a:pPr/>
              <a:t>1</a:t>
            </a:fld>
            <a:endParaRPr lang="en-US" altLang="en-US" sz="1300">
              <a:solidFill>
                <a:schemeClr val="tx1"/>
              </a:solidFill>
            </a:endParaRPr>
          </a:p>
        </p:txBody>
      </p:sp>
      <p:sp>
        <p:nvSpPr>
          <p:cNvPr id="5123" name="Rectangle 2">
            <a:extLst>
              <a:ext uri="{FF2B5EF4-FFF2-40B4-BE49-F238E27FC236}">
                <a16:creationId xmlns:a16="http://schemas.microsoft.com/office/drawing/2014/main" id="{EE382385-429F-4535-9E60-47F96A557CF2}"/>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6FAA70AD-443D-418E-B777-CF55A8EA59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EFA00456-002A-425A-B2CE-BB7812BC99D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B43A3397-71E4-4417-9BA0-8EE63D3860E2}" type="slidenum">
              <a:rPr lang="en-US" altLang="en-US" sz="1300">
                <a:solidFill>
                  <a:schemeClr val="tx1"/>
                </a:solidFill>
              </a:rPr>
              <a:pPr/>
              <a:t>10</a:t>
            </a:fld>
            <a:endParaRPr lang="en-US" altLang="en-US" sz="1300">
              <a:solidFill>
                <a:schemeClr val="tx1"/>
              </a:solidFill>
            </a:endParaRPr>
          </a:p>
        </p:txBody>
      </p:sp>
      <p:sp>
        <p:nvSpPr>
          <p:cNvPr id="23555" name="Rectangle 2">
            <a:extLst>
              <a:ext uri="{FF2B5EF4-FFF2-40B4-BE49-F238E27FC236}">
                <a16:creationId xmlns:a16="http://schemas.microsoft.com/office/drawing/2014/main" id="{543BEF4B-41C8-41FD-9BAF-06CD4B34F027}"/>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9838CBF4-BFD0-4884-B5C9-DB9EEA6AD26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D4F9A0B9-BA07-4C76-BCA2-9FC6210D3A4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E6332DAA-83A4-44F9-8469-B1C4C7B0AE1D}" type="slidenum">
              <a:rPr lang="en-US" altLang="en-US" sz="1300">
                <a:solidFill>
                  <a:schemeClr val="tx1"/>
                </a:solidFill>
              </a:rPr>
              <a:pPr/>
              <a:t>11</a:t>
            </a:fld>
            <a:endParaRPr lang="en-US" altLang="en-US" sz="1300">
              <a:solidFill>
                <a:schemeClr val="tx1"/>
              </a:solidFill>
            </a:endParaRPr>
          </a:p>
        </p:txBody>
      </p:sp>
      <p:sp>
        <p:nvSpPr>
          <p:cNvPr id="25603" name="Rectangle 2">
            <a:extLst>
              <a:ext uri="{FF2B5EF4-FFF2-40B4-BE49-F238E27FC236}">
                <a16:creationId xmlns:a16="http://schemas.microsoft.com/office/drawing/2014/main" id="{4D970056-FC51-447C-AB1A-031BEB09F0F4}"/>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97A6EF49-0EE0-4886-8B3C-273E75942CD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8782337-E5E9-47CC-9E24-6A1781FBEB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4B10FB11-E2F6-4ADA-A898-A0800EC68374}" type="slidenum">
              <a:rPr lang="en-US" altLang="en-US" sz="1300">
                <a:solidFill>
                  <a:schemeClr val="tx1"/>
                </a:solidFill>
              </a:rPr>
              <a:pPr/>
              <a:t>12</a:t>
            </a:fld>
            <a:endParaRPr lang="en-US" altLang="en-US" sz="1300">
              <a:solidFill>
                <a:schemeClr val="tx1"/>
              </a:solidFill>
            </a:endParaRPr>
          </a:p>
        </p:txBody>
      </p:sp>
      <p:sp>
        <p:nvSpPr>
          <p:cNvPr id="27651" name="Rectangle 2">
            <a:extLst>
              <a:ext uri="{FF2B5EF4-FFF2-40B4-BE49-F238E27FC236}">
                <a16:creationId xmlns:a16="http://schemas.microsoft.com/office/drawing/2014/main" id="{7D6EB149-CA53-4D9E-992E-5F09854D8C71}"/>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07F8C17A-985C-4F9E-8FF9-B6445CCA5FE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4344AB2-40F4-47E9-95D3-3F376419C36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B2D3B53B-982E-45C6-AA13-62899FD65FEF}" type="slidenum">
              <a:rPr lang="en-US" altLang="en-US" sz="1300">
                <a:solidFill>
                  <a:schemeClr val="tx1"/>
                </a:solidFill>
              </a:rPr>
              <a:pPr/>
              <a:t>13</a:t>
            </a:fld>
            <a:endParaRPr lang="en-US" altLang="en-US" sz="1300">
              <a:solidFill>
                <a:schemeClr val="tx1"/>
              </a:solidFill>
            </a:endParaRPr>
          </a:p>
        </p:txBody>
      </p:sp>
      <p:sp>
        <p:nvSpPr>
          <p:cNvPr id="29699" name="Rectangle 2">
            <a:extLst>
              <a:ext uri="{FF2B5EF4-FFF2-40B4-BE49-F238E27FC236}">
                <a16:creationId xmlns:a16="http://schemas.microsoft.com/office/drawing/2014/main" id="{DE62A48A-74C7-4D94-81CC-29C18EC8E015}"/>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BD20F50F-7802-437D-B053-C6C2ED50DA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BBAD863-02EE-4936-BA57-89E58D7436E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93C41867-8F6E-405E-BE5A-728026AC5E9B}" type="slidenum">
              <a:rPr lang="en-US" altLang="en-US" sz="1300">
                <a:solidFill>
                  <a:schemeClr val="tx1"/>
                </a:solidFill>
              </a:rPr>
              <a:pPr/>
              <a:t>14</a:t>
            </a:fld>
            <a:endParaRPr lang="en-US" altLang="en-US" sz="1300">
              <a:solidFill>
                <a:schemeClr val="tx1"/>
              </a:solidFill>
            </a:endParaRPr>
          </a:p>
        </p:txBody>
      </p:sp>
      <p:sp>
        <p:nvSpPr>
          <p:cNvPr id="31747" name="Rectangle 2">
            <a:extLst>
              <a:ext uri="{FF2B5EF4-FFF2-40B4-BE49-F238E27FC236}">
                <a16:creationId xmlns:a16="http://schemas.microsoft.com/office/drawing/2014/main" id="{71BA2AF0-93E5-45A2-8839-AC69FDA6FBE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86106677-9B1B-4C94-AEA4-D7B10DE89A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62CCA8F-8577-45A6-A9D8-E25950C0475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9D0CCEB1-2988-4019-AF00-6B450173C4C1}" type="slidenum">
              <a:rPr lang="en-US" altLang="en-US" sz="1300">
                <a:solidFill>
                  <a:schemeClr val="tx1"/>
                </a:solidFill>
              </a:rPr>
              <a:pPr/>
              <a:t>15</a:t>
            </a:fld>
            <a:endParaRPr lang="en-US" altLang="en-US" sz="1300">
              <a:solidFill>
                <a:schemeClr val="tx1"/>
              </a:solidFill>
            </a:endParaRPr>
          </a:p>
        </p:txBody>
      </p:sp>
      <p:sp>
        <p:nvSpPr>
          <p:cNvPr id="33795" name="Rectangle 2">
            <a:extLst>
              <a:ext uri="{FF2B5EF4-FFF2-40B4-BE49-F238E27FC236}">
                <a16:creationId xmlns:a16="http://schemas.microsoft.com/office/drawing/2014/main" id="{6FA73F53-B21C-4B5A-AE7C-2D5A522FE07E}"/>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5B0A676E-07A3-4CCC-A076-8B84FEA6E8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7B635F6-5452-494C-A60D-A834159942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60151D29-8325-452C-A389-047B94B549D5}" type="slidenum">
              <a:rPr lang="en-US" altLang="en-US" sz="1300">
                <a:solidFill>
                  <a:schemeClr val="tx1"/>
                </a:solidFill>
              </a:rPr>
              <a:pPr/>
              <a:t>16</a:t>
            </a:fld>
            <a:endParaRPr lang="en-US" altLang="en-US" sz="1300">
              <a:solidFill>
                <a:schemeClr val="tx1"/>
              </a:solidFill>
            </a:endParaRPr>
          </a:p>
        </p:txBody>
      </p:sp>
      <p:sp>
        <p:nvSpPr>
          <p:cNvPr id="35843" name="Rectangle 2">
            <a:extLst>
              <a:ext uri="{FF2B5EF4-FFF2-40B4-BE49-F238E27FC236}">
                <a16:creationId xmlns:a16="http://schemas.microsoft.com/office/drawing/2014/main" id="{98A493CA-9359-4125-BDBA-C562C0BA5EB9}"/>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4EEF005F-4AC1-4363-A07D-A946D6BE7E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2227330-1E2F-43B8-A562-EF47F8E341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C01712D3-3C61-4B0E-98CD-909B1A2B5227}" type="slidenum">
              <a:rPr lang="en-US" altLang="en-US" sz="1300">
                <a:solidFill>
                  <a:schemeClr val="tx1"/>
                </a:solidFill>
              </a:rPr>
              <a:pPr/>
              <a:t>17</a:t>
            </a:fld>
            <a:endParaRPr lang="en-US" altLang="en-US" sz="1300">
              <a:solidFill>
                <a:schemeClr val="tx1"/>
              </a:solidFill>
            </a:endParaRPr>
          </a:p>
        </p:txBody>
      </p:sp>
      <p:sp>
        <p:nvSpPr>
          <p:cNvPr id="37891" name="Rectangle 2">
            <a:extLst>
              <a:ext uri="{FF2B5EF4-FFF2-40B4-BE49-F238E27FC236}">
                <a16:creationId xmlns:a16="http://schemas.microsoft.com/office/drawing/2014/main" id="{6641FA3F-BF00-44A9-8316-A0226604B7FC}"/>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BA1DEE58-8F73-44DA-A066-1D0D98FB74E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A9A354D-D6D0-4179-8C41-BF45BF85670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3911F949-7BF2-4A29-A67D-2C12D99AFBDD}" type="slidenum">
              <a:rPr lang="en-US" altLang="en-US" sz="1300">
                <a:solidFill>
                  <a:schemeClr val="tx1"/>
                </a:solidFill>
              </a:rPr>
              <a:pPr/>
              <a:t>18</a:t>
            </a:fld>
            <a:endParaRPr lang="en-US" altLang="en-US" sz="1300">
              <a:solidFill>
                <a:schemeClr val="tx1"/>
              </a:solidFill>
            </a:endParaRPr>
          </a:p>
        </p:txBody>
      </p:sp>
      <p:sp>
        <p:nvSpPr>
          <p:cNvPr id="39939" name="Rectangle 2">
            <a:extLst>
              <a:ext uri="{FF2B5EF4-FFF2-40B4-BE49-F238E27FC236}">
                <a16:creationId xmlns:a16="http://schemas.microsoft.com/office/drawing/2014/main" id="{8B386F9B-E19B-49BC-9950-8D6A700FB6EF}"/>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7D9B8F5C-0B68-4B7B-98CC-267C89AD8E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49ADAD5-6995-4823-8C22-99B35CD921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C9AB7F07-9B40-4B18-824A-A388CE6D2EAF}" type="slidenum">
              <a:rPr lang="en-US" altLang="en-US" sz="1300">
                <a:solidFill>
                  <a:schemeClr val="tx1"/>
                </a:solidFill>
              </a:rPr>
              <a:pPr/>
              <a:t>19</a:t>
            </a:fld>
            <a:endParaRPr lang="en-US" altLang="en-US" sz="1300">
              <a:solidFill>
                <a:schemeClr val="tx1"/>
              </a:solidFill>
            </a:endParaRPr>
          </a:p>
        </p:txBody>
      </p:sp>
      <p:sp>
        <p:nvSpPr>
          <p:cNvPr id="41987" name="Rectangle 2">
            <a:extLst>
              <a:ext uri="{FF2B5EF4-FFF2-40B4-BE49-F238E27FC236}">
                <a16:creationId xmlns:a16="http://schemas.microsoft.com/office/drawing/2014/main" id="{76D2E627-DC12-4488-8181-2ED25915FC6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3D7DEEBE-9804-492E-833F-4EE5E5525E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17F93A0-8CEC-4A36-B570-88851145CB8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21A0BE84-151F-4ABC-BEAA-291D11037A7B}" type="slidenum">
              <a:rPr lang="en-US" altLang="en-US" sz="1300">
                <a:solidFill>
                  <a:schemeClr val="tx1"/>
                </a:solidFill>
              </a:rPr>
              <a:pPr/>
              <a:t>2</a:t>
            </a:fld>
            <a:endParaRPr lang="en-US" altLang="en-US" sz="1300">
              <a:solidFill>
                <a:schemeClr val="tx1"/>
              </a:solidFill>
            </a:endParaRPr>
          </a:p>
        </p:txBody>
      </p:sp>
      <p:sp>
        <p:nvSpPr>
          <p:cNvPr id="7171" name="Rectangle 2">
            <a:extLst>
              <a:ext uri="{FF2B5EF4-FFF2-40B4-BE49-F238E27FC236}">
                <a16:creationId xmlns:a16="http://schemas.microsoft.com/office/drawing/2014/main" id="{ACDB20C9-616B-44C7-ABB9-B2310FF6794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43038191-7A43-4A9D-9F66-EDD5F6B420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49ADAD5-6995-4823-8C22-99B35CD921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C9AB7F07-9B40-4B18-824A-A388CE6D2EAF}" type="slidenum">
              <a:rPr lang="en-US" altLang="en-US" sz="1300">
                <a:solidFill>
                  <a:schemeClr val="tx1"/>
                </a:solidFill>
              </a:rPr>
              <a:pPr/>
              <a:t>20</a:t>
            </a:fld>
            <a:endParaRPr lang="en-US" altLang="en-US" sz="1300">
              <a:solidFill>
                <a:schemeClr val="tx1"/>
              </a:solidFill>
            </a:endParaRPr>
          </a:p>
        </p:txBody>
      </p:sp>
      <p:sp>
        <p:nvSpPr>
          <p:cNvPr id="41987" name="Rectangle 2">
            <a:extLst>
              <a:ext uri="{FF2B5EF4-FFF2-40B4-BE49-F238E27FC236}">
                <a16:creationId xmlns:a16="http://schemas.microsoft.com/office/drawing/2014/main" id="{76D2E627-DC12-4488-8181-2ED25915FC6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3D7DEEBE-9804-492E-833F-4EE5E5525E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extLst>
      <p:ext uri="{BB962C8B-B14F-4D97-AF65-F5344CB8AC3E}">
        <p14:creationId xmlns:p14="http://schemas.microsoft.com/office/powerpoint/2010/main" val="4061053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49ADAD5-6995-4823-8C22-99B35CD921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C9AB7F07-9B40-4B18-824A-A388CE6D2EAF}" type="slidenum">
              <a:rPr lang="en-US" altLang="en-US" sz="1300">
                <a:solidFill>
                  <a:schemeClr val="tx1"/>
                </a:solidFill>
              </a:rPr>
              <a:pPr/>
              <a:t>21</a:t>
            </a:fld>
            <a:endParaRPr lang="en-US" altLang="en-US" sz="1300">
              <a:solidFill>
                <a:schemeClr val="tx1"/>
              </a:solidFill>
            </a:endParaRPr>
          </a:p>
        </p:txBody>
      </p:sp>
      <p:sp>
        <p:nvSpPr>
          <p:cNvPr id="41987" name="Rectangle 2">
            <a:extLst>
              <a:ext uri="{FF2B5EF4-FFF2-40B4-BE49-F238E27FC236}">
                <a16:creationId xmlns:a16="http://schemas.microsoft.com/office/drawing/2014/main" id="{76D2E627-DC12-4488-8181-2ED25915FC6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3D7DEEBE-9804-492E-833F-4EE5E5525E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extLst>
      <p:ext uri="{BB962C8B-B14F-4D97-AF65-F5344CB8AC3E}">
        <p14:creationId xmlns:p14="http://schemas.microsoft.com/office/powerpoint/2010/main" val="2841011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9761DD9-FDBA-44E8-B35F-BEA54F7578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98E7403D-A975-4E22-AC3F-8D306314321C}" type="slidenum">
              <a:rPr lang="en-US" altLang="en-US" sz="1300">
                <a:solidFill>
                  <a:schemeClr val="tx1"/>
                </a:solidFill>
              </a:rPr>
              <a:pPr/>
              <a:t>22</a:t>
            </a:fld>
            <a:endParaRPr lang="en-US" altLang="en-US" sz="1300">
              <a:solidFill>
                <a:schemeClr val="tx1"/>
              </a:solidFill>
            </a:endParaRPr>
          </a:p>
        </p:txBody>
      </p:sp>
      <p:sp>
        <p:nvSpPr>
          <p:cNvPr id="44035" name="Rectangle 2">
            <a:extLst>
              <a:ext uri="{FF2B5EF4-FFF2-40B4-BE49-F238E27FC236}">
                <a16:creationId xmlns:a16="http://schemas.microsoft.com/office/drawing/2014/main" id="{506FE820-D6F6-4014-8D04-1337C815B2CE}"/>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CE71A78F-389A-4D1F-B2BD-4E25F4B62E2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F680D2A-A15B-4EB2-A6D9-391FB02CE8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CEA2C2FF-D30A-44B4-B61D-9A73CDB50B3A}" type="slidenum">
              <a:rPr lang="en-US" altLang="en-US" sz="1300">
                <a:solidFill>
                  <a:schemeClr val="tx1"/>
                </a:solidFill>
              </a:rPr>
              <a:pPr/>
              <a:t>23</a:t>
            </a:fld>
            <a:endParaRPr lang="en-US" altLang="en-US" sz="1300">
              <a:solidFill>
                <a:schemeClr val="tx1"/>
              </a:solidFill>
            </a:endParaRPr>
          </a:p>
        </p:txBody>
      </p:sp>
      <p:sp>
        <p:nvSpPr>
          <p:cNvPr id="46083" name="Rectangle 2">
            <a:extLst>
              <a:ext uri="{FF2B5EF4-FFF2-40B4-BE49-F238E27FC236}">
                <a16:creationId xmlns:a16="http://schemas.microsoft.com/office/drawing/2014/main" id="{9DCF2425-0B5B-4C2C-B43D-99340610BDF9}"/>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1043AADB-3BFD-4115-BD10-AF019B7B9C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244D9C8-EBBF-418A-81BC-01D71C429B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C19F731A-08F9-413E-942D-26B7AAEB43D8}" type="slidenum">
              <a:rPr lang="en-US" altLang="en-US" sz="1300">
                <a:solidFill>
                  <a:schemeClr val="tx1"/>
                </a:solidFill>
              </a:rPr>
              <a:pPr/>
              <a:t>24</a:t>
            </a:fld>
            <a:endParaRPr lang="en-US" altLang="en-US" sz="1300">
              <a:solidFill>
                <a:schemeClr val="tx1"/>
              </a:solidFill>
            </a:endParaRPr>
          </a:p>
        </p:txBody>
      </p:sp>
      <p:sp>
        <p:nvSpPr>
          <p:cNvPr id="48131" name="Rectangle 2">
            <a:extLst>
              <a:ext uri="{FF2B5EF4-FFF2-40B4-BE49-F238E27FC236}">
                <a16:creationId xmlns:a16="http://schemas.microsoft.com/office/drawing/2014/main" id="{0ABCB88C-6CEB-4334-9114-C41CF23A752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C65EE902-75E1-4F6A-B59F-4412321EBF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244D9C8-EBBF-418A-81BC-01D71C429B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C19F731A-08F9-413E-942D-26B7AAEB43D8}" type="slidenum">
              <a:rPr lang="en-US" altLang="en-US" sz="1300">
                <a:solidFill>
                  <a:schemeClr val="tx1"/>
                </a:solidFill>
              </a:rPr>
              <a:pPr/>
              <a:t>25</a:t>
            </a:fld>
            <a:endParaRPr lang="en-US" altLang="en-US" sz="1300">
              <a:solidFill>
                <a:schemeClr val="tx1"/>
              </a:solidFill>
            </a:endParaRPr>
          </a:p>
        </p:txBody>
      </p:sp>
      <p:sp>
        <p:nvSpPr>
          <p:cNvPr id="48131" name="Rectangle 2">
            <a:extLst>
              <a:ext uri="{FF2B5EF4-FFF2-40B4-BE49-F238E27FC236}">
                <a16:creationId xmlns:a16="http://schemas.microsoft.com/office/drawing/2014/main" id="{0ABCB88C-6CEB-4334-9114-C41CF23A752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C65EE902-75E1-4F6A-B59F-4412321EBF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extLst>
      <p:ext uri="{BB962C8B-B14F-4D97-AF65-F5344CB8AC3E}">
        <p14:creationId xmlns:p14="http://schemas.microsoft.com/office/powerpoint/2010/main" val="246876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290FE28-027D-4FBF-AD18-EEAC70E87E2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CA48B0E5-B37D-4749-83E7-8BB4A00D7F3D}" type="slidenum">
              <a:rPr lang="en-US" altLang="en-US" sz="1300">
                <a:solidFill>
                  <a:schemeClr val="tx1"/>
                </a:solidFill>
              </a:rPr>
              <a:pPr/>
              <a:t>26</a:t>
            </a:fld>
            <a:endParaRPr lang="en-US" altLang="en-US" sz="1300">
              <a:solidFill>
                <a:schemeClr val="tx1"/>
              </a:solidFill>
            </a:endParaRPr>
          </a:p>
        </p:txBody>
      </p:sp>
      <p:sp>
        <p:nvSpPr>
          <p:cNvPr id="50179" name="Rectangle 2">
            <a:extLst>
              <a:ext uri="{FF2B5EF4-FFF2-40B4-BE49-F238E27FC236}">
                <a16:creationId xmlns:a16="http://schemas.microsoft.com/office/drawing/2014/main" id="{450C4D53-4A64-4C5F-8A53-486848AB43FF}"/>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68B586C2-4896-487C-80F4-5CFFA36CB59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524B329A-B89C-4F85-B2AF-ED23676375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18CB4C51-83FE-43C8-92EF-75261DBE0582}" type="slidenum">
              <a:rPr lang="en-US" altLang="en-US" sz="1300">
                <a:solidFill>
                  <a:schemeClr val="tx1"/>
                </a:solidFill>
              </a:rPr>
              <a:pPr/>
              <a:t>27</a:t>
            </a:fld>
            <a:endParaRPr lang="en-US" altLang="en-US" sz="1300">
              <a:solidFill>
                <a:schemeClr val="tx1"/>
              </a:solidFill>
            </a:endParaRPr>
          </a:p>
        </p:txBody>
      </p:sp>
      <p:sp>
        <p:nvSpPr>
          <p:cNvPr id="52227" name="Rectangle 2">
            <a:extLst>
              <a:ext uri="{FF2B5EF4-FFF2-40B4-BE49-F238E27FC236}">
                <a16:creationId xmlns:a16="http://schemas.microsoft.com/office/drawing/2014/main" id="{328C1AE9-6D51-4157-B87D-C1D21CF2F7A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4A95DB58-B388-4BE5-B795-C12CB399B18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B35C7A3-4920-4551-B301-F61EB8E5FA3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C0B7C5E4-710B-43A9-B445-8F570B011C8E}" type="slidenum">
              <a:rPr lang="en-US" altLang="en-US" sz="1300">
                <a:solidFill>
                  <a:schemeClr val="tx1"/>
                </a:solidFill>
              </a:rPr>
              <a:pPr/>
              <a:t>28</a:t>
            </a:fld>
            <a:endParaRPr lang="en-US" altLang="en-US" sz="1300">
              <a:solidFill>
                <a:schemeClr val="tx1"/>
              </a:solidFill>
            </a:endParaRPr>
          </a:p>
        </p:txBody>
      </p:sp>
      <p:sp>
        <p:nvSpPr>
          <p:cNvPr id="54275" name="Rectangle 2">
            <a:extLst>
              <a:ext uri="{FF2B5EF4-FFF2-40B4-BE49-F238E27FC236}">
                <a16:creationId xmlns:a16="http://schemas.microsoft.com/office/drawing/2014/main" id="{5DE6D982-4463-4448-9457-E72265A0D3A7}"/>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21235117-F691-440F-BCE5-7F79F9C043E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E11507F-48CF-4FE1-88A4-06D80DC085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71A00D14-9350-48F7-806F-B19003DEAF50}" type="slidenum">
              <a:rPr lang="en-US" altLang="en-US" sz="1300">
                <a:solidFill>
                  <a:schemeClr val="tx1"/>
                </a:solidFill>
              </a:rPr>
              <a:pPr/>
              <a:t>29</a:t>
            </a:fld>
            <a:endParaRPr lang="en-US" altLang="en-US" sz="1300">
              <a:solidFill>
                <a:schemeClr val="tx1"/>
              </a:solidFill>
            </a:endParaRPr>
          </a:p>
        </p:txBody>
      </p:sp>
      <p:sp>
        <p:nvSpPr>
          <p:cNvPr id="56323" name="Rectangle 2">
            <a:extLst>
              <a:ext uri="{FF2B5EF4-FFF2-40B4-BE49-F238E27FC236}">
                <a16:creationId xmlns:a16="http://schemas.microsoft.com/office/drawing/2014/main" id="{5A4EDFC7-0670-4D7C-AEBF-E6FDB515C9A7}"/>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AF95E934-A0C1-401B-AF4B-B3DCD8F3C1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8F05309-5FCF-4DF8-90E5-0363D88738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E632E20A-B036-4B0B-974A-016A64F27113}" type="slidenum">
              <a:rPr lang="en-US" altLang="en-US" sz="1300">
                <a:solidFill>
                  <a:schemeClr val="tx1"/>
                </a:solidFill>
              </a:rPr>
              <a:pPr/>
              <a:t>3</a:t>
            </a:fld>
            <a:endParaRPr lang="en-US" altLang="en-US" sz="1300">
              <a:solidFill>
                <a:schemeClr val="tx1"/>
              </a:solidFill>
            </a:endParaRPr>
          </a:p>
        </p:txBody>
      </p:sp>
      <p:sp>
        <p:nvSpPr>
          <p:cNvPr id="9219" name="Rectangle 2">
            <a:extLst>
              <a:ext uri="{FF2B5EF4-FFF2-40B4-BE49-F238E27FC236}">
                <a16:creationId xmlns:a16="http://schemas.microsoft.com/office/drawing/2014/main" id="{039BFA61-431A-43E8-A179-3A7507B212E2}"/>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47F6085-3864-468A-9416-E496C4B911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8BE8493F-7E24-4BE0-9CB1-E1ED03A3956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2A78F16D-782D-473A-AD2E-B2EB5DFCDE86}" type="slidenum">
              <a:rPr lang="en-US" altLang="en-US" sz="1300">
                <a:solidFill>
                  <a:schemeClr val="tx1"/>
                </a:solidFill>
              </a:rPr>
              <a:pPr/>
              <a:t>30</a:t>
            </a:fld>
            <a:endParaRPr lang="en-US" altLang="en-US" sz="1300">
              <a:solidFill>
                <a:schemeClr val="tx1"/>
              </a:solidFill>
            </a:endParaRPr>
          </a:p>
        </p:txBody>
      </p:sp>
      <p:sp>
        <p:nvSpPr>
          <p:cNvPr id="58371" name="Rectangle 2">
            <a:extLst>
              <a:ext uri="{FF2B5EF4-FFF2-40B4-BE49-F238E27FC236}">
                <a16:creationId xmlns:a16="http://schemas.microsoft.com/office/drawing/2014/main" id="{F9FF23BA-1944-4614-B3EB-A00CD6AF00C0}"/>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B77DCA91-EC06-4515-A570-9336B626AC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A2FAEECF-D170-4BE8-B390-C11E2112E78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8FCADE57-0156-4564-B33D-B59889DA5852}" type="slidenum">
              <a:rPr lang="en-US" altLang="en-US" sz="1300">
                <a:solidFill>
                  <a:schemeClr val="tx1"/>
                </a:solidFill>
              </a:rPr>
              <a:pPr/>
              <a:t>31</a:t>
            </a:fld>
            <a:endParaRPr lang="en-US" altLang="en-US" sz="1300">
              <a:solidFill>
                <a:schemeClr val="tx1"/>
              </a:solidFill>
            </a:endParaRPr>
          </a:p>
        </p:txBody>
      </p:sp>
      <p:sp>
        <p:nvSpPr>
          <p:cNvPr id="60419" name="Rectangle 2">
            <a:extLst>
              <a:ext uri="{FF2B5EF4-FFF2-40B4-BE49-F238E27FC236}">
                <a16:creationId xmlns:a16="http://schemas.microsoft.com/office/drawing/2014/main" id="{81CCD843-E519-4743-83BA-99B067071953}"/>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199DE89A-D58B-47BB-AB09-F694B52689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B1E32C1B-DD10-47B4-A892-EA8C9D861F9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89E2F9AC-C55B-4DBD-95C1-5A3371CF4BCA}" type="slidenum">
              <a:rPr lang="en-US" altLang="en-US" sz="1300">
                <a:solidFill>
                  <a:schemeClr val="tx1"/>
                </a:solidFill>
              </a:rPr>
              <a:pPr/>
              <a:t>32</a:t>
            </a:fld>
            <a:endParaRPr lang="en-US" altLang="en-US" sz="1300">
              <a:solidFill>
                <a:schemeClr val="tx1"/>
              </a:solidFill>
            </a:endParaRPr>
          </a:p>
        </p:txBody>
      </p:sp>
      <p:sp>
        <p:nvSpPr>
          <p:cNvPr id="62467" name="Rectangle 2">
            <a:extLst>
              <a:ext uri="{FF2B5EF4-FFF2-40B4-BE49-F238E27FC236}">
                <a16:creationId xmlns:a16="http://schemas.microsoft.com/office/drawing/2014/main" id="{6C14245F-4910-4454-AD20-27C21BADAB61}"/>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B8B6B22D-85BE-4DB3-A95B-4ED399F760F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5862999-9B4F-41CD-9047-149B6C837EA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32511B89-56AB-498C-9F47-C615B4D9335C}" type="slidenum">
              <a:rPr lang="en-US" altLang="en-US" sz="1300">
                <a:solidFill>
                  <a:schemeClr val="tx1"/>
                </a:solidFill>
              </a:rPr>
              <a:pPr/>
              <a:t>33</a:t>
            </a:fld>
            <a:endParaRPr lang="en-US" altLang="en-US" sz="1300">
              <a:solidFill>
                <a:schemeClr val="tx1"/>
              </a:solidFill>
            </a:endParaRPr>
          </a:p>
        </p:txBody>
      </p:sp>
      <p:sp>
        <p:nvSpPr>
          <p:cNvPr id="64515" name="Rectangle 2">
            <a:extLst>
              <a:ext uri="{FF2B5EF4-FFF2-40B4-BE49-F238E27FC236}">
                <a16:creationId xmlns:a16="http://schemas.microsoft.com/office/drawing/2014/main" id="{05870B1A-F21D-43A1-8E4A-88D69799249F}"/>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02B8C745-2521-40E7-9E2B-80A24504B6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AD82E87-4A46-4C33-96B4-28A5A6C3DE6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6B3640C8-447B-42A6-A233-804DA1E0885B}" type="slidenum">
              <a:rPr lang="en-US" altLang="en-US" sz="1300">
                <a:solidFill>
                  <a:schemeClr val="tx1"/>
                </a:solidFill>
              </a:rPr>
              <a:pPr/>
              <a:t>34</a:t>
            </a:fld>
            <a:endParaRPr lang="en-US" altLang="en-US" sz="1300">
              <a:solidFill>
                <a:schemeClr val="tx1"/>
              </a:solidFill>
            </a:endParaRPr>
          </a:p>
        </p:txBody>
      </p:sp>
      <p:sp>
        <p:nvSpPr>
          <p:cNvPr id="66563" name="Rectangle 2">
            <a:extLst>
              <a:ext uri="{FF2B5EF4-FFF2-40B4-BE49-F238E27FC236}">
                <a16:creationId xmlns:a16="http://schemas.microsoft.com/office/drawing/2014/main" id="{C111D916-BA8E-4E52-9F41-0E0B0B17560B}"/>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0E808CAB-96B3-4DC7-9558-8081A392FE2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EE37EADB-BD5B-49E7-90DF-FCA660F373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BF2ADFBF-FC42-478B-BC93-B7F574DA46D2}" type="slidenum">
              <a:rPr lang="en-US" altLang="en-US" sz="1300">
                <a:solidFill>
                  <a:schemeClr val="tx1"/>
                </a:solidFill>
              </a:rPr>
              <a:pPr/>
              <a:t>35</a:t>
            </a:fld>
            <a:endParaRPr lang="en-US" altLang="en-US" sz="1300">
              <a:solidFill>
                <a:schemeClr val="tx1"/>
              </a:solidFill>
            </a:endParaRPr>
          </a:p>
        </p:txBody>
      </p:sp>
      <p:sp>
        <p:nvSpPr>
          <p:cNvPr id="68611" name="Rectangle 2">
            <a:extLst>
              <a:ext uri="{FF2B5EF4-FFF2-40B4-BE49-F238E27FC236}">
                <a16:creationId xmlns:a16="http://schemas.microsoft.com/office/drawing/2014/main" id="{16C61A4B-22A3-4A45-8D30-E07D9A0E50E2}"/>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07FDF9D1-0541-449F-8CDD-2693416792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F7FB51E-8C04-4905-B975-5F5ACCF19CE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A292D7BC-2ED8-4480-97DF-AD9610DAB27F}" type="slidenum">
              <a:rPr lang="en-US" altLang="en-US" sz="1300">
                <a:solidFill>
                  <a:schemeClr val="tx1"/>
                </a:solidFill>
              </a:rPr>
              <a:pPr/>
              <a:t>36</a:t>
            </a:fld>
            <a:endParaRPr lang="en-US" altLang="en-US" sz="1300">
              <a:solidFill>
                <a:schemeClr val="tx1"/>
              </a:solidFill>
            </a:endParaRPr>
          </a:p>
        </p:txBody>
      </p:sp>
      <p:sp>
        <p:nvSpPr>
          <p:cNvPr id="70659" name="Rectangle 2">
            <a:extLst>
              <a:ext uri="{FF2B5EF4-FFF2-40B4-BE49-F238E27FC236}">
                <a16:creationId xmlns:a16="http://schemas.microsoft.com/office/drawing/2014/main" id="{78C5E06D-C4E5-4D97-B32B-441B4C48E494}"/>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2B2EEA68-1C96-4EA0-A1FE-95B79F4C94C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950ADDAC-668A-4E68-9AF4-39ADCB37FAE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69193BBF-BE7A-4EE0-8F55-CED52F06EF36}" type="slidenum">
              <a:rPr lang="en-US" altLang="en-US" sz="1300">
                <a:solidFill>
                  <a:schemeClr val="tx1"/>
                </a:solidFill>
              </a:rPr>
              <a:pPr/>
              <a:t>37</a:t>
            </a:fld>
            <a:endParaRPr lang="en-US" altLang="en-US" sz="1300">
              <a:solidFill>
                <a:schemeClr val="tx1"/>
              </a:solidFill>
            </a:endParaRPr>
          </a:p>
        </p:txBody>
      </p:sp>
      <p:sp>
        <p:nvSpPr>
          <p:cNvPr id="72707" name="Rectangle 2">
            <a:extLst>
              <a:ext uri="{FF2B5EF4-FFF2-40B4-BE49-F238E27FC236}">
                <a16:creationId xmlns:a16="http://schemas.microsoft.com/office/drawing/2014/main" id="{78000720-C62C-4D20-B7EB-D3610AA639E9}"/>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494771EC-96BA-4E6F-B756-694BFCBDE8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E1B4DEEB-E1D9-4EF7-A4C0-18C0269C8F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225FB270-A1B6-4CD2-ACFB-AD8CF5B05FBD}" type="slidenum">
              <a:rPr lang="en-US" altLang="en-US" sz="1300">
                <a:solidFill>
                  <a:schemeClr val="tx1"/>
                </a:solidFill>
              </a:rPr>
              <a:pPr/>
              <a:t>38</a:t>
            </a:fld>
            <a:endParaRPr lang="en-US" altLang="en-US" sz="1300">
              <a:solidFill>
                <a:schemeClr val="tx1"/>
              </a:solidFill>
            </a:endParaRPr>
          </a:p>
        </p:txBody>
      </p:sp>
      <p:sp>
        <p:nvSpPr>
          <p:cNvPr id="74755" name="Rectangle 2">
            <a:extLst>
              <a:ext uri="{FF2B5EF4-FFF2-40B4-BE49-F238E27FC236}">
                <a16:creationId xmlns:a16="http://schemas.microsoft.com/office/drawing/2014/main" id="{0CBE0A36-78D8-49E4-B943-B78172FEBC86}"/>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8BDC2B15-78D4-44FD-85BB-3984430DA8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E6032151-522F-4B97-9286-1D224E9052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D308A2B6-BD4A-4F1D-A45F-62C2F8D9A82B}" type="slidenum">
              <a:rPr lang="en-US" altLang="en-US" sz="1300">
                <a:solidFill>
                  <a:schemeClr val="tx1"/>
                </a:solidFill>
              </a:rPr>
              <a:pPr/>
              <a:t>39</a:t>
            </a:fld>
            <a:endParaRPr lang="en-US" altLang="en-US" sz="1300">
              <a:solidFill>
                <a:schemeClr val="tx1"/>
              </a:solidFill>
            </a:endParaRPr>
          </a:p>
        </p:txBody>
      </p:sp>
      <p:sp>
        <p:nvSpPr>
          <p:cNvPr id="76803" name="Rectangle 2">
            <a:extLst>
              <a:ext uri="{FF2B5EF4-FFF2-40B4-BE49-F238E27FC236}">
                <a16:creationId xmlns:a16="http://schemas.microsoft.com/office/drawing/2014/main" id="{C26F90C9-3332-469F-A85E-1FD7B5DD0733}"/>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97BD4FA2-B960-4E21-B7BA-434B7D23CE5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C8B6053-61EE-424A-8A48-696B4AFF7A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AC295A0B-E928-4921-9DC9-8747EE6086E1}" type="slidenum">
              <a:rPr lang="en-US" altLang="en-US" sz="1300">
                <a:solidFill>
                  <a:schemeClr val="tx1"/>
                </a:solidFill>
              </a:rPr>
              <a:pPr/>
              <a:t>4</a:t>
            </a:fld>
            <a:endParaRPr lang="en-US" altLang="en-US" sz="1300">
              <a:solidFill>
                <a:schemeClr val="tx1"/>
              </a:solidFill>
            </a:endParaRPr>
          </a:p>
        </p:txBody>
      </p:sp>
      <p:sp>
        <p:nvSpPr>
          <p:cNvPr id="11267" name="Rectangle 2">
            <a:extLst>
              <a:ext uri="{FF2B5EF4-FFF2-40B4-BE49-F238E27FC236}">
                <a16:creationId xmlns:a16="http://schemas.microsoft.com/office/drawing/2014/main" id="{DF30B2F5-72C9-4323-BAEC-0ED61684803F}"/>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0701721B-441A-4F97-99DC-C502B5EB52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D1CF8CAF-2020-4E82-B986-3394823BAA5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6DA1FFF6-E4E4-4ED9-B0E4-694D878902D5}" type="slidenum">
              <a:rPr lang="en-US" altLang="en-US" sz="1300">
                <a:solidFill>
                  <a:schemeClr val="tx1"/>
                </a:solidFill>
              </a:rPr>
              <a:pPr/>
              <a:t>40</a:t>
            </a:fld>
            <a:endParaRPr lang="en-US" altLang="en-US" sz="1300">
              <a:solidFill>
                <a:schemeClr val="tx1"/>
              </a:solidFill>
            </a:endParaRPr>
          </a:p>
        </p:txBody>
      </p:sp>
      <p:sp>
        <p:nvSpPr>
          <p:cNvPr id="78851" name="Rectangle 2">
            <a:extLst>
              <a:ext uri="{FF2B5EF4-FFF2-40B4-BE49-F238E27FC236}">
                <a16:creationId xmlns:a16="http://schemas.microsoft.com/office/drawing/2014/main" id="{5B85B735-754F-43C2-A0B7-1D76E8E9F4C5}"/>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86A37544-02B9-4C85-9031-651A459767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CB90905F-370B-4E3F-82D1-D9DDCA3FF5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1079F670-EA0F-479D-8BAA-0A7E0725719D}" type="slidenum">
              <a:rPr lang="en-US" altLang="en-US" sz="1300">
                <a:solidFill>
                  <a:schemeClr val="tx1"/>
                </a:solidFill>
              </a:rPr>
              <a:pPr/>
              <a:t>41</a:t>
            </a:fld>
            <a:endParaRPr lang="en-US" altLang="en-US" sz="1300">
              <a:solidFill>
                <a:schemeClr val="tx1"/>
              </a:solidFill>
            </a:endParaRPr>
          </a:p>
        </p:txBody>
      </p:sp>
      <p:sp>
        <p:nvSpPr>
          <p:cNvPr id="80899" name="Rectangle 2">
            <a:extLst>
              <a:ext uri="{FF2B5EF4-FFF2-40B4-BE49-F238E27FC236}">
                <a16:creationId xmlns:a16="http://schemas.microsoft.com/office/drawing/2014/main" id="{B1C970ED-D376-4E3B-A61D-99F76777022B}"/>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F78F5D26-CB4D-4AAF-B42A-48C5E0BA75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9BA14E4D-6179-47CA-A579-D6C6E9BDCD1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FD6FFA90-C2DA-4D0A-9DAE-51F0C4107B6F}" type="slidenum">
              <a:rPr lang="en-US" altLang="en-US" sz="1300">
                <a:solidFill>
                  <a:schemeClr val="tx1"/>
                </a:solidFill>
              </a:rPr>
              <a:pPr/>
              <a:t>42</a:t>
            </a:fld>
            <a:endParaRPr lang="en-US" altLang="en-US" sz="1300">
              <a:solidFill>
                <a:schemeClr val="tx1"/>
              </a:solidFill>
            </a:endParaRPr>
          </a:p>
        </p:txBody>
      </p:sp>
      <p:sp>
        <p:nvSpPr>
          <p:cNvPr id="82947" name="Rectangle 2">
            <a:extLst>
              <a:ext uri="{FF2B5EF4-FFF2-40B4-BE49-F238E27FC236}">
                <a16:creationId xmlns:a16="http://schemas.microsoft.com/office/drawing/2014/main" id="{6588F178-93A8-41D9-9983-D802CFF20DC2}"/>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7A1FFD14-BB29-401C-8372-A1A4AF6F4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7DBBA1D5-451B-4D9D-AA9D-84A8497DDA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2D2A4C77-ACDF-4D7C-8CBC-B109E4AA11CA}" type="slidenum">
              <a:rPr lang="en-US" altLang="en-US" sz="1300">
                <a:solidFill>
                  <a:schemeClr val="tx1"/>
                </a:solidFill>
              </a:rPr>
              <a:pPr/>
              <a:t>43</a:t>
            </a:fld>
            <a:endParaRPr lang="en-US" altLang="en-US" sz="1300">
              <a:solidFill>
                <a:schemeClr val="tx1"/>
              </a:solidFill>
            </a:endParaRPr>
          </a:p>
        </p:txBody>
      </p:sp>
      <p:sp>
        <p:nvSpPr>
          <p:cNvPr id="84995" name="Rectangle 2">
            <a:extLst>
              <a:ext uri="{FF2B5EF4-FFF2-40B4-BE49-F238E27FC236}">
                <a16:creationId xmlns:a16="http://schemas.microsoft.com/office/drawing/2014/main" id="{FECBACF9-D8D5-4E7A-BE17-BAD3264F2AF6}"/>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1F7DA5F3-5046-4BD3-BF12-0A6AB9A323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40B8CD2-A3F3-405E-B8D9-CEAE2D7B286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523A9A47-377A-4235-99A8-62B67E594E47}" type="slidenum">
              <a:rPr lang="en-US" altLang="en-US" sz="1300">
                <a:solidFill>
                  <a:schemeClr val="tx1"/>
                </a:solidFill>
              </a:rPr>
              <a:pPr/>
              <a:t>44</a:t>
            </a:fld>
            <a:endParaRPr lang="en-US" altLang="en-US" sz="1300">
              <a:solidFill>
                <a:schemeClr val="tx1"/>
              </a:solidFill>
            </a:endParaRPr>
          </a:p>
        </p:txBody>
      </p:sp>
      <p:sp>
        <p:nvSpPr>
          <p:cNvPr id="87043" name="Rectangle 2">
            <a:extLst>
              <a:ext uri="{FF2B5EF4-FFF2-40B4-BE49-F238E27FC236}">
                <a16:creationId xmlns:a16="http://schemas.microsoft.com/office/drawing/2014/main" id="{07FA4136-363A-40B2-BCF9-653E5C13F528}"/>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D00A6154-81A6-461A-B917-F0F44FDA51D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AC188595-439F-491C-941B-84A5523E6A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1BD3FE95-90A2-4AF5-AAC2-86BF3D407A9E}" type="slidenum">
              <a:rPr lang="en-US" altLang="en-US" sz="1300">
                <a:solidFill>
                  <a:schemeClr val="tx1"/>
                </a:solidFill>
              </a:rPr>
              <a:pPr/>
              <a:t>45</a:t>
            </a:fld>
            <a:endParaRPr lang="en-US" altLang="en-US" sz="1300">
              <a:solidFill>
                <a:schemeClr val="tx1"/>
              </a:solidFill>
            </a:endParaRPr>
          </a:p>
        </p:txBody>
      </p:sp>
      <p:sp>
        <p:nvSpPr>
          <p:cNvPr id="89091" name="Rectangle 2">
            <a:extLst>
              <a:ext uri="{FF2B5EF4-FFF2-40B4-BE49-F238E27FC236}">
                <a16:creationId xmlns:a16="http://schemas.microsoft.com/office/drawing/2014/main" id="{25AEB1F0-7939-41BF-8CA6-C00AAD3BEB10}"/>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29AF1B3C-F373-4A73-928F-3EE5994667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FFA34817-E3EE-4B31-80E1-AB973F39F2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13ABA9F5-7051-4675-AA8C-CADD08D3520C}" type="slidenum">
              <a:rPr lang="en-US" altLang="en-US" sz="1300">
                <a:solidFill>
                  <a:schemeClr val="tx1"/>
                </a:solidFill>
              </a:rPr>
              <a:pPr/>
              <a:t>46</a:t>
            </a:fld>
            <a:endParaRPr lang="en-US" altLang="en-US" sz="1300">
              <a:solidFill>
                <a:schemeClr val="tx1"/>
              </a:solidFill>
            </a:endParaRPr>
          </a:p>
        </p:txBody>
      </p:sp>
      <p:sp>
        <p:nvSpPr>
          <p:cNvPr id="91139" name="Rectangle 2">
            <a:extLst>
              <a:ext uri="{FF2B5EF4-FFF2-40B4-BE49-F238E27FC236}">
                <a16:creationId xmlns:a16="http://schemas.microsoft.com/office/drawing/2014/main" id="{6826FE91-4F3A-477C-8919-EEE77E911B59}"/>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AD423DC6-29B6-4C0D-A0CB-67945FC556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3663319C-F525-426B-B109-7B81FBE1CCC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02C77B03-CE77-476A-9E0A-6528D7DD1DBE}" type="slidenum">
              <a:rPr lang="en-US" altLang="en-US" sz="1300">
                <a:solidFill>
                  <a:schemeClr val="tx1"/>
                </a:solidFill>
              </a:rPr>
              <a:pPr/>
              <a:t>47</a:t>
            </a:fld>
            <a:endParaRPr lang="en-US" altLang="en-US" sz="1300">
              <a:solidFill>
                <a:schemeClr val="tx1"/>
              </a:solidFill>
            </a:endParaRPr>
          </a:p>
        </p:txBody>
      </p:sp>
      <p:sp>
        <p:nvSpPr>
          <p:cNvPr id="93187" name="Rectangle 2">
            <a:extLst>
              <a:ext uri="{FF2B5EF4-FFF2-40B4-BE49-F238E27FC236}">
                <a16:creationId xmlns:a16="http://schemas.microsoft.com/office/drawing/2014/main" id="{5100FDA7-22DB-444B-AADB-929C2BAD0D7F}"/>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D23AB80D-9F1B-458C-BF0D-0080042455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D257EAFB-ABAE-4B0F-A0DE-520688AFE90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FB38BBB5-A004-48B2-A43F-03110B7F6A60}" type="slidenum">
              <a:rPr lang="en-US" altLang="en-US" sz="1300">
                <a:solidFill>
                  <a:schemeClr val="tx1"/>
                </a:solidFill>
              </a:rPr>
              <a:pPr/>
              <a:t>48</a:t>
            </a:fld>
            <a:endParaRPr lang="en-US" altLang="en-US" sz="1300">
              <a:solidFill>
                <a:schemeClr val="tx1"/>
              </a:solidFill>
            </a:endParaRPr>
          </a:p>
        </p:txBody>
      </p:sp>
      <p:sp>
        <p:nvSpPr>
          <p:cNvPr id="95235" name="Rectangle 2">
            <a:extLst>
              <a:ext uri="{FF2B5EF4-FFF2-40B4-BE49-F238E27FC236}">
                <a16:creationId xmlns:a16="http://schemas.microsoft.com/office/drawing/2014/main" id="{173E6B92-E4A6-4E61-885E-6336C959E72F}"/>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52A5710C-ACA8-4573-B2D0-4347EB29B2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8D0672EA-1E5F-4D73-8499-9768ACFFED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CA69DC5C-F203-4117-9D85-A2DDB8EA3FF8}" type="slidenum">
              <a:rPr lang="en-US" altLang="en-US" sz="1300">
                <a:solidFill>
                  <a:schemeClr val="tx1"/>
                </a:solidFill>
              </a:rPr>
              <a:pPr/>
              <a:t>49</a:t>
            </a:fld>
            <a:endParaRPr lang="en-US" altLang="en-US" sz="1300">
              <a:solidFill>
                <a:schemeClr val="tx1"/>
              </a:solidFill>
            </a:endParaRPr>
          </a:p>
        </p:txBody>
      </p:sp>
      <p:sp>
        <p:nvSpPr>
          <p:cNvPr id="97283" name="Rectangle 2">
            <a:extLst>
              <a:ext uri="{FF2B5EF4-FFF2-40B4-BE49-F238E27FC236}">
                <a16:creationId xmlns:a16="http://schemas.microsoft.com/office/drawing/2014/main" id="{03EAED4A-27AF-412A-9BC1-99FBC7CC32CA}"/>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87FFA461-6B82-4E22-ACF6-CFD1E98796E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5C13C1B-2C8E-44B6-AFE0-52057FFE891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B1378085-081E-4D97-A15F-DF9935C0421F}" type="slidenum">
              <a:rPr lang="en-US" altLang="en-US" sz="1300">
                <a:solidFill>
                  <a:schemeClr val="tx1"/>
                </a:solidFill>
              </a:rPr>
              <a:pPr/>
              <a:t>5</a:t>
            </a:fld>
            <a:endParaRPr lang="en-US" altLang="en-US" sz="1300">
              <a:solidFill>
                <a:schemeClr val="tx1"/>
              </a:solidFill>
            </a:endParaRPr>
          </a:p>
        </p:txBody>
      </p:sp>
      <p:sp>
        <p:nvSpPr>
          <p:cNvPr id="13315" name="Rectangle 2">
            <a:extLst>
              <a:ext uri="{FF2B5EF4-FFF2-40B4-BE49-F238E27FC236}">
                <a16:creationId xmlns:a16="http://schemas.microsoft.com/office/drawing/2014/main" id="{4C8C5481-28AF-4402-9858-163DF12B4424}"/>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DC00BE52-4E9B-42FC-B314-95B5D0B2EA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AA8F7951-F924-4C0B-B79D-A8091307E5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06891313-6CE7-4BCB-AA25-62A868119FCB}" type="slidenum">
              <a:rPr lang="en-US" altLang="en-US" sz="1300">
                <a:solidFill>
                  <a:schemeClr val="tx1"/>
                </a:solidFill>
              </a:rPr>
              <a:pPr/>
              <a:t>50</a:t>
            </a:fld>
            <a:endParaRPr lang="en-US" altLang="en-US" sz="1300">
              <a:solidFill>
                <a:schemeClr val="tx1"/>
              </a:solidFill>
            </a:endParaRPr>
          </a:p>
        </p:txBody>
      </p:sp>
      <p:sp>
        <p:nvSpPr>
          <p:cNvPr id="99331" name="Rectangle 2">
            <a:extLst>
              <a:ext uri="{FF2B5EF4-FFF2-40B4-BE49-F238E27FC236}">
                <a16:creationId xmlns:a16="http://schemas.microsoft.com/office/drawing/2014/main" id="{58CADAC9-C16F-4FD0-A40C-3F460143BE67}"/>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EF118D2B-4402-438F-9BB7-DBCEDFD2039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612440FD-4F96-4225-8DA7-43A4F6468D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3BED0827-1E08-4E60-9455-2CE337DFD320}" type="slidenum">
              <a:rPr lang="en-US" altLang="en-US" sz="1300">
                <a:solidFill>
                  <a:schemeClr val="tx1"/>
                </a:solidFill>
              </a:rPr>
              <a:pPr/>
              <a:t>51</a:t>
            </a:fld>
            <a:endParaRPr lang="en-US" altLang="en-US" sz="1300">
              <a:solidFill>
                <a:schemeClr val="tx1"/>
              </a:solidFill>
            </a:endParaRPr>
          </a:p>
        </p:txBody>
      </p:sp>
      <p:sp>
        <p:nvSpPr>
          <p:cNvPr id="101379" name="Rectangle 2">
            <a:extLst>
              <a:ext uri="{FF2B5EF4-FFF2-40B4-BE49-F238E27FC236}">
                <a16:creationId xmlns:a16="http://schemas.microsoft.com/office/drawing/2014/main" id="{4387909B-D878-47D6-AB7D-746C692C6C28}"/>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509D7409-2E38-4F18-BF67-D9D33743F3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AFC262DD-DA7F-4FED-A071-C4DF2081ED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C50713CB-58F6-4656-B4ED-08E4A4EA96C9}" type="slidenum">
              <a:rPr lang="en-US" altLang="en-US" sz="1300">
                <a:solidFill>
                  <a:schemeClr val="tx1"/>
                </a:solidFill>
              </a:rPr>
              <a:pPr/>
              <a:t>52</a:t>
            </a:fld>
            <a:endParaRPr lang="en-US" altLang="en-US" sz="1300">
              <a:solidFill>
                <a:schemeClr val="tx1"/>
              </a:solidFill>
            </a:endParaRPr>
          </a:p>
        </p:txBody>
      </p:sp>
      <p:sp>
        <p:nvSpPr>
          <p:cNvPr id="103427" name="Rectangle 2">
            <a:extLst>
              <a:ext uri="{FF2B5EF4-FFF2-40B4-BE49-F238E27FC236}">
                <a16:creationId xmlns:a16="http://schemas.microsoft.com/office/drawing/2014/main" id="{152F2CEC-C0D3-46BA-806B-9334E263589C}"/>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64C942FE-7604-40D8-ADC5-83F7B6D574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ABCC54AE-8558-46C3-AE72-0F012D7CF4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12A3D5F7-7C19-4D97-8D03-8B57D5708A80}" type="slidenum">
              <a:rPr lang="en-US" altLang="en-US" sz="1300">
                <a:solidFill>
                  <a:schemeClr val="tx1"/>
                </a:solidFill>
              </a:rPr>
              <a:pPr/>
              <a:t>53</a:t>
            </a:fld>
            <a:endParaRPr lang="en-US" altLang="en-US" sz="1300">
              <a:solidFill>
                <a:schemeClr val="tx1"/>
              </a:solidFill>
            </a:endParaRPr>
          </a:p>
        </p:txBody>
      </p:sp>
      <p:sp>
        <p:nvSpPr>
          <p:cNvPr id="105475" name="Rectangle 2">
            <a:extLst>
              <a:ext uri="{FF2B5EF4-FFF2-40B4-BE49-F238E27FC236}">
                <a16:creationId xmlns:a16="http://schemas.microsoft.com/office/drawing/2014/main" id="{6805E2A6-B604-4D14-920A-7BD2CDC6EBB8}"/>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7BD50AA5-D867-47A4-8D8C-A605B22CD0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6FD362F1-914D-4146-90E8-BDEBB517E0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05CD96D3-AFF1-4C08-8738-F11B013AEEA1}" type="slidenum">
              <a:rPr lang="en-US" altLang="en-US" sz="1300">
                <a:solidFill>
                  <a:schemeClr val="tx1"/>
                </a:solidFill>
              </a:rPr>
              <a:pPr/>
              <a:t>54</a:t>
            </a:fld>
            <a:endParaRPr lang="en-US" altLang="en-US" sz="1300">
              <a:solidFill>
                <a:schemeClr val="tx1"/>
              </a:solidFill>
            </a:endParaRPr>
          </a:p>
        </p:txBody>
      </p:sp>
      <p:sp>
        <p:nvSpPr>
          <p:cNvPr id="107523" name="Rectangle 2">
            <a:extLst>
              <a:ext uri="{FF2B5EF4-FFF2-40B4-BE49-F238E27FC236}">
                <a16:creationId xmlns:a16="http://schemas.microsoft.com/office/drawing/2014/main" id="{1AF127D0-4A71-427C-8874-CBE57B206F35}"/>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3B581746-6C4C-48EF-A7DB-14D170FA18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F46CDE51-65A0-4CE7-9F0B-91E13B7D1C2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DED63736-5913-4B3D-84D5-2420788CC8A0}" type="slidenum">
              <a:rPr lang="en-US" altLang="en-US" sz="1300">
                <a:solidFill>
                  <a:schemeClr val="tx1"/>
                </a:solidFill>
              </a:rPr>
              <a:pPr/>
              <a:t>55</a:t>
            </a:fld>
            <a:endParaRPr lang="en-US" altLang="en-US" sz="1300">
              <a:solidFill>
                <a:schemeClr val="tx1"/>
              </a:solidFill>
            </a:endParaRPr>
          </a:p>
        </p:txBody>
      </p:sp>
      <p:sp>
        <p:nvSpPr>
          <p:cNvPr id="109571" name="Rectangle 2">
            <a:extLst>
              <a:ext uri="{FF2B5EF4-FFF2-40B4-BE49-F238E27FC236}">
                <a16:creationId xmlns:a16="http://schemas.microsoft.com/office/drawing/2014/main" id="{FCE7B5C3-3EC4-4AE4-87D0-E4E95F13FE4B}"/>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9AB0A74C-7814-4DF5-9B68-80858AC805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48272FA7-9F23-405D-ACF7-D62A4507C46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3E3DDBA4-1CE6-452F-B97C-2786D1DADCAF}" type="slidenum">
              <a:rPr lang="en-US" altLang="en-US" sz="1300">
                <a:solidFill>
                  <a:schemeClr val="tx1"/>
                </a:solidFill>
              </a:rPr>
              <a:pPr/>
              <a:t>56</a:t>
            </a:fld>
            <a:endParaRPr lang="en-US" altLang="en-US" sz="1300">
              <a:solidFill>
                <a:schemeClr val="tx1"/>
              </a:solidFill>
            </a:endParaRPr>
          </a:p>
        </p:txBody>
      </p:sp>
      <p:sp>
        <p:nvSpPr>
          <p:cNvPr id="111619" name="Rectangle 2">
            <a:extLst>
              <a:ext uri="{FF2B5EF4-FFF2-40B4-BE49-F238E27FC236}">
                <a16:creationId xmlns:a16="http://schemas.microsoft.com/office/drawing/2014/main" id="{F0652023-5303-44F6-89FE-889012490A0D}"/>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4F70B78C-3AFF-48E5-81AD-CD11B0A923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599BBD4E-8AA4-40A4-B38E-69EA80450B8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1DC89EA5-699D-4D5A-A5B8-1A70FF0FDBB3}" type="slidenum">
              <a:rPr lang="en-US" altLang="en-US" sz="1300">
                <a:solidFill>
                  <a:schemeClr val="tx1"/>
                </a:solidFill>
              </a:rPr>
              <a:pPr/>
              <a:t>57</a:t>
            </a:fld>
            <a:endParaRPr lang="en-US" altLang="en-US" sz="1300">
              <a:solidFill>
                <a:schemeClr val="tx1"/>
              </a:solidFill>
            </a:endParaRPr>
          </a:p>
        </p:txBody>
      </p:sp>
      <p:sp>
        <p:nvSpPr>
          <p:cNvPr id="113667" name="Rectangle 2">
            <a:extLst>
              <a:ext uri="{FF2B5EF4-FFF2-40B4-BE49-F238E27FC236}">
                <a16:creationId xmlns:a16="http://schemas.microsoft.com/office/drawing/2014/main" id="{3DF4CA42-A11A-4429-B795-8CBFD12A794A}"/>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AB95C732-C6DF-459A-8793-2968DD1CA4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D09D5BED-0C22-4888-9651-5DC8D9680B3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E51EBA43-78F3-40AA-979D-D481ECB37387}" type="slidenum">
              <a:rPr lang="en-US" altLang="en-US" sz="1300">
                <a:solidFill>
                  <a:schemeClr val="tx1"/>
                </a:solidFill>
              </a:rPr>
              <a:pPr/>
              <a:t>58</a:t>
            </a:fld>
            <a:endParaRPr lang="en-US" altLang="en-US" sz="1300">
              <a:solidFill>
                <a:schemeClr val="tx1"/>
              </a:solidFill>
            </a:endParaRPr>
          </a:p>
        </p:txBody>
      </p:sp>
      <p:sp>
        <p:nvSpPr>
          <p:cNvPr id="115715" name="Rectangle 2">
            <a:extLst>
              <a:ext uri="{FF2B5EF4-FFF2-40B4-BE49-F238E27FC236}">
                <a16:creationId xmlns:a16="http://schemas.microsoft.com/office/drawing/2014/main" id="{7D5FE044-A0B5-4D17-9627-4F647ECC9A80}"/>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CE9DD758-6137-475D-A998-86ADFDFC52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131189C7-AC29-4EDD-8883-0705B6D6B7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E009A160-9F09-40B8-91C0-BD80F6391BA7}" type="slidenum">
              <a:rPr lang="en-US" altLang="en-US" sz="1300">
                <a:solidFill>
                  <a:schemeClr val="tx1"/>
                </a:solidFill>
              </a:rPr>
              <a:pPr/>
              <a:t>59</a:t>
            </a:fld>
            <a:endParaRPr lang="en-US" altLang="en-US" sz="1300">
              <a:solidFill>
                <a:schemeClr val="tx1"/>
              </a:solidFill>
            </a:endParaRPr>
          </a:p>
        </p:txBody>
      </p:sp>
      <p:sp>
        <p:nvSpPr>
          <p:cNvPr id="117763" name="Rectangle 2">
            <a:extLst>
              <a:ext uri="{FF2B5EF4-FFF2-40B4-BE49-F238E27FC236}">
                <a16:creationId xmlns:a16="http://schemas.microsoft.com/office/drawing/2014/main" id="{4A62AE77-8614-4BC1-9E4E-CF50020FC3CF}"/>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1EEB332A-F716-477A-AE5F-390CE1DD30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25D56466-6A03-4152-BBD7-FBA4FA60834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6EF8C5DE-9F96-492C-A3E1-CCB88F64CC98}" type="slidenum">
              <a:rPr lang="en-US" altLang="en-US" sz="1300">
                <a:solidFill>
                  <a:schemeClr val="tx1"/>
                </a:solidFill>
              </a:rPr>
              <a:pPr/>
              <a:t>6</a:t>
            </a:fld>
            <a:endParaRPr lang="en-US" altLang="en-US" sz="1300">
              <a:solidFill>
                <a:schemeClr val="tx1"/>
              </a:solidFill>
            </a:endParaRPr>
          </a:p>
        </p:txBody>
      </p:sp>
      <p:sp>
        <p:nvSpPr>
          <p:cNvPr id="15363" name="Rectangle 2">
            <a:extLst>
              <a:ext uri="{FF2B5EF4-FFF2-40B4-BE49-F238E27FC236}">
                <a16:creationId xmlns:a16="http://schemas.microsoft.com/office/drawing/2014/main" id="{FBC35BD7-EACA-4C25-8CB3-E3DF76C803A5}"/>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57D60559-A81F-418F-AEB0-C52536C344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632ECBB3-36D1-4A6E-8C4A-24750DA494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6810BEA9-41C2-42E8-972C-5896D5248E76}" type="slidenum">
              <a:rPr lang="en-US" altLang="en-US" sz="1300">
                <a:solidFill>
                  <a:schemeClr val="tx1"/>
                </a:solidFill>
              </a:rPr>
              <a:pPr/>
              <a:t>60</a:t>
            </a:fld>
            <a:endParaRPr lang="en-US" altLang="en-US" sz="1300">
              <a:solidFill>
                <a:schemeClr val="tx1"/>
              </a:solidFill>
            </a:endParaRPr>
          </a:p>
        </p:txBody>
      </p:sp>
      <p:sp>
        <p:nvSpPr>
          <p:cNvPr id="119811" name="Rectangle 2">
            <a:extLst>
              <a:ext uri="{FF2B5EF4-FFF2-40B4-BE49-F238E27FC236}">
                <a16:creationId xmlns:a16="http://schemas.microsoft.com/office/drawing/2014/main" id="{AE79FC30-ECCA-4459-A0B4-309A4605EE51}"/>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4F2DCD8D-BF13-407F-98C4-3A2A8E68FC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4D2B021-0172-427B-B557-4C820108F4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DD3E9969-9819-4858-A5F8-BA01C076CFD7}" type="slidenum">
              <a:rPr lang="en-US" altLang="en-US" sz="1300">
                <a:solidFill>
                  <a:schemeClr val="tx1"/>
                </a:solidFill>
              </a:rPr>
              <a:pPr/>
              <a:t>61</a:t>
            </a:fld>
            <a:endParaRPr lang="en-US" altLang="en-US" sz="1300">
              <a:solidFill>
                <a:schemeClr val="tx1"/>
              </a:solidFill>
            </a:endParaRPr>
          </a:p>
        </p:txBody>
      </p:sp>
      <p:sp>
        <p:nvSpPr>
          <p:cNvPr id="121859" name="Rectangle 2">
            <a:extLst>
              <a:ext uri="{FF2B5EF4-FFF2-40B4-BE49-F238E27FC236}">
                <a16:creationId xmlns:a16="http://schemas.microsoft.com/office/drawing/2014/main" id="{CCA33F09-9E75-4A78-A495-E8944B475B5C}"/>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3002DEC5-E84C-4825-8AA5-76D59B034F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15DE8830-5061-4AED-8EAA-6301FB8C1B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61774B8A-4A97-49C3-AFE6-AAA8F9EEFA62}" type="slidenum">
              <a:rPr lang="en-US" altLang="en-US" sz="1300">
                <a:solidFill>
                  <a:schemeClr val="tx1"/>
                </a:solidFill>
              </a:rPr>
              <a:pPr/>
              <a:t>62</a:t>
            </a:fld>
            <a:endParaRPr lang="en-US" altLang="en-US" sz="1300">
              <a:solidFill>
                <a:schemeClr val="tx1"/>
              </a:solidFill>
            </a:endParaRPr>
          </a:p>
        </p:txBody>
      </p:sp>
      <p:sp>
        <p:nvSpPr>
          <p:cNvPr id="123907" name="Rectangle 2">
            <a:extLst>
              <a:ext uri="{FF2B5EF4-FFF2-40B4-BE49-F238E27FC236}">
                <a16:creationId xmlns:a16="http://schemas.microsoft.com/office/drawing/2014/main" id="{0A4F9AB5-1AEA-4C59-BA94-493BB5864748}"/>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9F788BCC-2A6F-46D7-8C1A-325044C7FBF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C99198BC-BB9D-4119-B4E3-0DAD499F70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94AFEA2B-4D92-4926-B05A-C8D5D429A6EC}" type="slidenum">
              <a:rPr lang="en-US" altLang="en-US" sz="1300">
                <a:solidFill>
                  <a:schemeClr val="tx1"/>
                </a:solidFill>
              </a:rPr>
              <a:pPr/>
              <a:t>63</a:t>
            </a:fld>
            <a:endParaRPr lang="en-US" altLang="en-US" sz="1300">
              <a:solidFill>
                <a:schemeClr val="tx1"/>
              </a:solidFill>
            </a:endParaRPr>
          </a:p>
        </p:txBody>
      </p:sp>
      <p:sp>
        <p:nvSpPr>
          <p:cNvPr id="125955" name="Rectangle 2">
            <a:extLst>
              <a:ext uri="{FF2B5EF4-FFF2-40B4-BE49-F238E27FC236}">
                <a16:creationId xmlns:a16="http://schemas.microsoft.com/office/drawing/2014/main" id="{8F8DC5C4-60DD-4231-AAFE-F2007AB0B3D8}"/>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E3264105-92A9-406A-A983-7385795589C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88E4E4D4-7CE6-4AE8-B697-535E88C459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4E04A940-8508-4836-8E44-5F5EF9E8A104}" type="slidenum">
              <a:rPr lang="en-US" altLang="en-US" sz="1300">
                <a:solidFill>
                  <a:schemeClr val="tx1"/>
                </a:solidFill>
              </a:rPr>
              <a:pPr/>
              <a:t>64</a:t>
            </a:fld>
            <a:endParaRPr lang="en-US" altLang="en-US" sz="1300">
              <a:solidFill>
                <a:schemeClr val="tx1"/>
              </a:solidFill>
            </a:endParaRPr>
          </a:p>
        </p:txBody>
      </p:sp>
      <p:sp>
        <p:nvSpPr>
          <p:cNvPr id="128003" name="Rectangle 2">
            <a:extLst>
              <a:ext uri="{FF2B5EF4-FFF2-40B4-BE49-F238E27FC236}">
                <a16:creationId xmlns:a16="http://schemas.microsoft.com/office/drawing/2014/main" id="{467D04CE-06E9-4BB8-8434-BAE297EE1BFB}"/>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D440A7F7-FD17-44C3-AD49-83CBE8A39A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87397945-F6BC-4E3E-BDF6-1AD331D699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C58D2405-3ED1-4EA5-9C7C-06E77ECDD223}" type="slidenum">
              <a:rPr lang="en-US" altLang="en-US" sz="1300">
                <a:solidFill>
                  <a:schemeClr val="tx1"/>
                </a:solidFill>
              </a:rPr>
              <a:pPr/>
              <a:t>65</a:t>
            </a:fld>
            <a:endParaRPr lang="en-US" altLang="en-US" sz="1300">
              <a:solidFill>
                <a:schemeClr val="tx1"/>
              </a:solidFill>
            </a:endParaRPr>
          </a:p>
        </p:txBody>
      </p:sp>
      <p:sp>
        <p:nvSpPr>
          <p:cNvPr id="130051" name="Rectangle 2">
            <a:extLst>
              <a:ext uri="{FF2B5EF4-FFF2-40B4-BE49-F238E27FC236}">
                <a16:creationId xmlns:a16="http://schemas.microsoft.com/office/drawing/2014/main" id="{705FD36B-EFC9-4592-8912-64A2C1162DE2}"/>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2276A181-FFAB-4887-96D6-47DCDCD272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FC4BC08C-19F3-495D-AD24-BEFD7BFC6F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7A9D8269-D1AC-4774-B750-75C48705A602}" type="slidenum">
              <a:rPr lang="en-US" altLang="en-US" sz="1300">
                <a:solidFill>
                  <a:schemeClr val="tx1"/>
                </a:solidFill>
              </a:rPr>
              <a:pPr/>
              <a:t>66</a:t>
            </a:fld>
            <a:endParaRPr lang="en-US" altLang="en-US" sz="1300">
              <a:solidFill>
                <a:schemeClr val="tx1"/>
              </a:solidFill>
            </a:endParaRPr>
          </a:p>
        </p:txBody>
      </p:sp>
      <p:sp>
        <p:nvSpPr>
          <p:cNvPr id="132099" name="Rectangle 2">
            <a:extLst>
              <a:ext uri="{FF2B5EF4-FFF2-40B4-BE49-F238E27FC236}">
                <a16:creationId xmlns:a16="http://schemas.microsoft.com/office/drawing/2014/main" id="{42AEAD1F-BE74-432C-A89A-19ACD404BE41}"/>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6B048D3A-E030-4CC7-8DEB-9944B7D6487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0C2DC270-55AF-4D4E-9CA1-D5FEA48BF3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C3FE6B24-7052-459B-B364-D459E3AF3F52}" type="slidenum">
              <a:rPr lang="en-US" altLang="en-US" sz="1300">
                <a:solidFill>
                  <a:schemeClr val="tx1"/>
                </a:solidFill>
              </a:rPr>
              <a:pPr/>
              <a:t>67</a:t>
            </a:fld>
            <a:endParaRPr lang="en-US" altLang="en-US" sz="1300">
              <a:solidFill>
                <a:schemeClr val="tx1"/>
              </a:solidFill>
            </a:endParaRPr>
          </a:p>
        </p:txBody>
      </p:sp>
      <p:sp>
        <p:nvSpPr>
          <p:cNvPr id="134147" name="Rectangle 2">
            <a:extLst>
              <a:ext uri="{FF2B5EF4-FFF2-40B4-BE49-F238E27FC236}">
                <a16:creationId xmlns:a16="http://schemas.microsoft.com/office/drawing/2014/main" id="{45A5D101-C8AE-4A9E-891B-900B4D4ECD33}"/>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C3A6E86C-AB7A-40A7-9B9C-63A3898CF6D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53A44F67-7D77-496C-9391-CBD771BE93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B81C5EE5-9396-4D7A-99AF-C2E544305CF8}" type="slidenum">
              <a:rPr lang="en-US" altLang="en-US" sz="1300">
                <a:solidFill>
                  <a:schemeClr val="tx1"/>
                </a:solidFill>
              </a:rPr>
              <a:pPr/>
              <a:t>68</a:t>
            </a:fld>
            <a:endParaRPr lang="en-US" altLang="en-US" sz="1300">
              <a:solidFill>
                <a:schemeClr val="tx1"/>
              </a:solidFill>
            </a:endParaRPr>
          </a:p>
        </p:txBody>
      </p:sp>
      <p:sp>
        <p:nvSpPr>
          <p:cNvPr id="136195" name="Rectangle 2">
            <a:extLst>
              <a:ext uri="{FF2B5EF4-FFF2-40B4-BE49-F238E27FC236}">
                <a16:creationId xmlns:a16="http://schemas.microsoft.com/office/drawing/2014/main" id="{14F9680C-FB65-443B-A82B-B7C738072DD9}"/>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AEA1EAD9-59D4-46A4-846A-3EB64023006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589E1E13-1ED8-4168-9BED-2DA23FDDFA6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3C978957-ADA9-4BDA-9657-459BCA8FA66B}" type="slidenum">
              <a:rPr lang="en-US" altLang="en-US" sz="1300">
                <a:solidFill>
                  <a:schemeClr val="tx1"/>
                </a:solidFill>
              </a:rPr>
              <a:pPr/>
              <a:t>69</a:t>
            </a:fld>
            <a:endParaRPr lang="en-US" altLang="en-US" sz="1300">
              <a:solidFill>
                <a:schemeClr val="tx1"/>
              </a:solidFill>
            </a:endParaRPr>
          </a:p>
        </p:txBody>
      </p:sp>
      <p:sp>
        <p:nvSpPr>
          <p:cNvPr id="138243" name="Rectangle 2">
            <a:extLst>
              <a:ext uri="{FF2B5EF4-FFF2-40B4-BE49-F238E27FC236}">
                <a16:creationId xmlns:a16="http://schemas.microsoft.com/office/drawing/2014/main" id="{E6C73B37-2C71-4E99-BE35-0247DDB6EBD6}"/>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1E5C73C7-14FF-4533-96F8-717193CCDE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723DDD1C-80B0-455B-84BF-F2935C6A17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1A709DBA-1F7E-4882-A853-C2B02602AA53}" type="slidenum">
              <a:rPr lang="en-US" altLang="en-US" sz="1300">
                <a:solidFill>
                  <a:schemeClr val="tx1"/>
                </a:solidFill>
              </a:rPr>
              <a:pPr/>
              <a:t>7</a:t>
            </a:fld>
            <a:endParaRPr lang="en-US" altLang="en-US" sz="1300">
              <a:solidFill>
                <a:schemeClr val="tx1"/>
              </a:solidFill>
            </a:endParaRPr>
          </a:p>
        </p:txBody>
      </p:sp>
      <p:sp>
        <p:nvSpPr>
          <p:cNvPr id="17411" name="Rectangle 2">
            <a:extLst>
              <a:ext uri="{FF2B5EF4-FFF2-40B4-BE49-F238E27FC236}">
                <a16:creationId xmlns:a16="http://schemas.microsoft.com/office/drawing/2014/main" id="{B2942243-AD1A-4F34-8E6F-E239A7FCB8A9}"/>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9EEC5A2D-3A20-4C49-B2F9-C4E72672E7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C3510F9C-8810-484F-B9BD-A7250A577A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8BC9CAC8-A93B-4D30-8E18-84F0315E84AA}" type="slidenum">
              <a:rPr lang="en-US" altLang="en-US" sz="1300">
                <a:solidFill>
                  <a:schemeClr val="tx1"/>
                </a:solidFill>
              </a:rPr>
              <a:pPr/>
              <a:t>70</a:t>
            </a:fld>
            <a:endParaRPr lang="en-US" altLang="en-US" sz="1300">
              <a:solidFill>
                <a:schemeClr val="tx1"/>
              </a:solidFill>
            </a:endParaRPr>
          </a:p>
        </p:txBody>
      </p:sp>
      <p:sp>
        <p:nvSpPr>
          <p:cNvPr id="140291" name="Rectangle 2">
            <a:extLst>
              <a:ext uri="{FF2B5EF4-FFF2-40B4-BE49-F238E27FC236}">
                <a16:creationId xmlns:a16="http://schemas.microsoft.com/office/drawing/2014/main" id="{CE905A85-CB19-4B4C-A262-91A41BA861CF}"/>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67436D42-61BE-4B13-8714-E787AADB4D7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DB0A6DA-6332-4B7B-A4B6-C83C516D4A5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E6028D5D-67FE-4BF2-A45F-B9D0B4B6B32B}" type="slidenum">
              <a:rPr lang="en-US" altLang="en-US" sz="1300">
                <a:solidFill>
                  <a:schemeClr val="tx1"/>
                </a:solidFill>
              </a:rPr>
              <a:pPr/>
              <a:t>8</a:t>
            </a:fld>
            <a:endParaRPr lang="en-US" altLang="en-US" sz="1300">
              <a:solidFill>
                <a:schemeClr val="tx1"/>
              </a:solidFill>
            </a:endParaRPr>
          </a:p>
        </p:txBody>
      </p:sp>
      <p:sp>
        <p:nvSpPr>
          <p:cNvPr id="19459" name="Rectangle 2">
            <a:extLst>
              <a:ext uri="{FF2B5EF4-FFF2-40B4-BE49-F238E27FC236}">
                <a16:creationId xmlns:a16="http://schemas.microsoft.com/office/drawing/2014/main" id="{9122F037-77D9-4D7D-9766-CB398B335E9B}"/>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D732CA42-5475-4D6F-9606-275AC131543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73B23BE-203F-4C1A-A675-351431AA0C4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973138">
              <a:defRPr sz="2400">
                <a:solidFill>
                  <a:srgbClr val="FFFFFF"/>
                </a:solidFill>
                <a:latin typeface="Times New Roman" panose="02020603050405020304" pitchFamily="18" charset="0"/>
              </a:defRPr>
            </a:lvl1pPr>
            <a:lvl2pPr marL="742950" indent="-285750" algn="r" defTabSz="973138">
              <a:defRPr sz="2400">
                <a:solidFill>
                  <a:srgbClr val="FFFFFF"/>
                </a:solidFill>
                <a:latin typeface="Times New Roman" panose="02020603050405020304" pitchFamily="18" charset="0"/>
              </a:defRPr>
            </a:lvl2pPr>
            <a:lvl3pPr marL="1143000" indent="-228600" algn="r" defTabSz="973138">
              <a:defRPr sz="2400">
                <a:solidFill>
                  <a:srgbClr val="FFFFFF"/>
                </a:solidFill>
                <a:latin typeface="Times New Roman" panose="02020603050405020304" pitchFamily="18" charset="0"/>
              </a:defRPr>
            </a:lvl3pPr>
            <a:lvl4pPr marL="1600200" indent="-228600" algn="r" defTabSz="973138">
              <a:defRPr sz="2400">
                <a:solidFill>
                  <a:srgbClr val="FFFFFF"/>
                </a:solidFill>
                <a:latin typeface="Times New Roman" panose="02020603050405020304" pitchFamily="18" charset="0"/>
              </a:defRPr>
            </a:lvl4pPr>
            <a:lvl5pPr marL="2057400" indent="-228600" algn="r" defTabSz="973138">
              <a:defRPr sz="2400">
                <a:solidFill>
                  <a:srgbClr val="FFFFFF"/>
                </a:solidFill>
                <a:latin typeface="Times New Roman" panose="02020603050405020304" pitchFamily="18" charset="0"/>
              </a:defRPr>
            </a:lvl5pPr>
            <a:lvl6pPr marL="25146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defTabSz="973138" eaLnBrk="0" fontAlgn="base" hangingPunct="0">
              <a:spcBef>
                <a:spcPct val="0"/>
              </a:spcBef>
              <a:spcAft>
                <a:spcPct val="0"/>
              </a:spcAft>
              <a:defRPr sz="2400">
                <a:solidFill>
                  <a:srgbClr val="FFFFFF"/>
                </a:solidFill>
                <a:latin typeface="Times New Roman" panose="02020603050405020304" pitchFamily="18" charset="0"/>
              </a:defRPr>
            </a:lvl9pPr>
          </a:lstStyle>
          <a:p>
            <a:fld id="{C4F00C20-4949-41B4-BAB9-2B72C4D8E931}" type="slidenum">
              <a:rPr lang="en-US" altLang="en-US" sz="1300">
                <a:solidFill>
                  <a:schemeClr val="tx1"/>
                </a:solidFill>
              </a:rPr>
              <a:pPr/>
              <a:t>9</a:t>
            </a:fld>
            <a:endParaRPr lang="en-US" altLang="en-US" sz="1300">
              <a:solidFill>
                <a:schemeClr val="tx1"/>
              </a:solidFill>
            </a:endParaRPr>
          </a:p>
        </p:txBody>
      </p:sp>
      <p:sp>
        <p:nvSpPr>
          <p:cNvPr id="21507" name="Rectangle 2">
            <a:extLst>
              <a:ext uri="{FF2B5EF4-FFF2-40B4-BE49-F238E27FC236}">
                <a16:creationId xmlns:a16="http://schemas.microsoft.com/office/drawing/2014/main" id="{42E21AB9-6D76-41B0-9D94-E1AD3E723CB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150D0486-A403-44A9-98BB-5EB05AB736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P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A442B853-80D6-4F33-A068-5DC00F621B8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7EC5A7D-3C99-4558-A720-30C97285A9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A5F327B-6466-4F69-B8D4-2AEF12EFAA79}"/>
              </a:ext>
            </a:extLst>
          </p:cNvPr>
          <p:cNvSpPr>
            <a:spLocks noGrp="1" noChangeArrowheads="1"/>
          </p:cNvSpPr>
          <p:nvPr>
            <p:ph type="sldNum" sz="quarter" idx="12"/>
          </p:nvPr>
        </p:nvSpPr>
        <p:spPr>
          <a:ln/>
        </p:spPr>
        <p:txBody>
          <a:bodyPr/>
          <a:lstStyle>
            <a:lvl1pPr>
              <a:defRPr/>
            </a:lvl1pPr>
          </a:lstStyle>
          <a:p>
            <a:pPr>
              <a:defRPr/>
            </a:pPr>
            <a:fld id="{8EADB252-CF9B-4ED1-8777-B0D8FB203868}" type="slidenum">
              <a:rPr lang="en-US" altLang="en-US"/>
              <a:pPr>
                <a:defRPr/>
              </a:pPr>
              <a:t>‹#›</a:t>
            </a:fld>
            <a:endParaRPr lang="en-US" altLang="en-US"/>
          </a:p>
        </p:txBody>
      </p:sp>
    </p:spTree>
    <p:extLst>
      <p:ext uri="{BB962C8B-B14F-4D97-AF65-F5344CB8AC3E}">
        <p14:creationId xmlns:p14="http://schemas.microsoft.com/office/powerpoint/2010/main" val="4013142631"/>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8A2CC7-2D3D-47D2-B78C-54149EF18B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2F84001-BFFD-41BA-867A-330E9EFC25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9D62D8E-4FEA-40DC-9105-FA79B8877A58}"/>
              </a:ext>
            </a:extLst>
          </p:cNvPr>
          <p:cNvSpPr>
            <a:spLocks noGrp="1" noChangeArrowheads="1"/>
          </p:cNvSpPr>
          <p:nvPr>
            <p:ph type="sldNum" sz="quarter" idx="12"/>
          </p:nvPr>
        </p:nvSpPr>
        <p:spPr>
          <a:ln/>
        </p:spPr>
        <p:txBody>
          <a:bodyPr/>
          <a:lstStyle>
            <a:lvl1pPr>
              <a:defRPr/>
            </a:lvl1pPr>
          </a:lstStyle>
          <a:p>
            <a:pPr>
              <a:defRPr/>
            </a:pPr>
            <a:fld id="{6E941EA3-1FC4-4848-B531-39C136F210EE}" type="slidenum">
              <a:rPr lang="en-US" altLang="en-US"/>
              <a:pPr>
                <a:defRPr/>
              </a:pPr>
              <a:t>‹#›</a:t>
            </a:fld>
            <a:endParaRPr lang="en-US" altLang="en-US"/>
          </a:p>
        </p:txBody>
      </p:sp>
    </p:spTree>
    <p:extLst>
      <p:ext uri="{BB962C8B-B14F-4D97-AF65-F5344CB8AC3E}">
        <p14:creationId xmlns:p14="http://schemas.microsoft.com/office/powerpoint/2010/main" val="745622738"/>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B3DACB-B9C2-415C-97D0-0A151E6A752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9915334-FBF9-4F31-944F-941D423F04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AB068D5-9303-4A44-90F5-C787A2BEA5B7}"/>
              </a:ext>
            </a:extLst>
          </p:cNvPr>
          <p:cNvSpPr>
            <a:spLocks noGrp="1" noChangeArrowheads="1"/>
          </p:cNvSpPr>
          <p:nvPr>
            <p:ph type="sldNum" sz="quarter" idx="12"/>
          </p:nvPr>
        </p:nvSpPr>
        <p:spPr>
          <a:ln/>
        </p:spPr>
        <p:txBody>
          <a:bodyPr/>
          <a:lstStyle>
            <a:lvl1pPr>
              <a:defRPr/>
            </a:lvl1pPr>
          </a:lstStyle>
          <a:p>
            <a:pPr>
              <a:defRPr/>
            </a:pPr>
            <a:fld id="{53B8E763-54A3-4F4D-8CE5-E83F9E8F8421}" type="slidenum">
              <a:rPr lang="en-US" altLang="en-US"/>
              <a:pPr>
                <a:defRPr/>
              </a:pPr>
              <a:t>‹#›</a:t>
            </a:fld>
            <a:endParaRPr lang="en-US" altLang="en-US"/>
          </a:p>
        </p:txBody>
      </p:sp>
    </p:spTree>
    <p:extLst>
      <p:ext uri="{BB962C8B-B14F-4D97-AF65-F5344CB8AC3E}">
        <p14:creationId xmlns:p14="http://schemas.microsoft.com/office/powerpoint/2010/main" val="340225512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F78A90-76C5-4916-8D4D-79B289CC90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43AF4D1-6BFB-41A7-AF69-BA3836F408B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45C8E9B-88BF-4F70-B40B-A8A90CFE840C}"/>
              </a:ext>
            </a:extLst>
          </p:cNvPr>
          <p:cNvSpPr>
            <a:spLocks noGrp="1" noChangeArrowheads="1"/>
          </p:cNvSpPr>
          <p:nvPr>
            <p:ph type="sldNum" sz="quarter" idx="12"/>
          </p:nvPr>
        </p:nvSpPr>
        <p:spPr>
          <a:ln/>
        </p:spPr>
        <p:txBody>
          <a:bodyPr/>
          <a:lstStyle>
            <a:lvl1pPr>
              <a:defRPr/>
            </a:lvl1pPr>
          </a:lstStyle>
          <a:p>
            <a:pPr>
              <a:defRPr/>
            </a:pPr>
            <a:fld id="{D658D46A-B5FE-49D1-A65A-D9419EAE51B2}" type="slidenum">
              <a:rPr lang="en-US" altLang="en-US"/>
              <a:pPr>
                <a:defRPr/>
              </a:pPr>
              <a:t>‹#›</a:t>
            </a:fld>
            <a:endParaRPr lang="en-US" altLang="en-US"/>
          </a:p>
        </p:txBody>
      </p:sp>
    </p:spTree>
    <p:extLst>
      <p:ext uri="{BB962C8B-B14F-4D97-AF65-F5344CB8AC3E}">
        <p14:creationId xmlns:p14="http://schemas.microsoft.com/office/powerpoint/2010/main" val="165323135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0D864DF5-2E15-4EFF-8FB0-3A3168FAEBA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B78536A-5616-4B58-90A9-EEB718C441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E854E5B-5031-4B87-9B19-6933AFFB81CB}"/>
              </a:ext>
            </a:extLst>
          </p:cNvPr>
          <p:cNvSpPr>
            <a:spLocks noGrp="1" noChangeArrowheads="1"/>
          </p:cNvSpPr>
          <p:nvPr>
            <p:ph type="sldNum" sz="quarter" idx="12"/>
          </p:nvPr>
        </p:nvSpPr>
        <p:spPr>
          <a:ln/>
        </p:spPr>
        <p:txBody>
          <a:bodyPr/>
          <a:lstStyle>
            <a:lvl1pPr>
              <a:defRPr/>
            </a:lvl1pPr>
          </a:lstStyle>
          <a:p>
            <a:pPr>
              <a:defRPr/>
            </a:pPr>
            <a:fld id="{60F2F47A-95B3-4280-8FEF-2D3453E6B720}" type="slidenum">
              <a:rPr lang="en-US" altLang="en-US"/>
              <a:pPr>
                <a:defRPr/>
              </a:pPr>
              <a:t>‹#›</a:t>
            </a:fld>
            <a:endParaRPr lang="en-US" altLang="en-US"/>
          </a:p>
        </p:txBody>
      </p:sp>
    </p:spTree>
    <p:extLst>
      <p:ext uri="{BB962C8B-B14F-4D97-AF65-F5344CB8AC3E}">
        <p14:creationId xmlns:p14="http://schemas.microsoft.com/office/powerpoint/2010/main" val="273370586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C4F0776-C65F-4E7E-8B32-E5E58E4C87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491BA54-BCC4-49A1-844C-75346E55E8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1F92E59-392B-463F-BC94-970AE415FE4A}"/>
              </a:ext>
            </a:extLst>
          </p:cNvPr>
          <p:cNvSpPr>
            <a:spLocks noGrp="1" noChangeArrowheads="1"/>
          </p:cNvSpPr>
          <p:nvPr>
            <p:ph type="sldNum" sz="quarter" idx="12"/>
          </p:nvPr>
        </p:nvSpPr>
        <p:spPr>
          <a:ln/>
        </p:spPr>
        <p:txBody>
          <a:bodyPr/>
          <a:lstStyle>
            <a:lvl1pPr>
              <a:defRPr/>
            </a:lvl1pPr>
          </a:lstStyle>
          <a:p>
            <a:pPr>
              <a:defRPr/>
            </a:pPr>
            <a:fld id="{7B06639E-FF9D-4255-9D7A-2E42F863842C}" type="slidenum">
              <a:rPr lang="en-US" altLang="en-US"/>
              <a:pPr>
                <a:defRPr/>
              </a:pPr>
              <a:t>‹#›</a:t>
            </a:fld>
            <a:endParaRPr lang="en-US" altLang="en-US"/>
          </a:p>
        </p:txBody>
      </p:sp>
    </p:spTree>
    <p:extLst>
      <p:ext uri="{BB962C8B-B14F-4D97-AF65-F5344CB8AC3E}">
        <p14:creationId xmlns:p14="http://schemas.microsoft.com/office/powerpoint/2010/main" val="406839737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2E7C561-FB45-49C2-9ED2-3ADE0ABAE4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B525A4C-57C9-4DC4-8DCE-CBD7B54D651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7E363901-F293-45E9-A5A2-CE81A8C6D037}"/>
              </a:ext>
            </a:extLst>
          </p:cNvPr>
          <p:cNvSpPr>
            <a:spLocks noGrp="1" noChangeArrowheads="1"/>
          </p:cNvSpPr>
          <p:nvPr>
            <p:ph type="sldNum" sz="quarter" idx="12"/>
          </p:nvPr>
        </p:nvSpPr>
        <p:spPr>
          <a:ln/>
        </p:spPr>
        <p:txBody>
          <a:bodyPr/>
          <a:lstStyle>
            <a:lvl1pPr>
              <a:defRPr/>
            </a:lvl1pPr>
          </a:lstStyle>
          <a:p>
            <a:pPr>
              <a:defRPr/>
            </a:pPr>
            <a:fld id="{AEDA2962-A977-4FEB-8F21-A2F8C3A26FBB}" type="slidenum">
              <a:rPr lang="en-US" altLang="en-US"/>
              <a:pPr>
                <a:defRPr/>
              </a:pPr>
              <a:t>‹#›</a:t>
            </a:fld>
            <a:endParaRPr lang="en-US" altLang="en-US"/>
          </a:p>
        </p:txBody>
      </p:sp>
    </p:spTree>
    <p:extLst>
      <p:ext uri="{BB962C8B-B14F-4D97-AF65-F5344CB8AC3E}">
        <p14:creationId xmlns:p14="http://schemas.microsoft.com/office/powerpoint/2010/main" val="367521195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F56CEA4-ED9F-4283-9E0F-CF29CF4518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27ED7C1-E1E4-4940-8887-AB2FF71F240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52465A1-2BF4-4F53-B9D5-731BEE8ED245}"/>
              </a:ext>
            </a:extLst>
          </p:cNvPr>
          <p:cNvSpPr>
            <a:spLocks noGrp="1" noChangeArrowheads="1"/>
          </p:cNvSpPr>
          <p:nvPr>
            <p:ph type="sldNum" sz="quarter" idx="12"/>
          </p:nvPr>
        </p:nvSpPr>
        <p:spPr>
          <a:ln/>
        </p:spPr>
        <p:txBody>
          <a:bodyPr/>
          <a:lstStyle>
            <a:lvl1pPr>
              <a:defRPr/>
            </a:lvl1pPr>
          </a:lstStyle>
          <a:p>
            <a:pPr>
              <a:defRPr/>
            </a:pPr>
            <a:fld id="{F0B33D30-3663-413D-966E-986EBBA4A1F6}" type="slidenum">
              <a:rPr lang="en-US" altLang="en-US"/>
              <a:pPr>
                <a:defRPr/>
              </a:pPr>
              <a:t>‹#›</a:t>
            </a:fld>
            <a:endParaRPr lang="en-US" altLang="en-US"/>
          </a:p>
        </p:txBody>
      </p:sp>
    </p:spTree>
    <p:extLst>
      <p:ext uri="{BB962C8B-B14F-4D97-AF65-F5344CB8AC3E}">
        <p14:creationId xmlns:p14="http://schemas.microsoft.com/office/powerpoint/2010/main" val="1399237982"/>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D080B75-92DE-41A8-8672-0E8D690256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841D2225-2702-4029-BB57-4A73878787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DD56CA1-B673-47DC-A3B4-48348729467C}"/>
              </a:ext>
            </a:extLst>
          </p:cNvPr>
          <p:cNvSpPr>
            <a:spLocks noGrp="1" noChangeArrowheads="1"/>
          </p:cNvSpPr>
          <p:nvPr>
            <p:ph type="sldNum" sz="quarter" idx="12"/>
          </p:nvPr>
        </p:nvSpPr>
        <p:spPr>
          <a:ln/>
        </p:spPr>
        <p:txBody>
          <a:bodyPr/>
          <a:lstStyle>
            <a:lvl1pPr>
              <a:defRPr/>
            </a:lvl1pPr>
          </a:lstStyle>
          <a:p>
            <a:pPr>
              <a:defRPr/>
            </a:pPr>
            <a:fld id="{724D68D0-8938-408D-8A78-FA5B20A2DEF1}" type="slidenum">
              <a:rPr lang="en-US" altLang="en-US"/>
              <a:pPr>
                <a:defRPr/>
              </a:pPr>
              <a:t>‹#›</a:t>
            </a:fld>
            <a:endParaRPr lang="en-US" altLang="en-US"/>
          </a:p>
        </p:txBody>
      </p:sp>
    </p:spTree>
    <p:extLst>
      <p:ext uri="{BB962C8B-B14F-4D97-AF65-F5344CB8AC3E}">
        <p14:creationId xmlns:p14="http://schemas.microsoft.com/office/powerpoint/2010/main" val="412190165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1967C10-3B7F-4422-A9F3-8140147506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34F8C50-5C15-42E2-A477-AF5CBC28E52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5F9610E-552C-46C7-B3EF-B201EA0C1757}"/>
              </a:ext>
            </a:extLst>
          </p:cNvPr>
          <p:cNvSpPr>
            <a:spLocks noGrp="1" noChangeArrowheads="1"/>
          </p:cNvSpPr>
          <p:nvPr>
            <p:ph type="sldNum" sz="quarter" idx="12"/>
          </p:nvPr>
        </p:nvSpPr>
        <p:spPr>
          <a:ln/>
        </p:spPr>
        <p:txBody>
          <a:bodyPr/>
          <a:lstStyle>
            <a:lvl1pPr>
              <a:defRPr/>
            </a:lvl1pPr>
          </a:lstStyle>
          <a:p>
            <a:pPr>
              <a:defRPr/>
            </a:pPr>
            <a:fld id="{72618FF9-8DC6-47DD-AADD-84D3A493B951}" type="slidenum">
              <a:rPr lang="en-US" altLang="en-US"/>
              <a:pPr>
                <a:defRPr/>
              </a:pPr>
              <a:t>‹#›</a:t>
            </a:fld>
            <a:endParaRPr lang="en-US" altLang="en-US"/>
          </a:p>
        </p:txBody>
      </p:sp>
    </p:spTree>
    <p:extLst>
      <p:ext uri="{BB962C8B-B14F-4D97-AF65-F5344CB8AC3E}">
        <p14:creationId xmlns:p14="http://schemas.microsoft.com/office/powerpoint/2010/main" val="2489998412"/>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336A967-66D7-4E7C-895D-EF63ADBAEB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A674262-3BA2-41CA-A7F9-49A455476D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E401FB2-B32A-49E4-9A58-8A4E69FFD3C4}"/>
              </a:ext>
            </a:extLst>
          </p:cNvPr>
          <p:cNvSpPr>
            <a:spLocks noGrp="1" noChangeArrowheads="1"/>
          </p:cNvSpPr>
          <p:nvPr>
            <p:ph type="sldNum" sz="quarter" idx="12"/>
          </p:nvPr>
        </p:nvSpPr>
        <p:spPr>
          <a:ln/>
        </p:spPr>
        <p:txBody>
          <a:bodyPr/>
          <a:lstStyle>
            <a:lvl1pPr>
              <a:defRPr/>
            </a:lvl1pPr>
          </a:lstStyle>
          <a:p>
            <a:pPr>
              <a:defRPr/>
            </a:pPr>
            <a:fld id="{26BAF949-03A7-4665-A0A5-D6459EA13CD3}" type="slidenum">
              <a:rPr lang="en-US" altLang="en-US"/>
              <a:pPr>
                <a:defRPr/>
              </a:pPr>
              <a:t>‹#›</a:t>
            </a:fld>
            <a:endParaRPr lang="en-US" altLang="en-US"/>
          </a:p>
        </p:txBody>
      </p:sp>
    </p:spTree>
    <p:extLst>
      <p:ext uri="{BB962C8B-B14F-4D97-AF65-F5344CB8AC3E}">
        <p14:creationId xmlns:p14="http://schemas.microsoft.com/office/powerpoint/2010/main" val="87286860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612CB9-11CA-454D-8D4C-D8353F7AC9D9}"/>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A31B38C-89B8-49B9-A86B-0BC04FCC9AE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7589113-823C-431D-B24C-6810FC04F317}"/>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a:defRPr/>
            </a:pPr>
            <a:endParaRPr lang="en-US" altLang="en-US"/>
          </a:p>
        </p:txBody>
      </p:sp>
      <p:sp>
        <p:nvSpPr>
          <p:cNvPr id="1029" name="Rectangle 5">
            <a:extLst>
              <a:ext uri="{FF2B5EF4-FFF2-40B4-BE49-F238E27FC236}">
                <a16:creationId xmlns:a16="http://schemas.microsoft.com/office/drawing/2014/main" id="{4CBE4FAF-29C7-4FFD-A047-40217E330A1A}"/>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en-US" altLang="en-US"/>
          </a:p>
        </p:txBody>
      </p:sp>
      <p:sp>
        <p:nvSpPr>
          <p:cNvPr id="1030" name="Rectangle 6">
            <a:extLst>
              <a:ext uri="{FF2B5EF4-FFF2-40B4-BE49-F238E27FC236}">
                <a16:creationId xmlns:a16="http://schemas.microsoft.com/office/drawing/2014/main" id="{6835FED7-6462-4E35-B30F-E118B15A575C}"/>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defRPr>
            </a:lvl1pPr>
          </a:lstStyle>
          <a:p>
            <a:pPr>
              <a:defRPr/>
            </a:pPr>
            <a:fld id="{D48BD7DA-2336-4A1E-867E-E91C15D73B3F}"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reativecommons.org/licenses/by-nc-nd/3.0/pr/" TargetMode="External"/><Relationship Id="rId3" Type="http://schemas.openxmlformats.org/officeDocument/2006/relationships/notesSlide" Target="../notesSlides/notesSlide1.xml"/><Relationship Id="rId7" Type="http://schemas.openxmlformats.org/officeDocument/2006/relationships/hyperlink" Target="http://www.saludmed.com/"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11.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 Id="rId9"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13.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 Id="rId9" Type="http://schemas.openxmlformats.org/officeDocument/2006/relationships/image" Target="../media/image16.wmf"/></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14.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15.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4.wmf"/><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image" Target="../media/image20.wmf"/></Relationships>
</file>

<file path=ppt/slides/_rels/slide16.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2.wmf"/><Relationship Id="rId3" Type="http://schemas.openxmlformats.org/officeDocument/2006/relationships/notesSlide" Target="../notesSlides/notesSlide16.xml"/><Relationship Id="rId7" Type="http://schemas.openxmlformats.org/officeDocument/2006/relationships/image" Target="../media/image18.wmf"/><Relationship Id="rId12"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4.wmf"/><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image" Target="../media/image20.wmf"/></Relationships>
</file>

<file path=ppt/slides/_rels/slide1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17.xml"/><Relationship Id="rId7" Type="http://schemas.openxmlformats.org/officeDocument/2006/relationships/image" Target="../media/image18.wmf"/><Relationship Id="rId12"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4.wmf"/><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image" Target="../media/image20.wmf"/></Relationships>
</file>

<file path=ppt/slides/_rels/slide1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18.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14.wmf"/><Relationship Id="rId11" Type="http://schemas.openxmlformats.org/officeDocument/2006/relationships/image" Target="../media/image19.wmf"/><Relationship Id="rId5" Type="http://schemas.openxmlformats.org/officeDocument/2006/relationships/image" Target="../media/image13.wmf"/><Relationship Id="rId10" Type="http://schemas.openxmlformats.org/officeDocument/2006/relationships/image" Target="../media/image16.wmf"/><Relationship Id="rId4" Type="http://schemas.openxmlformats.org/officeDocument/2006/relationships/image" Target="../media/image12.wmf"/><Relationship Id="rId9" Type="http://schemas.openxmlformats.org/officeDocument/2006/relationships/image" Target="../media/image15.wmf"/></Relationships>
</file>

<file path=ppt/slides/_rels/slide19.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2.wmf"/><Relationship Id="rId3" Type="http://schemas.openxmlformats.org/officeDocument/2006/relationships/notesSlide" Target="../notesSlides/notesSlide19.xml"/><Relationship Id="rId7" Type="http://schemas.openxmlformats.org/officeDocument/2006/relationships/image" Target="../media/image26.wmf"/><Relationship Id="rId12"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33.wmf"/><Relationship Id="rId5" Type="http://schemas.openxmlformats.org/officeDocument/2006/relationships/image" Target="../media/image14.wmf"/><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36.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36.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27.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15.wmf"/><Relationship Id="rId11" Type="http://schemas.openxmlformats.org/officeDocument/2006/relationships/image" Target="../media/image33.wmf"/><Relationship Id="rId5" Type="http://schemas.openxmlformats.org/officeDocument/2006/relationships/image" Target="../media/image14.wmf"/><Relationship Id="rId10" Type="http://schemas.openxmlformats.org/officeDocument/2006/relationships/image" Target="../media/image21.wmf"/><Relationship Id="rId4" Type="http://schemas.openxmlformats.org/officeDocument/2006/relationships/image" Target="../media/image13.wmf"/><Relationship Id="rId9" Type="http://schemas.openxmlformats.org/officeDocument/2006/relationships/image" Target="../media/image19.wmf"/></Relationships>
</file>

<file path=ppt/slides/_rels/slide2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28.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15.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33.wmf"/></Relationships>
</file>

<file path=ppt/slides/_rels/slide2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29.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15.wmf"/><Relationship Id="rId11" Type="http://schemas.openxmlformats.org/officeDocument/2006/relationships/image" Target="../media/image21.wmf"/><Relationship Id="rId5" Type="http://schemas.openxmlformats.org/officeDocument/2006/relationships/image" Target="../media/image14.wmf"/><Relationship Id="rId10" Type="http://schemas.openxmlformats.org/officeDocument/2006/relationships/image" Target="../media/image33.wmf"/><Relationship Id="rId4" Type="http://schemas.openxmlformats.org/officeDocument/2006/relationships/image" Target="../media/image13.wmf"/><Relationship Id="rId9" Type="http://schemas.openxmlformats.org/officeDocument/2006/relationships/image" Target="../media/image19.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3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30.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15.wmf"/><Relationship Id="rId11" Type="http://schemas.openxmlformats.org/officeDocument/2006/relationships/image" Target="../media/image21.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33.wmf"/></Relationships>
</file>

<file path=ppt/slides/_rels/slide3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31.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15.wmf"/><Relationship Id="rId11" Type="http://schemas.openxmlformats.org/officeDocument/2006/relationships/image" Target="../media/image21.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33.wmf"/></Relationships>
</file>

<file path=ppt/slides/_rels/slide3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32.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15.wmf"/><Relationship Id="rId11" Type="http://schemas.openxmlformats.org/officeDocument/2006/relationships/image" Target="../media/image21.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33.wmf"/></Relationships>
</file>

<file path=ppt/slides/_rels/slide3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33.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15.wmf"/><Relationship Id="rId11" Type="http://schemas.openxmlformats.org/officeDocument/2006/relationships/image" Target="../media/image21.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33.wmf"/></Relationships>
</file>

<file path=ppt/slides/_rels/slide3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34.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38.wmf"/><Relationship Id="rId5" Type="http://schemas.openxmlformats.org/officeDocument/2006/relationships/image" Target="../media/image33.wmf"/><Relationship Id="rId4" Type="http://schemas.openxmlformats.org/officeDocument/2006/relationships/image" Target="../media/image13.wmf"/><Relationship Id="rId9" Type="http://schemas.openxmlformats.org/officeDocument/2006/relationships/image" Target="../media/image16.wmf"/></Relationships>
</file>

<file path=ppt/slides/_rels/slide3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35.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38.wmf"/><Relationship Id="rId5" Type="http://schemas.openxmlformats.org/officeDocument/2006/relationships/image" Target="../media/image33.wmf"/><Relationship Id="rId4" Type="http://schemas.openxmlformats.org/officeDocument/2006/relationships/image" Target="../media/image13.wmf"/><Relationship Id="rId9" Type="http://schemas.openxmlformats.org/officeDocument/2006/relationships/image" Target="../media/image16.wmf"/></Relationships>
</file>

<file path=ppt/slides/_rels/slide3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36.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38.wmf"/><Relationship Id="rId5" Type="http://schemas.openxmlformats.org/officeDocument/2006/relationships/image" Target="../media/image33.wmf"/><Relationship Id="rId4" Type="http://schemas.openxmlformats.org/officeDocument/2006/relationships/image" Target="../media/image13.wmf"/><Relationship Id="rId9" Type="http://schemas.openxmlformats.org/officeDocument/2006/relationships/image" Target="../media/image16.wmf"/></Relationships>
</file>

<file path=ppt/slides/_rels/slide3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37.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38.wmf"/><Relationship Id="rId5" Type="http://schemas.openxmlformats.org/officeDocument/2006/relationships/image" Target="../media/image33.wmf"/><Relationship Id="rId4" Type="http://schemas.openxmlformats.org/officeDocument/2006/relationships/image" Target="../media/image13.wmf"/><Relationship Id="rId9" Type="http://schemas.openxmlformats.org/officeDocument/2006/relationships/image" Target="../media/image16.wmf"/></Relationships>
</file>

<file path=ppt/slides/_rels/slide3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38.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38.wmf"/><Relationship Id="rId5" Type="http://schemas.openxmlformats.org/officeDocument/2006/relationships/image" Target="../media/image33.wmf"/><Relationship Id="rId10" Type="http://schemas.openxmlformats.org/officeDocument/2006/relationships/image" Target="../media/image18.wmf"/><Relationship Id="rId4" Type="http://schemas.openxmlformats.org/officeDocument/2006/relationships/image" Target="../media/image13.wmf"/><Relationship Id="rId9" Type="http://schemas.openxmlformats.org/officeDocument/2006/relationships/image" Target="../media/image16.wmf"/></Relationships>
</file>

<file path=ppt/slides/_rels/slide39.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39.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15.wmf"/><Relationship Id="rId5" Type="http://schemas.openxmlformats.org/officeDocument/2006/relationships/image" Target="../media/image33.wmf"/><Relationship Id="rId4" Type="http://schemas.openxmlformats.org/officeDocument/2006/relationships/image" Target="../media/image13.wmf"/><Relationship Id="rId9" Type="http://schemas.openxmlformats.org/officeDocument/2006/relationships/image" Target="../media/image39.wmf"/></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 Id="rId9" Type="http://schemas.openxmlformats.org/officeDocument/2006/relationships/image" Target="../media/image16.wmf"/></Relationships>
</file>

<file path=ppt/slides/_rels/slide4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40.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16.wmf"/><Relationship Id="rId11" Type="http://schemas.openxmlformats.org/officeDocument/2006/relationships/image" Target="../media/image39.wmf"/><Relationship Id="rId5" Type="http://schemas.openxmlformats.org/officeDocument/2006/relationships/image" Target="../media/image15.wmf"/><Relationship Id="rId10" Type="http://schemas.openxmlformats.org/officeDocument/2006/relationships/image" Target="../media/image38.wmf"/><Relationship Id="rId4" Type="http://schemas.openxmlformats.org/officeDocument/2006/relationships/image" Target="../media/image13.wmf"/><Relationship Id="rId9" Type="http://schemas.openxmlformats.org/officeDocument/2006/relationships/image" Target="../media/image19.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2.xml"/><Relationship Id="rId5" Type="http://schemas.openxmlformats.org/officeDocument/2006/relationships/image" Target="../media/image33.wmf"/><Relationship Id="rId4" Type="http://schemas.openxmlformats.org/officeDocument/2006/relationships/image" Target="../media/image13.w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33.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33.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33.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33.wmf"/></Relationships>
</file>

<file path=ppt/slides/_rels/slide4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46.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33.wmf"/></Relationships>
</file>

<file path=ppt/slides/_rels/slide4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47.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tags" Target="../tags/tag48.xml"/><Relationship Id="rId6" Type="http://schemas.openxmlformats.org/officeDocument/2006/relationships/image" Target="../media/image15.wmf"/><Relationship Id="rId11" Type="http://schemas.openxmlformats.org/officeDocument/2006/relationships/image" Target="../media/image40.wmf"/><Relationship Id="rId5" Type="http://schemas.openxmlformats.org/officeDocument/2006/relationships/image" Target="../media/image33.wmf"/><Relationship Id="rId10"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19.wmf"/></Relationships>
</file>

<file path=ppt/slides/_rels/slide4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48.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image" Target="../media/image15.wmf"/><Relationship Id="rId5" Type="http://schemas.openxmlformats.org/officeDocument/2006/relationships/image" Target="../media/image33.wmf"/><Relationship Id="rId4" Type="http://schemas.openxmlformats.org/officeDocument/2006/relationships/image" Target="../media/image20.wmf"/><Relationship Id="rId9" Type="http://schemas.openxmlformats.org/officeDocument/2006/relationships/image" Target="../media/image19.wmf"/></Relationships>
</file>

<file path=ppt/slides/_rels/slide4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49.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image" Target="../media/image15.wmf"/><Relationship Id="rId5" Type="http://schemas.openxmlformats.org/officeDocument/2006/relationships/image" Target="../media/image33.wmf"/><Relationship Id="rId10" Type="http://schemas.openxmlformats.org/officeDocument/2006/relationships/image" Target="../media/image19.wmf"/><Relationship Id="rId4" Type="http://schemas.openxmlformats.org/officeDocument/2006/relationships/image" Target="../media/image20.wmf"/><Relationship Id="rId9" Type="http://schemas.openxmlformats.org/officeDocument/2006/relationships/image" Target="../media/image21.wmf"/></Relationships>
</file>

<file path=ppt/slides/_rels/slide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5.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7.wmf"/><Relationship Id="rId9" Type="http://schemas.openxmlformats.org/officeDocument/2006/relationships/image" Target="../media/image19.wmf"/></Relationships>
</file>

<file path=ppt/slides/_rels/slide5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50.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33.wmf"/><Relationship Id="rId9" Type="http://schemas.openxmlformats.org/officeDocument/2006/relationships/image" Target="../media/image21.w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tags" Target="../tags/tag5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33.wm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53.xml"/><Relationship Id="rId6" Type="http://schemas.openxmlformats.org/officeDocument/2006/relationships/image" Target="../media/image10.wmf"/><Relationship Id="rId5" Type="http://schemas.openxmlformats.org/officeDocument/2006/relationships/image" Target="../media/image20.wmf"/><Relationship Id="rId4" Type="http://schemas.openxmlformats.org/officeDocument/2006/relationships/image" Target="../media/image12.w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tags" Target="../tags/tag54.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5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54.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tags" Target="../tags/tag55.xml"/><Relationship Id="rId6" Type="http://schemas.openxmlformats.org/officeDocument/2006/relationships/image" Target="../media/image20.wmf"/><Relationship Id="rId11" Type="http://schemas.openxmlformats.org/officeDocument/2006/relationships/image" Target="../media/image39.wmf"/><Relationship Id="rId5" Type="http://schemas.openxmlformats.org/officeDocument/2006/relationships/image" Target="../media/image14.wmf"/><Relationship Id="rId10" Type="http://schemas.openxmlformats.org/officeDocument/2006/relationships/image" Target="../media/image38.wmf"/><Relationship Id="rId4" Type="http://schemas.openxmlformats.org/officeDocument/2006/relationships/image" Target="../media/image13.wmf"/><Relationship Id="rId9" Type="http://schemas.openxmlformats.org/officeDocument/2006/relationships/image" Target="../media/image41.wmf"/></Relationships>
</file>

<file path=ppt/slides/_rels/slide5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55.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tags" Target="../tags/tag56.xml"/><Relationship Id="rId6" Type="http://schemas.openxmlformats.org/officeDocument/2006/relationships/image" Target="../media/image20.wmf"/><Relationship Id="rId11" Type="http://schemas.openxmlformats.org/officeDocument/2006/relationships/image" Target="../media/image39.wmf"/><Relationship Id="rId5" Type="http://schemas.openxmlformats.org/officeDocument/2006/relationships/image" Target="../media/image14.wmf"/><Relationship Id="rId10" Type="http://schemas.openxmlformats.org/officeDocument/2006/relationships/image" Target="../media/image38.wmf"/><Relationship Id="rId4" Type="http://schemas.openxmlformats.org/officeDocument/2006/relationships/image" Target="../media/image13.wmf"/><Relationship Id="rId9" Type="http://schemas.openxmlformats.org/officeDocument/2006/relationships/image" Target="../media/image41.wmf"/></Relationships>
</file>

<file path=ppt/slides/_rels/slide5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56.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tags" Target="../tags/tag57.xml"/><Relationship Id="rId6" Type="http://schemas.openxmlformats.org/officeDocument/2006/relationships/image" Target="../media/image20.wmf"/><Relationship Id="rId11" Type="http://schemas.openxmlformats.org/officeDocument/2006/relationships/image" Target="../media/image39.wmf"/><Relationship Id="rId5" Type="http://schemas.openxmlformats.org/officeDocument/2006/relationships/image" Target="../media/image14.wmf"/><Relationship Id="rId10" Type="http://schemas.openxmlformats.org/officeDocument/2006/relationships/image" Target="../media/image38.wmf"/><Relationship Id="rId4" Type="http://schemas.openxmlformats.org/officeDocument/2006/relationships/image" Target="../media/image13.wmf"/><Relationship Id="rId9" Type="http://schemas.openxmlformats.org/officeDocument/2006/relationships/image" Target="../media/image41.wmf"/></Relationships>
</file>

<file path=ppt/slides/_rels/slide57.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43.jpeg"/><Relationship Id="rId3" Type="http://schemas.openxmlformats.org/officeDocument/2006/relationships/notesSlide" Target="../notesSlides/notesSlide57.xml"/><Relationship Id="rId7" Type="http://schemas.openxmlformats.org/officeDocument/2006/relationships/image" Target="../media/image16.wmf"/><Relationship Id="rId12"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tags" Target="../tags/tag58.xml"/><Relationship Id="rId6" Type="http://schemas.openxmlformats.org/officeDocument/2006/relationships/image" Target="../media/image20.wmf"/><Relationship Id="rId11" Type="http://schemas.openxmlformats.org/officeDocument/2006/relationships/image" Target="../media/image39.wmf"/><Relationship Id="rId5" Type="http://schemas.openxmlformats.org/officeDocument/2006/relationships/image" Target="../media/image14.wmf"/><Relationship Id="rId10" Type="http://schemas.openxmlformats.org/officeDocument/2006/relationships/image" Target="../media/image38.wmf"/><Relationship Id="rId4" Type="http://schemas.openxmlformats.org/officeDocument/2006/relationships/image" Target="../media/image13.wmf"/><Relationship Id="rId9" Type="http://schemas.openxmlformats.org/officeDocument/2006/relationships/image" Target="../media/image41.wmf"/><Relationship Id="rId14" Type="http://schemas.openxmlformats.org/officeDocument/2006/relationships/image" Target="../media/image44.jpeg"/></Relationships>
</file>

<file path=ppt/slides/_rels/slide58.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43.jpeg"/><Relationship Id="rId3" Type="http://schemas.openxmlformats.org/officeDocument/2006/relationships/notesSlide" Target="../notesSlides/notesSlide58.xml"/><Relationship Id="rId7" Type="http://schemas.openxmlformats.org/officeDocument/2006/relationships/image" Target="../media/image16.wmf"/><Relationship Id="rId12"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image" Target="../media/image20.wmf"/><Relationship Id="rId11" Type="http://schemas.openxmlformats.org/officeDocument/2006/relationships/image" Target="../media/image39.wmf"/><Relationship Id="rId5" Type="http://schemas.openxmlformats.org/officeDocument/2006/relationships/image" Target="../media/image14.wmf"/><Relationship Id="rId10" Type="http://schemas.openxmlformats.org/officeDocument/2006/relationships/image" Target="../media/image38.wmf"/><Relationship Id="rId4" Type="http://schemas.openxmlformats.org/officeDocument/2006/relationships/image" Target="../media/image13.wmf"/><Relationship Id="rId9" Type="http://schemas.openxmlformats.org/officeDocument/2006/relationships/image" Target="../media/image41.wmf"/><Relationship Id="rId14" Type="http://schemas.openxmlformats.org/officeDocument/2006/relationships/image" Target="../media/image44.jpeg"/></Relationships>
</file>

<file path=ppt/slides/_rels/slide59.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59.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tags" Target="../tags/tag60.xml"/><Relationship Id="rId6" Type="http://schemas.openxmlformats.org/officeDocument/2006/relationships/image" Target="../media/image18.wmf"/><Relationship Id="rId11" Type="http://schemas.openxmlformats.org/officeDocument/2006/relationships/image" Target="../media/image44.jpeg"/><Relationship Id="rId5" Type="http://schemas.openxmlformats.org/officeDocument/2006/relationships/image" Target="../media/image5.wmf"/><Relationship Id="rId10" Type="http://schemas.openxmlformats.org/officeDocument/2006/relationships/image" Target="../media/image43.jpeg"/><Relationship Id="rId4" Type="http://schemas.openxmlformats.org/officeDocument/2006/relationships/image" Target="../media/image45.wmf"/><Relationship Id="rId9" Type="http://schemas.openxmlformats.org/officeDocument/2006/relationships/image" Target="../media/image42.jpeg"/></Relationships>
</file>

<file path=ppt/slides/_rels/slide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6.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7.wmf"/></Relationships>
</file>

<file path=ppt/slides/_rels/slide6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60.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tags" Target="../tags/tag61.xml"/><Relationship Id="rId6" Type="http://schemas.openxmlformats.org/officeDocument/2006/relationships/image" Target="../media/image20.wmf"/><Relationship Id="rId11" Type="http://schemas.openxmlformats.org/officeDocument/2006/relationships/image" Target="../media/image18.wmf"/><Relationship Id="rId5" Type="http://schemas.openxmlformats.org/officeDocument/2006/relationships/image" Target="../media/image5.wmf"/><Relationship Id="rId10" Type="http://schemas.openxmlformats.org/officeDocument/2006/relationships/image" Target="../media/image44.jpeg"/><Relationship Id="rId4" Type="http://schemas.openxmlformats.org/officeDocument/2006/relationships/image" Target="../media/image45.wmf"/><Relationship Id="rId9" Type="http://schemas.openxmlformats.org/officeDocument/2006/relationships/image" Target="../media/image43.jpeg"/></Relationships>
</file>

<file path=ppt/slides/_rels/slide6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61.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tags" Target="../tags/tag62.xml"/><Relationship Id="rId6" Type="http://schemas.openxmlformats.org/officeDocument/2006/relationships/image" Target="../media/image20.wmf"/><Relationship Id="rId11" Type="http://schemas.openxmlformats.org/officeDocument/2006/relationships/image" Target="../media/image39.wmf"/><Relationship Id="rId5" Type="http://schemas.openxmlformats.org/officeDocument/2006/relationships/image" Target="../media/image14.wmf"/><Relationship Id="rId10" Type="http://schemas.openxmlformats.org/officeDocument/2006/relationships/image" Target="../media/image38.wmf"/><Relationship Id="rId4" Type="http://schemas.openxmlformats.org/officeDocument/2006/relationships/image" Target="../media/image13.wmf"/><Relationship Id="rId9" Type="http://schemas.openxmlformats.org/officeDocument/2006/relationships/image" Target="../media/image41.wmf"/></Relationships>
</file>

<file path=ppt/slides/_rels/slide6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62.xml"/><Relationship Id="rId7" Type="http://schemas.openxmlformats.org/officeDocument/2006/relationships/image" Target="../media/image40.wmf"/><Relationship Id="rId12"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tags" Target="../tags/tag63.xml"/><Relationship Id="rId6" Type="http://schemas.openxmlformats.org/officeDocument/2006/relationships/image" Target="../media/image21.wmf"/><Relationship Id="rId11" Type="http://schemas.openxmlformats.org/officeDocument/2006/relationships/image" Target="../media/image38.wmf"/><Relationship Id="rId5" Type="http://schemas.openxmlformats.org/officeDocument/2006/relationships/image" Target="../media/image19.wmf"/><Relationship Id="rId10" Type="http://schemas.openxmlformats.org/officeDocument/2006/relationships/image" Target="../media/image41.wmf"/><Relationship Id="rId4" Type="http://schemas.openxmlformats.org/officeDocument/2006/relationships/image" Target="../media/image18.wmf"/><Relationship Id="rId9" Type="http://schemas.openxmlformats.org/officeDocument/2006/relationships/image" Target="../media/image15.wmf"/></Relationships>
</file>

<file path=ppt/slides/_rels/slide6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63.xml"/><Relationship Id="rId7" Type="http://schemas.openxmlformats.org/officeDocument/2006/relationships/image" Target="../media/image16.wmf"/><Relationship Id="rId12"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tags" Target="../tags/tag64.xml"/><Relationship Id="rId6" Type="http://schemas.openxmlformats.org/officeDocument/2006/relationships/image" Target="../media/image20.wmf"/><Relationship Id="rId11" Type="http://schemas.openxmlformats.org/officeDocument/2006/relationships/image" Target="../media/image39.wmf"/><Relationship Id="rId5" Type="http://schemas.openxmlformats.org/officeDocument/2006/relationships/image" Target="../media/image14.wmf"/><Relationship Id="rId10" Type="http://schemas.openxmlformats.org/officeDocument/2006/relationships/image" Target="../media/image38.wmf"/><Relationship Id="rId4" Type="http://schemas.openxmlformats.org/officeDocument/2006/relationships/image" Target="../media/image13.wmf"/><Relationship Id="rId9" Type="http://schemas.openxmlformats.org/officeDocument/2006/relationships/image" Target="../media/image46.jpeg"/></Relationships>
</file>

<file path=ppt/slides/_rels/slide64.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18.wmf"/><Relationship Id="rId3" Type="http://schemas.openxmlformats.org/officeDocument/2006/relationships/notesSlide" Target="../notesSlides/notesSlide64.xml"/><Relationship Id="rId7" Type="http://schemas.openxmlformats.org/officeDocument/2006/relationships/image" Target="../media/image49.png"/><Relationship Id="rId12"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tags" Target="../tags/tag65.xml"/><Relationship Id="rId6" Type="http://schemas.openxmlformats.org/officeDocument/2006/relationships/image" Target="../media/image48.png"/><Relationship Id="rId11" Type="http://schemas.openxmlformats.org/officeDocument/2006/relationships/image" Target="../media/image39.wmf"/><Relationship Id="rId5" Type="http://schemas.openxmlformats.org/officeDocument/2006/relationships/image" Target="../media/image16.wmf"/><Relationship Id="rId10" Type="http://schemas.openxmlformats.org/officeDocument/2006/relationships/image" Target="../media/image38.wmf"/><Relationship Id="rId4" Type="http://schemas.openxmlformats.org/officeDocument/2006/relationships/image" Target="../media/image15.wmf"/><Relationship Id="rId9" Type="http://schemas.openxmlformats.org/officeDocument/2006/relationships/image" Target="../media/image50.jpeg"/></Relationships>
</file>

<file path=ppt/slides/_rels/slide65.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18.wmf"/><Relationship Id="rId3" Type="http://schemas.openxmlformats.org/officeDocument/2006/relationships/notesSlide" Target="../notesSlides/notesSlide65.xml"/><Relationship Id="rId7" Type="http://schemas.openxmlformats.org/officeDocument/2006/relationships/image" Target="../media/image49.png"/><Relationship Id="rId12"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tags" Target="../tags/tag66.xml"/><Relationship Id="rId6" Type="http://schemas.openxmlformats.org/officeDocument/2006/relationships/image" Target="../media/image48.png"/><Relationship Id="rId11" Type="http://schemas.openxmlformats.org/officeDocument/2006/relationships/image" Target="../media/image39.wmf"/><Relationship Id="rId5" Type="http://schemas.openxmlformats.org/officeDocument/2006/relationships/image" Target="../media/image16.wmf"/><Relationship Id="rId10" Type="http://schemas.openxmlformats.org/officeDocument/2006/relationships/image" Target="../media/image38.wmf"/><Relationship Id="rId4" Type="http://schemas.openxmlformats.org/officeDocument/2006/relationships/image" Target="../media/image15.wmf"/><Relationship Id="rId9" Type="http://schemas.openxmlformats.org/officeDocument/2006/relationships/image" Target="../media/image50.jpeg"/></Relationships>
</file>

<file path=ppt/slides/_rels/slide66.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19.wmf"/><Relationship Id="rId3" Type="http://schemas.openxmlformats.org/officeDocument/2006/relationships/notesSlide" Target="../notesSlides/notesSlide66.xml"/><Relationship Id="rId7" Type="http://schemas.openxmlformats.org/officeDocument/2006/relationships/image" Target="../media/image49.png"/><Relationship Id="rId12"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tags" Target="../tags/tag67.xml"/><Relationship Id="rId6" Type="http://schemas.openxmlformats.org/officeDocument/2006/relationships/image" Target="../media/image48.png"/><Relationship Id="rId11" Type="http://schemas.openxmlformats.org/officeDocument/2006/relationships/image" Target="../media/image39.wmf"/><Relationship Id="rId5" Type="http://schemas.openxmlformats.org/officeDocument/2006/relationships/image" Target="../media/image16.wmf"/><Relationship Id="rId10" Type="http://schemas.openxmlformats.org/officeDocument/2006/relationships/image" Target="../media/image38.wmf"/><Relationship Id="rId4" Type="http://schemas.openxmlformats.org/officeDocument/2006/relationships/image" Target="../media/image15.wmf"/><Relationship Id="rId9" Type="http://schemas.openxmlformats.org/officeDocument/2006/relationships/image" Target="../media/image50.jpeg"/></Relationships>
</file>

<file path=ppt/slides/_rels/slide67.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19.wmf"/><Relationship Id="rId3" Type="http://schemas.openxmlformats.org/officeDocument/2006/relationships/notesSlide" Target="../notesSlides/notesSlide67.xml"/><Relationship Id="rId7" Type="http://schemas.openxmlformats.org/officeDocument/2006/relationships/image" Target="../media/image49.png"/><Relationship Id="rId12"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tags" Target="../tags/tag68.xml"/><Relationship Id="rId6" Type="http://schemas.openxmlformats.org/officeDocument/2006/relationships/image" Target="../media/image48.png"/><Relationship Id="rId11" Type="http://schemas.openxmlformats.org/officeDocument/2006/relationships/image" Target="../media/image39.wmf"/><Relationship Id="rId5" Type="http://schemas.openxmlformats.org/officeDocument/2006/relationships/image" Target="../media/image16.wmf"/><Relationship Id="rId15" Type="http://schemas.openxmlformats.org/officeDocument/2006/relationships/image" Target="../media/image40.wmf"/><Relationship Id="rId10" Type="http://schemas.openxmlformats.org/officeDocument/2006/relationships/image" Target="../media/image38.wmf"/><Relationship Id="rId4" Type="http://schemas.openxmlformats.org/officeDocument/2006/relationships/image" Target="../media/image15.wmf"/><Relationship Id="rId9" Type="http://schemas.openxmlformats.org/officeDocument/2006/relationships/image" Target="../media/image50.jpeg"/><Relationship Id="rId14" Type="http://schemas.openxmlformats.org/officeDocument/2006/relationships/image" Target="../media/image21.wmf"/></Relationships>
</file>

<file path=ppt/slides/_rels/slide68.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19.wmf"/><Relationship Id="rId3" Type="http://schemas.openxmlformats.org/officeDocument/2006/relationships/notesSlide" Target="../notesSlides/notesSlide68.xml"/><Relationship Id="rId7" Type="http://schemas.openxmlformats.org/officeDocument/2006/relationships/image" Target="../media/image49.png"/><Relationship Id="rId12"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tags" Target="../tags/tag69.xml"/><Relationship Id="rId6" Type="http://schemas.openxmlformats.org/officeDocument/2006/relationships/image" Target="../media/image48.png"/><Relationship Id="rId11" Type="http://schemas.openxmlformats.org/officeDocument/2006/relationships/image" Target="../media/image39.wmf"/><Relationship Id="rId5" Type="http://schemas.openxmlformats.org/officeDocument/2006/relationships/image" Target="../media/image16.wmf"/><Relationship Id="rId15" Type="http://schemas.openxmlformats.org/officeDocument/2006/relationships/image" Target="../media/image40.wmf"/><Relationship Id="rId10" Type="http://schemas.openxmlformats.org/officeDocument/2006/relationships/image" Target="../media/image38.wmf"/><Relationship Id="rId4" Type="http://schemas.openxmlformats.org/officeDocument/2006/relationships/image" Target="../media/image15.wmf"/><Relationship Id="rId9" Type="http://schemas.openxmlformats.org/officeDocument/2006/relationships/image" Target="../media/image50.jpeg"/><Relationship Id="rId14" Type="http://schemas.openxmlformats.org/officeDocument/2006/relationships/image" Target="../media/image21.wmf"/></Relationships>
</file>

<file path=ppt/slides/_rels/slide6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69.xml"/><Relationship Id="rId7" Type="http://schemas.openxmlformats.org/officeDocument/2006/relationships/image" Target="../media/image49.png"/><Relationship Id="rId12"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tags" Target="../tags/tag70.xml"/><Relationship Id="rId6" Type="http://schemas.openxmlformats.org/officeDocument/2006/relationships/image" Target="../media/image48.png"/><Relationship Id="rId11" Type="http://schemas.openxmlformats.org/officeDocument/2006/relationships/image" Target="../media/image39.wmf"/><Relationship Id="rId5" Type="http://schemas.openxmlformats.org/officeDocument/2006/relationships/image" Target="../media/image16.wmf"/><Relationship Id="rId10" Type="http://schemas.openxmlformats.org/officeDocument/2006/relationships/image" Target="../media/image38.wmf"/><Relationship Id="rId4" Type="http://schemas.openxmlformats.org/officeDocument/2006/relationships/image" Target="../media/image15.wmf"/><Relationship Id="rId9" Type="http://schemas.openxmlformats.org/officeDocument/2006/relationships/image" Target="../media/image5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70.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19.wmf"/><Relationship Id="rId3" Type="http://schemas.openxmlformats.org/officeDocument/2006/relationships/notesSlide" Target="../notesSlides/notesSlide70.xml"/><Relationship Id="rId7" Type="http://schemas.openxmlformats.org/officeDocument/2006/relationships/image" Target="../media/image49.png"/><Relationship Id="rId12"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tags" Target="../tags/tag71.xml"/><Relationship Id="rId6" Type="http://schemas.openxmlformats.org/officeDocument/2006/relationships/image" Target="../media/image48.png"/><Relationship Id="rId11" Type="http://schemas.openxmlformats.org/officeDocument/2006/relationships/image" Target="../media/image39.wmf"/><Relationship Id="rId5" Type="http://schemas.openxmlformats.org/officeDocument/2006/relationships/image" Target="../media/image16.wmf"/><Relationship Id="rId10" Type="http://schemas.openxmlformats.org/officeDocument/2006/relationships/image" Target="../media/image38.wmf"/><Relationship Id="rId4" Type="http://schemas.openxmlformats.org/officeDocument/2006/relationships/image" Target="../media/image15.wmf"/><Relationship Id="rId9" Type="http://schemas.openxmlformats.org/officeDocument/2006/relationships/image" Target="../media/image5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9.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 Id="rId9"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0">
            <a:extLst>
              <a:ext uri="{FF2B5EF4-FFF2-40B4-BE49-F238E27FC236}">
                <a16:creationId xmlns:a16="http://schemas.microsoft.com/office/drawing/2014/main" id="{0CF8D3C2-CA7B-4BF2-93A4-E5CBE9EA59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305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21">
            <a:extLst>
              <a:ext uri="{FF2B5EF4-FFF2-40B4-BE49-F238E27FC236}">
                <a16:creationId xmlns:a16="http://schemas.microsoft.com/office/drawing/2014/main" id="{003AB1BE-9504-48F6-B15F-01DD98762F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038600"/>
            <a:ext cx="6248400" cy="197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00" name="Group 22">
            <a:extLst>
              <a:ext uri="{FF2B5EF4-FFF2-40B4-BE49-F238E27FC236}">
                <a16:creationId xmlns:a16="http://schemas.microsoft.com/office/drawing/2014/main" id="{E4F2739D-B902-49A3-A06C-B7D8578287E0}"/>
              </a:ext>
            </a:extLst>
          </p:cNvPr>
          <p:cNvGrpSpPr>
            <a:grpSpLocks/>
          </p:cNvGrpSpPr>
          <p:nvPr/>
        </p:nvGrpSpPr>
        <p:grpSpPr bwMode="auto">
          <a:xfrm>
            <a:off x="-76200" y="1524000"/>
            <a:ext cx="9296400" cy="2362200"/>
            <a:chOff x="307" y="940"/>
            <a:chExt cx="4752" cy="1440"/>
          </a:xfrm>
        </p:grpSpPr>
        <p:sp>
          <p:nvSpPr>
            <p:cNvPr id="4104" name="AutoShape 23">
              <a:extLst>
                <a:ext uri="{FF2B5EF4-FFF2-40B4-BE49-F238E27FC236}">
                  <a16:creationId xmlns:a16="http://schemas.microsoft.com/office/drawing/2014/main" id="{DF997094-4BDB-4608-BD94-5EF3DC3E41BE}"/>
                </a:ext>
              </a:extLst>
            </p:cNvPr>
            <p:cNvSpPr>
              <a:spLocks noChangeAspect="1" noChangeArrowheads="1" noTextEdit="1"/>
            </p:cNvSpPr>
            <p:nvPr/>
          </p:nvSpPr>
          <p:spPr bwMode="auto">
            <a:xfrm>
              <a:off x="307" y="940"/>
              <a:ext cx="475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5" name="Rectangle 24">
              <a:extLst>
                <a:ext uri="{FF2B5EF4-FFF2-40B4-BE49-F238E27FC236}">
                  <a16:creationId xmlns:a16="http://schemas.microsoft.com/office/drawing/2014/main" id="{99EF0C14-7F07-4E3F-BCC2-4CFF20381D5B}"/>
                </a:ext>
              </a:extLst>
            </p:cNvPr>
            <p:cNvSpPr>
              <a:spLocks noChangeArrowheads="1"/>
            </p:cNvSpPr>
            <p:nvPr/>
          </p:nvSpPr>
          <p:spPr bwMode="auto">
            <a:xfrm>
              <a:off x="463" y="1040"/>
              <a:ext cx="4441" cy="1235"/>
            </a:xfrm>
            <a:prstGeom prst="rect">
              <a:avLst/>
            </a:prstGeom>
            <a:solidFill>
              <a:srgbClr val="0000FF"/>
            </a:solidFill>
            <a:ln w="0">
              <a:solidFill>
                <a:srgbClr val="000000"/>
              </a:solidFill>
              <a:miter lim="800000"/>
              <a:headEnd/>
              <a:tailEnd/>
            </a:ln>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106" name="Freeform 25">
              <a:extLst>
                <a:ext uri="{FF2B5EF4-FFF2-40B4-BE49-F238E27FC236}">
                  <a16:creationId xmlns:a16="http://schemas.microsoft.com/office/drawing/2014/main" id="{FA986C6C-7ED9-4FFD-859D-2ADD09602E3A}"/>
                </a:ext>
              </a:extLst>
            </p:cNvPr>
            <p:cNvSpPr>
              <a:spLocks/>
            </p:cNvSpPr>
            <p:nvPr/>
          </p:nvSpPr>
          <p:spPr bwMode="auto">
            <a:xfrm>
              <a:off x="395" y="947"/>
              <a:ext cx="68" cy="1419"/>
            </a:xfrm>
            <a:custGeom>
              <a:avLst/>
              <a:gdLst>
                <a:gd name="T0" fmla="*/ 0 w 205"/>
                <a:gd name="T1" fmla="*/ 0 h 3073"/>
                <a:gd name="T2" fmla="*/ 68 w 205"/>
                <a:gd name="T3" fmla="*/ 92 h 3073"/>
                <a:gd name="T4" fmla="*/ 68 w 205"/>
                <a:gd name="T5" fmla="*/ 1326 h 3073"/>
                <a:gd name="T6" fmla="*/ 0 w 205"/>
                <a:gd name="T7" fmla="*/ 1419 h 3073"/>
                <a:gd name="T8" fmla="*/ 0 w 205"/>
                <a:gd name="T9" fmla="*/ 0 h 30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 h="3073">
                  <a:moveTo>
                    <a:pt x="0" y="0"/>
                  </a:moveTo>
                  <a:lnTo>
                    <a:pt x="205" y="200"/>
                  </a:lnTo>
                  <a:lnTo>
                    <a:pt x="205" y="2872"/>
                  </a:lnTo>
                  <a:lnTo>
                    <a:pt x="0" y="3073"/>
                  </a:lnTo>
                  <a:lnTo>
                    <a:pt x="0" y="0"/>
                  </a:lnTo>
                  <a:close/>
                </a:path>
              </a:pathLst>
            </a:custGeom>
            <a:solidFill>
              <a:srgbClr val="A9A9FF"/>
            </a:solidFill>
            <a:ln w="0">
              <a:solidFill>
                <a:srgbClr val="000000"/>
              </a:solidFill>
              <a:prstDash val="solid"/>
              <a:round/>
              <a:headEnd/>
              <a:tailEnd/>
            </a:ln>
          </p:spPr>
          <p:txBody>
            <a:bodyPr/>
            <a:lstStyle/>
            <a:p>
              <a:endParaRPr lang="en-US"/>
            </a:p>
          </p:txBody>
        </p:sp>
        <p:sp>
          <p:nvSpPr>
            <p:cNvPr id="4107" name="Freeform 26">
              <a:extLst>
                <a:ext uri="{FF2B5EF4-FFF2-40B4-BE49-F238E27FC236}">
                  <a16:creationId xmlns:a16="http://schemas.microsoft.com/office/drawing/2014/main" id="{1B2DB309-E30D-46DB-9736-26318C94F3DA}"/>
                </a:ext>
              </a:extLst>
            </p:cNvPr>
            <p:cNvSpPr>
              <a:spLocks/>
            </p:cNvSpPr>
            <p:nvPr/>
          </p:nvSpPr>
          <p:spPr bwMode="auto">
            <a:xfrm>
              <a:off x="395" y="947"/>
              <a:ext cx="4577" cy="93"/>
            </a:xfrm>
            <a:custGeom>
              <a:avLst/>
              <a:gdLst>
                <a:gd name="T0" fmla="*/ 0 w 13731"/>
                <a:gd name="T1" fmla="*/ 0 h 200"/>
                <a:gd name="T2" fmla="*/ 68 w 13731"/>
                <a:gd name="T3" fmla="*/ 93 h 200"/>
                <a:gd name="T4" fmla="*/ 4509 w 13731"/>
                <a:gd name="T5" fmla="*/ 93 h 200"/>
                <a:gd name="T6" fmla="*/ 4577 w 13731"/>
                <a:gd name="T7" fmla="*/ 0 h 200"/>
                <a:gd name="T8" fmla="*/ 0 w 13731"/>
                <a:gd name="T9" fmla="*/ 0 h 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31" h="200">
                  <a:moveTo>
                    <a:pt x="0" y="0"/>
                  </a:moveTo>
                  <a:lnTo>
                    <a:pt x="205" y="200"/>
                  </a:lnTo>
                  <a:lnTo>
                    <a:pt x="13526" y="200"/>
                  </a:lnTo>
                  <a:lnTo>
                    <a:pt x="13731" y="0"/>
                  </a:lnTo>
                  <a:lnTo>
                    <a:pt x="0" y="0"/>
                  </a:lnTo>
                  <a:close/>
                </a:path>
              </a:pathLst>
            </a:custGeom>
            <a:solidFill>
              <a:srgbClr val="7F7FFE"/>
            </a:solidFill>
            <a:ln w="0">
              <a:solidFill>
                <a:srgbClr val="000000"/>
              </a:solidFill>
              <a:prstDash val="solid"/>
              <a:round/>
              <a:headEnd/>
              <a:tailEnd/>
            </a:ln>
          </p:spPr>
          <p:txBody>
            <a:bodyPr/>
            <a:lstStyle/>
            <a:p>
              <a:endParaRPr lang="en-US"/>
            </a:p>
          </p:txBody>
        </p:sp>
        <p:sp>
          <p:nvSpPr>
            <p:cNvPr id="4108" name="Freeform 27">
              <a:extLst>
                <a:ext uri="{FF2B5EF4-FFF2-40B4-BE49-F238E27FC236}">
                  <a16:creationId xmlns:a16="http://schemas.microsoft.com/office/drawing/2014/main" id="{B3B059E9-DF16-4B1D-A2CB-076485651465}"/>
                </a:ext>
              </a:extLst>
            </p:cNvPr>
            <p:cNvSpPr>
              <a:spLocks/>
            </p:cNvSpPr>
            <p:nvPr/>
          </p:nvSpPr>
          <p:spPr bwMode="auto">
            <a:xfrm>
              <a:off x="4904" y="947"/>
              <a:ext cx="68" cy="1419"/>
            </a:xfrm>
            <a:custGeom>
              <a:avLst/>
              <a:gdLst>
                <a:gd name="T0" fmla="*/ 68 w 205"/>
                <a:gd name="T1" fmla="*/ 1419 h 3073"/>
                <a:gd name="T2" fmla="*/ 0 w 205"/>
                <a:gd name="T3" fmla="*/ 1326 h 3073"/>
                <a:gd name="T4" fmla="*/ 0 w 205"/>
                <a:gd name="T5" fmla="*/ 92 h 3073"/>
                <a:gd name="T6" fmla="*/ 68 w 205"/>
                <a:gd name="T7" fmla="*/ 0 h 3073"/>
                <a:gd name="T8" fmla="*/ 68 w 205"/>
                <a:gd name="T9" fmla="*/ 1419 h 30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 h="3073">
                  <a:moveTo>
                    <a:pt x="205" y="3073"/>
                  </a:moveTo>
                  <a:lnTo>
                    <a:pt x="0" y="2872"/>
                  </a:lnTo>
                  <a:lnTo>
                    <a:pt x="0" y="200"/>
                  </a:lnTo>
                  <a:lnTo>
                    <a:pt x="205" y="0"/>
                  </a:lnTo>
                  <a:lnTo>
                    <a:pt x="205" y="3073"/>
                  </a:lnTo>
                  <a:close/>
                </a:path>
              </a:pathLst>
            </a:custGeom>
            <a:solidFill>
              <a:srgbClr val="00007F"/>
            </a:solidFill>
            <a:ln w="0">
              <a:solidFill>
                <a:srgbClr val="000000"/>
              </a:solidFill>
              <a:prstDash val="solid"/>
              <a:round/>
              <a:headEnd/>
              <a:tailEnd/>
            </a:ln>
          </p:spPr>
          <p:txBody>
            <a:bodyPr/>
            <a:lstStyle/>
            <a:p>
              <a:endParaRPr lang="en-US"/>
            </a:p>
          </p:txBody>
        </p:sp>
        <p:sp>
          <p:nvSpPr>
            <p:cNvPr id="4109" name="Freeform 28">
              <a:extLst>
                <a:ext uri="{FF2B5EF4-FFF2-40B4-BE49-F238E27FC236}">
                  <a16:creationId xmlns:a16="http://schemas.microsoft.com/office/drawing/2014/main" id="{610A3111-EB0D-4539-B0C0-25760E6E0ABB}"/>
                </a:ext>
              </a:extLst>
            </p:cNvPr>
            <p:cNvSpPr>
              <a:spLocks/>
            </p:cNvSpPr>
            <p:nvPr/>
          </p:nvSpPr>
          <p:spPr bwMode="auto">
            <a:xfrm>
              <a:off x="395" y="2273"/>
              <a:ext cx="4577" cy="93"/>
            </a:xfrm>
            <a:custGeom>
              <a:avLst/>
              <a:gdLst>
                <a:gd name="T0" fmla="*/ 4577 w 13731"/>
                <a:gd name="T1" fmla="*/ 93 h 201"/>
                <a:gd name="T2" fmla="*/ 0 w 13731"/>
                <a:gd name="T3" fmla="*/ 93 h 201"/>
                <a:gd name="T4" fmla="*/ 68 w 13731"/>
                <a:gd name="T5" fmla="*/ 0 h 201"/>
                <a:gd name="T6" fmla="*/ 4509 w 13731"/>
                <a:gd name="T7" fmla="*/ 0 h 201"/>
                <a:gd name="T8" fmla="*/ 4577 w 13731"/>
                <a:gd name="T9" fmla="*/ 93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31" h="201">
                  <a:moveTo>
                    <a:pt x="13731" y="201"/>
                  </a:moveTo>
                  <a:lnTo>
                    <a:pt x="0" y="201"/>
                  </a:lnTo>
                  <a:lnTo>
                    <a:pt x="205" y="0"/>
                  </a:lnTo>
                  <a:lnTo>
                    <a:pt x="13526" y="0"/>
                  </a:lnTo>
                  <a:lnTo>
                    <a:pt x="13731" y="201"/>
                  </a:lnTo>
                  <a:close/>
                </a:path>
              </a:pathLst>
            </a:custGeom>
            <a:solidFill>
              <a:srgbClr val="00003F"/>
            </a:solidFill>
            <a:ln w="0">
              <a:solidFill>
                <a:srgbClr val="000000"/>
              </a:solidFill>
              <a:prstDash val="solid"/>
              <a:round/>
              <a:headEnd/>
              <a:tailEnd/>
            </a:ln>
          </p:spPr>
          <p:txBody>
            <a:bodyPr/>
            <a:lstStyle/>
            <a:p>
              <a:endParaRPr lang="en-US"/>
            </a:p>
          </p:txBody>
        </p:sp>
        <p:sp>
          <p:nvSpPr>
            <p:cNvPr id="4110" name="Rectangle 29">
              <a:extLst>
                <a:ext uri="{FF2B5EF4-FFF2-40B4-BE49-F238E27FC236}">
                  <a16:creationId xmlns:a16="http://schemas.microsoft.com/office/drawing/2014/main" id="{D0DE5A16-6411-484B-B04C-619A8C4A9CDA}"/>
                </a:ext>
              </a:extLst>
            </p:cNvPr>
            <p:cNvSpPr>
              <a:spLocks noChangeArrowheads="1"/>
            </p:cNvSpPr>
            <p:nvPr/>
          </p:nvSpPr>
          <p:spPr bwMode="auto">
            <a:xfrm>
              <a:off x="5023" y="1676"/>
              <a:ext cx="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s-PR" altLang="en-US"/>
            </a:p>
          </p:txBody>
        </p:sp>
      </p:grpSp>
      <p:sp>
        <p:nvSpPr>
          <p:cNvPr id="4101" name="Rectangle 30">
            <a:extLst>
              <a:ext uri="{FF2B5EF4-FFF2-40B4-BE49-F238E27FC236}">
                <a16:creationId xmlns:a16="http://schemas.microsoft.com/office/drawing/2014/main" id="{EC045686-40CA-4717-AA60-1441C7EACA76}"/>
              </a:ext>
            </a:extLst>
          </p:cNvPr>
          <p:cNvSpPr>
            <a:spLocks noChangeArrowheads="1"/>
          </p:cNvSpPr>
          <p:nvPr/>
        </p:nvSpPr>
        <p:spPr bwMode="auto">
          <a:xfrm>
            <a:off x="293688" y="1752600"/>
            <a:ext cx="8643937"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4000" b="1">
                <a:solidFill>
                  <a:srgbClr val="FFFF00"/>
                </a:solidFill>
              </a:rPr>
              <a:t>TEORÍA Y FUNDAMENTOS</a:t>
            </a:r>
          </a:p>
          <a:p>
            <a:pPr algn="ctr"/>
            <a:r>
              <a:rPr lang="en-US" altLang="en-US" sz="4000" b="1">
                <a:solidFill>
                  <a:srgbClr val="FFFF00"/>
                </a:solidFill>
              </a:rPr>
              <a:t>PARA LA PERIODIZACIÓN:</a:t>
            </a:r>
          </a:p>
          <a:p>
            <a:pPr algn="ctr"/>
            <a:r>
              <a:rPr lang="en-US" altLang="en-US" sz="3500" b="1">
                <a:solidFill>
                  <a:srgbClr val="FFFF00"/>
                </a:solidFill>
              </a:rPr>
              <a:t>Estructuración del Entrenamiento Deportivo</a:t>
            </a:r>
            <a:r>
              <a:rPr lang="en-US" altLang="en-US" sz="3600" b="1">
                <a:solidFill>
                  <a:srgbClr val="FFFF00"/>
                </a:solidFill>
              </a:rPr>
              <a:t> </a:t>
            </a:r>
            <a:endParaRPr lang="en-US" altLang="en-US" sz="3600"/>
          </a:p>
        </p:txBody>
      </p:sp>
      <p:pic>
        <p:nvPicPr>
          <p:cNvPr id="4102" name="Picture 1">
            <a:extLst>
              <a:ext uri="{FF2B5EF4-FFF2-40B4-BE49-F238E27FC236}">
                <a16:creationId xmlns:a16="http://schemas.microsoft.com/office/drawing/2014/main" id="{B7782F66-792E-487C-86DF-494B5D8E95E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400" y="6284913"/>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a:extLst>
              <a:ext uri="{FF2B5EF4-FFF2-40B4-BE49-F238E27FC236}">
                <a16:creationId xmlns:a16="http://schemas.microsoft.com/office/drawing/2014/main" id="{C34BF997-E229-4036-8E52-0763F89920ED}"/>
              </a:ext>
            </a:extLst>
          </p:cNvPr>
          <p:cNvSpPr txBox="1">
            <a:spLocks noChangeArrowheads="1"/>
          </p:cNvSpPr>
          <p:nvPr/>
        </p:nvSpPr>
        <p:spPr bwMode="auto">
          <a:xfrm>
            <a:off x="1651000" y="6157913"/>
            <a:ext cx="711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PR" altLang="en-US" sz="1200" dirty="0" err="1">
                <a:latin typeface="Arial" panose="020B0604020202020204" pitchFamily="34" charset="0"/>
              </a:rPr>
              <a:t>Saludmed</a:t>
            </a:r>
            <a:r>
              <a:rPr lang="es-PR" altLang="en-US" sz="1200" dirty="0">
                <a:latin typeface="Arial" panose="020B0604020202020204" pitchFamily="34" charset="0"/>
              </a:rPr>
              <a:t> 2023, por </a:t>
            </a:r>
            <a:r>
              <a:rPr lang="es-PR" altLang="en-US" sz="1200" b="1" i="1" dirty="0">
                <a:latin typeface="Arial" panose="020B0604020202020204" pitchFamily="34" charset="0"/>
                <a:hlinkClick r:id="rId7"/>
              </a:rPr>
              <a:t>Edgar Lopategui Corsino</a:t>
            </a:r>
            <a:r>
              <a:rPr lang="es-PR" altLang="en-US" sz="1200" dirty="0">
                <a:latin typeface="Arial" panose="020B0604020202020204" pitchFamily="34" charset="0"/>
              </a:rPr>
              <a:t>, se encuentra bajo una licencia </a:t>
            </a:r>
            <a:r>
              <a:rPr lang="es-PR" altLang="en-US" sz="1200" i="1" dirty="0">
                <a:latin typeface="Arial" panose="020B0604020202020204" pitchFamily="34" charset="0"/>
                <a:hlinkClick r:id="rId8"/>
              </a:rPr>
              <a:t>"Creative </a:t>
            </a:r>
            <a:r>
              <a:rPr lang="es-PR" altLang="en-US" sz="1200" i="1" dirty="0" err="1">
                <a:latin typeface="Arial" panose="020B0604020202020204" pitchFamily="34" charset="0"/>
                <a:hlinkClick r:id="rId8"/>
              </a:rPr>
              <a:t>Commons</a:t>
            </a:r>
            <a:r>
              <a:rPr lang="es-PR" altLang="en-US" sz="1200" i="1" dirty="0">
                <a:latin typeface="Arial" panose="020B0604020202020204" pitchFamily="34" charset="0"/>
                <a:hlinkClick r:id="rId8"/>
              </a:rPr>
              <a:t>"</a:t>
            </a:r>
            <a:r>
              <a:rPr lang="es-PR" altLang="en-US" sz="1200" dirty="0">
                <a:latin typeface="Arial" panose="020B0604020202020204" pitchFamily="34" charset="0"/>
              </a:rPr>
              <a:t>, </a:t>
            </a:r>
          </a:p>
          <a:p>
            <a:pPr eaLnBrk="1" hangingPunct="1">
              <a:spcBef>
                <a:spcPct val="0"/>
              </a:spcBef>
              <a:buFontTx/>
              <a:buNone/>
            </a:pPr>
            <a:r>
              <a:rPr lang="es-PR" altLang="en-US" sz="1200" dirty="0">
                <a:latin typeface="Arial" panose="020B0604020202020204" pitchFamily="34" charset="0"/>
              </a:rPr>
              <a:t>de tipo: </a:t>
            </a:r>
            <a:r>
              <a:rPr lang="es-PR" altLang="en-US" sz="1200" b="1" i="1" dirty="0">
                <a:latin typeface="Arial" panose="020B0604020202020204" pitchFamily="34" charset="0"/>
                <a:hlinkClick r:id="rId8"/>
              </a:rPr>
              <a:t>Reconocimiento-</a:t>
            </a:r>
            <a:r>
              <a:rPr lang="es-PR" altLang="en-US" sz="1200" b="1" i="1" dirty="0" err="1">
                <a:latin typeface="Arial" panose="020B0604020202020204" pitchFamily="34" charset="0"/>
                <a:hlinkClick r:id="rId8"/>
              </a:rPr>
              <a:t>NoComercial</a:t>
            </a:r>
            <a:r>
              <a:rPr lang="es-PR" altLang="en-US" sz="1200" b="1" i="1" dirty="0">
                <a:latin typeface="Arial" panose="020B0604020202020204" pitchFamily="34" charset="0"/>
                <a:hlinkClick r:id="rId8"/>
              </a:rPr>
              <a:t>-Sin Obras Derivadas 3.0.  Licencia de Puerto Rico</a:t>
            </a:r>
            <a:r>
              <a:rPr lang="es-PR" altLang="en-US" sz="1200" dirty="0">
                <a:latin typeface="Arial" panose="020B0604020202020204" pitchFamily="34" charset="0"/>
              </a:rPr>
              <a:t>.  </a:t>
            </a:r>
          </a:p>
          <a:p>
            <a:pPr eaLnBrk="1" hangingPunct="1">
              <a:spcBef>
                <a:spcPct val="0"/>
              </a:spcBef>
              <a:buFontTx/>
              <a:buNone/>
            </a:pPr>
            <a:r>
              <a:rPr lang="es-PR" altLang="en-US" sz="1200" dirty="0">
                <a:latin typeface="Arial" panose="020B0604020202020204" pitchFamily="34" charset="0"/>
              </a:rPr>
              <a:t>Basado en las páginas publicadas para el sitio Web: </a:t>
            </a:r>
            <a:r>
              <a:rPr lang="es-PR" altLang="en-US" sz="1200" b="1" i="1" dirty="0">
                <a:latin typeface="Arial" panose="020B0604020202020204" pitchFamily="34" charset="0"/>
                <a:hlinkClick r:id="rId7"/>
              </a:rPr>
              <a:t>www.saludmed.com</a:t>
            </a:r>
            <a:r>
              <a:rPr lang="es-PR" altLang="en-US" sz="1200" dirty="0">
                <a:latin typeface="Arial" panose="020B0604020202020204" pitchFamily="34" charset="0"/>
              </a:rPr>
              <a:t>.</a:t>
            </a:r>
          </a:p>
        </p:txBody>
      </p:sp>
    </p:spTree>
    <p:custDataLst>
      <p:tags r:id="rId1"/>
    </p:custData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4">
            <a:extLst>
              <a:ext uri="{FF2B5EF4-FFF2-40B4-BE49-F238E27FC236}">
                <a16:creationId xmlns:a16="http://schemas.microsoft.com/office/drawing/2014/main" id="{EA07747A-6AFE-400A-A242-B82AD45FB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768725"/>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15">
            <a:extLst>
              <a:ext uri="{FF2B5EF4-FFF2-40B4-BE49-F238E27FC236}">
                <a16:creationId xmlns:a16="http://schemas.microsoft.com/office/drawing/2014/main" id="{BF6D8BB9-1FC4-4C3A-871A-B471AE801101}"/>
              </a:ext>
            </a:extLst>
          </p:cNvPr>
          <p:cNvSpPr txBox="1">
            <a:spLocks noChangeArrowheads="1"/>
          </p:cNvSpPr>
          <p:nvPr/>
        </p:nvSpPr>
        <p:spPr bwMode="auto">
          <a:xfrm>
            <a:off x="457200" y="3875088"/>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rPr>
              <a:t>PLANIFICACIÓN/PROGRAMACIÓN DEL ENTRENAMIENTO</a:t>
            </a:r>
          </a:p>
        </p:txBody>
      </p:sp>
      <p:pic>
        <p:nvPicPr>
          <p:cNvPr id="22532" name="Picture 16">
            <a:extLst>
              <a:ext uri="{FF2B5EF4-FFF2-40B4-BE49-F238E27FC236}">
                <a16:creationId xmlns:a16="http://schemas.microsoft.com/office/drawing/2014/main" id="{3133680E-6D9B-4F75-B240-F6E0974F9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5064125"/>
            <a:ext cx="51054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17">
            <a:extLst>
              <a:ext uri="{FF2B5EF4-FFF2-40B4-BE49-F238E27FC236}">
                <a16:creationId xmlns:a16="http://schemas.microsoft.com/office/drawing/2014/main" id="{7A817DA3-7BFE-4DF0-A4AE-0269B5406466}"/>
              </a:ext>
            </a:extLst>
          </p:cNvPr>
          <p:cNvSpPr txBox="1">
            <a:spLocks noChangeArrowheads="1"/>
          </p:cNvSpPr>
          <p:nvPr/>
        </p:nvSpPr>
        <p:spPr bwMode="auto">
          <a:xfrm>
            <a:off x="1676400" y="5140325"/>
            <a:ext cx="533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4800" b="1">
                <a:solidFill>
                  <a:schemeClr val="tx1"/>
                </a:solidFill>
                <a:latin typeface="Arial" panose="020B0604020202020204" pitchFamily="34" charset="0"/>
              </a:rPr>
              <a:t>Características:</a:t>
            </a:r>
          </a:p>
        </p:txBody>
      </p:sp>
      <p:pic>
        <p:nvPicPr>
          <p:cNvPr id="22534" name="Picture 18">
            <a:extLst>
              <a:ext uri="{FF2B5EF4-FFF2-40B4-BE49-F238E27FC236}">
                <a16:creationId xmlns:a16="http://schemas.microsoft.com/office/drawing/2014/main" id="{FA4698C2-8843-4854-BA02-75967E30BA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733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19">
            <a:extLst>
              <a:ext uri="{FF2B5EF4-FFF2-40B4-BE49-F238E27FC236}">
                <a16:creationId xmlns:a16="http://schemas.microsoft.com/office/drawing/2014/main" id="{B5729F87-4C20-462D-9FB2-B99F8E51999F}"/>
              </a:ext>
            </a:extLst>
          </p:cNvPr>
          <p:cNvSpPr txBox="1">
            <a:spLocks noChangeArrowheads="1"/>
          </p:cNvSpPr>
          <p:nvPr/>
        </p:nvSpPr>
        <p:spPr bwMode="auto">
          <a:xfrm>
            <a:off x="533400" y="2533650"/>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900" b="1">
                <a:solidFill>
                  <a:schemeClr val="tx1"/>
                </a:solidFill>
                <a:latin typeface="Arial" panose="020B0604020202020204" pitchFamily="34" charset="0"/>
              </a:rPr>
              <a:t>La Estructura del Proceso de Entrenamiento</a:t>
            </a:r>
          </a:p>
        </p:txBody>
      </p:sp>
      <p:pic>
        <p:nvPicPr>
          <p:cNvPr id="22536" name="Picture 20">
            <a:extLst>
              <a:ext uri="{FF2B5EF4-FFF2-40B4-BE49-F238E27FC236}">
                <a16:creationId xmlns:a16="http://schemas.microsoft.com/office/drawing/2014/main" id="{6FEE9768-C79C-4ACB-B565-025EE92236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644525"/>
            <a:ext cx="6553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381" name="Rectangle 21">
            <a:extLst>
              <a:ext uri="{FF2B5EF4-FFF2-40B4-BE49-F238E27FC236}">
                <a16:creationId xmlns:a16="http://schemas.microsoft.com/office/drawing/2014/main" id="{5EF33469-6AA4-4C44-A633-15BEE0A85271}"/>
              </a:ext>
            </a:extLst>
          </p:cNvPr>
          <p:cNvSpPr>
            <a:spLocks noChangeArrowheads="1"/>
          </p:cNvSpPr>
          <p:nvPr/>
        </p:nvSpPr>
        <p:spPr bwMode="auto">
          <a:xfrm>
            <a:off x="1600200" y="873125"/>
            <a:ext cx="6096000" cy="762000"/>
          </a:xfrm>
          <a:prstGeom prst="rect">
            <a:avLst/>
          </a:prstGeom>
          <a:gradFill rotWithShape="0">
            <a:gsLst>
              <a:gs pos="0">
                <a:srgbClr val="000066"/>
              </a:gs>
              <a:gs pos="100000">
                <a:srgbClr val="000000"/>
              </a:gs>
            </a:gsLst>
            <a:lin ang="5400000" scaled="1"/>
          </a:gradFill>
          <a:ln w="57150">
            <a:solidFill>
              <a:schemeClr val="bg1"/>
            </a:solid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en-US" sz="3600" b="1">
                <a:solidFill>
                  <a:schemeClr val="tx2"/>
                </a:solidFill>
                <a:latin typeface="Arial" panose="020B0604020202020204" pitchFamily="34" charset="0"/>
              </a:rPr>
              <a:t>Entrenamiento Deportivo</a:t>
            </a:r>
          </a:p>
        </p:txBody>
      </p:sp>
      <p:sp>
        <p:nvSpPr>
          <p:cNvPr id="22538" name="Line 22">
            <a:extLst>
              <a:ext uri="{FF2B5EF4-FFF2-40B4-BE49-F238E27FC236}">
                <a16:creationId xmlns:a16="http://schemas.microsoft.com/office/drawing/2014/main" id="{0B5F44BC-9C29-49B8-BA0F-D07356A05CAF}"/>
              </a:ext>
            </a:extLst>
          </p:cNvPr>
          <p:cNvSpPr>
            <a:spLocks noChangeShapeType="1"/>
          </p:cNvSpPr>
          <p:nvPr/>
        </p:nvSpPr>
        <p:spPr bwMode="auto">
          <a:xfrm>
            <a:off x="4191000" y="1863725"/>
            <a:ext cx="0" cy="609600"/>
          </a:xfrm>
          <a:prstGeom prst="line">
            <a:avLst/>
          </a:prstGeom>
          <a:noFill/>
          <a:ln w="1143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Line 23">
            <a:extLst>
              <a:ext uri="{FF2B5EF4-FFF2-40B4-BE49-F238E27FC236}">
                <a16:creationId xmlns:a16="http://schemas.microsoft.com/office/drawing/2014/main" id="{24E2A718-DD2F-42C0-AC5C-A7F356BE7FDF}"/>
              </a:ext>
            </a:extLst>
          </p:cNvPr>
          <p:cNvSpPr>
            <a:spLocks noChangeShapeType="1"/>
          </p:cNvSpPr>
          <p:nvPr/>
        </p:nvSpPr>
        <p:spPr bwMode="auto">
          <a:xfrm>
            <a:off x="4191000" y="3159125"/>
            <a:ext cx="0" cy="609600"/>
          </a:xfrm>
          <a:prstGeom prst="line">
            <a:avLst/>
          </a:prstGeom>
          <a:noFill/>
          <a:ln w="1143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24">
            <a:extLst>
              <a:ext uri="{FF2B5EF4-FFF2-40B4-BE49-F238E27FC236}">
                <a16:creationId xmlns:a16="http://schemas.microsoft.com/office/drawing/2014/main" id="{A7D26708-0422-458F-8186-2E856D755018}"/>
              </a:ext>
            </a:extLst>
          </p:cNvPr>
          <p:cNvSpPr>
            <a:spLocks noChangeShapeType="1"/>
          </p:cNvSpPr>
          <p:nvPr/>
        </p:nvSpPr>
        <p:spPr bwMode="auto">
          <a:xfrm>
            <a:off x="4191000" y="4454525"/>
            <a:ext cx="0" cy="609600"/>
          </a:xfrm>
          <a:prstGeom prst="line">
            <a:avLst/>
          </a:prstGeom>
          <a:noFill/>
          <a:ln w="1143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3">
            <a:extLst>
              <a:ext uri="{FF2B5EF4-FFF2-40B4-BE49-F238E27FC236}">
                <a16:creationId xmlns:a16="http://schemas.microsoft.com/office/drawing/2014/main" id="{9077DEEB-29D0-44C1-9913-5A535BF87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430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AutoShape 14">
            <a:extLst>
              <a:ext uri="{FF2B5EF4-FFF2-40B4-BE49-F238E27FC236}">
                <a16:creationId xmlns:a16="http://schemas.microsoft.com/office/drawing/2014/main" id="{F015872F-0990-466C-A77C-0D7731C8A847}"/>
              </a:ext>
            </a:extLst>
          </p:cNvPr>
          <p:cNvSpPr>
            <a:spLocks noChangeArrowheads="1"/>
          </p:cNvSpPr>
          <p:nvPr/>
        </p:nvSpPr>
        <p:spPr bwMode="auto">
          <a:xfrm>
            <a:off x="762000" y="3124200"/>
            <a:ext cx="7467600" cy="3352800"/>
          </a:xfrm>
          <a:prstGeom prst="roundRect">
            <a:avLst>
              <a:gd name="adj" fmla="val 16667"/>
            </a:avLst>
          </a:prstGeom>
          <a:gradFill rotWithShape="0">
            <a:gsLst>
              <a:gs pos="0">
                <a:srgbClr val="0000CC"/>
              </a:gs>
              <a:gs pos="100000">
                <a:srgbClr val="000000"/>
              </a:gs>
            </a:gsLst>
            <a:path path="shape">
              <a:fillToRect l="50000" t="50000" r="50000" b="50000"/>
            </a:path>
          </a:gra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s-PR" altLang="en-US">
              <a:solidFill>
                <a:schemeClr val="tx2"/>
              </a:solidFill>
            </a:endParaRPr>
          </a:p>
        </p:txBody>
      </p:sp>
      <p:sp>
        <p:nvSpPr>
          <p:cNvPr id="24580" name="Text Box 15">
            <a:extLst>
              <a:ext uri="{FF2B5EF4-FFF2-40B4-BE49-F238E27FC236}">
                <a16:creationId xmlns:a16="http://schemas.microsoft.com/office/drawing/2014/main" id="{2FDA7450-C8D3-4375-A1DE-30A18EBF0162}"/>
              </a:ext>
            </a:extLst>
          </p:cNvPr>
          <p:cNvSpPr txBox="1">
            <a:spLocks noChangeArrowheads="1"/>
          </p:cNvSpPr>
          <p:nvPr/>
        </p:nvSpPr>
        <p:spPr bwMode="auto">
          <a:xfrm>
            <a:off x="914400" y="3228975"/>
            <a:ext cx="7315200"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110000"/>
              </a:lnSpc>
              <a:buClr>
                <a:srgbClr val="00FF00"/>
              </a:buClr>
              <a:buFont typeface="Wingdings" panose="05000000000000000000" pitchFamily="2" charset="2"/>
              <a:buChar char="q"/>
            </a:pPr>
            <a:r>
              <a:rPr lang="en-US" altLang="en-US" sz="2600" b="1"/>
              <a:t> Se dirige/enfoca a alcanzar unos objetivos de</a:t>
            </a:r>
          </a:p>
          <a:p>
            <a:pPr algn="l">
              <a:lnSpc>
                <a:spcPct val="110000"/>
              </a:lnSpc>
              <a:buClr>
                <a:srgbClr val="00FF00"/>
              </a:buClr>
              <a:buFont typeface="Wingdings" panose="05000000000000000000" pitchFamily="2" charset="2"/>
              <a:buNone/>
            </a:pPr>
            <a:r>
              <a:rPr lang="en-US" altLang="en-US" sz="2600" b="1"/>
              <a:t>     entrenamiento previamente delineados</a:t>
            </a:r>
          </a:p>
          <a:p>
            <a:pPr algn="l">
              <a:lnSpc>
                <a:spcPct val="110000"/>
              </a:lnSpc>
              <a:buClr>
                <a:srgbClr val="00FF00"/>
              </a:buClr>
              <a:buFont typeface="Wingdings" panose="05000000000000000000" pitchFamily="2" charset="2"/>
              <a:buChar char="q"/>
            </a:pPr>
            <a:r>
              <a:rPr lang="en-US" altLang="en-US" sz="2600" b="1"/>
              <a:t> Se orienta en las experiencias prácticas y en los</a:t>
            </a:r>
          </a:p>
          <a:p>
            <a:pPr algn="l">
              <a:lnSpc>
                <a:spcPct val="110000"/>
              </a:lnSpc>
              <a:buClr>
                <a:srgbClr val="00FF00"/>
              </a:buClr>
              <a:buFont typeface="Wingdings" panose="05000000000000000000" pitchFamily="2" charset="2"/>
              <a:buNone/>
            </a:pPr>
            <a:r>
              <a:rPr lang="en-US" altLang="en-US" sz="2600" b="1"/>
              <a:t>    conocimientos científicos-deportivos</a:t>
            </a:r>
          </a:p>
          <a:p>
            <a:pPr algn="l">
              <a:lnSpc>
                <a:spcPct val="110000"/>
              </a:lnSpc>
              <a:buClr>
                <a:srgbClr val="00FF00"/>
              </a:buClr>
              <a:buFont typeface="Wingdings" panose="05000000000000000000" pitchFamily="2" charset="2"/>
              <a:buChar char="q"/>
            </a:pPr>
            <a:r>
              <a:rPr lang="en-US" altLang="en-US" sz="2600" b="1"/>
              <a:t> Es un adelanto al futuro (prospectivo)</a:t>
            </a:r>
          </a:p>
          <a:p>
            <a:pPr algn="l">
              <a:lnSpc>
                <a:spcPct val="110000"/>
              </a:lnSpc>
              <a:buClr>
                <a:srgbClr val="00FF00"/>
              </a:buClr>
              <a:buFont typeface="Wingdings" panose="05000000000000000000" pitchFamily="2" charset="2"/>
              <a:buChar char="q"/>
            </a:pPr>
            <a:r>
              <a:rPr lang="en-US" altLang="en-US" sz="2600" b="1"/>
              <a:t> Existe periodización, biorítmica y curvas de</a:t>
            </a:r>
          </a:p>
          <a:p>
            <a:pPr algn="l">
              <a:lnSpc>
                <a:spcPct val="110000"/>
              </a:lnSpc>
              <a:buClr>
                <a:srgbClr val="00FF00"/>
              </a:buClr>
              <a:buFont typeface="Wingdings" panose="05000000000000000000" pitchFamily="2" charset="2"/>
              <a:buNone/>
            </a:pPr>
            <a:r>
              <a:rPr lang="en-US" altLang="en-US" sz="2600" b="1"/>
              <a:t>    rendimiento biológico del ser humano</a:t>
            </a:r>
          </a:p>
        </p:txBody>
      </p:sp>
      <p:pic>
        <p:nvPicPr>
          <p:cNvPr id="24581" name="Picture 16">
            <a:extLst>
              <a:ext uri="{FF2B5EF4-FFF2-40B4-BE49-F238E27FC236}">
                <a16:creationId xmlns:a16="http://schemas.microsoft.com/office/drawing/2014/main" id="{E7456DC0-A8A1-4FBA-9A88-7E26B40787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048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17">
            <a:extLst>
              <a:ext uri="{FF2B5EF4-FFF2-40B4-BE49-F238E27FC236}">
                <a16:creationId xmlns:a16="http://schemas.microsoft.com/office/drawing/2014/main" id="{2CD02027-9A0B-4195-BD1B-BEFD692CE1A9}"/>
              </a:ext>
            </a:extLst>
          </p:cNvPr>
          <p:cNvSpPr txBox="1">
            <a:spLocks noChangeArrowheads="1"/>
          </p:cNvSpPr>
          <p:nvPr/>
        </p:nvSpPr>
        <p:spPr bwMode="auto">
          <a:xfrm>
            <a:off x="1447800" y="3810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24583" name="Picture 18">
            <a:extLst>
              <a:ext uri="{FF2B5EF4-FFF2-40B4-BE49-F238E27FC236}">
                <a16:creationId xmlns:a16="http://schemas.microsoft.com/office/drawing/2014/main" id="{713DF4E9-8080-450B-9EA0-76BF0AB8C0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048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19">
            <a:extLst>
              <a:ext uri="{FF2B5EF4-FFF2-40B4-BE49-F238E27FC236}">
                <a16:creationId xmlns:a16="http://schemas.microsoft.com/office/drawing/2014/main" id="{3A181CDF-CA06-438B-B8AD-B5E74C3BC352}"/>
              </a:ext>
            </a:extLst>
          </p:cNvPr>
          <p:cNvSpPr txBox="1">
            <a:spLocks noChangeArrowheads="1"/>
          </p:cNvSpPr>
          <p:nvPr/>
        </p:nvSpPr>
        <p:spPr bwMode="auto">
          <a:xfrm>
            <a:off x="5334000" y="381000"/>
            <a:ext cx="2362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Estructuración:</a:t>
            </a:r>
          </a:p>
        </p:txBody>
      </p:sp>
      <p:sp>
        <p:nvSpPr>
          <p:cNvPr id="24585" name="Text Box 20">
            <a:extLst>
              <a:ext uri="{FF2B5EF4-FFF2-40B4-BE49-F238E27FC236}">
                <a16:creationId xmlns:a16="http://schemas.microsoft.com/office/drawing/2014/main" id="{B8C741CF-74E5-40D1-8662-BB6A2940A205}"/>
              </a:ext>
            </a:extLst>
          </p:cNvPr>
          <p:cNvSpPr txBox="1">
            <a:spLocks noChangeArrowheads="1"/>
          </p:cNvSpPr>
          <p:nvPr/>
        </p:nvSpPr>
        <p:spPr bwMode="auto">
          <a:xfrm>
            <a:off x="457200" y="1249363"/>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rPr>
              <a:t>PLANIFICACIÓN/PROGRAMACIÓN DEL ENTRENAMIENTO</a:t>
            </a:r>
          </a:p>
        </p:txBody>
      </p:sp>
      <p:pic>
        <p:nvPicPr>
          <p:cNvPr id="24586" name="Picture 21">
            <a:extLst>
              <a:ext uri="{FF2B5EF4-FFF2-40B4-BE49-F238E27FC236}">
                <a16:creationId xmlns:a16="http://schemas.microsoft.com/office/drawing/2014/main" id="{CB893593-DA08-4BE5-9189-F13FFF1CCF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057400"/>
            <a:ext cx="342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 Box 22">
            <a:extLst>
              <a:ext uri="{FF2B5EF4-FFF2-40B4-BE49-F238E27FC236}">
                <a16:creationId xmlns:a16="http://schemas.microsoft.com/office/drawing/2014/main" id="{A45CFB6E-C780-4B9A-8A0F-8BD4A02A5672}"/>
              </a:ext>
            </a:extLst>
          </p:cNvPr>
          <p:cNvSpPr txBox="1">
            <a:spLocks noChangeArrowheads="1"/>
          </p:cNvSpPr>
          <p:nvPr/>
        </p:nvSpPr>
        <p:spPr bwMode="auto">
          <a:xfrm>
            <a:off x="2667000" y="2133600"/>
            <a:ext cx="335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3200" b="1">
                <a:solidFill>
                  <a:schemeClr val="tx1"/>
                </a:solidFill>
                <a:latin typeface="Arial" panose="020B0604020202020204" pitchFamily="34" charset="0"/>
              </a:rPr>
              <a:t>Características:</a:t>
            </a:r>
          </a:p>
        </p:txBody>
      </p:sp>
      <p:pic>
        <p:nvPicPr>
          <p:cNvPr id="24588" name="Picture 23">
            <a:extLst>
              <a:ext uri="{FF2B5EF4-FFF2-40B4-BE49-F238E27FC236}">
                <a16:creationId xmlns:a16="http://schemas.microsoft.com/office/drawing/2014/main" id="{DB6ECF06-1996-4350-95E5-F85BA2CADE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1713" y="2260600"/>
            <a:ext cx="136048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9" name="Picture 24">
            <a:extLst>
              <a:ext uri="{FF2B5EF4-FFF2-40B4-BE49-F238E27FC236}">
                <a16:creationId xmlns:a16="http://schemas.microsoft.com/office/drawing/2014/main" id="{97C9984E-7199-4BDF-91B5-7BB63CD012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22098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4">
            <a:extLst>
              <a:ext uri="{FF2B5EF4-FFF2-40B4-BE49-F238E27FC236}">
                <a16:creationId xmlns:a16="http://schemas.microsoft.com/office/drawing/2014/main" id="{7DAE26D0-DA9D-4019-AAF6-D0B63F4BD8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768725"/>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15">
            <a:extLst>
              <a:ext uri="{FF2B5EF4-FFF2-40B4-BE49-F238E27FC236}">
                <a16:creationId xmlns:a16="http://schemas.microsoft.com/office/drawing/2014/main" id="{BD1D0D19-AD34-4C6D-BA03-283D357C960F}"/>
              </a:ext>
            </a:extLst>
          </p:cNvPr>
          <p:cNvSpPr txBox="1">
            <a:spLocks noChangeArrowheads="1"/>
          </p:cNvSpPr>
          <p:nvPr/>
        </p:nvSpPr>
        <p:spPr bwMode="auto">
          <a:xfrm>
            <a:off x="457200" y="3875088"/>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rPr>
              <a:t>PLANIFICACIÓN/PROGRAMACIÓN DEL ENTRENAMIENTO</a:t>
            </a:r>
          </a:p>
        </p:txBody>
      </p:sp>
      <p:pic>
        <p:nvPicPr>
          <p:cNvPr id="26628" name="Picture 16">
            <a:extLst>
              <a:ext uri="{FF2B5EF4-FFF2-40B4-BE49-F238E27FC236}">
                <a16:creationId xmlns:a16="http://schemas.microsoft.com/office/drawing/2014/main" id="{0B399B6E-FDFE-422D-8E0B-737AC18214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5064125"/>
            <a:ext cx="54864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17">
            <a:extLst>
              <a:ext uri="{FF2B5EF4-FFF2-40B4-BE49-F238E27FC236}">
                <a16:creationId xmlns:a16="http://schemas.microsoft.com/office/drawing/2014/main" id="{5F3B58BF-E25B-4B6B-B20E-2BF820E88D3F}"/>
              </a:ext>
            </a:extLst>
          </p:cNvPr>
          <p:cNvSpPr txBox="1">
            <a:spLocks noChangeArrowheads="1"/>
          </p:cNvSpPr>
          <p:nvPr/>
        </p:nvSpPr>
        <p:spPr bwMode="auto">
          <a:xfrm>
            <a:off x="1752600" y="5140325"/>
            <a:ext cx="52578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4500" b="1">
                <a:solidFill>
                  <a:schemeClr val="tx1"/>
                </a:solidFill>
                <a:latin typeface="Arial" panose="020B0604020202020204" pitchFamily="34" charset="0"/>
              </a:rPr>
              <a:t>Importancia/Valor:</a:t>
            </a:r>
          </a:p>
        </p:txBody>
      </p:sp>
      <p:pic>
        <p:nvPicPr>
          <p:cNvPr id="26630" name="Picture 18">
            <a:extLst>
              <a:ext uri="{FF2B5EF4-FFF2-40B4-BE49-F238E27FC236}">
                <a16:creationId xmlns:a16="http://schemas.microsoft.com/office/drawing/2014/main" id="{CCDA924A-FECB-44C9-8CE7-08ABFCE50C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733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19">
            <a:extLst>
              <a:ext uri="{FF2B5EF4-FFF2-40B4-BE49-F238E27FC236}">
                <a16:creationId xmlns:a16="http://schemas.microsoft.com/office/drawing/2014/main" id="{AD8AF2FE-24CB-4EC3-9D2F-6997EECC92D8}"/>
              </a:ext>
            </a:extLst>
          </p:cNvPr>
          <p:cNvSpPr txBox="1">
            <a:spLocks noChangeArrowheads="1"/>
          </p:cNvSpPr>
          <p:nvPr/>
        </p:nvSpPr>
        <p:spPr bwMode="auto">
          <a:xfrm>
            <a:off x="533400" y="2533650"/>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900" b="1">
                <a:solidFill>
                  <a:schemeClr val="tx1"/>
                </a:solidFill>
                <a:latin typeface="Arial" panose="020B0604020202020204" pitchFamily="34" charset="0"/>
              </a:rPr>
              <a:t>La Estructura del Proceso de Entrenamiento</a:t>
            </a:r>
          </a:p>
        </p:txBody>
      </p:sp>
      <p:pic>
        <p:nvPicPr>
          <p:cNvPr id="26632" name="Picture 20">
            <a:extLst>
              <a:ext uri="{FF2B5EF4-FFF2-40B4-BE49-F238E27FC236}">
                <a16:creationId xmlns:a16="http://schemas.microsoft.com/office/drawing/2014/main" id="{7D2970B0-D092-4D1F-B543-648EB5F1A2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644525"/>
            <a:ext cx="6553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1477" name="Rectangle 21">
            <a:extLst>
              <a:ext uri="{FF2B5EF4-FFF2-40B4-BE49-F238E27FC236}">
                <a16:creationId xmlns:a16="http://schemas.microsoft.com/office/drawing/2014/main" id="{5FD4204F-4210-4693-A1CF-7BCFE1BBF0DA}"/>
              </a:ext>
            </a:extLst>
          </p:cNvPr>
          <p:cNvSpPr>
            <a:spLocks noChangeArrowheads="1"/>
          </p:cNvSpPr>
          <p:nvPr/>
        </p:nvSpPr>
        <p:spPr bwMode="auto">
          <a:xfrm>
            <a:off x="1600200" y="873125"/>
            <a:ext cx="6096000" cy="762000"/>
          </a:xfrm>
          <a:prstGeom prst="rect">
            <a:avLst/>
          </a:prstGeom>
          <a:gradFill rotWithShape="0">
            <a:gsLst>
              <a:gs pos="0">
                <a:srgbClr val="000066"/>
              </a:gs>
              <a:gs pos="100000">
                <a:srgbClr val="000000"/>
              </a:gs>
            </a:gsLst>
            <a:lin ang="5400000" scaled="1"/>
          </a:gradFill>
          <a:ln w="57150">
            <a:solidFill>
              <a:schemeClr val="bg1"/>
            </a:solid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en-US" sz="3600" b="1">
                <a:solidFill>
                  <a:schemeClr val="tx2"/>
                </a:solidFill>
                <a:latin typeface="Arial" panose="020B0604020202020204" pitchFamily="34" charset="0"/>
              </a:rPr>
              <a:t>Entrenamiento Deportivo</a:t>
            </a:r>
          </a:p>
        </p:txBody>
      </p:sp>
      <p:sp>
        <p:nvSpPr>
          <p:cNvPr id="26634" name="Line 22">
            <a:extLst>
              <a:ext uri="{FF2B5EF4-FFF2-40B4-BE49-F238E27FC236}">
                <a16:creationId xmlns:a16="http://schemas.microsoft.com/office/drawing/2014/main" id="{3A4E3CA7-BDA5-4B92-860D-2CC2DF44F95B}"/>
              </a:ext>
            </a:extLst>
          </p:cNvPr>
          <p:cNvSpPr>
            <a:spLocks noChangeShapeType="1"/>
          </p:cNvSpPr>
          <p:nvPr/>
        </p:nvSpPr>
        <p:spPr bwMode="auto">
          <a:xfrm>
            <a:off x="4191000" y="1863725"/>
            <a:ext cx="0" cy="609600"/>
          </a:xfrm>
          <a:prstGeom prst="line">
            <a:avLst/>
          </a:prstGeom>
          <a:noFill/>
          <a:ln w="1143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5" name="Line 23">
            <a:extLst>
              <a:ext uri="{FF2B5EF4-FFF2-40B4-BE49-F238E27FC236}">
                <a16:creationId xmlns:a16="http://schemas.microsoft.com/office/drawing/2014/main" id="{9945DAC9-F7DF-4192-BE94-1E723167C921}"/>
              </a:ext>
            </a:extLst>
          </p:cNvPr>
          <p:cNvSpPr>
            <a:spLocks noChangeShapeType="1"/>
          </p:cNvSpPr>
          <p:nvPr/>
        </p:nvSpPr>
        <p:spPr bwMode="auto">
          <a:xfrm>
            <a:off x="4191000" y="3159125"/>
            <a:ext cx="0" cy="609600"/>
          </a:xfrm>
          <a:prstGeom prst="line">
            <a:avLst/>
          </a:prstGeom>
          <a:noFill/>
          <a:ln w="1143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6" name="Line 24">
            <a:extLst>
              <a:ext uri="{FF2B5EF4-FFF2-40B4-BE49-F238E27FC236}">
                <a16:creationId xmlns:a16="http://schemas.microsoft.com/office/drawing/2014/main" id="{8328C79B-4736-466E-8C37-18184413587E}"/>
              </a:ext>
            </a:extLst>
          </p:cNvPr>
          <p:cNvSpPr>
            <a:spLocks noChangeShapeType="1"/>
          </p:cNvSpPr>
          <p:nvPr/>
        </p:nvSpPr>
        <p:spPr bwMode="auto">
          <a:xfrm>
            <a:off x="4191000" y="4454525"/>
            <a:ext cx="0" cy="609600"/>
          </a:xfrm>
          <a:prstGeom prst="line">
            <a:avLst/>
          </a:prstGeom>
          <a:noFill/>
          <a:ln w="1143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3">
            <a:extLst>
              <a:ext uri="{FF2B5EF4-FFF2-40B4-BE49-F238E27FC236}">
                <a16:creationId xmlns:a16="http://schemas.microsoft.com/office/drawing/2014/main" id="{2F8B992B-C055-445D-A3D0-D35B858294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AutoShape 14">
            <a:extLst>
              <a:ext uri="{FF2B5EF4-FFF2-40B4-BE49-F238E27FC236}">
                <a16:creationId xmlns:a16="http://schemas.microsoft.com/office/drawing/2014/main" id="{828D1670-2C4A-4C14-9F96-37409646771E}"/>
              </a:ext>
            </a:extLst>
          </p:cNvPr>
          <p:cNvSpPr>
            <a:spLocks noChangeArrowheads="1"/>
          </p:cNvSpPr>
          <p:nvPr/>
        </p:nvSpPr>
        <p:spPr bwMode="auto">
          <a:xfrm>
            <a:off x="685800" y="3200400"/>
            <a:ext cx="7848600" cy="3200400"/>
          </a:xfrm>
          <a:prstGeom prst="roundRect">
            <a:avLst>
              <a:gd name="adj" fmla="val 16667"/>
            </a:avLst>
          </a:prstGeom>
          <a:gradFill rotWithShape="0">
            <a:gsLst>
              <a:gs pos="0">
                <a:srgbClr val="0000CC"/>
              </a:gs>
              <a:gs pos="100000">
                <a:srgbClr val="000000"/>
              </a:gs>
            </a:gsLst>
            <a:path path="shape">
              <a:fillToRect l="50000" t="50000" r="50000" b="50000"/>
            </a:path>
          </a:gra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s-PR" altLang="en-US">
              <a:solidFill>
                <a:schemeClr val="tx2"/>
              </a:solidFill>
            </a:endParaRPr>
          </a:p>
        </p:txBody>
      </p:sp>
      <p:sp>
        <p:nvSpPr>
          <p:cNvPr id="28676" name="Text Box 15">
            <a:extLst>
              <a:ext uri="{FF2B5EF4-FFF2-40B4-BE49-F238E27FC236}">
                <a16:creationId xmlns:a16="http://schemas.microsoft.com/office/drawing/2014/main" id="{2DEFC0EC-5823-43F7-A46C-1729AD645A78}"/>
              </a:ext>
            </a:extLst>
          </p:cNvPr>
          <p:cNvSpPr txBox="1">
            <a:spLocks noChangeArrowheads="1"/>
          </p:cNvSpPr>
          <p:nvPr/>
        </p:nvSpPr>
        <p:spPr bwMode="auto">
          <a:xfrm>
            <a:off x="838200" y="3305175"/>
            <a:ext cx="7620000" cy="291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110000"/>
              </a:lnSpc>
              <a:buClr>
                <a:srgbClr val="00FF00"/>
              </a:buClr>
              <a:buFont typeface="Wingdings" panose="05000000000000000000" pitchFamily="2" charset="2"/>
              <a:buChar char="q"/>
            </a:pPr>
            <a:r>
              <a:rPr lang="en-US" altLang="en-US" sz="2600" b="1"/>
              <a:t> </a:t>
            </a:r>
            <a:r>
              <a:rPr lang="en-US" altLang="en-US" sz="2800" b="1"/>
              <a:t>Asegura la realización/logro de los objetivos</a:t>
            </a:r>
          </a:p>
          <a:p>
            <a:pPr algn="l">
              <a:lnSpc>
                <a:spcPct val="110000"/>
              </a:lnSpc>
              <a:buClr>
                <a:srgbClr val="00FF00"/>
              </a:buClr>
              <a:buFont typeface="Wingdings" panose="05000000000000000000" pitchFamily="2" charset="2"/>
              <a:buNone/>
            </a:pPr>
            <a:r>
              <a:rPr lang="en-US" altLang="en-US" sz="2800" b="1"/>
              <a:t>    del entrenamiento</a:t>
            </a:r>
          </a:p>
          <a:p>
            <a:pPr algn="l">
              <a:lnSpc>
                <a:spcPct val="110000"/>
              </a:lnSpc>
              <a:buClr>
                <a:srgbClr val="00FF00"/>
              </a:buClr>
              <a:buFont typeface="Wingdings" panose="05000000000000000000" pitchFamily="2" charset="2"/>
              <a:buChar char="q"/>
            </a:pPr>
            <a:r>
              <a:rPr lang="en-US" altLang="en-US" sz="2800" b="1"/>
              <a:t> Es la herramienta más importante que</a:t>
            </a:r>
          </a:p>
          <a:p>
            <a:pPr algn="l">
              <a:lnSpc>
                <a:spcPct val="110000"/>
              </a:lnSpc>
              <a:buClr>
                <a:srgbClr val="00FF00"/>
              </a:buClr>
              <a:buFont typeface="Wingdings" panose="05000000000000000000" pitchFamily="2" charset="2"/>
              <a:buNone/>
            </a:pPr>
            <a:r>
              <a:rPr lang="en-US" altLang="en-US" sz="2800" b="1"/>
              <a:t>     pueda utilizar un entrenador (“coach”) en su</a:t>
            </a:r>
          </a:p>
          <a:p>
            <a:pPr algn="l">
              <a:lnSpc>
                <a:spcPct val="110000"/>
              </a:lnSpc>
              <a:buClr>
                <a:srgbClr val="00FF00"/>
              </a:buClr>
              <a:buFont typeface="Wingdings" panose="05000000000000000000" pitchFamily="2" charset="2"/>
              <a:buNone/>
            </a:pPr>
            <a:r>
              <a:rPr lang="en-US" altLang="en-US" sz="2800" b="1"/>
              <a:t>     empeño/esfuerzo para conducir un programa</a:t>
            </a:r>
          </a:p>
          <a:p>
            <a:pPr algn="l">
              <a:lnSpc>
                <a:spcPct val="110000"/>
              </a:lnSpc>
              <a:buClr>
                <a:srgbClr val="00FF00"/>
              </a:buClr>
              <a:buFont typeface="Wingdings" panose="05000000000000000000" pitchFamily="2" charset="2"/>
              <a:buNone/>
            </a:pPr>
            <a:r>
              <a:rPr lang="en-US" altLang="en-US" sz="2800" b="1"/>
              <a:t>    de entrenamiento bien organizado</a:t>
            </a:r>
          </a:p>
        </p:txBody>
      </p:sp>
      <p:pic>
        <p:nvPicPr>
          <p:cNvPr id="28677" name="Picture 16">
            <a:extLst>
              <a:ext uri="{FF2B5EF4-FFF2-40B4-BE49-F238E27FC236}">
                <a16:creationId xmlns:a16="http://schemas.microsoft.com/office/drawing/2014/main" id="{090CD545-2090-4BE4-8CDB-ADB93E55BA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810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17">
            <a:extLst>
              <a:ext uri="{FF2B5EF4-FFF2-40B4-BE49-F238E27FC236}">
                <a16:creationId xmlns:a16="http://schemas.microsoft.com/office/drawing/2014/main" id="{6E949431-6388-45A9-97A1-C76E3D5A4143}"/>
              </a:ext>
            </a:extLst>
          </p:cNvPr>
          <p:cNvSpPr txBox="1">
            <a:spLocks noChangeArrowheads="1"/>
          </p:cNvSpPr>
          <p:nvPr/>
        </p:nvSpPr>
        <p:spPr bwMode="auto">
          <a:xfrm>
            <a:off x="1447800" y="4572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28679" name="Picture 18">
            <a:extLst>
              <a:ext uri="{FF2B5EF4-FFF2-40B4-BE49-F238E27FC236}">
                <a16:creationId xmlns:a16="http://schemas.microsoft.com/office/drawing/2014/main" id="{E7042C21-FC9F-4D42-B677-3AF55F9625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810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19">
            <a:extLst>
              <a:ext uri="{FF2B5EF4-FFF2-40B4-BE49-F238E27FC236}">
                <a16:creationId xmlns:a16="http://schemas.microsoft.com/office/drawing/2014/main" id="{DA95E4AE-8797-4E9A-BC06-627931D0D1B9}"/>
              </a:ext>
            </a:extLst>
          </p:cNvPr>
          <p:cNvSpPr txBox="1">
            <a:spLocks noChangeArrowheads="1"/>
          </p:cNvSpPr>
          <p:nvPr/>
        </p:nvSpPr>
        <p:spPr bwMode="auto">
          <a:xfrm>
            <a:off x="5334000" y="457200"/>
            <a:ext cx="2362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Estructuración:</a:t>
            </a:r>
          </a:p>
        </p:txBody>
      </p:sp>
      <p:sp>
        <p:nvSpPr>
          <p:cNvPr id="28681" name="Text Box 20">
            <a:extLst>
              <a:ext uri="{FF2B5EF4-FFF2-40B4-BE49-F238E27FC236}">
                <a16:creationId xmlns:a16="http://schemas.microsoft.com/office/drawing/2014/main" id="{64B9869A-AE67-4A52-8E01-7621502980F8}"/>
              </a:ext>
            </a:extLst>
          </p:cNvPr>
          <p:cNvSpPr txBox="1">
            <a:spLocks noChangeArrowheads="1"/>
          </p:cNvSpPr>
          <p:nvPr/>
        </p:nvSpPr>
        <p:spPr bwMode="auto">
          <a:xfrm>
            <a:off x="457200" y="1325563"/>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rPr>
              <a:t>PLANIFICACIÓN/PROGRAMACIÓN DEL ENTRENAMIENTO</a:t>
            </a:r>
          </a:p>
        </p:txBody>
      </p:sp>
      <p:pic>
        <p:nvPicPr>
          <p:cNvPr id="28682" name="Picture 21">
            <a:extLst>
              <a:ext uri="{FF2B5EF4-FFF2-40B4-BE49-F238E27FC236}">
                <a16:creationId xmlns:a16="http://schemas.microsoft.com/office/drawing/2014/main" id="{25CA70D4-B9EF-4DFE-B4E2-DF1F14A74C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133600"/>
            <a:ext cx="39512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 Box 22">
            <a:extLst>
              <a:ext uri="{FF2B5EF4-FFF2-40B4-BE49-F238E27FC236}">
                <a16:creationId xmlns:a16="http://schemas.microsoft.com/office/drawing/2014/main" id="{10627937-9022-4B39-9D68-9CAF38ADE3E3}"/>
              </a:ext>
            </a:extLst>
          </p:cNvPr>
          <p:cNvSpPr txBox="1">
            <a:spLocks noChangeArrowheads="1"/>
          </p:cNvSpPr>
          <p:nvPr/>
        </p:nvSpPr>
        <p:spPr bwMode="auto">
          <a:xfrm>
            <a:off x="2579688" y="2209800"/>
            <a:ext cx="381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3200" b="1">
                <a:solidFill>
                  <a:schemeClr val="tx1"/>
                </a:solidFill>
                <a:latin typeface="Arial" panose="020B0604020202020204" pitchFamily="34" charset="0"/>
              </a:rPr>
              <a:t>Importancia/Valor:</a:t>
            </a:r>
          </a:p>
        </p:txBody>
      </p:sp>
      <p:pic>
        <p:nvPicPr>
          <p:cNvPr id="28684" name="Picture 23">
            <a:extLst>
              <a:ext uri="{FF2B5EF4-FFF2-40B4-BE49-F238E27FC236}">
                <a16:creationId xmlns:a16="http://schemas.microsoft.com/office/drawing/2014/main" id="{59C067AA-0529-4CAB-A5DA-24070D3639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336800"/>
            <a:ext cx="10556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5" name="Picture 24">
            <a:extLst>
              <a:ext uri="{FF2B5EF4-FFF2-40B4-BE49-F238E27FC236}">
                <a16:creationId xmlns:a16="http://schemas.microsoft.com/office/drawing/2014/main" id="{F6AEBB04-49A5-4234-B864-D5E1863C98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5263" y="2362200"/>
            <a:ext cx="1063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4">
            <a:extLst>
              <a:ext uri="{FF2B5EF4-FFF2-40B4-BE49-F238E27FC236}">
                <a16:creationId xmlns:a16="http://schemas.microsoft.com/office/drawing/2014/main" id="{B9DC7E0A-5DAA-4F53-8FEC-3B5851E88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430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5">
            <a:extLst>
              <a:ext uri="{FF2B5EF4-FFF2-40B4-BE49-F238E27FC236}">
                <a16:creationId xmlns:a16="http://schemas.microsoft.com/office/drawing/2014/main" id="{4FA3A446-6C73-4E4B-8E2D-D4665DAA48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810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16">
            <a:extLst>
              <a:ext uri="{FF2B5EF4-FFF2-40B4-BE49-F238E27FC236}">
                <a16:creationId xmlns:a16="http://schemas.microsoft.com/office/drawing/2014/main" id="{35339C15-936A-4FDC-BE03-7319FF87ABEF}"/>
              </a:ext>
            </a:extLst>
          </p:cNvPr>
          <p:cNvSpPr txBox="1">
            <a:spLocks noChangeArrowheads="1"/>
          </p:cNvSpPr>
          <p:nvPr/>
        </p:nvSpPr>
        <p:spPr bwMode="auto">
          <a:xfrm>
            <a:off x="1447800" y="4572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30725" name="Picture 17">
            <a:extLst>
              <a:ext uri="{FF2B5EF4-FFF2-40B4-BE49-F238E27FC236}">
                <a16:creationId xmlns:a16="http://schemas.microsoft.com/office/drawing/2014/main" id="{21E5BCFF-7DCC-445B-A842-44BE3A3F7F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810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18">
            <a:extLst>
              <a:ext uri="{FF2B5EF4-FFF2-40B4-BE49-F238E27FC236}">
                <a16:creationId xmlns:a16="http://schemas.microsoft.com/office/drawing/2014/main" id="{E54859FC-9037-43AD-B179-7630789C309D}"/>
              </a:ext>
            </a:extLst>
          </p:cNvPr>
          <p:cNvSpPr txBox="1">
            <a:spLocks noChangeArrowheads="1"/>
          </p:cNvSpPr>
          <p:nvPr/>
        </p:nvSpPr>
        <p:spPr bwMode="auto">
          <a:xfrm>
            <a:off x="5334000" y="457200"/>
            <a:ext cx="2362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Estructuración:</a:t>
            </a:r>
          </a:p>
        </p:txBody>
      </p:sp>
      <p:sp>
        <p:nvSpPr>
          <p:cNvPr id="30727" name="Text Box 19">
            <a:extLst>
              <a:ext uri="{FF2B5EF4-FFF2-40B4-BE49-F238E27FC236}">
                <a16:creationId xmlns:a16="http://schemas.microsoft.com/office/drawing/2014/main" id="{1D1EDE44-71D5-4DA1-BB6A-C18AB5CEB1F8}"/>
              </a:ext>
            </a:extLst>
          </p:cNvPr>
          <p:cNvSpPr txBox="1">
            <a:spLocks noChangeArrowheads="1"/>
          </p:cNvSpPr>
          <p:nvPr/>
        </p:nvSpPr>
        <p:spPr bwMode="auto">
          <a:xfrm>
            <a:off x="457200" y="1249363"/>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rPr>
              <a:t>PLANIFICACIÓN/PROGRAMACIÓN DEL ENTRENAMIENTO</a:t>
            </a:r>
          </a:p>
        </p:txBody>
      </p:sp>
      <p:grpSp>
        <p:nvGrpSpPr>
          <p:cNvPr id="30728" name="Group 20">
            <a:extLst>
              <a:ext uri="{FF2B5EF4-FFF2-40B4-BE49-F238E27FC236}">
                <a16:creationId xmlns:a16="http://schemas.microsoft.com/office/drawing/2014/main" id="{A47CC210-7106-4576-A0F9-FA6EC556E3E4}"/>
              </a:ext>
            </a:extLst>
          </p:cNvPr>
          <p:cNvGrpSpPr>
            <a:grpSpLocks/>
          </p:cNvGrpSpPr>
          <p:nvPr/>
        </p:nvGrpSpPr>
        <p:grpSpPr bwMode="auto">
          <a:xfrm>
            <a:off x="381000" y="1905000"/>
            <a:ext cx="8458200" cy="4495800"/>
            <a:chOff x="1109" y="1020"/>
            <a:chExt cx="3542" cy="2280"/>
          </a:xfrm>
        </p:grpSpPr>
        <p:sp>
          <p:nvSpPr>
            <p:cNvPr id="30741" name="Rectangle 21">
              <a:extLst>
                <a:ext uri="{FF2B5EF4-FFF2-40B4-BE49-F238E27FC236}">
                  <a16:creationId xmlns:a16="http://schemas.microsoft.com/office/drawing/2014/main" id="{EBE21D0F-8438-4E45-A47A-E2A9FC648A2A}"/>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30742" name="Rectangle 22">
              <a:extLst>
                <a:ext uri="{FF2B5EF4-FFF2-40B4-BE49-F238E27FC236}">
                  <a16:creationId xmlns:a16="http://schemas.microsoft.com/office/drawing/2014/main" id="{75D0254F-F7AC-485E-9F7C-D98C333A9F72}"/>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30743" name="Freeform 23">
              <a:extLst>
                <a:ext uri="{FF2B5EF4-FFF2-40B4-BE49-F238E27FC236}">
                  <a16:creationId xmlns:a16="http://schemas.microsoft.com/office/drawing/2014/main" id="{F5D2FE8E-F6D8-4E5B-BF7D-216CDB32D212}"/>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4" name="Freeform 24">
              <a:extLst>
                <a:ext uri="{FF2B5EF4-FFF2-40B4-BE49-F238E27FC236}">
                  <a16:creationId xmlns:a16="http://schemas.microsoft.com/office/drawing/2014/main" id="{7AFE2864-087D-4F8F-B54B-1FE948544D87}"/>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30745" name="Freeform 25">
              <a:extLst>
                <a:ext uri="{FF2B5EF4-FFF2-40B4-BE49-F238E27FC236}">
                  <a16:creationId xmlns:a16="http://schemas.microsoft.com/office/drawing/2014/main" id="{13E81131-9423-40A0-9D87-04A00E24A515}"/>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6" name="Freeform 26">
              <a:extLst>
                <a:ext uri="{FF2B5EF4-FFF2-40B4-BE49-F238E27FC236}">
                  <a16:creationId xmlns:a16="http://schemas.microsoft.com/office/drawing/2014/main" id="{22626B72-0815-4949-899C-E304ACBA2397}"/>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30747" name="Freeform 27">
              <a:extLst>
                <a:ext uri="{FF2B5EF4-FFF2-40B4-BE49-F238E27FC236}">
                  <a16:creationId xmlns:a16="http://schemas.microsoft.com/office/drawing/2014/main" id="{9A159259-5113-456D-8525-4A006FD9CB59}"/>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8" name="Freeform 28">
              <a:extLst>
                <a:ext uri="{FF2B5EF4-FFF2-40B4-BE49-F238E27FC236}">
                  <a16:creationId xmlns:a16="http://schemas.microsoft.com/office/drawing/2014/main" id="{A2CB6487-4D0D-45E1-BFF5-A391750F619B}"/>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30749" name="Freeform 29">
              <a:extLst>
                <a:ext uri="{FF2B5EF4-FFF2-40B4-BE49-F238E27FC236}">
                  <a16:creationId xmlns:a16="http://schemas.microsoft.com/office/drawing/2014/main" id="{A9A51A7D-A185-4D0E-B2DC-6C0558476A53}"/>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0" name="Freeform 30">
              <a:extLst>
                <a:ext uri="{FF2B5EF4-FFF2-40B4-BE49-F238E27FC236}">
                  <a16:creationId xmlns:a16="http://schemas.microsoft.com/office/drawing/2014/main" id="{AD76383C-3906-4BE1-B5EE-60BF04E739C3}"/>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30729" name="Picture 31">
            <a:extLst>
              <a:ext uri="{FF2B5EF4-FFF2-40B4-BE49-F238E27FC236}">
                <a16:creationId xmlns:a16="http://schemas.microsoft.com/office/drawing/2014/main" id="{EC9354B8-43A6-400F-A26A-65F3F7EF7F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77850" y="21336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5584" name="Text Box 32">
            <a:extLst>
              <a:ext uri="{FF2B5EF4-FFF2-40B4-BE49-F238E27FC236}">
                <a16:creationId xmlns:a16="http://schemas.microsoft.com/office/drawing/2014/main" id="{52982671-D86E-4C84-813C-2B028324FD5D}"/>
              </a:ext>
            </a:extLst>
          </p:cNvPr>
          <p:cNvSpPr txBox="1">
            <a:spLocks noChangeArrowheads="1"/>
          </p:cNvSpPr>
          <p:nvPr/>
        </p:nvSpPr>
        <p:spPr bwMode="auto">
          <a:xfrm>
            <a:off x="882650" y="2057400"/>
            <a:ext cx="7804150" cy="473075"/>
          </a:xfrm>
          <a:prstGeom prst="rect">
            <a:avLst/>
          </a:prstGeom>
          <a:noFill/>
          <a:ln>
            <a:noFill/>
          </a:ln>
          <a:effectLst/>
        </p:spPr>
        <p:txBody>
          <a:bodyPr>
            <a:spAutoFit/>
          </a:bodyPr>
          <a:lstStyle/>
          <a:p>
            <a:pPr>
              <a:defRPr/>
            </a:pPr>
            <a:r>
              <a:rPr lang="en-US" altLang="en-US" sz="2500" b="1">
                <a:solidFill>
                  <a:schemeClr val="tx1"/>
                </a:solidFill>
                <a:effectLst>
                  <a:outerShdw blurRad="38100" dist="38100" dir="2700000" algn="tl">
                    <a:srgbClr val="000000"/>
                  </a:outerShdw>
                </a:effectLst>
                <a:latin typeface="Arial" panose="020B0604020202020204" pitchFamily="34" charset="0"/>
              </a:rPr>
              <a:t>El plan de entrenamiento debe ser:</a:t>
            </a:r>
            <a:endParaRPr lang="en-US" altLang="en-US" sz="2500" b="1">
              <a:solidFill>
                <a:schemeClr val="tx2"/>
              </a:solidFill>
              <a:effectLst>
                <a:outerShdw blurRad="38100" dist="38100" dir="2700000" algn="tl">
                  <a:srgbClr val="000000"/>
                </a:outerShdw>
              </a:effectLst>
              <a:latin typeface="Arial" panose="020B0604020202020204" pitchFamily="34" charset="0"/>
            </a:endParaRPr>
          </a:p>
        </p:txBody>
      </p:sp>
      <p:sp>
        <p:nvSpPr>
          <p:cNvPr id="30731" name="Text Box 33">
            <a:extLst>
              <a:ext uri="{FF2B5EF4-FFF2-40B4-BE49-F238E27FC236}">
                <a16:creationId xmlns:a16="http://schemas.microsoft.com/office/drawing/2014/main" id="{69F5C362-ECC2-48BC-BF49-8D78EB81BF58}"/>
              </a:ext>
            </a:extLst>
          </p:cNvPr>
          <p:cNvSpPr txBox="1">
            <a:spLocks noChangeArrowheads="1"/>
          </p:cNvSpPr>
          <p:nvPr/>
        </p:nvSpPr>
        <p:spPr bwMode="auto">
          <a:xfrm>
            <a:off x="1263650" y="2514600"/>
            <a:ext cx="536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b="1" i="1">
                <a:solidFill>
                  <a:schemeClr val="tx1"/>
                </a:solidFill>
                <a:latin typeface="Arial" panose="020B0604020202020204" pitchFamily="34" charset="0"/>
              </a:rPr>
              <a:t>Simple</a:t>
            </a:r>
          </a:p>
        </p:txBody>
      </p:sp>
      <p:pic>
        <p:nvPicPr>
          <p:cNvPr id="30732" name="Picture 34">
            <a:extLst>
              <a:ext uri="{FF2B5EF4-FFF2-40B4-BE49-F238E27FC236}">
                <a16:creationId xmlns:a16="http://schemas.microsoft.com/office/drawing/2014/main" id="{B4E0345B-A925-4D5D-8CA5-C0181E9CAD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850" y="2590800"/>
            <a:ext cx="227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Text Box 35">
            <a:extLst>
              <a:ext uri="{FF2B5EF4-FFF2-40B4-BE49-F238E27FC236}">
                <a16:creationId xmlns:a16="http://schemas.microsoft.com/office/drawing/2014/main" id="{14CCD824-97D8-48FF-A4BC-3BA303E3E617}"/>
              </a:ext>
            </a:extLst>
          </p:cNvPr>
          <p:cNvSpPr txBox="1">
            <a:spLocks noChangeArrowheads="1"/>
          </p:cNvSpPr>
          <p:nvPr/>
        </p:nvSpPr>
        <p:spPr bwMode="auto">
          <a:xfrm>
            <a:off x="1231900" y="2895600"/>
            <a:ext cx="53657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Sugestivo</a:t>
            </a:r>
          </a:p>
        </p:txBody>
      </p:sp>
      <p:pic>
        <p:nvPicPr>
          <p:cNvPr id="30734" name="Picture 36">
            <a:extLst>
              <a:ext uri="{FF2B5EF4-FFF2-40B4-BE49-F238E27FC236}">
                <a16:creationId xmlns:a16="http://schemas.microsoft.com/office/drawing/2014/main" id="{5956C9B2-600C-4B74-A313-80FCBAC480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850" y="2911475"/>
            <a:ext cx="227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Text Box 37">
            <a:extLst>
              <a:ext uri="{FF2B5EF4-FFF2-40B4-BE49-F238E27FC236}">
                <a16:creationId xmlns:a16="http://schemas.microsoft.com/office/drawing/2014/main" id="{0E4E85A3-744F-4DDF-A408-B7E385D8B8A8}"/>
              </a:ext>
            </a:extLst>
          </p:cNvPr>
          <p:cNvSpPr txBox="1">
            <a:spLocks noChangeArrowheads="1"/>
          </p:cNvSpPr>
          <p:nvPr/>
        </p:nvSpPr>
        <p:spPr bwMode="auto">
          <a:xfrm>
            <a:off x="1263650" y="3273425"/>
            <a:ext cx="53657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Flexible:</a:t>
            </a:r>
          </a:p>
        </p:txBody>
      </p:sp>
      <p:pic>
        <p:nvPicPr>
          <p:cNvPr id="30736" name="Picture 38">
            <a:extLst>
              <a:ext uri="{FF2B5EF4-FFF2-40B4-BE49-F238E27FC236}">
                <a16:creationId xmlns:a16="http://schemas.microsoft.com/office/drawing/2014/main" id="{26E0E7A3-86C6-4017-90B8-71914ECF14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289300"/>
            <a:ext cx="227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Text Box 39">
            <a:extLst>
              <a:ext uri="{FF2B5EF4-FFF2-40B4-BE49-F238E27FC236}">
                <a16:creationId xmlns:a16="http://schemas.microsoft.com/office/drawing/2014/main" id="{6B7FDF3F-4467-4BDC-B760-8E65239E769C}"/>
              </a:ext>
            </a:extLst>
          </p:cNvPr>
          <p:cNvSpPr txBox="1">
            <a:spLocks noChangeArrowheads="1"/>
          </p:cNvSpPr>
          <p:nvPr/>
        </p:nvSpPr>
        <p:spPr bwMode="auto">
          <a:xfrm>
            <a:off x="1219200" y="3657600"/>
            <a:ext cx="74676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rPr>
              <a:t>Esto debe ser así ya que su contenido puede ser modificado a la proporción del progreso del atleta y al mejoramiento del entrenador (“coach”) en cuanto a su conocimiento metodológico</a:t>
            </a:r>
          </a:p>
        </p:txBody>
      </p:sp>
      <p:pic>
        <p:nvPicPr>
          <p:cNvPr id="30738" name="Picture 40">
            <a:extLst>
              <a:ext uri="{FF2B5EF4-FFF2-40B4-BE49-F238E27FC236}">
                <a16:creationId xmlns:a16="http://schemas.microsoft.com/office/drawing/2014/main" id="{A68E19AD-EC4E-49F1-B38F-E6F8799FA7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09600" y="50292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5593" name="Text Box 41">
            <a:extLst>
              <a:ext uri="{FF2B5EF4-FFF2-40B4-BE49-F238E27FC236}">
                <a16:creationId xmlns:a16="http://schemas.microsoft.com/office/drawing/2014/main" id="{48649D79-DD7B-471F-A494-C9483C21EB0F}"/>
              </a:ext>
            </a:extLst>
          </p:cNvPr>
          <p:cNvSpPr txBox="1">
            <a:spLocks noChangeArrowheads="1"/>
          </p:cNvSpPr>
          <p:nvPr/>
        </p:nvSpPr>
        <p:spPr bwMode="auto">
          <a:xfrm>
            <a:off x="914400" y="4953000"/>
            <a:ext cx="7772400" cy="473075"/>
          </a:xfrm>
          <a:prstGeom prst="rect">
            <a:avLst/>
          </a:prstGeom>
          <a:noFill/>
          <a:ln>
            <a:noFill/>
          </a:ln>
          <a:effectLst/>
        </p:spPr>
        <p:txBody>
          <a:bodyPr>
            <a:spAutoFit/>
          </a:bodyPr>
          <a:lstStyle/>
          <a:p>
            <a:pPr>
              <a:defRPr/>
            </a:pPr>
            <a:r>
              <a:rPr lang="en-US" altLang="en-US" sz="2500" b="1">
                <a:solidFill>
                  <a:schemeClr val="tx1"/>
                </a:solidFill>
                <a:effectLst>
                  <a:outerShdw blurRad="38100" dist="38100" dir="2700000" algn="tl">
                    <a:srgbClr val="000000"/>
                  </a:outerShdw>
                </a:effectLst>
                <a:latin typeface="Arial" panose="020B0604020202020204" pitchFamily="34" charset="0"/>
              </a:rPr>
              <a:t>Cualidad requerida del entrenador (“coach”):</a:t>
            </a:r>
            <a:endParaRPr lang="en-US" altLang="en-US" sz="2500" b="1">
              <a:solidFill>
                <a:schemeClr val="tx2"/>
              </a:solidFill>
              <a:effectLst>
                <a:outerShdw blurRad="38100" dist="38100" dir="2700000" algn="tl">
                  <a:srgbClr val="000000"/>
                </a:outerShdw>
              </a:effectLst>
              <a:latin typeface="Arial" panose="020B0604020202020204" pitchFamily="34" charset="0"/>
            </a:endParaRPr>
          </a:p>
        </p:txBody>
      </p:sp>
      <p:sp>
        <p:nvSpPr>
          <p:cNvPr id="30740" name="Text Box 42">
            <a:extLst>
              <a:ext uri="{FF2B5EF4-FFF2-40B4-BE49-F238E27FC236}">
                <a16:creationId xmlns:a16="http://schemas.microsoft.com/office/drawing/2014/main" id="{BA6B1DC6-1657-49A3-82E1-F897BFE7A2CD}"/>
              </a:ext>
            </a:extLst>
          </p:cNvPr>
          <p:cNvSpPr txBox="1">
            <a:spLocks noChangeArrowheads="1"/>
          </p:cNvSpPr>
          <p:nvPr/>
        </p:nvSpPr>
        <p:spPr bwMode="auto">
          <a:xfrm>
            <a:off x="914400" y="5410200"/>
            <a:ext cx="777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b="1" i="1">
                <a:solidFill>
                  <a:schemeClr val="tx1"/>
                </a:solidFill>
                <a:latin typeface="Arial" panose="020B0604020202020204" pitchFamily="34" charset="0"/>
              </a:rPr>
              <a:t>Debe poseer un alto nivel de pericia /habilidad profesional y experiencia</a:t>
            </a:r>
          </a:p>
        </p:txBody>
      </p:sp>
    </p:spTree>
    <p:custDataLst>
      <p:tags r:id="rId1"/>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F268993A-9513-44D4-8BF8-89AB180C45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430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a:extLst>
              <a:ext uri="{FF2B5EF4-FFF2-40B4-BE49-F238E27FC236}">
                <a16:creationId xmlns:a16="http://schemas.microsoft.com/office/drawing/2014/main" id="{726DAAFB-2C14-4E99-98A0-67D91EA574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810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a:extLst>
              <a:ext uri="{FF2B5EF4-FFF2-40B4-BE49-F238E27FC236}">
                <a16:creationId xmlns:a16="http://schemas.microsoft.com/office/drawing/2014/main" id="{2F64BADF-8166-4464-AF3C-E0FB6198DCCC}"/>
              </a:ext>
            </a:extLst>
          </p:cNvPr>
          <p:cNvSpPr txBox="1">
            <a:spLocks noChangeArrowheads="1"/>
          </p:cNvSpPr>
          <p:nvPr/>
        </p:nvSpPr>
        <p:spPr bwMode="auto">
          <a:xfrm>
            <a:off x="1447800" y="4572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32773" name="Picture 5">
            <a:extLst>
              <a:ext uri="{FF2B5EF4-FFF2-40B4-BE49-F238E27FC236}">
                <a16:creationId xmlns:a16="http://schemas.microsoft.com/office/drawing/2014/main" id="{A13393C0-5A54-4964-8193-B5C2539C2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810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6">
            <a:extLst>
              <a:ext uri="{FF2B5EF4-FFF2-40B4-BE49-F238E27FC236}">
                <a16:creationId xmlns:a16="http://schemas.microsoft.com/office/drawing/2014/main" id="{66772BA2-C05C-4812-B223-6DD42C2ECF81}"/>
              </a:ext>
            </a:extLst>
          </p:cNvPr>
          <p:cNvSpPr txBox="1">
            <a:spLocks noChangeArrowheads="1"/>
          </p:cNvSpPr>
          <p:nvPr/>
        </p:nvSpPr>
        <p:spPr bwMode="auto">
          <a:xfrm>
            <a:off x="5334000" y="457200"/>
            <a:ext cx="2362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Estructuración:</a:t>
            </a:r>
          </a:p>
        </p:txBody>
      </p:sp>
      <p:sp>
        <p:nvSpPr>
          <p:cNvPr id="32775" name="Text Box 7">
            <a:extLst>
              <a:ext uri="{FF2B5EF4-FFF2-40B4-BE49-F238E27FC236}">
                <a16:creationId xmlns:a16="http://schemas.microsoft.com/office/drawing/2014/main" id="{2EA97C91-D845-4E6B-8049-C325E7EB1899}"/>
              </a:ext>
            </a:extLst>
          </p:cNvPr>
          <p:cNvSpPr txBox="1">
            <a:spLocks noChangeArrowheads="1"/>
          </p:cNvSpPr>
          <p:nvPr/>
        </p:nvSpPr>
        <p:spPr bwMode="auto">
          <a:xfrm>
            <a:off x="457200" y="1249363"/>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rPr>
              <a:t>PLANIFICACIÓN/PROGRAMACIÓN DEL ENTRENAMIENTO</a:t>
            </a:r>
          </a:p>
        </p:txBody>
      </p:sp>
      <p:grpSp>
        <p:nvGrpSpPr>
          <p:cNvPr id="32776" name="Group 8">
            <a:extLst>
              <a:ext uri="{FF2B5EF4-FFF2-40B4-BE49-F238E27FC236}">
                <a16:creationId xmlns:a16="http://schemas.microsoft.com/office/drawing/2014/main" id="{CDE0CFD4-7387-4579-9D8F-84DD728E14F4}"/>
              </a:ext>
            </a:extLst>
          </p:cNvPr>
          <p:cNvGrpSpPr>
            <a:grpSpLocks/>
          </p:cNvGrpSpPr>
          <p:nvPr/>
        </p:nvGrpSpPr>
        <p:grpSpPr bwMode="auto">
          <a:xfrm>
            <a:off x="381000" y="2667000"/>
            <a:ext cx="8458200" cy="3733800"/>
            <a:chOff x="1109" y="1020"/>
            <a:chExt cx="3542" cy="2280"/>
          </a:xfrm>
        </p:grpSpPr>
        <p:sp>
          <p:nvSpPr>
            <p:cNvPr id="32788" name="Rectangle 9">
              <a:extLst>
                <a:ext uri="{FF2B5EF4-FFF2-40B4-BE49-F238E27FC236}">
                  <a16:creationId xmlns:a16="http://schemas.microsoft.com/office/drawing/2014/main" id="{0413CCFF-62C6-4AAA-96F1-319C918A5B31}"/>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32789" name="Rectangle 10">
              <a:extLst>
                <a:ext uri="{FF2B5EF4-FFF2-40B4-BE49-F238E27FC236}">
                  <a16:creationId xmlns:a16="http://schemas.microsoft.com/office/drawing/2014/main" id="{EED511B5-D6D7-419D-ADD1-215FEC71E304}"/>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32790" name="Freeform 11">
              <a:extLst>
                <a:ext uri="{FF2B5EF4-FFF2-40B4-BE49-F238E27FC236}">
                  <a16:creationId xmlns:a16="http://schemas.microsoft.com/office/drawing/2014/main" id="{62339101-D81D-4161-9AD9-533929D78B2D}"/>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1" name="Freeform 12">
              <a:extLst>
                <a:ext uri="{FF2B5EF4-FFF2-40B4-BE49-F238E27FC236}">
                  <a16:creationId xmlns:a16="http://schemas.microsoft.com/office/drawing/2014/main" id="{67E66444-81FB-4D72-B73E-93AF379F7EED}"/>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32792" name="Freeform 13">
              <a:extLst>
                <a:ext uri="{FF2B5EF4-FFF2-40B4-BE49-F238E27FC236}">
                  <a16:creationId xmlns:a16="http://schemas.microsoft.com/office/drawing/2014/main" id="{185ED2B1-7281-46FC-B28F-D41A47F6F658}"/>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3" name="Freeform 14">
              <a:extLst>
                <a:ext uri="{FF2B5EF4-FFF2-40B4-BE49-F238E27FC236}">
                  <a16:creationId xmlns:a16="http://schemas.microsoft.com/office/drawing/2014/main" id="{28642322-7637-4FB2-823E-A840261CDA7E}"/>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32794" name="Freeform 15">
              <a:extLst>
                <a:ext uri="{FF2B5EF4-FFF2-40B4-BE49-F238E27FC236}">
                  <a16:creationId xmlns:a16="http://schemas.microsoft.com/office/drawing/2014/main" id="{4CA7A71C-3FA7-4238-BAB5-DDD0B77FA069}"/>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5" name="Freeform 16">
              <a:extLst>
                <a:ext uri="{FF2B5EF4-FFF2-40B4-BE49-F238E27FC236}">
                  <a16:creationId xmlns:a16="http://schemas.microsoft.com/office/drawing/2014/main" id="{F5CBB107-9BE0-44DF-B263-6995F4DEF077}"/>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32796" name="Freeform 17">
              <a:extLst>
                <a:ext uri="{FF2B5EF4-FFF2-40B4-BE49-F238E27FC236}">
                  <a16:creationId xmlns:a16="http://schemas.microsoft.com/office/drawing/2014/main" id="{AC0BA6F1-4D7C-4087-957E-57A40BE35C9E}"/>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7" name="Freeform 18">
              <a:extLst>
                <a:ext uri="{FF2B5EF4-FFF2-40B4-BE49-F238E27FC236}">
                  <a16:creationId xmlns:a16="http://schemas.microsoft.com/office/drawing/2014/main" id="{773E99F4-7FB8-465B-BFCE-11A2728ED8D8}"/>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32777" name="Picture 19">
            <a:extLst>
              <a:ext uri="{FF2B5EF4-FFF2-40B4-BE49-F238E27FC236}">
                <a16:creationId xmlns:a16="http://schemas.microsoft.com/office/drawing/2014/main" id="{84B996B8-D886-48AF-97AB-4006B03114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77850" y="2835275"/>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7620" name="Text Box 20">
            <a:extLst>
              <a:ext uri="{FF2B5EF4-FFF2-40B4-BE49-F238E27FC236}">
                <a16:creationId xmlns:a16="http://schemas.microsoft.com/office/drawing/2014/main" id="{6B58ECDB-5813-4D4C-838A-D5F7207D91F2}"/>
              </a:ext>
            </a:extLst>
          </p:cNvPr>
          <p:cNvSpPr txBox="1">
            <a:spLocks noChangeArrowheads="1"/>
          </p:cNvSpPr>
          <p:nvPr/>
        </p:nvSpPr>
        <p:spPr bwMode="auto">
          <a:xfrm>
            <a:off x="882650" y="2759075"/>
            <a:ext cx="7804150" cy="854075"/>
          </a:xfrm>
          <a:prstGeom prst="rect">
            <a:avLst/>
          </a:prstGeom>
          <a:noFill/>
          <a:ln>
            <a:noFill/>
          </a:ln>
          <a:effectLst/>
        </p:spPr>
        <p:txBody>
          <a:bodyPr>
            <a:spAutoFit/>
          </a:bodyPr>
          <a:lstStyle/>
          <a:p>
            <a:pPr>
              <a:defRPr/>
            </a:pPr>
            <a:r>
              <a:rPr lang="en-US" altLang="en-US" sz="2500" b="1">
                <a:solidFill>
                  <a:schemeClr val="tx1"/>
                </a:solidFill>
                <a:effectLst>
                  <a:outerShdw blurRad="38100" dist="38100" dir="2700000" algn="tl">
                    <a:srgbClr val="000000"/>
                  </a:outerShdw>
                </a:effectLst>
                <a:latin typeface="Arial" panose="020B0604020202020204" pitchFamily="34" charset="0"/>
              </a:rPr>
              <a:t>Los planes a largo plazo (prospectivos) deben ser combinados con los planes actuales:</a:t>
            </a:r>
            <a:endParaRPr lang="en-US" altLang="en-US" sz="2500" b="1">
              <a:solidFill>
                <a:schemeClr val="tx2"/>
              </a:solidFill>
              <a:effectLst>
                <a:outerShdw blurRad="38100" dist="38100" dir="2700000" algn="tl">
                  <a:srgbClr val="000000"/>
                </a:outerShdw>
              </a:effectLst>
              <a:latin typeface="Arial" panose="020B0604020202020204" pitchFamily="34" charset="0"/>
            </a:endParaRPr>
          </a:p>
        </p:txBody>
      </p:sp>
      <p:sp>
        <p:nvSpPr>
          <p:cNvPr id="32779" name="Text Box 23">
            <a:extLst>
              <a:ext uri="{FF2B5EF4-FFF2-40B4-BE49-F238E27FC236}">
                <a16:creationId xmlns:a16="http://schemas.microsoft.com/office/drawing/2014/main" id="{EF392DD7-DF8E-4EF0-8E07-0E9C5880915E}"/>
              </a:ext>
            </a:extLst>
          </p:cNvPr>
          <p:cNvSpPr txBox="1">
            <a:spLocks noChangeArrowheads="1"/>
          </p:cNvSpPr>
          <p:nvPr/>
        </p:nvSpPr>
        <p:spPr bwMode="auto">
          <a:xfrm>
            <a:off x="1231900" y="3597275"/>
            <a:ext cx="53657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Importancia/utilidad:</a:t>
            </a:r>
          </a:p>
        </p:txBody>
      </p:sp>
      <p:pic>
        <p:nvPicPr>
          <p:cNvPr id="32780" name="Picture 24">
            <a:extLst>
              <a:ext uri="{FF2B5EF4-FFF2-40B4-BE49-F238E27FC236}">
                <a16:creationId xmlns:a16="http://schemas.microsoft.com/office/drawing/2014/main" id="{A5A3FF30-0E57-489E-95A0-A312D7A98B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850" y="3613150"/>
            <a:ext cx="227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Text Box 27">
            <a:extLst>
              <a:ext uri="{FF2B5EF4-FFF2-40B4-BE49-F238E27FC236}">
                <a16:creationId xmlns:a16="http://schemas.microsoft.com/office/drawing/2014/main" id="{413202B7-6AC9-47E9-BCC9-1176F5D546E2}"/>
              </a:ext>
            </a:extLst>
          </p:cNvPr>
          <p:cNvSpPr txBox="1">
            <a:spLocks noChangeArrowheads="1"/>
          </p:cNvSpPr>
          <p:nvPr/>
        </p:nvSpPr>
        <p:spPr bwMode="auto">
          <a:xfrm>
            <a:off x="1295400" y="3962400"/>
            <a:ext cx="74676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rPr>
              <a:t>Es un medio objetivo para que el entrenador pueda dirigir el entrenamiuento del atleta</a:t>
            </a:r>
          </a:p>
        </p:txBody>
      </p:sp>
      <p:pic>
        <p:nvPicPr>
          <p:cNvPr id="32782" name="Picture 31">
            <a:extLst>
              <a:ext uri="{FF2B5EF4-FFF2-40B4-BE49-F238E27FC236}">
                <a16:creationId xmlns:a16="http://schemas.microsoft.com/office/drawing/2014/main" id="{7E11DA1F-A164-42C8-B7C6-BD4B84F042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4288" y="1905000"/>
            <a:ext cx="678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3" name="Text Box 32">
            <a:extLst>
              <a:ext uri="{FF2B5EF4-FFF2-40B4-BE49-F238E27FC236}">
                <a16:creationId xmlns:a16="http://schemas.microsoft.com/office/drawing/2014/main" id="{D399617E-C7D0-4E53-AD18-1ECC6F38A348}"/>
              </a:ext>
            </a:extLst>
          </p:cNvPr>
          <p:cNvSpPr txBox="1">
            <a:spLocks noChangeArrowheads="1"/>
          </p:cNvSpPr>
          <p:nvPr/>
        </p:nvSpPr>
        <p:spPr bwMode="auto">
          <a:xfrm>
            <a:off x="1360488" y="1935163"/>
            <a:ext cx="6629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600" b="1">
                <a:solidFill>
                  <a:schemeClr val="tx1"/>
                </a:solidFill>
                <a:latin typeface="Arial" panose="020B0604020202020204" pitchFamily="34" charset="0"/>
              </a:rPr>
              <a:t>Requisitos Generales de la Planificación</a:t>
            </a:r>
          </a:p>
        </p:txBody>
      </p:sp>
      <p:pic>
        <p:nvPicPr>
          <p:cNvPr id="32784" name="Picture 33">
            <a:extLst>
              <a:ext uri="{FF2B5EF4-FFF2-40B4-BE49-F238E27FC236}">
                <a16:creationId xmlns:a16="http://schemas.microsoft.com/office/drawing/2014/main" id="{BF9BCDCB-E538-4803-B6F4-51F88EE51D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2032000"/>
            <a:ext cx="36988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85" name="Picture 34">
            <a:extLst>
              <a:ext uri="{FF2B5EF4-FFF2-40B4-BE49-F238E27FC236}">
                <a16:creationId xmlns:a16="http://schemas.microsoft.com/office/drawing/2014/main" id="{7D350CAA-5AB8-4702-A424-281BC5AC472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2288" y="2057400"/>
            <a:ext cx="373062"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6" name="Text Box 35">
            <a:extLst>
              <a:ext uri="{FF2B5EF4-FFF2-40B4-BE49-F238E27FC236}">
                <a16:creationId xmlns:a16="http://schemas.microsoft.com/office/drawing/2014/main" id="{D50F0F95-256F-41C5-8D72-40ADB9DCCD27}"/>
              </a:ext>
            </a:extLst>
          </p:cNvPr>
          <p:cNvSpPr txBox="1">
            <a:spLocks noChangeArrowheads="1"/>
          </p:cNvSpPr>
          <p:nvPr/>
        </p:nvSpPr>
        <p:spPr bwMode="auto">
          <a:xfrm>
            <a:off x="1263650" y="4724400"/>
            <a:ext cx="73469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Los objetivos de un plan a largo plazo cuenta con los parámetros y contenido del entrenamiento incluído en los macro y micro-ciclos del plan anual, por lo que existiría una continuidad entre el presente y el futuro</a:t>
            </a:r>
          </a:p>
        </p:txBody>
      </p:sp>
      <p:pic>
        <p:nvPicPr>
          <p:cNvPr id="32787" name="Picture 36">
            <a:extLst>
              <a:ext uri="{FF2B5EF4-FFF2-40B4-BE49-F238E27FC236}">
                <a16:creationId xmlns:a16="http://schemas.microsoft.com/office/drawing/2014/main" id="{2B5E3340-732B-43F7-B440-DD084C6916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4740275"/>
            <a:ext cx="227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4FF4647D-EFA1-4ACE-A8FE-960040BA77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906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a:extLst>
              <a:ext uri="{FF2B5EF4-FFF2-40B4-BE49-F238E27FC236}">
                <a16:creationId xmlns:a16="http://schemas.microsoft.com/office/drawing/2014/main" id="{4E8654E3-96CE-4747-BBA1-15160E895A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048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a:extLst>
              <a:ext uri="{FF2B5EF4-FFF2-40B4-BE49-F238E27FC236}">
                <a16:creationId xmlns:a16="http://schemas.microsoft.com/office/drawing/2014/main" id="{3066CB4A-DA8C-4AC1-A3DB-ADEBD5C50A17}"/>
              </a:ext>
            </a:extLst>
          </p:cNvPr>
          <p:cNvSpPr txBox="1">
            <a:spLocks noChangeArrowheads="1"/>
          </p:cNvSpPr>
          <p:nvPr/>
        </p:nvSpPr>
        <p:spPr bwMode="auto">
          <a:xfrm>
            <a:off x="1447800" y="3810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34821" name="Picture 5">
            <a:extLst>
              <a:ext uri="{FF2B5EF4-FFF2-40B4-BE49-F238E27FC236}">
                <a16:creationId xmlns:a16="http://schemas.microsoft.com/office/drawing/2014/main" id="{073C0B12-2CF5-4172-BAE9-3E376D0FA8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048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6">
            <a:extLst>
              <a:ext uri="{FF2B5EF4-FFF2-40B4-BE49-F238E27FC236}">
                <a16:creationId xmlns:a16="http://schemas.microsoft.com/office/drawing/2014/main" id="{D7C891E0-3306-4A2F-9AF7-EF15A6258F63}"/>
              </a:ext>
            </a:extLst>
          </p:cNvPr>
          <p:cNvSpPr txBox="1">
            <a:spLocks noChangeArrowheads="1"/>
          </p:cNvSpPr>
          <p:nvPr/>
        </p:nvSpPr>
        <p:spPr bwMode="auto">
          <a:xfrm>
            <a:off x="5334000" y="381000"/>
            <a:ext cx="2362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Estructuración:</a:t>
            </a:r>
          </a:p>
        </p:txBody>
      </p:sp>
      <p:sp>
        <p:nvSpPr>
          <p:cNvPr id="34823" name="Text Box 7">
            <a:extLst>
              <a:ext uri="{FF2B5EF4-FFF2-40B4-BE49-F238E27FC236}">
                <a16:creationId xmlns:a16="http://schemas.microsoft.com/office/drawing/2014/main" id="{C5230561-A283-4D72-9FA9-1B8B2C1E3326}"/>
              </a:ext>
            </a:extLst>
          </p:cNvPr>
          <p:cNvSpPr txBox="1">
            <a:spLocks noChangeArrowheads="1"/>
          </p:cNvSpPr>
          <p:nvPr/>
        </p:nvSpPr>
        <p:spPr bwMode="auto">
          <a:xfrm>
            <a:off x="457200" y="1096963"/>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rPr>
              <a:t>PLANIFICACIÓN/PROGRAMACIÓN DEL ENTRENAMIENTO</a:t>
            </a:r>
          </a:p>
        </p:txBody>
      </p:sp>
      <p:grpSp>
        <p:nvGrpSpPr>
          <p:cNvPr id="34824" name="Group 8">
            <a:extLst>
              <a:ext uri="{FF2B5EF4-FFF2-40B4-BE49-F238E27FC236}">
                <a16:creationId xmlns:a16="http://schemas.microsoft.com/office/drawing/2014/main" id="{09B6023E-F063-44D6-953B-E6FACE72A53A}"/>
              </a:ext>
            </a:extLst>
          </p:cNvPr>
          <p:cNvGrpSpPr>
            <a:grpSpLocks/>
          </p:cNvGrpSpPr>
          <p:nvPr/>
        </p:nvGrpSpPr>
        <p:grpSpPr bwMode="auto">
          <a:xfrm>
            <a:off x="381000" y="2362200"/>
            <a:ext cx="8458200" cy="4114800"/>
            <a:chOff x="1109" y="1020"/>
            <a:chExt cx="3542" cy="2280"/>
          </a:xfrm>
        </p:grpSpPr>
        <p:sp>
          <p:nvSpPr>
            <p:cNvPr id="34839" name="Rectangle 9">
              <a:extLst>
                <a:ext uri="{FF2B5EF4-FFF2-40B4-BE49-F238E27FC236}">
                  <a16:creationId xmlns:a16="http://schemas.microsoft.com/office/drawing/2014/main" id="{81AC1A4A-B51D-48EA-B629-669B2362BD05}"/>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34840" name="Rectangle 10">
              <a:extLst>
                <a:ext uri="{FF2B5EF4-FFF2-40B4-BE49-F238E27FC236}">
                  <a16:creationId xmlns:a16="http://schemas.microsoft.com/office/drawing/2014/main" id="{BFDBBF81-4772-40BD-8E51-8ABCD51AD1C9}"/>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34841" name="Freeform 11">
              <a:extLst>
                <a:ext uri="{FF2B5EF4-FFF2-40B4-BE49-F238E27FC236}">
                  <a16:creationId xmlns:a16="http://schemas.microsoft.com/office/drawing/2014/main" id="{E8068B27-88DB-4885-9DF1-B6433F28CC36}"/>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2" name="Freeform 12">
              <a:extLst>
                <a:ext uri="{FF2B5EF4-FFF2-40B4-BE49-F238E27FC236}">
                  <a16:creationId xmlns:a16="http://schemas.microsoft.com/office/drawing/2014/main" id="{473BA0B6-84F0-489D-AB42-EB614699E1D4}"/>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34843" name="Freeform 13">
              <a:extLst>
                <a:ext uri="{FF2B5EF4-FFF2-40B4-BE49-F238E27FC236}">
                  <a16:creationId xmlns:a16="http://schemas.microsoft.com/office/drawing/2014/main" id="{68E0088F-13F4-4D41-A5CB-63BFA9316ECF}"/>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4" name="Freeform 14">
              <a:extLst>
                <a:ext uri="{FF2B5EF4-FFF2-40B4-BE49-F238E27FC236}">
                  <a16:creationId xmlns:a16="http://schemas.microsoft.com/office/drawing/2014/main" id="{8F0A18FE-E125-4341-B375-C8386024835D}"/>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34845" name="Freeform 15">
              <a:extLst>
                <a:ext uri="{FF2B5EF4-FFF2-40B4-BE49-F238E27FC236}">
                  <a16:creationId xmlns:a16="http://schemas.microsoft.com/office/drawing/2014/main" id="{DC23A55D-D359-4159-95C1-225F7D688C95}"/>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6" name="Freeform 16">
              <a:extLst>
                <a:ext uri="{FF2B5EF4-FFF2-40B4-BE49-F238E27FC236}">
                  <a16:creationId xmlns:a16="http://schemas.microsoft.com/office/drawing/2014/main" id="{BD0859BE-0074-431A-9712-3E3AF7460858}"/>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34847" name="Freeform 17">
              <a:extLst>
                <a:ext uri="{FF2B5EF4-FFF2-40B4-BE49-F238E27FC236}">
                  <a16:creationId xmlns:a16="http://schemas.microsoft.com/office/drawing/2014/main" id="{9B29F3C5-7E45-41D9-9157-53750AA11C59}"/>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8" name="Freeform 18">
              <a:extLst>
                <a:ext uri="{FF2B5EF4-FFF2-40B4-BE49-F238E27FC236}">
                  <a16:creationId xmlns:a16="http://schemas.microsoft.com/office/drawing/2014/main" id="{D5C039C5-6305-4915-A571-61798F379F1E}"/>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34825" name="Picture 19">
            <a:extLst>
              <a:ext uri="{FF2B5EF4-FFF2-40B4-BE49-F238E27FC236}">
                <a16:creationId xmlns:a16="http://schemas.microsoft.com/office/drawing/2014/main" id="{8F8556AD-0594-4F2E-993D-CF8A7C7F8D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77850" y="25908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9668" name="Text Box 20">
            <a:extLst>
              <a:ext uri="{FF2B5EF4-FFF2-40B4-BE49-F238E27FC236}">
                <a16:creationId xmlns:a16="http://schemas.microsoft.com/office/drawing/2014/main" id="{DA51C926-5306-47ED-B576-C88F9032DE91}"/>
              </a:ext>
            </a:extLst>
          </p:cNvPr>
          <p:cNvSpPr txBox="1">
            <a:spLocks noChangeArrowheads="1"/>
          </p:cNvSpPr>
          <p:nvPr/>
        </p:nvSpPr>
        <p:spPr bwMode="auto">
          <a:xfrm>
            <a:off x="882650" y="2514600"/>
            <a:ext cx="7804150" cy="473075"/>
          </a:xfrm>
          <a:prstGeom prst="rect">
            <a:avLst/>
          </a:prstGeom>
          <a:noFill/>
          <a:ln>
            <a:noFill/>
          </a:ln>
          <a:effectLst/>
        </p:spPr>
        <p:txBody>
          <a:bodyPr>
            <a:spAutoFit/>
          </a:bodyPr>
          <a:lstStyle/>
          <a:p>
            <a:pPr>
              <a:defRPr/>
            </a:pPr>
            <a:r>
              <a:rPr lang="en-US" altLang="en-US" sz="2500" b="1">
                <a:solidFill>
                  <a:schemeClr val="tx1"/>
                </a:solidFill>
                <a:effectLst>
                  <a:outerShdw blurRad="38100" dist="38100" dir="2700000" algn="tl">
                    <a:srgbClr val="000000"/>
                  </a:outerShdw>
                </a:effectLst>
                <a:latin typeface="Arial" panose="020B0604020202020204" pitchFamily="34" charset="0"/>
              </a:rPr>
              <a:t>La planificación debe lograrse en forma rítmica:</a:t>
            </a:r>
            <a:endParaRPr lang="en-US" altLang="en-US" sz="2500" b="1">
              <a:solidFill>
                <a:schemeClr val="tx2"/>
              </a:solidFill>
              <a:effectLst>
                <a:outerShdw blurRad="38100" dist="38100" dir="2700000" algn="tl">
                  <a:srgbClr val="000000"/>
                </a:outerShdw>
              </a:effectLst>
              <a:latin typeface="Arial" panose="020B0604020202020204" pitchFamily="34" charset="0"/>
            </a:endParaRPr>
          </a:p>
        </p:txBody>
      </p:sp>
      <p:sp>
        <p:nvSpPr>
          <p:cNvPr id="34827" name="Text Box 21">
            <a:extLst>
              <a:ext uri="{FF2B5EF4-FFF2-40B4-BE49-F238E27FC236}">
                <a16:creationId xmlns:a16="http://schemas.microsoft.com/office/drawing/2014/main" id="{219A00C9-7ECB-45F8-B245-632B2651F12C}"/>
              </a:ext>
            </a:extLst>
          </p:cNvPr>
          <p:cNvSpPr txBox="1">
            <a:spLocks noChangeArrowheads="1"/>
          </p:cNvSpPr>
          <p:nvPr/>
        </p:nvSpPr>
        <p:spPr bwMode="auto">
          <a:xfrm>
            <a:off x="1231900" y="3032125"/>
            <a:ext cx="75311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Los objetivos de cada período/fase del entrenamiento deben de completarse rítmicamente:</a:t>
            </a:r>
          </a:p>
        </p:txBody>
      </p:sp>
      <p:pic>
        <p:nvPicPr>
          <p:cNvPr id="34828" name="Picture 22">
            <a:extLst>
              <a:ext uri="{FF2B5EF4-FFF2-40B4-BE49-F238E27FC236}">
                <a16:creationId xmlns:a16="http://schemas.microsoft.com/office/drawing/2014/main" id="{CCD1D3CF-C600-4C90-B468-78B3C92F1B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850" y="3048000"/>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24">
            <a:extLst>
              <a:ext uri="{FF2B5EF4-FFF2-40B4-BE49-F238E27FC236}">
                <a16:creationId xmlns:a16="http://schemas.microsoft.com/office/drawing/2014/main" id="{F5A96CA2-6FEB-4646-9779-E5A917AC10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4288" y="1676400"/>
            <a:ext cx="678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Text Box 25">
            <a:extLst>
              <a:ext uri="{FF2B5EF4-FFF2-40B4-BE49-F238E27FC236}">
                <a16:creationId xmlns:a16="http://schemas.microsoft.com/office/drawing/2014/main" id="{AA554067-1415-450A-AB82-4FE179246484}"/>
              </a:ext>
            </a:extLst>
          </p:cNvPr>
          <p:cNvSpPr txBox="1">
            <a:spLocks noChangeArrowheads="1"/>
          </p:cNvSpPr>
          <p:nvPr/>
        </p:nvSpPr>
        <p:spPr bwMode="auto">
          <a:xfrm>
            <a:off x="1360488" y="1720850"/>
            <a:ext cx="6629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600" b="1">
                <a:solidFill>
                  <a:schemeClr val="tx1"/>
                </a:solidFill>
                <a:latin typeface="Arial" panose="020B0604020202020204" pitchFamily="34" charset="0"/>
              </a:rPr>
              <a:t>Requisitos Generales de la Planificación</a:t>
            </a:r>
          </a:p>
        </p:txBody>
      </p:sp>
      <p:pic>
        <p:nvPicPr>
          <p:cNvPr id="34831" name="Picture 26">
            <a:extLst>
              <a:ext uri="{FF2B5EF4-FFF2-40B4-BE49-F238E27FC236}">
                <a16:creationId xmlns:a16="http://schemas.microsoft.com/office/drawing/2014/main" id="{A9E4FC17-7F5B-4F2C-8361-81BFE43791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1817688"/>
            <a:ext cx="36988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2" name="Picture 27">
            <a:extLst>
              <a:ext uri="{FF2B5EF4-FFF2-40B4-BE49-F238E27FC236}">
                <a16:creationId xmlns:a16="http://schemas.microsoft.com/office/drawing/2014/main" id="{81E338C3-514B-4A3A-B1EB-5C79F8F3CC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2288" y="1843088"/>
            <a:ext cx="373062"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33" name="Text Box 28">
            <a:extLst>
              <a:ext uri="{FF2B5EF4-FFF2-40B4-BE49-F238E27FC236}">
                <a16:creationId xmlns:a16="http://schemas.microsoft.com/office/drawing/2014/main" id="{98FB8E1C-2556-41F6-99C9-BDA5D97F77ED}"/>
              </a:ext>
            </a:extLst>
          </p:cNvPr>
          <p:cNvSpPr txBox="1">
            <a:spLocks noChangeArrowheads="1"/>
          </p:cNvSpPr>
          <p:nvPr/>
        </p:nvSpPr>
        <p:spPr bwMode="auto">
          <a:xfrm>
            <a:off x="2101850" y="4603750"/>
            <a:ext cx="666115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rPr>
              <a:t>Se provee un aumento progresivo de los índices de entrenamiento, así como de la habilidad del rendimiento</a:t>
            </a:r>
          </a:p>
        </p:txBody>
      </p:sp>
      <p:pic>
        <p:nvPicPr>
          <p:cNvPr id="34834" name="Picture 31">
            <a:extLst>
              <a:ext uri="{FF2B5EF4-FFF2-40B4-BE49-F238E27FC236}">
                <a16:creationId xmlns:a16="http://schemas.microsoft.com/office/drawing/2014/main" id="{4F564E4E-3FAB-40D1-847F-4F7FC06692A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411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5" name="Text Box 32">
            <a:extLst>
              <a:ext uri="{FF2B5EF4-FFF2-40B4-BE49-F238E27FC236}">
                <a16:creationId xmlns:a16="http://schemas.microsoft.com/office/drawing/2014/main" id="{1B493605-70EE-4DE9-AE72-74B4C0C670A0}"/>
              </a:ext>
            </a:extLst>
          </p:cNvPr>
          <p:cNvSpPr txBox="1">
            <a:spLocks noChangeArrowheads="1"/>
          </p:cNvSpPr>
          <p:nvPr/>
        </p:nvSpPr>
        <p:spPr bwMode="auto">
          <a:xfrm>
            <a:off x="1676400" y="4098925"/>
            <a:ext cx="7467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a:solidFill>
                  <a:schemeClr val="tx1"/>
                </a:solidFill>
              </a:rPr>
              <a:t>Importancia:</a:t>
            </a:r>
          </a:p>
        </p:txBody>
      </p:sp>
      <p:pic>
        <p:nvPicPr>
          <p:cNvPr id="34836" name="Picture 33">
            <a:extLst>
              <a:ext uri="{FF2B5EF4-FFF2-40B4-BE49-F238E27FC236}">
                <a16:creationId xmlns:a16="http://schemas.microsoft.com/office/drawing/2014/main" id="{FCB325DD-4118-4678-8619-A5AEEBC4315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63232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7" name="Text Box 34">
            <a:extLst>
              <a:ext uri="{FF2B5EF4-FFF2-40B4-BE49-F238E27FC236}">
                <a16:creationId xmlns:a16="http://schemas.microsoft.com/office/drawing/2014/main" id="{156E9C19-F2D6-45ED-81A7-EAB92C594E08}"/>
              </a:ext>
            </a:extLst>
          </p:cNvPr>
          <p:cNvSpPr txBox="1">
            <a:spLocks noChangeArrowheads="1"/>
          </p:cNvSpPr>
          <p:nvPr/>
        </p:nvSpPr>
        <p:spPr bwMode="auto">
          <a:xfrm>
            <a:off x="2101850" y="5638800"/>
            <a:ext cx="66611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rPr>
              <a:t>Se asegura la continuidad de un programa de entrenamiento sólido</a:t>
            </a:r>
          </a:p>
        </p:txBody>
      </p:sp>
      <p:pic>
        <p:nvPicPr>
          <p:cNvPr id="34838" name="Picture 35">
            <a:extLst>
              <a:ext uri="{FF2B5EF4-FFF2-40B4-BE49-F238E27FC236}">
                <a16:creationId xmlns:a16="http://schemas.microsoft.com/office/drawing/2014/main" id="{FA535AE1-3E8E-4295-9E0F-431861623A2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66737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25FD726A-E5D6-4899-880A-D858261CA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906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a:extLst>
              <a:ext uri="{FF2B5EF4-FFF2-40B4-BE49-F238E27FC236}">
                <a16:creationId xmlns:a16="http://schemas.microsoft.com/office/drawing/2014/main" id="{7E3BB648-313A-43C4-B11A-32A6E1817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048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a:extLst>
              <a:ext uri="{FF2B5EF4-FFF2-40B4-BE49-F238E27FC236}">
                <a16:creationId xmlns:a16="http://schemas.microsoft.com/office/drawing/2014/main" id="{92B045BA-E5EA-4A77-8CB8-E55A40152002}"/>
              </a:ext>
            </a:extLst>
          </p:cNvPr>
          <p:cNvSpPr txBox="1">
            <a:spLocks noChangeArrowheads="1"/>
          </p:cNvSpPr>
          <p:nvPr/>
        </p:nvSpPr>
        <p:spPr bwMode="auto">
          <a:xfrm>
            <a:off x="1447800" y="3810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36869" name="Picture 5">
            <a:extLst>
              <a:ext uri="{FF2B5EF4-FFF2-40B4-BE49-F238E27FC236}">
                <a16:creationId xmlns:a16="http://schemas.microsoft.com/office/drawing/2014/main" id="{75527B66-C67C-4CF7-A6F8-208756B939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048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6">
            <a:extLst>
              <a:ext uri="{FF2B5EF4-FFF2-40B4-BE49-F238E27FC236}">
                <a16:creationId xmlns:a16="http://schemas.microsoft.com/office/drawing/2014/main" id="{8640DF79-CE52-4B6C-BD67-841C758E875C}"/>
              </a:ext>
            </a:extLst>
          </p:cNvPr>
          <p:cNvSpPr txBox="1">
            <a:spLocks noChangeArrowheads="1"/>
          </p:cNvSpPr>
          <p:nvPr/>
        </p:nvSpPr>
        <p:spPr bwMode="auto">
          <a:xfrm>
            <a:off x="5334000" y="381000"/>
            <a:ext cx="2362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Estructuración:</a:t>
            </a:r>
          </a:p>
        </p:txBody>
      </p:sp>
      <p:sp>
        <p:nvSpPr>
          <p:cNvPr id="36871" name="Text Box 7">
            <a:extLst>
              <a:ext uri="{FF2B5EF4-FFF2-40B4-BE49-F238E27FC236}">
                <a16:creationId xmlns:a16="http://schemas.microsoft.com/office/drawing/2014/main" id="{25C8ACDB-699A-4012-A6D9-44A5314E63A0}"/>
              </a:ext>
            </a:extLst>
          </p:cNvPr>
          <p:cNvSpPr txBox="1">
            <a:spLocks noChangeArrowheads="1"/>
          </p:cNvSpPr>
          <p:nvPr/>
        </p:nvSpPr>
        <p:spPr bwMode="auto">
          <a:xfrm>
            <a:off x="457200" y="1096963"/>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rPr>
              <a:t>PLANIFICACIÓN/PROGRAMACIÓN DEL ENTRENAMIENTO</a:t>
            </a:r>
          </a:p>
        </p:txBody>
      </p:sp>
      <p:grpSp>
        <p:nvGrpSpPr>
          <p:cNvPr id="36872" name="Group 8">
            <a:extLst>
              <a:ext uri="{FF2B5EF4-FFF2-40B4-BE49-F238E27FC236}">
                <a16:creationId xmlns:a16="http://schemas.microsoft.com/office/drawing/2014/main" id="{1B96EC2F-BCA1-401A-9FB4-801266C2BA71}"/>
              </a:ext>
            </a:extLst>
          </p:cNvPr>
          <p:cNvGrpSpPr>
            <a:grpSpLocks/>
          </p:cNvGrpSpPr>
          <p:nvPr/>
        </p:nvGrpSpPr>
        <p:grpSpPr bwMode="auto">
          <a:xfrm>
            <a:off x="381000" y="2362200"/>
            <a:ext cx="8458200" cy="4114800"/>
            <a:chOff x="1109" y="1020"/>
            <a:chExt cx="3542" cy="2280"/>
          </a:xfrm>
        </p:grpSpPr>
        <p:sp>
          <p:nvSpPr>
            <p:cNvPr id="36890" name="Rectangle 9">
              <a:extLst>
                <a:ext uri="{FF2B5EF4-FFF2-40B4-BE49-F238E27FC236}">
                  <a16:creationId xmlns:a16="http://schemas.microsoft.com/office/drawing/2014/main" id="{B948583E-867C-4959-8100-755F4B77BCA6}"/>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36891" name="Rectangle 10">
              <a:extLst>
                <a:ext uri="{FF2B5EF4-FFF2-40B4-BE49-F238E27FC236}">
                  <a16:creationId xmlns:a16="http://schemas.microsoft.com/office/drawing/2014/main" id="{C6BCECB0-1CA0-4A1D-AC0F-42A7AFEC6CC1}"/>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36892" name="Freeform 11">
              <a:extLst>
                <a:ext uri="{FF2B5EF4-FFF2-40B4-BE49-F238E27FC236}">
                  <a16:creationId xmlns:a16="http://schemas.microsoft.com/office/drawing/2014/main" id="{EAD912CB-3E49-404E-BE9A-B6700865AE30}"/>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3" name="Freeform 12">
              <a:extLst>
                <a:ext uri="{FF2B5EF4-FFF2-40B4-BE49-F238E27FC236}">
                  <a16:creationId xmlns:a16="http://schemas.microsoft.com/office/drawing/2014/main" id="{9823CDA4-B2D9-471E-A4F0-56F71219AE15}"/>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36894" name="Freeform 13">
              <a:extLst>
                <a:ext uri="{FF2B5EF4-FFF2-40B4-BE49-F238E27FC236}">
                  <a16:creationId xmlns:a16="http://schemas.microsoft.com/office/drawing/2014/main" id="{9A7E0129-D164-418A-A749-D83B987909B0}"/>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5" name="Freeform 14">
              <a:extLst>
                <a:ext uri="{FF2B5EF4-FFF2-40B4-BE49-F238E27FC236}">
                  <a16:creationId xmlns:a16="http://schemas.microsoft.com/office/drawing/2014/main" id="{861803AE-014E-4912-BE02-74857DFA9D76}"/>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36896" name="Freeform 15">
              <a:extLst>
                <a:ext uri="{FF2B5EF4-FFF2-40B4-BE49-F238E27FC236}">
                  <a16:creationId xmlns:a16="http://schemas.microsoft.com/office/drawing/2014/main" id="{AFD355BF-40BD-40F5-B0A4-A37F6C5FEF60}"/>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7" name="Freeform 16">
              <a:extLst>
                <a:ext uri="{FF2B5EF4-FFF2-40B4-BE49-F238E27FC236}">
                  <a16:creationId xmlns:a16="http://schemas.microsoft.com/office/drawing/2014/main" id="{27D334A7-2B5A-4206-A9C8-3450BAB225A9}"/>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36898" name="Freeform 17">
              <a:extLst>
                <a:ext uri="{FF2B5EF4-FFF2-40B4-BE49-F238E27FC236}">
                  <a16:creationId xmlns:a16="http://schemas.microsoft.com/office/drawing/2014/main" id="{6C7E29F1-E11B-4D9C-8C92-870986C36C48}"/>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9" name="Freeform 18">
              <a:extLst>
                <a:ext uri="{FF2B5EF4-FFF2-40B4-BE49-F238E27FC236}">
                  <a16:creationId xmlns:a16="http://schemas.microsoft.com/office/drawing/2014/main" id="{0B9D068F-A168-4436-84D6-7FF3DC785367}"/>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36873" name="Picture 19">
            <a:extLst>
              <a:ext uri="{FF2B5EF4-FFF2-40B4-BE49-F238E27FC236}">
                <a16:creationId xmlns:a16="http://schemas.microsoft.com/office/drawing/2014/main" id="{8AA82544-341A-4463-82B7-D6F3CA67F0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09600" y="2603500"/>
            <a:ext cx="2603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1716" name="Text Box 20">
            <a:extLst>
              <a:ext uri="{FF2B5EF4-FFF2-40B4-BE49-F238E27FC236}">
                <a16:creationId xmlns:a16="http://schemas.microsoft.com/office/drawing/2014/main" id="{11D039C6-E0ED-41C0-9BA6-E841F9F051D0}"/>
              </a:ext>
            </a:extLst>
          </p:cNvPr>
          <p:cNvSpPr txBox="1">
            <a:spLocks noChangeArrowheads="1"/>
          </p:cNvSpPr>
          <p:nvPr/>
        </p:nvSpPr>
        <p:spPr bwMode="auto">
          <a:xfrm>
            <a:off x="882650" y="2559050"/>
            <a:ext cx="7880350" cy="669925"/>
          </a:xfrm>
          <a:prstGeom prst="rect">
            <a:avLst/>
          </a:prstGeom>
          <a:noFill/>
          <a:ln>
            <a:noFill/>
          </a:ln>
          <a:effectLst/>
        </p:spPr>
        <p:txBody>
          <a:bodyPr>
            <a:spAutoFit/>
          </a:bodyPr>
          <a:lstStyle/>
          <a:p>
            <a:pPr>
              <a:lnSpc>
                <a:spcPct val="90000"/>
              </a:lnSpc>
              <a:defRPr/>
            </a:pPr>
            <a:r>
              <a:rPr lang="en-US" altLang="en-US" sz="2100" b="1">
                <a:solidFill>
                  <a:schemeClr val="tx1"/>
                </a:solidFill>
                <a:effectLst>
                  <a:outerShdw blurRad="38100" dist="38100" dir="2700000" algn="tl">
                    <a:srgbClr val="000000"/>
                  </a:outerShdw>
                </a:effectLst>
                <a:latin typeface="Arial" panose="020B0604020202020204" pitchFamily="34" charset="0"/>
              </a:rPr>
              <a:t>Establecer y enfatizar el factor o componente principal del entrenamiento:</a:t>
            </a:r>
            <a:endParaRPr lang="en-US" altLang="en-US" sz="2100" b="1">
              <a:solidFill>
                <a:schemeClr val="tx2"/>
              </a:solidFill>
              <a:effectLst>
                <a:outerShdw blurRad="38100" dist="38100" dir="2700000" algn="tl">
                  <a:srgbClr val="000000"/>
                </a:outerShdw>
              </a:effectLst>
              <a:latin typeface="Arial" panose="020B0604020202020204" pitchFamily="34" charset="0"/>
            </a:endParaRPr>
          </a:p>
        </p:txBody>
      </p:sp>
      <p:sp>
        <p:nvSpPr>
          <p:cNvPr id="36875" name="Text Box 21">
            <a:extLst>
              <a:ext uri="{FF2B5EF4-FFF2-40B4-BE49-F238E27FC236}">
                <a16:creationId xmlns:a16="http://schemas.microsoft.com/office/drawing/2014/main" id="{88ADDBE4-1D46-479C-A04D-BC9DEF0E566A}"/>
              </a:ext>
            </a:extLst>
          </p:cNvPr>
          <p:cNvSpPr txBox="1">
            <a:spLocks noChangeArrowheads="1"/>
          </p:cNvSpPr>
          <p:nvPr/>
        </p:nvSpPr>
        <p:spPr bwMode="auto">
          <a:xfrm>
            <a:off x="1295400" y="3276600"/>
            <a:ext cx="746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Lo normal:</a:t>
            </a:r>
          </a:p>
        </p:txBody>
      </p:sp>
      <p:pic>
        <p:nvPicPr>
          <p:cNvPr id="36876" name="Picture 22">
            <a:extLst>
              <a:ext uri="{FF2B5EF4-FFF2-40B4-BE49-F238E27FC236}">
                <a16:creationId xmlns:a16="http://schemas.microsoft.com/office/drawing/2014/main" id="{21B997E8-A6AA-4BBF-B745-434A44E227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5050" y="3292475"/>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23">
            <a:extLst>
              <a:ext uri="{FF2B5EF4-FFF2-40B4-BE49-F238E27FC236}">
                <a16:creationId xmlns:a16="http://schemas.microsoft.com/office/drawing/2014/main" id="{D08EB277-4BC8-442F-868C-7A13982B28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4288" y="1676400"/>
            <a:ext cx="678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Text Box 24">
            <a:extLst>
              <a:ext uri="{FF2B5EF4-FFF2-40B4-BE49-F238E27FC236}">
                <a16:creationId xmlns:a16="http://schemas.microsoft.com/office/drawing/2014/main" id="{7C3AB35C-D158-4A58-863F-8AE90652A7FF}"/>
              </a:ext>
            </a:extLst>
          </p:cNvPr>
          <p:cNvSpPr txBox="1">
            <a:spLocks noChangeArrowheads="1"/>
          </p:cNvSpPr>
          <p:nvPr/>
        </p:nvSpPr>
        <p:spPr bwMode="auto">
          <a:xfrm>
            <a:off x="1360488" y="1720850"/>
            <a:ext cx="6629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600" b="1">
                <a:solidFill>
                  <a:schemeClr val="tx1"/>
                </a:solidFill>
                <a:latin typeface="Arial" panose="020B0604020202020204" pitchFamily="34" charset="0"/>
              </a:rPr>
              <a:t>Requisitos Generales de la Planificación</a:t>
            </a:r>
          </a:p>
        </p:txBody>
      </p:sp>
      <p:pic>
        <p:nvPicPr>
          <p:cNvPr id="36879" name="Picture 25">
            <a:extLst>
              <a:ext uri="{FF2B5EF4-FFF2-40B4-BE49-F238E27FC236}">
                <a16:creationId xmlns:a16="http://schemas.microsoft.com/office/drawing/2014/main" id="{66E4468D-A597-431C-958A-DE3A4B5F47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1817688"/>
            <a:ext cx="36988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80" name="Picture 26">
            <a:extLst>
              <a:ext uri="{FF2B5EF4-FFF2-40B4-BE49-F238E27FC236}">
                <a16:creationId xmlns:a16="http://schemas.microsoft.com/office/drawing/2014/main" id="{01C98B7F-5882-47B7-8730-1F387514184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2288" y="1843088"/>
            <a:ext cx="373062"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81" name="Text Box 33">
            <a:extLst>
              <a:ext uri="{FF2B5EF4-FFF2-40B4-BE49-F238E27FC236}">
                <a16:creationId xmlns:a16="http://schemas.microsoft.com/office/drawing/2014/main" id="{28DB84DB-DA07-416B-929C-5FC7F371AA7C}"/>
              </a:ext>
            </a:extLst>
          </p:cNvPr>
          <p:cNvSpPr txBox="1">
            <a:spLocks noChangeArrowheads="1"/>
          </p:cNvSpPr>
          <p:nvPr/>
        </p:nvSpPr>
        <p:spPr bwMode="auto">
          <a:xfrm>
            <a:off x="1676400" y="4848225"/>
            <a:ext cx="7162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100" b="1" i="1">
                <a:solidFill>
                  <a:schemeClr val="tx1"/>
                </a:solidFill>
              </a:rPr>
              <a:t>Desarrollo de destrezas motoras específicas</a:t>
            </a:r>
          </a:p>
        </p:txBody>
      </p:sp>
      <p:pic>
        <p:nvPicPr>
          <p:cNvPr id="36882" name="Picture 34">
            <a:extLst>
              <a:ext uri="{FF2B5EF4-FFF2-40B4-BE49-F238E27FC236}">
                <a16:creationId xmlns:a16="http://schemas.microsoft.com/office/drawing/2014/main" id="{F86E4461-3350-4990-8114-2885709C07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5050" y="4202113"/>
            <a:ext cx="26035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3" name="Picture 35">
            <a:extLst>
              <a:ext uri="{FF2B5EF4-FFF2-40B4-BE49-F238E27FC236}">
                <a16:creationId xmlns:a16="http://schemas.microsoft.com/office/drawing/2014/main" id="{2FD545E6-F04C-4343-902A-1A6CDF199E6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4848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4" name="Text Box 37">
            <a:extLst>
              <a:ext uri="{FF2B5EF4-FFF2-40B4-BE49-F238E27FC236}">
                <a16:creationId xmlns:a16="http://schemas.microsoft.com/office/drawing/2014/main" id="{24669AF7-D33F-4238-841C-22CDC9F09D8F}"/>
              </a:ext>
            </a:extLst>
          </p:cNvPr>
          <p:cNvSpPr txBox="1">
            <a:spLocks noChangeArrowheads="1"/>
          </p:cNvSpPr>
          <p:nvPr/>
        </p:nvSpPr>
        <p:spPr bwMode="auto">
          <a:xfrm>
            <a:off x="1295400" y="3581400"/>
            <a:ext cx="74676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100" b="1" i="1">
                <a:solidFill>
                  <a:schemeClr val="tx1"/>
                </a:solidFill>
              </a:rPr>
              <a:t>Énfasis equitativo de todos los factores y componentes del entrenamiento</a:t>
            </a:r>
          </a:p>
        </p:txBody>
      </p:sp>
      <p:sp>
        <p:nvSpPr>
          <p:cNvPr id="36885" name="Text Box 38">
            <a:extLst>
              <a:ext uri="{FF2B5EF4-FFF2-40B4-BE49-F238E27FC236}">
                <a16:creationId xmlns:a16="http://schemas.microsoft.com/office/drawing/2014/main" id="{3B8853D5-5C11-48FF-8EA9-7256AE4DA1A4}"/>
              </a:ext>
            </a:extLst>
          </p:cNvPr>
          <p:cNvSpPr txBox="1">
            <a:spLocks noChangeArrowheads="1"/>
          </p:cNvSpPr>
          <p:nvPr/>
        </p:nvSpPr>
        <p:spPr bwMode="auto">
          <a:xfrm>
            <a:off x="1295400" y="4191000"/>
            <a:ext cx="7467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Énfasis particular: Necesario para la destreza (requiere un re-ajuste del programa de entrenamiento):</a:t>
            </a:r>
          </a:p>
        </p:txBody>
      </p:sp>
      <p:sp>
        <p:nvSpPr>
          <p:cNvPr id="36886" name="Text Box 39">
            <a:extLst>
              <a:ext uri="{FF2B5EF4-FFF2-40B4-BE49-F238E27FC236}">
                <a16:creationId xmlns:a16="http://schemas.microsoft.com/office/drawing/2014/main" id="{28EB00D0-9432-4524-94B6-ECCD1D66B930}"/>
              </a:ext>
            </a:extLst>
          </p:cNvPr>
          <p:cNvSpPr txBox="1">
            <a:spLocks noChangeArrowheads="1"/>
          </p:cNvSpPr>
          <p:nvPr/>
        </p:nvSpPr>
        <p:spPr bwMode="auto">
          <a:xfrm>
            <a:off x="1676400" y="5260975"/>
            <a:ext cx="7162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100" b="1" i="1">
                <a:solidFill>
                  <a:schemeClr val="tx1"/>
                </a:solidFill>
              </a:rPr>
              <a:t>Mejorar un factor o componente particular del entrenamiento</a:t>
            </a:r>
          </a:p>
        </p:txBody>
      </p:sp>
      <p:pic>
        <p:nvPicPr>
          <p:cNvPr id="36887" name="Picture 40">
            <a:extLst>
              <a:ext uri="{FF2B5EF4-FFF2-40B4-BE49-F238E27FC236}">
                <a16:creationId xmlns:a16="http://schemas.microsoft.com/office/drawing/2014/main" id="{9EE4CE90-9626-4D45-8F5B-19D3995CD9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52609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8" name="Text Box 41">
            <a:extLst>
              <a:ext uri="{FF2B5EF4-FFF2-40B4-BE49-F238E27FC236}">
                <a16:creationId xmlns:a16="http://schemas.microsoft.com/office/drawing/2014/main" id="{D4490E83-722B-4672-9324-C5863322B463}"/>
              </a:ext>
            </a:extLst>
          </p:cNvPr>
          <p:cNvSpPr txBox="1">
            <a:spLocks noChangeArrowheads="1"/>
          </p:cNvSpPr>
          <p:nvPr/>
        </p:nvSpPr>
        <p:spPr bwMode="auto">
          <a:xfrm>
            <a:off x="1676400" y="5641975"/>
            <a:ext cx="71628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100" b="1" i="1">
                <a:solidFill>
                  <a:schemeClr val="tx1"/>
                </a:solidFill>
              </a:rPr>
              <a:t>Dedicarle más tiempo a un área de la aptitud física menos desarrollada (e.g., fortaleza muscular)</a:t>
            </a:r>
          </a:p>
        </p:txBody>
      </p:sp>
      <p:pic>
        <p:nvPicPr>
          <p:cNvPr id="36889" name="Picture 42">
            <a:extLst>
              <a:ext uri="{FF2B5EF4-FFF2-40B4-BE49-F238E27FC236}">
                <a16:creationId xmlns:a16="http://schemas.microsoft.com/office/drawing/2014/main" id="{A1ABA9F7-973B-487F-9EC6-D7DDC923DB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56419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DBE26390-34DA-4821-ACAA-E103F9432B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906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a:extLst>
              <a:ext uri="{FF2B5EF4-FFF2-40B4-BE49-F238E27FC236}">
                <a16:creationId xmlns:a16="http://schemas.microsoft.com/office/drawing/2014/main" id="{0704CB88-2A81-4AA2-86A1-799C346C7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048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0C47FBD2-2797-4DC2-B93E-539538A7D690}"/>
              </a:ext>
            </a:extLst>
          </p:cNvPr>
          <p:cNvSpPr txBox="1">
            <a:spLocks noChangeArrowheads="1"/>
          </p:cNvSpPr>
          <p:nvPr/>
        </p:nvSpPr>
        <p:spPr bwMode="auto">
          <a:xfrm>
            <a:off x="1447800" y="3810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38917" name="Picture 5">
            <a:extLst>
              <a:ext uri="{FF2B5EF4-FFF2-40B4-BE49-F238E27FC236}">
                <a16:creationId xmlns:a16="http://schemas.microsoft.com/office/drawing/2014/main" id="{6215E2FA-1707-41F8-9D37-2D06E00161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048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6">
            <a:extLst>
              <a:ext uri="{FF2B5EF4-FFF2-40B4-BE49-F238E27FC236}">
                <a16:creationId xmlns:a16="http://schemas.microsoft.com/office/drawing/2014/main" id="{2507B369-5B42-458C-A42D-A7C48D330245}"/>
              </a:ext>
            </a:extLst>
          </p:cNvPr>
          <p:cNvSpPr txBox="1">
            <a:spLocks noChangeArrowheads="1"/>
          </p:cNvSpPr>
          <p:nvPr/>
        </p:nvSpPr>
        <p:spPr bwMode="auto">
          <a:xfrm>
            <a:off x="5334000" y="381000"/>
            <a:ext cx="2362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Estructuración:</a:t>
            </a:r>
          </a:p>
        </p:txBody>
      </p:sp>
      <p:sp>
        <p:nvSpPr>
          <p:cNvPr id="38919" name="Text Box 7">
            <a:extLst>
              <a:ext uri="{FF2B5EF4-FFF2-40B4-BE49-F238E27FC236}">
                <a16:creationId xmlns:a16="http://schemas.microsoft.com/office/drawing/2014/main" id="{F67C9516-6881-4494-8235-74EABD78A295}"/>
              </a:ext>
            </a:extLst>
          </p:cNvPr>
          <p:cNvSpPr txBox="1">
            <a:spLocks noChangeArrowheads="1"/>
          </p:cNvSpPr>
          <p:nvPr/>
        </p:nvSpPr>
        <p:spPr bwMode="auto">
          <a:xfrm>
            <a:off x="457200" y="1096963"/>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rPr>
              <a:t>PLANIFICACIÓN/PROGRAMACIÓN DEL ENTRENAMIENTO</a:t>
            </a:r>
          </a:p>
        </p:txBody>
      </p:sp>
      <p:grpSp>
        <p:nvGrpSpPr>
          <p:cNvPr id="38920" name="Group 8">
            <a:extLst>
              <a:ext uri="{FF2B5EF4-FFF2-40B4-BE49-F238E27FC236}">
                <a16:creationId xmlns:a16="http://schemas.microsoft.com/office/drawing/2014/main" id="{CE4ACAC9-F6FC-4E9A-A3FF-F46BBF5BEDE5}"/>
              </a:ext>
            </a:extLst>
          </p:cNvPr>
          <p:cNvGrpSpPr>
            <a:grpSpLocks/>
          </p:cNvGrpSpPr>
          <p:nvPr/>
        </p:nvGrpSpPr>
        <p:grpSpPr bwMode="auto">
          <a:xfrm>
            <a:off x="381000" y="2667000"/>
            <a:ext cx="8458200" cy="3810000"/>
            <a:chOff x="1109" y="1020"/>
            <a:chExt cx="3542" cy="2280"/>
          </a:xfrm>
        </p:grpSpPr>
        <p:sp>
          <p:nvSpPr>
            <p:cNvPr id="38939" name="Rectangle 9">
              <a:extLst>
                <a:ext uri="{FF2B5EF4-FFF2-40B4-BE49-F238E27FC236}">
                  <a16:creationId xmlns:a16="http://schemas.microsoft.com/office/drawing/2014/main" id="{19863A33-356B-4EB8-B149-1DFBA1E7D432}"/>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38940" name="Rectangle 10">
              <a:extLst>
                <a:ext uri="{FF2B5EF4-FFF2-40B4-BE49-F238E27FC236}">
                  <a16:creationId xmlns:a16="http://schemas.microsoft.com/office/drawing/2014/main" id="{456A2331-E6C2-4B6A-9905-6313974D6BE5}"/>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38941" name="Freeform 11">
              <a:extLst>
                <a:ext uri="{FF2B5EF4-FFF2-40B4-BE49-F238E27FC236}">
                  <a16:creationId xmlns:a16="http://schemas.microsoft.com/office/drawing/2014/main" id="{7E685486-279D-4C34-B433-CF9274D9DDDF}"/>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2" name="Freeform 12">
              <a:extLst>
                <a:ext uri="{FF2B5EF4-FFF2-40B4-BE49-F238E27FC236}">
                  <a16:creationId xmlns:a16="http://schemas.microsoft.com/office/drawing/2014/main" id="{56BEBA6D-376D-4686-8AF8-CC04C0331D6C}"/>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38943" name="Freeform 13">
              <a:extLst>
                <a:ext uri="{FF2B5EF4-FFF2-40B4-BE49-F238E27FC236}">
                  <a16:creationId xmlns:a16="http://schemas.microsoft.com/office/drawing/2014/main" id="{0B86286B-55F7-417D-B4E7-5FD9818EB5E7}"/>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4" name="Freeform 14">
              <a:extLst>
                <a:ext uri="{FF2B5EF4-FFF2-40B4-BE49-F238E27FC236}">
                  <a16:creationId xmlns:a16="http://schemas.microsoft.com/office/drawing/2014/main" id="{52AB2E14-130D-4428-872F-3C0091E3F71C}"/>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38945" name="Freeform 15">
              <a:extLst>
                <a:ext uri="{FF2B5EF4-FFF2-40B4-BE49-F238E27FC236}">
                  <a16:creationId xmlns:a16="http://schemas.microsoft.com/office/drawing/2014/main" id="{32AB0E98-A6DE-4ECA-B41A-D7B9DE269232}"/>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6" name="Freeform 16">
              <a:extLst>
                <a:ext uri="{FF2B5EF4-FFF2-40B4-BE49-F238E27FC236}">
                  <a16:creationId xmlns:a16="http://schemas.microsoft.com/office/drawing/2014/main" id="{2C9CC2A0-3612-470C-86B4-FC792F69A1B2}"/>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38947" name="Freeform 17">
              <a:extLst>
                <a:ext uri="{FF2B5EF4-FFF2-40B4-BE49-F238E27FC236}">
                  <a16:creationId xmlns:a16="http://schemas.microsoft.com/office/drawing/2014/main" id="{2BDA1E15-A07B-44B4-BF71-D34CD9D69BDD}"/>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8" name="Freeform 18">
              <a:extLst>
                <a:ext uri="{FF2B5EF4-FFF2-40B4-BE49-F238E27FC236}">
                  <a16:creationId xmlns:a16="http://schemas.microsoft.com/office/drawing/2014/main" id="{FFCBF210-6296-4B6D-92B4-0FAC1162F97C}"/>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38921" name="Picture 19">
            <a:extLst>
              <a:ext uri="{FF2B5EF4-FFF2-40B4-BE49-F238E27FC236}">
                <a16:creationId xmlns:a16="http://schemas.microsoft.com/office/drawing/2014/main" id="{B0811D45-1784-4E6D-87F8-88C4312136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09600" y="3851275"/>
            <a:ext cx="2603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3764" name="Text Box 20">
            <a:extLst>
              <a:ext uri="{FF2B5EF4-FFF2-40B4-BE49-F238E27FC236}">
                <a16:creationId xmlns:a16="http://schemas.microsoft.com/office/drawing/2014/main" id="{510062C9-A76D-4B18-AF8A-3AD449716462}"/>
              </a:ext>
            </a:extLst>
          </p:cNvPr>
          <p:cNvSpPr txBox="1">
            <a:spLocks noChangeArrowheads="1"/>
          </p:cNvSpPr>
          <p:nvPr/>
        </p:nvSpPr>
        <p:spPr bwMode="auto">
          <a:xfrm>
            <a:off x="882650" y="3803650"/>
            <a:ext cx="7880350" cy="381000"/>
          </a:xfrm>
          <a:prstGeom prst="rect">
            <a:avLst/>
          </a:prstGeom>
          <a:noFill/>
          <a:ln>
            <a:noFill/>
          </a:ln>
          <a:effectLst/>
        </p:spPr>
        <p:txBody>
          <a:bodyPr>
            <a:spAutoFit/>
          </a:bodyPr>
          <a:lstStyle/>
          <a:p>
            <a:pPr>
              <a:lnSpc>
                <a:spcPct val="90000"/>
              </a:lnSpc>
              <a:defRPr/>
            </a:pPr>
            <a:r>
              <a:rPr lang="en-US" altLang="en-US" sz="2100" b="1">
                <a:solidFill>
                  <a:schemeClr val="tx1"/>
                </a:solidFill>
                <a:effectLst>
                  <a:outerShdw blurRad="38100" dist="38100" dir="2700000" algn="tl">
                    <a:srgbClr val="000000"/>
                  </a:outerShdw>
                </a:effectLst>
                <a:latin typeface="Arial" panose="020B0604020202020204" pitchFamily="34" charset="0"/>
              </a:rPr>
              <a:t>Varios años (Plurianual):</a:t>
            </a:r>
            <a:endParaRPr lang="en-US" altLang="en-US" sz="2100" b="1">
              <a:solidFill>
                <a:schemeClr val="tx2"/>
              </a:solidFill>
              <a:effectLst>
                <a:outerShdw blurRad="38100" dist="38100" dir="2700000" algn="tl">
                  <a:srgbClr val="000000"/>
                </a:outerShdw>
              </a:effectLst>
              <a:latin typeface="Arial" panose="020B0604020202020204" pitchFamily="34" charset="0"/>
            </a:endParaRPr>
          </a:p>
        </p:txBody>
      </p:sp>
      <p:sp>
        <p:nvSpPr>
          <p:cNvPr id="38923" name="Text Box 21">
            <a:extLst>
              <a:ext uri="{FF2B5EF4-FFF2-40B4-BE49-F238E27FC236}">
                <a16:creationId xmlns:a16="http://schemas.microsoft.com/office/drawing/2014/main" id="{8CAB8754-3447-47D5-8AD8-ECF8FC44560D}"/>
              </a:ext>
            </a:extLst>
          </p:cNvPr>
          <p:cNvSpPr txBox="1">
            <a:spLocks noChangeArrowheads="1"/>
          </p:cNvSpPr>
          <p:nvPr/>
        </p:nvSpPr>
        <p:spPr bwMode="auto">
          <a:xfrm>
            <a:off x="1295400" y="5692775"/>
            <a:ext cx="7467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rPr>
              <a:t>Su tiempo de duración será mayor que cuando es para jugadores experimentados</a:t>
            </a:r>
          </a:p>
        </p:txBody>
      </p:sp>
      <p:pic>
        <p:nvPicPr>
          <p:cNvPr id="38924" name="Picture 36">
            <a:extLst>
              <a:ext uri="{FF2B5EF4-FFF2-40B4-BE49-F238E27FC236}">
                <a16:creationId xmlns:a16="http://schemas.microsoft.com/office/drawing/2014/main" id="{A8DF125A-8F38-4CCC-AF2D-EDF978418D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175260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Text Box 37">
            <a:extLst>
              <a:ext uri="{FF2B5EF4-FFF2-40B4-BE49-F238E27FC236}">
                <a16:creationId xmlns:a16="http://schemas.microsoft.com/office/drawing/2014/main" id="{585079E3-D0A3-442D-8BD0-BDCFCA5484A5}"/>
              </a:ext>
            </a:extLst>
          </p:cNvPr>
          <p:cNvSpPr txBox="1">
            <a:spLocks noChangeArrowheads="1"/>
          </p:cNvSpPr>
          <p:nvPr/>
        </p:nvSpPr>
        <p:spPr bwMode="auto">
          <a:xfrm>
            <a:off x="3352800" y="18288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3200" b="1">
                <a:solidFill>
                  <a:schemeClr val="tx1"/>
                </a:solidFill>
                <a:latin typeface="Arial" panose="020B0604020202020204" pitchFamily="34" charset="0"/>
              </a:rPr>
              <a:t>Duración</a:t>
            </a:r>
          </a:p>
        </p:txBody>
      </p:sp>
      <p:pic>
        <p:nvPicPr>
          <p:cNvPr id="38926" name="Picture 38">
            <a:extLst>
              <a:ext uri="{FF2B5EF4-FFF2-40B4-BE49-F238E27FC236}">
                <a16:creationId xmlns:a16="http://schemas.microsoft.com/office/drawing/2014/main" id="{F654CF6F-4E20-44E8-A41C-A26A14E978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4713" y="1905000"/>
            <a:ext cx="105568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7" name="Picture 39">
            <a:extLst>
              <a:ext uri="{FF2B5EF4-FFF2-40B4-BE49-F238E27FC236}">
                <a16:creationId xmlns:a16="http://schemas.microsoft.com/office/drawing/2014/main" id="{BB4AE54B-BB80-4FC2-9E01-9E9BF82D6A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5775" y="1905000"/>
            <a:ext cx="1063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8" name="Picture 40">
            <a:extLst>
              <a:ext uri="{FF2B5EF4-FFF2-40B4-BE49-F238E27FC236}">
                <a16:creationId xmlns:a16="http://schemas.microsoft.com/office/drawing/2014/main" id="{9EAD2EB1-1969-4BD4-BD95-294A915B03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09600" y="3349625"/>
            <a:ext cx="2603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3785" name="Text Box 41">
            <a:extLst>
              <a:ext uri="{FF2B5EF4-FFF2-40B4-BE49-F238E27FC236}">
                <a16:creationId xmlns:a16="http://schemas.microsoft.com/office/drawing/2014/main" id="{467A91AA-4FD3-46C3-940F-235B7D18F475}"/>
              </a:ext>
            </a:extLst>
          </p:cNvPr>
          <p:cNvSpPr txBox="1">
            <a:spLocks noChangeArrowheads="1"/>
          </p:cNvSpPr>
          <p:nvPr/>
        </p:nvSpPr>
        <p:spPr bwMode="auto">
          <a:xfrm>
            <a:off x="882650" y="3305175"/>
            <a:ext cx="7880350" cy="381000"/>
          </a:xfrm>
          <a:prstGeom prst="rect">
            <a:avLst/>
          </a:prstGeom>
          <a:noFill/>
          <a:ln>
            <a:noFill/>
          </a:ln>
          <a:effectLst/>
        </p:spPr>
        <p:txBody>
          <a:bodyPr>
            <a:spAutoFit/>
          </a:bodyPr>
          <a:lstStyle/>
          <a:p>
            <a:pPr>
              <a:lnSpc>
                <a:spcPct val="90000"/>
              </a:lnSpc>
              <a:defRPr/>
            </a:pPr>
            <a:r>
              <a:rPr lang="en-US" altLang="en-US" sz="2100" b="1">
                <a:solidFill>
                  <a:schemeClr val="tx1"/>
                </a:solidFill>
                <a:effectLst>
                  <a:outerShdw blurRad="38100" dist="38100" dir="2700000" algn="tl">
                    <a:srgbClr val="000000"/>
                  </a:outerShdw>
                </a:effectLst>
                <a:latin typeface="Arial" panose="020B0604020202020204" pitchFamily="34" charset="0"/>
              </a:rPr>
              <a:t>Un año</a:t>
            </a:r>
            <a:endParaRPr lang="en-US" altLang="en-US" sz="2100" b="1">
              <a:solidFill>
                <a:schemeClr val="tx2"/>
              </a:solidFill>
              <a:effectLst>
                <a:outerShdw blurRad="38100" dist="38100" dir="2700000" algn="tl">
                  <a:srgbClr val="000000"/>
                </a:outerShdw>
              </a:effectLst>
              <a:latin typeface="Arial" panose="020B0604020202020204" pitchFamily="34" charset="0"/>
            </a:endParaRPr>
          </a:p>
        </p:txBody>
      </p:sp>
      <p:pic>
        <p:nvPicPr>
          <p:cNvPr id="38930" name="Picture 42">
            <a:extLst>
              <a:ext uri="{FF2B5EF4-FFF2-40B4-BE49-F238E27FC236}">
                <a16:creationId xmlns:a16="http://schemas.microsoft.com/office/drawing/2014/main" id="{C26157FE-9E57-444E-9622-39084D9DC3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09600" y="2908300"/>
            <a:ext cx="2603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3787" name="Text Box 43">
            <a:extLst>
              <a:ext uri="{FF2B5EF4-FFF2-40B4-BE49-F238E27FC236}">
                <a16:creationId xmlns:a16="http://schemas.microsoft.com/office/drawing/2014/main" id="{E260ECF7-94E4-4A32-BFCA-C2DADE71D3E1}"/>
              </a:ext>
            </a:extLst>
          </p:cNvPr>
          <p:cNvSpPr txBox="1">
            <a:spLocks noChangeArrowheads="1"/>
          </p:cNvSpPr>
          <p:nvPr/>
        </p:nvSpPr>
        <p:spPr bwMode="auto">
          <a:xfrm>
            <a:off x="882650" y="2863850"/>
            <a:ext cx="7880350" cy="381000"/>
          </a:xfrm>
          <a:prstGeom prst="rect">
            <a:avLst/>
          </a:prstGeom>
          <a:noFill/>
          <a:ln>
            <a:noFill/>
          </a:ln>
          <a:effectLst/>
        </p:spPr>
        <p:txBody>
          <a:bodyPr>
            <a:spAutoFit/>
          </a:bodyPr>
          <a:lstStyle/>
          <a:p>
            <a:pPr>
              <a:lnSpc>
                <a:spcPct val="90000"/>
              </a:lnSpc>
              <a:defRPr/>
            </a:pPr>
            <a:r>
              <a:rPr lang="en-US" altLang="en-US" sz="2100" b="1">
                <a:solidFill>
                  <a:schemeClr val="tx1"/>
                </a:solidFill>
                <a:effectLst>
                  <a:outerShdw blurRad="38100" dist="38100" dir="2700000" algn="tl">
                    <a:srgbClr val="000000"/>
                  </a:outerShdw>
                </a:effectLst>
                <a:latin typeface="Arial" panose="020B0604020202020204" pitchFamily="34" charset="0"/>
              </a:rPr>
              <a:t>Meses (e.g., ocho meses)</a:t>
            </a:r>
            <a:endParaRPr lang="en-US" altLang="en-US" sz="2100" b="1">
              <a:solidFill>
                <a:schemeClr val="tx2"/>
              </a:solidFill>
              <a:effectLst>
                <a:outerShdw blurRad="38100" dist="38100" dir="2700000" algn="tl">
                  <a:srgbClr val="000000"/>
                </a:outerShdw>
              </a:effectLst>
              <a:latin typeface="Arial" panose="020B0604020202020204" pitchFamily="34" charset="0"/>
            </a:endParaRPr>
          </a:p>
        </p:txBody>
      </p:sp>
      <p:sp>
        <p:nvSpPr>
          <p:cNvPr id="38932" name="Text Box 44">
            <a:extLst>
              <a:ext uri="{FF2B5EF4-FFF2-40B4-BE49-F238E27FC236}">
                <a16:creationId xmlns:a16="http://schemas.microsoft.com/office/drawing/2014/main" id="{B05625A6-B073-45B5-833F-4FA3878AC4C9}"/>
              </a:ext>
            </a:extLst>
          </p:cNvPr>
          <p:cNvSpPr txBox="1">
            <a:spLocks noChangeArrowheads="1"/>
          </p:cNvSpPr>
          <p:nvPr/>
        </p:nvSpPr>
        <p:spPr bwMode="auto">
          <a:xfrm>
            <a:off x="1295400" y="4235450"/>
            <a:ext cx="746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Ejemplo:</a:t>
            </a:r>
          </a:p>
        </p:txBody>
      </p:sp>
      <p:pic>
        <p:nvPicPr>
          <p:cNvPr id="38933" name="Picture 45">
            <a:extLst>
              <a:ext uri="{FF2B5EF4-FFF2-40B4-BE49-F238E27FC236}">
                <a16:creationId xmlns:a16="http://schemas.microsoft.com/office/drawing/2014/main" id="{36336115-7653-44FE-9AD9-DD093C93D5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5050" y="4251325"/>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4" name="Picture 46">
            <a:extLst>
              <a:ext uri="{FF2B5EF4-FFF2-40B4-BE49-F238E27FC236}">
                <a16:creationId xmlns:a16="http://schemas.microsoft.com/office/drawing/2014/main" id="{B1EC136A-79C9-4AE3-851E-8EC1829DCE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09600" y="5000625"/>
            <a:ext cx="2603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3791" name="Text Box 47">
            <a:extLst>
              <a:ext uri="{FF2B5EF4-FFF2-40B4-BE49-F238E27FC236}">
                <a16:creationId xmlns:a16="http://schemas.microsoft.com/office/drawing/2014/main" id="{E0997F6B-7599-41B3-92B6-449C7CCD42FD}"/>
              </a:ext>
            </a:extLst>
          </p:cNvPr>
          <p:cNvSpPr txBox="1">
            <a:spLocks noChangeArrowheads="1"/>
          </p:cNvSpPr>
          <p:nvPr/>
        </p:nvSpPr>
        <p:spPr bwMode="auto">
          <a:xfrm>
            <a:off x="882650" y="4953000"/>
            <a:ext cx="7880350" cy="381000"/>
          </a:xfrm>
          <a:prstGeom prst="rect">
            <a:avLst/>
          </a:prstGeom>
          <a:noFill/>
          <a:ln>
            <a:noFill/>
          </a:ln>
          <a:effectLst/>
        </p:spPr>
        <p:txBody>
          <a:bodyPr>
            <a:spAutoFit/>
          </a:bodyPr>
          <a:lstStyle/>
          <a:p>
            <a:pPr>
              <a:lnSpc>
                <a:spcPct val="90000"/>
              </a:lnSpc>
              <a:defRPr/>
            </a:pPr>
            <a:r>
              <a:rPr lang="en-US" altLang="en-US" sz="2100" b="1">
                <a:solidFill>
                  <a:schemeClr val="tx1"/>
                </a:solidFill>
                <a:effectLst>
                  <a:outerShdw blurRad="38100" dist="38100" dir="2700000" algn="tl">
                    <a:srgbClr val="000000"/>
                  </a:outerShdw>
                </a:effectLst>
                <a:latin typeface="Arial" panose="020B0604020202020204" pitchFamily="34" charset="0"/>
              </a:rPr>
              <a:t>Para principiantes:</a:t>
            </a:r>
            <a:endParaRPr lang="en-US" altLang="en-US" sz="2100" b="1">
              <a:solidFill>
                <a:schemeClr val="tx2"/>
              </a:solidFill>
              <a:effectLst>
                <a:outerShdw blurRad="38100" dist="38100" dir="2700000" algn="tl">
                  <a:srgbClr val="000000"/>
                </a:outerShdw>
              </a:effectLst>
              <a:latin typeface="Arial" panose="020B0604020202020204" pitchFamily="34" charset="0"/>
            </a:endParaRPr>
          </a:p>
        </p:txBody>
      </p:sp>
      <p:sp>
        <p:nvSpPr>
          <p:cNvPr id="38936" name="Text Box 50">
            <a:extLst>
              <a:ext uri="{FF2B5EF4-FFF2-40B4-BE49-F238E27FC236}">
                <a16:creationId xmlns:a16="http://schemas.microsoft.com/office/drawing/2014/main" id="{9BEE214B-4E61-4EEA-B517-B711B45CFAC9}"/>
              </a:ext>
            </a:extLst>
          </p:cNvPr>
          <p:cNvSpPr txBox="1">
            <a:spLocks noChangeArrowheads="1"/>
          </p:cNvSpPr>
          <p:nvPr/>
        </p:nvSpPr>
        <p:spPr bwMode="auto">
          <a:xfrm>
            <a:off x="1295400" y="5334000"/>
            <a:ext cx="746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Requieren más tiempo:</a:t>
            </a:r>
          </a:p>
        </p:txBody>
      </p:sp>
      <p:pic>
        <p:nvPicPr>
          <p:cNvPr id="38937" name="Picture 51">
            <a:extLst>
              <a:ext uri="{FF2B5EF4-FFF2-40B4-BE49-F238E27FC236}">
                <a16:creationId xmlns:a16="http://schemas.microsoft.com/office/drawing/2014/main" id="{B1589F3D-973D-47A6-A068-FB4448741BC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5050" y="5349875"/>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8" name="Text Box 52">
            <a:extLst>
              <a:ext uri="{FF2B5EF4-FFF2-40B4-BE49-F238E27FC236}">
                <a16:creationId xmlns:a16="http://schemas.microsoft.com/office/drawing/2014/main" id="{A1267877-88F1-457C-99C0-EF40FC784A9C}"/>
              </a:ext>
            </a:extLst>
          </p:cNvPr>
          <p:cNvSpPr txBox="1">
            <a:spLocks noChangeArrowheads="1"/>
          </p:cNvSpPr>
          <p:nvPr/>
        </p:nvSpPr>
        <p:spPr bwMode="auto">
          <a:xfrm>
            <a:off x="1295400" y="4572000"/>
            <a:ext cx="746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rPr>
              <a:t>Cada cuatro años para unas Olimpiadas Mundiales</a:t>
            </a:r>
          </a:p>
        </p:txBody>
      </p:sp>
    </p:spTree>
    <p:custDataLst>
      <p:tags r:id="rId1"/>
    </p:custData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14">
            <a:extLst>
              <a:ext uri="{FF2B5EF4-FFF2-40B4-BE49-F238E27FC236}">
                <a16:creationId xmlns:a16="http://schemas.microsoft.com/office/drawing/2014/main" id="{20B02D9C-DE1E-4F05-80B6-A75E55C81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46038"/>
            <a:ext cx="2582862"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23">
            <a:extLst>
              <a:ext uri="{FF2B5EF4-FFF2-40B4-BE49-F238E27FC236}">
                <a16:creationId xmlns:a16="http://schemas.microsoft.com/office/drawing/2014/main" id="{D7A3CC8A-C5D6-4F53-B590-8AFD7615E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875" y="4192588"/>
            <a:ext cx="2016125"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24">
            <a:extLst>
              <a:ext uri="{FF2B5EF4-FFF2-40B4-BE49-F238E27FC236}">
                <a16:creationId xmlns:a16="http://schemas.microsoft.com/office/drawing/2014/main" id="{F834F1F4-D9DC-432D-8ABF-486789191D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649788"/>
            <a:ext cx="2057400" cy="152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26">
            <a:extLst>
              <a:ext uri="{FF2B5EF4-FFF2-40B4-BE49-F238E27FC236}">
                <a16:creationId xmlns:a16="http://schemas.microsoft.com/office/drawing/2014/main" id="{C9122C99-F1AC-443F-9B0E-95D76E8FC4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763588"/>
            <a:ext cx="4978400"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27">
            <a:extLst>
              <a:ext uri="{FF2B5EF4-FFF2-40B4-BE49-F238E27FC236}">
                <a16:creationId xmlns:a16="http://schemas.microsoft.com/office/drawing/2014/main" id="{3776533B-8A31-4D8B-BA8E-BF58BF26D2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1982788"/>
            <a:ext cx="3592513" cy="123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28">
            <a:extLst>
              <a:ext uri="{FF2B5EF4-FFF2-40B4-BE49-F238E27FC236}">
                <a16:creationId xmlns:a16="http://schemas.microsoft.com/office/drawing/2014/main" id="{871A25AC-FF31-46C4-BED5-AA0AACFC25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3201988"/>
            <a:ext cx="4419600"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29">
            <a:extLst>
              <a:ext uri="{FF2B5EF4-FFF2-40B4-BE49-F238E27FC236}">
                <a16:creationId xmlns:a16="http://schemas.microsoft.com/office/drawing/2014/main" id="{07B9446E-663A-4615-9CCF-172946340F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147638"/>
            <a:ext cx="1765300" cy="114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30">
            <a:extLst>
              <a:ext uri="{FF2B5EF4-FFF2-40B4-BE49-F238E27FC236}">
                <a16:creationId xmlns:a16="http://schemas.microsoft.com/office/drawing/2014/main" id="{C43D96D8-5E43-4365-AF1D-6BB38CEFB5F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76200"/>
            <a:ext cx="1676400"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31">
            <a:extLst>
              <a:ext uri="{FF2B5EF4-FFF2-40B4-BE49-F238E27FC236}">
                <a16:creationId xmlns:a16="http://schemas.microsoft.com/office/drawing/2014/main" id="{D1399E0F-E1E9-4DE7-AF2A-0E1D22C7CF8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2417763"/>
            <a:ext cx="172402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32">
            <a:extLst>
              <a:ext uri="{FF2B5EF4-FFF2-40B4-BE49-F238E27FC236}">
                <a16:creationId xmlns:a16="http://schemas.microsoft.com/office/drawing/2014/main" id="{11A40CAA-D2D0-42A8-8C19-32101F7424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54838" y="2341563"/>
            <a:ext cx="1655762" cy="139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3">
            <a:extLst>
              <a:ext uri="{FF2B5EF4-FFF2-40B4-BE49-F238E27FC236}">
                <a16:creationId xmlns:a16="http://schemas.microsoft.com/office/drawing/2014/main" id="{C43868EC-7161-4460-8FF7-EA500C290E2F}"/>
              </a:ext>
            </a:extLst>
          </p:cNvPr>
          <p:cNvSpPr>
            <a:spLocks noChangeAspect="1" noChangeArrowheads="1" noTextEdit="1"/>
          </p:cNvSpPr>
          <p:nvPr/>
        </p:nvSpPr>
        <p:spPr bwMode="auto">
          <a:xfrm>
            <a:off x="6503194" y="4129882"/>
            <a:ext cx="20574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reeform 5">
            <a:extLst>
              <a:ext uri="{FF2B5EF4-FFF2-40B4-BE49-F238E27FC236}">
                <a16:creationId xmlns:a16="http://schemas.microsoft.com/office/drawing/2014/main" id="{AD3BFBEC-EBD4-4390-93BF-BC9A44BD4D04}"/>
              </a:ext>
            </a:extLst>
          </p:cNvPr>
          <p:cNvSpPr>
            <a:spLocks/>
          </p:cNvSpPr>
          <p:nvPr/>
        </p:nvSpPr>
        <p:spPr bwMode="auto">
          <a:xfrm>
            <a:off x="7457281" y="5449094"/>
            <a:ext cx="1544638" cy="1373188"/>
          </a:xfrm>
          <a:custGeom>
            <a:avLst/>
            <a:gdLst>
              <a:gd name="T0" fmla="*/ 0 w 2920"/>
              <a:gd name="T1" fmla="*/ 2510 h 2597"/>
              <a:gd name="T2" fmla="*/ 2831 w 2920"/>
              <a:gd name="T3" fmla="*/ 0 h 2597"/>
              <a:gd name="T4" fmla="*/ 2920 w 2920"/>
              <a:gd name="T5" fmla="*/ 87 h 2597"/>
              <a:gd name="T6" fmla="*/ 89 w 2920"/>
              <a:gd name="T7" fmla="*/ 2597 h 2597"/>
              <a:gd name="T8" fmla="*/ 0 w 2920"/>
              <a:gd name="T9" fmla="*/ 2510 h 2597"/>
            </a:gdLst>
            <a:ahLst/>
            <a:cxnLst>
              <a:cxn ang="0">
                <a:pos x="T0" y="T1"/>
              </a:cxn>
              <a:cxn ang="0">
                <a:pos x="T2" y="T3"/>
              </a:cxn>
              <a:cxn ang="0">
                <a:pos x="T4" y="T5"/>
              </a:cxn>
              <a:cxn ang="0">
                <a:pos x="T6" y="T7"/>
              </a:cxn>
              <a:cxn ang="0">
                <a:pos x="T8" y="T9"/>
              </a:cxn>
            </a:cxnLst>
            <a:rect l="0" t="0" r="r" b="b"/>
            <a:pathLst>
              <a:path w="2920" h="2597">
                <a:moveTo>
                  <a:pt x="0" y="2510"/>
                </a:moveTo>
                <a:lnTo>
                  <a:pt x="2831" y="0"/>
                </a:lnTo>
                <a:lnTo>
                  <a:pt x="2920" y="87"/>
                </a:lnTo>
                <a:lnTo>
                  <a:pt x="89" y="2597"/>
                </a:lnTo>
                <a:lnTo>
                  <a:pt x="0" y="251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
            <a:extLst>
              <a:ext uri="{FF2B5EF4-FFF2-40B4-BE49-F238E27FC236}">
                <a16:creationId xmlns:a16="http://schemas.microsoft.com/office/drawing/2014/main" id="{252F3FD1-AAD4-4240-BD8A-0B217EEAB325}"/>
              </a:ext>
            </a:extLst>
          </p:cNvPr>
          <p:cNvSpPr>
            <a:spLocks/>
          </p:cNvSpPr>
          <p:nvPr/>
        </p:nvSpPr>
        <p:spPr bwMode="auto">
          <a:xfrm>
            <a:off x="7411244" y="5403057"/>
            <a:ext cx="1544638" cy="1373188"/>
          </a:xfrm>
          <a:custGeom>
            <a:avLst/>
            <a:gdLst>
              <a:gd name="T0" fmla="*/ 0 w 2918"/>
              <a:gd name="T1" fmla="*/ 2510 h 2596"/>
              <a:gd name="T2" fmla="*/ 2831 w 2918"/>
              <a:gd name="T3" fmla="*/ 0 h 2596"/>
              <a:gd name="T4" fmla="*/ 2918 w 2918"/>
              <a:gd name="T5" fmla="*/ 86 h 2596"/>
              <a:gd name="T6" fmla="*/ 87 w 2918"/>
              <a:gd name="T7" fmla="*/ 2596 h 2596"/>
              <a:gd name="T8" fmla="*/ 0 w 2918"/>
              <a:gd name="T9" fmla="*/ 2510 h 2596"/>
            </a:gdLst>
            <a:ahLst/>
            <a:cxnLst>
              <a:cxn ang="0">
                <a:pos x="T0" y="T1"/>
              </a:cxn>
              <a:cxn ang="0">
                <a:pos x="T2" y="T3"/>
              </a:cxn>
              <a:cxn ang="0">
                <a:pos x="T4" y="T5"/>
              </a:cxn>
              <a:cxn ang="0">
                <a:pos x="T6" y="T7"/>
              </a:cxn>
              <a:cxn ang="0">
                <a:pos x="T8" y="T9"/>
              </a:cxn>
            </a:cxnLst>
            <a:rect l="0" t="0" r="r" b="b"/>
            <a:pathLst>
              <a:path w="2918" h="2596">
                <a:moveTo>
                  <a:pt x="0" y="2510"/>
                </a:moveTo>
                <a:lnTo>
                  <a:pt x="2831" y="0"/>
                </a:lnTo>
                <a:lnTo>
                  <a:pt x="2918" y="86"/>
                </a:lnTo>
                <a:lnTo>
                  <a:pt x="87" y="2596"/>
                </a:lnTo>
                <a:lnTo>
                  <a:pt x="0" y="2510"/>
                </a:lnTo>
                <a:close/>
              </a:path>
            </a:pathLst>
          </a:custGeom>
          <a:solidFill>
            <a:srgbClr val="070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FBE04595-8928-4378-838A-DFE33D47EC1A}"/>
              </a:ext>
            </a:extLst>
          </p:cNvPr>
          <p:cNvSpPr>
            <a:spLocks/>
          </p:cNvSpPr>
          <p:nvPr/>
        </p:nvSpPr>
        <p:spPr bwMode="auto">
          <a:xfrm>
            <a:off x="7317581" y="5310982"/>
            <a:ext cx="1544638" cy="1374775"/>
          </a:xfrm>
          <a:custGeom>
            <a:avLst/>
            <a:gdLst>
              <a:gd name="T0" fmla="*/ 0 w 2918"/>
              <a:gd name="T1" fmla="*/ 2510 h 2597"/>
              <a:gd name="T2" fmla="*/ 2831 w 2918"/>
              <a:gd name="T3" fmla="*/ 0 h 2597"/>
              <a:gd name="T4" fmla="*/ 2918 w 2918"/>
              <a:gd name="T5" fmla="*/ 87 h 2597"/>
              <a:gd name="T6" fmla="*/ 87 w 2918"/>
              <a:gd name="T7" fmla="*/ 2597 h 2597"/>
              <a:gd name="T8" fmla="*/ 0 w 2918"/>
              <a:gd name="T9" fmla="*/ 2510 h 2597"/>
            </a:gdLst>
            <a:ahLst/>
            <a:cxnLst>
              <a:cxn ang="0">
                <a:pos x="T0" y="T1"/>
              </a:cxn>
              <a:cxn ang="0">
                <a:pos x="T2" y="T3"/>
              </a:cxn>
              <a:cxn ang="0">
                <a:pos x="T4" y="T5"/>
              </a:cxn>
              <a:cxn ang="0">
                <a:pos x="T6" y="T7"/>
              </a:cxn>
              <a:cxn ang="0">
                <a:pos x="T8" y="T9"/>
              </a:cxn>
            </a:cxnLst>
            <a:rect l="0" t="0" r="r" b="b"/>
            <a:pathLst>
              <a:path w="2918" h="2597">
                <a:moveTo>
                  <a:pt x="0" y="2510"/>
                </a:moveTo>
                <a:lnTo>
                  <a:pt x="2831" y="0"/>
                </a:lnTo>
                <a:lnTo>
                  <a:pt x="2918" y="87"/>
                </a:lnTo>
                <a:lnTo>
                  <a:pt x="87" y="2597"/>
                </a:lnTo>
                <a:lnTo>
                  <a:pt x="0" y="2510"/>
                </a:lnTo>
                <a:close/>
              </a:path>
            </a:pathLst>
          </a:custGeom>
          <a:solidFill>
            <a:srgbClr val="170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a:extLst>
              <a:ext uri="{FF2B5EF4-FFF2-40B4-BE49-F238E27FC236}">
                <a16:creationId xmlns:a16="http://schemas.microsoft.com/office/drawing/2014/main" id="{7CFA1D44-7B62-492F-A3C2-00860DC1EA26}"/>
              </a:ext>
            </a:extLst>
          </p:cNvPr>
          <p:cNvSpPr>
            <a:spLocks/>
          </p:cNvSpPr>
          <p:nvPr/>
        </p:nvSpPr>
        <p:spPr bwMode="auto">
          <a:xfrm>
            <a:off x="7225506" y="5218907"/>
            <a:ext cx="1543050" cy="1374775"/>
          </a:xfrm>
          <a:custGeom>
            <a:avLst/>
            <a:gdLst>
              <a:gd name="T0" fmla="*/ 0 w 2918"/>
              <a:gd name="T1" fmla="*/ 2510 h 2596"/>
              <a:gd name="T2" fmla="*/ 2831 w 2918"/>
              <a:gd name="T3" fmla="*/ 0 h 2596"/>
              <a:gd name="T4" fmla="*/ 2918 w 2918"/>
              <a:gd name="T5" fmla="*/ 87 h 2596"/>
              <a:gd name="T6" fmla="*/ 87 w 2918"/>
              <a:gd name="T7" fmla="*/ 2596 h 2596"/>
              <a:gd name="T8" fmla="*/ 0 w 2918"/>
              <a:gd name="T9" fmla="*/ 2510 h 2596"/>
            </a:gdLst>
            <a:ahLst/>
            <a:cxnLst>
              <a:cxn ang="0">
                <a:pos x="T0" y="T1"/>
              </a:cxn>
              <a:cxn ang="0">
                <a:pos x="T2" y="T3"/>
              </a:cxn>
              <a:cxn ang="0">
                <a:pos x="T4" y="T5"/>
              </a:cxn>
              <a:cxn ang="0">
                <a:pos x="T6" y="T7"/>
              </a:cxn>
              <a:cxn ang="0">
                <a:pos x="T8" y="T9"/>
              </a:cxn>
            </a:cxnLst>
            <a:rect l="0" t="0" r="r" b="b"/>
            <a:pathLst>
              <a:path w="2918" h="2596">
                <a:moveTo>
                  <a:pt x="0" y="2510"/>
                </a:moveTo>
                <a:lnTo>
                  <a:pt x="2831" y="0"/>
                </a:lnTo>
                <a:lnTo>
                  <a:pt x="2918" y="87"/>
                </a:lnTo>
                <a:lnTo>
                  <a:pt x="87" y="2596"/>
                </a:lnTo>
                <a:lnTo>
                  <a:pt x="0" y="2510"/>
                </a:lnTo>
                <a:close/>
              </a:path>
            </a:pathLst>
          </a:custGeom>
          <a:solidFill>
            <a:srgbClr val="2600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B90CB4AB-0F26-48FA-AC9C-698D4EA8D673}"/>
              </a:ext>
            </a:extLst>
          </p:cNvPr>
          <p:cNvSpPr>
            <a:spLocks/>
          </p:cNvSpPr>
          <p:nvPr/>
        </p:nvSpPr>
        <p:spPr bwMode="auto">
          <a:xfrm>
            <a:off x="7177881" y="5174457"/>
            <a:ext cx="1544638" cy="1373188"/>
          </a:xfrm>
          <a:custGeom>
            <a:avLst/>
            <a:gdLst>
              <a:gd name="T0" fmla="*/ 0 w 2920"/>
              <a:gd name="T1" fmla="*/ 2509 h 2596"/>
              <a:gd name="T2" fmla="*/ 2831 w 2920"/>
              <a:gd name="T3" fmla="*/ 0 h 2596"/>
              <a:gd name="T4" fmla="*/ 2920 w 2920"/>
              <a:gd name="T5" fmla="*/ 86 h 2596"/>
              <a:gd name="T6" fmla="*/ 89 w 2920"/>
              <a:gd name="T7" fmla="*/ 2596 h 2596"/>
              <a:gd name="T8" fmla="*/ 0 w 2920"/>
              <a:gd name="T9" fmla="*/ 2509 h 2596"/>
            </a:gdLst>
            <a:ahLst/>
            <a:cxnLst>
              <a:cxn ang="0">
                <a:pos x="T0" y="T1"/>
              </a:cxn>
              <a:cxn ang="0">
                <a:pos x="T2" y="T3"/>
              </a:cxn>
              <a:cxn ang="0">
                <a:pos x="T4" y="T5"/>
              </a:cxn>
              <a:cxn ang="0">
                <a:pos x="T6" y="T7"/>
              </a:cxn>
              <a:cxn ang="0">
                <a:pos x="T8" y="T9"/>
              </a:cxn>
            </a:cxnLst>
            <a:rect l="0" t="0" r="r" b="b"/>
            <a:pathLst>
              <a:path w="2920" h="2596">
                <a:moveTo>
                  <a:pt x="0" y="2509"/>
                </a:moveTo>
                <a:lnTo>
                  <a:pt x="2831" y="0"/>
                </a:lnTo>
                <a:lnTo>
                  <a:pt x="2920" y="86"/>
                </a:lnTo>
                <a:lnTo>
                  <a:pt x="89" y="2596"/>
                </a:lnTo>
                <a:lnTo>
                  <a:pt x="0" y="2509"/>
                </a:lnTo>
                <a:close/>
              </a:path>
            </a:pathLst>
          </a:custGeom>
          <a:solidFill>
            <a:srgbClr val="2E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a:extLst>
              <a:ext uri="{FF2B5EF4-FFF2-40B4-BE49-F238E27FC236}">
                <a16:creationId xmlns:a16="http://schemas.microsoft.com/office/drawing/2014/main" id="{57AFF7C1-7A52-4780-A2D6-55461F57382C}"/>
              </a:ext>
            </a:extLst>
          </p:cNvPr>
          <p:cNvSpPr>
            <a:spLocks/>
          </p:cNvSpPr>
          <p:nvPr/>
        </p:nvSpPr>
        <p:spPr bwMode="auto">
          <a:xfrm>
            <a:off x="7131844" y="5128419"/>
            <a:ext cx="1544638" cy="1373188"/>
          </a:xfrm>
          <a:custGeom>
            <a:avLst/>
            <a:gdLst>
              <a:gd name="T0" fmla="*/ 0 w 2918"/>
              <a:gd name="T1" fmla="*/ 2510 h 2595"/>
              <a:gd name="T2" fmla="*/ 2831 w 2918"/>
              <a:gd name="T3" fmla="*/ 0 h 2595"/>
              <a:gd name="T4" fmla="*/ 2918 w 2918"/>
              <a:gd name="T5" fmla="*/ 86 h 2595"/>
              <a:gd name="T6" fmla="*/ 87 w 2918"/>
              <a:gd name="T7" fmla="*/ 2595 h 2595"/>
              <a:gd name="T8" fmla="*/ 0 w 2918"/>
              <a:gd name="T9" fmla="*/ 2510 h 2595"/>
            </a:gdLst>
            <a:ahLst/>
            <a:cxnLst>
              <a:cxn ang="0">
                <a:pos x="T0" y="T1"/>
              </a:cxn>
              <a:cxn ang="0">
                <a:pos x="T2" y="T3"/>
              </a:cxn>
              <a:cxn ang="0">
                <a:pos x="T4" y="T5"/>
              </a:cxn>
              <a:cxn ang="0">
                <a:pos x="T6" y="T7"/>
              </a:cxn>
              <a:cxn ang="0">
                <a:pos x="T8" y="T9"/>
              </a:cxn>
            </a:cxnLst>
            <a:rect l="0" t="0" r="r" b="b"/>
            <a:pathLst>
              <a:path w="2918" h="2595">
                <a:moveTo>
                  <a:pt x="0" y="2510"/>
                </a:moveTo>
                <a:lnTo>
                  <a:pt x="2831" y="0"/>
                </a:lnTo>
                <a:lnTo>
                  <a:pt x="2918" y="86"/>
                </a:lnTo>
                <a:lnTo>
                  <a:pt x="87" y="2595"/>
                </a:lnTo>
                <a:lnTo>
                  <a:pt x="0" y="2510"/>
                </a:lnTo>
                <a:close/>
              </a:path>
            </a:pathLst>
          </a:custGeom>
          <a:solidFill>
            <a:srgbClr val="340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a:extLst>
              <a:ext uri="{FF2B5EF4-FFF2-40B4-BE49-F238E27FC236}">
                <a16:creationId xmlns:a16="http://schemas.microsoft.com/office/drawing/2014/main" id="{8317789F-F305-4C0C-8DDD-A70205927342}"/>
              </a:ext>
            </a:extLst>
          </p:cNvPr>
          <p:cNvSpPr>
            <a:spLocks/>
          </p:cNvSpPr>
          <p:nvPr/>
        </p:nvSpPr>
        <p:spPr bwMode="auto">
          <a:xfrm>
            <a:off x="7085806" y="5082382"/>
            <a:ext cx="1544638" cy="1374775"/>
          </a:xfrm>
          <a:custGeom>
            <a:avLst/>
            <a:gdLst>
              <a:gd name="T0" fmla="*/ 0 w 2919"/>
              <a:gd name="T1" fmla="*/ 2510 h 2596"/>
              <a:gd name="T2" fmla="*/ 2831 w 2919"/>
              <a:gd name="T3" fmla="*/ 0 h 2596"/>
              <a:gd name="T4" fmla="*/ 2919 w 2919"/>
              <a:gd name="T5" fmla="*/ 86 h 2596"/>
              <a:gd name="T6" fmla="*/ 88 w 2919"/>
              <a:gd name="T7" fmla="*/ 2596 h 2596"/>
              <a:gd name="T8" fmla="*/ 0 w 2919"/>
              <a:gd name="T9" fmla="*/ 2510 h 2596"/>
            </a:gdLst>
            <a:ahLst/>
            <a:cxnLst>
              <a:cxn ang="0">
                <a:pos x="T0" y="T1"/>
              </a:cxn>
              <a:cxn ang="0">
                <a:pos x="T2" y="T3"/>
              </a:cxn>
              <a:cxn ang="0">
                <a:pos x="T4" y="T5"/>
              </a:cxn>
              <a:cxn ang="0">
                <a:pos x="T6" y="T7"/>
              </a:cxn>
              <a:cxn ang="0">
                <a:pos x="T8" y="T9"/>
              </a:cxn>
            </a:cxnLst>
            <a:rect l="0" t="0" r="r" b="b"/>
            <a:pathLst>
              <a:path w="2919" h="2596">
                <a:moveTo>
                  <a:pt x="0" y="2510"/>
                </a:moveTo>
                <a:lnTo>
                  <a:pt x="2831" y="0"/>
                </a:lnTo>
                <a:lnTo>
                  <a:pt x="2919" y="86"/>
                </a:lnTo>
                <a:lnTo>
                  <a:pt x="88" y="2596"/>
                </a:lnTo>
                <a:lnTo>
                  <a:pt x="0" y="2510"/>
                </a:lnTo>
                <a:close/>
              </a:path>
            </a:pathLst>
          </a:custGeom>
          <a:solidFill>
            <a:srgbClr val="3A0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3E2541-F39B-49CF-B7B2-F0E648118663}"/>
              </a:ext>
            </a:extLst>
          </p:cNvPr>
          <p:cNvSpPr>
            <a:spLocks/>
          </p:cNvSpPr>
          <p:nvPr/>
        </p:nvSpPr>
        <p:spPr bwMode="auto">
          <a:xfrm>
            <a:off x="7038181" y="5036344"/>
            <a:ext cx="1544638" cy="1374775"/>
          </a:xfrm>
          <a:custGeom>
            <a:avLst/>
            <a:gdLst>
              <a:gd name="T0" fmla="*/ 0 w 2919"/>
              <a:gd name="T1" fmla="*/ 2510 h 2597"/>
              <a:gd name="T2" fmla="*/ 2831 w 2919"/>
              <a:gd name="T3" fmla="*/ 0 h 2597"/>
              <a:gd name="T4" fmla="*/ 2919 w 2919"/>
              <a:gd name="T5" fmla="*/ 87 h 2597"/>
              <a:gd name="T6" fmla="*/ 88 w 2919"/>
              <a:gd name="T7" fmla="*/ 2597 h 2597"/>
              <a:gd name="T8" fmla="*/ 0 w 2919"/>
              <a:gd name="T9" fmla="*/ 2510 h 2597"/>
            </a:gdLst>
            <a:ahLst/>
            <a:cxnLst>
              <a:cxn ang="0">
                <a:pos x="T0" y="T1"/>
              </a:cxn>
              <a:cxn ang="0">
                <a:pos x="T2" y="T3"/>
              </a:cxn>
              <a:cxn ang="0">
                <a:pos x="T4" y="T5"/>
              </a:cxn>
              <a:cxn ang="0">
                <a:pos x="T6" y="T7"/>
              </a:cxn>
              <a:cxn ang="0">
                <a:pos x="T8" y="T9"/>
              </a:cxn>
            </a:cxnLst>
            <a:rect l="0" t="0" r="r" b="b"/>
            <a:pathLst>
              <a:path w="2919" h="2597">
                <a:moveTo>
                  <a:pt x="0" y="2510"/>
                </a:moveTo>
                <a:lnTo>
                  <a:pt x="2831" y="0"/>
                </a:lnTo>
                <a:lnTo>
                  <a:pt x="2919" y="87"/>
                </a:lnTo>
                <a:lnTo>
                  <a:pt x="88" y="2597"/>
                </a:lnTo>
                <a:lnTo>
                  <a:pt x="0" y="2510"/>
                </a:lnTo>
                <a:close/>
              </a:path>
            </a:pathLst>
          </a:custGeom>
          <a:solidFill>
            <a:srgbClr val="4000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5">
            <a:extLst>
              <a:ext uri="{FF2B5EF4-FFF2-40B4-BE49-F238E27FC236}">
                <a16:creationId xmlns:a16="http://schemas.microsoft.com/office/drawing/2014/main" id="{07C6AAEF-8091-49CB-B2E4-8196491519EE}"/>
              </a:ext>
            </a:extLst>
          </p:cNvPr>
          <p:cNvSpPr>
            <a:spLocks/>
          </p:cNvSpPr>
          <p:nvPr/>
        </p:nvSpPr>
        <p:spPr bwMode="auto">
          <a:xfrm>
            <a:off x="6992144" y="4991894"/>
            <a:ext cx="1544638" cy="1373188"/>
          </a:xfrm>
          <a:custGeom>
            <a:avLst/>
            <a:gdLst>
              <a:gd name="T0" fmla="*/ 0 w 2919"/>
              <a:gd name="T1" fmla="*/ 2510 h 2596"/>
              <a:gd name="T2" fmla="*/ 2831 w 2919"/>
              <a:gd name="T3" fmla="*/ 0 h 2596"/>
              <a:gd name="T4" fmla="*/ 2919 w 2919"/>
              <a:gd name="T5" fmla="*/ 86 h 2596"/>
              <a:gd name="T6" fmla="*/ 88 w 2919"/>
              <a:gd name="T7" fmla="*/ 2596 h 2596"/>
              <a:gd name="T8" fmla="*/ 0 w 2919"/>
              <a:gd name="T9" fmla="*/ 2510 h 2596"/>
            </a:gdLst>
            <a:ahLst/>
            <a:cxnLst>
              <a:cxn ang="0">
                <a:pos x="T0" y="T1"/>
              </a:cxn>
              <a:cxn ang="0">
                <a:pos x="T2" y="T3"/>
              </a:cxn>
              <a:cxn ang="0">
                <a:pos x="T4" y="T5"/>
              </a:cxn>
              <a:cxn ang="0">
                <a:pos x="T6" y="T7"/>
              </a:cxn>
              <a:cxn ang="0">
                <a:pos x="T8" y="T9"/>
              </a:cxn>
            </a:cxnLst>
            <a:rect l="0" t="0" r="r" b="b"/>
            <a:pathLst>
              <a:path w="2919" h="2596">
                <a:moveTo>
                  <a:pt x="0" y="2510"/>
                </a:moveTo>
                <a:lnTo>
                  <a:pt x="2831" y="0"/>
                </a:lnTo>
                <a:lnTo>
                  <a:pt x="2919" y="86"/>
                </a:lnTo>
                <a:lnTo>
                  <a:pt x="88" y="2596"/>
                </a:lnTo>
                <a:lnTo>
                  <a:pt x="0" y="2510"/>
                </a:lnTo>
                <a:close/>
              </a:path>
            </a:pathLst>
          </a:custGeom>
          <a:solidFill>
            <a:srgbClr val="470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a:extLst>
              <a:ext uri="{FF2B5EF4-FFF2-40B4-BE49-F238E27FC236}">
                <a16:creationId xmlns:a16="http://schemas.microsoft.com/office/drawing/2014/main" id="{40499622-3DD3-44DC-A8B7-02E79C5D13D3}"/>
              </a:ext>
            </a:extLst>
          </p:cNvPr>
          <p:cNvSpPr>
            <a:spLocks/>
          </p:cNvSpPr>
          <p:nvPr/>
        </p:nvSpPr>
        <p:spPr bwMode="auto">
          <a:xfrm>
            <a:off x="6946106" y="4945857"/>
            <a:ext cx="1544638" cy="1373188"/>
          </a:xfrm>
          <a:custGeom>
            <a:avLst/>
            <a:gdLst>
              <a:gd name="T0" fmla="*/ 0 w 2919"/>
              <a:gd name="T1" fmla="*/ 2510 h 2597"/>
              <a:gd name="T2" fmla="*/ 2831 w 2919"/>
              <a:gd name="T3" fmla="*/ 0 h 2597"/>
              <a:gd name="T4" fmla="*/ 2919 w 2919"/>
              <a:gd name="T5" fmla="*/ 87 h 2597"/>
              <a:gd name="T6" fmla="*/ 88 w 2919"/>
              <a:gd name="T7" fmla="*/ 2597 h 2597"/>
              <a:gd name="T8" fmla="*/ 0 w 2919"/>
              <a:gd name="T9" fmla="*/ 2510 h 2597"/>
            </a:gdLst>
            <a:ahLst/>
            <a:cxnLst>
              <a:cxn ang="0">
                <a:pos x="T0" y="T1"/>
              </a:cxn>
              <a:cxn ang="0">
                <a:pos x="T2" y="T3"/>
              </a:cxn>
              <a:cxn ang="0">
                <a:pos x="T4" y="T5"/>
              </a:cxn>
              <a:cxn ang="0">
                <a:pos x="T6" y="T7"/>
              </a:cxn>
              <a:cxn ang="0">
                <a:pos x="T8" y="T9"/>
              </a:cxn>
            </a:cxnLst>
            <a:rect l="0" t="0" r="r" b="b"/>
            <a:pathLst>
              <a:path w="2919" h="2597">
                <a:moveTo>
                  <a:pt x="0" y="2510"/>
                </a:moveTo>
                <a:lnTo>
                  <a:pt x="2831" y="0"/>
                </a:lnTo>
                <a:lnTo>
                  <a:pt x="2919" y="87"/>
                </a:lnTo>
                <a:lnTo>
                  <a:pt x="88" y="2597"/>
                </a:lnTo>
                <a:lnTo>
                  <a:pt x="0" y="2510"/>
                </a:lnTo>
                <a:close/>
              </a:path>
            </a:pathLst>
          </a:custGeom>
          <a:solidFill>
            <a:srgbClr val="4C00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7">
            <a:extLst>
              <a:ext uri="{FF2B5EF4-FFF2-40B4-BE49-F238E27FC236}">
                <a16:creationId xmlns:a16="http://schemas.microsoft.com/office/drawing/2014/main" id="{1875E332-936C-4CA0-801C-2BC98CDF43B5}"/>
              </a:ext>
            </a:extLst>
          </p:cNvPr>
          <p:cNvSpPr>
            <a:spLocks/>
          </p:cNvSpPr>
          <p:nvPr/>
        </p:nvSpPr>
        <p:spPr bwMode="auto">
          <a:xfrm>
            <a:off x="6898481" y="4899819"/>
            <a:ext cx="1544638" cy="1373188"/>
          </a:xfrm>
          <a:custGeom>
            <a:avLst/>
            <a:gdLst>
              <a:gd name="T0" fmla="*/ 0 w 2919"/>
              <a:gd name="T1" fmla="*/ 2510 h 2596"/>
              <a:gd name="T2" fmla="*/ 2831 w 2919"/>
              <a:gd name="T3" fmla="*/ 0 h 2596"/>
              <a:gd name="T4" fmla="*/ 2919 w 2919"/>
              <a:gd name="T5" fmla="*/ 86 h 2596"/>
              <a:gd name="T6" fmla="*/ 88 w 2919"/>
              <a:gd name="T7" fmla="*/ 2596 h 2596"/>
              <a:gd name="T8" fmla="*/ 0 w 2919"/>
              <a:gd name="T9" fmla="*/ 2510 h 2596"/>
            </a:gdLst>
            <a:ahLst/>
            <a:cxnLst>
              <a:cxn ang="0">
                <a:pos x="T0" y="T1"/>
              </a:cxn>
              <a:cxn ang="0">
                <a:pos x="T2" y="T3"/>
              </a:cxn>
              <a:cxn ang="0">
                <a:pos x="T4" y="T5"/>
              </a:cxn>
              <a:cxn ang="0">
                <a:pos x="T6" y="T7"/>
              </a:cxn>
              <a:cxn ang="0">
                <a:pos x="T8" y="T9"/>
              </a:cxn>
            </a:cxnLst>
            <a:rect l="0" t="0" r="r" b="b"/>
            <a:pathLst>
              <a:path w="2919" h="2596">
                <a:moveTo>
                  <a:pt x="0" y="2510"/>
                </a:moveTo>
                <a:lnTo>
                  <a:pt x="2831" y="0"/>
                </a:lnTo>
                <a:lnTo>
                  <a:pt x="2919" y="86"/>
                </a:lnTo>
                <a:lnTo>
                  <a:pt x="88" y="2596"/>
                </a:lnTo>
                <a:lnTo>
                  <a:pt x="0" y="2510"/>
                </a:lnTo>
                <a:close/>
              </a:path>
            </a:pathLst>
          </a:custGeom>
          <a:solidFill>
            <a:srgbClr val="520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
            <a:extLst>
              <a:ext uri="{FF2B5EF4-FFF2-40B4-BE49-F238E27FC236}">
                <a16:creationId xmlns:a16="http://schemas.microsoft.com/office/drawing/2014/main" id="{89F4F44E-4208-4D03-BAAD-E33E2DEE3386}"/>
              </a:ext>
            </a:extLst>
          </p:cNvPr>
          <p:cNvSpPr>
            <a:spLocks/>
          </p:cNvSpPr>
          <p:nvPr/>
        </p:nvSpPr>
        <p:spPr bwMode="auto">
          <a:xfrm>
            <a:off x="6852444" y="4853782"/>
            <a:ext cx="1544638" cy="1374775"/>
          </a:xfrm>
          <a:custGeom>
            <a:avLst/>
            <a:gdLst>
              <a:gd name="T0" fmla="*/ 0 w 2919"/>
              <a:gd name="T1" fmla="*/ 2510 h 2597"/>
              <a:gd name="T2" fmla="*/ 2831 w 2919"/>
              <a:gd name="T3" fmla="*/ 0 h 2597"/>
              <a:gd name="T4" fmla="*/ 2919 w 2919"/>
              <a:gd name="T5" fmla="*/ 87 h 2597"/>
              <a:gd name="T6" fmla="*/ 88 w 2919"/>
              <a:gd name="T7" fmla="*/ 2597 h 2597"/>
              <a:gd name="T8" fmla="*/ 0 w 2919"/>
              <a:gd name="T9" fmla="*/ 2510 h 2597"/>
            </a:gdLst>
            <a:ahLst/>
            <a:cxnLst>
              <a:cxn ang="0">
                <a:pos x="T0" y="T1"/>
              </a:cxn>
              <a:cxn ang="0">
                <a:pos x="T2" y="T3"/>
              </a:cxn>
              <a:cxn ang="0">
                <a:pos x="T4" y="T5"/>
              </a:cxn>
              <a:cxn ang="0">
                <a:pos x="T6" y="T7"/>
              </a:cxn>
              <a:cxn ang="0">
                <a:pos x="T8" y="T9"/>
              </a:cxn>
            </a:cxnLst>
            <a:rect l="0" t="0" r="r" b="b"/>
            <a:pathLst>
              <a:path w="2919" h="2597">
                <a:moveTo>
                  <a:pt x="0" y="2510"/>
                </a:moveTo>
                <a:lnTo>
                  <a:pt x="2831" y="0"/>
                </a:lnTo>
                <a:lnTo>
                  <a:pt x="2919" y="87"/>
                </a:lnTo>
                <a:lnTo>
                  <a:pt x="88" y="2597"/>
                </a:lnTo>
                <a:lnTo>
                  <a:pt x="0" y="2510"/>
                </a:lnTo>
                <a:close/>
              </a:path>
            </a:pathLst>
          </a:custGeom>
          <a:solidFill>
            <a:srgbClr val="56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9">
            <a:extLst>
              <a:ext uri="{FF2B5EF4-FFF2-40B4-BE49-F238E27FC236}">
                <a16:creationId xmlns:a16="http://schemas.microsoft.com/office/drawing/2014/main" id="{3C038BF3-4935-4018-B27F-15FA7D78DBFD}"/>
              </a:ext>
            </a:extLst>
          </p:cNvPr>
          <p:cNvSpPr>
            <a:spLocks/>
          </p:cNvSpPr>
          <p:nvPr/>
        </p:nvSpPr>
        <p:spPr bwMode="auto">
          <a:xfrm>
            <a:off x="6806406" y="4809332"/>
            <a:ext cx="1544638" cy="1373188"/>
          </a:xfrm>
          <a:custGeom>
            <a:avLst/>
            <a:gdLst>
              <a:gd name="T0" fmla="*/ 0 w 2919"/>
              <a:gd name="T1" fmla="*/ 2509 h 2595"/>
              <a:gd name="T2" fmla="*/ 2831 w 2919"/>
              <a:gd name="T3" fmla="*/ 0 h 2595"/>
              <a:gd name="T4" fmla="*/ 2919 w 2919"/>
              <a:gd name="T5" fmla="*/ 85 h 2595"/>
              <a:gd name="T6" fmla="*/ 88 w 2919"/>
              <a:gd name="T7" fmla="*/ 2595 h 2595"/>
              <a:gd name="T8" fmla="*/ 0 w 2919"/>
              <a:gd name="T9" fmla="*/ 2509 h 2595"/>
            </a:gdLst>
            <a:ahLst/>
            <a:cxnLst>
              <a:cxn ang="0">
                <a:pos x="T0" y="T1"/>
              </a:cxn>
              <a:cxn ang="0">
                <a:pos x="T2" y="T3"/>
              </a:cxn>
              <a:cxn ang="0">
                <a:pos x="T4" y="T5"/>
              </a:cxn>
              <a:cxn ang="0">
                <a:pos x="T6" y="T7"/>
              </a:cxn>
              <a:cxn ang="0">
                <a:pos x="T8" y="T9"/>
              </a:cxn>
            </a:cxnLst>
            <a:rect l="0" t="0" r="r" b="b"/>
            <a:pathLst>
              <a:path w="2919" h="2595">
                <a:moveTo>
                  <a:pt x="0" y="2509"/>
                </a:moveTo>
                <a:lnTo>
                  <a:pt x="2831" y="0"/>
                </a:lnTo>
                <a:lnTo>
                  <a:pt x="2919" y="85"/>
                </a:lnTo>
                <a:lnTo>
                  <a:pt x="88" y="2595"/>
                </a:lnTo>
                <a:lnTo>
                  <a:pt x="0" y="2509"/>
                </a:lnTo>
                <a:close/>
              </a:path>
            </a:pathLst>
          </a:custGeom>
          <a:solidFill>
            <a:srgbClr val="5C0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0">
            <a:extLst>
              <a:ext uri="{FF2B5EF4-FFF2-40B4-BE49-F238E27FC236}">
                <a16:creationId xmlns:a16="http://schemas.microsoft.com/office/drawing/2014/main" id="{D38BDFBC-DF6C-4B5A-87E6-1D51A6EE820F}"/>
              </a:ext>
            </a:extLst>
          </p:cNvPr>
          <p:cNvSpPr>
            <a:spLocks/>
          </p:cNvSpPr>
          <p:nvPr/>
        </p:nvSpPr>
        <p:spPr bwMode="auto">
          <a:xfrm>
            <a:off x="6760369" y="4763294"/>
            <a:ext cx="1543050" cy="1373188"/>
          </a:xfrm>
          <a:custGeom>
            <a:avLst/>
            <a:gdLst>
              <a:gd name="T0" fmla="*/ 0 w 2918"/>
              <a:gd name="T1" fmla="*/ 2510 h 2596"/>
              <a:gd name="T2" fmla="*/ 2831 w 2918"/>
              <a:gd name="T3" fmla="*/ 0 h 2596"/>
              <a:gd name="T4" fmla="*/ 2918 w 2918"/>
              <a:gd name="T5" fmla="*/ 87 h 2596"/>
              <a:gd name="T6" fmla="*/ 87 w 2918"/>
              <a:gd name="T7" fmla="*/ 2596 h 2596"/>
              <a:gd name="T8" fmla="*/ 0 w 2918"/>
              <a:gd name="T9" fmla="*/ 2510 h 2596"/>
            </a:gdLst>
            <a:ahLst/>
            <a:cxnLst>
              <a:cxn ang="0">
                <a:pos x="T0" y="T1"/>
              </a:cxn>
              <a:cxn ang="0">
                <a:pos x="T2" y="T3"/>
              </a:cxn>
              <a:cxn ang="0">
                <a:pos x="T4" y="T5"/>
              </a:cxn>
              <a:cxn ang="0">
                <a:pos x="T6" y="T7"/>
              </a:cxn>
              <a:cxn ang="0">
                <a:pos x="T8" y="T9"/>
              </a:cxn>
            </a:cxnLst>
            <a:rect l="0" t="0" r="r" b="b"/>
            <a:pathLst>
              <a:path w="2918" h="2596">
                <a:moveTo>
                  <a:pt x="0" y="2510"/>
                </a:moveTo>
                <a:lnTo>
                  <a:pt x="2831" y="0"/>
                </a:lnTo>
                <a:lnTo>
                  <a:pt x="2918" y="87"/>
                </a:lnTo>
                <a:lnTo>
                  <a:pt x="87" y="2596"/>
                </a:lnTo>
                <a:lnTo>
                  <a:pt x="0" y="2510"/>
                </a:lnTo>
                <a:close/>
              </a:path>
            </a:pathLst>
          </a:custGeom>
          <a:solidFill>
            <a:srgbClr val="600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30C04172-70C5-44D6-B2DE-B8EA806A6520}"/>
              </a:ext>
            </a:extLst>
          </p:cNvPr>
          <p:cNvSpPr>
            <a:spLocks/>
          </p:cNvSpPr>
          <p:nvPr/>
        </p:nvSpPr>
        <p:spPr bwMode="auto">
          <a:xfrm>
            <a:off x="6712744" y="4717257"/>
            <a:ext cx="1544638" cy="1373188"/>
          </a:xfrm>
          <a:custGeom>
            <a:avLst/>
            <a:gdLst>
              <a:gd name="T0" fmla="*/ 0 w 2919"/>
              <a:gd name="T1" fmla="*/ 2510 h 2596"/>
              <a:gd name="T2" fmla="*/ 2831 w 2919"/>
              <a:gd name="T3" fmla="*/ 0 h 2596"/>
              <a:gd name="T4" fmla="*/ 2919 w 2919"/>
              <a:gd name="T5" fmla="*/ 86 h 2596"/>
              <a:gd name="T6" fmla="*/ 88 w 2919"/>
              <a:gd name="T7" fmla="*/ 2596 h 2596"/>
              <a:gd name="T8" fmla="*/ 0 w 2919"/>
              <a:gd name="T9" fmla="*/ 2510 h 2596"/>
            </a:gdLst>
            <a:ahLst/>
            <a:cxnLst>
              <a:cxn ang="0">
                <a:pos x="T0" y="T1"/>
              </a:cxn>
              <a:cxn ang="0">
                <a:pos x="T2" y="T3"/>
              </a:cxn>
              <a:cxn ang="0">
                <a:pos x="T4" y="T5"/>
              </a:cxn>
              <a:cxn ang="0">
                <a:pos x="T6" y="T7"/>
              </a:cxn>
              <a:cxn ang="0">
                <a:pos x="T8" y="T9"/>
              </a:cxn>
            </a:cxnLst>
            <a:rect l="0" t="0" r="r" b="b"/>
            <a:pathLst>
              <a:path w="2919" h="2596">
                <a:moveTo>
                  <a:pt x="0" y="2510"/>
                </a:moveTo>
                <a:lnTo>
                  <a:pt x="2831" y="0"/>
                </a:lnTo>
                <a:lnTo>
                  <a:pt x="2919" y="86"/>
                </a:lnTo>
                <a:lnTo>
                  <a:pt x="88" y="2596"/>
                </a:lnTo>
                <a:lnTo>
                  <a:pt x="0" y="2510"/>
                </a:lnTo>
                <a:close/>
              </a:path>
            </a:pathLst>
          </a:custGeom>
          <a:solidFill>
            <a:srgbClr val="5E0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2">
            <a:extLst>
              <a:ext uri="{FF2B5EF4-FFF2-40B4-BE49-F238E27FC236}">
                <a16:creationId xmlns:a16="http://schemas.microsoft.com/office/drawing/2014/main" id="{7ED805DE-68C3-4144-96ED-628AFB310B22}"/>
              </a:ext>
            </a:extLst>
          </p:cNvPr>
          <p:cNvSpPr>
            <a:spLocks/>
          </p:cNvSpPr>
          <p:nvPr/>
        </p:nvSpPr>
        <p:spPr bwMode="auto">
          <a:xfrm>
            <a:off x="6666706" y="4671219"/>
            <a:ext cx="1544638" cy="1374775"/>
          </a:xfrm>
          <a:custGeom>
            <a:avLst/>
            <a:gdLst>
              <a:gd name="T0" fmla="*/ 0 w 2919"/>
              <a:gd name="T1" fmla="*/ 2510 h 2597"/>
              <a:gd name="T2" fmla="*/ 2831 w 2919"/>
              <a:gd name="T3" fmla="*/ 0 h 2597"/>
              <a:gd name="T4" fmla="*/ 2919 w 2919"/>
              <a:gd name="T5" fmla="*/ 87 h 2597"/>
              <a:gd name="T6" fmla="*/ 88 w 2919"/>
              <a:gd name="T7" fmla="*/ 2597 h 2597"/>
              <a:gd name="T8" fmla="*/ 0 w 2919"/>
              <a:gd name="T9" fmla="*/ 2510 h 2597"/>
            </a:gdLst>
            <a:ahLst/>
            <a:cxnLst>
              <a:cxn ang="0">
                <a:pos x="T0" y="T1"/>
              </a:cxn>
              <a:cxn ang="0">
                <a:pos x="T2" y="T3"/>
              </a:cxn>
              <a:cxn ang="0">
                <a:pos x="T4" y="T5"/>
              </a:cxn>
              <a:cxn ang="0">
                <a:pos x="T6" y="T7"/>
              </a:cxn>
              <a:cxn ang="0">
                <a:pos x="T8" y="T9"/>
              </a:cxn>
            </a:cxnLst>
            <a:rect l="0" t="0" r="r" b="b"/>
            <a:pathLst>
              <a:path w="2919" h="2597">
                <a:moveTo>
                  <a:pt x="0" y="2510"/>
                </a:moveTo>
                <a:lnTo>
                  <a:pt x="2831" y="0"/>
                </a:lnTo>
                <a:lnTo>
                  <a:pt x="2919" y="87"/>
                </a:lnTo>
                <a:lnTo>
                  <a:pt x="88" y="2597"/>
                </a:lnTo>
                <a:lnTo>
                  <a:pt x="0" y="2510"/>
                </a:lnTo>
                <a:close/>
              </a:path>
            </a:pathLst>
          </a:custGeom>
          <a:solidFill>
            <a:srgbClr val="5C0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3">
            <a:extLst>
              <a:ext uri="{FF2B5EF4-FFF2-40B4-BE49-F238E27FC236}">
                <a16:creationId xmlns:a16="http://schemas.microsoft.com/office/drawing/2014/main" id="{9ECBFF45-9916-4CE1-8323-8F0380AFBA3D}"/>
              </a:ext>
            </a:extLst>
          </p:cNvPr>
          <p:cNvSpPr>
            <a:spLocks/>
          </p:cNvSpPr>
          <p:nvPr/>
        </p:nvSpPr>
        <p:spPr bwMode="auto">
          <a:xfrm>
            <a:off x="6620669" y="4625182"/>
            <a:ext cx="1544638" cy="1374775"/>
          </a:xfrm>
          <a:custGeom>
            <a:avLst/>
            <a:gdLst>
              <a:gd name="T0" fmla="*/ 0 w 2919"/>
              <a:gd name="T1" fmla="*/ 2510 h 2596"/>
              <a:gd name="T2" fmla="*/ 2831 w 2919"/>
              <a:gd name="T3" fmla="*/ 0 h 2596"/>
              <a:gd name="T4" fmla="*/ 2919 w 2919"/>
              <a:gd name="T5" fmla="*/ 86 h 2596"/>
              <a:gd name="T6" fmla="*/ 88 w 2919"/>
              <a:gd name="T7" fmla="*/ 2596 h 2596"/>
              <a:gd name="T8" fmla="*/ 0 w 2919"/>
              <a:gd name="T9" fmla="*/ 2510 h 2596"/>
            </a:gdLst>
            <a:ahLst/>
            <a:cxnLst>
              <a:cxn ang="0">
                <a:pos x="T0" y="T1"/>
              </a:cxn>
              <a:cxn ang="0">
                <a:pos x="T2" y="T3"/>
              </a:cxn>
              <a:cxn ang="0">
                <a:pos x="T4" y="T5"/>
              </a:cxn>
              <a:cxn ang="0">
                <a:pos x="T6" y="T7"/>
              </a:cxn>
              <a:cxn ang="0">
                <a:pos x="T8" y="T9"/>
              </a:cxn>
            </a:cxnLst>
            <a:rect l="0" t="0" r="r" b="b"/>
            <a:pathLst>
              <a:path w="2919" h="2596">
                <a:moveTo>
                  <a:pt x="0" y="2510"/>
                </a:moveTo>
                <a:lnTo>
                  <a:pt x="2831" y="0"/>
                </a:lnTo>
                <a:lnTo>
                  <a:pt x="2919" y="86"/>
                </a:lnTo>
                <a:lnTo>
                  <a:pt x="88" y="2596"/>
                </a:lnTo>
                <a:lnTo>
                  <a:pt x="0" y="2510"/>
                </a:lnTo>
                <a:close/>
              </a:path>
            </a:pathLst>
          </a:custGeom>
          <a:solidFill>
            <a:srgbClr val="5A0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4">
            <a:extLst>
              <a:ext uri="{FF2B5EF4-FFF2-40B4-BE49-F238E27FC236}">
                <a16:creationId xmlns:a16="http://schemas.microsoft.com/office/drawing/2014/main" id="{37170A20-9E03-48A0-94BB-C9CB370C03A5}"/>
              </a:ext>
            </a:extLst>
          </p:cNvPr>
          <p:cNvSpPr>
            <a:spLocks/>
          </p:cNvSpPr>
          <p:nvPr/>
        </p:nvSpPr>
        <p:spPr bwMode="auto">
          <a:xfrm>
            <a:off x="6573044" y="4579144"/>
            <a:ext cx="1544638" cy="1374775"/>
          </a:xfrm>
          <a:custGeom>
            <a:avLst/>
            <a:gdLst>
              <a:gd name="T0" fmla="*/ 0 w 2919"/>
              <a:gd name="T1" fmla="*/ 2510 h 2597"/>
              <a:gd name="T2" fmla="*/ 2831 w 2919"/>
              <a:gd name="T3" fmla="*/ 0 h 2597"/>
              <a:gd name="T4" fmla="*/ 2919 w 2919"/>
              <a:gd name="T5" fmla="*/ 87 h 2597"/>
              <a:gd name="T6" fmla="*/ 88 w 2919"/>
              <a:gd name="T7" fmla="*/ 2597 h 2597"/>
              <a:gd name="T8" fmla="*/ 0 w 2919"/>
              <a:gd name="T9" fmla="*/ 2510 h 2597"/>
            </a:gdLst>
            <a:ahLst/>
            <a:cxnLst>
              <a:cxn ang="0">
                <a:pos x="T0" y="T1"/>
              </a:cxn>
              <a:cxn ang="0">
                <a:pos x="T2" y="T3"/>
              </a:cxn>
              <a:cxn ang="0">
                <a:pos x="T4" y="T5"/>
              </a:cxn>
              <a:cxn ang="0">
                <a:pos x="T6" y="T7"/>
              </a:cxn>
              <a:cxn ang="0">
                <a:pos x="T8" y="T9"/>
              </a:cxn>
            </a:cxnLst>
            <a:rect l="0" t="0" r="r" b="b"/>
            <a:pathLst>
              <a:path w="2919" h="2597">
                <a:moveTo>
                  <a:pt x="0" y="2510"/>
                </a:moveTo>
                <a:lnTo>
                  <a:pt x="2831" y="0"/>
                </a:lnTo>
                <a:lnTo>
                  <a:pt x="2919" y="87"/>
                </a:lnTo>
                <a:lnTo>
                  <a:pt x="88" y="2597"/>
                </a:lnTo>
                <a:lnTo>
                  <a:pt x="0" y="2510"/>
                </a:lnTo>
                <a:close/>
              </a:path>
            </a:pathLst>
          </a:custGeom>
          <a:solidFill>
            <a:srgbClr val="580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5">
            <a:extLst>
              <a:ext uri="{FF2B5EF4-FFF2-40B4-BE49-F238E27FC236}">
                <a16:creationId xmlns:a16="http://schemas.microsoft.com/office/drawing/2014/main" id="{B60AB2DE-54FD-44F6-96E5-511EA6A0BD38}"/>
              </a:ext>
            </a:extLst>
          </p:cNvPr>
          <p:cNvSpPr>
            <a:spLocks/>
          </p:cNvSpPr>
          <p:nvPr/>
        </p:nvSpPr>
        <p:spPr bwMode="auto">
          <a:xfrm>
            <a:off x="6527006" y="4534694"/>
            <a:ext cx="1544638" cy="1373188"/>
          </a:xfrm>
          <a:custGeom>
            <a:avLst/>
            <a:gdLst>
              <a:gd name="T0" fmla="*/ 0 w 2919"/>
              <a:gd name="T1" fmla="*/ 2510 h 2596"/>
              <a:gd name="T2" fmla="*/ 2831 w 2919"/>
              <a:gd name="T3" fmla="*/ 0 h 2596"/>
              <a:gd name="T4" fmla="*/ 2919 w 2919"/>
              <a:gd name="T5" fmla="*/ 86 h 2596"/>
              <a:gd name="T6" fmla="*/ 88 w 2919"/>
              <a:gd name="T7" fmla="*/ 2596 h 2596"/>
              <a:gd name="T8" fmla="*/ 0 w 2919"/>
              <a:gd name="T9" fmla="*/ 2510 h 2596"/>
            </a:gdLst>
            <a:ahLst/>
            <a:cxnLst>
              <a:cxn ang="0">
                <a:pos x="T0" y="T1"/>
              </a:cxn>
              <a:cxn ang="0">
                <a:pos x="T2" y="T3"/>
              </a:cxn>
              <a:cxn ang="0">
                <a:pos x="T4" y="T5"/>
              </a:cxn>
              <a:cxn ang="0">
                <a:pos x="T6" y="T7"/>
              </a:cxn>
              <a:cxn ang="0">
                <a:pos x="T8" y="T9"/>
              </a:cxn>
            </a:cxnLst>
            <a:rect l="0" t="0" r="r" b="b"/>
            <a:pathLst>
              <a:path w="2919" h="2596">
                <a:moveTo>
                  <a:pt x="0" y="2510"/>
                </a:moveTo>
                <a:lnTo>
                  <a:pt x="2831" y="0"/>
                </a:lnTo>
                <a:lnTo>
                  <a:pt x="2919" y="86"/>
                </a:lnTo>
                <a:lnTo>
                  <a:pt x="88" y="2596"/>
                </a:lnTo>
                <a:lnTo>
                  <a:pt x="0" y="2510"/>
                </a:lnTo>
                <a:close/>
              </a:path>
            </a:pathLst>
          </a:custGeom>
          <a:solidFill>
            <a:srgbClr val="560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6">
            <a:extLst>
              <a:ext uri="{FF2B5EF4-FFF2-40B4-BE49-F238E27FC236}">
                <a16:creationId xmlns:a16="http://schemas.microsoft.com/office/drawing/2014/main" id="{27A39246-3BAB-4AD8-B822-51F58063539C}"/>
              </a:ext>
            </a:extLst>
          </p:cNvPr>
          <p:cNvSpPr>
            <a:spLocks/>
          </p:cNvSpPr>
          <p:nvPr/>
        </p:nvSpPr>
        <p:spPr bwMode="auto">
          <a:xfrm>
            <a:off x="6480969" y="4488657"/>
            <a:ext cx="1544638" cy="1373188"/>
          </a:xfrm>
          <a:custGeom>
            <a:avLst/>
            <a:gdLst>
              <a:gd name="T0" fmla="*/ 0 w 2919"/>
              <a:gd name="T1" fmla="*/ 2510 h 2597"/>
              <a:gd name="T2" fmla="*/ 2831 w 2919"/>
              <a:gd name="T3" fmla="*/ 0 h 2597"/>
              <a:gd name="T4" fmla="*/ 2919 w 2919"/>
              <a:gd name="T5" fmla="*/ 87 h 2597"/>
              <a:gd name="T6" fmla="*/ 88 w 2919"/>
              <a:gd name="T7" fmla="*/ 2597 h 2597"/>
              <a:gd name="T8" fmla="*/ 0 w 2919"/>
              <a:gd name="T9" fmla="*/ 2510 h 2597"/>
            </a:gdLst>
            <a:ahLst/>
            <a:cxnLst>
              <a:cxn ang="0">
                <a:pos x="T0" y="T1"/>
              </a:cxn>
              <a:cxn ang="0">
                <a:pos x="T2" y="T3"/>
              </a:cxn>
              <a:cxn ang="0">
                <a:pos x="T4" y="T5"/>
              </a:cxn>
              <a:cxn ang="0">
                <a:pos x="T6" y="T7"/>
              </a:cxn>
              <a:cxn ang="0">
                <a:pos x="T8" y="T9"/>
              </a:cxn>
            </a:cxnLst>
            <a:rect l="0" t="0" r="r" b="b"/>
            <a:pathLst>
              <a:path w="2919" h="2597">
                <a:moveTo>
                  <a:pt x="0" y="2510"/>
                </a:moveTo>
                <a:lnTo>
                  <a:pt x="2831" y="0"/>
                </a:lnTo>
                <a:lnTo>
                  <a:pt x="2919" y="87"/>
                </a:lnTo>
                <a:lnTo>
                  <a:pt x="88" y="2597"/>
                </a:lnTo>
                <a:lnTo>
                  <a:pt x="0" y="2510"/>
                </a:lnTo>
                <a:close/>
              </a:path>
            </a:pathLst>
          </a:custGeom>
          <a:solidFill>
            <a:srgbClr val="540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7">
            <a:extLst>
              <a:ext uri="{FF2B5EF4-FFF2-40B4-BE49-F238E27FC236}">
                <a16:creationId xmlns:a16="http://schemas.microsoft.com/office/drawing/2014/main" id="{148DA172-7D81-4153-98F3-2AD11E93D232}"/>
              </a:ext>
            </a:extLst>
          </p:cNvPr>
          <p:cNvSpPr>
            <a:spLocks/>
          </p:cNvSpPr>
          <p:nvPr/>
        </p:nvSpPr>
        <p:spPr bwMode="auto">
          <a:xfrm>
            <a:off x="6433344" y="4442619"/>
            <a:ext cx="1544638" cy="1373188"/>
          </a:xfrm>
          <a:custGeom>
            <a:avLst/>
            <a:gdLst>
              <a:gd name="T0" fmla="*/ 0 w 2919"/>
              <a:gd name="T1" fmla="*/ 2510 h 2596"/>
              <a:gd name="T2" fmla="*/ 2831 w 2919"/>
              <a:gd name="T3" fmla="*/ 0 h 2596"/>
              <a:gd name="T4" fmla="*/ 2919 w 2919"/>
              <a:gd name="T5" fmla="*/ 86 h 2596"/>
              <a:gd name="T6" fmla="*/ 88 w 2919"/>
              <a:gd name="T7" fmla="*/ 2596 h 2596"/>
              <a:gd name="T8" fmla="*/ 0 w 2919"/>
              <a:gd name="T9" fmla="*/ 2510 h 2596"/>
            </a:gdLst>
            <a:ahLst/>
            <a:cxnLst>
              <a:cxn ang="0">
                <a:pos x="T0" y="T1"/>
              </a:cxn>
              <a:cxn ang="0">
                <a:pos x="T2" y="T3"/>
              </a:cxn>
              <a:cxn ang="0">
                <a:pos x="T4" y="T5"/>
              </a:cxn>
              <a:cxn ang="0">
                <a:pos x="T6" y="T7"/>
              </a:cxn>
              <a:cxn ang="0">
                <a:pos x="T8" y="T9"/>
              </a:cxn>
            </a:cxnLst>
            <a:rect l="0" t="0" r="r" b="b"/>
            <a:pathLst>
              <a:path w="2919" h="2596">
                <a:moveTo>
                  <a:pt x="0" y="2510"/>
                </a:moveTo>
                <a:lnTo>
                  <a:pt x="2831" y="0"/>
                </a:lnTo>
                <a:lnTo>
                  <a:pt x="2919" y="86"/>
                </a:lnTo>
                <a:lnTo>
                  <a:pt x="88" y="2596"/>
                </a:lnTo>
                <a:lnTo>
                  <a:pt x="0" y="2510"/>
                </a:lnTo>
                <a:close/>
              </a:path>
            </a:pathLst>
          </a:custGeom>
          <a:solidFill>
            <a:srgbClr val="520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8">
            <a:extLst>
              <a:ext uri="{FF2B5EF4-FFF2-40B4-BE49-F238E27FC236}">
                <a16:creationId xmlns:a16="http://schemas.microsoft.com/office/drawing/2014/main" id="{3F4C0ABE-37CD-41C1-853D-335B4BBCD86D}"/>
              </a:ext>
            </a:extLst>
          </p:cNvPr>
          <p:cNvSpPr>
            <a:spLocks/>
          </p:cNvSpPr>
          <p:nvPr/>
        </p:nvSpPr>
        <p:spPr bwMode="auto">
          <a:xfrm>
            <a:off x="6387306" y="4398169"/>
            <a:ext cx="1544638" cy="1373188"/>
          </a:xfrm>
          <a:custGeom>
            <a:avLst/>
            <a:gdLst>
              <a:gd name="T0" fmla="*/ 0 w 2918"/>
              <a:gd name="T1" fmla="*/ 2510 h 2595"/>
              <a:gd name="T2" fmla="*/ 2831 w 2918"/>
              <a:gd name="T3" fmla="*/ 0 h 2595"/>
              <a:gd name="T4" fmla="*/ 2918 w 2918"/>
              <a:gd name="T5" fmla="*/ 85 h 2595"/>
              <a:gd name="T6" fmla="*/ 87 w 2918"/>
              <a:gd name="T7" fmla="*/ 2595 h 2595"/>
              <a:gd name="T8" fmla="*/ 0 w 2918"/>
              <a:gd name="T9" fmla="*/ 2510 h 2595"/>
            </a:gdLst>
            <a:ahLst/>
            <a:cxnLst>
              <a:cxn ang="0">
                <a:pos x="T0" y="T1"/>
              </a:cxn>
              <a:cxn ang="0">
                <a:pos x="T2" y="T3"/>
              </a:cxn>
              <a:cxn ang="0">
                <a:pos x="T4" y="T5"/>
              </a:cxn>
              <a:cxn ang="0">
                <a:pos x="T6" y="T7"/>
              </a:cxn>
              <a:cxn ang="0">
                <a:pos x="T8" y="T9"/>
              </a:cxn>
            </a:cxnLst>
            <a:rect l="0" t="0" r="r" b="b"/>
            <a:pathLst>
              <a:path w="2918" h="2595">
                <a:moveTo>
                  <a:pt x="0" y="2510"/>
                </a:moveTo>
                <a:lnTo>
                  <a:pt x="2831" y="0"/>
                </a:lnTo>
                <a:lnTo>
                  <a:pt x="2918" y="85"/>
                </a:lnTo>
                <a:lnTo>
                  <a:pt x="87" y="2595"/>
                </a:lnTo>
                <a:lnTo>
                  <a:pt x="0" y="2510"/>
                </a:lnTo>
                <a:close/>
              </a:path>
            </a:pathLst>
          </a:custGeom>
          <a:solidFill>
            <a:srgbClr val="4F00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9">
            <a:extLst>
              <a:ext uri="{FF2B5EF4-FFF2-40B4-BE49-F238E27FC236}">
                <a16:creationId xmlns:a16="http://schemas.microsoft.com/office/drawing/2014/main" id="{7CBDA814-997E-431B-8FE2-C150130E3380}"/>
              </a:ext>
            </a:extLst>
          </p:cNvPr>
          <p:cNvSpPr>
            <a:spLocks/>
          </p:cNvSpPr>
          <p:nvPr/>
        </p:nvSpPr>
        <p:spPr bwMode="auto">
          <a:xfrm>
            <a:off x="6341269" y="4352132"/>
            <a:ext cx="1544638" cy="1373188"/>
          </a:xfrm>
          <a:custGeom>
            <a:avLst/>
            <a:gdLst>
              <a:gd name="T0" fmla="*/ 0 w 2920"/>
              <a:gd name="T1" fmla="*/ 2510 h 2597"/>
              <a:gd name="T2" fmla="*/ 2831 w 2920"/>
              <a:gd name="T3" fmla="*/ 0 h 2597"/>
              <a:gd name="T4" fmla="*/ 2920 w 2920"/>
              <a:gd name="T5" fmla="*/ 87 h 2597"/>
              <a:gd name="T6" fmla="*/ 89 w 2920"/>
              <a:gd name="T7" fmla="*/ 2597 h 2597"/>
              <a:gd name="T8" fmla="*/ 0 w 2920"/>
              <a:gd name="T9" fmla="*/ 2510 h 2597"/>
            </a:gdLst>
            <a:ahLst/>
            <a:cxnLst>
              <a:cxn ang="0">
                <a:pos x="T0" y="T1"/>
              </a:cxn>
              <a:cxn ang="0">
                <a:pos x="T2" y="T3"/>
              </a:cxn>
              <a:cxn ang="0">
                <a:pos x="T4" y="T5"/>
              </a:cxn>
              <a:cxn ang="0">
                <a:pos x="T6" y="T7"/>
              </a:cxn>
              <a:cxn ang="0">
                <a:pos x="T8" y="T9"/>
              </a:cxn>
            </a:cxnLst>
            <a:rect l="0" t="0" r="r" b="b"/>
            <a:pathLst>
              <a:path w="2920" h="2597">
                <a:moveTo>
                  <a:pt x="0" y="2510"/>
                </a:moveTo>
                <a:lnTo>
                  <a:pt x="2831" y="0"/>
                </a:lnTo>
                <a:lnTo>
                  <a:pt x="2920" y="87"/>
                </a:lnTo>
                <a:lnTo>
                  <a:pt x="89" y="2597"/>
                </a:lnTo>
                <a:lnTo>
                  <a:pt x="0" y="2510"/>
                </a:lnTo>
                <a:close/>
              </a:path>
            </a:pathLst>
          </a:custGeom>
          <a:solidFill>
            <a:srgbClr val="4D0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0">
            <a:extLst>
              <a:ext uri="{FF2B5EF4-FFF2-40B4-BE49-F238E27FC236}">
                <a16:creationId xmlns:a16="http://schemas.microsoft.com/office/drawing/2014/main" id="{F2F4FFA0-D70C-46FC-8398-2AB43894829F}"/>
              </a:ext>
            </a:extLst>
          </p:cNvPr>
          <p:cNvSpPr>
            <a:spLocks/>
          </p:cNvSpPr>
          <p:nvPr/>
        </p:nvSpPr>
        <p:spPr bwMode="auto">
          <a:xfrm>
            <a:off x="6295231" y="4306094"/>
            <a:ext cx="1543050" cy="1373188"/>
          </a:xfrm>
          <a:custGeom>
            <a:avLst/>
            <a:gdLst>
              <a:gd name="T0" fmla="*/ 0 w 2918"/>
              <a:gd name="T1" fmla="*/ 2509 h 2596"/>
              <a:gd name="T2" fmla="*/ 2831 w 2918"/>
              <a:gd name="T3" fmla="*/ 0 h 2596"/>
              <a:gd name="T4" fmla="*/ 2918 w 2918"/>
              <a:gd name="T5" fmla="*/ 86 h 2596"/>
              <a:gd name="T6" fmla="*/ 87 w 2918"/>
              <a:gd name="T7" fmla="*/ 2596 h 2596"/>
              <a:gd name="T8" fmla="*/ 0 w 2918"/>
              <a:gd name="T9" fmla="*/ 2509 h 2596"/>
            </a:gdLst>
            <a:ahLst/>
            <a:cxnLst>
              <a:cxn ang="0">
                <a:pos x="T0" y="T1"/>
              </a:cxn>
              <a:cxn ang="0">
                <a:pos x="T2" y="T3"/>
              </a:cxn>
              <a:cxn ang="0">
                <a:pos x="T4" y="T5"/>
              </a:cxn>
              <a:cxn ang="0">
                <a:pos x="T6" y="T7"/>
              </a:cxn>
              <a:cxn ang="0">
                <a:pos x="T8" y="T9"/>
              </a:cxn>
            </a:cxnLst>
            <a:rect l="0" t="0" r="r" b="b"/>
            <a:pathLst>
              <a:path w="2918" h="2596">
                <a:moveTo>
                  <a:pt x="0" y="2509"/>
                </a:moveTo>
                <a:lnTo>
                  <a:pt x="2831" y="0"/>
                </a:lnTo>
                <a:lnTo>
                  <a:pt x="2918" y="86"/>
                </a:lnTo>
                <a:lnTo>
                  <a:pt x="87" y="2596"/>
                </a:lnTo>
                <a:lnTo>
                  <a:pt x="0" y="2509"/>
                </a:lnTo>
                <a:close/>
              </a:path>
            </a:pathLst>
          </a:custGeom>
          <a:solidFill>
            <a:srgbClr val="4B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1">
            <a:extLst>
              <a:ext uri="{FF2B5EF4-FFF2-40B4-BE49-F238E27FC236}">
                <a16:creationId xmlns:a16="http://schemas.microsoft.com/office/drawing/2014/main" id="{3A9B1638-7436-457F-B86F-707C846A052B}"/>
              </a:ext>
            </a:extLst>
          </p:cNvPr>
          <p:cNvSpPr>
            <a:spLocks/>
          </p:cNvSpPr>
          <p:nvPr/>
        </p:nvSpPr>
        <p:spPr bwMode="auto">
          <a:xfrm>
            <a:off x="6247606" y="4260057"/>
            <a:ext cx="1544638" cy="1373188"/>
          </a:xfrm>
          <a:custGeom>
            <a:avLst/>
            <a:gdLst>
              <a:gd name="T0" fmla="*/ 0 w 2920"/>
              <a:gd name="T1" fmla="*/ 2510 h 2596"/>
              <a:gd name="T2" fmla="*/ 2831 w 2920"/>
              <a:gd name="T3" fmla="*/ 0 h 2596"/>
              <a:gd name="T4" fmla="*/ 2920 w 2920"/>
              <a:gd name="T5" fmla="*/ 87 h 2596"/>
              <a:gd name="T6" fmla="*/ 89 w 2920"/>
              <a:gd name="T7" fmla="*/ 2596 h 2596"/>
              <a:gd name="T8" fmla="*/ 0 w 2920"/>
              <a:gd name="T9" fmla="*/ 2510 h 2596"/>
            </a:gdLst>
            <a:ahLst/>
            <a:cxnLst>
              <a:cxn ang="0">
                <a:pos x="T0" y="T1"/>
              </a:cxn>
              <a:cxn ang="0">
                <a:pos x="T2" y="T3"/>
              </a:cxn>
              <a:cxn ang="0">
                <a:pos x="T4" y="T5"/>
              </a:cxn>
              <a:cxn ang="0">
                <a:pos x="T6" y="T7"/>
              </a:cxn>
              <a:cxn ang="0">
                <a:pos x="T8" y="T9"/>
              </a:cxn>
            </a:cxnLst>
            <a:rect l="0" t="0" r="r" b="b"/>
            <a:pathLst>
              <a:path w="2920" h="2596">
                <a:moveTo>
                  <a:pt x="0" y="2510"/>
                </a:moveTo>
                <a:lnTo>
                  <a:pt x="2831" y="0"/>
                </a:lnTo>
                <a:lnTo>
                  <a:pt x="2920" y="87"/>
                </a:lnTo>
                <a:lnTo>
                  <a:pt x="89" y="2596"/>
                </a:lnTo>
                <a:lnTo>
                  <a:pt x="0" y="2510"/>
                </a:lnTo>
                <a:close/>
              </a:path>
            </a:pathLst>
          </a:custGeom>
          <a:solidFill>
            <a:srgbClr val="490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2">
            <a:extLst>
              <a:ext uri="{FF2B5EF4-FFF2-40B4-BE49-F238E27FC236}">
                <a16:creationId xmlns:a16="http://schemas.microsoft.com/office/drawing/2014/main" id="{46AFCDE9-684A-439A-AB33-2D5EDC39A799}"/>
              </a:ext>
            </a:extLst>
          </p:cNvPr>
          <p:cNvSpPr>
            <a:spLocks/>
          </p:cNvSpPr>
          <p:nvPr/>
        </p:nvSpPr>
        <p:spPr bwMode="auto">
          <a:xfrm>
            <a:off x="6201569" y="4214019"/>
            <a:ext cx="1544638" cy="1374775"/>
          </a:xfrm>
          <a:custGeom>
            <a:avLst/>
            <a:gdLst>
              <a:gd name="T0" fmla="*/ 0 w 2918"/>
              <a:gd name="T1" fmla="*/ 2510 h 2597"/>
              <a:gd name="T2" fmla="*/ 2831 w 2918"/>
              <a:gd name="T3" fmla="*/ 0 h 2597"/>
              <a:gd name="T4" fmla="*/ 2918 w 2918"/>
              <a:gd name="T5" fmla="*/ 87 h 2597"/>
              <a:gd name="T6" fmla="*/ 87 w 2918"/>
              <a:gd name="T7" fmla="*/ 2597 h 2597"/>
              <a:gd name="T8" fmla="*/ 0 w 2918"/>
              <a:gd name="T9" fmla="*/ 2510 h 2597"/>
            </a:gdLst>
            <a:ahLst/>
            <a:cxnLst>
              <a:cxn ang="0">
                <a:pos x="T0" y="T1"/>
              </a:cxn>
              <a:cxn ang="0">
                <a:pos x="T2" y="T3"/>
              </a:cxn>
              <a:cxn ang="0">
                <a:pos x="T4" y="T5"/>
              </a:cxn>
              <a:cxn ang="0">
                <a:pos x="T6" y="T7"/>
              </a:cxn>
              <a:cxn ang="0">
                <a:pos x="T8" y="T9"/>
              </a:cxn>
            </a:cxnLst>
            <a:rect l="0" t="0" r="r" b="b"/>
            <a:pathLst>
              <a:path w="2918" h="2597">
                <a:moveTo>
                  <a:pt x="0" y="2510"/>
                </a:moveTo>
                <a:lnTo>
                  <a:pt x="2831" y="0"/>
                </a:lnTo>
                <a:lnTo>
                  <a:pt x="2918" y="87"/>
                </a:lnTo>
                <a:lnTo>
                  <a:pt x="87" y="2597"/>
                </a:lnTo>
                <a:lnTo>
                  <a:pt x="0" y="2510"/>
                </a:lnTo>
                <a:close/>
              </a:path>
            </a:pathLst>
          </a:custGeom>
          <a:solidFill>
            <a:srgbClr val="4700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57" name="Freeform 33">
            <a:extLst>
              <a:ext uri="{FF2B5EF4-FFF2-40B4-BE49-F238E27FC236}">
                <a16:creationId xmlns:a16="http://schemas.microsoft.com/office/drawing/2014/main" id="{11AE11ED-3FAA-4964-8674-67293F1F72CD}"/>
              </a:ext>
            </a:extLst>
          </p:cNvPr>
          <p:cNvSpPr>
            <a:spLocks/>
          </p:cNvSpPr>
          <p:nvPr/>
        </p:nvSpPr>
        <p:spPr bwMode="auto">
          <a:xfrm>
            <a:off x="6153944" y="4167982"/>
            <a:ext cx="1546225" cy="1374775"/>
          </a:xfrm>
          <a:custGeom>
            <a:avLst/>
            <a:gdLst>
              <a:gd name="T0" fmla="*/ 0 w 2920"/>
              <a:gd name="T1" fmla="*/ 2510 h 2597"/>
              <a:gd name="T2" fmla="*/ 2831 w 2920"/>
              <a:gd name="T3" fmla="*/ 0 h 2597"/>
              <a:gd name="T4" fmla="*/ 2920 w 2920"/>
              <a:gd name="T5" fmla="*/ 87 h 2597"/>
              <a:gd name="T6" fmla="*/ 89 w 2920"/>
              <a:gd name="T7" fmla="*/ 2597 h 2597"/>
              <a:gd name="T8" fmla="*/ 0 w 2920"/>
              <a:gd name="T9" fmla="*/ 2510 h 2597"/>
            </a:gdLst>
            <a:ahLst/>
            <a:cxnLst>
              <a:cxn ang="0">
                <a:pos x="T0" y="T1"/>
              </a:cxn>
              <a:cxn ang="0">
                <a:pos x="T2" y="T3"/>
              </a:cxn>
              <a:cxn ang="0">
                <a:pos x="T4" y="T5"/>
              </a:cxn>
              <a:cxn ang="0">
                <a:pos x="T6" y="T7"/>
              </a:cxn>
              <a:cxn ang="0">
                <a:pos x="T8" y="T9"/>
              </a:cxn>
            </a:cxnLst>
            <a:rect l="0" t="0" r="r" b="b"/>
            <a:pathLst>
              <a:path w="2920" h="2597">
                <a:moveTo>
                  <a:pt x="0" y="2510"/>
                </a:moveTo>
                <a:lnTo>
                  <a:pt x="2831" y="0"/>
                </a:lnTo>
                <a:lnTo>
                  <a:pt x="2920" y="87"/>
                </a:lnTo>
                <a:lnTo>
                  <a:pt x="89" y="2597"/>
                </a:lnTo>
                <a:lnTo>
                  <a:pt x="0" y="2510"/>
                </a:lnTo>
                <a:close/>
              </a:path>
            </a:pathLst>
          </a:custGeom>
          <a:solidFill>
            <a:srgbClr val="4500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58" name="Freeform 34">
            <a:extLst>
              <a:ext uri="{FF2B5EF4-FFF2-40B4-BE49-F238E27FC236}">
                <a16:creationId xmlns:a16="http://schemas.microsoft.com/office/drawing/2014/main" id="{8BB286BC-F808-4091-879E-3B12C7C7111F}"/>
              </a:ext>
            </a:extLst>
          </p:cNvPr>
          <p:cNvSpPr>
            <a:spLocks/>
          </p:cNvSpPr>
          <p:nvPr/>
        </p:nvSpPr>
        <p:spPr bwMode="auto">
          <a:xfrm>
            <a:off x="6107906" y="4121944"/>
            <a:ext cx="1544638" cy="1374775"/>
          </a:xfrm>
          <a:custGeom>
            <a:avLst/>
            <a:gdLst>
              <a:gd name="T0" fmla="*/ 0 w 2918"/>
              <a:gd name="T1" fmla="*/ 2510 h 2596"/>
              <a:gd name="T2" fmla="*/ 2831 w 2918"/>
              <a:gd name="T3" fmla="*/ 0 h 2596"/>
              <a:gd name="T4" fmla="*/ 2918 w 2918"/>
              <a:gd name="T5" fmla="*/ 86 h 2596"/>
              <a:gd name="T6" fmla="*/ 87 w 2918"/>
              <a:gd name="T7" fmla="*/ 2596 h 2596"/>
              <a:gd name="T8" fmla="*/ 0 w 2918"/>
              <a:gd name="T9" fmla="*/ 2510 h 2596"/>
            </a:gdLst>
            <a:ahLst/>
            <a:cxnLst>
              <a:cxn ang="0">
                <a:pos x="T0" y="T1"/>
              </a:cxn>
              <a:cxn ang="0">
                <a:pos x="T2" y="T3"/>
              </a:cxn>
              <a:cxn ang="0">
                <a:pos x="T4" y="T5"/>
              </a:cxn>
              <a:cxn ang="0">
                <a:pos x="T6" y="T7"/>
              </a:cxn>
              <a:cxn ang="0">
                <a:pos x="T8" y="T9"/>
              </a:cxn>
            </a:cxnLst>
            <a:rect l="0" t="0" r="r" b="b"/>
            <a:pathLst>
              <a:path w="2918" h="2596">
                <a:moveTo>
                  <a:pt x="0" y="2510"/>
                </a:moveTo>
                <a:lnTo>
                  <a:pt x="2831" y="0"/>
                </a:lnTo>
                <a:lnTo>
                  <a:pt x="2918" y="86"/>
                </a:lnTo>
                <a:lnTo>
                  <a:pt x="87" y="2596"/>
                </a:lnTo>
                <a:lnTo>
                  <a:pt x="0" y="2510"/>
                </a:lnTo>
                <a:close/>
              </a:path>
            </a:pathLst>
          </a:custGeom>
          <a:solidFill>
            <a:srgbClr val="4300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59" name="Freeform 35">
            <a:extLst>
              <a:ext uri="{FF2B5EF4-FFF2-40B4-BE49-F238E27FC236}">
                <a16:creationId xmlns:a16="http://schemas.microsoft.com/office/drawing/2014/main" id="{F9A3B6B0-1E75-4ADD-AD92-F3D98B30CC68}"/>
              </a:ext>
            </a:extLst>
          </p:cNvPr>
          <p:cNvSpPr>
            <a:spLocks/>
          </p:cNvSpPr>
          <p:nvPr/>
        </p:nvSpPr>
        <p:spPr bwMode="auto">
          <a:xfrm>
            <a:off x="6085681" y="4099719"/>
            <a:ext cx="1520825" cy="1350963"/>
          </a:xfrm>
          <a:custGeom>
            <a:avLst/>
            <a:gdLst>
              <a:gd name="T0" fmla="*/ 0 w 2875"/>
              <a:gd name="T1" fmla="*/ 2510 h 2553"/>
              <a:gd name="T2" fmla="*/ 2829 w 2875"/>
              <a:gd name="T3" fmla="*/ 0 h 2553"/>
              <a:gd name="T4" fmla="*/ 2875 w 2875"/>
              <a:gd name="T5" fmla="*/ 43 h 2553"/>
              <a:gd name="T6" fmla="*/ 44 w 2875"/>
              <a:gd name="T7" fmla="*/ 2553 h 2553"/>
              <a:gd name="T8" fmla="*/ 0 w 2875"/>
              <a:gd name="T9" fmla="*/ 2510 h 2553"/>
            </a:gdLst>
            <a:ahLst/>
            <a:cxnLst>
              <a:cxn ang="0">
                <a:pos x="T0" y="T1"/>
              </a:cxn>
              <a:cxn ang="0">
                <a:pos x="T2" y="T3"/>
              </a:cxn>
              <a:cxn ang="0">
                <a:pos x="T4" y="T5"/>
              </a:cxn>
              <a:cxn ang="0">
                <a:pos x="T6" y="T7"/>
              </a:cxn>
              <a:cxn ang="0">
                <a:pos x="T8" y="T9"/>
              </a:cxn>
            </a:cxnLst>
            <a:rect l="0" t="0" r="r" b="b"/>
            <a:pathLst>
              <a:path w="2875" h="2553">
                <a:moveTo>
                  <a:pt x="0" y="2510"/>
                </a:moveTo>
                <a:lnTo>
                  <a:pt x="2829" y="0"/>
                </a:lnTo>
                <a:lnTo>
                  <a:pt x="2875" y="43"/>
                </a:lnTo>
                <a:lnTo>
                  <a:pt x="44" y="2553"/>
                </a:lnTo>
                <a:lnTo>
                  <a:pt x="0" y="2510"/>
                </a:lnTo>
                <a:close/>
              </a:path>
            </a:pathLst>
          </a:custGeom>
          <a:solidFill>
            <a:srgbClr val="41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0" name="Rectangle 36">
            <a:extLst>
              <a:ext uri="{FF2B5EF4-FFF2-40B4-BE49-F238E27FC236}">
                <a16:creationId xmlns:a16="http://schemas.microsoft.com/office/drawing/2014/main" id="{1FCB1042-29B7-4216-AC95-EA57A62EB555}"/>
              </a:ext>
            </a:extLst>
          </p:cNvPr>
          <p:cNvSpPr>
            <a:spLocks noChangeArrowheads="1"/>
          </p:cNvSpPr>
          <p:nvPr/>
        </p:nvSpPr>
        <p:spPr bwMode="auto">
          <a:xfrm>
            <a:off x="6541294" y="5022057"/>
            <a:ext cx="1981200" cy="855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6" name="Freeform 42">
            <a:extLst>
              <a:ext uri="{FF2B5EF4-FFF2-40B4-BE49-F238E27FC236}">
                <a16:creationId xmlns:a16="http://schemas.microsoft.com/office/drawing/2014/main" id="{261C2A97-0F41-4C26-B044-AFB201515F12}"/>
              </a:ext>
            </a:extLst>
          </p:cNvPr>
          <p:cNvSpPr>
            <a:spLocks/>
          </p:cNvSpPr>
          <p:nvPr/>
        </p:nvSpPr>
        <p:spPr bwMode="auto">
          <a:xfrm>
            <a:off x="7225506" y="5218907"/>
            <a:ext cx="1543050" cy="1374775"/>
          </a:xfrm>
          <a:custGeom>
            <a:avLst/>
            <a:gdLst>
              <a:gd name="T0" fmla="*/ 0 w 2918"/>
              <a:gd name="T1" fmla="*/ 2510 h 2596"/>
              <a:gd name="T2" fmla="*/ 2831 w 2918"/>
              <a:gd name="T3" fmla="*/ 0 h 2596"/>
              <a:gd name="T4" fmla="*/ 2918 w 2918"/>
              <a:gd name="T5" fmla="*/ 87 h 2596"/>
              <a:gd name="T6" fmla="*/ 87 w 2918"/>
              <a:gd name="T7" fmla="*/ 2596 h 2596"/>
              <a:gd name="T8" fmla="*/ 0 w 2918"/>
              <a:gd name="T9" fmla="*/ 2510 h 2596"/>
            </a:gdLst>
            <a:ahLst/>
            <a:cxnLst>
              <a:cxn ang="0">
                <a:pos x="T0" y="T1"/>
              </a:cxn>
              <a:cxn ang="0">
                <a:pos x="T2" y="T3"/>
              </a:cxn>
              <a:cxn ang="0">
                <a:pos x="T4" y="T5"/>
              </a:cxn>
              <a:cxn ang="0">
                <a:pos x="T6" y="T7"/>
              </a:cxn>
              <a:cxn ang="0">
                <a:pos x="T8" y="T9"/>
              </a:cxn>
            </a:cxnLst>
            <a:rect l="0" t="0" r="r" b="b"/>
            <a:pathLst>
              <a:path w="2918" h="2596">
                <a:moveTo>
                  <a:pt x="0" y="2510"/>
                </a:moveTo>
                <a:lnTo>
                  <a:pt x="2831" y="0"/>
                </a:lnTo>
                <a:lnTo>
                  <a:pt x="2918" y="87"/>
                </a:lnTo>
                <a:lnTo>
                  <a:pt x="87" y="2596"/>
                </a:lnTo>
                <a:lnTo>
                  <a:pt x="0" y="2510"/>
                </a:lnTo>
                <a:close/>
              </a:path>
            </a:pathLst>
          </a:custGeom>
          <a:solidFill>
            <a:srgbClr val="2600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7" name="Freeform 43">
            <a:extLst>
              <a:ext uri="{FF2B5EF4-FFF2-40B4-BE49-F238E27FC236}">
                <a16:creationId xmlns:a16="http://schemas.microsoft.com/office/drawing/2014/main" id="{6B58030B-1E45-4C85-9EE9-73DDB6084AB8}"/>
              </a:ext>
            </a:extLst>
          </p:cNvPr>
          <p:cNvSpPr>
            <a:spLocks/>
          </p:cNvSpPr>
          <p:nvPr/>
        </p:nvSpPr>
        <p:spPr bwMode="auto">
          <a:xfrm>
            <a:off x="7177881" y="5174457"/>
            <a:ext cx="1544638" cy="1373188"/>
          </a:xfrm>
          <a:custGeom>
            <a:avLst/>
            <a:gdLst>
              <a:gd name="T0" fmla="*/ 0 w 2920"/>
              <a:gd name="T1" fmla="*/ 2509 h 2596"/>
              <a:gd name="T2" fmla="*/ 2831 w 2920"/>
              <a:gd name="T3" fmla="*/ 0 h 2596"/>
              <a:gd name="T4" fmla="*/ 2920 w 2920"/>
              <a:gd name="T5" fmla="*/ 86 h 2596"/>
              <a:gd name="T6" fmla="*/ 89 w 2920"/>
              <a:gd name="T7" fmla="*/ 2596 h 2596"/>
              <a:gd name="T8" fmla="*/ 0 w 2920"/>
              <a:gd name="T9" fmla="*/ 2509 h 2596"/>
            </a:gdLst>
            <a:ahLst/>
            <a:cxnLst>
              <a:cxn ang="0">
                <a:pos x="T0" y="T1"/>
              </a:cxn>
              <a:cxn ang="0">
                <a:pos x="T2" y="T3"/>
              </a:cxn>
              <a:cxn ang="0">
                <a:pos x="T4" y="T5"/>
              </a:cxn>
              <a:cxn ang="0">
                <a:pos x="T6" y="T7"/>
              </a:cxn>
              <a:cxn ang="0">
                <a:pos x="T8" y="T9"/>
              </a:cxn>
            </a:cxnLst>
            <a:rect l="0" t="0" r="r" b="b"/>
            <a:pathLst>
              <a:path w="2920" h="2596">
                <a:moveTo>
                  <a:pt x="0" y="2509"/>
                </a:moveTo>
                <a:lnTo>
                  <a:pt x="2831" y="0"/>
                </a:lnTo>
                <a:lnTo>
                  <a:pt x="2920" y="86"/>
                </a:lnTo>
                <a:lnTo>
                  <a:pt x="89" y="2596"/>
                </a:lnTo>
                <a:lnTo>
                  <a:pt x="0" y="2509"/>
                </a:lnTo>
                <a:close/>
              </a:path>
            </a:pathLst>
          </a:custGeom>
          <a:solidFill>
            <a:srgbClr val="2E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8" name="Freeform 44">
            <a:extLst>
              <a:ext uri="{FF2B5EF4-FFF2-40B4-BE49-F238E27FC236}">
                <a16:creationId xmlns:a16="http://schemas.microsoft.com/office/drawing/2014/main" id="{D0C1B5D0-2ABC-4B0C-B5B5-F17BAE9CD904}"/>
              </a:ext>
            </a:extLst>
          </p:cNvPr>
          <p:cNvSpPr>
            <a:spLocks/>
          </p:cNvSpPr>
          <p:nvPr/>
        </p:nvSpPr>
        <p:spPr bwMode="auto">
          <a:xfrm>
            <a:off x="7131844" y="5128419"/>
            <a:ext cx="1544638" cy="1373188"/>
          </a:xfrm>
          <a:custGeom>
            <a:avLst/>
            <a:gdLst>
              <a:gd name="T0" fmla="*/ 0 w 2918"/>
              <a:gd name="T1" fmla="*/ 2510 h 2595"/>
              <a:gd name="T2" fmla="*/ 2831 w 2918"/>
              <a:gd name="T3" fmla="*/ 0 h 2595"/>
              <a:gd name="T4" fmla="*/ 2918 w 2918"/>
              <a:gd name="T5" fmla="*/ 86 h 2595"/>
              <a:gd name="T6" fmla="*/ 87 w 2918"/>
              <a:gd name="T7" fmla="*/ 2595 h 2595"/>
              <a:gd name="T8" fmla="*/ 0 w 2918"/>
              <a:gd name="T9" fmla="*/ 2510 h 2595"/>
            </a:gdLst>
            <a:ahLst/>
            <a:cxnLst>
              <a:cxn ang="0">
                <a:pos x="T0" y="T1"/>
              </a:cxn>
              <a:cxn ang="0">
                <a:pos x="T2" y="T3"/>
              </a:cxn>
              <a:cxn ang="0">
                <a:pos x="T4" y="T5"/>
              </a:cxn>
              <a:cxn ang="0">
                <a:pos x="T6" y="T7"/>
              </a:cxn>
              <a:cxn ang="0">
                <a:pos x="T8" y="T9"/>
              </a:cxn>
            </a:cxnLst>
            <a:rect l="0" t="0" r="r" b="b"/>
            <a:pathLst>
              <a:path w="2918" h="2595">
                <a:moveTo>
                  <a:pt x="0" y="2510"/>
                </a:moveTo>
                <a:lnTo>
                  <a:pt x="2831" y="0"/>
                </a:lnTo>
                <a:lnTo>
                  <a:pt x="2918" y="86"/>
                </a:lnTo>
                <a:lnTo>
                  <a:pt x="87" y="2595"/>
                </a:lnTo>
                <a:lnTo>
                  <a:pt x="0" y="2510"/>
                </a:lnTo>
                <a:close/>
              </a:path>
            </a:pathLst>
          </a:custGeom>
          <a:solidFill>
            <a:srgbClr val="340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9" name="Freeform 45">
            <a:extLst>
              <a:ext uri="{FF2B5EF4-FFF2-40B4-BE49-F238E27FC236}">
                <a16:creationId xmlns:a16="http://schemas.microsoft.com/office/drawing/2014/main" id="{C6437B3E-2622-4A88-B582-1FBD03AB0C86}"/>
              </a:ext>
            </a:extLst>
          </p:cNvPr>
          <p:cNvSpPr>
            <a:spLocks/>
          </p:cNvSpPr>
          <p:nvPr/>
        </p:nvSpPr>
        <p:spPr bwMode="auto">
          <a:xfrm>
            <a:off x="7085806" y="5082382"/>
            <a:ext cx="1544638" cy="1374775"/>
          </a:xfrm>
          <a:custGeom>
            <a:avLst/>
            <a:gdLst>
              <a:gd name="T0" fmla="*/ 0 w 2919"/>
              <a:gd name="T1" fmla="*/ 2510 h 2596"/>
              <a:gd name="T2" fmla="*/ 2831 w 2919"/>
              <a:gd name="T3" fmla="*/ 0 h 2596"/>
              <a:gd name="T4" fmla="*/ 2919 w 2919"/>
              <a:gd name="T5" fmla="*/ 86 h 2596"/>
              <a:gd name="T6" fmla="*/ 88 w 2919"/>
              <a:gd name="T7" fmla="*/ 2596 h 2596"/>
              <a:gd name="T8" fmla="*/ 0 w 2919"/>
              <a:gd name="T9" fmla="*/ 2510 h 2596"/>
            </a:gdLst>
            <a:ahLst/>
            <a:cxnLst>
              <a:cxn ang="0">
                <a:pos x="T0" y="T1"/>
              </a:cxn>
              <a:cxn ang="0">
                <a:pos x="T2" y="T3"/>
              </a:cxn>
              <a:cxn ang="0">
                <a:pos x="T4" y="T5"/>
              </a:cxn>
              <a:cxn ang="0">
                <a:pos x="T6" y="T7"/>
              </a:cxn>
              <a:cxn ang="0">
                <a:pos x="T8" y="T9"/>
              </a:cxn>
            </a:cxnLst>
            <a:rect l="0" t="0" r="r" b="b"/>
            <a:pathLst>
              <a:path w="2919" h="2596">
                <a:moveTo>
                  <a:pt x="0" y="2510"/>
                </a:moveTo>
                <a:lnTo>
                  <a:pt x="2831" y="0"/>
                </a:lnTo>
                <a:lnTo>
                  <a:pt x="2919" y="86"/>
                </a:lnTo>
                <a:lnTo>
                  <a:pt x="88" y="2596"/>
                </a:lnTo>
                <a:lnTo>
                  <a:pt x="0" y="2510"/>
                </a:lnTo>
                <a:close/>
              </a:path>
            </a:pathLst>
          </a:custGeom>
          <a:solidFill>
            <a:srgbClr val="3A0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0" name="Freeform 46">
            <a:extLst>
              <a:ext uri="{FF2B5EF4-FFF2-40B4-BE49-F238E27FC236}">
                <a16:creationId xmlns:a16="http://schemas.microsoft.com/office/drawing/2014/main" id="{074C310C-FDCE-4674-B148-217A66E2228F}"/>
              </a:ext>
            </a:extLst>
          </p:cNvPr>
          <p:cNvSpPr>
            <a:spLocks/>
          </p:cNvSpPr>
          <p:nvPr/>
        </p:nvSpPr>
        <p:spPr bwMode="auto">
          <a:xfrm>
            <a:off x="7038181" y="5036344"/>
            <a:ext cx="1544638" cy="1374775"/>
          </a:xfrm>
          <a:custGeom>
            <a:avLst/>
            <a:gdLst>
              <a:gd name="T0" fmla="*/ 0 w 2919"/>
              <a:gd name="T1" fmla="*/ 2510 h 2597"/>
              <a:gd name="T2" fmla="*/ 2831 w 2919"/>
              <a:gd name="T3" fmla="*/ 0 h 2597"/>
              <a:gd name="T4" fmla="*/ 2919 w 2919"/>
              <a:gd name="T5" fmla="*/ 87 h 2597"/>
              <a:gd name="T6" fmla="*/ 88 w 2919"/>
              <a:gd name="T7" fmla="*/ 2597 h 2597"/>
              <a:gd name="T8" fmla="*/ 0 w 2919"/>
              <a:gd name="T9" fmla="*/ 2510 h 2597"/>
            </a:gdLst>
            <a:ahLst/>
            <a:cxnLst>
              <a:cxn ang="0">
                <a:pos x="T0" y="T1"/>
              </a:cxn>
              <a:cxn ang="0">
                <a:pos x="T2" y="T3"/>
              </a:cxn>
              <a:cxn ang="0">
                <a:pos x="T4" y="T5"/>
              </a:cxn>
              <a:cxn ang="0">
                <a:pos x="T6" y="T7"/>
              </a:cxn>
              <a:cxn ang="0">
                <a:pos x="T8" y="T9"/>
              </a:cxn>
            </a:cxnLst>
            <a:rect l="0" t="0" r="r" b="b"/>
            <a:pathLst>
              <a:path w="2919" h="2597">
                <a:moveTo>
                  <a:pt x="0" y="2510"/>
                </a:moveTo>
                <a:lnTo>
                  <a:pt x="2831" y="0"/>
                </a:lnTo>
                <a:lnTo>
                  <a:pt x="2919" y="87"/>
                </a:lnTo>
                <a:lnTo>
                  <a:pt x="88" y="2597"/>
                </a:lnTo>
                <a:lnTo>
                  <a:pt x="0" y="2510"/>
                </a:lnTo>
                <a:close/>
              </a:path>
            </a:pathLst>
          </a:custGeom>
          <a:solidFill>
            <a:srgbClr val="4000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1" name="Freeform 47">
            <a:extLst>
              <a:ext uri="{FF2B5EF4-FFF2-40B4-BE49-F238E27FC236}">
                <a16:creationId xmlns:a16="http://schemas.microsoft.com/office/drawing/2014/main" id="{5608E331-8FD7-4871-AFB1-2DFDD643F0B9}"/>
              </a:ext>
            </a:extLst>
          </p:cNvPr>
          <p:cNvSpPr>
            <a:spLocks/>
          </p:cNvSpPr>
          <p:nvPr/>
        </p:nvSpPr>
        <p:spPr bwMode="auto">
          <a:xfrm>
            <a:off x="6992144" y="4991894"/>
            <a:ext cx="1544638" cy="1373188"/>
          </a:xfrm>
          <a:custGeom>
            <a:avLst/>
            <a:gdLst>
              <a:gd name="T0" fmla="*/ 0 w 2919"/>
              <a:gd name="T1" fmla="*/ 2510 h 2596"/>
              <a:gd name="T2" fmla="*/ 2831 w 2919"/>
              <a:gd name="T3" fmla="*/ 0 h 2596"/>
              <a:gd name="T4" fmla="*/ 2919 w 2919"/>
              <a:gd name="T5" fmla="*/ 86 h 2596"/>
              <a:gd name="T6" fmla="*/ 88 w 2919"/>
              <a:gd name="T7" fmla="*/ 2596 h 2596"/>
              <a:gd name="T8" fmla="*/ 0 w 2919"/>
              <a:gd name="T9" fmla="*/ 2510 h 2596"/>
            </a:gdLst>
            <a:ahLst/>
            <a:cxnLst>
              <a:cxn ang="0">
                <a:pos x="T0" y="T1"/>
              </a:cxn>
              <a:cxn ang="0">
                <a:pos x="T2" y="T3"/>
              </a:cxn>
              <a:cxn ang="0">
                <a:pos x="T4" y="T5"/>
              </a:cxn>
              <a:cxn ang="0">
                <a:pos x="T6" y="T7"/>
              </a:cxn>
              <a:cxn ang="0">
                <a:pos x="T8" y="T9"/>
              </a:cxn>
            </a:cxnLst>
            <a:rect l="0" t="0" r="r" b="b"/>
            <a:pathLst>
              <a:path w="2919" h="2596">
                <a:moveTo>
                  <a:pt x="0" y="2510"/>
                </a:moveTo>
                <a:lnTo>
                  <a:pt x="2831" y="0"/>
                </a:lnTo>
                <a:lnTo>
                  <a:pt x="2919" y="86"/>
                </a:lnTo>
                <a:lnTo>
                  <a:pt x="88" y="2596"/>
                </a:lnTo>
                <a:lnTo>
                  <a:pt x="0" y="2510"/>
                </a:lnTo>
                <a:close/>
              </a:path>
            </a:pathLst>
          </a:custGeom>
          <a:solidFill>
            <a:srgbClr val="470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2" name="Freeform 48">
            <a:extLst>
              <a:ext uri="{FF2B5EF4-FFF2-40B4-BE49-F238E27FC236}">
                <a16:creationId xmlns:a16="http://schemas.microsoft.com/office/drawing/2014/main" id="{7925EC62-B3B1-4FBA-99EF-51236CEE22D3}"/>
              </a:ext>
            </a:extLst>
          </p:cNvPr>
          <p:cNvSpPr>
            <a:spLocks/>
          </p:cNvSpPr>
          <p:nvPr/>
        </p:nvSpPr>
        <p:spPr bwMode="auto">
          <a:xfrm>
            <a:off x="6946106" y="4945857"/>
            <a:ext cx="1544638" cy="1373188"/>
          </a:xfrm>
          <a:custGeom>
            <a:avLst/>
            <a:gdLst>
              <a:gd name="T0" fmla="*/ 0 w 2919"/>
              <a:gd name="T1" fmla="*/ 2510 h 2597"/>
              <a:gd name="T2" fmla="*/ 2831 w 2919"/>
              <a:gd name="T3" fmla="*/ 0 h 2597"/>
              <a:gd name="T4" fmla="*/ 2919 w 2919"/>
              <a:gd name="T5" fmla="*/ 87 h 2597"/>
              <a:gd name="T6" fmla="*/ 88 w 2919"/>
              <a:gd name="T7" fmla="*/ 2597 h 2597"/>
              <a:gd name="T8" fmla="*/ 0 w 2919"/>
              <a:gd name="T9" fmla="*/ 2510 h 2597"/>
            </a:gdLst>
            <a:ahLst/>
            <a:cxnLst>
              <a:cxn ang="0">
                <a:pos x="T0" y="T1"/>
              </a:cxn>
              <a:cxn ang="0">
                <a:pos x="T2" y="T3"/>
              </a:cxn>
              <a:cxn ang="0">
                <a:pos x="T4" y="T5"/>
              </a:cxn>
              <a:cxn ang="0">
                <a:pos x="T6" y="T7"/>
              </a:cxn>
              <a:cxn ang="0">
                <a:pos x="T8" y="T9"/>
              </a:cxn>
            </a:cxnLst>
            <a:rect l="0" t="0" r="r" b="b"/>
            <a:pathLst>
              <a:path w="2919" h="2597">
                <a:moveTo>
                  <a:pt x="0" y="2510"/>
                </a:moveTo>
                <a:lnTo>
                  <a:pt x="2831" y="0"/>
                </a:lnTo>
                <a:lnTo>
                  <a:pt x="2919" y="87"/>
                </a:lnTo>
                <a:lnTo>
                  <a:pt x="88" y="2597"/>
                </a:lnTo>
                <a:lnTo>
                  <a:pt x="0" y="2510"/>
                </a:lnTo>
                <a:close/>
              </a:path>
            </a:pathLst>
          </a:custGeom>
          <a:solidFill>
            <a:srgbClr val="4C00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3" name="Freeform 49">
            <a:extLst>
              <a:ext uri="{FF2B5EF4-FFF2-40B4-BE49-F238E27FC236}">
                <a16:creationId xmlns:a16="http://schemas.microsoft.com/office/drawing/2014/main" id="{6B4ED667-1799-479C-9EA7-04024D928AD4}"/>
              </a:ext>
            </a:extLst>
          </p:cNvPr>
          <p:cNvSpPr>
            <a:spLocks/>
          </p:cNvSpPr>
          <p:nvPr/>
        </p:nvSpPr>
        <p:spPr bwMode="auto">
          <a:xfrm>
            <a:off x="6898481" y="4899819"/>
            <a:ext cx="1544638" cy="1373188"/>
          </a:xfrm>
          <a:custGeom>
            <a:avLst/>
            <a:gdLst>
              <a:gd name="T0" fmla="*/ 0 w 2919"/>
              <a:gd name="T1" fmla="*/ 2510 h 2596"/>
              <a:gd name="T2" fmla="*/ 2831 w 2919"/>
              <a:gd name="T3" fmla="*/ 0 h 2596"/>
              <a:gd name="T4" fmla="*/ 2919 w 2919"/>
              <a:gd name="T5" fmla="*/ 86 h 2596"/>
              <a:gd name="T6" fmla="*/ 88 w 2919"/>
              <a:gd name="T7" fmla="*/ 2596 h 2596"/>
              <a:gd name="T8" fmla="*/ 0 w 2919"/>
              <a:gd name="T9" fmla="*/ 2510 h 2596"/>
            </a:gdLst>
            <a:ahLst/>
            <a:cxnLst>
              <a:cxn ang="0">
                <a:pos x="T0" y="T1"/>
              </a:cxn>
              <a:cxn ang="0">
                <a:pos x="T2" y="T3"/>
              </a:cxn>
              <a:cxn ang="0">
                <a:pos x="T4" y="T5"/>
              </a:cxn>
              <a:cxn ang="0">
                <a:pos x="T6" y="T7"/>
              </a:cxn>
              <a:cxn ang="0">
                <a:pos x="T8" y="T9"/>
              </a:cxn>
            </a:cxnLst>
            <a:rect l="0" t="0" r="r" b="b"/>
            <a:pathLst>
              <a:path w="2919" h="2596">
                <a:moveTo>
                  <a:pt x="0" y="2510"/>
                </a:moveTo>
                <a:lnTo>
                  <a:pt x="2831" y="0"/>
                </a:lnTo>
                <a:lnTo>
                  <a:pt x="2919" y="86"/>
                </a:lnTo>
                <a:lnTo>
                  <a:pt x="88" y="2596"/>
                </a:lnTo>
                <a:lnTo>
                  <a:pt x="0" y="2510"/>
                </a:lnTo>
                <a:close/>
              </a:path>
            </a:pathLst>
          </a:custGeom>
          <a:solidFill>
            <a:srgbClr val="520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4" name="Freeform 50">
            <a:extLst>
              <a:ext uri="{FF2B5EF4-FFF2-40B4-BE49-F238E27FC236}">
                <a16:creationId xmlns:a16="http://schemas.microsoft.com/office/drawing/2014/main" id="{4EEF1EAF-E8FC-4A86-8A39-259A79562C51}"/>
              </a:ext>
            </a:extLst>
          </p:cNvPr>
          <p:cNvSpPr>
            <a:spLocks/>
          </p:cNvSpPr>
          <p:nvPr/>
        </p:nvSpPr>
        <p:spPr bwMode="auto">
          <a:xfrm>
            <a:off x="6852444" y="4853782"/>
            <a:ext cx="1544638" cy="1374775"/>
          </a:xfrm>
          <a:custGeom>
            <a:avLst/>
            <a:gdLst>
              <a:gd name="T0" fmla="*/ 0 w 2919"/>
              <a:gd name="T1" fmla="*/ 2510 h 2597"/>
              <a:gd name="T2" fmla="*/ 2831 w 2919"/>
              <a:gd name="T3" fmla="*/ 0 h 2597"/>
              <a:gd name="T4" fmla="*/ 2919 w 2919"/>
              <a:gd name="T5" fmla="*/ 87 h 2597"/>
              <a:gd name="T6" fmla="*/ 88 w 2919"/>
              <a:gd name="T7" fmla="*/ 2597 h 2597"/>
              <a:gd name="T8" fmla="*/ 0 w 2919"/>
              <a:gd name="T9" fmla="*/ 2510 h 2597"/>
            </a:gdLst>
            <a:ahLst/>
            <a:cxnLst>
              <a:cxn ang="0">
                <a:pos x="T0" y="T1"/>
              </a:cxn>
              <a:cxn ang="0">
                <a:pos x="T2" y="T3"/>
              </a:cxn>
              <a:cxn ang="0">
                <a:pos x="T4" y="T5"/>
              </a:cxn>
              <a:cxn ang="0">
                <a:pos x="T6" y="T7"/>
              </a:cxn>
              <a:cxn ang="0">
                <a:pos x="T8" y="T9"/>
              </a:cxn>
            </a:cxnLst>
            <a:rect l="0" t="0" r="r" b="b"/>
            <a:pathLst>
              <a:path w="2919" h="2597">
                <a:moveTo>
                  <a:pt x="0" y="2510"/>
                </a:moveTo>
                <a:lnTo>
                  <a:pt x="2831" y="0"/>
                </a:lnTo>
                <a:lnTo>
                  <a:pt x="2919" y="87"/>
                </a:lnTo>
                <a:lnTo>
                  <a:pt x="88" y="2597"/>
                </a:lnTo>
                <a:lnTo>
                  <a:pt x="0" y="2510"/>
                </a:lnTo>
                <a:close/>
              </a:path>
            </a:pathLst>
          </a:custGeom>
          <a:solidFill>
            <a:srgbClr val="56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5" name="Freeform 51">
            <a:extLst>
              <a:ext uri="{FF2B5EF4-FFF2-40B4-BE49-F238E27FC236}">
                <a16:creationId xmlns:a16="http://schemas.microsoft.com/office/drawing/2014/main" id="{7D4CAEF3-9A6F-4E2C-BD1B-E2A5DC0D733B}"/>
              </a:ext>
            </a:extLst>
          </p:cNvPr>
          <p:cNvSpPr>
            <a:spLocks/>
          </p:cNvSpPr>
          <p:nvPr/>
        </p:nvSpPr>
        <p:spPr bwMode="auto">
          <a:xfrm>
            <a:off x="6806406" y="4809332"/>
            <a:ext cx="1544638" cy="1373188"/>
          </a:xfrm>
          <a:custGeom>
            <a:avLst/>
            <a:gdLst>
              <a:gd name="T0" fmla="*/ 0 w 2919"/>
              <a:gd name="T1" fmla="*/ 2509 h 2595"/>
              <a:gd name="T2" fmla="*/ 2831 w 2919"/>
              <a:gd name="T3" fmla="*/ 0 h 2595"/>
              <a:gd name="T4" fmla="*/ 2919 w 2919"/>
              <a:gd name="T5" fmla="*/ 85 h 2595"/>
              <a:gd name="T6" fmla="*/ 88 w 2919"/>
              <a:gd name="T7" fmla="*/ 2595 h 2595"/>
              <a:gd name="T8" fmla="*/ 0 w 2919"/>
              <a:gd name="T9" fmla="*/ 2509 h 2595"/>
            </a:gdLst>
            <a:ahLst/>
            <a:cxnLst>
              <a:cxn ang="0">
                <a:pos x="T0" y="T1"/>
              </a:cxn>
              <a:cxn ang="0">
                <a:pos x="T2" y="T3"/>
              </a:cxn>
              <a:cxn ang="0">
                <a:pos x="T4" y="T5"/>
              </a:cxn>
              <a:cxn ang="0">
                <a:pos x="T6" y="T7"/>
              </a:cxn>
              <a:cxn ang="0">
                <a:pos x="T8" y="T9"/>
              </a:cxn>
            </a:cxnLst>
            <a:rect l="0" t="0" r="r" b="b"/>
            <a:pathLst>
              <a:path w="2919" h="2595">
                <a:moveTo>
                  <a:pt x="0" y="2509"/>
                </a:moveTo>
                <a:lnTo>
                  <a:pt x="2831" y="0"/>
                </a:lnTo>
                <a:lnTo>
                  <a:pt x="2919" y="85"/>
                </a:lnTo>
                <a:lnTo>
                  <a:pt x="88" y="2595"/>
                </a:lnTo>
                <a:lnTo>
                  <a:pt x="0" y="2509"/>
                </a:lnTo>
                <a:close/>
              </a:path>
            </a:pathLst>
          </a:custGeom>
          <a:solidFill>
            <a:srgbClr val="5C0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6" name="Freeform 52">
            <a:extLst>
              <a:ext uri="{FF2B5EF4-FFF2-40B4-BE49-F238E27FC236}">
                <a16:creationId xmlns:a16="http://schemas.microsoft.com/office/drawing/2014/main" id="{45067D5A-744C-4A5B-9D04-D5DFCB047C09}"/>
              </a:ext>
            </a:extLst>
          </p:cNvPr>
          <p:cNvSpPr>
            <a:spLocks/>
          </p:cNvSpPr>
          <p:nvPr/>
        </p:nvSpPr>
        <p:spPr bwMode="auto">
          <a:xfrm>
            <a:off x="6760369" y="4763294"/>
            <a:ext cx="1543050" cy="1373188"/>
          </a:xfrm>
          <a:custGeom>
            <a:avLst/>
            <a:gdLst>
              <a:gd name="T0" fmla="*/ 0 w 2918"/>
              <a:gd name="T1" fmla="*/ 2510 h 2596"/>
              <a:gd name="T2" fmla="*/ 2831 w 2918"/>
              <a:gd name="T3" fmla="*/ 0 h 2596"/>
              <a:gd name="T4" fmla="*/ 2918 w 2918"/>
              <a:gd name="T5" fmla="*/ 87 h 2596"/>
              <a:gd name="T6" fmla="*/ 87 w 2918"/>
              <a:gd name="T7" fmla="*/ 2596 h 2596"/>
              <a:gd name="T8" fmla="*/ 0 w 2918"/>
              <a:gd name="T9" fmla="*/ 2510 h 2596"/>
            </a:gdLst>
            <a:ahLst/>
            <a:cxnLst>
              <a:cxn ang="0">
                <a:pos x="T0" y="T1"/>
              </a:cxn>
              <a:cxn ang="0">
                <a:pos x="T2" y="T3"/>
              </a:cxn>
              <a:cxn ang="0">
                <a:pos x="T4" y="T5"/>
              </a:cxn>
              <a:cxn ang="0">
                <a:pos x="T6" y="T7"/>
              </a:cxn>
              <a:cxn ang="0">
                <a:pos x="T8" y="T9"/>
              </a:cxn>
            </a:cxnLst>
            <a:rect l="0" t="0" r="r" b="b"/>
            <a:pathLst>
              <a:path w="2918" h="2596">
                <a:moveTo>
                  <a:pt x="0" y="2510"/>
                </a:moveTo>
                <a:lnTo>
                  <a:pt x="2831" y="0"/>
                </a:lnTo>
                <a:lnTo>
                  <a:pt x="2918" y="87"/>
                </a:lnTo>
                <a:lnTo>
                  <a:pt x="87" y="2596"/>
                </a:lnTo>
                <a:lnTo>
                  <a:pt x="0" y="2510"/>
                </a:lnTo>
                <a:close/>
              </a:path>
            </a:pathLst>
          </a:custGeom>
          <a:solidFill>
            <a:srgbClr val="600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7" name="Freeform 53">
            <a:extLst>
              <a:ext uri="{FF2B5EF4-FFF2-40B4-BE49-F238E27FC236}">
                <a16:creationId xmlns:a16="http://schemas.microsoft.com/office/drawing/2014/main" id="{82447AB7-02B2-4BC8-AA43-4115964895DD}"/>
              </a:ext>
            </a:extLst>
          </p:cNvPr>
          <p:cNvSpPr>
            <a:spLocks/>
          </p:cNvSpPr>
          <p:nvPr/>
        </p:nvSpPr>
        <p:spPr bwMode="auto">
          <a:xfrm>
            <a:off x="6712744" y="4717257"/>
            <a:ext cx="1544638" cy="1373188"/>
          </a:xfrm>
          <a:custGeom>
            <a:avLst/>
            <a:gdLst>
              <a:gd name="T0" fmla="*/ 0 w 2919"/>
              <a:gd name="T1" fmla="*/ 2510 h 2596"/>
              <a:gd name="T2" fmla="*/ 2831 w 2919"/>
              <a:gd name="T3" fmla="*/ 0 h 2596"/>
              <a:gd name="T4" fmla="*/ 2919 w 2919"/>
              <a:gd name="T5" fmla="*/ 86 h 2596"/>
              <a:gd name="T6" fmla="*/ 88 w 2919"/>
              <a:gd name="T7" fmla="*/ 2596 h 2596"/>
              <a:gd name="T8" fmla="*/ 0 w 2919"/>
              <a:gd name="T9" fmla="*/ 2510 h 2596"/>
            </a:gdLst>
            <a:ahLst/>
            <a:cxnLst>
              <a:cxn ang="0">
                <a:pos x="T0" y="T1"/>
              </a:cxn>
              <a:cxn ang="0">
                <a:pos x="T2" y="T3"/>
              </a:cxn>
              <a:cxn ang="0">
                <a:pos x="T4" y="T5"/>
              </a:cxn>
              <a:cxn ang="0">
                <a:pos x="T6" y="T7"/>
              </a:cxn>
              <a:cxn ang="0">
                <a:pos x="T8" y="T9"/>
              </a:cxn>
            </a:cxnLst>
            <a:rect l="0" t="0" r="r" b="b"/>
            <a:pathLst>
              <a:path w="2919" h="2596">
                <a:moveTo>
                  <a:pt x="0" y="2510"/>
                </a:moveTo>
                <a:lnTo>
                  <a:pt x="2831" y="0"/>
                </a:lnTo>
                <a:lnTo>
                  <a:pt x="2919" y="86"/>
                </a:lnTo>
                <a:lnTo>
                  <a:pt x="88" y="2596"/>
                </a:lnTo>
                <a:lnTo>
                  <a:pt x="0" y="2510"/>
                </a:lnTo>
                <a:close/>
              </a:path>
            </a:pathLst>
          </a:custGeom>
          <a:solidFill>
            <a:srgbClr val="5E0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8" name="Freeform 54">
            <a:extLst>
              <a:ext uri="{FF2B5EF4-FFF2-40B4-BE49-F238E27FC236}">
                <a16:creationId xmlns:a16="http://schemas.microsoft.com/office/drawing/2014/main" id="{A4BCBCBF-6C76-4286-92A5-476432AED13C}"/>
              </a:ext>
            </a:extLst>
          </p:cNvPr>
          <p:cNvSpPr>
            <a:spLocks/>
          </p:cNvSpPr>
          <p:nvPr/>
        </p:nvSpPr>
        <p:spPr bwMode="auto">
          <a:xfrm>
            <a:off x="6666706" y="4671219"/>
            <a:ext cx="1544638" cy="1374775"/>
          </a:xfrm>
          <a:custGeom>
            <a:avLst/>
            <a:gdLst>
              <a:gd name="T0" fmla="*/ 0 w 2919"/>
              <a:gd name="T1" fmla="*/ 2510 h 2597"/>
              <a:gd name="T2" fmla="*/ 2831 w 2919"/>
              <a:gd name="T3" fmla="*/ 0 h 2597"/>
              <a:gd name="T4" fmla="*/ 2919 w 2919"/>
              <a:gd name="T5" fmla="*/ 87 h 2597"/>
              <a:gd name="T6" fmla="*/ 88 w 2919"/>
              <a:gd name="T7" fmla="*/ 2597 h 2597"/>
              <a:gd name="T8" fmla="*/ 0 w 2919"/>
              <a:gd name="T9" fmla="*/ 2510 h 2597"/>
            </a:gdLst>
            <a:ahLst/>
            <a:cxnLst>
              <a:cxn ang="0">
                <a:pos x="T0" y="T1"/>
              </a:cxn>
              <a:cxn ang="0">
                <a:pos x="T2" y="T3"/>
              </a:cxn>
              <a:cxn ang="0">
                <a:pos x="T4" y="T5"/>
              </a:cxn>
              <a:cxn ang="0">
                <a:pos x="T6" y="T7"/>
              </a:cxn>
              <a:cxn ang="0">
                <a:pos x="T8" y="T9"/>
              </a:cxn>
            </a:cxnLst>
            <a:rect l="0" t="0" r="r" b="b"/>
            <a:pathLst>
              <a:path w="2919" h="2597">
                <a:moveTo>
                  <a:pt x="0" y="2510"/>
                </a:moveTo>
                <a:lnTo>
                  <a:pt x="2831" y="0"/>
                </a:lnTo>
                <a:lnTo>
                  <a:pt x="2919" y="87"/>
                </a:lnTo>
                <a:lnTo>
                  <a:pt x="88" y="2597"/>
                </a:lnTo>
                <a:lnTo>
                  <a:pt x="0" y="2510"/>
                </a:lnTo>
                <a:close/>
              </a:path>
            </a:pathLst>
          </a:custGeom>
          <a:solidFill>
            <a:srgbClr val="5C0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9" name="Freeform 55">
            <a:extLst>
              <a:ext uri="{FF2B5EF4-FFF2-40B4-BE49-F238E27FC236}">
                <a16:creationId xmlns:a16="http://schemas.microsoft.com/office/drawing/2014/main" id="{D1F9FE79-D7B2-4AE7-9DC3-D7170768D951}"/>
              </a:ext>
            </a:extLst>
          </p:cNvPr>
          <p:cNvSpPr>
            <a:spLocks/>
          </p:cNvSpPr>
          <p:nvPr/>
        </p:nvSpPr>
        <p:spPr bwMode="auto">
          <a:xfrm>
            <a:off x="6620669" y="4625182"/>
            <a:ext cx="1544638" cy="1374775"/>
          </a:xfrm>
          <a:custGeom>
            <a:avLst/>
            <a:gdLst>
              <a:gd name="T0" fmla="*/ 0 w 2919"/>
              <a:gd name="T1" fmla="*/ 2510 h 2596"/>
              <a:gd name="T2" fmla="*/ 2831 w 2919"/>
              <a:gd name="T3" fmla="*/ 0 h 2596"/>
              <a:gd name="T4" fmla="*/ 2919 w 2919"/>
              <a:gd name="T5" fmla="*/ 86 h 2596"/>
              <a:gd name="T6" fmla="*/ 88 w 2919"/>
              <a:gd name="T7" fmla="*/ 2596 h 2596"/>
              <a:gd name="T8" fmla="*/ 0 w 2919"/>
              <a:gd name="T9" fmla="*/ 2510 h 2596"/>
            </a:gdLst>
            <a:ahLst/>
            <a:cxnLst>
              <a:cxn ang="0">
                <a:pos x="T0" y="T1"/>
              </a:cxn>
              <a:cxn ang="0">
                <a:pos x="T2" y="T3"/>
              </a:cxn>
              <a:cxn ang="0">
                <a:pos x="T4" y="T5"/>
              </a:cxn>
              <a:cxn ang="0">
                <a:pos x="T6" y="T7"/>
              </a:cxn>
              <a:cxn ang="0">
                <a:pos x="T8" y="T9"/>
              </a:cxn>
            </a:cxnLst>
            <a:rect l="0" t="0" r="r" b="b"/>
            <a:pathLst>
              <a:path w="2919" h="2596">
                <a:moveTo>
                  <a:pt x="0" y="2510"/>
                </a:moveTo>
                <a:lnTo>
                  <a:pt x="2831" y="0"/>
                </a:lnTo>
                <a:lnTo>
                  <a:pt x="2919" y="86"/>
                </a:lnTo>
                <a:lnTo>
                  <a:pt x="88" y="2596"/>
                </a:lnTo>
                <a:lnTo>
                  <a:pt x="0" y="2510"/>
                </a:lnTo>
                <a:close/>
              </a:path>
            </a:pathLst>
          </a:custGeom>
          <a:solidFill>
            <a:srgbClr val="5A0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0" name="Freeform 56">
            <a:extLst>
              <a:ext uri="{FF2B5EF4-FFF2-40B4-BE49-F238E27FC236}">
                <a16:creationId xmlns:a16="http://schemas.microsoft.com/office/drawing/2014/main" id="{B100D1A0-64DF-4ECC-A8D9-8A723528FF7D}"/>
              </a:ext>
            </a:extLst>
          </p:cNvPr>
          <p:cNvSpPr>
            <a:spLocks/>
          </p:cNvSpPr>
          <p:nvPr/>
        </p:nvSpPr>
        <p:spPr bwMode="auto">
          <a:xfrm>
            <a:off x="6573044" y="4579144"/>
            <a:ext cx="1544638" cy="1374775"/>
          </a:xfrm>
          <a:custGeom>
            <a:avLst/>
            <a:gdLst>
              <a:gd name="T0" fmla="*/ 0 w 2919"/>
              <a:gd name="T1" fmla="*/ 2510 h 2597"/>
              <a:gd name="T2" fmla="*/ 2831 w 2919"/>
              <a:gd name="T3" fmla="*/ 0 h 2597"/>
              <a:gd name="T4" fmla="*/ 2919 w 2919"/>
              <a:gd name="T5" fmla="*/ 87 h 2597"/>
              <a:gd name="T6" fmla="*/ 88 w 2919"/>
              <a:gd name="T7" fmla="*/ 2597 h 2597"/>
              <a:gd name="T8" fmla="*/ 0 w 2919"/>
              <a:gd name="T9" fmla="*/ 2510 h 2597"/>
            </a:gdLst>
            <a:ahLst/>
            <a:cxnLst>
              <a:cxn ang="0">
                <a:pos x="T0" y="T1"/>
              </a:cxn>
              <a:cxn ang="0">
                <a:pos x="T2" y="T3"/>
              </a:cxn>
              <a:cxn ang="0">
                <a:pos x="T4" y="T5"/>
              </a:cxn>
              <a:cxn ang="0">
                <a:pos x="T6" y="T7"/>
              </a:cxn>
              <a:cxn ang="0">
                <a:pos x="T8" y="T9"/>
              </a:cxn>
            </a:cxnLst>
            <a:rect l="0" t="0" r="r" b="b"/>
            <a:pathLst>
              <a:path w="2919" h="2597">
                <a:moveTo>
                  <a:pt x="0" y="2510"/>
                </a:moveTo>
                <a:lnTo>
                  <a:pt x="2831" y="0"/>
                </a:lnTo>
                <a:lnTo>
                  <a:pt x="2919" y="87"/>
                </a:lnTo>
                <a:lnTo>
                  <a:pt x="88" y="2597"/>
                </a:lnTo>
                <a:lnTo>
                  <a:pt x="0" y="2510"/>
                </a:lnTo>
                <a:close/>
              </a:path>
            </a:pathLst>
          </a:custGeom>
          <a:solidFill>
            <a:srgbClr val="580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1" name="Freeform 57">
            <a:extLst>
              <a:ext uri="{FF2B5EF4-FFF2-40B4-BE49-F238E27FC236}">
                <a16:creationId xmlns:a16="http://schemas.microsoft.com/office/drawing/2014/main" id="{E04B034F-395B-4856-88C8-49139786403E}"/>
              </a:ext>
            </a:extLst>
          </p:cNvPr>
          <p:cNvSpPr>
            <a:spLocks/>
          </p:cNvSpPr>
          <p:nvPr/>
        </p:nvSpPr>
        <p:spPr bwMode="auto">
          <a:xfrm>
            <a:off x="6527006" y="4534694"/>
            <a:ext cx="1544638" cy="1373188"/>
          </a:xfrm>
          <a:custGeom>
            <a:avLst/>
            <a:gdLst>
              <a:gd name="T0" fmla="*/ 0 w 2919"/>
              <a:gd name="T1" fmla="*/ 2510 h 2596"/>
              <a:gd name="T2" fmla="*/ 2831 w 2919"/>
              <a:gd name="T3" fmla="*/ 0 h 2596"/>
              <a:gd name="T4" fmla="*/ 2919 w 2919"/>
              <a:gd name="T5" fmla="*/ 86 h 2596"/>
              <a:gd name="T6" fmla="*/ 88 w 2919"/>
              <a:gd name="T7" fmla="*/ 2596 h 2596"/>
              <a:gd name="T8" fmla="*/ 0 w 2919"/>
              <a:gd name="T9" fmla="*/ 2510 h 2596"/>
            </a:gdLst>
            <a:ahLst/>
            <a:cxnLst>
              <a:cxn ang="0">
                <a:pos x="T0" y="T1"/>
              </a:cxn>
              <a:cxn ang="0">
                <a:pos x="T2" y="T3"/>
              </a:cxn>
              <a:cxn ang="0">
                <a:pos x="T4" y="T5"/>
              </a:cxn>
              <a:cxn ang="0">
                <a:pos x="T6" y="T7"/>
              </a:cxn>
              <a:cxn ang="0">
                <a:pos x="T8" y="T9"/>
              </a:cxn>
            </a:cxnLst>
            <a:rect l="0" t="0" r="r" b="b"/>
            <a:pathLst>
              <a:path w="2919" h="2596">
                <a:moveTo>
                  <a:pt x="0" y="2510"/>
                </a:moveTo>
                <a:lnTo>
                  <a:pt x="2831" y="0"/>
                </a:lnTo>
                <a:lnTo>
                  <a:pt x="2919" y="86"/>
                </a:lnTo>
                <a:lnTo>
                  <a:pt x="88" y="2596"/>
                </a:lnTo>
                <a:lnTo>
                  <a:pt x="0" y="2510"/>
                </a:lnTo>
                <a:close/>
              </a:path>
            </a:pathLst>
          </a:custGeom>
          <a:solidFill>
            <a:srgbClr val="5600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2" name="Freeform 58">
            <a:extLst>
              <a:ext uri="{FF2B5EF4-FFF2-40B4-BE49-F238E27FC236}">
                <a16:creationId xmlns:a16="http://schemas.microsoft.com/office/drawing/2014/main" id="{B84AF641-AAAC-4FFD-8DD0-05E16F32D553}"/>
              </a:ext>
            </a:extLst>
          </p:cNvPr>
          <p:cNvSpPr>
            <a:spLocks/>
          </p:cNvSpPr>
          <p:nvPr/>
        </p:nvSpPr>
        <p:spPr bwMode="auto">
          <a:xfrm>
            <a:off x="6480969" y="4488657"/>
            <a:ext cx="1544638" cy="1373188"/>
          </a:xfrm>
          <a:custGeom>
            <a:avLst/>
            <a:gdLst>
              <a:gd name="T0" fmla="*/ 0 w 2919"/>
              <a:gd name="T1" fmla="*/ 2510 h 2597"/>
              <a:gd name="T2" fmla="*/ 2831 w 2919"/>
              <a:gd name="T3" fmla="*/ 0 h 2597"/>
              <a:gd name="T4" fmla="*/ 2919 w 2919"/>
              <a:gd name="T5" fmla="*/ 87 h 2597"/>
              <a:gd name="T6" fmla="*/ 88 w 2919"/>
              <a:gd name="T7" fmla="*/ 2597 h 2597"/>
              <a:gd name="T8" fmla="*/ 0 w 2919"/>
              <a:gd name="T9" fmla="*/ 2510 h 2597"/>
            </a:gdLst>
            <a:ahLst/>
            <a:cxnLst>
              <a:cxn ang="0">
                <a:pos x="T0" y="T1"/>
              </a:cxn>
              <a:cxn ang="0">
                <a:pos x="T2" y="T3"/>
              </a:cxn>
              <a:cxn ang="0">
                <a:pos x="T4" y="T5"/>
              </a:cxn>
              <a:cxn ang="0">
                <a:pos x="T6" y="T7"/>
              </a:cxn>
              <a:cxn ang="0">
                <a:pos x="T8" y="T9"/>
              </a:cxn>
            </a:cxnLst>
            <a:rect l="0" t="0" r="r" b="b"/>
            <a:pathLst>
              <a:path w="2919" h="2597">
                <a:moveTo>
                  <a:pt x="0" y="2510"/>
                </a:moveTo>
                <a:lnTo>
                  <a:pt x="2831" y="0"/>
                </a:lnTo>
                <a:lnTo>
                  <a:pt x="2919" y="87"/>
                </a:lnTo>
                <a:lnTo>
                  <a:pt x="88" y="2597"/>
                </a:lnTo>
                <a:lnTo>
                  <a:pt x="0" y="2510"/>
                </a:lnTo>
                <a:close/>
              </a:path>
            </a:pathLst>
          </a:custGeom>
          <a:solidFill>
            <a:srgbClr val="540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3" name="Freeform 59">
            <a:extLst>
              <a:ext uri="{FF2B5EF4-FFF2-40B4-BE49-F238E27FC236}">
                <a16:creationId xmlns:a16="http://schemas.microsoft.com/office/drawing/2014/main" id="{FDD597F5-AB4C-491F-83A2-147AE0AD08B4}"/>
              </a:ext>
            </a:extLst>
          </p:cNvPr>
          <p:cNvSpPr>
            <a:spLocks/>
          </p:cNvSpPr>
          <p:nvPr/>
        </p:nvSpPr>
        <p:spPr bwMode="auto">
          <a:xfrm>
            <a:off x="6433344" y="4442619"/>
            <a:ext cx="1544638" cy="1373188"/>
          </a:xfrm>
          <a:custGeom>
            <a:avLst/>
            <a:gdLst>
              <a:gd name="T0" fmla="*/ 0 w 2919"/>
              <a:gd name="T1" fmla="*/ 2510 h 2596"/>
              <a:gd name="T2" fmla="*/ 2831 w 2919"/>
              <a:gd name="T3" fmla="*/ 0 h 2596"/>
              <a:gd name="T4" fmla="*/ 2919 w 2919"/>
              <a:gd name="T5" fmla="*/ 86 h 2596"/>
              <a:gd name="T6" fmla="*/ 88 w 2919"/>
              <a:gd name="T7" fmla="*/ 2596 h 2596"/>
              <a:gd name="T8" fmla="*/ 0 w 2919"/>
              <a:gd name="T9" fmla="*/ 2510 h 2596"/>
            </a:gdLst>
            <a:ahLst/>
            <a:cxnLst>
              <a:cxn ang="0">
                <a:pos x="T0" y="T1"/>
              </a:cxn>
              <a:cxn ang="0">
                <a:pos x="T2" y="T3"/>
              </a:cxn>
              <a:cxn ang="0">
                <a:pos x="T4" y="T5"/>
              </a:cxn>
              <a:cxn ang="0">
                <a:pos x="T6" y="T7"/>
              </a:cxn>
              <a:cxn ang="0">
                <a:pos x="T8" y="T9"/>
              </a:cxn>
            </a:cxnLst>
            <a:rect l="0" t="0" r="r" b="b"/>
            <a:pathLst>
              <a:path w="2919" h="2596">
                <a:moveTo>
                  <a:pt x="0" y="2510"/>
                </a:moveTo>
                <a:lnTo>
                  <a:pt x="2831" y="0"/>
                </a:lnTo>
                <a:lnTo>
                  <a:pt x="2919" y="86"/>
                </a:lnTo>
                <a:lnTo>
                  <a:pt x="88" y="2596"/>
                </a:lnTo>
                <a:lnTo>
                  <a:pt x="0" y="2510"/>
                </a:lnTo>
                <a:close/>
              </a:path>
            </a:pathLst>
          </a:custGeom>
          <a:solidFill>
            <a:srgbClr val="520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4" name="Freeform 60">
            <a:extLst>
              <a:ext uri="{FF2B5EF4-FFF2-40B4-BE49-F238E27FC236}">
                <a16:creationId xmlns:a16="http://schemas.microsoft.com/office/drawing/2014/main" id="{33DC417C-F158-47AE-BD95-F96E68743D77}"/>
              </a:ext>
            </a:extLst>
          </p:cNvPr>
          <p:cNvSpPr>
            <a:spLocks/>
          </p:cNvSpPr>
          <p:nvPr/>
        </p:nvSpPr>
        <p:spPr bwMode="auto">
          <a:xfrm>
            <a:off x="6387306" y="4398169"/>
            <a:ext cx="1544638" cy="1373188"/>
          </a:xfrm>
          <a:custGeom>
            <a:avLst/>
            <a:gdLst>
              <a:gd name="T0" fmla="*/ 0 w 2918"/>
              <a:gd name="T1" fmla="*/ 2510 h 2595"/>
              <a:gd name="T2" fmla="*/ 2831 w 2918"/>
              <a:gd name="T3" fmla="*/ 0 h 2595"/>
              <a:gd name="T4" fmla="*/ 2918 w 2918"/>
              <a:gd name="T5" fmla="*/ 85 h 2595"/>
              <a:gd name="T6" fmla="*/ 87 w 2918"/>
              <a:gd name="T7" fmla="*/ 2595 h 2595"/>
              <a:gd name="T8" fmla="*/ 0 w 2918"/>
              <a:gd name="T9" fmla="*/ 2510 h 2595"/>
            </a:gdLst>
            <a:ahLst/>
            <a:cxnLst>
              <a:cxn ang="0">
                <a:pos x="T0" y="T1"/>
              </a:cxn>
              <a:cxn ang="0">
                <a:pos x="T2" y="T3"/>
              </a:cxn>
              <a:cxn ang="0">
                <a:pos x="T4" y="T5"/>
              </a:cxn>
              <a:cxn ang="0">
                <a:pos x="T6" y="T7"/>
              </a:cxn>
              <a:cxn ang="0">
                <a:pos x="T8" y="T9"/>
              </a:cxn>
            </a:cxnLst>
            <a:rect l="0" t="0" r="r" b="b"/>
            <a:pathLst>
              <a:path w="2918" h="2595">
                <a:moveTo>
                  <a:pt x="0" y="2510"/>
                </a:moveTo>
                <a:lnTo>
                  <a:pt x="2831" y="0"/>
                </a:lnTo>
                <a:lnTo>
                  <a:pt x="2918" y="85"/>
                </a:lnTo>
                <a:lnTo>
                  <a:pt x="87" y="2595"/>
                </a:lnTo>
                <a:lnTo>
                  <a:pt x="0" y="2510"/>
                </a:lnTo>
                <a:close/>
              </a:path>
            </a:pathLst>
          </a:custGeom>
          <a:solidFill>
            <a:srgbClr val="4F00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5" name="Freeform 61">
            <a:extLst>
              <a:ext uri="{FF2B5EF4-FFF2-40B4-BE49-F238E27FC236}">
                <a16:creationId xmlns:a16="http://schemas.microsoft.com/office/drawing/2014/main" id="{C6821A2A-97B1-4A81-A783-A1E6DA8F6D57}"/>
              </a:ext>
            </a:extLst>
          </p:cNvPr>
          <p:cNvSpPr>
            <a:spLocks/>
          </p:cNvSpPr>
          <p:nvPr/>
        </p:nvSpPr>
        <p:spPr bwMode="auto">
          <a:xfrm>
            <a:off x="6341269" y="4352132"/>
            <a:ext cx="1544638" cy="1373188"/>
          </a:xfrm>
          <a:custGeom>
            <a:avLst/>
            <a:gdLst>
              <a:gd name="T0" fmla="*/ 0 w 2920"/>
              <a:gd name="T1" fmla="*/ 2510 h 2597"/>
              <a:gd name="T2" fmla="*/ 2831 w 2920"/>
              <a:gd name="T3" fmla="*/ 0 h 2597"/>
              <a:gd name="T4" fmla="*/ 2920 w 2920"/>
              <a:gd name="T5" fmla="*/ 87 h 2597"/>
              <a:gd name="T6" fmla="*/ 89 w 2920"/>
              <a:gd name="T7" fmla="*/ 2597 h 2597"/>
              <a:gd name="T8" fmla="*/ 0 w 2920"/>
              <a:gd name="T9" fmla="*/ 2510 h 2597"/>
            </a:gdLst>
            <a:ahLst/>
            <a:cxnLst>
              <a:cxn ang="0">
                <a:pos x="T0" y="T1"/>
              </a:cxn>
              <a:cxn ang="0">
                <a:pos x="T2" y="T3"/>
              </a:cxn>
              <a:cxn ang="0">
                <a:pos x="T4" y="T5"/>
              </a:cxn>
              <a:cxn ang="0">
                <a:pos x="T6" y="T7"/>
              </a:cxn>
              <a:cxn ang="0">
                <a:pos x="T8" y="T9"/>
              </a:cxn>
            </a:cxnLst>
            <a:rect l="0" t="0" r="r" b="b"/>
            <a:pathLst>
              <a:path w="2920" h="2597">
                <a:moveTo>
                  <a:pt x="0" y="2510"/>
                </a:moveTo>
                <a:lnTo>
                  <a:pt x="2831" y="0"/>
                </a:lnTo>
                <a:lnTo>
                  <a:pt x="2920" y="87"/>
                </a:lnTo>
                <a:lnTo>
                  <a:pt x="89" y="2597"/>
                </a:lnTo>
                <a:lnTo>
                  <a:pt x="0" y="2510"/>
                </a:lnTo>
                <a:close/>
              </a:path>
            </a:pathLst>
          </a:custGeom>
          <a:solidFill>
            <a:srgbClr val="4D0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6" name="Freeform 62">
            <a:extLst>
              <a:ext uri="{FF2B5EF4-FFF2-40B4-BE49-F238E27FC236}">
                <a16:creationId xmlns:a16="http://schemas.microsoft.com/office/drawing/2014/main" id="{ECFCB5A6-8DD5-4858-8CFF-3262E501E6C7}"/>
              </a:ext>
            </a:extLst>
          </p:cNvPr>
          <p:cNvSpPr>
            <a:spLocks/>
          </p:cNvSpPr>
          <p:nvPr/>
        </p:nvSpPr>
        <p:spPr bwMode="auto">
          <a:xfrm>
            <a:off x="6295231" y="4306094"/>
            <a:ext cx="1543050" cy="1373188"/>
          </a:xfrm>
          <a:custGeom>
            <a:avLst/>
            <a:gdLst>
              <a:gd name="T0" fmla="*/ 0 w 2918"/>
              <a:gd name="T1" fmla="*/ 2509 h 2596"/>
              <a:gd name="T2" fmla="*/ 2831 w 2918"/>
              <a:gd name="T3" fmla="*/ 0 h 2596"/>
              <a:gd name="T4" fmla="*/ 2918 w 2918"/>
              <a:gd name="T5" fmla="*/ 86 h 2596"/>
              <a:gd name="T6" fmla="*/ 87 w 2918"/>
              <a:gd name="T7" fmla="*/ 2596 h 2596"/>
              <a:gd name="T8" fmla="*/ 0 w 2918"/>
              <a:gd name="T9" fmla="*/ 2509 h 2596"/>
            </a:gdLst>
            <a:ahLst/>
            <a:cxnLst>
              <a:cxn ang="0">
                <a:pos x="T0" y="T1"/>
              </a:cxn>
              <a:cxn ang="0">
                <a:pos x="T2" y="T3"/>
              </a:cxn>
              <a:cxn ang="0">
                <a:pos x="T4" y="T5"/>
              </a:cxn>
              <a:cxn ang="0">
                <a:pos x="T6" y="T7"/>
              </a:cxn>
              <a:cxn ang="0">
                <a:pos x="T8" y="T9"/>
              </a:cxn>
            </a:cxnLst>
            <a:rect l="0" t="0" r="r" b="b"/>
            <a:pathLst>
              <a:path w="2918" h="2596">
                <a:moveTo>
                  <a:pt x="0" y="2509"/>
                </a:moveTo>
                <a:lnTo>
                  <a:pt x="2831" y="0"/>
                </a:lnTo>
                <a:lnTo>
                  <a:pt x="2918" y="86"/>
                </a:lnTo>
                <a:lnTo>
                  <a:pt x="87" y="2596"/>
                </a:lnTo>
                <a:lnTo>
                  <a:pt x="0" y="2509"/>
                </a:lnTo>
                <a:close/>
              </a:path>
            </a:pathLst>
          </a:custGeom>
          <a:solidFill>
            <a:srgbClr val="4B0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7" name="Freeform 63">
            <a:extLst>
              <a:ext uri="{FF2B5EF4-FFF2-40B4-BE49-F238E27FC236}">
                <a16:creationId xmlns:a16="http://schemas.microsoft.com/office/drawing/2014/main" id="{12B98243-E75D-4AA7-BD70-CB90A23747D5}"/>
              </a:ext>
            </a:extLst>
          </p:cNvPr>
          <p:cNvSpPr>
            <a:spLocks/>
          </p:cNvSpPr>
          <p:nvPr/>
        </p:nvSpPr>
        <p:spPr bwMode="auto">
          <a:xfrm>
            <a:off x="6247606" y="4260057"/>
            <a:ext cx="1544638" cy="1373188"/>
          </a:xfrm>
          <a:custGeom>
            <a:avLst/>
            <a:gdLst>
              <a:gd name="T0" fmla="*/ 0 w 2920"/>
              <a:gd name="T1" fmla="*/ 2510 h 2596"/>
              <a:gd name="T2" fmla="*/ 2831 w 2920"/>
              <a:gd name="T3" fmla="*/ 0 h 2596"/>
              <a:gd name="T4" fmla="*/ 2920 w 2920"/>
              <a:gd name="T5" fmla="*/ 87 h 2596"/>
              <a:gd name="T6" fmla="*/ 89 w 2920"/>
              <a:gd name="T7" fmla="*/ 2596 h 2596"/>
              <a:gd name="T8" fmla="*/ 0 w 2920"/>
              <a:gd name="T9" fmla="*/ 2510 h 2596"/>
            </a:gdLst>
            <a:ahLst/>
            <a:cxnLst>
              <a:cxn ang="0">
                <a:pos x="T0" y="T1"/>
              </a:cxn>
              <a:cxn ang="0">
                <a:pos x="T2" y="T3"/>
              </a:cxn>
              <a:cxn ang="0">
                <a:pos x="T4" y="T5"/>
              </a:cxn>
              <a:cxn ang="0">
                <a:pos x="T6" y="T7"/>
              </a:cxn>
              <a:cxn ang="0">
                <a:pos x="T8" y="T9"/>
              </a:cxn>
            </a:cxnLst>
            <a:rect l="0" t="0" r="r" b="b"/>
            <a:pathLst>
              <a:path w="2920" h="2596">
                <a:moveTo>
                  <a:pt x="0" y="2510"/>
                </a:moveTo>
                <a:lnTo>
                  <a:pt x="2831" y="0"/>
                </a:lnTo>
                <a:lnTo>
                  <a:pt x="2920" y="87"/>
                </a:lnTo>
                <a:lnTo>
                  <a:pt x="89" y="2596"/>
                </a:lnTo>
                <a:lnTo>
                  <a:pt x="0" y="2510"/>
                </a:lnTo>
                <a:close/>
              </a:path>
            </a:pathLst>
          </a:custGeom>
          <a:solidFill>
            <a:srgbClr val="490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4">
            <a:extLst>
              <a:ext uri="{FF2B5EF4-FFF2-40B4-BE49-F238E27FC236}">
                <a16:creationId xmlns:a16="http://schemas.microsoft.com/office/drawing/2014/main" id="{0A6DB1BF-EFFD-49CF-850A-C262F3C7D8FD}"/>
              </a:ext>
            </a:extLst>
          </p:cNvPr>
          <p:cNvSpPr>
            <a:spLocks/>
          </p:cNvSpPr>
          <p:nvPr/>
        </p:nvSpPr>
        <p:spPr bwMode="auto">
          <a:xfrm>
            <a:off x="6201569" y="4214019"/>
            <a:ext cx="1544638" cy="1374775"/>
          </a:xfrm>
          <a:custGeom>
            <a:avLst/>
            <a:gdLst>
              <a:gd name="T0" fmla="*/ 0 w 2918"/>
              <a:gd name="T1" fmla="*/ 2510 h 2597"/>
              <a:gd name="T2" fmla="*/ 2831 w 2918"/>
              <a:gd name="T3" fmla="*/ 0 h 2597"/>
              <a:gd name="T4" fmla="*/ 2918 w 2918"/>
              <a:gd name="T5" fmla="*/ 87 h 2597"/>
              <a:gd name="T6" fmla="*/ 87 w 2918"/>
              <a:gd name="T7" fmla="*/ 2597 h 2597"/>
              <a:gd name="T8" fmla="*/ 0 w 2918"/>
              <a:gd name="T9" fmla="*/ 2510 h 2597"/>
            </a:gdLst>
            <a:ahLst/>
            <a:cxnLst>
              <a:cxn ang="0">
                <a:pos x="T0" y="T1"/>
              </a:cxn>
              <a:cxn ang="0">
                <a:pos x="T2" y="T3"/>
              </a:cxn>
              <a:cxn ang="0">
                <a:pos x="T4" y="T5"/>
              </a:cxn>
              <a:cxn ang="0">
                <a:pos x="T6" y="T7"/>
              </a:cxn>
              <a:cxn ang="0">
                <a:pos x="T8" y="T9"/>
              </a:cxn>
            </a:cxnLst>
            <a:rect l="0" t="0" r="r" b="b"/>
            <a:pathLst>
              <a:path w="2918" h="2597">
                <a:moveTo>
                  <a:pt x="0" y="2510"/>
                </a:moveTo>
                <a:lnTo>
                  <a:pt x="2831" y="0"/>
                </a:lnTo>
                <a:lnTo>
                  <a:pt x="2918" y="87"/>
                </a:lnTo>
                <a:lnTo>
                  <a:pt x="87" y="2597"/>
                </a:lnTo>
                <a:lnTo>
                  <a:pt x="0" y="2510"/>
                </a:lnTo>
                <a:close/>
              </a:path>
            </a:pathLst>
          </a:custGeom>
          <a:solidFill>
            <a:srgbClr val="4700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65">
            <a:extLst>
              <a:ext uri="{FF2B5EF4-FFF2-40B4-BE49-F238E27FC236}">
                <a16:creationId xmlns:a16="http://schemas.microsoft.com/office/drawing/2014/main" id="{00B05440-9B64-45E2-8311-F9D9763B4AF8}"/>
              </a:ext>
            </a:extLst>
          </p:cNvPr>
          <p:cNvSpPr>
            <a:spLocks/>
          </p:cNvSpPr>
          <p:nvPr/>
        </p:nvSpPr>
        <p:spPr bwMode="auto">
          <a:xfrm>
            <a:off x="6153944" y="4167982"/>
            <a:ext cx="1546225" cy="1374775"/>
          </a:xfrm>
          <a:custGeom>
            <a:avLst/>
            <a:gdLst>
              <a:gd name="T0" fmla="*/ 0 w 2920"/>
              <a:gd name="T1" fmla="*/ 2510 h 2597"/>
              <a:gd name="T2" fmla="*/ 2831 w 2920"/>
              <a:gd name="T3" fmla="*/ 0 h 2597"/>
              <a:gd name="T4" fmla="*/ 2920 w 2920"/>
              <a:gd name="T5" fmla="*/ 87 h 2597"/>
              <a:gd name="T6" fmla="*/ 89 w 2920"/>
              <a:gd name="T7" fmla="*/ 2597 h 2597"/>
              <a:gd name="T8" fmla="*/ 0 w 2920"/>
              <a:gd name="T9" fmla="*/ 2510 h 2597"/>
            </a:gdLst>
            <a:ahLst/>
            <a:cxnLst>
              <a:cxn ang="0">
                <a:pos x="T0" y="T1"/>
              </a:cxn>
              <a:cxn ang="0">
                <a:pos x="T2" y="T3"/>
              </a:cxn>
              <a:cxn ang="0">
                <a:pos x="T4" y="T5"/>
              </a:cxn>
              <a:cxn ang="0">
                <a:pos x="T6" y="T7"/>
              </a:cxn>
              <a:cxn ang="0">
                <a:pos x="T8" y="T9"/>
              </a:cxn>
            </a:cxnLst>
            <a:rect l="0" t="0" r="r" b="b"/>
            <a:pathLst>
              <a:path w="2920" h="2597">
                <a:moveTo>
                  <a:pt x="0" y="2510"/>
                </a:moveTo>
                <a:lnTo>
                  <a:pt x="2831" y="0"/>
                </a:lnTo>
                <a:lnTo>
                  <a:pt x="2920" y="87"/>
                </a:lnTo>
                <a:lnTo>
                  <a:pt x="89" y="2597"/>
                </a:lnTo>
                <a:lnTo>
                  <a:pt x="0" y="2510"/>
                </a:lnTo>
                <a:close/>
              </a:path>
            </a:pathLst>
          </a:custGeom>
          <a:solidFill>
            <a:srgbClr val="4500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66">
            <a:extLst>
              <a:ext uri="{FF2B5EF4-FFF2-40B4-BE49-F238E27FC236}">
                <a16:creationId xmlns:a16="http://schemas.microsoft.com/office/drawing/2014/main" id="{47EF5462-A097-416F-AB3A-BB9B1DECEA94}"/>
              </a:ext>
            </a:extLst>
          </p:cNvPr>
          <p:cNvSpPr>
            <a:spLocks/>
          </p:cNvSpPr>
          <p:nvPr/>
        </p:nvSpPr>
        <p:spPr bwMode="auto">
          <a:xfrm>
            <a:off x="6107906" y="4121944"/>
            <a:ext cx="1544638" cy="1374775"/>
          </a:xfrm>
          <a:custGeom>
            <a:avLst/>
            <a:gdLst>
              <a:gd name="T0" fmla="*/ 0 w 2918"/>
              <a:gd name="T1" fmla="*/ 2510 h 2596"/>
              <a:gd name="T2" fmla="*/ 2831 w 2918"/>
              <a:gd name="T3" fmla="*/ 0 h 2596"/>
              <a:gd name="T4" fmla="*/ 2918 w 2918"/>
              <a:gd name="T5" fmla="*/ 86 h 2596"/>
              <a:gd name="T6" fmla="*/ 87 w 2918"/>
              <a:gd name="T7" fmla="*/ 2596 h 2596"/>
              <a:gd name="T8" fmla="*/ 0 w 2918"/>
              <a:gd name="T9" fmla="*/ 2510 h 2596"/>
            </a:gdLst>
            <a:ahLst/>
            <a:cxnLst>
              <a:cxn ang="0">
                <a:pos x="T0" y="T1"/>
              </a:cxn>
              <a:cxn ang="0">
                <a:pos x="T2" y="T3"/>
              </a:cxn>
              <a:cxn ang="0">
                <a:pos x="T4" y="T5"/>
              </a:cxn>
              <a:cxn ang="0">
                <a:pos x="T6" y="T7"/>
              </a:cxn>
              <a:cxn ang="0">
                <a:pos x="T8" y="T9"/>
              </a:cxn>
            </a:cxnLst>
            <a:rect l="0" t="0" r="r" b="b"/>
            <a:pathLst>
              <a:path w="2918" h="2596">
                <a:moveTo>
                  <a:pt x="0" y="2510"/>
                </a:moveTo>
                <a:lnTo>
                  <a:pt x="2831" y="0"/>
                </a:lnTo>
                <a:lnTo>
                  <a:pt x="2918" y="86"/>
                </a:lnTo>
                <a:lnTo>
                  <a:pt x="87" y="2596"/>
                </a:lnTo>
                <a:lnTo>
                  <a:pt x="0" y="2510"/>
                </a:lnTo>
                <a:close/>
              </a:path>
            </a:pathLst>
          </a:custGeom>
          <a:solidFill>
            <a:srgbClr val="4300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67">
            <a:extLst>
              <a:ext uri="{FF2B5EF4-FFF2-40B4-BE49-F238E27FC236}">
                <a16:creationId xmlns:a16="http://schemas.microsoft.com/office/drawing/2014/main" id="{FC738043-096B-4B86-9AE4-568D9F243C62}"/>
              </a:ext>
            </a:extLst>
          </p:cNvPr>
          <p:cNvSpPr>
            <a:spLocks/>
          </p:cNvSpPr>
          <p:nvPr/>
        </p:nvSpPr>
        <p:spPr bwMode="auto">
          <a:xfrm>
            <a:off x="6085681" y="4099719"/>
            <a:ext cx="1520825" cy="1350963"/>
          </a:xfrm>
          <a:custGeom>
            <a:avLst/>
            <a:gdLst>
              <a:gd name="T0" fmla="*/ 0 w 2875"/>
              <a:gd name="T1" fmla="*/ 2510 h 2553"/>
              <a:gd name="T2" fmla="*/ 2829 w 2875"/>
              <a:gd name="T3" fmla="*/ 0 h 2553"/>
              <a:gd name="T4" fmla="*/ 2875 w 2875"/>
              <a:gd name="T5" fmla="*/ 43 h 2553"/>
              <a:gd name="T6" fmla="*/ 44 w 2875"/>
              <a:gd name="T7" fmla="*/ 2553 h 2553"/>
              <a:gd name="T8" fmla="*/ 0 w 2875"/>
              <a:gd name="T9" fmla="*/ 2510 h 2553"/>
            </a:gdLst>
            <a:ahLst/>
            <a:cxnLst>
              <a:cxn ang="0">
                <a:pos x="T0" y="T1"/>
              </a:cxn>
              <a:cxn ang="0">
                <a:pos x="T2" y="T3"/>
              </a:cxn>
              <a:cxn ang="0">
                <a:pos x="T4" y="T5"/>
              </a:cxn>
              <a:cxn ang="0">
                <a:pos x="T6" y="T7"/>
              </a:cxn>
              <a:cxn ang="0">
                <a:pos x="T8" y="T9"/>
              </a:cxn>
            </a:cxnLst>
            <a:rect l="0" t="0" r="r" b="b"/>
            <a:pathLst>
              <a:path w="2875" h="2553">
                <a:moveTo>
                  <a:pt x="0" y="2510"/>
                </a:moveTo>
                <a:lnTo>
                  <a:pt x="2829" y="0"/>
                </a:lnTo>
                <a:lnTo>
                  <a:pt x="2875" y="43"/>
                </a:lnTo>
                <a:lnTo>
                  <a:pt x="44" y="2553"/>
                </a:lnTo>
                <a:lnTo>
                  <a:pt x="0" y="2510"/>
                </a:lnTo>
                <a:close/>
              </a:path>
            </a:pathLst>
          </a:custGeom>
          <a:solidFill>
            <a:srgbClr val="41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68">
            <a:extLst>
              <a:ext uri="{FF2B5EF4-FFF2-40B4-BE49-F238E27FC236}">
                <a16:creationId xmlns:a16="http://schemas.microsoft.com/office/drawing/2014/main" id="{2571C13B-937D-4512-8C44-4E2C4519830B}"/>
              </a:ext>
            </a:extLst>
          </p:cNvPr>
          <p:cNvSpPr>
            <a:spLocks noChangeArrowheads="1"/>
          </p:cNvSpPr>
          <p:nvPr/>
        </p:nvSpPr>
        <p:spPr bwMode="auto">
          <a:xfrm>
            <a:off x="6563519" y="5044282"/>
            <a:ext cx="1936750" cy="1068388"/>
          </a:xfrm>
          <a:prstGeom prst="rect">
            <a:avLst/>
          </a:prstGeom>
          <a:noFill/>
          <a:ln w="46038">
            <a:solidFill>
              <a:srgbClr val="FF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Rectangle 69">
            <a:extLst>
              <a:ext uri="{FF2B5EF4-FFF2-40B4-BE49-F238E27FC236}">
                <a16:creationId xmlns:a16="http://schemas.microsoft.com/office/drawing/2014/main" id="{ADCED781-8B70-4178-9E69-4A3C6829A76B}"/>
              </a:ext>
            </a:extLst>
          </p:cNvPr>
          <p:cNvSpPr>
            <a:spLocks noChangeArrowheads="1"/>
          </p:cNvSpPr>
          <p:nvPr/>
        </p:nvSpPr>
        <p:spPr bwMode="auto">
          <a:xfrm>
            <a:off x="6804819" y="5104607"/>
            <a:ext cx="156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a:ln>
                  <a:noFill/>
                </a:ln>
                <a:solidFill>
                  <a:srgbClr val="FFFF00"/>
                </a:solidFill>
                <a:effectLst/>
                <a:latin typeface="Times New Roman" panose="02020603050405020304" pitchFamily="18" charset="0"/>
              </a:rPr>
              <a:t>Microciclos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70">
            <a:extLst>
              <a:ext uri="{FF2B5EF4-FFF2-40B4-BE49-F238E27FC236}">
                <a16:creationId xmlns:a16="http://schemas.microsoft.com/office/drawing/2014/main" id="{61217698-3DB2-47AC-9280-DF8B7B4AE4B7}"/>
              </a:ext>
            </a:extLst>
          </p:cNvPr>
          <p:cNvSpPr>
            <a:spLocks noChangeArrowheads="1"/>
          </p:cNvSpPr>
          <p:nvPr/>
        </p:nvSpPr>
        <p:spPr bwMode="auto">
          <a:xfrm>
            <a:off x="6819106" y="5426869"/>
            <a:ext cx="22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a:ln>
                  <a:noFill/>
                </a:ln>
                <a:solidFill>
                  <a:srgbClr val="00FF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71">
            <a:extLst>
              <a:ext uri="{FF2B5EF4-FFF2-40B4-BE49-F238E27FC236}">
                <a16:creationId xmlns:a16="http://schemas.microsoft.com/office/drawing/2014/main" id="{1BFB342E-FF8A-47CF-B39B-57B3ACB6A018}"/>
              </a:ext>
            </a:extLst>
          </p:cNvPr>
          <p:cNvSpPr>
            <a:spLocks noChangeArrowheads="1"/>
          </p:cNvSpPr>
          <p:nvPr/>
        </p:nvSpPr>
        <p:spPr bwMode="auto">
          <a:xfrm>
            <a:off x="6919119" y="5426869"/>
            <a:ext cx="1247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dirty="0">
                <a:ln>
                  <a:noFill/>
                </a:ln>
                <a:solidFill>
                  <a:srgbClr val="00FF00"/>
                </a:solidFill>
                <a:effectLst/>
                <a:latin typeface="Times New Roman" panose="02020603050405020304" pitchFamily="18" charset="0"/>
              </a:rPr>
              <a:t>1 </a:t>
            </a:r>
            <a:r>
              <a:rPr kumimoji="0" lang="en-US" altLang="en-US" sz="2200" b="1" i="1" u="none" strike="noStrike" cap="none" normalizeH="0" baseline="0" dirty="0" err="1">
                <a:ln>
                  <a:noFill/>
                </a:ln>
                <a:solidFill>
                  <a:srgbClr val="00FF00"/>
                </a:solidFill>
                <a:effectLst/>
                <a:latin typeface="Times New Roman" panose="02020603050405020304" pitchFamily="18" charset="0"/>
              </a:rPr>
              <a:t>Semana</a:t>
            </a:r>
            <a:r>
              <a:rPr kumimoji="0" lang="en-US" altLang="en-US" sz="2200" b="1" i="1" u="none" strike="noStrike" cap="none" normalizeH="0" baseline="0" dirty="0">
                <a:ln>
                  <a:noFill/>
                </a:ln>
                <a:solidFill>
                  <a:srgbClr val="00FF00"/>
                </a:solidFill>
                <a:effectLst/>
                <a:latin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b="1" i="1" dirty="0">
                <a:solidFill>
                  <a:srgbClr val="00FF00"/>
                </a:solidFill>
                <a:latin typeface="Times New Roman" panose="02020603050405020304" pitchFamily="18" charset="0"/>
              </a:rPr>
              <a:t>3 – 7 días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Rectangle 72">
            <a:extLst>
              <a:ext uri="{FF2B5EF4-FFF2-40B4-BE49-F238E27FC236}">
                <a16:creationId xmlns:a16="http://schemas.microsoft.com/office/drawing/2014/main" id="{5B0E9741-35A9-4604-8DAC-C4A1CEA60D34}"/>
              </a:ext>
            </a:extLst>
          </p:cNvPr>
          <p:cNvSpPr>
            <a:spLocks noChangeArrowheads="1"/>
          </p:cNvSpPr>
          <p:nvPr/>
        </p:nvSpPr>
        <p:spPr bwMode="auto">
          <a:xfrm>
            <a:off x="8141494" y="5426869"/>
            <a:ext cx="22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a:ln>
                  <a:noFill/>
                </a:ln>
                <a:solidFill>
                  <a:srgbClr val="00FF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Line 73">
            <a:extLst>
              <a:ext uri="{FF2B5EF4-FFF2-40B4-BE49-F238E27FC236}">
                <a16:creationId xmlns:a16="http://schemas.microsoft.com/office/drawing/2014/main" id="{E679A410-0EAF-4153-B871-6B9AA5D1736B}"/>
              </a:ext>
            </a:extLst>
          </p:cNvPr>
          <p:cNvSpPr>
            <a:spLocks noChangeShapeType="1"/>
          </p:cNvSpPr>
          <p:nvPr/>
        </p:nvSpPr>
        <p:spPr bwMode="auto">
          <a:xfrm>
            <a:off x="7135019" y="4204494"/>
            <a:ext cx="692150" cy="1588"/>
          </a:xfrm>
          <a:prstGeom prst="line">
            <a:avLst/>
          </a:prstGeom>
          <a:noFill/>
          <a:ln w="68263">
            <a:solidFill>
              <a:srgbClr val="FF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74">
            <a:extLst>
              <a:ext uri="{FF2B5EF4-FFF2-40B4-BE49-F238E27FC236}">
                <a16:creationId xmlns:a16="http://schemas.microsoft.com/office/drawing/2014/main" id="{28E5F6C2-825A-4114-BA51-F90B2BAC1F90}"/>
              </a:ext>
            </a:extLst>
          </p:cNvPr>
          <p:cNvSpPr>
            <a:spLocks noChangeShapeType="1"/>
          </p:cNvSpPr>
          <p:nvPr/>
        </p:nvSpPr>
        <p:spPr bwMode="auto">
          <a:xfrm>
            <a:off x="7833519" y="4209257"/>
            <a:ext cx="0" cy="593725"/>
          </a:xfrm>
          <a:prstGeom prst="line">
            <a:avLst/>
          </a:prstGeom>
          <a:noFill/>
          <a:ln w="68263">
            <a:solidFill>
              <a:srgbClr val="FF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75">
            <a:extLst>
              <a:ext uri="{FF2B5EF4-FFF2-40B4-BE49-F238E27FC236}">
                <a16:creationId xmlns:a16="http://schemas.microsoft.com/office/drawing/2014/main" id="{03B36CE4-6631-4ED5-A86F-B318E7012F6F}"/>
              </a:ext>
            </a:extLst>
          </p:cNvPr>
          <p:cNvSpPr>
            <a:spLocks/>
          </p:cNvSpPr>
          <p:nvPr/>
        </p:nvSpPr>
        <p:spPr bwMode="auto">
          <a:xfrm>
            <a:off x="7695406" y="4717257"/>
            <a:ext cx="274638" cy="255588"/>
          </a:xfrm>
          <a:custGeom>
            <a:avLst/>
            <a:gdLst>
              <a:gd name="T0" fmla="*/ 518 w 518"/>
              <a:gd name="T1" fmla="*/ 0 h 483"/>
              <a:gd name="T2" fmla="*/ 259 w 518"/>
              <a:gd name="T3" fmla="*/ 483 h 483"/>
              <a:gd name="T4" fmla="*/ 0 w 518"/>
              <a:gd name="T5" fmla="*/ 0 h 483"/>
              <a:gd name="T6" fmla="*/ 259 w 518"/>
              <a:gd name="T7" fmla="*/ 161 h 483"/>
              <a:gd name="T8" fmla="*/ 518 w 518"/>
              <a:gd name="T9" fmla="*/ 0 h 483"/>
            </a:gdLst>
            <a:ahLst/>
            <a:cxnLst>
              <a:cxn ang="0">
                <a:pos x="T0" y="T1"/>
              </a:cxn>
              <a:cxn ang="0">
                <a:pos x="T2" y="T3"/>
              </a:cxn>
              <a:cxn ang="0">
                <a:pos x="T4" y="T5"/>
              </a:cxn>
              <a:cxn ang="0">
                <a:pos x="T6" y="T7"/>
              </a:cxn>
              <a:cxn ang="0">
                <a:pos x="T8" y="T9"/>
              </a:cxn>
            </a:cxnLst>
            <a:rect l="0" t="0" r="r" b="b"/>
            <a:pathLst>
              <a:path w="518" h="483">
                <a:moveTo>
                  <a:pt x="518" y="0"/>
                </a:moveTo>
                <a:lnTo>
                  <a:pt x="259" y="483"/>
                </a:lnTo>
                <a:lnTo>
                  <a:pt x="0" y="0"/>
                </a:lnTo>
                <a:lnTo>
                  <a:pt x="259" y="161"/>
                </a:lnTo>
                <a:lnTo>
                  <a:pt x="518"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Text Box 6">
            <a:extLst>
              <a:ext uri="{FF2B5EF4-FFF2-40B4-BE49-F238E27FC236}">
                <a16:creationId xmlns:a16="http://schemas.microsoft.com/office/drawing/2014/main" id="{0CFA9CEC-B12E-4272-8009-F33168264F0C}"/>
              </a:ext>
            </a:extLst>
          </p:cNvPr>
          <p:cNvSpPr txBox="1">
            <a:spLocks noChangeArrowheads="1"/>
          </p:cNvSpPr>
          <p:nvPr/>
        </p:nvSpPr>
        <p:spPr bwMode="auto">
          <a:xfrm>
            <a:off x="533400" y="6311640"/>
            <a:ext cx="8573948" cy="360363"/>
          </a:xfrm>
          <a:prstGeom prst="rect">
            <a:avLst/>
          </a:prstGeom>
          <a:noFill/>
          <a:ln w="9525">
            <a:noFill/>
            <a:miter lim="800000"/>
            <a:headEnd/>
            <a:tailEnd/>
          </a:ln>
          <a:effectLst/>
        </p:spPr>
        <p:txBody>
          <a:bodyPr/>
          <a:lstStyle>
            <a:lvl1pPr algn="l">
              <a:tabLst>
                <a:tab pos="7485063" algn="l"/>
              </a:tabLst>
              <a:defRPr>
                <a:solidFill>
                  <a:schemeClr val="tx1"/>
                </a:solidFill>
                <a:latin typeface="Georgia" pitchFamily="18" charset="0"/>
              </a:defRPr>
            </a:lvl1pPr>
            <a:lvl2pPr marL="742950" indent="-285750" algn="l">
              <a:tabLst>
                <a:tab pos="7485063" algn="l"/>
              </a:tabLst>
              <a:defRPr>
                <a:solidFill>
                  <a:schemeClr val="tx1"/>
                </a:solidFill>
                <a:latin typeface="Georgia" pitchFamily="18" charset="0"/>
              </a:defRPr>
            </a:lvl2pPr>
            <a:lvl3pPr marL="1143000" indent="-228600" algn="l">
              <a:tabLst>
                <a:tab pos="7485063" algn="l"/>
              </a:tabLst>
              <a:defRPr>
                <a:solidFill>
                  <a:schemeClr val="tx1"/>
                </a:solidFill>
                <a:latin typeface="Georgia" pitchFamily="18" charset="0"/>
              </a:defRPr>
            </a:lvl3pPr>
            <a:lvl4pPr marL="1600200" indent="-228600" algn="l">
              <a:tabLst>
                <a:tab pos="7485063" algn="l"/>
              </a:tabLst>
              <a:defRPr>
                <a:solidFill>
                  <a:schemeClr val="tx1"/>
                </a:solidFill>
                <a:latin typeface="Georgia" pitchFamily="18" charset="0"/>
              </a:defRPr>
            </a:lvl4pPr>
            <a:lvl5pPr marL="2057400" indent="-228600" algn="l">
              <a:tabLst>
                <a:tab pos="7485063" algn="l"/>
              </a:tabLst>
              <a:defRPr>
                <a:solidFill>
                  <a:schemeClr val="tx1"/>
                </a:solidFill>
                <a:latin typeface="Georgia" pitchFamily="18" charset="0"/>
              </a:defRPr>
            </a:lvl5pPr>
            <a:lvl6pPr marL="2514600" indent="-228600" fontAlgn="base">
              <a:spcBef>
                <a:spcPct val="0"/>
              </a:spcBef>
              <a:spcAft>
                <a:spcPct val="0"/>
              </a:spcAft>
              <a:tabLst>
                <a:tab pos="7485063" algn="l"/>
              </a:tabLst>
              <a:defRPr>
                <a:solidFill>
                  <a:schemeClr val="tx1"/>
                </a:solidFill>
                <a:latin typeface="Georgia" pitchFamily="18" charset="0"/>
              </a:defRPr>
            </a:lvl6pPr>
            <a:lvl7pPr marL="2971800" indent="-228600" fontAlgn="base">
              <a:spcBef>
                <a:spcPct val="0"/>
              </a:spcBef>
              <a:spcAft>
                <a:spcPct val="0"/>
              </a:spcAft>
              <a:tabLst>
                <a:tab pos="7485063" algn="l"/>
              </a:tabLst>
              <a:defRPr>
                <a:solidFill>
                  <a:schemeClr val="tx1"/>
                </a:solidFill>
                <a:latin typeface="Georgia" pitchFamily="18" charset="0"/>
              </a:defRPr>
            </a:lvl7pPr>
            <a:lvl8pPr marL="3429000" indent="-228600" fontAlgn="base">
              <a:spcBef>
                <a:spcPct val="0"/>
              </a:spcBef>
              <a:spcAft>
                <a:spcPct val="0"/>
              </a:spcAft>
              <a:tabLst>
                <a:tab pos="7485063" algn="l"/>
              </a:tabLst>
              <a:defRPr>
                <a:solidFill>
                  <a:schemeClr val="tx1"/>
                </a:solidFill>
                <a:latin typeface="Georgia" pitchFamily="18" charset="0"/>
              </a:defRPr>
            </a:lvl8pPr>
            <a:lvl9pPr marL="3886200" indent="-228600" fontAlgn="base">
              <a:spcBef>
                <a:spcPct val="0"/>
              </a:spcBef>
              <a:spcAft>
                <a:spcPct val="0"/>
              </a:spcAft>
              <a:tabLst>
                <a:tab pos="7485063" algn="l"/>
              </a:tabLst>
              <a:defRPr>
                <a:solidFill>
                  <a:schemeClr val="tx1"/>
                </a:solidFill>
                <a:latin typeface="Georgia" pitchFamily="18" charset="0"/>
              </a:defRPr>
            </a:lvl9pPr>
          </a:lstStyle>
          <a:p>
            <a:pPr>
              <a:spcBef>
                <a:spcPct val="50000"/>
              </a:spcBef>
            </a:pPr>
            <a:r>
              <a:rPr lang="es-ES" altLang="es-PR" sz="1200" i="1" dirty="0">
                <a:latin typeface="Times New Roman" pitchFamily="18" charset="0"/>
              </a:rPr>
              <a:t>NOTA</a:t>
            </a:r>
            <a:r>
              <a:rPr lang="es-ES" altLang="es-PR" sz="1200" dirty="0">
                <a:latin typeface="Times New Roman" pitchFamily="18" charset="0"/>
              </a:rPr>
              <a:t>.</a:t>
            </a:r>
            <a:r>
              <a:rPr lang="es-ES" altLang="es-PR" sz="1200" b="0" dirty="0">
                <a:latin typeface="Times New Roman" pitchFamily="18" charset="0"/>
              </a:rPr>
              <a:t> Adaptado de:</a:t>
            </a:r>
            <a:r>
              <a:rPr lang="en-US" altLang="es-PR" sz="1200" i="1" dirty="0">
                <a:latin typeface="Times New Roman" panose="02020603050405020304" pitchFamily="18" charset="0"/>
                <a:cs typeface="Times New Roman" panose="02020603050405020304" pitchFamily="18" charset="0"/>
              </a:rPr>
              <a:t> </a:t>
            </a:r>
            <a:r>
              <a:rPr lang="en-US" altLang="es-PR" sz="1200" b="1" i="1" dirty="0">
                <a:latin typeface="Times New Roman" panose="02020603050405020304" pitchFamily="18" charset="0"/>
                <a:cs typeface="Times New Roman" panose="02020603050405020304" pitchFamily="18" charset="0"/>
              </a:rPr>
              <a:t>Periodization: Theory and methodology of training</a:t>
            </a:r>
            <a:r>
              <a:rPr lang="en-US" altLang="es-PR" sz="1200" dirty="0">
                <a:latin typeface="Times New Roman" pitchFamily="18" charset="0"/>
              </a:rPr>
              <a:t>. 6ta ed.; (pp. </a:t>
            </a:r>
            <a:r>
              <a:rPr lang="en-US" altLang="es-PR" sz="1200">
                <a:latin typeface="Times New Roman" pitchFamily="18" charset="0"/>
              </a:rPr>
              <a:t>119), </a:t>
            </a:r>
            <a:r>
              <a:rPr lang="en-US" altLang="es-PR" sz="1200" dirty="0">
                <a:latin typeface="Times New Roman" pitchFamily="18" charset="0"/>
              </a:rPr>
              <a:t>por</a:t>
            </a:r>
            <a:r>
              <a:rPr lang="en-US" altLang="es-PR" sz="1200" b="0" dirty="0">
                <a:latin typeface="Times New Roman" panose="02020603050405020304" pitchFamily="18" charset="0"/>
                <a:cs typeface="Times New Roman" panose="02020603050405020304" pitchFamily="18" charset="0"/>
              </a:rPr>
              <a:t> T. </a:t>
            </a:r>
            <a:r>
              <a:rPr lang="en-US" altLang="es-PR" sz="1200" dirty="0">
                <a:latin typeface="Times New Roman" panose="02020603050405020304" pitchFamily="18" charset="0"/>
                <a:cs typeface="Times New Roman" panose="02020603050405020304" pitchFamily="18" charset="0"/>
              </a:rPr>
              <a:t>O</a:t>
            </a:r>
            <a:r>
              <a:rPr lang="en-US" altLang="es-PR" sz="1200" b="0" dirty="0">
                <a:latin typeface="Times New Roman" pitchFamily="18" charset="0"/>
              </a:rPr>
              <a:t>.</a:t>
            </a:r>
            <a:r>
              <a:rPr lang="en-US" altLang="es-PR" sz="1200" b="0" dirty="0">
                <a:latin typeface="Times New Roman" panose="02020603050405020304" pitchFamily="18" charset="0"/>
                <a:cs typeface="Times New Roman" panose="02020603050405020304" pitchFamily="18" charset="0"/>
              </a:rPr>
              <a:t> </a:t>
            </a:r>
            <a:r>
              <a:rPr lang="en-US" altLang="es-PR" sz="1200" b="0" dirty="0" err="1">
                <a:latin typeface="Times New Roman" panose="02020603050405020304" pitchFamily="18" charset="0"/>
                <a:cs typeface="Times New Roman" panose="02020603050405020304" pitchFamily="18" charset="0"/>
              </a:rPr>
              <a:t>Bompa</a:t>
            </a:r>
            <a:r>
              <a:rPr lang="en-US" altLang="es-PR" sz="1200" b="0" dirty="0">
                <a:latin typeface="Times New Roman" panose="02020603050405020304" pitchFamily="18" charset="0"/>
                <a:cs typeface="Times New Roman" panose="02020603050405020304" pitchFamily="18" charset="0"/>
              </a:rPr>
              <a:t> &amp; </a:t>
            </a:r>
            <a:r>
              <a:rPr lang="en-US" altLang="es-PR" sz="1200" dirty="0">
                <a:latin typeface="Times New Roman" panose="02020603050405020304" pitchFamily="18" charset="0"/>
                <a:cs typeface="Times New Roman" panose="02020603050405020304" pitchFamily="18" charset="0"/>
              </a:rPr>
              <a:t>C. A. Buzzichelli</a:t>
            </a:r>
            <a:r>
              <a:rPr lang="en-US" altLang="es-PR" sz="1200" b="0" dirty="0">
                <a:latin typeface="Times New Roman" pitchFamily="18" charset="0"/>
              </a:rPr>
              <a:t>, 2019, </a:t>
            </a:r>
            <a:r>
              <a:rPr lang="en-US" altLang="es-PR" sz="1200" b="0" dirty="0">
                <a:latin typeface="Times New Roman" panose="02020603050405020304" pitchFamily="18" charset="0"/>
                <a:cs typeface="Times New Roman" panose="02020603050405020304" pitchFamily="18" charset="0"/>
              </a:rPr>
              <a:t> Champaign, IL: Human Kinetics</a:t>
            </a:r>
            <a:r>
              <a:rPr lang="en-US" altLang="es-PR" sz="1200" b="0" dirty="0">
                <a:latin typeface="Times New Roman" pitchFamily="18" charset="0"/>
              </a:rPr>
              <a:t>. Copyright 2019 por </a:t>
            </a:r>
            <a:r>
              <a:rPr lang="es-ES" altLang="es-PR" sz="1200" dirty="0">
                <a:latin typeface="Times New Roman" pitchFamily="18" charset="0"/>
              </a:rPr>
              <a:t>Tudor O. </a:t>
            </a:r>
            <a:r>
              <a:rPr lang="es-ES" altLang="es-PR" sz="1200" dirty="0" err="1">
                <a:latin typeface="Times New Roman" pitchFamily="18" charset="0"/>
              </a:rPr>
              <a:t>Bompa</a:t>
            </a:r>
            <a:r>
              <a:rPr lang="es-ES" altLang="es-PR" sz="1200" dirty="0">
                <a:latin typeface="Times New Roman" pitchFamily="18" charset="0"/>
              </a:rPr>
              <a:t> y Carlo A. Buzzichelli</a:t>
            </a:r>
            <a:r>
              <a:rPr lang="en-US" altLang="es-PR" sz="1200" b="0" dirty="0">
                <a:latin typeface="Times New Roman" pitchFamily="18" charset="0"/>
              </a:rPr>
              <a:t>.</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dissolv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dissolve">
                                      <p:cBhvr>
                                        <p:cTn id="12" dur="5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dissolve">
                                      <p:cBhvr>
                                        <p:cTn id="17" dur="500"/>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dissolve">
                                      <p:cBhvr>
                                        <p:cTn id="22" dur="500"/>
                                        <p:tgtEl>
                                          <p:spTgt spid="107"/>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p:cTn id="27" dur="500" fill="hold"/>
                                        <p:tgtEl>
                                          <p:spTgt spid="97"/>
                                        </p:tgtEl>
                                        <p:attrNameLst>
                                          <p:attrName>ppt_w</p:attrName>
                                        </p:attrNameLst>
                                      </p:cBhvr>
                                      <p:tavLst>
                                        <p:tav tm="0">
                                          <p:val>
                                            <p:fltVal val="0"/>
                                          </p:val>
                                        </p:tav>
                                        <p:tav tm="100000">
                                          <p:val>
                                            <p:strVal val="#ppt_w"/>
                                          </p:val>
                                        </p:tav>
                                      </p:tavLst>
                                    </p:anim>
                                    <p:anim calcmode="lin" valueType="num">
                                      <p:cBhvr>
                                        <p:cTn id="28" dur="500" fill="hold"/>
                                        <p:tgtEl>
                                          <p:spTgt spid="9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slide(fromTop)">
                                      <p:cBhvr>
                                        <p:cTn id="33" dur="500"/>
                                        <p:tgtEl>
                                          <p:spTgt spid="101"/>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nodeType="click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slide(fromTop)">
                                      <p:cBhvr>
                                        <p:cTn id="38" dur="500"/>
                                        <p:tgtEl>
                                          <p:spTgt spid="10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nodeType="click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slide(fromTop)">
                                      <p:cBhvr>
                                        <p:cTn id="43" dur="500"/>
                                        <p:tgtEl>
                                          <p:spTgt spid="10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wipe(up)">
                                      <p:cBhvr>
                                        <p:cTn id="48" dur="500"/>
                                        <p:tgtEl>
                                          <p:spTgt spid="9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wipe(right)">
                                      <p:cBhvr>
                                        <p:cTn id="5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9">
            <a:extLst>
              <a:ext uri="{FF2B5EF4-FFF2-40B4-BE49-F238E27FC236}">
                <a16:creationId xmlns:a16="http://schemas.microsoft.com/office/drawing/2014/main" id="{A2BB6665-BE1B-4F8A-8652-5ADF5D757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990600"/>
            <a:ext cx="480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2">
            <a:extLst>
              <a:ext uri="{FF2B5EF4-FFF2-40B4-BE49-F238E27FC236}">
                <a16:creationId xmlns:a16="http://schemas.microsoft.com/office/drawing/2014/main" id="{339B3293-A15F-4089-8B6B-E49B9EE284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800600"/>
            <a:ext cx="838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5">
            <a:extLst>
              <a:ext uri="{FF2B5EF4-FFF2-40B4-BE49-F238E27FC236}">
                <a16:creationId xmlns:a16="http://schemas.microsoft.com/office/drawing/2014/main" id="{2893D5C6-D30D-4943-BC5A-889A93F56F06}"/>
              </a:ext>
            </a:extLst>
          </p:cNvPr>
          <p:cNvSpPr>
            <a:spLocks noChangeArrowheads="1"/>
          </p:cNvSpPr>
          <p:nvPr/>
        </p:nvSpPr>
        <p:spPr bwMode="auto">
          <a:xfrm>
            <a:off x="1600200" y="1066800"/>
            <a:ext cx="5715000" cy="762000"/>
          </a:xfrm>
          <a:prstGeom prst="rect">
            <a:avLst/>
          </a:prstGeom>
          <a:noFill/>
          <a:ln>
            <a:noFill/>
          </a:ln>
          <a:effectLst/>
          <a:extLst>
            <a:ext uri="{909E8E84-426E-40DD-AFC4-6F175D3DCCD1}">
              <a14:hiddenFill xmlns:a14="http://schemas.microsoft.com/office/drawing/2010/main">
                <a:gradFill rotWithShape="0">
                  <a:gsLst>
                    <a:gs pos="0">
                      <a:srgbClr val="000066"/>
                    </a:gs>
                    <a:gs pos="100000">
                      <a:srgbClr val="000000"/>
                    </a:gs>
                  </a:gsLst>
                  <a:lin ang="5400000" scaled="1"/>
                </a:gradFill>
              </a14:hiddenFill>
            </a:ex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00003D"/>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4000" b="1">
                <a:solidFill>
                  <a:schemeClr val="tx2"/>
                </a:solidFill>
                <a:latin typeface="Arial" panose="020B0604020202020204" pitchFamily="34" charset="0"/>
              </a:rPr>
              <a:t>LA ESTRUCTURA</a:t>
            </a:r>
          </a:p>
        </p:txBody>
      </p:sp>
      <p:sp>
        <p:nvSpPr>
          <p:cNvPr id="6149" name="Rectangle 47">
            <a:extLst>
              <a:ext uri="{FF2B5EF4-FFF2-40B4-BE49-F238E27FC236}">
                <a16:creationId xmlns:a16="http://schemas.microsoft.com/office/drawing/2014/main" id="{7D90E901-92D6-41BF-BB73-FC3583852576}"/>
              </a:ext>
            </a:extLst>
          </p:cNvPr>
          <p:cNvSpPr>
            <a:spLocks noChangeArrowheads="1"/>
          </p:cNvSpPr>
          <p:nvPr/>
        </p:nvSpPr>
        <p:spPr bwMode="auto">
          <a:xfrm>
            <a:off x="685800" y="4876800"/>
            <a:ext cx="7772400" cy="762000"/>
          </a:xfrm>
          <a:prstGeom prst="rect">
            <a:avLst/>
          </a:prstGeom>
          <a:noFill/>
          <a:ln>
            <a:noFill/>
          </a:ln>
          <a:effectLst/>
          <a:extLst>
            <a:ext uri="{909E8E84-426E-40DD-AFC4-6F175D3DCCD1}">
              <a14:hiddenFill xmlns:a14="http://schemas.microsoft.com/office/drawing/2010/main">
                <a:gradFill rotWithShape="0">
                  <a:gsLst>
                    <a:gs pos="0">
                      <a:srgbClr val="000066"/>
                    </a:gs>
                    <a:gs pos="100000">
                      <a:srgbClr val="000000"/>
                    </a:gs>
                  </a:gsLst>
                  <a:lin ang="5400000" scaled="1"/>
                </a:gradFill>
              </a14:hiddenFill>
            </a:ex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00003D"/>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4000" b="1">
                <a:solidFill>
                  <a:schemeClr val="tx2"/>
                </a:solidFill>
                <a:latin typeface="Arial" panose="020B0604020202020204" pitchFamily="34" charset="0"/>
              </a:rPr>
              <a:t>PROCESO DE ENTRENAMIENTO</a:t>
            </a:r>
          </a:p>
        </p:txBody>
      </p:sp>
      <p:pic>
        <p:nvPicPr>
          <p:cNvPr id="6150" name="Picture 50">
            <a:extLst>
              <a:ext uri="{FF2B5EF4-FFF2-40B4-BE49-F238E27FC236}">
                <a16:creationId xmlns:a16="http://schemas.microsoft.com/office/drawing/2014/main" id="{45642A6E-A195-4857-B92A-476AF76C75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895600"/>
            <a:ext cx="14478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156">
            <a:extLst>
              <a:ext uri="{FF2B5EF4-FFF2-40B4-BE49-F238E27FC236}">
                <a16:creationId xmlns:a16="http://schemas.microsoft.com/office/drawing/2014/main" id="{1BF13BE6-A30D-4D14-9B6A-A470C12B62E9}"/>
              </a:ext>
            </a:extLst>
          </p:cNvPr>
          <p:cNvGrpSpPr>
            <a:grpSpLocks/>
          </p:cNvGrpSpPr>
          <p:nvPr/>
        </p:nvGrpSpPr>
        <p:grpSpPr bwMode="auto">
          <a:xfrm>
            <a:off x="4038600" y="4724400"/>
            <a:ext cx="3124200" cy="455613"/>
            <a:chOff x="3456" y="3073"/>
            <a:chExt cx="1680" cy="306"/>
          </a:xfrm>
        </p:grpSpPr>
        <p:sp>
          <p:nvSpPr>
            <p:cNvPr id="41047" name="Rectangle 146">
              <a:extLst>
                <a:ext uri="{FF2B5EF4-FFF2-40B4-BE49-F238E27FC236}">
                  <a16:creationId xmlns:a16="http://schemas.microsoft.com/office/drawing/2014/main" id="{E01E6F3B-3586-4B7C-8F48-64CB4541B48C}"/>
                </a:ext>
              </a:extLst>
            </p:cNvPr>
            <p:cNvSpPr>
              <a:spLocks noChangeArrowheads="1"/>
            </p:cNvSpPr>
            <p:nvPr/>
          </p:nvSpPr>
          <p:spPr bwMode="auto">
            <a:xfrm>
              <a:off x="3475" y="3107"/>
              <a:ext cx="1642" cy="238"/>
            </a:xfrm>
            <a:prstGeom prst="rect">
              <a:avLst/>
            </a:prstGeom>
            <a:gradFill rotWithShape="0">
              <a:gsLst>
                <a:gs pos="0">
                  <a:srgbClr val="0066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1048" name="Rectangle 147">
              <a:extLst>
                <a:ext uri="{FF2B5EF4-FFF2-40B4-BE49-F238E27FC236}">
                  <a16:creationId xmlns:a16="http://schemas.microsoft.com/office/drawing/2014/main" id="{112B0B1E-0B84-4E59-ACA6-128205FBC1E2}"/>
                </a:ext>
              </a:extLst>
            </p:cNvPr>
            <p:cNvSpPr>
              <a:spLocks noChangeArrowheads="1"/>
            </p:cNvSpPr>
            <p:nvPr/>
          </p:nvSpPr>
          <p:spPr bwMode="auto">
            <a:xfrm>
              <a:off x="3475" y="3107"/>
              <a:ext cx="1642" cy="238"/>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1049" name="Freeform 148">
              <a:extLst>
                <a:ext uri="{FF2B5EF4-FFF2-40B4-BE49-F238E27FC236}">
                  <a16:creationId xmlns:a16="http://schemas.microsoft.com/office/drawing/2014/main" id="{B8367CE5-3B44-4282-80E5-D399A081A35C}"/>
                </a:ext>
              </a:extLst>
            </p:cNvPr>
            <p:cNvSpPr>
              <a:spLocks/>
            </p:cNvSpPr>
            <p:nvPr/>
          </p:nvSpPr>
          <p:spPr bwMode="auto">
            <a:xfrm>
              <a:off x="3456" y="3073"/>
              <a:ext cx="19" cy="306"/>
            </a:xfrm>
            <a:custGeom>
              <a:avLst/>
              <a:gdLst>
                <a:gd name="T0" fmla="*/ 0 w 185"/>
                <a:gd name="T1" fmla="*/ 0 h 1838"/>
                <a:gd name="T2" fmla="*/ 19 w 185"/>
                <a:gd name="T3" fmla="*/ 34 h 1838"/>
                <a:gd name="T4" fmla="*/ 19 w 185"/>
                <a:gd name="T5" fmla="*/ 272 h 1838"/>
                <a:gd name="T6" fmla="*/ 0 w 185"/>
                <a:gd name="T7" fmla="*/ 306 h 1838"/>
                <a:gd name="T8" fmla="*/ 0 w 185"/>
                <a:gd name="T9" fmla="*/ 0 h 18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838">
                  <a:moveTo>
                    <a:pt x="0" y="0"/>
                  </a:moveTo>
                  <a:lnTo>
                    <a:pt x="185" y="204"/>
                  </a:lnTo>
                  <a:lnTo>
                    <a:pt x="185" y="1634"/>
                  </a:lnTo>
                  <a:lnTo>
                    <a:pt x="0" y="1838"/>
                  </a:lnTo>
                  <a:lnTo>
                    <a:pt x="0" y="0"/>
                  </a:lnTo>
                  <a:close/>
                </a:path>
              </a:pathLst>
            </a:custGeom>
            <a:solidFill>
              <a:srgbClr val="699F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0" name="Freeform 149">
              <a:extLst>
                <a:ext uri="{FF2B5EF4-FFF2-40B4-BE49-F238E27FC236}">
                  <a16:creationId xmlns:a16="http://schemas.microsoft.com/office/drawing/2014/main" id="{D7AA69FA-8BA3-441C-A70C-6BBA9728F57A}"/>
                </a:ext>
              </a:extLst>
            </p:cNvPr>
            <p:cNvSpPr>
              <a:spLocks/>
            </p:cNvSpPr>
            <p:nvPr/>
          </p:nvSpPr>
          <p:spPr bwMode="auto">
            <a:xfrm>
              <a:off x="3456" y="3073"/>
              <a:ext cx="19" cy="306"/>
            </a:xfrm>
            <a:custGeom>
              <a:avLst/>
              <a:gdLst>
                <a:gd name="T0" fmla="*/ 0 w 185"/>
                <a:gd name="T1" fmla="*/ 0 h 1838"/>
                <a:gd name="T2" fmla="*/ 19 w 185"/>
                <a:gd name="T3" fmla="*/ 34 h 1838"/>
                <a:gd name="T4" fmla="*/ 19 w 185"/>
                <a:gd name="T5" fmla="*/ 272 h 1838"/>
                <a:gd name="T6" fmla="*/ 0 w 185"/>
                <a:gd name="T7" fmla="*/ 306 h 1838"/>
                <a:gd name="T8" fmla="*/ 0 w 185"/>
                <a:gd name="T9" fmla="*/ 0 h 18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838">
                  <a:moveTo>
                    <a:pt x="0" y="0"/>
                  </a:moveTo>
                  <a:lnTo>
                    <a:pt x="185" y="204"/>
                  </a:lnTo>
                  <a:lnTo>
                    <a:pt x="185" y="1634"/>
                  </a:lnTo>
                  <a:lnTo>
                    <a:pt x="0" y="18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51" name="Freeform 150">
              <a:extLst>
                <a:ext uri="{FF2B5EF4-FFF2-40B4-BE49-F238E27FC236}">
                  <a16:creationId xmlns:a16="http://schemas.microsoft.com/office/drawing/2014/main" id="{D448B94D-1912-4CC4-9CB4-6E25AD4B50F1}"/>
                </a:ext>
              </a:extLst>
            </p:cNvPr>
            <p:cNvSpPr>
              <a:spLocks/>
            </p:cNvSpPr>
            <p:nvPr/>
          </p:nvSpPr>
          <p:spPr bwMode="auto">
            <a:xfrm>
              <a:off x="3456" y="3073"/>
              <a:ext cx="1680" cy="34"/>
            </a:xfrm>
            <a:custGeom>
              <a:avLst/>
              <a:gdLst>
                <a:gd name="T0" fmla="*/ 0 w 16792"/>
                <a:gd name="T1" fmla="*/ 0 h 204"/>
                <a:gd name="T2" fmla="*/ 19 w 16792"/>
                <a:gd name="T3" fmla="*/ 34 h 204"/>
                <a:gd name="T4" fmla="*/ 1661 w 16792"/>
                <a:gd name="T5" fmla="*/ 34 h 204"/>
                <a:gd name="T6" fmla="*/ 1680 w 16792"/>
                <a:gd name="T7" fmla="*/ 0 h 204"/>
                <a:gd name="T8" fmla="*/ 0 w 16792"/>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2" h="204">
                  <a:moveTo>
                    <a:pt x="0" y="0"/>
                  </a:moveTo>
                  <a:lnTo>
                    <a:pt x="185" y="204"/>
                  </a:lnTo>
                  <a:lnTo>
                    <a:pt x="16607" y="204"/>
                  </a:lnTo>
                  <a:lnTo>
                    <a:pt x="16792" y="0"/>
                  </a:lnTo>
                  <a:lnTo>
                    <a:pt x="0" y="0"/>
                  </a:lnTo>
                  <a:close/>
                </a:path>
              </a:pathLst>
            </a:custGeom>
            <a:solidFill>
              <a:srgbClr val="5FB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2" name="Freeform 151">
              <a:extLst>
                <a:ext uri="{FF2B5EF4-FFF2-40B4-BE49-F238E27FC236}">
                  <a16:creationId xmlns:a16="http://schemas.microsoft.com/office/drawing/2014/main" id="{029BCBF2-D918-4E3F-8E6D-220F5F339A2F}"/>
                </a:ext>
              </a:extLst>
            </p:cNvPr>
            <p:cNvSpPr>
              <a:spLocks/>
            </p:cNvSpPr>
            <p:nvPr/>
          </p:nvSpPr>
          <p:spPr bwMode="auto">
            <a:xfrm>
              <a:off x="3456" y="3073"/>
              <a:ext cx="1680" cy="34"/>
            </a:xfrm>
            <a:custGeom>
              <a:avLst/>
              <a:gdLst>
                <a:gd name="T0" fmla="*/ 0 w 16792"/>
                <a:gd name="T1" fmla="*/ 0 h 204"/>
                <a:gd name="T2" fmla="*/ 19 w 16792"/>
                <a:gd name="T3" fmla="*/ 34 h 204"/>
                <a:gd name="T4" fmla="*/ 1661 w 16792"/>
                <a:gd name="T5" fmla="*/ 34 h 204"/>
                <a:gd name="T6" fmla="*/ 1680 w 16792"/>
                <a:gd name="T7" fmla="*/ 0 h 204"/>
                <a:gd name="T8" fmla="*/ 0 w 16792"/>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2" h="204">
                  <a:moveTo>
                    <a:pt x="0" y="0"/>
                  </a:moveTo>
                  <a:lnTo>
                    <a:pt x="185" y="204"/>
                  </a:lnTo>
                  <a:lnTo>
                    <a:pt x="16607" y="204"/>
                  </a:lnTo>
                  <a:lnTo>
                    <a:pt x="16792"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53" name="Freeform 152">
              <a:extLst>
                <a:ext uri="{FF2B5EF4-FFF2-40B4-BE49-F238E27FC236}">
                  <a16:creationId xmlns:a16="http://schemas.microsoft.com/office/drawing/2014/main" id="{9366006C-393E-4349-B94C-54C8C4AF953C}"/>
                </a:ext>
              </a:extLst>
            </p:cNvPr>
            <p:cNvSpPr>
              <a:spLocks/>
            </p:cNvSpPr>
            <p:nvPr/>
          </p:nvSpPr>
          <p:spPr bwMode="auto">
            <a:xfrm>
              <a:off x="5117" y="3073"/>
              <a:ext cx="19" cy="306"/>
            </a:xfrm>
            <a:custGeom>
              <a:avLst/>
              <a:gdLst>
                <a:gd name="T0" fmla="*/ 19 w 185"/>
                <a:gd name="T1" fmla="*/ 306 h 1838"/>
                <a:gd name="T2" fmla="*/ 0 w 185"/>
                <a:gd name="T3" fmla="*/ 272 h 1838"/>
                <a:gd name="T4" fmla="*/ 0 w 185"/>
                <a:gd name="T5" fmla="*/ 34 h 1838"/>
                <a:gd name="T6" fmla="*/ 19 w 185"/>
                <a:gd name="T7" fmla="*/ 0 h 1838"/>
                <a:gd name="T8" fmla="*/ 19 w 185"/>
                <a:gd name="T9" fmla="*/ 306 h 18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838">
                  <a:moveTo>
                    <a:pt x="185" y="1838"/>
                  </a:moveTo>
                  <a:lnTo>
                    <a:pt x="0" y="1634"/>
                  </a:lnTo>
                  <a:lnTo>
                    <a:pt x="0" y="204"/>
                  </a:lnTo>
                  <a:lnTo>
                    <a:pt x="185" y="0"/>
                  </a:lnTo>
                  <a:lnTo>
                    <a:pt x="185" y="1838"/>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4" name="Freeform 153">
              <a:extLst>
                <a:ext uri="{FF2B5EF4-FFF2-40B4-BE49-F238E27FC236}">
                  <a16:creationId xmlns:a16="http://schemas.microsoft.com/office/drawing/2014/main" id="{F51BC952-AFE4-4D92-8727-D39BEFF43D0A}"/>
                </a:ext>
              </a:extLst>
            </p:cNvPr>
            <p:cNvSpPr>
              <a:spLocks/>
            </p:cNvSpPr>
            <p:nvPr/>
          </p:nvSpPr>
          <p:spPr bwMode="auto">
            <a:xfrm>
              <a:off x="5117" y="3073"/>
              <a:ext cx="19" cy="306"/>
            </a:xfrm>
            <a:custGeom>
              <a:avLst/>
              <a:gdLst>
                <a:gd name="T0" fmla="*/ 19 w 185"/>
                <a:gd name="T1" fmla="*/ 306 h 1838"/>
                <a:gd name="T2" fmla="*/ 0 w 185"/>
                <a:gd name="T3" fmla="*/ 272 h 1838"/>
                <a:gd name="T4" fmla="*/ 0 w 185"/>
                <a:gd name="T5" fmla="*/ 34 h 1838"/>
                <a:gd name="T6" fmla="*/ 19 w 185"/>
                <a:gd name="T7" fmla="*/ 0 h 1838"/>
                <a:gd name="T8" fmla="*/ 19 w 185"/>
                <a:gd name="T9" fmla="*/ 306 h 18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838">
                  <a:moveTo>
                    <a:pt x="185" y="1838"/>
                  </a:moveTo>
                  <a:lnTo>
                    <a:pt x="0" y="1634"/>
                  </a:lnTo>
                  <a:lnTo>
                    <a:pt x="0" y="204"/>
                  </a:lnTo>
                  <a:lnTo>
                    <a:pt x="185" y="0"/>
                  </a:lnTo>
                  <a:lnTo>
                    <a:pt x="185" y="18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55" name="Freeform 154">
              <a:extLst>
                <a:ext uri="{FF2B5EF4-FFF2-40B4-BE49-F238E27FC236}">
                  <a16:creationId xmlns:a16="http://schemas.microsoft.com/office/drawing/2014/main" id="{F6D0BCC5-84A7-47D0-986D-5EE1457BDEFB}"/>
                </a:ext>
              </a:extLst>
            </p:cNvPr>
            <p:cNvSpPr>
              <a:spLocks/>
            </p:cNvSpPr>
            <p:nvPr/>
          </p:nvSpPr>
          <p:spPr bwMode="auto">
            <a:xfrm>
              <a:off x="3456" y="3345"/>
              <a:ext cx="1680" cy="34"/>
            </a:xfrm>
            <a:custGeom>
              <a:avLst/>
              <a:gdLst>
                <a:gd name="T0" fmla="*/ 1680 w 16792"/>
                <a:gd name="T1" fmla="*/ 34 h 204"/>
                <a:gd name="T2" fmla="*/ 0 w 16792"/>
                <a:gd name="T3" fmla="*/ 34 h 204"/>
                <a:gd name="T4" fmla="*/ 19 w 16792"/>
                <a:gd name="T5" fmla="*/ 0 h 204"/>
                <a:gd name="T6" fmla="*/ 1661 w 16792"/>
                <a:gd name="T7" fmla="*/ 0 h 204"/>
                <a:gd name="T8" fmla="*/ 1680 w 16792"/>
                <a:gd name="T9" fmla="*/ 34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2" h="204">
                  <a:moveTo>
                    <a:pt x="16792" y="204"/>
                  </a:moveTo>
                  <a:lnTo>
                    <a:pt x="0" y="204"/>
                  </a:lnTo>
                  <a:lnTo>
                    <a:pt x="185" y="0"/>
                  </a:lnTo>
                  <a:lnTo>
                    <a:pt x="16607" y="0"/>
                  </a:lnTo>
                  <a:lnTo>
                    <a:pt x="16792" y="204"/>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6" name="Freeform 155">
              <a:extLst>
                <a:ext uri="{FF2B5EF4-FFF2-40B4-BE49-F238E27FC236}">
                  <a16:creationId xmlns:a16="http://schemas.microsoft.com/office/drawing/2014/main" id="{E48D15EE-54B1-4B19-81A4-DC623F509C7D}"/>
                </a:ext>
              </a:extLst>
            </p:cNvPr>
            <p:cNvSpPr>
              <a:spLocks/>
            </p:cNvSpPr>
            <p:nvPr/>
          </p:nvSpPr>
          <p:spPr bwMode="auto">
            <a:xfrm>
              <a:off x="3456" y="3345"/>
              <a:ext cx="1680" cy="34"/>
            </a:xfrm>
            <a:custGeom>
              <a:avLst/>
              <a:gdLst>
                <a:gd name="T0" fmla="*/ 1680 w 16792"/>
                <a:gd name="T1" fmla="*/ 34 h 204"/>
                <a:gd name="T2" fmla="*/ 0 w 16792"/>
                <a:gd name="T3" fmla="*/ 34 h 204"/>
                <a:gd name="T4" fmla="*/ 19 w 16792"/>
                <a:gd name="T5" fmla="*/ 0 h 204"/>
                <a:gd name="T6" fmla="*/ 1661 w 16792"/>
                <a:gd name="T7" fmla="*/ 0 h 204"/>
                <a:gd name="T8" fmla="*/ 1680 w 16792"/>
                <a:gd name="T9" fmla="*/ 34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2" h="204">
                  <a:moveTo>
                    <a:pt x="16792" y="204"/>
                  </a:moveTo>
                  <a:lnTo>
                    <a:pt x="0" y="204"/>
                  </a:lnTo>
                  <a:lnTo>
                    <a:pt x="185" y="0"/>
                  </a:lnTo>
                  <a:lnTo>
                    <a:pt x="16607" y="0"/>
                  </a:lnTo>
                  <a:lnTo>
                    <a:pt x="16792" y="20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0963" name="Group 131">
            <a:extLst>
              <a:ext uri="{FF2B5EF4-FFF2-40B4-BE49-F238E27FC236}">
                <a16:creationId xmlns:a16="http://schemas.microsoft.com/office/drawing/2014/main" id="{AAEAFC39-8F74-49A9-841B-CC530C8EF912}"/>
              </a:ext>
            </a:extLst>
          </p:cNvPr>
          <p:cNvGrpSpPr>
            <a:grpSpLocks/>
          </p:cNvGrpSpPr>
          <p:nvPr/>
        </p:nvGrpSpPr>
        <p:grpSpPr bwMode="auto">
          <a:xfrm>
            <a:off x="1828800" y="4724400"/>
            <a:ext cx="2209800" cy="455613"/>
            <a:chOff x="1777" y="3073"/>
            <a:chExt cx="2110" cy="498"/>
          </a:xfrm>
        </p:grpSpPr>
        <p:sp>
          <p:nvSpPr>
            <p:cNvPr id="41037" name="Rectangle 121">
              <a:extLst>
                <a:ext uri="{FF2B5EF4-FFF2-40B4-BE49-F238E27FC236}">
                  <a16:creationId xmlns:a16="http://schemas.microsoft.com/office/drawing/2014/main" id="{377E508B-AB45-4F98-B103-B31F60A7B007}"/>
                </a:ext>
              </a:extLst>
            </p:cNvPr>
            <p:cNvSpPr>
              <a:spLocks noChangeArrowheads="1"/>
            </p:cNvSpPr>
            <p:nvPr/>
          </p:nvSpPr>
          <p:spPr bwMode="auto">
            <a:xfrm>
              <a:off x="1826" y="3128"/>
              <a:ext cx="2012" cy="388"/>
            </a:xfrm>
            <a:prstGeom prst="rect">
              <a:avLst/>
            </a:prstGeom>
            <a:gradFill rotWithShape="0">
              <a:gsLst>
                <a:gs pos="0">
                  <a:srgbClr val="00008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1038" name="Rectangle 122">
              <a:extLst>
                <a:ext uri="{FF2B5EF4-FFF2-40B4-BE49-F238E27FC236}">
                  <a16:creationId xmlns:a16="http://schemas.microsoft.com/office/drawing/2014/main" id="{8770B9DC-1D75-450D-A0ED-C12859ECCED1}"/>
                </a:ext>
              </a:extLst>
            </p:cNvPr>
            <p:cNvSpPr>
              <a:spLocks noChangeArrowheads="1"/>
            </p:cNvSpPr>
            <p:nvPr/>
          </p:nvSpPr>
          <p:spPr bwMode="auto">
            <a:xfrm>
              <a:off x="1826" y="3128"/>
              <a:ext cx="2012" cy="388"/>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1039" name="Freeform 123">
              <a:extLst>
                <a:ext uri="{FF2B5EF4-FFF2-40B4-BE49-F238E27FC236}">
                  <a16:creationId xmlns:a16="http://schemas.microsoft.com/office/drawing/2014/main" id="{27C8DEA5-C0BB-475A-8721-26A1DDF006CD}"/>
                </a:ext>
              </a:extLst>
            </p:cNvPr>
            <p:cNvSpPr>
              <a:spLocks/>
            </p:cNvSpPr>
            <p:nvPr/>
          </p:nvSpPr>
          <p:spPr bwMode="auto">
            <a:xfrm>
              <a:off x="1777" y="3073"/>
              <a:ext cx="49" cy="498"/>
            </a:xfrm>
            <a:custGeom>
              <a:avLst/>
              <a:gdLst>
                <a:gd name="T0" fmla="*/ 0 w 393"/>
                <a:gd name="T1" fmla="*/ 0 h 3482"/>
                <a:gd name="T2" fmla="*/ 49 w 393"/>
                <a:gd name="T3" fmla="*/ 55 h 3482"/>
                <a:gd name="T4" fmla="*/ 49 w 393"/>
                <a:gd name="T5" fmla="*/ 443 h 3482"/>
                <a:gd name="T6" fmla="*/ 0 w 393"/>
                <a:gd name="T7" fmla="*/ 498 h 3482"/>
                <a:gd name="T8" fmla="*/ 0 w 393"/>
                <a:gd name="T9" fmla="*/ 0 h 3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3482">
                  <a:moveTo>
                    <a:pt x="0" y="0"/>
                  </a:moveTo>
                  <a:lnTo>
                    <a:pt x="393" y="386"/>
                  </a:lnTo>
                  <a:lnTo>
                    <a:pt x="393" y="3096"/>
                  </a:lnTo>
                  <a:lnTo>
                    <a:pt x="0" y="3482"/>
                  </a:lnTo>
                  <a:lnTo>
                    <a:pt x="0" y="0"/>
                  </a:lnTo>
                  <a:close/>
                </a:path>
              </a:pathLst>
            </a:custGeom>
            <a:solidFill>
              <a:srgbClr val="6969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0" name="Freeform 124">
              <a:extLst>
                <a:ext uri="{FF2B5EF4-FFF2-40B4-BE49-F238E27FC236}">
                  <a16:creationId xmlns:a16="http://schemas.microsoft.com/office/drawing/2014/main" id="{A03083AF-E95E-4C4F-8227-756A6A6C8A69}"/>
                </a:ext>
              </a:extLst>
            </p:cNvPr>
            <p:cNvSpPr>
              <a:spLocks/>
            </p:cNvSpPr>
            <p:nvPr/>
          </p:nvSpPr>
          <p:spPr bwMode="auto">
            <a:xfrm>
              <a:off x="1777" y="3073"/>
              <a:ext cx="49" cy="498"/>
            </a:xfrm>
            <a:custGeom>
              <a:avLst/>
              <a:gdLst>
                <a:gd name="T0" fmla="*/ 0 w 393"/>
                <a:gd name="T1" fmla="*/ 0 h 3482"/>
                <a:gd name="T2" fmla="*/ 49 w 393"/>
                <a:gd name="T3" fmla="*/ 55 h 3482"/>
                <a:gd name="T4" fmla="*/ 49 w 393"/>
                <a:gd name="T5" fmla="*/ 443 h 3482"/>
                <a:gd name="T6" fmla="*/ 0 w 393"/>
                <a:gd name="T7" fmla="*/ 498 h 3482"/>
                <a:gd name="T8" fmla="*/ 0 w 393"/>
                <a:gd name="T9" fmla="*/ 0 h 3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3482">
                  <a:moveTo>
                    <a:pt x="0" y="0"/>
                  </a:moveTo>
                  <a:lnTo>
                    <a:pt x="393" y="386"/>
                  </a:lnTo>
                  <a:lnTo>
                    <a:pt x="393" y="3096"/>
                  </a:lnTo>
                  <a:lnTo>
                    <a:pt x="0" y="3482"/>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41" name="Freeform 125">
              <a:extLst>
                <a:ext uri="{FF2B5EF4-FFF2-40B4-BE49-F238E27FC236}">
                  <a16:creationId xmlns:a16="http://schemas.microsoft.com/office/drawing/2014/main" id="{C15A3EB4-FBE8-438C-81AF-FD1B7111A8C7}"/>
                </a:ext>
              </a:extLst>
            </p:cNvPr>
            <p:cNvSpPr>
              <a:spLocks/>
            </p:cNvSpPr>
            <p:nvPr/>
          </p:nvSpPr>
          <p:spPr bwMode="auto">
            <a:xfrm>
              <a:off x="1777" y="3073"/>
              <a:ext cx="2110" cy="55"/>
            </a:xfrm>
            <a:custGeom>
              <a:avLst/>
              <a:gdLst>
                <a:gd name="T0" fmla="*/ 0 w 16876"/>
                <a:gd name="T1" fmla="*/ 0 h 386"/>
                <a:gd name="T2" fmla="*/ 49 w 16876"/>
                <a:gd name="T3" fmla="*/ 55 h 386"/>
                <a:gd name="T4" fmla="*/ 2061 w 16876"/>
                <a:gd name="T5" fmla="*/ 55 h 386"/>
                <a:gd name="T6" fmla="*/ 2110 w 16876"/>
                <a:gd name="T7" fmla="*/ 0 h 386"/>
                <a:gd name="T8" fmla="*/ 0 w 16876"/>
                <a:gd name="T9" fmla="*/ 0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76" h="386">
                  <a:moveTo>
                    <a:pt x="0" y="0"/>
                  </a:moveTo>
                  <a:lnTo>
                    <a:pt x="393" y="386"/>
                  </a:lnTo>
                  <a:lnTo>
                    <a:pt x="16483" y="386"/>
                  </a:lnTo>
                  <a:lnTo>
                    <a:pt x="16876" y="0"/>
                  </a:lnTo>
                  <a:lnTo>
                    <a:pt x="0" y="0"/>
                  </a:lnTo>
                  <a:close/>
                </a:path>
              </a:pathLst>
            </a:custGeom>
            <a:solidFill>
              <a:srgbClr val="5F5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2" name="Freeform 126">
              <a:extLst>
                <a:ext uri="{FF2B5EF4-FFF2-40B4-BE49-F238E27FC236}">
                  <a16:creationId xmlns:a16="http://schemas.microsoft.com/office/drawing/2014/main" id="{5CBBCAFF-A251-48EC-BADB-E845012B52F6}"/>
                </a:ext>
              </a:extLst>
            </p:cNvPr>
            <p:cNvSpPr>
              <a:spLocks/>
            </p:cNvSpPr>
            <p:nvPr/>
          </p:nvSpPr>
          <p:spPr bwMode="auto">
            <a:xfrm>
              <a:off x="1777" y="3073"/>
              <a:ext cx="2110" cy="55"/>
            </a:xfrm>
            <a:custGeom>
              <a:avLst/>
              <a:gdLst>
                <a:gd name="T0" fmla="*/ 0 w 16876"/>
                <a:gd name="T1" fmla="*/ 0 h 386"/>
                <a:gd name="T2" fmla="*/ 49 w 16876"/>
                <a:gd name="T3" fmla="*/ 55 h 386"/>
                <a:gd name="T4" fmla="*/ 2061 w 16876"/>
                <a:gd name="T5" fmla="*/ 55 h 386"/>
                <a:gd name="T6" fmla="*/ 2110 w 16876"/>
                <a:gd name="T7" fmla="*/ 0 h 386"/>
                <a:gd name="T8" fmla="*/ 0 w 16876"/>
                <a:gd name="T9" fmla="*/ 0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76" h="386">
                  <a:moveTo>
                    <a:pt x="0" y="0"/>
                  </a:moveTo>
                  <a:lnTo>
                    <a:pt x="393" y="386"/>
                  </a:lnTo>
                  <a:lnTo>
                    <a:pt x="16483" y="386"/>
                  </a:lnTo>
                  <a:lnTo>
                    <a:pt x="16876"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43" name="Freeform 127">
              <a:extLst>
                <a:ext uri="{FF2B5EF4-FFF2-40B4-BE49-F238E27FC236}">
                  <a16:creationId xmlns:a16="http://schemas.microsoft.com/office/drawing/2014/main" id="{BB4B5E37-E6FD-44D7-A2F4-A271A71A55C8}"/>
                </a:ext>
              </a:extLst>
            </p:cNvPr>
            <p:cNvSpPr>
              <a:spLocks/>
            </p:cNvSpPr>
            <p:nvPr/>
          </p:nvSpPr>
          <p:spPr bwMode="auto">
            <a:xfrm>
              <a:off x="3838" y="3073"/>
              <a:ext cx="49" cy="498"/>
            </a:xfrm>
            <a:custGeom>
              <a:avLst/>
              <a:gdLst>
                <a:gd name="T0" fmla="*/ 49 w 393"/>
                <a:gd name="T1" fmla="*/ 498 h 3482"/>
                <a:gd name="T2" fmla="*/ 0 w 393"/>
                <a:gd name="T3" fmla="*/ 443 h 3482"/>
                <a:gd name="T4" fmla="*/ 0 w 393"/>
                <a:gd name="T5" fmla="*/ 55 h 3482"/>
                <a:gd name="T6" fmla="*/ 49 w 393"/>
                <a:gd name="T7" fmla="*/ 0 h 3482"/>
                <a:gd name="T8" fmla="*/ 49 w 393"/>
                <a:gd name="T9" fmla="*/ 498 h 3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3482">
                  <a:moveTo>
                    <a:pt x="393" y="3482"/>
                  </a:moveTo>
                  <a:lnTo>
                    <a:pt x="0" y="3096"/>
                  </a:lnTo>
                  <a:lnTo>
                    <a:pt x="0" y="386"/>
                  </a:lnTo>
                  <a:lnTo>
                    <a:pt x="393" y="0"/>
                  </a:lnTo>
                  <a:lnTo>
                    <a:pt x="393" y="3482"/>
                  </a:lnTo>
                  <a:close/>
                </a:path>
              </a:pathLst>
            </a:custGeom>
            <a:solidFill>
              <a:srgbClr val="000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4" name="Freeform 128">
              <a:extLst>
                <a:ext uri="{FF2B5EF4-FFF2-40B4-BE49-F238E27FC236}">
                  <a16:creationId xmlns:a16="http://schemas.microsoft.com/office/drawing/2014/main" id="{5BD8CA2B-7AA1-43C0-9964-3A3B1DA23DF7}"/>
                </a:ext>
              </a:extLst>
            </p:cNvPr>
            <p:cNvSpPr>
              <a:spLocks/>
            </p:cNvSpPr>
            <p:nvPr/>
          </p:nvSpPr>
          <p:spPr bwMode="auto">
            <a:xfrm>
              <a:off x="3838" y="3073"/>
              <a:ext cx="49" cy="498"/>
            </a:xfrm>
            <a:custGeom>
              <a:avLst/>
              <a:gdLst>
                <a:gd name="T0" fmla="*/ 49 w 393"/>
                <a:gd name="T1" fmla="*/ 498 h 3482"/>
                <a:gd name="T2" fmla="*/ 0 w 393"/>
                <a:gd name="T3" fmla="*/ 443 h 3482"/>
                <a:gd name="T4" fmla="*/ 0 w 393"/>
                <a:gd name="T5" fmla="*/ 55 h 3482"/>
                <a:gd name="T6" fmla="*/ 49 w 393"/>
                <a:gd name="T7" fmla="*/ 0 h 3482"/>
                <a:gd name="T8" fmla="*/ 49 w 393"/>
                <a:gd name="T9" fmla="*/ 498 h 3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3482">
                  <a:moveTo>
                    <a:pt x="393" y="3482"/>
                  </a:moveTo>
                  <a:lnTo>
                    <a:pt x="0" y="3096"/>
                  </a:lnTo>
                  <a:lnTo>
                    <a:pt x="0" y="386"/>
                  </a:lnTo>
                  <a:lnTo>
                    <a:pt x="393" y="0"/>
                  </a:lnTo>
                  <a:lnTo>
                    <a:pt x="393" y="348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45" name="Freeform 129">
              <a:extLst>
                <a:ext uri="{FF2B5EF4-FFF2-40B4-BE49-F238E27FC236}">
                  <a16:creationId xmlns:a16="http://schemas.microsoft.com/office/drawing/2014/main" id="{A0C95ABF-8821-4940-ADC6-69099B24DA6B}"/>
                </a:ext>
              </a:extLst>
            </p:cNvPr>
            <p:cNvSpPr>
              <a:spLocks/>
            </p:cNvSpPr>
            <p:nvPr/>
          </p:nvSpPr>
          <p:spPr bwMode="auto">
            <a:xfrm>
              <a:off x="1777" y="3516"/>
              <a:ext cx="2110" cy="55"/>
            </a:xfrm>
            <a:custGeom>
              <a:avLst/>
              <a:gdLst>
                <a:gd name="T0" fmla="*/ 2110 w 16876"/>
                <a:gd name="T1" fmla="*/ 55 h 386"/>
                <a:gd name="T2" fmla="*/ 0 w 16876"/>
                <a:gd name="T3" fmla="*/ 55 h 386"/>
                <a:gd name="T4" fmla="*/ 49 w 16876"/>
                <a:gd name="T5" fmla="*/ 0 h 386"/>
                <a:gd name="T6" fmla="*/ 2061 w 16876"/>
                <a:gd name="T7" fmla="*/ 0 h 386"/>
                <a:gd name="T8" fmla="*/ 2110 w 16876"/>
                <a:gd name="T9" fmla="*/ 55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76" h="386">
                  <a:moveTo>
                    <a:pt x="16876" y="386"/>
                  </a:moveTo>
                  <a:lnTo>
                    <a:pt x="0" y="386"/>
                  </a:lnTo>
                  <a:lnTo>
                    <a:pt x="393" y="0"/>
                  </a:lnTo>
                  <a:lnTo>
                    <a:pt x="16483" y="0"/>
                  </a:lnTo>
                  <a:lnTo>
                    <a:pt x="16876" y="386"/>
                  </a:lnTo>
                  <a:close/>
                </a:path>
              </a:pathLst>
            </a:custGeom>
            <a:solidFill>
              <a:srgbClr val="000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6" name="Freeform 130">
              <a:extLst>
                <a:ext uri="{FF2B5EF4-FFF2-40B4-BE49-F238E27FC236}">
                  <a16:creationId xmlns:a16="http://schemas.microsoft.com/office/drawing/2014/main" id="{F9137F02-B420-4C9A-9A78-7C7136DFFA03}"/>
                </a:ext>
              </a:extLst>
            </p:cNvPr>
            <p:cNvSpPr>
              <a:spLocks/>
            </p:cNvSpPr>
            <p:nvPr/>
          </p:nvSpPr>
          <p:spPr bwMode="auto">
            <a:xfrm>
              <a:off x="1777" y="3516"/>
              <a:ext cx="2110" cy="55"/>
            </a:xfrm>
            <a:custGeom>
              <a:avLst/>
              <a:gdLst>
                <a:gd name="T0" fmla="*/ 2110 w 16876"/>
                <a:gd name="T1" fmla="*/ 55 h 386"/>
                <a:gd name="T2" fmla="*/ 0 w 16876"/>
                <a:gd name="T3" fmla="*/ 55 h 386"/>
                <a:gd name="T4" fmla="*/ 49 w 16876"/>
                <a:gd name="T5" fmla="*/ 0 h 386"/>
                <a:gd name="T6" fmla="*/ 2061 w 16876"/>
                <a:gd name="T7" fmla="*/ 0 h 386"/>
                <a:gd name="T8" fmla="*/ 2110 w 16876"/>
                <a:gd name="T9" fmla="*/ 55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76" h="386">
                  <a:moveTo>
                    <a:pt x="16876" y="386"/>
                  </a:moveTo>
                  <a:lnTo>
                    <a:pt x="0" y="386"/>
                  </a:lnTo>
                  <a:lnTo>
                    <a:pt x="393" y="0"/>
                  </a:lnTo>
                  <a:lnTo>
                    <a:pt x="16483" y="0"/>
                  </a:lnTo>
                  <a:lnTo>
                    <a:pt x="16876" y="3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40964" name="Picture 37">
            <a:extLst>
              <a:ext uri="{FF2B5EF4-FFF2-40B4-BE49-F238E27FC236}">
                <a16:creationId xmlns:a16="http://schemas.microsoft.com/office/drawing/2014/main" id="{301967E5-4370-44ED-ACC3-6B838773D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
            <a:ext cx="396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38">
            <a:extLst>
              <a:ext uri="{FF2B5EF4-FFF2-40B4-BE49-F238E27FC236}">
                <a16:creationId xmlns:a16="http://schemas.microsoft.com/office/drawing/2014/main" id="{F2335231-F73E-45C7-92B2-D79CC9C74FEF}"/>
              </a:ext>
            </a:extLst>
          </p:cNvPr>
          <p:cNvSpPr txBox="1">
            <a:spLocks noChangeArrowheads="1"/>
          </p:cNvSpPr>
          <p:nvPr/>
        </p:nvSpPr>
        <p:spPr bwMode="auto">
          <a:xfrm>
            <a:off x="1600200" y="304800"/>
            <a:ext cx="3886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2"/>
                </a:solidFill>
                <a:latin typeface="Arial" panose="020B0604020202020204" pitchFamily="34" charset="0"/>
              </a:rPr>
              <a:t>PLAN DE ENTRENAMIENTO:</a:t>
            </a:r>
          </a:p>
        </p:txBody>
      </p:sp>
      <p:sp>
        <p:nvSpPr>
          <p:cNvPr id="40966" name="Line 39">
            <a:extLst>
              <a:ext uri="{FF2B5EF4-FFF2-40B4-BE49-F238E27FC236}">
                <a16:creationId xmlns:a16="http://schemas.microsoft.com/office/drawing/2014/main" id="{AB4297AB-94A0-40DD-888B-E65173ED2A1F}"/>
              </a:ext>
            </a:extLst>
          </p:cNvPr>
          <p:cNvSpPr>
            <a:spLocks noChangeShapeType="1"/>
          </p:cNvSpPr>
          <p:nvPr/>
        </p:nvSpPr>
        <p:spPr bwMode="auto">
          <a:xfrm>
            <a:off x="4343400" y="765175"/>
            <a:ext cx="0" cy="228600"/>
          </a:xfrm>
          <a:prstGeom prst="line">
            <a:avLst/>
          </a:prstGeom>
          <a:noFill/>
          <a:ln w="508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0967" name="Picture 40">
            <a:extLst>
              <a:ext uri="{FF2B5EF4-FFF2-40B4-BE49-F238E27FC236}">
                <a16:creationId xmlns:a16="http://schemas.microsoft.com/office/drawing/2014/main" id="{8785CFC6-AED2-4524-A582-FEBA5B8F5F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28600"/>
            <a:ext cx="18288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 Box 41">
            <a:extLst>
              <a:ext uri="{FF2B5EF4-FFF2-40B4-BE49-F238E27FC236}">
                <a16:creationId xmlns:a16="http://schemas.microsoft.com/office/drawing/2014/main" id="{8715BCB5-AC61-4B4B-8827-457AC6CFEB60}"/>
              </a:ext>
            </a:extLst>
          </p:cNvPr>
          <p:cNvSpPr txBox="1">
            <a:spLocks noChangeArrowheads="1"/>
          </p:cNvSpPr>
          <p:nvPr/>
        </p:nvSpPr>
        <p:spPr bwMode="auto">
          <a:xfrm>
            <a:off x="5486400" y="273050"/>
            <a:ext cx="1828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1"/>
                </a:solidFill>
                <a:latin typeface="Arial" panose="020B0604020202020204" pitchFamily="34" charset="0"/>
              </a:rPr>
              <a:t>Tipos/Ciclos</a:t>
            </a:r>
          </a:p>
        </p:txBody>
      </p:sp>
      <p:pic>
        <p:nvPicPr>
          <p:cNvPr id="40969" name="Picture 42">
            <a:extLst>
              <a:ext uri="{FF2B5EF4-FFF2-40B4-BE49-F238E27FC236}">
                <a16:creationId xmlns:a16="http://schemas.microsoft.com/office/drawing/2014/main" id="{961C58BC-83E7-46AC-8F30-A21454AD4F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1063" y="993775"/>
            <a:ext cx="2895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 Box 43">
            <a:extLst>
              <a:ext uri="{FF2B5EF4-FFF2-40B4-BE49-F238E27FC236}">
                <a16:creationId xmlns:a16="http://schemas.microsoft.com/office/drawing/2014/main" id="{EB24A949-14A6-4026-A1E4-42E0015A79AD}"/>
              </a:ext>
            </a:extLst>
          </p:cNvPr>
          <p:cNvSpPr txBox="1">
            <a:spLocks noChangeArrowheads="1"/>
          </p:cNvSpPr>
          <p:nvPr/>
        </p:nvSpPr>
        <p:spPr bwMode="auto">
          <a:xfrm>
            <a:off x="2133600" y="1069975"/>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900" b="1">
                <a:solidFill>
                  <a:schemeClr val="tx1"/>
                </a:solidFill>
                <a:latin typeface="Arial" panose="020B0604020202020204" pitchFamily="34" charset="0"/>
              </a:rPr>
              <a:t>Plan/Ciclo Pluri-Anual:</a:t>
            </a:r>
          </a:p>
        </p:txBody>
      </p:sp>
      <p:pic>
        <p:nvPicPr>
          <p:cNvPr id="40971" name="Picture 44">
            <a:extLst>
              <a:ext uri="{FF2B5EF4-FFF2-40B4-BE49-F238E27FC236}">
                <a16:creationId xmlns:a16="http://schemas.microsoft.com/office/drawing/2014/main" id="{A06A0D94-0015-4159-8DB5-1D3312E7BA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993775"/>
            <a:ext cx="1600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Rectangle 47">
            <a:extLst>
              <a:ext uri="{FF2B5EF4-FFF2-40B4-BE49-F238E27FC236}">
                <a16:creationId xmlns:a16="http://schemas.microsoft.com/office/drawing/2014/main" id="{D0CBE801-82C4-4F79-8342-F97EB52A28B1}"/>
              </a:ext>
            </a:extLst>
          </p:cNvPr>
          <p:cNvSpPr>
            <a:spLocks noChangeArrowheads="1"/>
          </p:cNvSpPr>
          <p:nvPr/>
        </p:nvSpPr>
        <p:spPr bwMode="auto">
          <a:xfrm>
            <a:off x="685800" y="3355975"/>
            <a:ext cx="1752600" cy="911225"/>
          </a:xfrm>
          <a:prstGeom prst="rect">
            <a:avLst/>
          </a:prstGeom>
          <a:gradFill rotWithShape="0">
            <a:gsLst>
              <a:gs pos="0">
                <a:schemeClr val="bg1"/>
              </a:gs>
              <a:gs pos="100000">
                <a:srgbClr val="660033"/>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0973" name="Text Box 48">
            <a:extLst>
              <a:ext uri="{FF2B5EF4-FFF2-40B4-BE49-F238E27FC236}">
                <a16:creationId xmlns:a16="http://schemas.microsoft.com/office/drawing/2014/main" id="{57CE033C-ECC9-43B9-88D0-274A50B7F510}"/>
              </a:ext>
            </a:extLst>
          </p:cNvPr>
          <p:cNvSpPr txBox="1">
            <a:spLocks noChangeArrowheads="1"/>
          </p:cNvSpPr>
          <p:nvPr/>
        </p:nvSpPr>
        <p:spPr bwMode="auto">
          <a:xfrm>
            <a:off x="609600" y="3352800"/>
            <a:ext cx="1905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90000"/>
              </a:lnSpc>
            </a:pPr>
            <a:r>
              <a:rPr lang="en-US" altLang="en-US" sz="2000" b="1">
                <a:solidFill>
                  <a:schemeClr val="tx1"/>
                </a:solidFill>
              </a:rPr>
              <a:t>Período </a:t>
            </a:r>
            <a:r>
              <a:rPr lang="en-US" altLang="en-US" sz="2000" b="1">
                <a:solidFill>
                  <a:srgbClr val="00FF99"/>
                </a:solidFill>
                <a:latin typeface="Arial" panose="020B0604020202020204" pitchFamily="34" charset="0"/>
              </a:rPr>
              <a:t>Preparatorio</a:t>
            </a:r>
          </a:p>
          <a:p>
            <a:pPr algn="ctr">
              <a:lnSpc>
                <a:spcPct val="90000"/>
              </a:lnSpc>
            </a:pPr>
            <a:r>
              <a:rPr lang="en-US" altLang="en-US" sz="2000" b="1">
                <a:solidFill>
                  <a:schemeClr val="tx1"/>
                </a:solidFill>
              </a:rPr>
              <a:t>(3-6 Meses</a:t>
            </a:r>
            <a:r>
              <a:rPr lang="en-US" altLang="en-US" sz="1800" b="1">
                <a:solidFill>
                  <a:schemeClr val="tx1"/>
                </a:solidFill>
              </a:rPr>
              <a:t>)</a:t>
            </a:r>
            <a:endParaRPr lang="en-US" altLang="en-US" sz="1800" b="1">
              <a:solidFill>
                <a:schemeClr val="tx2"/>
              </a:solidFill>
            </a:endParaRPr>
          </a:p>
        </p:txBody>
      </p:sp>
      <p:sp>
        <p:nvSpPr>
          <p:cNvPr id="40974" name="Text Box 53">
            <a:extLst>
              <a:ext uri="{FF2B5EF4-FFF2-40B4-BE49-F238E27FC236}">
                <a16:creationId xmlns:a16="http://schemas.microsoft.com/office/drawing/2014/main" id="{4651532D-2C33-4CC1-984E-154CF93372BC}"/>
              </a:ext>
            </a:extLst>
          </p:cNvPr>
          <p:cNvSpPr txBox="1">
            <a:spLocks noChangeArrowheads="1"/>
          </p:cNvSpPr>
          <p:nvPr/>
        </p:nvSpPr>
        <p:spPr bwMode="auto">
          <a:xfrm>
            <a:off x="5029200" y="1066800"/>
            <a:ext cx="1600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90000"/>
              </a:lnSpc>
            </a:pPr>
            <a:r>
              <a:rPr lang="en-US" altLang="en-US" sz="1900" b="1" i="1">
                <a:solidFill>
                  <a:schemeClr val="tx2"/>
                </a:solidFill>
                <a:latin typeface="Arial" panose="020B0604020202020204" pitchFamily="34" charset="0"/>
              </a:rPr>
              <a:t>8 – 16 Años</a:t>
            </a:r>
            <a:endParaRPr lang="en-US" altLang="en-US" sz="1900" b="1">
              <a:solidFill>
                <a:srgbClr val="00FFFF"/>
              </a:solidFill>
              <a:latin typeface="Arial" panose="020B0604020202020204" pitchFamily="34" charset="0"/>
            </a:endParaRPr>
          </a:p>
        </p:txBody>
      </p:sp>
      <p:sp>
        <p:nvSpPr>
          <p:cNvPr id="40975" name="Line 82">
            <a:extLst>
              <a:ext uri="{FF2B5EF4-FFF2-40B4-BE49-F238E27FC236}">
                <a16:creationId xmlns:a16="http://schemas.microsoft.com/office/drawing/2014/main" id="{BFC8FFB6-94CE-4B14-8BD1-BBDB0758AB96}"/>
              </a:ext>
            </a:extLst>
          </p:cNvPr>
          <p:cNvSpPr>
            <a:spLocks noChangeShapeType="1"/>
          </p:cNvSpPr>
          <p:nvPr/>
        </p:nvSpPr>
        <p:spPr bwMode="auto">
          <a:xfrm>
            <a:off x="4343400" y="1524000"/>
            <a:ext cx="0" cy="228600"/>
          </a:xfrm>
          <a:prstGeom prst="line">
            <a:avLst/>
          </a:prstGeom>
          <a:noFill/>
          <a:ln w="508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0976" name="Picture 83">
            <a:extLst>
              <a:ext uri="{FF2B5EF4-FFF2-40B4-BE49-F238E27FC236}">
                <a16:creationId xmlns:a16="http://schemas.microsoft.com/office/drawing/2014/main" id="{008408D6-8BF2-4167-90F5-7005C4B0EE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752600"/>
            <a:ext cx="3124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7" name="Text Box 84">
            <a:extLst>
              <a:ext uri="{FF2B5EF4-FFF2-40B4-BE49-F238E27FC236}">
                <a16:creationId xmlns:a16="http://schemas.microsoft.com/office/drawing/2014/main" id="{513703B0-E4D5-4C6B-84D7-FA9B2C8F698A}"/>
              </a:ext>
            </a:extLst>
          </p:cNvPr>
          <p:cNvSpPr txBox="1">
            <a:spLocks noChangeArrowheads="1"/>
          </p:cNvSpPr>
          <p:nvPr/>
        </p:nvSpPr>
        <p:spPr bwMode="auto">
          <a:xfrm>
            <a:off x="2438400" y="1828800"/>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900" b="1">
                <a:solidFill>
                  <a:schemeClr val="tx1"/>
                </a:solidFill>
                <a:latin typeface="Arial" panose="020B0604020202020204" pitchFamily="34" charset="0"/>
              </a:rPr>
              <a:t>Plan/Ciclo Cuatri-Anual:</a:t>
            </a:r>
          </a:p>
        </p:txBody>
      </p:sp>
      <p:pic>
        <p:nvPicPr>
          <p:cNvPr id="40978" name="Picture 85">
            <a:extLst>
              <a:ext uri="{FF2B5EF4-FFF2-40B4-BE49-F238E27FC236}">
                <a16:creationId xmlns:a16="http://schemas.microsoft.com/office/drawing/2014/main" id="{8C1727EB-B59F-45EE-AD51-131E54673B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2738" y="1752600"/>
            <a:ext cx="10842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9" name="Text Box 86">
            <a:extLst>
              <a:ext uri="{FF2B5EF4-FFF2-40B4-BE49-F238E27FC236}">
                <a16:creationId xmlns:a16="http://schemas.microsoft.com/office/drawing/2014/main" id="{CBC170EB-C380-469A-B5E2-75CEFEF5AF5C}"/>
              </a:ext>
            </a:extLst>
          </p:cNvPr>
          <p:cNvSpPr txBox="1">
            <a:spLocks noChangeArrowheads="1"/>
          </p:cNvSpPr>
          <p:nvPr/>
        </p:nvSpPr>
        <p:spPr bwMode="auto">
          <a:xfrm>
            <a:off x="5392738" y="1825625"/>
            <a:ext cx="10080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90000"/>
              </a:lnSpc>
            </a:pPr>
            <a:r>
              <a:rPr lang="en-US" altLang="en-US" sz="1900" b="1" i="1">
                <a:solidFill>
                  <a:schemeClr val="tx2"/>
                </a:solidFill>
                <a:latin typeface="Arial" panose="020B0604020202020204" pitchFamily="34" charset="0"/>
              </a:rPr>
              <a:t>4 Años</a:t>
            </a:r>
            <a:endParaRPr lang="en-US" altLang="en-US" sz="1900" b="1">
              <a:solidFill>
                <a:srgbClr val="00FFFF"/>
              </a:solidFill>
              <a:latin typeface="Arial" panose="020B0604020202020204" pitchFamily="34" charset="0"/>
            </a:endParaRPr>
          </a:p>
        </p:txBody>
      </p:sp>
      <p:sp>
        <p:nvSpPr>
          <p:cNvPr id="40980" name="Line 87">
            <a:extLst>
              <a:ext uri="{FF2B5EF4-FFF2-40B4-BE49-F238E27FC236}">
                <a16:creationId xmlns:a16="http://schemas.microsoft.com/office/drawing/2014/main" id="{E4DBD3A5-0D85-40DD-8F39-212A5D00F577}"/>
              </a:ext>
            </a:extLst>
          </p:cNvPr>
          <p:cNvSpPr>
            <a:spLocks noChangeShapeType="1"/>
          </p:cNvSpPr>
          <p:nvPr/>
        </p:nvSpPr>
        <p:spPr bwMode="auto">
          <a:xfrm>
            <a:off x="4343400" y="2289175"/>
            <a:ext cx="0" cy="228600"/>
          </a:xfrm>
          <a:prstGeom prst="line">
            <a:avLst/>
          </a:prstGeom>
          <a:noFill/>
          <a:ln w="508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0981" name="Picture 88">
            <a:extLst>
              <a:ext uri="{FF2B5EF4-FFF2-40B4-BE49-F238E27FC236}">
                <a16:creationId xmlns:a16="http://schemas.microsoft.com/office/drawing/2014/main" id="{9CA3EEEE-0547-44D2-8B4D-AFD2F91837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517775"/>
            <a:ext cx="2286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2" name="Text Box 89">
            <a:extLst>
              <a:ext uri="{FF2B5EF4-FFF2-40B4-BE49-F238E27FC236}">
                <a16:creationId xmlns:a16="http://schemas.microsoft.com/office/drawing/2014/main" id="{2B0257F8-BB6A-4FE5-81E8-1424E7E93D92}"/>
              </a:ext>
            </a:extLst>
          </p:cNvPr>
          <p:cNvSpPr txBox="1">
            <a:spLocks noChangeArrowheads="1"/>
          </p:cNvSpPr>
          <p:nvPr/>
        </p:nvSpPr>
        <p:spPr bwMode="auto">
          <a:xfrm>
            <a:off x="2667000" y="2593975"/>
            <a:ext cx="2209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900" b="1">
                <a:solidFill>
                  <a:schemeClr val="tx1"/>
                </a:solidFill>
                <a:latin typeface="Arial" panose="020B0604020202020204" pitchFamily="34" charset="0"/>
              </a:rPr>
              <a:t>Plan/Ciclo Anual:</a:t>
            </a:r>
          </a:p>
        </p:txBody>
      </p:sp>
      <p:pic>
        <p:nvPicPr>
          <p:cNvPr id="40983" name="Picture 90">
            <a:extLst>
              <a:ext uri="{FF2B5EF4-FFF2-40B4-BE49-F238E27FC236}">
                <a16:creationId xmlns:a16="http://schemas.microsoft.com/office/drawing/2014/main" id="{0ACEEC7A-6E8A-4CC7-8C65-56751D3EE8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2517775"/>
            <a:ext cx="13128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4" name="Text Box 91">
            <a:extLst>
              <a:ext uri="{FF2B5EF4-FFF2-40B4-BE49-F238E27FC236}">
                <a16:creationId xmlns:a16="http://schemas.microsoft.com/office/drawing/2014/main" id="{611B46B9-5E52-4531-ADBE-6F59F073BA14}"/>
              </a:ext>
            </a:extLst>
          </p:cNvPr>
          <p:cNvSpPr txBox="1">
            <a:spLocks noChangeArrowheads="1"/>
          </p:cNvSpPr>
          <p:nvPr/>
        </p:nvSpPr>
        <p:spPr bwMode="auto">
          <a:xfrm>
            <a:off x="4859338" y="2590800"/>
            <a:ext cx="13128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90000"/>
              </a:lnSpc>
            </a:pPr>
            <a:r>
              <a:rPr lang="en-US" altLang="en-US" sz="1900" b="1" i="1">
                <a:solidFill>
                  <a:schemeClr val="tx2"/>
                </a:solidFill>
                <a:latin typeface="Arial" panose="020B0604020202020204" pitchFamily="34" charset="0"/>
              </a:rPr>
              <a:t>12 Meses</a:t>
            </a:r>
            <a:endParaRPr lang="en-US" altLang="en-US" sz="1900" b="1">
              <a:solidFill>
                <a:srgbClr val="00FFFF"/>
              </a:solidFill>
              <a:latin typeface="Arial" panose="020B0604020202020204" pitchFamily="34" charset="0"/>
            </a:endParaRPr>
          </a:p>
        </p:txBody>
      </p:sp>
      <p:sp>
        <p:nvSpPr>
          <p:cNvPr id="40985" name="Line 92">
            <a:extLst>
              <a:ext uri="{FF2B5EF4-FFF2-40B4-BE49-F238E27FC236}">
                <a16:creationId xmlns:a16="http://schemas.microsoft.com/office/drawing/2014/main" id="{ABA77038-D818-4C72-8521-52CFAF155F4A}"/>
              </a:ext>
            </a:extLst>
          </p:cNvPr>
          <p:cNvSpPr>
            <a:spLocks noChangeShapeType="1"/>
          </p:cNvSpPr>
          <p:nvPr/>
        </p:nvSpPr>
        <p:spPr bwMode="auto">
          <a:xfrm flipH="1">
            <a:off x="1524000" y="2819400"/>
            <a:ext cx="1066800" cy="457200"/>
          </a:xfrm>
          <a:prstGeom prst="line">
            <a:avLst/>
          </a:prstGeom>
          <a:noFill/>
          <a:ln w="508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6" name="Rectangle 93">
            <a:extLst>
              <a:ext uri="{FF2B5EF4-FFF2-40B4-BE49-F238E27FC236}">
                <a16:creationId xmlns:a16="http://schemas.microsoft.com/office/drawing/2014/main" id="{361676AE-EAF4-401D-8C24-650FAAE2A0BB}"/>
              </a:ext>
            </a:extLst>
          </p:cNvPr>
          <p:cNvSpPr>
            <a:spLocks noChangeArrowheads="1"/>
          </p:cNvSpPr>
          <p:nvPr/>
        </p:nvSpPr>
        <p:spPr bwMode="auto">
          <a:xfrm>
            <a:off x="3429000" y="3355975"/>
            <a:ext cx="1828800" cy="911225"/>
          </a:xfrm>
          <a:prstGeom prst="rect">
            <a:avLst/>
          </a:prstGeom>
          <a:gradFill rotWithShape="0">
            <a:gsLst>
              <a:gs pos="0">
                <a:schemeClr val="bg1"/>
              </a:gs>
              <a:gs pos="100000">
                <a:srgbClr val="660033"/>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0987" name="Text Box 94">
            <a:extLst>
              <a:ext uri="{FF2B5EF4-FFF2-40B4-BE49-F238E27FC236}">
                <a16:creationId xmlns:a16="http://schemas.microsoft.com/office/drawing/2014/main" id="{EED60D3C-3886-4883-9FED-E4880894BC75}"/>
              </a:ext>
            </a:extLst>
          </p:cNvPr>
          <p:cNvSpPr txBox="1">
            <a:spLocks noChangeArrowheads="1"/>
          </p:cNvSpPr>
          <p:nvPr/>
        </p:nvSpPr>
        <p:spPr bwMode="auto">
          <a:xfrm>
            <a:off x="3505200" y="3352800"/>
            <a:ext cx="1676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90000"/>
              </a:lnSpc>
            </a:pPr>
            <a:r>
              <a:rPr lang="en-US" altLang="en-US" sz="2000" b="1">
                <a:solidFill>
                  <a:schemeClr val="tx1"/>
                </a:solidFill>
              </a:rPr>
              <a:t>Período </a:t>
            </a:r>
            <a:r>
              <a:rPr lang="en-US" altLang="en-US" sz="2000" b="1">
                <a:solidFill>
                  <a:srgbClr val="00FF99"/>
                </a:solidFill>
                <a:latin typeface="Arial" panose="020B0604020202020204" pitchFamily="34" charset="0"/>
              </a:rPr>
              <a:t>Competitivo</a:t>
            </a:r>
          </a:p>
          <a:p>
            <a:pPr algn="ctr">
              <a:lnSpc>
                <a:spcPct val="90000"/>
              </a:lnSpc>
            </a:pPr>
            <a:r>
              <a:rPr lang="en-US" altLang="en-US" sz="2000" b="1">
                <a:solidFill>
                  <a:schemeClr val="tx1"/>
                </a:solidFill>
              </a:rPr>
              <a:t>(4-6 Meses</a:t>
            </a:r>
            <a:r>
              <a:rPr lang="en-US" altLang="en-US" sz="1800" b="1">
                <a:solidFill>
                  <a:schemeClr val="tx1"/>
                </a:solidFill>
              </a:rPr>
              <a:t>)</a:t>
            </a:r>
            <a:endParaRPr lang="en-US" altLang="en-US" sz="1800" b="1">
              <a:solidFill>
                <a:schemeClr val="tx2"/>
              </a:solidFill>
            </a:endParaRPr>
          </a:p>
        </p:txBody>
      </p:sp>
      <p:sp>
        <p:nvSpPr>
          <p:cNvPr id="40988" name="Line 95">
            <a:extLst>
              <a:ext uri="{FF2B5EF4-FFF2-40B4-BE49-F238E27FC236}">
                <a16:creationId xmlns:a16="http://schemas.microsoft.com/office/drawing/2014/main" id="{192FB198-3D16-479C-B123-93B7B1E487C7}"/>
              </a:ext>
            </a:extLst>
          </p:cNvPr>
          <p:cNvSpPr>
            <a:spLocks noChangeShapeType="1"/>
          </p:cNvSpPr>
          <p:nvPr/>
        </p:nvSpPr>
        <p:spPr bwMode="auto">
          <a:xfrm>
            <a:off x="4343400" y="3048000"/>
            <a:ext cx="0" cy="228600"/>
          </a:xfrm>
          <a:prstGeom prst="line">
            <a:avLst/>
          </a:prstGeom>
          <a:noFill/>
          <a:ln w="508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9" name="Rectangle 96">
            <a:extLst>
              <a:ext uri="{FF2B5EF4-FFF2-40B4-BE49-F238E27FC236}">
                <a16:creationId xmlns:a16="http://schemas.microsoft.com/office/drawing/2014/main" id="{BA96F5CE-7FDE-4C87-AFCF-E32B0DB873F8}"/>
              </a:ext>
            </a:extLst>
          </p:cNvPr>
          <p:cNvSpPr>
            <a:spLocks noChangeArrowheads="1"/>
          </p:cNvSpPr>
          <p:nvPr/>
        </p:nvSpPr>
        <p:spPr bwMode="auto">
          <a:xfrm>
            <a:off x="6324600" y="3355975"/>
            <a:ext cx="1905000" cy="911225"/>
          </a:xfrm>
          <a:prstGeom prst="rect">
            <a:avLst/>
          </a:prstGeom>
          <a:gradFill rotWithShape="0">
            <a:gsLst>
              <a:gs pos="0">
                <a:schemeClr val="bg1"/>
              </a:gs>
              <a:gs pos="100000">
                <a:srgbClr val="660033"/>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0990" name="Text Box 97">
            <a:extLst>
              <a:ext uri="{FF2B5EF4-FFF2-40B4-BE49-F238E27FC236}">
                <a16:creationId xmlns:a16="http://schemas.microsoft.com/office/drawing/2014/main" id="{7C65CEF0-16EC-4A64-8445-197E5F46CB15}"/>
              </a:ext>
            </a:extLst>
          </p:cNvPr>
          <p:cNvSpPr txBox="1">
            <a:spLocks noChangeArrowheads="1"/>
          </p:cNvSpPr>
          <p:nvPr/>
        </p:nvSpPr>
        <p:spPr bwMode="auto">
          <a:xfrm>
            <a:off x="6400800" y="3352800"/>
            <a:ext cx="1752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90000"/>
              </a:lnSpc>
            </a:pPr>
            <a:r>
              <a:rPr lang="en-US" altLang="en-US" sz="2000" b="1">
                <a:solidFill>
                  <a:schemeClr val="tx1"/>
                </a:solidFill>
              </a:rPr>
              <a:t>Período </a:t>
            </a:r>
            <a:r>
              <a:rPr lang="en-US" altLang="en-US" sz="2000" b="1">
                <a:solidFill>
                  <a:srgbClr val="00FF99"/>
                </a:solidFill>
                <a:latin typeface="Arial" panose="020B0604020202020204" pitchFamily="34" charset="0"/>
              </a:rPr>
              <a:t>Transitorio</a:t>
            </a:r>
          </a:p>
          <a:p>
            <a:pPr algn="ctr">
              <a:lnSpc>
                <a:spcPct val="90000"/>
              </a:lnSpc>
            </a:pPr>
            <a:r>
              <a:rPr lang="en-US" altLang="en-US" sz="2000" b="1">
                <a:solidFill>
                  <a:schemeClr val="tx1"/>
                </a:solidFill>
              </a:rPr>
              <a:t>(3-5 Semanas)</a:t>
            </a:r>
            <a:endParaRPr lang="en-US" altLang="en-US" sz="1800" b="1">
              <a:solidFill>
                <a:schemeClr val="tx2"/>
              </a:solidFill>
            </a:endParaRPr>
          </a:p>
        </p:txBody>
      </p:sp>
      <p:sp>
        <p:nvSpPr>
          <p:cNvPr id="40991" name="Line 98">
            <a:extLst>
              <a:ext uri="{FF2B5EF4-FFF2-40B4-BE49-F238E27FC236}">
                <a16:creationId xmlns:a16="http://schemas.microsoft.com/office/drawing/2014/main" id="{0817676A-8EFF-49A2-A5C1-57C57A54E39A}"/>
              </a:ext>
            </a:extLst>
          </p:cNvPr>
          <p:cNvSpPr>
            <a:spLocks noChangeShapeType="1"/>
          </p:cNvSpPr>
          <p:nvPr/>
        </p:nvSpPr>
        <p:spPr bwMode="auto">
          <a:xfrm>
            <a:off x="6172200" y="2743200"/>
            <a:ext cx="1143000" cy="533400"/>
          </a:xfrm>
          <a:prstGeom prst="line">
            <a:avLst/>
          </a:prstGeom>
          <a:noFill/>
          <a:ln w="508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2" name="Line 100">
            <a:extLst>
              <a:ext uri="{FF2B5EF4-FFF2-40B4-BE49-F238E27FC236}">
                <a16:creationId xmlns:a16="http://schemas.microsoft.com/office/drawing/2014/main" id="{8254352E-9ADA-4E5A-A352-49C12666DC98}"/>
              </a:ext>
            </a:extLst>
          </p:cNvPr>
          <p:cNvSpPr>
            <a:spLocks noChangeShapeType="1"/>
          </p:cNvSpPr>
          <p:nvPr/>
        </p:nvSpPr>
        <p:spPr bwMode="auto">
          <a:xfrm>
            <a:off x="1447800" y="4495800"/>
            <a:ext cx="59436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3" name="Line 101">
            <a:extLst>
              <a:ext uri="{FF2B5EF4-FFF2-40B4-BE49-F238E27FC236}">
                <a16:creationId xmlns:a16="http://schemas.microsoft.com/office/drawing/2014/main" id="{ADA27740-FD96-4ADA-82EC-E0CA1DC0C40B}"/>
              </a:ext>
            </a:extLst>
          </p:cNvPr>
          <p:cNvSpPr>
            <a:spLocks noChangeShapeType="1"/>
          </p:cNvSpPr>
          <p:nvPr/>
        </p:nvSpPr>
        <p:spPr bwMode="auto">
          <a:xfrm>
            <a:off x="4343400" y="4495800"/>
            <a:ext cx="0" cy="228600"/>
          </a:xfrm>
          <a:prstGeom prst="line">
            <a:avLst/>
          </a:prstGeom>
          <a:noFill/>
          <a:ln w="508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4" name="Line 102">
            <a:extLst>
              <a:ext uri="{FF2B5EF4-FFF2-40B4-BE49-F238E27FC236}">
                <a16:creationId xmlns:a16="http://schemas.microsoft.com/office/drawing/2014/main" id="{0C3FFC12-787A-4833-8B7B-2FD6A415EDED}"/>
              </a:ext>
            </a:extLst>
          </p:cNvPr>
          <p:cNvSpPr>
            <a:spLocks noChangeShapeType="1"/>
          </p:cNvSpPr>
          <p:nvPr/>
        </p:nvSpPr>
        <p:spPr bwMode="auto">
          <a:xfrm>
            <a:off x="4343400" y="4343400"/>
            <a:ext cx="0" cy="22860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5" name="Line 103">
            <a:extLst>
              <a:ext uri="{FF2B5EF4-FFF2-40B4-BE49-F238E27FC236}">
                <a16:creationId xmlns:a16="http://schemas.microsoft.com/office/drawing/2014/main" id="{36F0462B-B876-48AB-8161-717C24961354}"/>
              </a:ext>
            </a:extLst>
          </p:cNvPr>
          <p:cNvSpPr>
            <a:spLocks noChangeShapeType="1"/>
          </p:cNvSpPr>
          <p:nvPr/>
        </p:nvSpPr>
        <p:spPr bwMode="auto">
          <a:xfrm>
            <a:off x="1447800" y="4343400"/>
            <a:ext cx="0" cy="15240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6" name="Line 104">
            <a:extLst>
              <a:ext uri="{FF2B5EF4-FFF2-40B4-BE49-F238E27FC236}">
                <a16:creationId xmlns:a16="http://schemas.microsoft.com/office/drawing/2014/main" id="{07A09059-44F3-4DD6-BA14-FE4D98CF9ABC}"/>
              </a:ext>
            </a:extLst>
          </p:cNvPr>
          <p:cNvSpPr>
            <a:spLocks noChangeShapeType="1"/>
          </p:cNvSpPr>
          <p:nvPr/>
        </p:nvSpPr>
        <p:spPr bwMode="auto">
          <a:xfrm>
            <a:off x="7391400" y="4343400"/>
            <a:ext cx="0" cy="15240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7" name="Text Box 106">
            <a:extLst>
              <a:ext uri="{FF2B5EF4-FFF2-40B4-BE49-F238E27FC236}">
                <a16:creationId xmlns:a16="http://schemas.microsoft.com/office/drawing/2014/main" id="{DCE46BA1-51F1-4851-9959-2A1DFF54680E}"/>
              </a:ext>
            </a:extLst>
          </p:cNvPr>
          <p:cNvSpPr txBox="1">
            <a:spLocks noChangeArrowheads="1"/>
          </p:cNvSpPr>
          <p:nvPr/>
        </p:nvSpPr>
        <p:spPr bwMode="auto">
          <a:xfrm>
            <a:off x="1905000" y="4799013"/>
            <a:ext cx="21336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700" b="1">
                <a:solidFill>
                  <a:schemeClr val="tx1"/>
                </a:solidFill>
                <a:latin typeface="Arial" panose="020B0604020202020204" pitchFamily="34" charset="0"/>
              </a:rPr>
              <a:t>Macro/Meso-Ciclo:</a:t>
            </a:r>
          </a:p>
        </p:txBody>
      </p:sp>
      <p:grpSp>
        <p:nvGrpSpPr>
          <p:cNvPr id="40998" name="Group 108">
            <a:extLst>
              <a:ext uri="{FF2B5EF4-FFF2-40B4-BE49-F238E27FC236}">
                <a16:creationId xmlns:a16="http://schemas.microsoft.com/office/drawing/2014/main" id="{B86B4643-FE3C-4223-811E-4E1AF8DCE82C}"/>
              </a:ext>
            </a:extLst>
          </p:cNvPr>
          <p:cNvGrpSpPr>
            <a:grpSpLocks/>
          </p:cNvGrpSpPr>
          <p:nvPr/>
        </p:nvGrpSpPr>
        <p:grpSpPr bwMode="auto">
          <a:xfrm>
            <a:off x="1905000" y="6094413"/>
            <a:ext cx="5181600" cy="533400"/>
            <a:chOff x="481" y="3169"/>
            <a:chExt cx="4750" cy="763"/>
          </a:xfrm>
        </p:grpSpPr>
        <p:sp>
          <p:nvSpPr>
            <p:cNvPr id="41027" name="Rectangle 109">
              <a:extLst>
                <a:ext uri="{FF2B5EF4-FFF2-40B4-BE49-F238E27FC236}">
                  <a16:creationId xmlns:a16="http://schemas.microsoft.com/office/drawing/2014/main" id="{5E4C43C5-99CE-4DFE-8781-71E3122C1E3F}"/>
                </a:ext>
              </a:extLst>
            </p:cNvPr>
            <p:cNvSpPr>
              <a:spLocks noChangeArrowheads="1"/>
            </p:cNvSpPr>
            <p:nvPr/>
          </p:nvSpPr>
          <p:spPr bwMode="auto">
            <a:xfrm>
              <a:off x="530" y="3203"/>
              <a:ext cx="4652" cy="695"/>
            </a:xfrm>
            <a:prstGeom prst="rect">
              <a:avLst/>
            </a:prstGeom>
            <a:gradFill rotWithShape="0">
              <a:gsLst>
                <a:gs pos="0">
                  <a:srgbClr val="660066"/>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1028" name="Rectangle 110">
              <a:extLst>
                <a:ext uri="{FF2B5EF4-FFF2-40B4-BE49-F238E27FC236}">
                  <a16:creationId xmlns:a16="http://schemas.microsoft.com/office/drawing/2014/main" id="{8AAD3BB4-89F7-4C5A-BA41-8E5B2FA957E8}"/>
                </a:ext>
              </a:extLst>
            </p:cNvPr>
            <p:cNvSpPr>
              <a:spLocks noChangeArrowheads="1"/>
            </p:cNvSpPr>
            <p:nvPr/>
          </p:nvSpPr>
          <p:spPr bwMode="auto">
            <a:xfrm>
              <a:off x="530" y="3203"/>
              <a:ext cx="4652" cy="695"/>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1029" name="Freeform 111">
              <a:extLst>
                <a:ext uri="{FF2B5EF4-FFF2-40B4-BE49-F238E27FC236}">
                  <a16:creationId xmlns:a16="http://schemas.microsoft.com/office/drawing/2014/main" id="{5B543F76-4E6B-491D-973D-332E0A112C58}"/>
                </a:ext>
              </a:extLst>
            </p:cNvPr>
            <p:cNvSpPr>
              <a:spLocks/>
            </p:cNvSpPr>
            <p:nvPr/>
          </p:nvSpPr>
          <p:spPr bwMode="auto">
            <a:xfrm>
              <a:off x="481" y="3169"/>
              <a:ext cx="49" cy="763"/>
            </a:xfrm>
            <a:custGeom>
              <a:avLst/>
              <a:gdLst>
                <a:gd name="T0" fmla="*/ 0 w 195"/>
                <a:gd name="T1" fmla="*/ 0 h 3817"/>
                <a:gd name="T2" fmla="*/ 49 w 195"/>
                <a:gd name="T3" fmla="*/ 34 h 3817"/>
                <a:gd name="T4" fmla="*/ 49 w 195"/>
                <a:gd name="T5" fmla="*/ 729 h 3817"/>
                <a:gd name="T6" fmla="*/ 0 w 195"/>
                <a:gd name="T7" fmla="*/ 763 h 3817"/>
                <a:gd name="T8" fmla="*/ 0 w 195"/>
                <a:gd name="T9" fmla="*/ 0 h 38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3817">
                  <a:moveTo>
                    <a:pt x="0" y="0"/>
                  </a:moveTo>
                  <a:lnTo>
                    <a:pt x="195" y="170"/>
                  </a:lnTo>
                  <a:lnTo>
                    <a:pt x="195" y="3647"/>
                  </a:lnTo>
                  <a:lnTo>
                    <a:pt x="0" y="3817"/>
                  </a:lnTo>
                  <a:lnTo>
                    <a:pt x="0" y="0"/>
                  </a:lnTo>
                  <a:close/>
                </a:path>
              </a:pathLst>
            </a:custGeom>
            <a:solidFill>
              <a:srgbClr val="9D67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0" name="Freeform 112">
              <a:extLst>
                <a:ext uri="{FF2B5EF4-FFF2-40B4-BE49-F238E27FC236}">
                  <a16:creationId xmlns:a16="http://schemas.microsoft.com/office/drawing/2014/main" id="{766F77F0-EF5B-4515-B7B5-6D4589EC121D}"/>
                </a:ext>
              </a:extLst>
            </p:cNvPr>
            <p:cNvSpPr>
              <a:spLocks/>
            </p:cNvSpPr>
            <p:nvPr/>
          </p:nvSpPr>
          <p:spPr bwMode="auto">
            <a:xfrm>
              <a:off x="481" y="3169"/>
              <a:ext cx="49" cy="763"/>
            </a:xfrm>
            <a:custGeom>
              <a:avLst/>
              <a:gdLst>
                <a:gd name="T0" fmla="*/ 0 w 195"/>
                <a:gd name="T1" fmla="*/ 0 h 3817"/>
                <a:gd name="T2" fmla="*/ 49 w 195"/>
                <a:gd name="T3" fmla="*/ 34 h 3817"/>
                <a:gd name="T4" fmla="*/ 49 w 195"/>
                <a:gd name="T5" fmla="*/ 729 h 3817"/>
                <a:gd name="T6" fmla="*/ 0 w 195"/>
                <a:gd name="T7" fmla="*/ 763 h 3817"/>
                <a:gd name="T8" fmla="*/ 0 w 195"/>
                <a:gd name="T9" fmla="*/ 0 h 38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3817">
                  <a:moveTo>
                    <a:pt x="0" y="0"/>
                  </a:moveTo>
                  <a:lnTo>
                    <a:pt x="195" y="170"/>
                  </a:lnTo>
                  <a:lnTo>
                    <a:pt x="195" y="3647"/>
                  </a:lnTo>
                  <a:lnTo>
                    <a:pt x="0" y="3817"/>
                  </a:lnTo>
                  <a:lnTo>
                    <a:pt x="0" y="0"/>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31" name="Freeform 113">
              <a:extLst>
                <a:ext uri="{FF2B5EF4-FFF2-40B4-BE49-F238E27FC236}">
                  <a16:creationId xmlns:a16="http://schemas.microsoft.com/office/drawing/2014/main" id="{5CC22779-D7E8-43EA-B090-4CC69905FD43}"/>
                </a:ext>
              </a:extLst>
            </p:cNvPr>
            <p:cNvSpPr>
              <a:spLocks/>
            </p:cNvSpPr>
            <p:nvPr/>
          </p:nvSpPr>
          <p:spPr bwMode="auto">
            <a:xfrm>
              <a:off x="481" y="3169"/>
              <a:ext cx="4750" cy="34"/>
            </a:xfrm>
            <a:custGeom>
              <a:avLst/>
              <a:gdLst>
                <a:gd name="T0" fmla="*/ 0 w 18998"/>
                <a:gd name="T1" fmla="*/ 0 h 170"/>
                <a:gd name="T2" fmla="*/ 49 w 18998"/>
                <a:gd name="T3" fmla="*/ 34 h 170"/>
                <a:gd name="T4" fmla="*/ 4701 w 18998"/>
                <a:gd name="T5" fmla="*/ 34 h 170"/>
                <a:gd name="T6" fmla="*/ 4750 w 18998"/>
                <a:gd name="T7" fmla="*/ 0 h 170"/>
                <a:gd name="T8" fmla="*/ 0 w 18998"/>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98" h="170">
                  <a:moveTo>
                    <a:pt x="0" y="0"/>
                  </a:moveTo>
                  <a:lnTo>
                    <a:pt x="195" y="170"/>
                  </a:lnTo>
                  <a:lnTo>
                    <a:pt x="18803" y="170"/>
                  </a:lnTo>
                  <a:lnTo>
                    <a:pt x="18998" y="0"/>
                  </a:lnTo>
                  <a:lnTo>
                    <a:pt x="0" y="0"/>
                  </a:lnTo>
                  <a:close/>
                </a:path>
              </a:pathLst>
            </a:custGeom>
            <a:solidFill>
              <a:srgbClr val="A14B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2" name="Freeform 114">
              <a:extLst>
                <a:ext uri="{FF2B5EF4-FFF2-40B4-BE49-F238E27FC236}">
                  <a16:creationId xmlns:a16="http://schemas.microsoft.com/office/drawing/2014/main" id="{E4D53436-3523-4899-AF8D-3DBA136373D0}"/>
                </a:ext>
              </a:extLst>
            </p:cNvPr>
            <p:cNvSpPr>
              <a:spLocks/>
            </p:cNvSpPr>
            <p:nvPr/>
          </p:nvSpPr>
          <p:spPr bwMode="auto">
            <a:xfrm>
              <a:off x="481" y="3169"/>
              <a:ext cx="4750" cy="34"/>
            </a:xfrm>
            <a:custGeom>
              <a:avLst/>
              <a:gdLst>
                <a:gd name="T0" fmla="*/ 0 w 18998"/>
                <a:gd name="T1" fmla="*/ 0 h 170"/>
                <a:gd name="T2" fmla="*/ 49 w 18998"/>
                <a:gd name="T3" fmla="*/ 34 h 170"/>
                <a:gd name="T4" fmla="*/ 4701 w 18998"/>
                <a:gd name="T5" fmla="*/ 34 h 170"/>
                <a:gd name="T6" fmla="*/ 4750 w 18998"/>
                <a:gd name="T7" fmla="*/ 0 h 170"/>
                <a:gd name="T8" fmla="*/ 0 w 18998"/>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98" h="170">
                  <a:moveTo>
                    <a:pt x="0" y="0"/>
                  </a:moveTo>
                  <a:lnTo>
                    <a:pt x="195" y="170"/>
                  </a:lnTo>
                  <a:lnTo>
                    <a:pt x="18803" y="170"/>
                  </a:lnTo>
                  <a:lnTo>
                    <a:pt x="18998" y="0"/>
                  </a:lnTo>
                  <a:lnTo>
                    <a:pt x="0" y="0"/>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33" name="Freeform 115">
              <a:extLst>
                <a:ext uri="{FF2B5EF4-FFF2-40B4-BE49-F238E27FC236}">
                  <a16:creationId xmlns:a16="http://schemas.microsoft.com/office/drawing/2014/main" id="{31E99E8D-3F8A-45DF-BE8E-C10614A08C29}"/>
                </a:ext>
              </a:extLst>
            </p:cNvPr>
            <p:cNvSpPr>
              <a:spLocks/>
            </p:cNvSpPr>
            <p:nvPr/>
          </p:nvSpPr>
          <p:spPr bwMode="auto">
            <a:xfrm>
              <a:off x="5182" y="3169"/>
              <a:ext cx="49" cy="763"/>
            </a:xfrm>
            <a:custGeom>
              <a:avLst/>
              <a:gdLst>
                <a:gd name="T0" fmla="*/ 49 w 195"/>
                <a:gd name="T1" fmla="*/ 763 h 3817"/>
                <a:gd name="T2" fmla="*/ 0 w 195"/>
                <a:gd name="T3" fmla="*/ 729 h 3817"/>
                <a:gd name="T4" fmla="*/ 0 w 195"/>
                <a:gd name="T5" fmla="*/ 34 h 3817"/>
                <a:gd name="T6" fmla="*/ 49 w 195"/>
                <a:gd name="T7" fmla="*/ 0 h 3817"/>
                <a:gd name="T8" fmla="*/ 49 w 195"/>
                <a:gd name="T9" fmla="*/ 763 h 38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3817">
                  <a:moveTo>
                    <a:pt x="195" y="3817"/>
                  </a:moveTo>
                  <a:lnTo>
                    <a:pt x="0" y="3647"/>
                  </a:lnTo>
                  <a:lnTo>
                    <a:pt x="0" y="170"/>
                  </a:lnTo>
                  <a:lnTo>
                    <a:pt x="195" y="0"/>
                  </a:lnTo>
                  <a:lnTo>
                    <a:pt x="195" y="3817"/>
                  </a:lnTo>
                  <a:close/>
                </a:path>
              </a:pathLst>
            </a:custGeom>
            <a:solidFill>
              <a:srgbClr val="441C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4" name="Freeform 116">
              <a:extLst>
                <a:ext uri="{FF2B5EF4-FFF2-40B4-BE49-F238E27FC236}">
                  <a16:creationId xmlns:a16="http://schemas.microsoft.com/office/drawing/2014/main" id="{F5E861C8-FF59-4FC3-86E8-4A653A57DBC1}"/>
                </a:ext>
              </a:extLst>
            </p:cNvPr>
            <p:cNvSpPr>
              <a:spLocks/>
            </p:cNvSpPr>
            <p:nvPr/>
          </p:nvSpPr>
          <p:spPr bwMode="auto">
            <a:xfrm>
              <a:off x="5182" y="3169"/>
              <a:ext cx="49" cy="763"/>
            </a:xfrm>
            <a:custGeom>
              <a:avLst/>
              <a:gdLst>
                <a:gd name="T0" fmla="*/ 49 w 195"/>
                <a:gd name="T1" fmla="*/ 763 h 3817"/>
                <a:gd name="T2" fmla="*/ 0 w 195"/>
                <a:gd name="T3" fmla="*/ 729 h 3817"/>
                <a:gd name="T4" fmla="*/ 0 w 195"/>
                <a:gd name="T5" fmla="*/ 34 h 3817"/>
                <a:gd name="T6" fmla="*/ 49 w 195"/>
                <a:gd name="T7" fmla="*/ 0 h 3817"/>
                <a:gd name="T8" fmla="*/ 49 w 195"/>
                <a:gd name="T9" fmla="*/ 763 h 38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3817">
                  <a:moveTo>
                    <a:pt x="195" y="3817"/>
                  </a:moveTo>
                  <a:lnTo>
                    <a:pt x="0" y="3647"/>
                  </a:lnTo>
                  <a:lnTo>
                    <a:pt x="0" y="170"/>
                  </a:lnTo>
                  <a:lnTo>
                    <a:pt x="195" y="0"/>
                  </a:lnTo>
                  <a:lnTo>
                    <a:pt x="195" y="3817"/>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35" name="Freeform 117">
              <a:extLst>
                <a:ext uri="{FF2B5EF4-FFF2-40B4-BE49-F238E27FC236}">
                  <a16:creationId xmlns:a16="http://schemas.microsoft.com/office/drawing/2014/main" id="{51043CED-D5AE-4AD5-9272-63933ADB233E}"/>
                </a:ext>
              </a:extLst>
            </p:cNvPr>
            <p:cNvSpPr>
              <a:spLocks/>
            </p:cNvSpPr>
            <p:nvPr/>
          </p:nvSpPr>
          <p:spPr bwMode="auto">
            <a:xfrm>
              <a:off x="481" y="3898"/>
              <a:ext cx="4750" cy="34"/>
            </a:xfrm>
            <a:custGeom>
              <a:avLst/>
              <a:gdLst>
                <a:gd name="T0" fmla="*/ 4750 w 18998"/>
                <a:gd name="T1" fmla="*/ 34 h 170"/>
                <a:gd name="T2" fmla="*/ 0 w 18998"/>
                <a:gd name="T3" fmla="*/ 34 h 170"/>
                <a:gd name="T4" fmla="*/ 49 w 18998"/>
                <a:gd name="T5" fmla="*/ 0 h 170"/>
                <a:gd name="T6" fmla="*/ 4701 w 18998"/>
                <a:gd name="T7" fmla="*/ 0 h 170"/>
                <a:gd name="T8" fmla="*/ 4750 w 18998"/>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98" h="170">
                  <a:moveTo>
                    <a:pt x="18998" y="170"/>
                  </a:moveTo>
                  <a:lnTo>
                    <a:pt x="0" y="170"/>
                  </a:lnTo>
                  <a:lnTo>
                    <a:pt x="195" y="0"/>
                  </a:lnTo>
                  <a:lnTo>
                    <a:pt x="18803" y="0"/>
                  </a:lnTo>
                  <a:lnTo>
                    <a:pt x="18998" y="170"/>
                  </a:lnTo>
                  <a:close/>
                </a:path>
              </a:pathLst>
            </a:custGeom>
            <a:solidFill>
              <a:srgbClr val="2A1E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6" name="Freeform 118">
              <a:extLst>
                <a:ext uri="{FF2B5EF4-FFF2-40B4-BE49-F238E27FC236}">
                  <a16:creationId xmlns:a16="http://schemas.microsoft.com/office/drawing/2014/main" id="{C5A528F2-9E15-4590-B63D-E0A7D942A903}"/>
                </a:ext>
              </a:extLst>
            </p:cNvPr>
            <p:cNvSpPr>
              <a:spLocks/>
            </p:cNvSpPr>
            <p:nvPr/>
          </p:nvSpPr>
          <p:spPr bwMode="auto">
            <a:xfrm>
              <a:off x="481" y="3898"/>
              <a:ext cx="4750" cy="34"/>
            </a:xfrm>
            <a:custGeom>
              <a:avLst/>
              <a:gdLst>
                <a:gd name="T0" fmla="*/ 4750 w 18998"/>
                <a:gd name="T1" fmla="*/ 34 h 170"/>
                <a:gd name="T2" fmla="*/ 0 w 18998"/>
                <a:gd name="T3" fmla="*/ 34 h 170"/>
                <a:gd name="T4" fmla="*/ 49 w 18998"/>
                <a:gd name="T5" fmla="*/ 0 h 170"/>
                <a:gd name="T6" fmla="*/ 4701 w 18998"/>
                <a:gd name="T7" fmla="*/ 0 h 170"/>
                <a:gd name="T8" fmla="*/ 4750 w 18998"/>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98" h="170">
                  <a:moveTo>
                    <a:pt x="18998" y="170"/>
                  </a:moveTo>
                  <a:lnTo>
                    <a:pt x="0" y="170"/>
                  </a:lnTo>
                  <a:lnTo>
                    <a:pt x="195" y="0"/>
                  </a:lnTo>
                  <a:lnTo>
                    <a:pt x="18803" y="0"/>
                  </a:lnTo>
                  <a:lnTo>
                    <a:pt x="18998" y="170"/>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0999" name="Text Box 119">
            <a:extLst>
              <a:ext uri="{FF2B5EF4-FFF2-40B4-BE49-F238E27FC236}">
                <a16:creationId xmlns:a16="http://schemas.microsoft.com/office/drawing/2014/main" id="{7EADB9D5-A94E-4739-AFC2-B7CA756C0595}"/>
              </a:ext>
            </a:extLst>
          </p:cNvPr>
          <p:cNvSpPr txBox="1">
            <a:spLocks noChangeArrowheads="1"/>
          </p:cNvSpPr>
          <p:nvPr/>
        </p:nvSpPr>
        <p:spPr bwMode="auto">
          <a:xfrm>
            <a:off x="1981200" y="6200775"/>
            <a:ext cx="5029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700" b="1">
                <a:solidFill>
                  <a:schemeClr val="tx1"/>
                </a:solidFill>
                <a:latin typeface="Arial" panose="020B0604020202020204" pitchFamily="34" charset="0"/>
              </a:rPr>
              <a:t>El Plan de la Lección/Sesión de Entrenamiento</a:t>
            </a:r>
          </a:p>
        </p:txBody>
      </p:sp>
      <p:sp>
        <p:nvSpPr>
          <p:cNvPr id="41000" name="Text Box 120">
            <a:extLst>
              <a:ext uri="{FF2B5EF4-FFF2-40B4-BE49-F238E27FC236}">
                <a16:creationId xmlns:a16="http://schemas.microsoft.com/office/drawing/2014/main" id="{103CAD47-4A03-4D5F-81E5-97C84B8D8D46}"/>
              </a:ext>
            </a:extLst>
          </p:cNvPr>
          <p:cNvSpPr txBox="1">
            <a:spLocks noChangeArrowheads="1"/>
          </p:cNvSpPr>
          <p:nvPr/>
        </p:nvSpPr>
        <p:spPr bwMode="auto">
          <a:xfrm>
            <a:off x="4038600" y="4799013"/>
            <a:ext cx="31242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700" b="1" i="1">
                <a:solidFill>
                  <a:schemeClr val="tx2"/>
                </a:solidFill>
                <a:latin typeface="Arial" panose="020B0604020202020204" pitchFamily="34" charset="0"/>
              </a:rPr>
              <a:t>2-6 Semanas o Micro-Ciclos</a:t>
            </a:r>
          </a:p>
        </p:txBody>
      </p:sp>
      <p:grpSp>
        <p:nvGrpSpPr>
          <p:cNvPr id="41001" name="Group 157">
            <a:extLst>
              <a:ext uri="{FF2B5EF4-FFF2-40B4-BE49-F238E27FC236}">
                <a16:creationId xmlns:a16="http://schemas.microsoft.com/office/drawing/2014/main" id="{100387DA-7D7A-4346-B373-45B67C27D12D}"/>
              </a:ext>
            </a:extLst>
          </p:cNvPr>
          <p:cNvGrpSpPr>
            <a:grpSpLocks/>
          </p:cNvGrpSpPr>
          <p:nvPr/>
        </p:nvGrpSpPr>
        <p:grpSpPr bwMode="auto">
          <a:xfrm>
            <a:off x="4038600" y="5410200"/>
            <a:ext cx="2133600" cy="455613"/>
            <a:chOff x="3456" y="3073"/>
            <a:chExt cx="1680" cy="306"/>
          </a:xfrm>
        </p:grpSpPr>
        <p:sp>
          <p:nvSpPr>
            <p:cNvPr id="41017" name="Rectangle 158">
              <a:extLst>
                <a:ext uri="{FF2B5EF4-FFF2-40B4-BE49-F238E27FC236}">
                  <a16:creationId xmlns:a16="http://schemas.microsoft.com/office/drawing/2014/main" id="{049EE114-6E3A-43A4-936E-A2FC62A4C6B5}"/>
                </a:ext>
              </a:extLst>
            </p:cNvPr>
            <p:cNvSpPr>
              <a:spLocks noChangeArrowheads="1"/>
            </p:cNvSpPr>
            <p:nvPr/>
          </p:nvSpPr>
          <p:spPr bwMode="auto">
            <a:xfrm>
              <a:off x="3475" y="3107"/>
              <a:ext cx="1642" cy="238"/>
            </a:xfrm>
            <a:prstGeom prst="rect">
              <a:avLst/>
            </a:prstGeom>
            <a:gradFill rotWithShape="0">
              <a:gsLst>
                <a:gs pos="0">
                  <a:srgbClr val="0066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1018" name="Rectangle 159">
              <a:extLst>
                <a:ext uri="{FF2B5EF4-FFF2-40B4-BE49-F238E27FC236}">
                  <a16:creationId xmlns:a16="http://schemas.microsoft.com/office/drawing/2014/main" id="{7005ADDB-B925-4D4A-B5D2-FBA66CF60F50}"/>
                </a:ext>
              </a:extLst>
            </p:cNvPr>
            <p:cNvSpPr>
              <a:spLocks noChangeArrowheads="1"/>
            </p:cNvSpPr>
            <p:nvPr/>
          </p:nvSpPr>
          <p:spPr bwMode="auto">
            <a:xfrm>
              <a:off x="3475" y="3107"/>
              <a:ext cx="1642" cy="238"/>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1019" name="Freeform 160">
              <a:extLst>
                <a:ext uri="{FF2B5EF4-FFF2-40B4-BE49-F238E27FC236}">
                  <a16:creationId xmlns:a16="http://schemas.microsoft.com/office/drawing/2014/main" id="{F07CE641-E52B-4BB5-BB65-A20A5E31A9CE}"/>
                </a:ext>
              </a:extLst>
            </p:cNvPr>
            <p:cNvSpPr>
              <a:spLocks/>
            </p:cNvSpPr>
            <p:nvPr/>
          </p:nvSpPr>
          <p:spPr bwMode="auto">
            <a:xfrm>
              <a:off x="3456" y="3073"/>
              <a:ext cx="19" cy="306"/>
            </a:xfrm>
            <a:custGeom>
              <a:avLst/>
              <a:gdLst>
                <a:gd name="T0" fmla="*/ 0 w 185"/>
                <a:gd name="T1" fmla="*/ 0 h 1838"/>
                <a:gd name="T2" fmla="*/ 19 w 185"/>
                <a:gd name="T3" fmla="*/ 34 h 1838"/>
                <a:gd name="T4" fmla="*/ 19 w 185"/>
                <a:gd name="T5" fmla="*/ 272 h 1838"/>
                <a:gd name="T6" fmla="*/ 0 w 185"/>
                <a:gd name="T7" fmla="*/ 306 h 1838"/>
                <a:gd name="T8" fmla="*/ 0 w 185"/>
                <a:gd name="T9" fmla="*/ 0 h 18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838">
                  <a:moveTo>
                    <a:pt x="0" y="0"/>
                  </a:moveTo>
                  <a:lnTo>
                    <a:pt x="185" y="204"/>
                  </a:lnTo>
                  <a:lnTo>
                    <a:pt x="185" y="1634"/>
                  </a:lnTo>
                  <a:lnTo>
                    <a:pt x="0" y="1838"/>
                  </a:lnTo>
                  <a:lnTo>
                    <a:pt x="0" y="0"/>
                  </a:lnTo>
                  <a:close/>
                </a:path>
              </a:pathLst>
            </a:custGeom>
            <a:solidFill>
              <a:srgbClr val="699F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0" name="Freeform 161">
              <a:extLst>
                <a:ext uri="{FF2B5EF4-FFF2-40B4-BE49-F238E27FC236}">
                  <a16:creationId xmlns:a16="http://schemas.microsoft.com/office/drawing/2014/main" id="{4337719B-05B3-47B3-8607-AE91B08496E0}"/>
                </a:ext>
              </a:extLst>
            </p:cNvPr>
            <p:cNvSpPr>
              <a:spLocks/>
            </p:cNvSpPr>
            <p:nvPr/>
          </p:nvSpPr>
          <p:spPr bwMode="auto">
            <a:xfrm>
              <a:off x="3456" y="3073"/>
              <a:ext cx="19" cy="306"/>
            </a:xfrm>
            <a:custGeom>
              <a:avLst/>
              <a:gdLst>
                <a:gd name="T0" fmla="*/ 0 w 185"/>
                <a:gd name="T1" fmla="*/ 0 h 1838"/>
                <a:gd name="T2" fmla="*/ 19 w 185"/>
                <a:gd name="T3" fmla="*/ 34 h 1838"/>
                <a:gd name="T4" fmla="*/ 19 w 185"/>
                <a:gd name="T5" fmla="*/ 272 h 1838"/>
                <a:gd name="T6" fmla="*/ 0 w 185"/>
                <a:gd name="T7" fmla="*/ 306 h 1838"/>
                <a:gd name="T8" fmla="*/ 0 w 185"/>
                <a:gd name="T9" fmla="*/ 0 h 18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838">
                  <a:moveTo>
                    <a:pt x="0" y="0"/>
                  </a:moveTo>
                  <a:lnTo>
                    <a:pt x="185" y="204"/>
                  </a:lnTo>
                  <a:lnTo>
                    <a:pt x="185" y="1634"/>
                  </a:lnTo>
                  <a:lnTo>
                    <a:pt x="0" y="18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21" name="Freeform 162">
              <a:extLst>
                <a:ext uri="{FF2B5EF4-FFF2-40B4-BE49-F238E27FC236}">
                  <a16:creationId xmlns:a16="http://schemas.microsoft.com/office/drawing/2014/main" id="{EF714810-5B79-46CF-8A76-98F1F1383604}"/>
                </a:ext>
              </a:extLst>
            </p:cNvPr>
            <p:cNvSpPr>
              <a:spLocks/>
            </p:cNvSpPr>
            <p:nvPr/>
          </p:nvSpPr>
          <p:spPr bwMode="auto">
            <a:xfrm>
              <a:off x="3456" y="3073"/>
              <a:ext cx="1680" cy="34"/>
            </a:xfrm>
            <a:custGeom>
              <a:avLst/>
              <a:gdLst>
                <a:gd name="T0" fmla="*/ 0 w 16792"/>
                <a:gd name="T1" fmla="*/ 0 h 204"/>
                <a:gd name="T2" fmla="*/ 19 w 16792"/>
                <a:gd name="T3" fmla="*/ 34 h 204"/>
                <a:gd name="T4" fmla="*/ 1661 w 16792"/>
                <a:gd name="T5" fmla="*/ 34 h 204"/>
                <a:gd name="T6" fmla="*/ 1680 w 16792"/>
                <a:gd name="T7" fmla="*/ 0 h 204"/>
                <a:gd name="T8" fmla="*/ 0 w 16792"/>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2" h="204">
                  <a:moveTo>
                    <a:pt x="0" y="0"/>
                  </a:moveTo>
                  <a:lnTo>
                    <a:pt x="185" y="204"/>
                  </a:lnTo>
                  <a:lnTo>
                    <a:pt x="16607" y="204"/>
                  </a:lnTo>
                  <a:lnTo>
                    <a:pt x="16792" y="0"/>
                  </a:lnTo>
                  <a:lnTo>
                    <a:pt x="0" y="0"/>
                  </a:lnTo>
                  <a:close/>
                </a:path>
              </a:pathLst>
            </a:custGeom>
            <a:solidFill>
              <a:srgbClr val="5FB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2" name="Freeform 163">
              <a:extLst>
                <a:ext uri="{FF2B5EF4-FFF2-40B4-BE49-F238E27FC236}">
                  <a16:creationId xmlns:a16="http://schemas.microsoft.com/office/drawing/2014/main" id="{A6903670-0344-407A-B842-0914A8390C08}"/>
                </a:ext>
              </a:extLst>
            </p:cNvPr>
            <p:cNvSpPr>
              <a:spLocks/>
            </p:cNvSpPr>
            <p:nvPr/>
          </p:nvSpPr>
          <p:spPr bwMode="auto">
            <a:xfrm>
              <a:off x="3456" y="3073"/>
              <a:ext cx="1680" cy="34"/>
            </a:xfrm>
            <a:custGeom>
              <a:avLst/>
              <a:gdLst>
                <a:gd name="T0" fmla="*/ 0 w 16792"/>
                <a:gd name="T1" fmla="*/ 0 h 204"/>
                <a:gd name="T2" fmla="*/ 19 w 16792"/>
                <a:gd name="T3" fmla="*/ 34 h 204"/>
                <a:gd name="T4" fmla="*/ 1661 w 16792"/>
                <a:gd name="T5" fmla="*/ 34 h 204"/>
                <a:gd name="T6" fmla="*/ 1680 w 16792"/>
                <a:gd name="T7" fmla="*/ 0 h 204"/>
                <a:gd name="T8" fmla="*/ 0 w 16792"/>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2" h="204">
                  <a:moveTo>
                    <a:pt x="0" y="0"/>
                  </a:moveTo>
                  <a:lnTo>
                    <a:pt x="185" y="204"/>
                  </a:lnTo>
                  <a:lnTo>
                    <a:pt x="16607" y="204"/>
                  </a:lnTo>
                  <a:lnTo>
                    <a:pt x="16792"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23" name="Freeform 164">
              <a:extLst>
                <a:ext uri="{FF2B5EF4-FFF2-40B4-BE49-F238E27FC236}">
                  <a16:creationId xmlns:a16="http://schemas.microsoft.com/office/drawing/2014/main" id="{B0B45ACA-A2FF-42EC-AF87-BCAB7D098AF9}"/>
                </a:ext>
              </a:extLst>
            </p:cNvPr>
            <p:cNvSpPr>
              <a:spLocks/>
            </p:cNvSpPr>
            <p:nvPr/>
          </p:nvSpPr>
          <p:spPr bwMode="auto">
            <a:xfrm>
              <a:off x="5117" y="3073"/>
              <a:ext cx="19" cy="306"/>
            </a:xfrm>
            <a:custGeom>
              <a:avLst/>
              <a:gdLst>
                <a:gd name="T0" fmla="*/ 19 w 185"/>
                <a:gd name="T1" fmla="*/ 306 h 1838"/>
                <a:gd name="T2" fmla="*/ 0 w 185"/>
                <a:gd name="T3" fmla="*/ 272 h 1838"/>
                <a:gd name="T4" fmla="*/ 0 w 185"/>
                <a:gd name="T5" fmla="*/ 34 h 1838"/>
                <a:gd name="T6" fmla="*/ 19 w 185"/>
                <a:gd name="T7" fmla="*/ 0 h 1838"/>
                <a:gd name="T8" fmla="*/ 19 w 185"/>
                <a:gd name="T9" fmla="*/ 306 h 18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838">
                  <a:moveTo>
                    <a:pt x="185" y="1838"/>
                  </a:moveTo>
                  <a:lnTo>
                    <a:pt x="0" y="1634"/>
                  </a:lnTo>
                  <a:lnTo>
                    <a:pt x="0" y="204"/>
                  </a:lnTo>
                  <a:lnTo>
                    <a:pt x="185" y="0"/>
                  </a:lnTo>
                  <a:lnTo>
                    <a:pt x="185" y="1838"/>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4" name="Freeform 165">
              <a:extLst>
                <a:ext uri="{FF2B5EF4-FFF2-40B4-BE49-F238E27FC236}">
                  <a16:creationId xmlns:a16="http://schemas.microsoft.com/office/drawing/2014/main" id="{3A0D7859-49DE-49A7-8ED5-2A6D102E5AAA}"/>
                </a:ext>
              </a:extLst>
            </p:cNvPr>
            <p:cNvSpPr>
              <a:spLocks/>
            </p:cNvSpPr>
            <p:nvPr/>
          </p:nvSpPr>
          <p:spPr bwMode="auto">
            <a:xfrm>
              <a:off x="5117" y="3073"/>
              <a:ext cx="19" cy="306"/>
            </a:xfrm>
            <a:custGeom>
              <a:avLst/>
              <a:gdLst>
                <a:gd name="T0" fmla="*/ 19 w 185"/>
                <a:gd name="T1" fmla="*/ 306 h 1838"/>
                <a:gd name="T2" fmla="*/ 0 w 185"/>
                <a:gd name="T3" fmla="*/ 272 h 1838"/>
                <a:gd name="T4" fmla="*/ 0 w 185"/>
                <a:gd name="T5" fmla="*/ 34 h 1838"/>
                <a:gd name="T6" fmla="*/ 19 w 185"/>
                <a:gd name="T7" fmla="*/ 0 h 1838"/>
                <a:gd name="T8" fmla="*/ 19 w 185"/>
                <a:gd name="T9" fmla="*/ 306 h 18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1838">
                  <a:moveTo>
                    <a:pt x="185" y="1838"/>
                  </a:moveTo>
                  <a:lnTo>
                    <a:pt x="0" y="1634"/>
                  </a:lnTo>
                  <a:lnTo>
                    <a:pt x="0" y="204"/>
                  </a:lnTo>
                  <a:lnTo>
                    <a:pt x="185" y="0"/>
                  </a:lnTo>
                  <a:lnTo>
                    <a:pt x="185" y="18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25" name="Freeform 166">
              <a:extLst>
                <a:ext uri="{FF2B5EF4-FFF2-40B4-BE49-F238E27FC236}">
                  <a16:creationId xmlns:a16="http://schemas.microsoft.com/office/drawing/2014/main" id="{34035EF0-496D-4C5C-9450-F0FD1583EB25}"/>
                </a:ext>
              </a:extLst>
            </p:cNvPr>
            <p:cNvSpPr>
              <a:spLocks/>
            </p:cNvSpPr>
            <p:nvPr/>
          </p:nvSpPr>
          <p:spPr bwMode="auto">
            <a:xfrm>
              <a:off x="3456" y="3345"/>
              <a:ext cx="1680" cy="34"/>
            </a:xfrm>
            <a:custGeom>
              <a:avLst/>
              <a:gdLst>
                <a:gd name="T0" fmla="*/ 1680 w 16792"/>
                <a:gd name="T1" fmla="*/ 34 h 204"/>
                <a:gd name="T2" fmla="*/ 0 w 16792"/>
                <a:gd name="T3" fmla="*/ 34 h 204"/>
                <a:gd name="T4" fmla="*/ 19 w 16792"/>
                <a:gd name="T5" fmla="*/ 0 h 204"/>
                <a:gd name="T6" fmla="*/ 1661 w 16792"/>
                <a:gd name="T7" fmla="*/ 0 h 204"/>
                <a:gd name="T8" fmla="*/ 1680 w 16792"/>
                <a:gd name="T9" fmla="*/ 34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2" h="204">
                  <a:moveTo>
                    <a:pt x="16792" y="204"/>
                  </a:moveTo>
                  <a:lnTo>
                    <a:pt x="0" y="204"/>
                  </a:lnTo>
                  <a:lnTo>
                    <a:pt x="185" y="0"/>
                  </a:lnTo>
                  <a:lnTo>
                    <a:pt x="16607" y="0"/>
                  </a:lnTo>
                  <a:lnTo>
                    <a:pt x="16792" y="204"/>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6" name="Freeform 167">
              <a:extLst>
                <a:ext uri="{FF2B5EF4-FFF2-40B4-BE49-F238E27FC236}">
                  <a16:creationId xmlns:a16="http://schemas.microsoft.com/office/drawing/2014/main" id="{337FC113-C90C-4335-A014-35CD8792DCB5}"/>
                </a:ext>
              </a:extLst>
            </p:cNvPr>
            <p:cNvSpPr>
              <a:spLocks/>
            </p:cNvSpPr>
            <p:nvPr/>
          </p:nvSpPr>
          <p:spPr bwMode="auto">
            <a:xfrm>
              <a:off x="3456" y="3345"/>
              <a:ext cx="1680" cy="34"/>
            </a:xfrm>
            <a:custGeom>
              <a:avLst/>
              <a:gdLst>
                <a:gd name="T0" fmla="*/ 1680 w 16792"/>
                <a:gd name="T1" fmla="*/ 34 h 204"/>
                <a:gd name="T2" fmla="*/ 0 w 16792"/>
                <a:gd name="T3" fmla="*/ 34 h 204"/>
                <a:gd name="T4" fmla="*/ 19 w 16792"/>
                <a:gd name="T5" fmla="*/ 0 h 204"/>
                <a:gd name="T6" fmla="*/ 1661 w 16792"/>
                <a:gd name="T7" fmla="*/ 0 h 204"/>
                <a:gd name="T8" fmla="*/ 1680 w 16792"/>
                <a:gd name="T9" fmla="*/ 34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2" h="204">
                  <a:moveTo>
                    <a:pt x="16792" y="204"/>
                  </a:moveTo>
                  <a:lnTo>
                    <a:pt x="0" y="204"/>
                  </a:lnTo>
                  <a:lnTo>
                    <a:pt x="185" y="0"/>
                  </a:lnTo>
                  <a:lnTo>
                    <a:pt x="16607" y="0"/>
                  </a:lnTo>
                  <a:lnTo>
                    <a:pt x="16792" y="20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1002" name="Group 168">
            <a:extLst>
              <a:ext uri="{FF2B5EF4-FFF2-40B4-BE49-F238E27FC236}">
                <a16:creationId xmlns:a16="http://schemas.microsoft.com/office/drawing/2014/main" id="{A97547BA-EF78-4B51-B498-50886A1B4CB7}"/>
              </a:ext>
            </a:extLst>
          </p:cNvPr>
          <p:cNvGrpSpPr>
            <a:grpSpLocks/>
          </p:cNvGrpSpPr>
          <p:nvPr/>
        </p:nvGrpSpPr>
        <p:grpSpPr bwMode="auto">
          <a:xfrm>
            <a:off x="2514600" y="5410200"/>
            <a:ext cx="1524000" cy="455613"/>
            <a:chOff x="1777" y="3073"/>
            <a:chExt cx="2110" cy="498"/>
          </a:xfrm>
        </p:grpSpPr>
        <p:sp>
          <p:nvSpPr>
            <p:cNvPr id="41007" name="Rectangle 169">
              <a:extLst>
                <a:ext uri="{FF2B5EF4-FFF2-40B4-BE49-F238E27FC236}">
                  <a16:creationId xmlns:a16="http://schemas.microsoft.com/office/drawing/2014/main" id="{C39DFA11-EB5E-48A5-B3D4-4FBD39F6C06C}"/>
                </a:ext>
              </a:extLst>
            </p:cNvPr>
            <p:cNvSpPr>
              <a:spLocks noChangeArrowheads="1"/>
            </p:cNvSpPr>
            <p:nvPr/>
          </p:nvSpPr>
          <p:spPr bwMode="auto">
            <a:xfrm>
              <a:off x="1826" y="3128"/>
              <a:ext cx="2012" cy="388"/>
            </a:xfrm>
            <a:prstGeom prst="rect">
              <a:avLst/>
            </a:prstGeom>
            <a:gradFill rotWithShape="0">
              <a:gsLst>
                <a:gs pos="0">
                  <a:srgbClr val="00008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1008" name="Rectangle 170">
              <a:extLst>
                <a:ext uri="{FF2B5EF4-FFF2-40B4-BE49-F238E27FC236}">
                  <a16:creationId xmlns:a16="http://schemas.microsoft.com/office/drawing/2014/main" id="{28164894-2D08-4582-8EA6-CB6491FE1462}"/>
                </a:ext>
              </a:extLst>
            </p:cNvPr>
            <p:cNvSpPr>
              <a:spLocks noChangeArrowheads="1"/>
            </p:cNvSpPr>
            <p:nvPr/>
          </p:nvSpPr>
          <p:spPr bwMode="auto">
            <a:xfrm>
              <a:off x="1826" y="3128"/>
              <a:ext cx="2012" cy="388"/>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1009" name="Freeform 171">
              <a:extLst>
                <a:ext uri="{FF2B5EF4-FFF2-40B4-BE49-F238E27FC236}">
                  <a16:creationId xmlns:a16="http://schemas.microsoft.com/office/drawing/2014/main" id="{25C4E39C-8820-4602-8196-628BCBD0323C}"/>
                </a:ext>
              </a:extLst>
            </p:cNvPr>
            <p:cNvSpPr>
              <a:spLocks/>
            </p:cNvSpPr>
            <p:nvPr/>
          </p:nvSpPr>
          <p:spPr bwMode="auto">
            <a:xfrm>
              <a:off x="1777" y="3073"/>
              <a:ext cx="49" cy="498"/>
            </a:xfrm>
            <a:custGeom>
              <a:avLst/>
              <a:gdLst>
                <a:gd name="T0" fmla="*/ 0 w 393"/>
                <a:gd name="T1" fmla="*/ 0 h 3482"/>
                <a:gd name="T2" fmla="*/ 49 w 393"/>
                <a:gd name="T3" fmla="*/ 55 h 3482"/>
                <a:gd name="T4" fmla="*/ 49 w 393"/>
                <a:gd name="T5" fmla="*/ 443 h 3482"/>
                <a:gd name="T6" fmla="*/ 0 w 393"/>
                <a:gd name="T7" fmla="*/ 498 h 3482"/>
                <a:gd name="T8" fmla="*/ 0 w 393"/>
                <a:gd name="T9" fmla="*/ 0 h 3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3482">
                  <a:moveTo>
                    <a:pt x="0" y="0"/>
                  </a:moveTo>
                  <a:lnTo>
                    <a:pt x="393" y="386"/>
                  </a:lnTo>
                  <a:lnTo>
                    <a:pt x="393" y="3096"/>
                  </a:lnTo>
                  <a:lnTo>
                    <a:pt x="0" y="3482"/>
                  </a:lnTo>
                  <a:lnTo>
                    <a:pt x="0" y="0"/>
                  </a:lnTo>
                  <a:close/>
                </a:path>
              </a:pathLst>
            </a:custGeom>
            <a:solidFill>
              <a:srgbClr val="6969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0" name="Freeform 172">
              <a:extLst>
                <a:ext uri="{FF2B5EF4-FFF2-40B4-BE49-F238E27FC236}">
                  <a16:creationId xmlns:a16="http://schemas.microsoft.com/office/drawing/2014/main" id="{8A238D66-7488-4DF1-A4C6-E839AE08A8EB}"/>
                </a:ext>
              </a:extLst>
            </p:cNvPr>
            <p:cNvSpPr>
              <a:spLocks/>
            </p:cNvSpPr>
            <p:nvPr/>
          </p:nvSpPr>
          <p:spPr bwMode="auto">
            <a:xfrm>
              <a:off x="1777" y="3073"/>
              <a:ext cx="49" cy="498"/>
            </a:xfrm>
            <a:custGeom>
              <a:avLst/>
              <a:gdLst>
                <a:gd name="T0" fmla="*/ 0 w 393"/>
                <a:gd name="T1" fmla="*/ 0 h 3482"/>
                <a:gd name="T2" fmla="*/ 49 w 393"/>
                <a:gd name="T3" fmla="*/ 55 h 3482"/>
                <a:gd name="T4" fmla="*/ 49 w 393"/>
                <a:gd name="T5" fmla="*/ 443 h 3482"/>
                <a:gd name="T6" fmla="*/ 0 w 393"/>
                <a:gd name="T7" fmla="*/ 498 h 3482"/>
                <a:gd name="T8" fmla="*/ 0 w 393"/>
                <a:gd name="T9" fmla="*/ 0 h 3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3482">
                  <a:moveTo>
                    <a:pt x="0" y="0"/>
                  </a:moveTo>
                  <a:lnTo>
                    <a:pt x="393" y="386"/>
                  </a:lnTo>
                  <a:lnTo>
                    <a:pt x="393" y="3096"/>
                  </a:lnTo>
                  <a:lnTo>
                    <a:pt x="0" y="3482"/>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11" name="Freeform 173">
              <a:extLst>
                <a:ext uri="{FF2B5EF4-FFF2-40B4-BE49-F238E27FC236}">
                  <a16:creationId xmlns:a16="http://schemas.microsoft.com/office/drawing/2014/main" id="{92BDEDC2-10A8-40D0-9AC1-E402C7AF72C6}"/>
                </a:ext>
              </a:extLst>
            </p:cNvPr>
            <p:cNvSpPr>
              <a:spLocks/>
            </p:cNvSpPr>
            <p:nvPr/>
          </p:nvSpPr>
          <p:spPr bwMode="auto">
            <a:xfrm>
              <a:off x="1777" y="3073"/>
              <a:ext cx="2110" cy="55"/>
            </a:xfrm>
            <a:custGeom>
              <a:avLst/>
              <a:gdLst>
                <a:gd name="T0" fmla="*/ 0 w 16876"/>
                <a:gd name="T1" fmla="*/ 0 h 386"/>
                <a:gd name="T2" fmla="*/ 49 w 16876"/>
                <a:gd name="T3" fmla="*/ 55 h 386"/>
                <a:gd name="T4" fmla="*/ 2061 w 16876"/>
                <a:gd name="T5" fmla="*/ 55 h 386"/>
                <a:gd name="T6" fmla="*/ 2110 w 16876"/>
                <a:gd name="T7" fmla="*/ 0 h 386"/>
                <a:gd name="T8" fmla="*/ 0 w 16876"/>
                <a:gd name="T9" fmla="*/ 0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76" h="386">
                  <a:moveTo>
                    <a:pt x="0" y="0"/>
                  </a:moveTo>
                  <a:lnTo>
                    <a:pt x="393" y="386"/>
                  </a:lnTo>
                  <a:lnTo>
                    <a:pt x="16483" y="386"/>
                  </a:lnTo>
                  <a:lnTo>
                    <a:pt x="16876" y="0"/>
                  </a:lnTo>
                  <a:lnTo>
                    <a:pt x="0" y="0"/>
                  </a:lnTo>
                  <a:close/>
                </a:path>
              </a:pathLst>
            </a:custGeom>
            <a:solidFill>
              <a:srgbClr val="5F5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2" name="Freeform 174">
              <a:extLst>
                <a:ext uri="{FF2B5EF4-FFF2-40B4-BE49-F238E27FC236}">
                  <a16:creationId xmlns:a16="http://schemas.microsoft.com/office/drawing/2014/main" id="{96F97D35-C38E-4127-9C31-DB2219528DB5}"/>
                </a:ext>
              </a:extLst>
            </p:cNvPr>
            <p:cNvSpPr>
              <a:spLocks/>
            </p:cNvSpPr>
            <p:nvPr/>
          </p:nvSpPr>
          <p:spPr bwMode="auto">
            <a:xfrm>
              <a:off x="1777" y="3073"/>
              <a:ext cx="2110" cy="55"/>
            </a:xfrm>
            <a:custGeom>
              <a:avLst/>
              <a:gdLst>
                <a:gd name="T0" fmla="*/ 0 w 16876"/>
                <a:gd name="T1" fmla="*/ 0 h 386"/>
                <a:gd name="T2" fmla="*/ 49 w 16876"/>
                <a:gd name="T3" fmla="*/ 55 h 386"/>
                <a:gd name="T4" fmla="*/ 2061 w 16876"/>
                <a:gd name="T5" fmla="*/ 55 h 386"/>
                <a:gd name="T6" fmla="*/ 2110 w 16876"/>
                <a:gd name="T7" fmla="*/ 0 h 386"/>
                <a:gd name="T8" fmla="*/ 0 w 16876"/>
                <a:gd name="T9" fmla="*/ 0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76" h="386">
                  <a:moveTo>
                    <a:pt x="0" y="0"/>
                  </a:moveTo>
                  <a:lnTo>
                    <a:pt x="393" y="386"/>
                  </a:lnTo>
                  <a:lnTo>
                    <a:pt x="16483" y="386"/>
                  </a:lnTo>
                  <a:lnTo>
                    <a:pt x="16876"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13" name="Freeform 175">
              <a:extLst>
                <a:ext uri="{FF2B5EF4-FFF2-40B4-BE49-F238E27FC236}">
                  <a16:creationId xmlns:a16="http://schemas.microsoft.com/office/drawing/2014/main" id="{7D3EB6FD-13B7-49CC-97C3-4CEC6C94501E}"/>
                </a:ext>
              </a:extLst>
            </p:cNvPr>
            <p:cNvSpPr>
              <a:spLocks/>
            </p:cNvSpPr>
            <p:nvPr/>
          </p:nvSpPr>
          <p:spPr bwMode="auto">
            <a:xfrm>
              <a:off x="3838" y="3073"/>
              <a:ext cx="49" cy="498"/>
            </a:xfrm>
            <a:custGeom>
              <a:avLst/>
              <a:gdLst>
                <a:gd name="T0" fmla="*/ 49 w 393"/>
                <a:gd name="T1" fmla="*/ 498 h 3482"/>
                <a:gd name="T2" fmla="*/ 0 w 393"/>
                <a:gd name="T3" fmla="*/ 443 h 3482"/>
                <a:gd name="T4" fmla="*/ 0 w 393"/>
                <a:gd name="T5" fmla="*/ 55 h 3482"/>
                <a:gd name="T6" fmla="*/ 49 w 393"/>
                <a:gd name="T7" fmla="*/ 0 h 3482"/>
                <a:gd name="T8" fmla="*/ 49 w 393"/>
                <a:gd name="T9" fmla="*/ 498 h 3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3482">
                  <a:moveTo>
                    <a:pt x="393" y="3482"/>
                  </a:moveTo>
                  <a:lnTo>
                    <a:pt x="0" y="3096"/>
                  </a:lnTo>
                  <a:lnTo>
                    <a:pt x="0" y="386"/>
                  </a:lnTo>
                  <a:lnTo>
                    <a:pt x="393" y="0"/>
                  </a:lnTo>
                  <a:lnTo>
                    <a:pt x="393" y="3482"/>
                  </a:lnTo>
                  <a:close/>
                </a:path>
              </a:pathLst>
            </a:custGeom>
            <a:solidFill>
              <a:srgbClr val="000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4" name="Freeform 176">
              <a:extLst>
                <a:ext uri="{FF2B5EF4-FFF2-40B4-BE49-F238E27FC236}">
                  <a16:creationId xmlns:a16="http://schemas.microsoft.com/office/drawing/2014/main" id="{F0102964-5142-483F-9877-1A761F02721C}"/>
                </a:ext>
              </a:extLst>
            </p:cNvPr>
            <p:cNvSpPr>
              <a:spLocks/>
            </p:cNvSpPr>
            <p:nvPr/>
          </p:nvSpPr>
          <p:spPr bwMode="auto">
            <a:xfrm>
              <a:off x="3838" y="3073"/>
              <a:ext cx="49" cy="498"/>
            </a:xfrm>
            <a:custGeom>
              <a:avLst/>
              <a:gdLst>
                <a:gd name="T0" fmla="*/ 49 w 393"/>
                <a:gd name="T1" fmla="*/ 498 h 3482"/>
                <a:gd name="T2" fmla="*/ 0 w 393"/>
                <a:gd name="T3" fmla="*/ 443 h 3482"/>
                <a:gd name="T4" fmla="*/ 0 w 393"/>
                <a:gd name="T5" fmla="*/ 55 h 3482"/>
                <a:gd name="T6" fmla="*/ 49 w 393"/>
                <a:gd name="T7" fmla="*/ 0 h 3482"/>
                <a:gd name="T8" fmla="*/ 49 w 393"/>
                <a:gd name="T9" fmla="*/ 498 h 3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3482">
                  <a:moveTo>
                    <a:pt x="393" y="3482"/>
                  </a:moveTo>
                  <a:lnTo>
                    <a:pt x="0" y="3096"/>
                  </a:lnTo>
                  <a:lnTo>
                    <a:pt x="0" y="386"/>
                  </a:lnTo>
                  <a:lnTo>
                    <a:pt x="393" y="0"/>
                  </a:lnTo>
                  <a:lnTo>
                    <a:pt x="393" y="348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15" name="Freeform 177">
              <a:extLst>
                <a:ext uri="{FF2B5EF4-FFF2-40B4-BE49-F238E27FC236}">
                  <a16:creationId xmlns:a16="http://schemas.microsoft.com/office/drawing/2014/main" id="{8E77A738-1BDE-4DCC-9467-4ADF47C2B11C}"/>
                </a:ext>
              </a:extLst>
            </p:cNvPr>
            <p:cNvSpPr>
              <a:spLocks/>
            </p:cNvSpPr>
            <p:nvPr/>
          </p:nvSpPr>
          <p:spPr bwMode="auto">
            <a:xfrm>
              <a:off x="1777" y="3516"/>
              <a:ext cx="2110" cy="55"/>
            </a:xfrm>
            <a:custGeom>
              <a:avLst/>
              <a:gdLst>
                <a:gd name="T0" fmla="*/ 2110 w 16876"/>
                <a:gd name="T1" fmla="*/ 55 h 386"/>
                <a:gd name="T2" fmla="*/ 0 w 16876"/>
                <a:gd name="T3" fmla="*/ 55 h 386"/>
                <a:gd name="T4" fmla="*/ 49 w 16876"/>
                <a:gd name="T5" fmla="*/ 0 h 386"/>
                <a:gd name="T6" fmla="*/ 2061 w 16876"/>
                <a:gd name="T7" fmla="*/ 0 h 386"/>
                <a:gd name="T8" fmla="*/ 2110 w 16876"/>
                <a:gd name="T9" fmla="*/ 55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76" h="386">
                  <a:moveTo>
                    <a:pt x="16876" y="386"/>
                  </a:moveTo>
                  <a:lnTo>
                    <a:pt x="0" y="386"/>
                  </a:lnTo>
                  <a:lnTo>
                    <a:pt x="393" y="0"/>
                  </a:lnTo>
                  <a:lnTo>
                    <a:pt x="16483" y="0"/>
                  </a:lnTo>
                  <a:lnTo>
                    <a:pt x="16876" y="386"/>
                  </a:lnTo>
                  <a:close/>
                </a:path>
              </a:pathLst>
            </a:custGeom>
            <a:solidFill>
              <a:srgbClr val="000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6" name="Freeform 178">
              <a:extLst>
                <a:ext uri="{FF2B5EF4-FFF2-40B4-BE49-F238E27FC236}">
                  <a16:creationId xmlns:a16="http://schemas.microsoft.com/office/drawing/2014/main" id="{51850174-C2A7-4153-A82F-69625A1572B3}"/>
                </a:ext>
              </a:extLst>
            </p:cNvPr>
            <p:cNvSpPr>
              <a:spLocks/>
            </p:cNvSpPr>
            <p:nvPr/>
          </p:nvSpPr>
          <p:spPr bwMode="auto">
            <a:xfrm>
              <a:off x="1777" y="3516"/>
              <a:ext cx="2110" cy="55"/>
            </a:xfrm>
            <a:custGeom>
              <a:avLst/>
              <a:gdLst>
                <a:gd name="T0" fmla="*/ 2110 w 16876"/>
                <a:gd name="T1" fmla="*/ 55 h 386"/>
                <a:gd name="T2" fmla="*/ 0 w 16876"/>
                <a:gd name="T3" fmla="*/ 55 h 386"/>
                <a:gd name="T4" fmla="*/ 49 w 16876"/>
                <a:gd name="T5" fmla="*/ 0 h 386"/>
                <a:gd name="T6" fmla="*/ 2061 w 16876"/>
                <a:gd name="T7" fmla="*/ 0 h 386"/>
                <a:gd name="T8" fmla="*/ 2110 w 16876"/>
                <a:gd name="T9" fmla="*/ 55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76" h="386">
                  <a:moveTo>
                    <a:pt x="16876" y="386"/>
                  </a:moveTo>
                  <a:lnTo>
                    <a:pt x="0" y="386"/>
                  </a:lnTo>
                  <a:lnTo>
                    <a:pt x="393" y="0"/>
                  </a:lnTo>
                  <a:lnTo>
                    <a:pt x="16483" y="0"/>
                  </a:lnTo>
                  <a:lnTo>
                    <a:pt x="16876" y="3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003" name="Text Box 179">
            <a:extLst>
              <a:ext uri="{FF2B5EF4-FFF2-40B4-BE49-F238E27FC236}">
                <a16:creationId xmlns:a16="http://schemas.microsoft.com/office/drawing/2014/main" id="{E4EA9921-08C5-4795-9C6A-A9CF640842F5}"/>
              </a:ext>
            </a:extLst>
          </p:cNvPr>
          <p:cNvSpPr txBox="1">
            <a:spLocks noChangeArrowheads="1"/>
          </p:cNvSpPr>
          <p:nvPr/>
        </p:nvSpPr>
        <p:spPr bwMode="auto">
          <a:xfrm>
            <a:off x="2590800" y="5484813"/>
            <a:ext cx="14478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700" b="1">
                <a:solidFill>
                  <a:schemeClr val="tx1"/>
                </a:solidFill>
                <a:latin typeface="Arial" panose="020B0604020202020204" pitchFamily="34" charset="0"/>
              </a:rPr>
              <a:t>Micro-Ciclo:</a:t>
            </a:r>
          </a:p>
        </p:txBody>
      </p:sp>
      <p:sp>
        <p:nvSpPr>
          <p:cNvPr id="41004" name="Text Box 180">
            <a:extLst>
              <a:ext uri="{FF2B5EF4-FFF2-40B4-BE49-F238E27FC236}">
                <a16:creationId xmlns:a16="http://schemas.microsoft.com/office/drawing/2014/main" id="{ABEF10E3-FBC1-45C7-B813-5A8BDB0318E4}"/>
              </a:ext>
            </a:extLst>
          </p:cNvPr>
          <p:cNvSpPr txBox="1">
            <a:spLocks noChangeArrowheads="1"/>
          </p:cNvSpPr>
          <p:nvPr/>
        </p:nvSpPr>
        <p:spPr bwMode="auto">
          <a:xfrm>
            <a:off x="4038600" y="5484813"/>
            <a:ext cx="21336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700" b="1" i="1">
                <a:solidFill>
                  <a:schemeClr val="tx2"/>
                </a:solidFill>
                <a:latin typeface="Arial" panose="020B0604020202020204" pitchFamily="34" charset="0"/>
              </a:rPr>
              <a:t>1 Semana ó 7 Días</a:t>
            </a:r>
          </a:p>
        </p:txBody>
      </p:sp>
      <p:sp>
        <p:nvSpPr>
          <p:cNvPr id="41005" name="Line 181">
            <a:extLst>
              <a:ext uri="{FF2B5EF4-FFF2-40B4-BE49-F238E27FC236}">
                <a16:creationId xmlns:a16="http://schemas.microsoft.com/office/drawing/2014/main" id="{17A225DC-58FD-4F9D-BFA4-6F1899A791B2}"/>
              </a:ext>
            </a:extLst>
          </p:cNvPr>
          <p:cNvSpPr>
            <a:spLocks noChangeShapeType="1"/>
          </p:cNvSpPr>
          <p:nvPr/>
        </p:nvSpPr>
        <p:spPr bwMode="auto">
          <a:xfrm>
            <a:off x="4343400" y="5180013"/>
            <a:ext cx="0" cy="228600"/>
          </a:xfrm>
          <a:prstGeom prst="line">
            <a:avLst/>
          </a:prstGeom>
          <a:noFill/>
          <a:ln w="508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06" name="Line 182">
            <a:extLst>
              <a:ext uri="{FF2B5EF4-FFF2-40B4-BE49-F238E27FC236}">
                <a16:creationId xmlns:a16="http://schemas.microsoft.com/office/drawing/2014/main" id="{C09146E8-2FFF-4CEA-8B84-A877C94A0B26}"/>
              </a:ext>
            </a:extLst>
          </p:cNvPr>
          <p:cNvSpPr>
            <a:spLocks noChangeShapeType="1"/>
          </p:cNvSpPr>
          <p:nvPr/>
        </p:nvSpPr>
        <p:spPr bwMode="auto">
          <a:xfrm>
            <a:off x="4343400" y="5865813"/>
            <a:ext cx="0" cy="228600"/>
          </a:xfrm>
          <a:prstGeom prst="line">
            <a:avLst/>
          </a:prstGeom>
          <a:noFill/>
          <a:ln w="508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extLst>
      <p:ext uri="{BB962C8B-B14F-4D97-AF65-F5344CB8AC3E}">
        <p14:creationId xmlns:p14="http://schemas.microsoft.com/office/powerpoint/2010/main" val="1149928718"/>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46668420-E4B2-48F4-81BD-C3B60D298044}"/>
              </a:ext>
            </a:extLst>
          </p:cNvPr>
          <p:cNvSpPr txBox="1">
            <a:spLocks noChangeArrowheads="1"/>
          </p:cNvSpPr>
          <p:nvPr/>
        </p:nvSpPr>
        <p:spPr bwMode="auto">
          <a:xfrm>
            <a:off x="242092" y="6212146"/>
            <a:ext cx="8659813" cy="576262"/>
          </a:xfrm>
          <a:prstGeom prst="rect">
            <a:avLst/>
          </a:prstGeom>
          <a:noFill/>
          <a:ln w="9525">
            <a:noFill/>
            <a:miter lim="800000"/>
            <a:headEnd/>
            <a:tailEnd/>
          </a:ln>
          <a:effectLst/>
        </p:spPr>
        <p:txBody>
          <a:bodyPr/>
          <a:lstStyle>
            <a:lvl1pPr algn="l">
              <a:tabLst>
                <a:tab pos="7485063" algn="l"/>
              </a:tabLst>
              <a:defRPr>
                <a:solidFill>
                  <a:schemeClr val="tx1"/>
                </a:solidFill>
                <a:latin typeface="Georgia" pitchFamily="18" charset="0"/>
              </a:defRPr>
            </a:lvl1pPr>
            <a:lvl2pPr marL="742950" indent="-285750" algn="l">
              <a:tabLst>
                <a:tab pos="7485063" algn="l"/>
              </a:tabLst>
              <a:defRPr>
                <a:solidFill>
                  <a:schemeClr val="tx1"/>
                </a:solidFill>
                <a:latin typeface="Georgia" pitchFamily="18" charset="0"/>
              </a:defRPr>
            </a:lvl2pPr>
            <a:lvl3pPr marL="1143000" indent="-228600" algn="l">
              <a:tabLst>
                <a:tab pos="7485063" algn="l"/>
              </a:tabLst>
              <a:defRPr>
                <a:solidFill>
                  <a:schemeClr val="tx1"/>
                </a:solidFill>
                <a:latin typeface="Georgia" pitchFamily="18" charset="0"/>
              </a:defRPr>
            </a:lvl3pPr>
            <a:lvl4pPr marL="1600200" indent="-228600" algn="l">
              <a:tabLst>
                <a:tab pos="7485063" algn="l"/>
              </a:tabLst>
              <a:defRPr>
                <a:solidFill>
                  <a:schemeClr val="tx1"/>
                </a:solidFill>
                <a:latin typeface="Georgia" pitchFamily="18" charset="0"/>
              </a:defRPr>
            </a:lvl4pPr>
            <a:lvl5pPr marL="2057400" indent="-228600" algn="l">
              <a:tabLst>
                <a:tab pos="7485063" algn="l"/>
              </a:tabLst>
              <a:defRPr>
                <a:solidFill>
                  <a:schemeClr val="tx1"/>
                </a:solidFill>
                <a:latin typeface="Georgia" pitchFamily="18" charset="0"/>
              </a:defRPr>
            </a:lvl5pPr>
            <a:lvl6pPr marL="2514600" indent="-228600" fontAlgn="base">
              <a:spcBef>
                <a:spcPct val="0"/>
              </a:spcBef>
              <a:spcAft>
                <a:spcPct val="0"/>
              </a:spcAft>
              <a:tabLst>
                <a:tab pos="7485063" algn="l"/>
              </a:tabLst>
              <a:defRPr>
                <a:solidFill>
                  <a:schemeClr val="tx1"/>
                </a:solidFill>
                <a:latin typeface="Georgia" pitchFamily="18" charset="0"/>
              </a:defRPr>
            </a:lvl6pPr>
            <a:lvl7pPr marL="2971800" indent="-228600" fontAlgn="base">
              <a:spcBef>
                <a:spcPct val="0"/>
              </a:spcBef>
              <a:spcAft>
                <a:spcPct val="0"/>
              </a:spcAft>
              <a:tabLst>
                <a:tab pos="7485063" algn="l"/>
              </a:tabLst>
              <a:defRPr>
                <a:solidFill>
                  <a:schemeClr val="tx1"/>
                </a:solidFill>
                <a:latin typeface="Georgia" pitchFamily="18" charset="0"/>
              </a:defRPr>
            </a:lvl7pPr>
            <a:lvl8pPr marL="3429000" indent="-228600" fontAlgn="base">
              <a:spcBef>
                <a:spcPct val="0"/>
              </a:spcBef>
              <a:spcAft>
                <a:spcPct val="0"/>
              </a:spcAft>
              <a:tabLst>
                <a:tab pos="7485063" algn="l"/>
              </a:tabLst>
              <a:defRPr>
                <a:solidFill>
                  <a:schemeClr val="tx1"/>
                </a:solidFill>
                <a:latin typeface="Georgia" pitchFamily="18" charset="0"/>
              </a:defRPr>
            </a:lvl8pPr>
            <a:lvl9pPr marL="3886200" indent="-228600" fontAlgn="base">
              <a:spcBef>
                <a:spcPct val="0"/>
              </a:spcBef>
              <a:spcAft>
                <a:spcPct val="0"/>
              </a:spcAft>
              <a:tabLst>
                <a:tab pos="7485063" algn="l"/>
              </a:tabLst>
              <a:defRPr>
                <a:solidFill>
                  <a:schemeClr val="tx1"/>
                </a:solidFill>
                <a:latin typeface="Georgia" pitchFamily="18" charset="0"/>
              </a:defRPr>
            </a:lvl9pPr>
          </a:lstStyle>
          <a:p>
            <a:pPr>
              <a:spcBef>
                <a:spcPct val="50000"/>
              </a:spcBef>
            </a:pPr>
            <a:r>
              <a:rPr lang="es-ES" altLang="es-PR" sz="1200" i="1" dirty="0">
                <a:latin typeface="Times New Roman" pitchFamily="18" charset="0"/>
              </a:rPr>
              <a:t>NOTA</a:t>
            </a:r>
            <a:r>
              <a:rPr lang="es-ES" altLang="es-PR" sz="1200" dirty="0">
                <a:latin typeface="Times New Roman" pitchFamily="18" charset="0"/>
              </a:rPr>
              <a:t>.</a:t>
            </a:r>
            <a:r>
              <a:rPr lang="es-ES" altLang="es-PR" sz="1200" b="0" dirty="0">
                <a:latin typeface="Times New Roman" pitchFamily="18" charset="0"/>
              </a:rPr>
              <a:t> Reproducido de: “</a:t>
            </a:r>
            <a:r>
              <a:rPr lang="es-ES" altLang="es-PR" sz="1200" b="0" dirty="0" err="1">
                <a:latin typeface="Times New Roman" pitchFamily="18" charset="0"/>
              </a:rPr>
              <a:t>Periodization</a:t>
            </a:r>
            <a:r>
              <a:rPr lang="es-ES" altLang="es-PR" sz="1200" b="0" dirty="0">
                <a:latin typeface="Times New Roman" pitchFamily="18" charset="0"/>
              </a:rPr>
              <a:t> </a:t>
            </a:r>
            <a:r>
              <a:rPr lang="es-ES" altLang="es-PR" sz="1200" b="0" dirty="0" err="1">
                <a:latin typeface="Times New Roman" pitchFamily="18" charset="0"/>
              </a:rPr>
              <a:t>for</a:t>
            </a:r>
            <a:r>
              <a:rPr lang="es-ES" altLang="es-PR" sz="1200" b="0" dirty="0">
                <a:latin typeface="Times New Roman" pitchFamily="18" charset="0"/>
              </a:rPr>
              <a:t> </a:t>
            </a:r>
            <a:r>
              <a:rPr lang="es-ES" altLang="es-PR" sz="1200" dirty="0" err="1">
                <a:latin typeface="Times New Roman" pitchFamily="18" charset="0"/>
              </a:rPr>
              <a:t>T</a:t>
            </a:r>
            <a:r>
              <a:rPr lang="es-ES" altLang="es-PR" sz="1200" b="0" dirty="0" err="1">
                <a:latin typeface="Times New Roman" pitchFamily="18" charset="0"/>
              </a:rPr>
              <a:t>actical</a:t>
            </a:r>
            <a:r>
              <a:rPr lang="es-ES" altLang="es-PR" sz="1200" b="0" dirty="0">
                <a:latin typeface="Times New Roman" pitchFamily="18" charset="0"/>
              </a:rPr>
              <a:t> </a:t>
            </a:r>
            <a:r>
              <a:rPr lang="es-ES" altLang="es-PR" sz="1200" dirty="0" err="1">
                <a:latin typeface="Times New Roman" pitchFamily="18" charset="0"/>
              </a:rPr>
              <a:t>P</a:t>
            </a:r>
            <a:r>
              <a:rPr lang="es-ES" altLang="es-PR" sz="1200" b="0" dirty="0" err="1">
                <a:latin typeface="Times New Roman" pitchFamily="18" charset="0"/>
              </a:rPr>
              <a:t>opulations</a:t>
            </a:r>
            <a:r>
              <a:rPr lang="es-ES" altLang="es-PR" sz="1200" b="0" dirty="0">
                <a:latin typeface="Times New Roman" pitchFamily="18" charset="0"/>
              </a:rPr>
              <a:t>,” por G. G. </a:t>
            </a:r>
            <a:r>
              <a:rPr lang="es-ES" altLang="es-PR" sz="1200" b="0" dirty="0" err="1">
                <a:latin typeface="Times New Roman" pitchFamily="18" charset="0"/>
              </a:rPr>
              <a:t>Haff</a:t>
            </a:r>
            <a:r>
              <a:rPr lang="es-ES" altLang="es-PR" sz="1200" b="0" dirty="0">
                <a:latin typeface="Times New Roman" pitchFamily="18" charset="0"/>
              </a:rPr>
              <a:t>. En </a:t>
            </a:r>
            <a:r>
              <a:rPr lang="en-US" altLang="es-PR" sz="1200" b="1" i="1" dirty="0">
                <a:latin typeface="Times New Roman" pitchFamily="18" charset="0"/>
              </a:rPr>
              <a:t>NSCA’s Essentials of Tactical Strength and Conditioning</a:t>
            </a:r>
            <a:r>
              <a:rPr lang="en-US" altLang="es-PR" sz="1200" b="0" dirty="0">
                <a:latin typeface="Times New Roman" pitchFamily="18" charset="0"/>
              </a:rPr>
              <a:t>. (p. 188), por</a:t>
            </a:r>
            <a:r>
              <a:rPr lang="es-ES" altLang="es-PR" sz="1200" dirty="0">
                <a:latin typeface="Times New Roman" pitchFamily="18" charset="0"/>
              </a:rPr>
              <a:t> </a:t>
            </a:r>
            <a:r>
              <a:rPr lang="nb-NO" altLang="es-PR" sz="1200" dirty="0">
                <a:latin typeface="Times New Roman" pitchFamily="18" charset="0"/>
              </a:rPr>
              <a:t>B. A. Alvar, K. Sell, &amp; P. A. Deuster</a:t>
            </a:r>
            <a:r>
              <a:rPr lang="es-ES" altLang="es-PR" sz="1200" b="0" dirty="0">
                <a:latin typeface="Times New Roman" pitchFamily="18" charset="0"/>
              </a:rPr>
              <a:t> (Eds.), 2017, Champaign, IL: Human </a:t>
            </a:r>
            <a:r>
              <a:rPr lang="es-ES" altLang="es-PR" sz="1200" b="0" dirty="0" err="1">
                <a:latin typeface="Times New Roman" pitchFamily="18" charset="0"/>
              </a:rPr>
              <a:t>Kinetics</a:t>
            </a:r>
            <a:r>
              <a:rPr lang="es-ES" altLang="es-PR" sz="1200" b="0" dirty="0">
                <a:latin typeface="Times New Roman" pitchFamily="18" charset="0"/>
              </a:rPr>
              <a:t>. C</a:t>
            </a:r>
            <a:r>
              <a:rPr lang="en-US" altLang="es-PR" sz="1200" b="0" dirty="0" err="1">
                <a:latin typeface="Times New Roman" pitchFamily="18" charset="0"/>
              </a:rPr>
              <a:t>opyright</a:t>
            </a:r>
            <a:r>
              <a:rPr lang="en-US" altLang="es-PR" sz="1200" b="0" dirty="0">
                <a:latin typeface="Times New Roman" pitchFamily="18" charset="0"/>
              </a:rPr>
              <a:t> 2017 por National Strength and Conditioning Association.</a:t>
            </a:r>
          </a:p>
        </p:txBody>
      </p:sp>
      <p:pic>
        <p:nvPicPr>
          <p:cNvPr id="4" name="Picture 3" descr="Table&#10;&#10;Description automatically generated">
            <a:extLst>
              <a:ext uri="{FF2B5EF4-FFF2-40B4-BE49-F238E27FC236}">
                <a16:creationId xmlns:a16="http://schemas.microsoft.com/office/drawing/2014/main" id="{1931559F-31AE-4A65-AFBF-BF0FE8929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084" y="906721"/>
            <a:ext cx="8524875" cy="5305425"/>
          </a:xfrm>
          <a:prstGeom prst="rect">
            <a:avLst/>
          </a:prstGeom>
        </p:spPr>
      </p:pic>
      <p:sp>
        <p:nvSpPr>
          <p:cNvPr id="5" name="Title 1">
            <a:extLst>
              <a:ext uri="{FF2B5EF4-FFF2-40B4-BE49-F238E27FC236}">
                <a16:creationId xmlns:a16="http://schemas.microsoft.com/office/drawing/2014/main" id="{BD6BD02D-B012-41EC-BA90-9CD021D83F7E}"/>
              </a:ext>
            </a:extLst>
          </p:cNvPr>
          <p:cNvSpPr>
            <a:spLocks/>
          </p:cNvSpPr>
          <p:nvPr/>
        </p:nvSpPr>
        <p:spPr bwMode="auto">
          <a:xfrm>
            <a:off x="236965" y="78666"/>
            <a:ext cx="8568951" cy="82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ts val="3100"/>
              </a:lnSpc>
            </a:pPr>
            <a:r>
              <a:rPr lang="es-PR" altLang="es-PR" sz="2400" b="0" dirty="0">
                <a:solidFill>
                  <a:schemeClr val="tx1"/>
                </a:solidFill>
                <a:effectLst>
                  <a:outerShdw blurRad="38100" dist="38100" dir="2700000" algn="tl">
                    <a:srgbClr val="C0C0C0"/>
                  </a:outerShdw>
                </a:effectLst>
                <a:latin typeface="Arial Black" pitchFamily="34" charset="0"/>
                <a:cs typeface="Arial" charset="0"/>
              </a:rPr>
              <a:t>PLAN PERIODIZADO DE UN ENTRENAMIENTO:</a:t>
            </a:r>
            <a:br>
              <a:rPr lang="es-PR" altLang="es-PR" sz="2400" b="0" dirty="0">
                <a:solidFill>
                  <a:schemeClr val="tx1"/>
                </a:solidFill>
                <a:effectLst>
                  <a:outerShdw blurRad="38100" dist="38100" dir="2700000" algn="tl">
                    <a:srgbClr val="C0C0C0"/>
                  </a:outerShdw>
                </a:effectLst>
                <a:latin typeface="Arial Black" pitchFamily="34" charset="0"/>
                <a:cs typeface="Arial" charset="0"/>
              </a:rPr>
            </a:br>
            <a:r>
              <a:rPr lang="es-PR" altLang="es-PR" sz="2400" b="0" i="1" dirty="0">
                <a:solidFill>
                  <a:schemeClr val="tx1"/>
                </a:solidFill>
                <a:effectLst>
                  <a:outerShdw blurRad="38100" dist="38100" dir="2700000" algn="tl">
                    <a:srgbClr val="C0C0C0"/>
                  </a:outerShdw>
                </a:effectLst>
                <a:latin typeface="Arial Black" pitchFamily="34" charset="0"/>
                <a:cs typeface="Arial" charset="0"/>
              </a:rPr>
              <a:t>GERARQUÍA DE LOS PERIODOS Y CICLOS</a:t>
            </a:r>
          </a:p>
        </p:txBody>
      </p:sp>
    </p:spTree>
    <p:custDataLst>
      <p:tags r:id="rId1"/>
    </p:custDataLst>
    <p:extLst>
      <p:ext uri="{BB962C8B-B14F-4D97-AF65-F5344CB8AC3E}">
        <p14:creationId xmlns:p14="http://schemas.microsoft.com/office/powerpoint/2010/main" val="3153260487"/>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97">
            <a:extLst>
              <a:ext uri="{FF2B5EF4-FFF2-40B4-BE49-F238E27FC236}">
                <a16:creationId xmlns:a16="http://schemas.microsoft.com/office/drawing/2014/main" id="{A7E74D9D-DEC4-4D8F-B19F-42D253E74BAA}"/>
              </a:ext>
            </a:extLst>
          </p:cNvPr>
          <p:cNvSpPr>
            <a:spLocks noChangeArrowheads="1"/>
          </p:cNvSpPr>
          <p:nvPr/>
        </p:nvSpPr>
        <p:spPr bwMode="auto">
          <a:xfrm>
            <a:off x="457200" y="304800"/>
            <a:ext cx="8229600" cy="5943600"/>
          </a:xfrm>
          <a:prstGeom prst="triangle">
            <a:avLst>
              <a:gd name="adj" fmla="val 50000"/>
            </a:avLst>
          </a:prstGeom>
          <a:gradFill rotWithShape="0">
            <a:gsLst>
              <a:gs pos="0">
                <a:schemeClr val="bg1"/>
              </a:gs>
              <a:gs pos="100000">
                <a:srgbClr val="660033"/>
              </a:gs>
            </a:gsLst>
            <a:lin ang="5400000" scaled="1"/>
          </a:gradFill>
          <a:ln w="762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3011" name="Line 98">
            <a:extLst>
              <a:ext uri="{FF2B5EF4-FFF2-40B4-BE49-F238E27FC236}">
                <a16:creationId xmlns:a16="http://schemas.microsoft.com/office/drawing/2014/main" id="{037198BA-05B6-4D85-A5FD-39CD3AD8597C}"/>
              </a:ext>
            </a:extLst>
          </p:cNvPr>
          <p:cNvSpPr>
            <a:spLocks noChangeShapeType="1"/>
          </p:cNvSpPr>
          <p:nvPr/>
        </p:nvSpPr>
        <p:spPr bwMode="auto">
          <a:xfrm>
            <a:off x="3657600" y="1676400"/>
            <a:ext cx="1828800"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2" name="Line 99">
            <a:extLst>
              <a:ext uri="{FF2B5EF4-FFF2-40B4-BE49-F238E27FC236}">
                <a16:creationId xmlns:a16="http://schemas.microsoft.com/office/drawing/2014/main" id="{05FDC432-E953-4843-B08E-40FC750694A3}"/>
              </a:ext>
            </a:extLst>
          </p:cNvPr>
          <p:cNvSpPr>
            <a:spLocks noChangeShapeType="1"/>
          </p:cNvSpPr>
          <p:nvPr/>
        </p:nvSpPr>
        <p:spPr bwMode="auto">
          <a:xfrm>
            <a:off x="2971800" y="2590800"/>
            <a:ext cx="3200400"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3" name="Text Box 100">
            <a:extLst>
              <a:ext uri="{FF2B5EF4-FFF2-40B4-BE49-F238E27FC236}">
                <a16:creationId xmlns:a16="http://schemas.microsoft.com/office/drawing/2014/main" id="{5A7D06B5-7E36-4068-B871-E6CAE35DBA10}"/>
              </a:ext>
            </a:extLst>
          </p:cNvPr>
          <p:cNvSpPr txBox="1">
            <a:spLocks noChangeArrowheads="1"/>
          </p:cNvSpPr>
          <p:nvPr/>
        </p:nvSpPr>
        <p:spPr bwMode="auto">
          <a:xfrm>
            <a:off x="3810000" y="990600"/>
            <a:ext cx="1447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30000"/>
              </a:lnSpc>
            </a:pPr>
            <a:r>
              <a:rPr lang="en-US" altLang="en-US" sz="2800" b="1"/>
              <a:t> </a:t>
            </a:r>
            <a:r>
              <a:rPr lang="en-US" altLang="en-US" sz="2800" b="1">
                <a:solidFill>
                  <a:srgbClr val="00FFFF"/>
                </a:solidFill>
                <a:latin typeface="Arial" panose="020B0604020202020204" pitchFamily="34" charset="0"/>
              </a:rPr>
              <a:t>Sesión</a:t>
            </a:r>
          </a:p>
        </p:txBody>
      </p:sp>
      <p:sp>
        <p:nvSpPr>
          <p:cNvPr id="43014" name="Text Box 101">
            <a:extLst>
              <a:ext uri="{FF2B5EF4-FFF2-40B4-BE49-F238E27FC236}">
                <a16:creationId xmlns:a16="http://schemas.microsoft.com/office/drawing/2014/main" id="{20BBFBD2-FB1D-409F-8F3D-11DDD2C12A07}"/>
              </a:ext>
            </a:extLst>
          </p:cNvPr>
          <p:cNvSpPr txBox="1">
            <a:spLocks noChangeArrowheads="1"/>
          </p:cNvSpPr>
          <p:nvPr/>
        </p:nvSpPr>
        <p:spPr bwMode="auto">
          <a:xfrm>
            <a:off x="3886200" y="1660525"/>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rgbClr val="00FFFF"/>
                </a:solidFill>
                <a:latin typeface="Arial" panose="020B0604020202020204" pitchFamily="34" charset="0"/>
              </a:rPr>
              <a:t>Ciclos</a:t>
            </a:r>
          </a:p>
        </p:txBody>
      </p:sp>
      <p:sp>
        <p:nvSpPr>
          <p:cNvPr id="43015" name="Line 103">
            <a:extLst>
              <a:ext uri="{FF2B5EF4-FFF2-40B4-BE49-F238E27FC236}">
                <a16:creationId xmlns:a16="http://schemas.microsoft.com/office/drawing/2014/main" id="{5C068EA5-8F53-4B78-B0F0-D46DA10D1C96}"/>
              </a:ext>
            </a:extLst>
          </p:cNvPr>
          <p:cNvSpPr>
            <a:spLocks noChangeShapeType="1"/>
          </p:cNvSpPr>
          <p:nvPr/>
        </p:nvSpPr>
        <p:spPr bwMode="auto">
          <a:xfrm>
            <a:off x="1981200" y="4038600"/>
            <a:ext cx="5181600"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6" name="Line 105">
            <a:extLst>
              <a:ext uri="{FF2B5EF4-FFF2-40B4-BE49-F238E27FC236}">
                <a16:creationId xmlns:a16="http://schemas.microsoft.com/office/drawing/2014/main" id="{D7030A24-75F1-4F81-9758-B6CF039EFC0B}"/>
              </a:ext>
            </a:extLst>
          </p:cNvPr>
          <p:cNvSpPr>
            <a:spLocks noChangeShapeType="1"/>
          </p:cNvSpPr>
          <p:nvPr/>
        </p:nvSpPr>
        <p:spPr bwMode="auto">
          <a:xfrm>
            <a:off x="1524000" y="4724400"/>
            <a:ext cx="6096000"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7" name="Rectangle 107">
            <a:extLst>
              <a:ext uri="{FF2B5EF4-FFF2-40B4-BE49-F238E27FC236}">
                <a16:creationId xmlns:a16="http://schemas.microsoft.com/office/drawing/2014/main" id="{221DAF25-99B0-42B9-A7B0-5D165AD9D8F8}"/>
              </a:ext>
            </a:extLst>
          </p:cNvPr>
          <p:cNvSpPr>
            <a:spLocks noChangeArrowheads="1"/>
          </p:cNvSpPr>
          <p:nvPr/>
        </p:nvSpPr>
        <p:spPr bwMode="auto">
          <a:xfrm>
            <a:off x="2819400" y="6324600"/>
            <a:ext cx="3581400" cy="3048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571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700" b="1">
                <a:solidFill>
                  <a:srgbClr val="FFFF00"/>
                </a:solidFill>
                <a:latin typeface="Arial" panose="020B0604020202020204" pitchFamily="34" charset="0"/>
              </a:rPr>
              <a:t>PLANES DE ENTRENAMIENTO</a:t>
            </a:r>
          </a:p>
        </p:txBody>
      </p:sp>
      <p:sp>
        <p:nvSpPr>
          <p:cNvPr id="43018" name="Text Box 108">
            <a:extLst>
              <a:ext uri="{FF2B5EF4-FFF2-40B4-BE49-F238E27FC236}">
                <a16:creationId xmlns:a16="http://schemas.microsoft.com/office/drawing/2014/main" id="{6C630C50-3FAB-4C1F-A354-46878BA5223A}"/>
              </a:ext>
            </a:extLst>
          </p:cNvPr>
          <p:cNvSpPr txBox="1">
            <a:spLocks noChangeArrowheads="1"/>
          </p:cNvSpPr>
          <p:nvPr/>
        </p:nvSpPr>
        <p:spPr bwMode="auto">
          <a:xfrm>
            <a:off x="3200400" y="2117725"/>
            <a:ext cx="1143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500" b="1"/>
              <a:t>Micro</a:t>
            </a:r>
            <a:endParaRPr lang="en-US" altLang="en-US" sz="3000" b="1">
              <a:solidFill>
                <a:srgbClr val="00FFFF"/>
              </a:solidFill>
              <a:latin typeface="Arial" panose="020B0604020202020204" pitchFamily="34" charset="0"/>
            </a:endParaRPr>
          </a:p>
        </p:txBody>
      </p:sp>
      <p:sp>
        <p:nvSpPr>
          <p:cNvPr id="43019" name="Text Box 109">
            <a:extLst>
              <a:ext uri="{FF2B5EF4-FFF2-40B4-BE49-F238E27FC236}">
                <a16:creationId xmlns:a16="http://schemas.microsoft.com/office/drawing/2014/main" id="{96A7E280-8A6D-4A79-B208-1D49C7E1F1EB}"/>
              </a:ext>
            </a:extLst>
          </p:cNvPr>
          <p:cNvSpPr txBox="1">
            <a:spLocks noChangeArrowheads="1"/>
          </p:cNvSpPr>
          <p:nvPr/>
        </p:nvSpPr>
        <p:spPr bwMode="auto">
          <a:xfrm>
            <a:off x="4724400" y="2117725"/>
            <a:ext cx="1143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500" b="1"/>
              <a:t>Macro</a:t>
            </a:r>
            <a:endParaRPr lang="en-US" altLang="en-US" sz="3000" b="1">
              <a:solidFill>
                <a:srgbClr val="00FFFF"/>
              </a:solidFill>
              <a:latin typeface="Arial" panose="020B0604020202020204" pitchFamily="34" charset="0"/>
            </a:endParaRPr>
          </a:p>
        </p:txBody>
      </p:sp>
      <p:sp>
        <p:nvSpPr>
          <p:cNvPr id="43020" name="Text Box 111">
            <a:extLst>
              <a:ext uri="{FF2B5EF4-FFF2-40B4-BE49-F238E27FC236}">
                <a16:creationId xmlns:a16="http://schemas.microsoft.com/office/drawing/2014/main" id="{9E445C36-6638-455D-8ED4-32F465BD9484}"/>
              </a:ext>
            </a:extLst>
          </p:cNvPr>
          <p:cNvSpPr txBox="1">
            <a:spLocks noChangeArrowheads="1"/>
          </p:cNvSpPr>
          <p:nvPr/>
        </p:nvSpPr>
        <p:spPr bwMode="auto">
          <a:xfrm>
            <a:off x="3048000" y="25908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rgbClr val="00FFFF"/>
                </a:solidFill>
                <a:latin typeface="Arial" panose="020B0604020202020204" pitchFamily="34" charset="0"/>
              </a:rPr>
              <a:t>Períodos/Fases</a:t>
            </a:r>
          </a:p>
        </p:txBody>
      </p:sp>
      <p:sp>
        <p:nvSpPr>
          <p:cNvPr id="43021" name="Text Box 112">
            <a:extLst>
              <a:ext uri="{FF2B5EF4-FFF2-40B4-BE49-F238E27FC236}">
                <a16:creationId xmlns:a16="http://schemas.microsoft.com/office/drawing/2014/main" id="{849B05C9-9AD3-43AC-87DD-B6CADA6D45D1}"/>
              </a:ext>
            </a:extLst>
          </p:cNvPr>
          <p:cNvSpPr txBox="1">
            <a:spLocks noChangeArrowheads="1"/>
          </p:cNvSpPr>
          <p:nvPr/>
        </p:nvSpPr>
        <p:spPr bwMode="auto">
          <a:xfrm>
            <a:off x="2590800" y="3048000"/>
            <a:ext cx="1981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500" b="1"/>
              <a:t>Preparatorio</a:t>
            </a:r>
            <a:endParaRPr lang="en-US" altLang="en-US" sz="3000" b="1">
              <a:solidFill>
                <a:srgbClr val="00FFFF"/>
              </a:solidFill>
              <a:latin typeface="Arial" panose="020B0604020202020204" pitchFamily="34" charset="0"/>
            </a:endParaRPr>
          </a:p>
        </p:txBody>
      </p:sp>
      <p:sp>
        <p:nvSpPr>
          <p:cNvPr id="43022" name="Text Box 113">
            <a:extLst>
              <a:ext uri="{FF2B5EF4-FFF2-40B4-BE49-F238E27FC236}">
                <a16:creationId xmlns:a16="http://schemas.microsoft.com/office/drawing/2014/main" id="{2BE298E2-57B3-480F-8797-8CB5BCFDFABA}"/>
              </a:ext>
            </a:extLst>
          </p:cNvPr>
          <p:cNvSpPr txBox="1">
            <a:spLocks noChangeArrowheads="1"/>
          </p:cNvSpPr>
          <p:nvPr/>
        </p:nvSpPr>
        <p:spPr bwMode="auto">
          <a:xfrm>
            <a:off x="4876800" y="3048000"/>
            <a:ext cx="182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500" b="1"/>
              <a:t>Transitorio</a:t>
            </a:r>
            <a:endParaRPr lang="en-US" altLang="en-US" sz="3000" b="1">
              <a:solidFill>
                <a:srgbClr val="00FFFF"/>
              </a:solidFill>
              <a:latin typeface="Arial" panose="020B0604020202020204" pitchFamily="34" charset="0"/>
            </a:endParaRPr>
          </a:p>
        </p:txBody>
      </p:sp>
      <p:sp>
        <p:nvSpPr>
          <p:cNvPr id="43023" name="Text Box 114">
            <a:extLst>
              <a:ext uri="{FF2B5EF4-FFF2-40B4-BE49-F238E27FC236}">
                <a16:creationId xmlns:a16="http://schemas.microsoft.com/office/drawing/2014/main" id="{07F5A7BF-1EB5-47CF-9AB1-79898F4850E9}"/>
              </a:ext>
            </a:extLst>
          </p:cNvPr>
          <p:cNvSpPr txBox="1">
            <a:spLocks noChangeArrowheads="1"/>
          </p:cNvSpPr>
          <p:nvPr/>
        </p:nvSpPr>
        <p:spPr bwMode="auto">
          <a:xfrm>
            <a:off x="3733800" y="3489325"/>
            <a:ext cx="1905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500" b="1"/>
              <a:t>Competitivo</a:t>
            </a:r>
            <a:endParaRPr lang="en-US" altLang="en-US" sz="3000" b="1">
              <a:solidFill>
                <a:srgbClr val="00FFFF"/>
              </a:solidFill>
              <a:latin typeface="Arial" panose="020B0604020202020204" pitchFamily="34" charset="0"/>
            </a:endParaRPr>
          </a:p>
        </p:txBody>
      </p:sp>
      <p:sp>
        <p:nvSpPr>
          <p:cNvPr id="43024" name="Text Box 115">
            <a:extLst>
              <a:ext uri="{FF2B5EF4-FFF2-40B4-BE49-F238E27FC236}">
                <a16:creationId xmlns:a16="http://schemas.microsoft.com/office/drawing/2014/main" id="{387B5F76-9F85-4F69-882B-D076FF79DA02}"/>
              </a:ext>
            </a:extLst>
          </p:cNvPr>
          <p:cNvSpPr txBox="1">
            <a:spLocks noChangeArrowheads="1"/>
          </p:cNvSpPr>
          <p:nvPr/>
        </p:nvSpPr>
        <p:spPr bwMode="auto">
          <a:xfrm>
            <a:off x="2438400" y="4038600"/>
            <a:ext cx="4038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30000"/>
              </a:lnSpc>
            </a:pPr>
            <a:r>
              <a:rPr lang="en-US" altLang="en-US" sz="2800" b="1"/>
              <a:t> </a:t>
            </a:r>
            <a:r>
              <a:rPr lang="en-US" altLang="en-US" sz="2800" b="1">
                <a:solidFill>
                  <a:srgbClr val="00FFFF"/>
                </a:solidFill>
                <a:latin typeface="Arial" panose="020B0604020202020204" pitchFamily="34" charset="0"/>
              </a:rPr>
              <a:t>Plan Anual</a:t>
            </a:r>
          </a:p>
        </p:txBody>
      </p:sp>
      <p:sp>
        <p:nvSpPr>
          <p:cNvPr id="43025" name="Line 117">
            <a:extLst>
              <a:ext uri="{FF2B5EF4-FFF2-40B4-BE49-F238E27FC236}">
                <a16:creationId xmlns:a16="http://schemas.microsoft.com/office/drawing/2014/main" id="{97572D41-9AF6-440F-8F56-AD0274936A98}"/>
              </a:ext>
            </a:extLst>
          </p:cNvPr>
          <p:cNvSpPr>
            <a:spLocks noChangeShapeType="1"/>
          </p:cNvSpPr>
          <p:nvPr/>
        </p:nvSpPr>
        <p:spPr bwMode="auto">
          <a:xfrm>
            <a:off x="1066800" y="5410200"/>
            <a:ext cx="7010400"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6" name="Text Box 118">
            <a:extLst>
              <a:ext uri="{FF2B5EF4-FFF2-40B4-BE49-F238E27FC236}">
                <a16:creationId xmlns:a16="http://schemas.microsoft.com/office/drawing/2014/main" id="{8617DD09-D6CD-4150-A3F7-C61B1DDBB5A9}"/>
              </a:ext>
            </a:extLst>
          </p:cNvPr>
          <p:cNvSpPr txBox="1">
            <a:spLocks noChangeArrowheads="1"/>
          </p:cNvSpPr>
          <p:nvPr/>
        </p:nvSpPr>
        <p:spPr bwMode="auto">
          <a:xfrm>
            <a:off x="2438400" y="4686300"/>
            <a:ext cx="4038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30000"/>
              </a:lnSpc>
            </a:pPr>
            <a:r>
              <a:rPr lang="en-US" altLang="en-US" sz="2800" b="1"/>
              <a:t> </a:t>
            </a:r>
            <a:r>
              <a:rPr lang="en-US" altLang="en-US" sz="2800" b="1">
                <a:solidFill>
                  <a:srgbClr val="00FFFF"/>
                </a:solidFill>
                <a:latin typeface="Arial" panose="020B0604020202020204" pitchFamily="34" charset="0"/>
              </a:rPr>
              <a:t>Plan Cuatri-Anual</a:t>
            </a:r>
          </a:p>
        </p:txBody>
      </p:sp>
      <p:sp>
        <p:nvSpPr>
          <p:cNvPr id="43027" name="Text Box 119">
            <a:extLst>
              <a:ext uri="{FF2B5EF4-FFF2-40B4-BE49-F238E27FC236}">
                <a16:creationId xmlns:a16="http://schemas.microsoft.com/office/drawing/2014/main" id="{4290AC0F-19A6-429C-AF80-92E8B6AE8D39}"/>
              </a:ext>
            </a:extLst>
          </p:cNvPr>
          <p:cNvSpPr txBox="1">
            <a:spLocks noChangeArrowheads="1"/>
          </p:cNvSpPr>
          <p:nvPr/>
        </p:nvSpPr>
        <p:spPr bwMode="auto">
          <a:xfrm>
            <a:off x="2438400" y="5448300"/>
            <a:ext cx="4038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30000"/>
              </a:lnSpc>
            </a:pPr>
            <a:r>
              <a:rPr lang="en-US" altLang="en-US" sz="2800" b="1"/>
              <a:t> </a:t>
            </a:r>
            <a:r>
              <a:rPr lang="en-US" altLang="en-US" sz="2800" b="1">
                <a:solidFill>
                  <a:srgbClr val="00FFFF"/>
                </a:solidFill>
                <a:latin typeface="Arial" panose="020B0604020202020204" pitchFamily="34" charset="0"/>
              </a:rPr>
              <a:t>Plan Pluri-Anual</a:t>
            </a:r>
          </a:p>
        </p:txBody>
      </p:sp>
    </p:spTree>
    <p:custDataLst>
      <p:tags r:id="rId1"/>
    </p:custData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3">
            <a:extLst>
              <a:ext uri="{FF2B5EF4-FFF2-40B4-BE49-F238E27FC236}">
                <a16:creationId xmlns:a16="http://schemas.microsoft.com/office/drawing/2014/main" id="{249D7C1C-67F2-4CAD-AF2F-3B8255A01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
            <a:ext cx="8686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7894" name="Rectangle 54">
            <a:extLst>
              <a:ext uri="{FF2B5EF4-FFF2-40B4-BE49-F238E27FC236}">
                <a16:creationId xmlns:a16="http://schemas.microsoft.com/office/drawing/2014/main" id="{158C8637-54E6-41F5-A4EF-AEC210A95987}"/>
              </a:ext>
            </a:extLst>
          </p:cNvPr>
          <p:cNvSpPr>
            <a:spLocks noChangeArrowheads="1"/>
          </p:cNvSpPr>
          <p:nvPr/>
        </p:nvSpPr>
        <p:spPr bwMode="auto">
          <a:xfrm>
            <a:off x="457200" y="1295400"/>
            <a:ext cx="1828800" cy="990600"/>
          </a:xfrm>
          <a:prstGeom prst="rect">
            <a:avLst/>
          </a:prstGeom>
          <a:gradFill rotWithShape="0">
            <a:gsLst>
              <a:gs pos="0">
                <a:srgbClr val="006600"/>
              </a:gs>
              <a:gs pos="100000">
                <a:srgbClr val="003300"/>
              </a:gs>
            </a:gsLst>
            <a:lin ang="5400000" scaled="1"/>
          </a:gradFill>
          <a:ln w="50800">
            <a:solidFill>
              <a:schemeClr val="tx2"/>
            </a:solidFill>
            <a:miter lim="800000"/>
            <a:headEnd/>
            <a:tailEnd/>
          </a:ln>
          <a:effectLst>
            <a:prstShdw prst="shdw17" dist="17961" dir="2700000">
              <a:schemeClr val="tx2">
                <a:gamma/>
                <a:shade val="60000"/>
                <a:invGamma/>
              </a:schemeClr>
            </a:prstShdw>
          </a:effectLst>
        </p:spPr>
        <p:txBody>
          <a:bodyPr wrap="none" anchor="ctr"/>
          <a:lstStyle/>
          <a:p>
            <a:pPr algn="ctr">
              <a:defRPr/>
            </a:pPr>
            <a:endParaRPr lang="es-PR" altLang="en-US" sz="2500" b="1">
              <a:solidFill>
                <a:schemeClr val="tx1"/>
              </a:solidFill>
            </a:endParaRPr>
          </a:p>
        </p:txBody>
      </p:sp>
      <p:sp>
        <p:nvSpPr>
          <p:cNvPr id="45060" name="Rectangle 55">
            <a:extLst>
              <a:ext uri="{FF2B5EF4-FFF2-40B4-BE49-F238E27FC236}">
                <a16:creationId xmlns:a16="http://schemas.microsoft.com/office/drawing/2014/main" id="{F648725E-7775-4C75-BFF9-B265F03DD3CF}"/>
              </a:ext>
            </a:extLst>
          </p:cNvPr>
          <p:cNvSpPr>
            <a:spLocks noChangeArrowheads="1"/>
          </p:cNvSpPr>
          <p:nvPr/>
        </p:nvSpPr>
        <p:spPr bwMode="auto">
          <a:xfrm>
            <a:off x="457200" y="2362200"/>
            <a:ext cx="18288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61" name="Text Box 56">
            <a:extLst>
              <a:ext uri="{FF2B5EF4-FFF2-40B4-BE49-F238E27FC236}">
                <a16:creationId xmlns:a16="http://schemas.microsoft.com/office/drawing/2014/main" id="{A50C8B21-FAF1-4924-8414-B33D792F62E0}"/>
              </a:ext>
            </a:extLst>
          </p:cNvPr>
          <p:cNvSpPr txBox="1">
            <a:spLocks noChangeArrowheads="1"/>
          </p:cNvSpPr>
          <p:nvPr/>
        </p:nvSpPr>
        <p:spPr bwMode="auto">
          <a:xfrm>
            <a:off x="666750" y="2574925"/>
            <a:ext cx="1543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000" b="1">
                <a:solidFill>
                  <a:schemeClr val="tx1"/>
                </a:solidFill>
              </a:rPr>
              <a:t>Sub-Fases</a:t>
            </a:r>
          </a:p>
        </p:txBody>
      </p:sp>
      <p:sp>
        <p:nvSpPr>
          <p:cNvPr id="45062" name="Text Box 57">
            <a:extLst>
              <a:ext uri="{FF2B5EF4-FFF2-40B4-BE49-F238E27FC236}">
                <a16:creationId xmlns:a16="http://schemas.microsoft.com/office/drawing/2014/main" id="{D1691D34-B6E5-4C1D-BCCF-3C200C58AD8D}"/>
              </a:ext>
            </a:extLst>
          </p:cNvPr>
          <p:cNvSpPr txBox="1">
            <a:spLocks noChangeArrowheads="1"/>
          </p:cNvSpPr>
          <p:nvPr/>
        </p:nvSpPr>
        <p:spPr bwMode="auto">
          <a:xfrm>
            <a:off x="457200" y="1295400"/>
            <a:ext cx="1828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800" b="1">
                <a:solidFill>
                  <a:schemeClr val="tx2"/>
                </a:solidFill>
                <a:latin typeface="Arial" panose="020B0604020202020204" pitchFamily="34" charset="0"/>
              </a:rPr>
              <a:t>Fases</a:t>
            </a:r>
          </a:p>
          <a:p>
            <a:pPr algn="ctr"/>
            <a:r>
              <a:rPr lang="en-US" altLang="en-US" sz="1800" b="1">
                <a:solidFill>
                  <a:schemeClr val="tx2"/>
                </a:solidFill>
                <a:latin typeface="Arial" panose="020B0604020202020204" pitchFamily="34" charset="0"/>
              </a:rPr>
              <a:t>del Entrenamiento</a:t>
            </a:r>
          </a:p>
        </p:txBody>
      </p:sp>
      <p:sp>
        <p:nvSpPr>
          <p:cNvPr id="45063" name="Rectangle 99">
            <a:extLst>
              <a:ext uri="{FF2B5EF4-FFF2-40B4-BE49-F238E27FC236}">
                <a16:creationId xmlns:a16="http://schemas.microsoft.com/office/drawing/2014/main" id="{36805024-CA37-44CB-8620-7509EA61BCD8}"/>
              </a:ext>
            </a:extLst>
          </p:cNvPr>
          <p:cNvSpPr>
            <a:spLocks noChangeArrowheads="1"/>
          </p:cNvSpPr>
          <p:nvPr/>
        </p:nvSpPr>
        <p:spPr bwMode="auto">
          <a:xfrm>
            <a:off x="457200" y="3276600"/>
            <a:ext cx="18288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64" name="Text Box 100">
            <a:extLst>
              <a:ext uri="{FF2B5EF4-FFF2-40B4-BE49-F238E27FC236}">
                <a16:creationId xmlns:a16="http://schemas.microsoft.com/office/drawing/2014/main" id="{753240ED-B69C-488C-8E51-D4632E149A10}"/>
              </a:ext>
            </a:extLst>
          </p:cNvPr>
          <p:cNvSpPr txBox="1">
            <a:spLocks noChangeArrowheads="1"/>
          </p:cNvSpPr>
          <p:nvPr/>
        </p:nvSpPr>
        <p:spPr bwMode="auto">
          <a:xfrm>
            <a:off x="457200" y="3489325"/>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000" b="1">
                <a:solidFill>
                  <a:schemeClr val="tx1"/>
                </a:solidFill>
              </a:rPr>
              <a:t>Macro-Ciclos</a:t>
            </a:r>
          </a:p>
        </p:txBody>
      </p:sp>
      <p:sp>
        <p:nvSpPr>
          <p:cNvPr id="45065" name="Rectangle 101">
            <a:extLst>
              <a:ext uri="{FF2B5EF4-FFF2-40B4-BE49-F238E27FC236}">
                <a16:creationId xmlns:a16="http://schemas.microsoft.com/office/drawing/2014/main" id="{A5778D43-60C5-4DFE-AE12-2DCBABC23A38}"/>
              </a:ext>
            </a:extLst>
          </p:cNvPr>
          <p:cNvSpPr>
            <a:spLocks noChangeArrowheads="1"/>
          </p:cNvSpPr>
          <p:nvPr/>
        </p:nvSpPr>
        <p:spPr bwMode="auto">
          <a:xfrm>
            <a:off x="457200" y="4191000"/>
            <a:ext cx="18288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66" name="Text Box 102">
            <a:extLst>
              <a:ext uri="{FF2B5EF4-FFF2-40B4-BE49-F238E27FC236}">
                <a16:creationId xmlns:a16="http://schemas.microsoft.com/office/drawing/2014/main" id="{CD7529EE-C1BF-4532-9699-51341EDD9DA4}"/>
              </a:ext>
            </a:extLst>
          </p:cNvPr>
          <p:cNvSpPr txBox="1">
            <a:spLocks noChangeArrowheads="1"/>
          </p:cNvSpPr>
          <p:nvPr/>
        </p:nvSpPr>
        <p:spPr bwMode="auto">
          <a:xfrm>
            <a:off x="533400" y="44196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000" b="1">
                <a:solidFill>
                  <a:schemeClr val="tx1"/>
                </a:solidFill>
              </a:rPr>
              <a:t>Micro-Ciclos</a:t>
            </a:r>
          </a:p>
        </p:txBody>
      </p:sp>
      <p:sp>
        <p:nvSpPr>
          <p:cNvPr id="45067" name="Rectangle 103">
            <a:extLst>
              <a:ext uri="{FF2B5EF4-FFF2-40B4-BE49-F238E27FC236}">
                <a16:creationId xmlns:a16="http://schemas.microsoft.com/office/drawing/2014/main" id="{786149A6-DBBE-4EE3-BFD8-7A82CD413CEA}"/>
              </a:ext>
            </a:extLst>
          </p:cNvPr>
          <p:cNvSpPr>
            <a:spLocks noChangeArrowheads="1"/>
          </p:cNvSpPr>
          <p:nvPr/>
        </p:nvSpPr>
        <p:spPr bwMode="auto">
          <a:xfrm>
            <a:off x="22860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68" name="Rectangle 105">
            <a:extLst>
              <a:ext uri="{FF2B5EF4-FFF2-40B4-BE49-F238E27FC236}">
                <a16:creationId xmlns:a16="http://schemas.microsoft.com/office/drawing/2014/main" id="{315D6C48-DCA7-4EA1-A648-725F9B89568B}"/>
              </a:ext>
            </a:extLst>
          </p:cNvPr>
          <p:cNvSpPr>
            <a:spLocks noChangeArrowheads="1"/>
          </p:cNvSpPr>
          <p:nvPr/>
        </p:nvSpPr>
        <p:spPr bwMode="auto">
          <a:xfrm>
            <a:off x="25146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69" name="Rectangle 106">
            <a:extLst>
              <a:ext uri="{FF2B5EF4-FFF2-40B4-BE49-F238E27FC236}">
                <a16:creationId xmlns:a16="http://schemas.microsoft.com/office/drawing/2014/main" id="{A3B68D2A-AA8A-4356-B558-CBB634A95B73}"/>
              </a:ext>
            </a:extLst>
          </p:cNvPr>
          <p:cNvSpPr>
            <a:spLocks noChangeArrowheads="1"/>
          </p:cNvSpPr>
          <p:nvPr/>
        </p:nvSpPr>
        <p:spPr bwMode="auto">
          <a:xfrm>
            <a:off x="27432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70" name="Rectangle 107">
            <a:extLst>
              <a:ext uri="{FF2B5EF4-FFF2-40B4-BE49-F238E27FC236}">
                <a16:creationId xmlns:a16="http://schemas.microsoft.com/office/drawing/2014/main" id="{35232AAF-0AC4-4279-94F6-5DB6BA7A6B18}"/>
              </a:ext>
            </a:extLst>
          </p:cNvPr>
          <p:cNvSpPr>
            <a:spLocks noChangeArrowheads="1"/>
          </p:cNvSpPr>
          <p:nvPr/>
        </p:nvSpPr>
        <p:spPr bwMode="auto">
          <a:xfrm>
            <a:off x="29718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71" name="Rectangle 108">
            <a:extLst>
              <a:ext uri="{FF2B5EF4-FFF2-40B4-BE49-F238E27FC236}">
                <a16:creationId xmlns:a16="http://schemas.microsoft.com/office/drawing/2014/main" id="{F05EBD82-3C12-44A8-8C9C-A4F591B361AB}"/>
              </a:ext>
            </a:extLst>
          </p:cNvPr>
          <p:cNvSpPr>
            <a:spLocks noChangeArrowheads="1"/>
          </p:cNvSpPr>
          <p:nvPr/>
        </p:nvSpPr>
        <p:spPr bwMode="auto">
          <a:xfrm>
            <a:off x="32004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72" name="Rectangle 109">
            <a:extLst>
              <a:ext uri="{FF2B5EF4-FFF2-40B4-BE49-F238E27FC236}">
                <a16:creationId xmlns:a16="http://schemas.microsoft.com/office/drawing/2014/main" id="{29D93406-5868-4910-8998-59666B8EB02C}"/>
              </a:ext>
            </a:extLst>
          </p:cNvPr>
          <p:cNvSpPr>
            <a:spLocks noChangeArrowheads="1"/>
          </p:cNvSpPr>
          <p:nvPr/>
        </p:nvSpPr>
        <p:spPr bwMode="auto">
          <a:xfrm>
            <a:off x="34290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73" name="Rectangle 110">
            <a:extLst>
              <a:ext uri="{FF2B5EF4-FFF2-40B4-BE49-F238E27FC236}">
                <a16:creationId xmlns:a16="http://schemas.microsoft.com/office/drawing/2014/main" id="{262E5924-0B92-4A3E-AD97-CD7C315EE324}"/>
              </a:ext>
            </a:extLst>
          </p:cNvPr>
          <p:cNvSpPr>
            <a:spLocks noChangeArrowheads="1"/>
          </p:cNvSpPr>
          <p:nvPr/>
        </p:nvSpPr>
        <p:spPr bwMode="auto">
          <a:xfrm>
            <a:off x="36576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74" name="Rectangle 111">
            <a:extLst>
              <a:ext uri="{FF2B5EF4-FFF2-40B4-BE49-F238E27FC236}">
                <a16:creationId xmlns:a16="http://schemas.microsoft.com/office/drawing/2014/main" id="{C7DFA310-83EE-4BB1-9ABA-0EA11AD6286D}"/>
              </a:ext>
            </a:extLst>
          </p:cNvPr>
          <p:cNvSpPr>
            <a:spLocks noChangeArrowheads="1"/>
          </p:cNvSpPr>
          <p:nvPr/>
        </p:nvSpPr>
        <p:spPr bwMode="auto">
          <a:xfrm>
            <a:off x="2286000" y="3276600"/>
            <a:ext cx="914400" cy="8382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75" name="Rectangle 113">
            <a:extLst>
              <a:ext uri="{FF2B5EF4-FFF2-40B4-BE49-F238E27FC236}">
                <a16:creationId xmlns:a16="http://schemas.microsoft.com/office/drawing/2014/main" id="{5C17C835-C64B-4B92-814F-136F22ECE317}"/>
              </a:ext>
            </a:extLst>
          </p:cNvPr>
          <p:cNvSpPr>
            <a:spLocks noChangeArrowheads="1"/>
          </p:cNvSpPr>
          <p:nvPr/>
        </p:nvSpPr>
        <p:spPr bwMode="auto">
          <a:xfrm>
            <a:off x="3200400" y="3276600"/>
            <a:ext cx="685800" cy="8382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76" name="Rectangle 114">
            <a:extLst>
              <a:ext uri="{FF2B5EF4-FFF2-40B4-BE49-F238E27FC236}">
                <a16:creationId xmlns:a16="http://schemas.microsoft.com/office/drawing/2014/main" id="{7FF04687-A3C1-4F18-AF3A-EE2E74B4A88E}"/>
              </a:ext>
            </a:extLst>
          </p:cNvPr>
          <p:cNvSpPr>
            <a:spLocks noChangeArrowheads="1"/>
          </p:cNvSpPr>
          <p:nvPr/>
        </p:nvSpPr>
        <p:spPr bwMode="auto">
          <a:xfrm>
            <a:off x="2286000" y="2362200"/>
            <a:ext cx="16002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77" name="Text Box 115">
            <a:extLst>
              <a:ext uri="{FF2B5EF4-FFF2-40B4-BE49-F238E27FC236}">
                <a16:creationId xmlns:a16="http://schemas.microsoft.com/office/drawing/2014/main" id="{53166088-F0C3-4EE5-A268-36CC744F1057}"/>
              </a:ext>
            </a:extLst>
          </p:cNvPr>
          <p:cNvSpPr txBox="1">
            <a:spLocks noChangeArrowheads="1"/>
          </p:cNvSpPr>
          <p:nvPr/>
        </p:nvSpPr>
        <p:spPr bwMode="auto">
          <a:xfrm>
            <a:off x="2343150" y="2438400"/>
            <a:ext cx="1543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000" b="1">
                <a:solidFill>
                  <a:schemeClr val="tx1"/>
                </a:solidFill>
              </a:rPr>
              <a:t>Preparación</a:t>
            </a:r>
          </a:p>
          <a:p>
            <a:pPr algn="ctr"/>
            <a:r>
              <a:rPr lang="en-US" altLang="en-US" sz="2000" b="1">
                <a:solidFill>
                  <a:schemeClr val="tx1"/>
                </a:solidFill>
              </a:rPr>
              <a:t>General</a:t>
            </a:r>
          </a:p>
        </p:txBody>
      </p:sp>
      <p:sp>
        <p:nvSpPr>
          <p:cNvPr id="45078" name="Rectangle 116">
            <a:extLst>
              <a:ext uri="{FF2B5EF4-FFF2-40B4-BE49-F238E27FC236}">
                <a16:creationId xmlns:a16="http://schemas.microsoft.com/office/drawing/2014/main" id="{43624950-2A95-4187-BF9A-A636DF789476}"/>
              </a:ext>
            </a:extLst>
          </p:cNvPr>
          <p:cNvSpPr>
            <a:spLocks noChangeArrowheads="1"/>
          </p:cNvSpPr>
          <p:nvPr/>
        </p:nvSpPr>
        <p:spPr bwMode="auto">
          <a:xfrm>
            <a:off x="38862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79" name="Rectangle 117">
            <a:extLst>
              <a:ext uri="{FF2B5EF4-FFF2-40B4-BE49-F238E27FC236}">
                <a16:creationId xmlns:a16="http://schemas.microsoft.com/office/drawing/2014/main" id="{F92F5860-4C14-4C66-81B0-5EA63E65C9CB}"/>
              </a:ext>
            </a:extLst>
          </p:cNvPr>
          <p:cNvSpPr>
            <a:spLocks noChangeArrowheads="1"/>
          </p:cNvSpPr>
          <p:nvPr/>
        </p:nvSpPr>
        <p:spPr bwMode="auto">
          <a:xfrm>
            <a:off x="41148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80" name="Rectangle 118">
            <a:extLst>
              <a:ext uri="{FF2B5EF4-FFF2-40B4-BE49-F238E27FC236}">
                <a16:creationId xmlns:a16="http://schemas.microsoft.com/office/drawing/2014/main" id="{7B3B0EB6-48B8-41B2-B242-05F863024838}"/>
              </a:ext>
            </a:extLst>
          </p:cNvPr>
          <p:cNvSpPr>
            <a:spLocks noChangeArrowheads="1"/>
          </p:cNvSpPr>
          <p:nvPr/>
        </p:nvSpPr>
        <p:spPr bwMode="auto">
          <a:xfrm>
            <a:off x="43434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81" name="Rectangle 119">
            <a:extLst>
              <a:ext uri="{FF2B5EF4-FFF2-40B4-BE49-F238E27FC236}">
                <a16:creationId xmlns:a16="http://schemas.microsoft.com/office/drawing/2014/main" id="{A0CFE2C0-CCD4-4E11-8626-A01ED49CD7E5}"/>
              </a:ext>
            </a:extLst>
          </p:cNvPr>
          <p:cNvSpPr>
            <a:spLocks noChangeArrowheads="1"/>
          </p:cNvSpPr>
          <p:nvPr/>
        </p:nvSpPr>
        <p:spPr bwMode="auto">
          <a:xfrm>
            <a:off x="45720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82" name="Rectangle 120">
            <a:extLst>
              <a:ext uri="{FF2B5EF4-FFF2-40B4-BE49-F238E27FC236}">
                <a16:creationId xmlns:a16="http://schemas.microsoft.com/office/drawing/2014/main" id="{FEC44F56-3457-4720-B042-2AEC2020013A}"/>
              </a:ext>
            </a:extLst>
          </p:cNvPr>
          <p:cNvSpPr>
            <a:spLocks noChangeArrowheads="1"/>
          </p:cNvSpPr>
          <p:nvPr/>
        </p:nvSpPr>
        <p:spPr bwMode="auto">
          <a:xfrm>
            <a:off x="48006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83" name="Rectangle 121">
            <a:extLst>
              <a:ext uri="{FF2B5EF4-FFF2-40B4-BE49-F238E27FC236}">
                <a16:creationId xmlns:a16="http://schemas.microsoft.com/office/drawing/2014/main" id="{891B2318-0470-43C2-A625-4856E3142933}"/>
              </a:ext>
            </a:extLst>
          </p:cNvPr>
          <p:cNvSpPr>
            <a:spLocks noChangeArrowheads="1"/>
          </p:cNvSpPr>
          <p:nvPr/>
        </p:nvSpPr>
        <p:spPr bwMode="auto">
          <a:xfrm>
            <a:off x="50292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84" name="Rectangle 122">
            <a:extLst>
              <a:ext uri="{FF2B5EF4-FFF2-40B4-BE49-F238E27FC236}">
                <a16:creationId xmlns:a16="http://schemas.microsoft.com/office/drawing/2014/main" id="{4889881F-F056-4429-A0B0-71EEA7CE62C0}"/>
              </a:ext>
            </a:extLst>
          </p:cNvPr>
          <p:cNvSpPr>
            <a:spLocks noChangeArrowheads="1"/>
          </p:cNvSpPr>
          <p:nvPr/>
        </p:nvSpPr>
        <p:spPr bwMode="auto">
          <a:xfrm>
            <a:off x="52578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85" name="Rectangle 123">
            <a:extLst>
              <a:ext uri="{FF2B5EF4-FFF2-40B4-BE49-F238E27FC236}">
                <a16:creationId xmlns:a16="http://schemas.microsoft.com/office/drawing/2014/main" id="{65E17BEA-905E-4992-81E1-5E4D5BAC8317}"/>
              </a:ext>
            </a:extLst>
          </p:cNvPr>
          <p:cNvSpPr>
            <a:spLocks noChangeArrowheads="1"/>
          </p:cNvSpPr>
          <p:nvPr/>
        </p:nvSpPr>
        <p:spPr bwMode="auto">
          <a:xfrm>
            <a:off x="3886200" y="3276600"/>
            <a:ext cx="457200" cy="8382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547967" name="Rectangle 127">
            <a:extLst>
              <a:ext uri="{FF2B5EF4-FFF2-40B4-BE49-F238E27FC236}">
                <a16:creationId xmlns:a16="http://schemas.microsoft.com/office/drawing/2014/main" id="{B54928FA-3650-4CFE-BDDC-FD1B7B59FD32}"/>
              </a:ext>
            </a:extLst>
          </p:cNvPr>
          <p:cNvSpPr>
            <a:spLocks noChangeArrowheads="1"/>
          </p:cNvSpPr>
          <p:nvPr/>
        </p:nvSpPr>
        <p:spPr bwMode="auto">
          <a:xfrm>
            <a:off x="2286000" y="1295400"/>
            <a:ext cx="3200400" cy="990600"/>
          </a:xfrm>
          <a:prstGeom prst="rect">
            <a:avLst/>
          </a:prstGeom>
          <a:gradFill rotWithShape="0">
            <a:gsLst>
              <a:gs pos="0">
                <a:srgbClr val="006600"/>
              </a:gs>
              <a:gs pos="100000">
                <a:srgbClr val="003300"/>
              </a:gs>
            </a:gsLst>
            <a:lin ang="5400000" scaled="1"/>
          </a:gradFill>
          <a:ln w="50800">
            <a:solidFill>
              <a:schemeClr val="tx2"/>
            </a:solidFill>
            <a:miter lim="800000"/>
            <a:headEnd/>
            <a:tailEnd/>
          </a:ln>
          <a:effectLst>
            <a:prstShdw prst="shdw17" dist="17961" dir="2700000">
              <a:schemeClr val="tx2">
                <a:gamma/>
                <a:shade val="60000"/>
                <a:invGamma/>
              </a:schemeClr>
            </a:prstShdw>
          </a:effectLst>
        </p:spPr>
        <p:txBody>
          <a:bodyPr wrap="none" anchor="ctr"/>
          <a:lstStyle/>
          <a:p>
            <a:pPr algn="ctr">
              <a:defRPr/>
            </a:pPr>
            <a:endParaRPr lang="es-PR" altLang="en-US" sz="2500" b="1">
              <a:solidFill>
                <a:schemeClr val="tx1"/>
              </a:solidFill>
            </a:endParaRPr>
          </a:p>
        </p:txBody>
      </p:sp>
      <p:sp>
        <p:nvSpPr>
          <p:cNvPr id="45087" name="Text Box 128">
            <a:extLst>
              <a:ext uri="{FF2B5EF4-FFF2-40B4-BE49-F238E27FC236}">
                <a16:creationId xmlns:a16="http://schemas.microsoft.com/office/drawing/2014/main" id="{07E1B8BD-FCE5-4BC9-9703-E8E9C03C3591}"/>
              </a:ext>
            </a:extLst>
          </p:cNvPr>
          <p:cNvSpPr txBox="1">
            <a:spLocks noChangeArrowheads="1"/>
          </p:cNvSpPr>
          <p:nvPr/>
        </p:nvSpPr>
        <p:spPr bwMode="auto">
          <a:xfrm>
            <a:off x="2362200" y="1524000"/>
            <a:ext cx="29718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10000"/>
              </a:lnSpc>
            </a:pPr>
            <a:r>
              <a:rPr lang="en-US" altLang="en-US" sz="2700" b="1">
                <a:solidFill>
                  <a:schemeClr val="tx2"/>
                </a:solidFill>
                <a:latin typeface="Arial" panose="020B0604020202020204" pitchFamily="34" charset="0"/>
              </a:rPr>
              <a:t>PREPARATORIO</a:t>
            </a:r>
          </a:p>
        </p:txBody>
      </p:sp>
      <p:sp>
        <p:nvSpPr>
          <p:cNvPr id="45088" name="Rectangle 129">
            <a:extLst>
              <a:ext uri="{FF2B5EF4-FFF2-40B4-BE49-F238E27FC236}">
                <a16:creationId xmlns:a16="http://schemas.microsoft.com/office/drawing/2014/main" id="{B37924B1-55FC-4C41-9716-940F962FBD6B}"/>
              </a:ext>
            </a:extLst>
          </p:cNvPr>
          <p:cNvSpPr>
            <a:spLocks noChangeArrowheads="1"/>
          </p:cNvSpPr>
          <p:nvPr/>
        </p:nvSpPr>
        <p:spPr bwMode="auto">
          <a:xfrm>
            <a:off x="4343400" y="3276600"/>
            <a:ext cx="685800" cy="8382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89" name="Rectangle 124">
            <a:extLst>
              <a:ext uri="{FF2B5EF4-FFF2-40B4-BE49-F238E27FC236}">
                <a16:creationId xmlns:a16="http://schemas.microsoft.com/office/drawing/2014/main" id="{80A22EF1-43AB-43A6-A334-EBE8D14F0948}"/>
              </a:ext>
            </a:extLst>
          </p:cNvPr>
          <p:cNvSpPr>
            <a:spLocks noChangeArrowheads="1"/>
          </p:cNvSpPr>
          <p:nvPr/>
        </p:nvSpPr>
        <p:spPr bwMode="auto">
          <a:xfrm>
            <a:off x="5029200" y="3276600"/>
            <a:ext cx="457200" cy="8382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90" name="Rectangle 125">
            <a:extLst>
              <a:ext uri="{FF2B5EF4-FFF2-40B4-BE49-F238E27FC236}">
                <a16:creationId xmlns:a16="http://schemas.microsoft.com/office/drawing/2014/main" id="{4351C1C7-7A76-477B-B87D-031CF2948C43}"/>
              </a:ext>
            </a:extLst>
          </p:cNvPr>
          <p:cNvSpPr>
            <a:spLocks noChangeArrowheads="1"/>
          </p:cNvSpPr>
          <p:nvPr/>
        </p:nvSpPr>
        <p:spPr bwMode="auto">
          <a:xfrm>
            <a:off x="3886200" y="2362200"/>
            <a:ext cx="16002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91" name="Text Box 126">
            <a:extLst>
              <a:ext uri="{FF2B5EF4-FFF2-40B4-BE49-F238E27FC236}">
                <a16:creationId xmlns:a16="http://schemas.microsoft.com/office/drawing/2014/main" id="{7DA593EA-191B-41D1-8D6C-A7F58CE479DE}"/>
              </a:ext>
            </a:extLst>
          </p:cNvPr>
          <p:cNvSpPr txBox="1">
            <a:spLocks noChangeArrowheads="1"/>
          </p:cNvSpPr>
          <p:nvPr/>
        </p:nvSpPr>
        <p:spPr bwMode="auto">
          <a:xfrm>
            <a:off x="3886200" y="2438400"/>
            <a:ext cx="1543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000" b="1">
                <a:solidFill>
                  <a:schemeClr val="tx1"/>
                </a:solidFill>
              </a:rPr>
              <a:t>Preparación</a:t>
            </a:r>
          </a:p>
          <a:p>
            <a:pPr algn="ctr"/>
            <a:r>
              <a:rPr lang="en-US" altLang="en-US" sz="2000" b="1">
                <a:solidFill>
                  <a:schemeClr val="tx1"/>
                </a:solidFill>
              </a:rPr>
              <a:t>Específica</a:t>
            </a:r>
          </a:p>
        </p:txBody>
      </p:sp>
      <p:sp>
        <p:nvSpPr>
          <p:cNvPr id="45092" name="Rectangle 130">
            <a:extLst>
              <a:ext uri="{FF2B5EF4-FFF2-40B4-BE49-F238E27FC236}">
                <a16:creationId xmlns:a16="http://schemas.microsoft.com/office/drawing/2014/main" id="{3ADB49D0-AED4-4FE6-98DF-0EE1DBFB933C}"/>
              </a:ext>
            </a:extLst>
          </p:cNvPr>
          <p:cNvSpPr>
            <a:spLocks noChangeArrowheads="1"/>
          </p:cNvSpPr>
          <p:nvPr/>
        </p:nvSpPr>
        <p:spPr bwMode="auto">
          <a:xfrm>
            <a:off x="54864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93" name="Rectangle 131">
            <a:extLst>
              <a:ext uri="{FF2B5EF4-FFF2-40B4-BE49-F238E27FC236}">
                <a16:creationId xmlns:a16="http://schemas.microsoft.com/office/drawing/2014/main" id="{AFEE57F1-5D58-4CFC-A975-DF36C4452276}"/>
              </a:ext>
            </a:extLst>
          </p:cNvPr>
          <p:cNvSpPr>
            <a:spLocks noChangeArrowheads="1"/>
          </p:cNvSpPr>
          <p:nvPr/>
        </p:nvSpPr>
        <p:spPr bwMode="auto">
          <a:xfrm>
            <a:off x="57150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94" name="Rectangle 132">
            <a:extLst>
              <a:ext uri="{FF2B5EF4-FFF2-40B4-BE49-F238E27FC236}">
                <a16:creationId xmlns:a16="http://schemas.microsoft.com/office/drawing/2014/main" id="{715D409E-EE13-4C42-A7C0-A96494AB04C4}"/>
              </a:ext>
            </a:extLst>
          </p:cNvPr>
          <p:cNvSpPr>
            <a:spLocks noChangeArrowheads="1"/>
          </p:cNvSpPr>
          <p:nvPr/>
        </p:nvSpPr>
        <p:spPr bwMode="auto">
          <a:xfrm>
            <a:off x="59436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95" name="Rectangle 133">
            <a:extLst>
              <a:ext uri="{FF2B5EF4-FFF2-40B4-BE49-F238E27FC236}">
                <a16:creationId xmlns:a16="http://schemas.microsoft.com/office/drawing/2014/main" id="{F3AE1B55-46D5-4E62-9475-07AEDDAA9E94}"/>
              </a:ext>
            </a:extLst>
          </p:cNvPr>
          <p:cNvSpPr>
            <a:spLocks noChangeArrowheads="1"/>
          </p:cNvSpPr>
          <p:nvPr/>
        </p:nvSpPr>
        <p:spPr bwMode="auto">
          <a:xfrm>
            <a:off x="61722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96" name="Rectangle 134">
            <a:extLst>
              <a:ext uri="{FF2B5EF4-FFF2-40B4-BE49-F238E27FC236}">
                <a16:creationId xmlns:a16="http://schemas.microsoft.com/office/drawing/2014/main" id="{8966CEFB-0F6C-464F-BF49-F4033E728B9B}"/>
              </a:ext>
            </a:extLst>
          </p:cNvPr>
          <p:cNvSpPr>
            <a:spLocks noChangeArrowheads="1"/>
          </p:cNvSpPr>
          <p:nvPr/>
        </p:nvSpPr>
        <p:spPr bwMode="auto">
          <a:xfrm>
            <a:off x="64008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97" name="Rectangle 135">
            <a:extLst>
              <a:ext uri="{FF2B5EF4-FFF2-40B4-BE49-F238E27FC236}">
                <a16:creationId xmlns:a16="http://schemas.microsoft.com/office/drawing/2014/main" id="{CAED19FB-EEED-400D-8EC6-5F9726E37F3D}"/>
              </a:ext>
            </a:extLst>
          </p:cNvPr>
          <p:cNvSpPr>
            <a:spLocks noChangeArrowheads="1"/>
          </p:cNvSpPr>
          <p:nvPr/>
        </p:nvSpPr>
        <p:spPr bwMode="auto">
          <a:xfrm>
            <a:off x="66294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98" name="Rectangle 136">
            <a:extLst>
              <a:ext uri="{FF2B5EF4-FFF2-40B4-BE49-F238E27FC236}">
                <a16:creationId xmlns:a16="http://schemas.microsoft.com/office/drawing/2014/main" id="{2EA5C2A8-0D3A-491D-B545-5439D80482A8}"/>
              </a:ext>
            </a:extLst>
          </p:cNvPr>
          <p:cNvSpPr>
            <a:spLocks noChangeArrowheads="1"/>
          </p:cNvSpPr>
          <p:nvPr/>
        </p:nvSpPr>
        <p:spPr bwMode="auto">
          <a:xfrm>
            <a:off x="68580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099" name="Rectangle 137">
            <a:extLst>
              <a:ext uri="{FF2B5EF4-FFF2-40B4-BE49-F238E27FC236}">
                <a16:creationId xmlns:a16="http://schemas.microsoft.com/office/drawing/2014/main" id="{E787C687-514B-4A84-8AF9-8817FAA88DF1}"/>
              </a:ext>
            </a:extLst>
          </p:cNvPr>
          <p:cNvSpPr>
            <a:spLocks noChangeArrowheads="1"/>
          </p:cNvSpPr>
          <p:nvPr/>
        </p:nvSpPr>
        <p:spPr bwMode="auto">
          <a:xfrm>
            <a:off x="5486400" y="3276600"/>
            <a:ext cx="1143000" cy="8382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100" name="Rectangle 139">
            <a:extLst>
              <a:ext uri="{FF2B5EF4-FFF2-40B4-BE49-F238E27FC236}">
                <a16:creationId xmlns:a16="http://schemas.microsoft.com/office/drawing/2014/main" id="{D5C1DBC7-41A2-4BD2-BA83-41ECDF121D5E}"/>
              </a:ext>
            </a:extLst>
          </p:cNvPr>
          <p:cNvSpPr>
            <a:spLocks noChangeArrowheads="1"/>
          </p:cNvSpPr>
          <p:nvPr/>
        </p:nvSpPr>
        <p:spPr bwMode="auto">
          <a:xfrm>
            <a:off x="5486400" y="2362200"/>
            <a:ext cx="11430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101" name="Text Box 140">
            <a:extLst>
              <a:ext uri="{FF2B5EF4-FFF2-40B4-BE49-F238E27FC236}">
                <a16:creationId xmlns:a16="http://schemas.microsoft.com/office/drawing/2014/main" id="{C95744A3-E82F-4AD4-A6F6-150475133626}"/>
              </a:ext>
            </a:extLst>
          </p:cNvPr>
          <p:cNvSpPr txBox="1">
            <a:spLocks noChangeArrowheads="1"/>
          </p:cNvSpPr>
          <p:nvPr/>
        </p:nvSpPr>
        <p:spPr bwMode="auto">
          <a:xfrm>
            <a:off x="5486400" y="2362200"/>
            <a:ext cx="11620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800" b="1">
                <a:solidFill>
                  <a:schemeClr val="tx1"/>
                </a:solidFill>
              </a:rPr>
              <a:t>Pre-Compe-</a:t>
            </a:r>
          </a:p>
          <a:p>
            <a:pPr algn="ctr"/>
            <a:r>
              <a:rPr lang="en-US" altLang="en-US" sz="1800" b="1">
                <a:solidFill>
                  <a:schemeClr val="tx1"/>
                </a:solidFill>
              </a:rPr>
              <a:t>titivo</a:t>
            </a:r>
          </a:p>
        </p:txBody>
      </p:sp>
      <p:sp>
        <p:nvSpPr>
          <p:cNvPr id="45102" name="Rectangle 141">
            <a:extLst>
              <a:ext uri="{FF2B5EF4-FFF2-40B4-BE49-F238E27FC236}">
                <a16:creationId xmlns:a16="http://schemas.microsoft.com/office/drawing/2014/main" id="{3661C0AD-8607-4505-BF52-CE0197969D40}"/>
              </a:ext>
            </a:extLst>
          </p:cNvPr>
          <p:cNvSpPr>
            <a:spLocks noChangeArrowheads="1"/>
          </p:cNvSpPr>
          <p:nvPr/>
        </p:nvSpPr>
        <p:spPr bwMode="auto">
          <a:xfrm>
            <a:off x="70866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103" name="Rectangle 142">
            <a:extLst>
              <a:ext uri="{FF2B5EF4-FFF2-40B4-BE49-F238E27FC236}">
                <a16:creationId xmlns:a16="http://schemas.microsoft.com/office/drawing/2014/main" id="{19BEE448-47F8-4F57-9053-2AE9574989EE}"/>
              </a:ext>
            </a:extLst>
          </p:cNvPr>
          <p:cNvSpPr>
            <a:spLocks noChangeArrowheads="1"/>
          </p:cNvSpPr>
          <p:nvPr/>
        </p:nvSpPr>
        <p:spPr bwMode="auto">
          <a:xfrm>
            <a:off x="73152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104" name="Rectangle 143">
            <a:extLst>
              <a:ext uri="{FF2B5EF4-FFF2-40B4-BE49-F238E27FC236}">
                <a16:creationId xmlns:a16="http://schemas.microsoft.com/office/drawing/2014/main" id="{F482A2E3-5B72-4E10-B1DE-458C20D3582F}"/>
              </a:ext>
            </a:extLst>
          </p:cNvPr>
          <p:cNvSpPr>
            <a:spLocks noChangeArrowheads="1"/>
          </p:cNvSpPr>
          <p:nvPr/>
        </p:nvSpPr>
        <p:spPr bwMode="auto">
          <a:xfrm>
            <a:off x="75438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105" name="Rectangle 144">
            <a:extLst>
              <a:ext uri="{FF2B5EF4-FFF2-40B4-BE49-F238E27FC236}">
                <a16:creationId xmlns:a16="http://schemas.microsoft.com/office/drawing/2014/main" id="{732D6C26-3D3E-4FEF-B999-C2318A37D264}"/>
              </a:ext>
            </a:extLst>
          </p:cNvPr>
          <p:cNvSpPr>
            <a:spLocks noChangeArrowheads="1"/>
          </p:cNvSpPr>
          <p:nvPr/>
        </p:nvSpPr>
        <p:spPr bwMode="auto">
          <a:xfrm>
            <a:off x="77724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106" name="Rectangle 145">
            <a:extLst>
              <a:ext uri="{FF2B5EF4-FFF2-40B4-BE49-F238E27FC236}">
                <a16:creationId xmlns:a16="http://schemas.microsoft.com/office/drawing/2014/main" id="{BF97C725-C1DC-4F12-89B5-A2EED1882155}"/>
              </a:ext>
            </a:extLst>
          </p:cNvPr>
          <p:cNvSpPr>
            <a:spLocks noChangeArrowheads="1"/>
          </p:cNvSpPr>
          <p:nvPr/>
        </p:nvSpPr>
        <p:spPr bwMode="auto">
          <a:xfrm>
            <a:off x="80010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107" name="Rectangle 146">
            <a:extLst>
              <a:ext uri="{FF2B5EF4-FFF2-40B4-BE49-F238E27FC236}">
                <a16:creationId xmlns:a16="http://schemas.microsoft.com/office/drawing/2014/main" id="{450ADFCA-D003-433C-8A05-336918EF2A1E}"/>
              </a:ext>
            </a:extLst>
          </p:cNvPr>
          <p:cNvSpPr>
            <a:spLocks noChangeArrowheads="1"/>
          </p:cNvSpPr>
          <p:nvPr/>
        </p:nvSpPr>
        <p:spPr bwMode="auto">
          <a:xfrm>
            <a:off x="82296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108" name="Rectangle 147">
            <a:extLst>
              <a:ext uri="{FF2B5EF4-FFF2-40B4-BE49-F238E27FC236}">
                <a16:creationId xmlns:a16="http://schemas.microsoft.com/office/drawing/2014/main" id="{32314C9B-B940-45D6-9665-3A1FFA9352C7}"/>
              </a:ext>
            </a:extLst>
          </p:cNvPr>
          <p:cNvSpPr>
            <a:spLocks noChangeArrowheads="1"/>
          </p:cNvSpPr>
          <p:nvPr/>
        </p:nvSpPr>
        <p:spPr bwMode="auto">
          <a:xfrm>
            <a:off x="8458200" y="4191000"/>
            <a:ext cx="2286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109" name="Rectangle 148">
            <a:extLst>
              <a:ext uri="{FF2B5EF4-FFF2-40B4-BE49-F238E27FC236}">
                <a16:creationId xmlns:a16="http://schemas.microsoft.com/office/drawing/2014/main" id="{900A1210-B97A-407F-9A62-36694DA72BC3}"/>
              </a:ext>
            </a:extLst>
          </p:cNvPr>
          <p:cNvSpPr>
            <a:spLocks noChangeArrowheads="1"/>
          </p:cNvSpPr>
          <p:nvPr/>
        </p:nvSpPr>
        <p:spPr bwMode="auto">
          <a:xfrm>
            <a:off x="6629400" y="3276600"/>
            <a:ext cx="685800" cy="8382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547989" name="Rectangle 149">
            <a:extLst>
              <a:ext uri="{FF2B5EF4-FFF2-40B4-BE49-F238E27FC236}">
                <a16:creationId xmlns:a16="http://schemas.microsoft.com/office/drawing/2014/main" id="{21025743-0B0A-4B1E-B6C8-2B5B22AEADDC}"/>
              </a:ext>
            </a:extLst>
          </p:cNvPr>
          <p:cNvSpPr>
            <a:spLocks noChangeArrowheads="1"/>
          </p:cNvSpPr>
          <p:nvPr/>
        </p:nvSpPr>
        <p:spPr bwMode="auto">
          <a:xfrm>
            <a:off x="5486400" y="1295400"/>
            <a:ext cx="3200400" cy="990600"/>
          </a:xfrm>
          <a:prstGeom prst="rect">
            <a:avLst/>
          </a:prstGeom>
          <a:gradFill rotWithShape="0">
            <a:gsLst>
              <a:gs pos="0">
                <a:srgbClr val="006600"/>
              </a:gs>
              <a:gs pos="100000">
                <a:srgbClr val="003300"/>
              </a:gs>
            </a:gsLst>
            <a:lin ang="5400000" scaled="1"/>
          </a:gradFill>
          <a:ln w="50800">
            <a:solidFill>
              <a:schemeClr val="tx2"/>
            </a:solidFill>
            <a:miter lim="800000"/>
            <a:headEnd/>
            <a:tailEnd/>
          </a:ln>
          <a:effectLst>
            <a:prstShdw prst="shdw17" dist="17961" dir="2700000">
              <a:schemeClr val="tx2">
                <a:gamma/>
                <a:shade val="60000"/>
                <a:invGamma/>
              </a:schemeClr>
            </a:prstShdw>
          </a:effectLst>
        </p:spPr>
        <p:txBody>
          <a:bodyPr wrap="none" anchor="ctr"/>
          <a:lstStyle/>
          <a:p>
            <a:pPr algn="ctr">
              <a:defRPr/>
            </a:pPr>
            <a:endParaRPr lang="es-PR" altLang="en-US" sz="2500" b="1">
              <a:solidFill>
                <a:schemeClr val="tx1"/>
              </a:solidFill>
            </a:endParaRPr>
          </a:p>
        </p:txBody>
      </p:sp>
      <p:sp>
        <p:nvSpPr>
          <p:cNvPr id="45111" name="Text Box 150">
            <a:extLst>
              <a:ext uri="{FF2B5EF4-FFF2-40B4-BE49-F238E27FC236}">
                <a16:creationId xmlns:a16="http://schemas.microsoft.com/office/drawing/2014/main" id="{4070F2B9-C484-495E-B52D-86374B51734E}"/>
              </a:ext>
            </a:extLst>
          </p:cNvPr>
          <p:cNvSpPr txBox="1">
            <a:spLocks noChangeArrowheads="1"/>
          </p:cNvSpPr>
          <p:nvPr/>
        </p:nvSpPr>
        <p:spPr bwMode="auto">
          <a:xfrm>
            <a:off x="5562600" y="1524000"/>
            <a:ext cx="29718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10000"/>
              </a:lnSpc>
            </a:pPr>
            <a:r>
              <a:rPr lang="en-US" altLang="en-US" sz="2700" b="1">
                <a:solidFill>
                  <a:schemeClr val="tx2"/>
                </a:solidFill>
                <a:latin typeface="Arial" panose="020B0604020202020204" pitchFamily="34" charset="0"/>
              </a:rPr>
              <a:t>COMPETITIVO</a:t>
            </a:r>
          </a:p>
        </p:txBody>
      </p:sp>
      <p:sp>
        <p:nvSpPr>
          <p:cNvPr id="45112" name="Rectangle 151">
            <a:extLst>
              <a:ext uri="{FF2B5EF4-FFF2-40B4-BE49-F238E27FC236}">
                <a16:creationId xmlns:a16="http://schemas.microsoft.com/office/drawing/2014/main" id="{D20B5C38-2350-48DA-A8C0-FCFE62073C72}"/>
              </a:ext>
            </a:extLst>
          </p:cNvPr>
          <p:cNvSpPr>
            <a:spLocks noChangeArrowheads="1"/>
          </p:cNvSpPr>
          <p:nvPr/>
        </p:nvSpPr>
        <p:spPr bwMode="auto">
          <a:xfrm>
            <a:off x="7315200" y="3276600"/>
            <a:ext cx="685800" cy="8382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113" name="Rectangle 152">
            <a:extLst>
              <a:ext uri="{FF2B5EF4-FFF2-40B4-BE49-F238E27FC236}">
                <a16:creationId xmlns:a16="http://schemas.microsoft.com/office/drawing/2014/main" id="{F20BB383-77EB-4931-89BF-7084188A117D}"/>
              </a:ext>
            </a:extLst>
          </p:cNvPr>
          <p:cNvSpPr>
            <a:spLocks noChangeArrowheads="1"/>
          </p:cNvSpPr>
          <p:nvPr/>
        </p:nvSpPr>
        <p:spPr bwMode="auto">
          <a:xfrm>
            <a:off x="8001000" y="3276600"/>
            <a:ext cx="685800" cy="8382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114" name="Rectangle 153">
            <a:extLst>
              <a:ext uri="{FF2B5EF4-FFF2-40B4-BE49-F238E27FC236}">
                <a16:creationId xmlns:a16="http://schemas.microsoft.com/office/drawing/2014/main" id="{5C061784-E4AE-4114-A003-4E21341405E5}"/>
              </a:ext>
            </a:extLst>
          </p:cNvPr>
          <p:cNvSpPr>
            <a:spLocks noChangeArrowheads="1"/>
          </p:cNvSpPr>
          <p:nvPr/>
        </p:nvSpPr>
        <p:spPr bwMode="auto">
          <a:xfrm>
            <a:off x="6629400" y="2362200"/>
            <a:ext cx="20574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5115" name="Text Box 154">
            <a:extLst>
              <a:ext uri="{FF2B5EF4-FFF2-40B4-BE49-F238E27FC236}">
                <a16:creationId xmlns:a16="http://schemas.microsoft.com/office/drawing/2014/main" id="{2B618FDA-75C3-43C7-8413-5C60A5336C24}"/>
              </a:ext>
            </a:extLst>
          </p:cNvPr>
          <p:cNvSpPr txBox="1">
            <a:spLocks noChangeArrowheads="1"/>
          </p:cNvSpPr>
          <p:nvPr/>
        </p:nvSpPr>
        <p:spPr bwMode="auto">
          <a:xfrm>
            <a:off x="6858000" y="2590800"/>
            <a:ext cx="1543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000" b="1">
                <a:solidFill>
                  <a:schemeClr val="tx1"/>
                </a:solidFill>
              </a:rPr>
              <a:t>Competitiva</a:t>
            </a:r>
          </a:p>
        </p:txBody>
      </p:sp>
      <p:sp>
        <p:nvSpPr>
          <p:cNvPr id="547995" name="Rectangle 155">
            <a:extLst>
              <a:ext uri="{FF2B5EF4-FFF2-40B4-BE49-F238E27FC236}">
                <a16:creationId xmlns:a16="http://schemas.microsoft.com/office/drawing/2014/main" id="{BDFA5A69-2859-4CF2-B7AB-2E954736DB29}"/>
              </a:ext>
            </a:extLst>
          </p:cNvPr>
          <p:cNvSpPr>
            <a:spLocks noChangeArrowheads="1"/>
          </p:cNvSpPr>
          <p:nvPr/>
        </p:nvSpPr>
        <p:spPr bwMode="auto">
          <a:xfrm>
            <a:off x="2286000" y="609600"/>
            <a:ext cx="6400800" cy="685800"/>
          </a:xfrm>
          <a:prstGeom prst="rect">
            <a:avLst/>
          </a:prstGeom>
          <a:gradFill rotWithShape="0">
            <a:gsLst>
              <a:gs pos="0">
                <a:srgbClr val="006600"/>
              </a:gs>
              <a:gs pos="100000">
                <a:srgbClr val="003300"/>
              </a:gs>
            </a:gsLst>
            <a:lin ang="5400000" scaled="1"/>
          </a:gradFill>
          <a:ln w="50800">
            <a:solidFill>
              <a:schemeClr val="tx2"/>
            </a:solidFill>
            <a:miter lim="800000"/>
            <a:headEnd/>
            <a:tailEnd/>
          </a:ln>
          <a:effectLst>
            <a:prstShdw prst="shdw17" dist="17961" dir="2700000">
              <a:schemeClr val="tx2">
                <a:gamma/>
                <a:shade val="60000"/>
                <a:invGamma/>
              </a:schemeClr>
            </a:prstShdw>
          </a:effectLst>
        </p:spPr>
        <p:txBody>
          <a:bodyPr wrap="none" anchor="ctr"/>
          <a:lstStyle/>
          <a:p>
            <a:pPr algn="ctr">
              <a:defRPr/>
            </a:pPr>
            <a:endParaRPr lang="es-PR" altLang="en-US" sz="2500" b="1">
              <a:solidFill>
                <a:schemeClr val="tx1"/>
              </a:solidFill>
            </a:endParaRPr>
          </a:p>
        </p:txBody>
      </p:sp>
      <p:sp>
        <p:nvSpPr>
          <p:cNvPr id="45117" name="Text Box 156">
            <a:extLst>
              <a:ext uri="{FF2B5EF4-FFF2-40B4-BE49-F238E27FC236}">
                <a16:creationId xmlns:a16="http://schemas.microsoft.com/office/drawing/2014/main" id="{2125C0F0-9DE9-473C-A9BE-584C3511DE0A}"/>
              </a:ext>
            </a:extLst>
          </p:cNvPr>
          <p:cNvSpPr txBox="1">
            <a:spLocks noChangeArrowheads="1"/>
          </p:cNvSpPr>
          <p:nvPr/>
        </p:nvSpPr>
        <p:spPr bwMode="auto">
          <a:xfrm>
            <a:off x="2362200" y="685800"/>
            <a:ext cx="62484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10000"/>
              </a:lnSpc>
            </a:pPr>
            <a:r>
              <a:rPr lang="en-US" altLang="en-US" sz="2700" b="1">
                <a:solidFill>
                  <a:schemeClr val="tx1"/>
                </a:solidFill>
                <a:latin typeface="Arial" panose="020B0604020202020204" pitchFamily="34" charset="0"/>
              </a:rPr>
              <a:t>EL PLAN ANUAL</a:t>
            </a:r>
          </a:p>
        </p:txBody>
      </p:sp>
      <p:grpSp>
        <p:nvGrpSpPr>
          <p:cNvPr id="45118" name="Group 157">
            <a:extLst>
              <a:ext uri="{FF2B5EF4-FFF2-40B4-BE49-F238E27FC236}">
                <a16:creationId xmlns:a16="http://schemas.microsoft.com/office/drawing/2014/main" id="{50ABFD70-C9F0-486F-9D55-F5B2248DD035}"/>
              </a:ext>
            </a:extLst>
          </p:cNvPr>
          <p:cNvGrpSpPr>
            <a:grpSpLocks/>
          </p:cNvGrpSpPr>
          <p:nvPr/>
        </p:nvGrpSpPr>
        <p:grpSpPr bwMode="auto">
          <a:xfrm>
            <a:off x="990600" y="5486400"/>
            <a:ext cx="7010400" cy="989013"/>
            <a:chOff x="481" y="3169"/>
            <a:chExt cx="4750" cy="763"/>
          </a:xfrm>
        </p:grpSpPr>
        <p:sp>
          <p:nvSpPr>
            <p:cNvPr id="45120" name="Rectangle 158">
              <a:extLst>
                <a:ext uri="{FF2B5EF4-FFF2-40B4-BE49-F238E27FC236}">
                  <a16:creationId xmlns:a16="http://schemas.microsoft.com/office/drawing/2014/main" id="{BF1892C3-AD4C-482B-A97C-1F1545DC0F2E}"/>
                </a:ext>
              </a:extLst>
            </p:cNvPr>
            <p:cNvSpPr>
              <a:spLocks noChangeArrowheads="1"/>
            </p:cNvSpPr>
            <p:nvPr/>
          </p:nvSpPr>
          <p:spPr bwMode="auto">
            <a:xfrm>
              <a:off x="530" y="3203"/>
              <a:ext cx="4652" cy="695"/>
            </a:xfrm>
            <a:prstGeom prst="rect">
              <a:avLst/>
            </a:prstGeom>
            <a:gradFill rotWithShape="0">
              <a:gsLst>
                <a:gs pos="0">
                  <a:srgbClr val="660066"/>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5121" name="Rectangle 159">
              <a:extLst>
                <a:ext uri="{FF2B5EF4-FFF2-40B4-BE49-F238E27FC236}">
                  <a16:creationId xmlns:a16="http://schemas.microsoft.com/office/drawing/2014/main" id="{95F81586-AF1D-4E9E-AE2C-AEB5B1F854EB}"/>
                </a:ext>
              </a:extLst>
            </p:cNvPr>
            <p:cNvSpPr>
              <a:spLocks noChangeArrowheads="1"/>
            </p:cNvSpPr>
            <p:nvPr/>
          </p:nvSpPr>
          <p:spPr bwMode="auto">
            <a:xfrm>
              <a:off x="530" y="3203"/>
              <a:ext cx="4652" cy="695"/>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5122" name="Freeform 160">
              <a:extLst>
                <a:ext uri="{FF2B5EF4-FFF2-40B4-BE49-F238E27FC236}">
                  <a16:creationId xmlns:a16="http://schemas.microsoft.com/office/drawing/2014/main" id="{4972F8BF-737D-4B0B-8256-4624C27D78FD}"/>
                </a:ext>
              </a:extLst>
            </p:cNvPr>
            <p:cNvSpPr>
              <a:spLocks/>
            </p:cNvSpPr>
            <p:nvPr/>
          </p:nvSpPr>
          <p:spPr bwMode="auto">
            <a:xfrm>
              <a:off x="481" y="3169"/>
              <a:ext cx="49" cy="763"/>
            </a:xfrm>
            <a:custGeom>
              <a:avLst/>
              <a:gdLst>
                <a:gd name="T0" fmla="*/ 0 w 195"/>
                <a:gd name="T1" fmla="*/ 0 h 3817"/>
                <a:gd name="T2" fmla="*/ 49 w 195"/>
                <a:gd name="T3" fmla="*/ 34 h 3817"/>
                <a:gd name="T4" fmla="*/ 49 w 195"/>
                <a:gd name="T5" fmla="*/ 729 h 3817"/>
                <a:gd name="T6" fmla="*/ 0 w 195"/>
                <a:gd name="T7" fmla="*/ 763 h 3817"/>
                <a:gd name="T8" fmla="*/ 0 w 195"/>
                <a:gd name="T9" fmla="*/ 0 h 38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3817">
                  <a:moveTo>
                    <a:pt x="0" y="0"/>
                  </a:moveTo>
                  <a:lnTo>
                    <a:pt x="195" y="170"/>
                  </a:lnTo>
                  <a:lnTo>
                    <a:pt x="195" y="3647"/>
                  </a:lnTo>
                  <a:lnTo>
                    <a:pt x="0" y="3817"/>
                  </a:lnTo>
                  <a:lnTo>
                    <a:pt x="0" y="0"/>
                  </a:lnTo>
                  <a:close/>
                </a:path>
              </a:pathLst>
            </a:custGeom>
            <a:solidFill>
              <a:srgbClr val="9D67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23" name="Freeform 161">
              <a:extLst>
                <a:ext uri="{FF2B5EF4-FFF2-40B4-BE49-F238E27FC236}">
                  <a16:creationId xmlns:a16="http://schemas.microsoft.com/office/drawing/2014/main" id="{3359567C-EFEE-4D49-A677-1C59C7971C7E}"/>
                </a:ext>
              </a:extLst>
            </p:cNvPr>
            <p:cNvSpPr>
              <a:spLocks/>
            </p:cNvSpPr>
            <p:nvPr/>
          </p:nvSpPr>
          <p:spPr bwMode="auto">
            <a:xfrm>
              <a:off x="481" y="3169"/>
              <a:ext cx="49" cy="763"/>
            </a:xfrm>
            <a:custGeom>
              <a:avLst/>
              <a:gdLst>
                <a:gd name="T0" fmla="*/ 0 w 195"/>
                <a:gd name="T1" fmla="*/ 0 h 3817"/>
                <a:gd name="T2" fmla="*/ 49 w 195"/>
                <a:gd name="T3" fmla="*/ 34 h 3817"/>
                <a:gd name="T4" fmla="*/ 49 w 195"/>
                <a:gd name="T5" fmla="*/ 729 h 3817"/>
                <a:gd name="T6" fmla="*/ 0 w 195"/>
                <a:gd name="T7" fmla="*/ 763 h 3817"/>
                <a:gd name="T8" fmla="*/ 0 w 195"/>
                <a:gd name="T9" fmla="*/ 0 h 38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3817">
                  <a:moveTo>
                    <a:pt x="0" y="0"/>
                  </a:moveTo>
                  <a:lnTo>
                    <a:pt x="195" y="170"/>
                  </a:lnTo>
                  <a:lnTo>
                    <a:pt x="195" y="3647"/>
                  </a:lnTo>
                  <a:lnTo>
                    <a:pt x="0" y="3817"/>
                  </a:lnTo>
                  <a:lnTo>
                    <a:pt x="0" y="0"/>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24" name="Freeform 162">
              <a:extLst>
                <a:ext uri="{FF2B5EF4-FFF2-40B4-BE49-F238E27FC236}">
                  <a16:creationId xmlns:a16="http://schemas.microsoft.com/office/drawing/2014/main" id="{74ED8BDB-9A49-4D24-A040-F8EB87D771A7}"/>
                </a:ext>
              </a:extLst>
            </p:cNvPr>
            <p:cNvSpPr>
              <a:spLocks/>
            </p:cNvSpPr>
            <p:nvPr/>
          </p:nvSpPr>
          <p:spPr bwMode="auto">
            <a:xfrm>
              <a:off x="481" y="3169"/>
              <a:ext cx="4750" cy="34"/>
            </a:xfrm>
            <a:custGeom>
              <a:avLst/>
              <a:gdLst>
                <a:gd name="T0" fmla="*/ 0 w 18998"/>
                <a:gd name="T1" fmla="*/ 0 h 170"/>
                <a:gd name="T2" fmla="*/ 49 w 18998"/>
                <a:gd name="T3" fmla="*/ 34 h 170"/>
                <a:gd name="T4" fmla="*/ 4701 w 18998"/>
                <a:gd name="T5" fmla="*/ 34 h 170"/>
                <a:gd name="T6" fmla="*/ 4750 w 18998"/>
                <a:gd name="T7" fmla="*/ 0 h 170"/>
                <a:gd name="T8" fmla="*/ 0 w 18998"/>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98" h="170">
                  <a:moveTo>
                    <a:pt x="0" y="0"/>
                  </a:moveTo>
                  <a:lnTo>
                    <a:pt x="195" y="170"/>
                  </a:lnTo>
                  <a:lnTo>
                    <a:pt x="18803" y="170"/>
                  </a:lnTo>
                  <a:lnTo>
                    <a:pt x="18998" y="0"/>
                  </a:lnTo>
                  <a:lnTo>
                    <a:pt x="0" y="0"/>
                  </a:lnTo>
                  <a:close/>
                </a:path>
              </a:pathLst>
            </a:custGeom>
            <a:solidFill>
              <a:srgbClr val="A14B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25" name="Freeform 163">
              <a:extLst>
                <a:ext uri="{FF2B5EF4-FFF2-40B4-BE49-F238E27FC236}">
                  <a16:creationId xmlns:a16="http://schemas.microsoft.com/office/drawing/2014/main" id="{A1AD9B83-E42D-423E-8E44-27047302CACD}"/>
                </a:ext>
              </a:extLst>
            </p:cNvPr>
            <p:cNvSpPr>
              <a:spLocks/>
            </p:cNvSpPr>
            <p:nvPr/>
          </p:nvSpPr>
          <p:spPr bwMode="auto">
            <a:xfrm>
              <a:off x="481" y="3169"/>
              <a:ext cx="4750" cy="34"/>
            </a:xfrm>
            <a:custGeom>
              <a:avLst/>
              <a:gdLst>
                <a:gd name="T0" fmla="*/ 0 w 18998"/>
                <a:gd name="T1" fmla="*/ 0 h 170"/>
                <a:gd name="T2" fmla="*/ 49 w 18998"/>
                <a:gd name="T3" fmla="*/ 34 h 170"/>
                <a:gd name="T4" fmla="*/ 4701 w 18998"/>
                <a:gd name="T5" fmla="*/ 34 h 170"/>
                <a:gd name="T6" fmla="*/ 4750 w 18998"/>
                <a:gd name="T7" fmla="*/ 0 h 170"/>
                <a:gd name="T8" fmla="*/ 0 w 18998"/>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98" h="170">
                  <a:moveTo>
                    <a:pt x="0" y="0"/>
                  </a:moveTo>
                  <a:lnTo>
                    <a:pt x="195" y="170"/>
                  </a:lnTo>
                  <a:lnTo>
                    <a:pt x="18803" y="170"/>
                  </a:lnTo>
                  <a:lnTo>
                    <a:pt x="18998" y="0"/>
                  </a:lnTo>
                  <a:lnTo>
                    <a:pt x="0" y="0"/>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26" name="Freeform 164">
              <a:extLst>
                <a:ext uri="{FF2B5EF4-FFF2-40B4-BE49-F238E27FC236}">
                  <a16:creationId xmlns:a16="http://schemas.microsoft.com/office/drawing/2014/main" id="{797CD5B6-F561-464D-83EA-E120F7F1E95E}"/>
                </a:ext>
              </a:extLst>
            </p:cNvPr>
            <p:cNvSpPr>
              <a:spLocks/>
            </p:cNvSpPr>
            <p:nvPr/>
          </p:nvSpPr>
          <p:spPr bwMode="auto">
            <a:xfrm>
              <a:off x="5182" y="3169"/>
              <a:ext cx="49" cy="763"/>
            </a:xfrm>
            <a:custGeom>
              <a:avLst/>
              <a:gdLst>
                <a:gd name="T0" fmla="*/ 49 w 195"/>
                <a:gd name="T1" fmla="*/ 763 h 3817"/>
                <a:gd name="T2" fmla="*/ 0 w 195"/>
                <a:gd name="T3" fmla="*/ 729 h 3817"/>
                <a:gd name="T4" fmla="*/ 0 w 195"/>
                <a:gd name="T5" fmla="*/ 34 h 3817"/>
                <a:gd name="T6" fmla="*/ 49 w 195"/>
                <a:gd name="T7" fmla="*/ 0 h 3817"/>
                <a:gd name="T8" fmla="*/ 49 w 195"/>
                <a:gd name="T9" fmla="*/ 763 h 38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3817">
                  <a:moveTo>
                    <a:pt x="195" y="3817"/>
                  </a:moveTo>
                  <a:lnTo>
                    <a:pt x="0" y="3647"/>
                  </a:lnTo>
                  <a:lnTo>
                    <a:pt x="0" y="170"/>
                  </a:lnTo>
                  <a:lnTo>
                    <a:pt x="195" y="0"/>
                  </a:lnTo>
                  <a:lnTo>
                    <a:pt x="195" y="3817"/>
                  </a:lnTo>
                  <a:close/>
                </a:path>
              </a:pathLst>
            </a:custGeom>
            <a:solidFill>
              <a:srgbClr val="441C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27" name="Freeform 165">
              <a:extLst>
                <a:ext uri="{FF2B5EF4-FFF2-40B4-BE49-F238E27FC236}">
                  <a16:creationId xmlns:a16="http://schemas.microsoft.com/office/drawing/2014/main" id="{6E504298-60BF-4539-9D73-D7ECCE777FB3}"/>
                </a:ext>
              </a:extLst>
            </p:cNvPr>
            <p:cNvSpPr>
              <a:spLocks/>
            </p:cNvSpPr>
            <p:nvPr/>
          </p:nvSpPr>
          <p:spPr bwMode="auto">
            <a:xfrm>
              <a:off x="5182" y="3169"/>
              <a:ext cx="49" cy="763"/>
            </a:xfrm>
            <a:custGeom>
              <a:avLst/>
              <a:gdLst>
                <a:gd name="T0" fmla="*/ 49 w 195"/>
                <a:gd name="T1" fmla="*/ 763 h 3817"/>
                <a:gd name="T2" fmla="*/ 0 w 195"/>
                <a:gd name="T3" fmla="*/ 729 h 3817"/>
                <a:gd name="T4" fmla="*/ 0 w 195"/>
                <a:gd name="T5" fmla="*/ 34 h 3817"/>
                <a:gd name="T6" fmla="*/ 49 w 195"/>
                <a:gd name="T7" fmla="*/ 0 h 3817"/>
                <a:gd name="T8" fmla="*/ 49 w 195"/>
                <a:gd name="T9" fmla="*/ 763 h 38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3817">
                  <a:moveTo>
                    <a:pt x="195" y="3817"/>
                  </a:moveTo>
                  <a:lnTo>
                    <a:pt x="0" y="3647"/>
                  </a:lnTo>
                  <a:lnTo>
                    <a:pt x="0" y="170"/>
                  </a:lnTo>
                  <a:lnTo>
                    <a:pt x="195" y="0"/>
                  </a:lnTo>
                  <a:lnTo>
                    <a:pt x="195" y="3817"/>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28" name="Freeform 166">
              <a:extLst>
                <a:ext uri="{FF2B5EF4-FFF2-40B4-BE49-F238E27FC236}">
                  <a16:creationId xmlns:a16="http://schemas.microsoft.com/office/drawing/2014/main" id="{E07BAEBE-F2D1-4944-9C8E-A1F677E997E1}"/>
                </a:ext>
              </a:extLst>
            </p:cNvPr>
            <p:cNvSpPr>
              <a:spLocks/>
            </p:cNvSpPr>
            <p:nvPr/>
          </p:nvSpPr>
          <p:spPr bwMode="auto">
            <a:xfrm>
              <a:off x="481" y="3898"/>
              <a:ext cx="4750" cy="34"/>
            </a:xfrm>
            <a:custGeom>
              <a:avLst/>
              <a:gdLst>
                <a:gd name="T0" fmla="*/ 4750 w 18998"/>
                <a:gd name="T1" fmla="*/ 34 h 170"/>
                <a:gd name="T2" fmla="*/ 0 w 18998"/>
                <a:gd name="T3" fmla="*/ 34 h 170"/>
                <a:gd name="T4" fmla="*/ 49 w 18998"/>
                <a:gd name="T5" fmla="*/ 0 h 170"/>
                <a:gd name="T6" fmla="*/ 4701 w 18998"/>
                <a:gd name="T7" fmla="*/ 0 h 170"/>
                <a:gd name="T8" fmla="*/ 4750 w 18998"/>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98" h="170">
                  <a:moveTo>
                    <a:pt x="18998" y="170"/>
                  </a:moveTo>
                  <a:lnTo>
                    <a:pt x="0" y="170"/>
                  </a:lnTo>
                  <a:lnTo>
                    <a:pt x="195" y="0"/>
                  </a:lnTo>
                  <a:lnTo>
                    <a:pt x="18803" y="0"/>
                  </a:lnTo>
                  <a:lnTo>
                    <a:pt x="18998" y="170"/>
                  </a:lnTo>
                  <a:close/>
                </a:path>
              </a:pathLst>
            </a:custGeom>
            <a:solidFill>
              <a:srgbClr val="2A1E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29" name="Freeform 167">
              <a:extLst>
                <a:ext uri="{FF2B5EF4-FFF2-40B4-BE49-F238E27FC236}">
                  <a16:creationId xmlns:a16="http://schemas.microsoft.com/office/drawing/2014/main" id="{C71CE03F-E1AB-4367-94A4-3E82489E81EB}"/>
                </a:ext>
              </a:extLst>
            </p:cNvPr>
            <p:cNvSpPr>
              <a:spLocks/>
            </p:cNvSpPr>
            <p:nvPr/>
          </p:nvSpPr>
          <p:spPr bwMode="auto">
            <a:xfrm>
              <a:off x="481" y="3898"/>
              <a:ext cx="4750" cy="34"/>
            </a:xfrm>
            <a:custGeom>
              <a:avLst/>
              <a:gdLst>
                <a:gd name="T0" fmla="*/ 4750 w 18998"/>
                <a:gd name="T1" fmla="*/ 34 h 170"/>
                <a:gd name="T2" fmla="*/ 0 w 18998"/>
                <a:gd name="T3" fmla="*/ 34 h 170"/>
                <a:gd name="T4" fmla="*/ 49 w 18998"/>
                <a:gd name="T5" fmla="*/ 0 h 170"/>
                <a:gd name="T6" fmla="*/ 4701 w 18998"/>
                <a:gd name="T7" fmla="*/ 0 h 170"/>
                <a:gd name="T8" fmla="*/ 4750 w 18998"/>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98" h="170">
                  <a:moveTo>
                    <a:pt x="18998" y="170"/>
                  </a:moveTo>
                  <a:lnTo>
                    <a:pt x="0" y="170"/>
                  </a:lnTo>
                  <a:lnTo>
                    <a:pt x="195" y="0"/>
                  </a:lnTo>
                  <a:lnTo>
                    <a:pt x="18803" y="0"/>
                  </a:lnTo>
                  <a:lnTo>
                    <a:pt x="18998" y="170"/>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5119" name="Text Box 168">
            <a:extLst>
              <a:ext uri="{FF2B5EF4-FFF2-40B4-BE49-F238E27FC236}">
                <a16:creationId xmlns:a16="http://schemas.microsoft.com/office/drawing/2014/main" id="{B0A36A6A-BD82-47ED-90B2-480838343C97}"/>
              </a:ext>
            </a:extLst>
          </p:cNvPr>
          <p:cNvSpPr txBox="1">
            <a:spLocks noChangeArrowheads="1"/>
          </p:cNvSpPr>
          <p:nvPr/>
        </p:nvSpPr>
        <p:spPr bwMode="auto">
          <a:xfrm>
            <a:off x="838200" y="5638800"/>
            <a:ext cx="73152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900" b="1">
                <a:solidFill>
                  <a:schemeClr val="tx1"/>
                </a:solidFill>
                <a:latin typeface="Arial" panose="020B0604020202020204" pitchFamily="34" charset="0"/>
              </a:rPr>
              <a:t>Ilustración Esquemática de la División de un Plan Anual</a:t>
            </a:r>
          </a:p>
          <a:p>
            <a:pPr algn="ctr"/>
            <a:r>
              <a:rPr lang="en-US" altLang="en-US" sz="1900" b="1">
                <a:solidFill>
                  <a:schemeClr val="tx1"/>
                </a:solidFill>
                <a:latin typeface="Arial" panose="020B0604020202020204" pitchFamily="34" charset="0"/>
              </a:rPr>
              <a:t>en sus Fases y Ciclos de Entrenamiento</a:t>
            </a:r>
          </a:p>
        </p:txBody>
      </p:sp>
    </p:spTree>
    <p:custDataLst>
      <p:tags r:id="rId1"/>
    </p:custData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8899D6D3-C573-45DE-BC57-A5416A55C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8686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1939" name="Rectangle 3">
            <a:extLst>
              <a:ext uri="{FF2B5EF4-FFF2-40B4-BE49-F238E27FC236}">
                <a16:creationId xmlns:a16="http://schemas.microsoft.com/office/drawing/2014/main" id="{22435720-B92D-4EE7-816F-51C5DDC21644}"/>
              </a:ext>
            </a:extLst>
          </p:cNvPr>
          <p:cNvSpPr>
            <a:spLocks noChangeArrowheads="1"/>
          </p:cNvSpPr>
          <p:nvPr/>
        </p:nvSpPr>
        <p:spPr bwMode="auto">
          <a:xfrm>
            <a:off x="457200" y="2438400"/>
            <a:ext cx="685800" cy="990600"/>
          </a:xfrm>
          <a:prstGeom prst="rect">
            <a:avLst/>
          </a:prstGeom>
          <a:gradFill rotWithShape="0">
            <a:gsLst>
              <a:gs pos="0">
                <a:srgbClr val="006600"/>
              </a:gs>
              <a:gs pos="100000">
                <a:srgbClr val="000000"/>
              </a:gs>
            </a:gsLst>
            <a:path path="shape">
              <a:fillToRect l="50000" t="50000" r="50000" b="50000"/>
            </a:path>
          </a:gradFill>
          <a:ln w="50800">
            <a:solidFill>
              <a:schemeClr val="tx2"/>
            </a:solidFill>
            <a:miter lim="800000"/>
            <a:headEnd/>
            <a:tailEnd/>
          </a:ln>
          <a:effectLst>
            <a:prstShdw prst="shdw17" dist="17961" dir="2700000">
              <a:schemeClr val="tx2">
                <a:gamma/>
                <a:shade val="60000"/>
                <a:invGamma/>
              </a:schemeClr>
            </a:prstShdw>
          </a:effectLst>
        </p:spPr>
        <p:txBody>
          <a:bodyPr wrap="none" anchor="ctr"/>
          <a:lstStyle/>
          <a:p>
            <a:pPr algn="ctr">
              <a:defRPr/>
            </a:pPr>
            <a:endParaRPr lang="es-PR" altLang="en-US" sz="2500" b="1">
              <a:solidFill>
                <a:schemeClr val="tx1"/>
              </a:solidFill>
            </a:endParaRPr>
          </a:p>
        </p:txBody>
      </p:sp>
      <p:sp>
        <p:nvSpPr>
          <p:cNvPr id="47108" name="Rectangle 4">
            <a:extLst>
              <a:ext uri="{FF2B5EF4-FFF2-40B4-BE49-F238E27FC236}">
                <a16:creationId xmlns:a16="http://schemas.microsoft.com/office/drawing/2014/main" id="{D1E783A3-39B7-4B78-A58C-3BEEAAA152E6}"/>
              </a:ext>
            </a:extLst>
          </p:cNvPr>
          <p:cNvSpPr>
            <a:spLocks noChangeArrowheads="1"/>
          </p:cNvSpPr>
          <p:nvPr/>
        </p:nvSpPr>
        <p:spPr bwMode="auto">
          <a:xfrm>
            <a:off x="457200" y="3505200"/>
            <a:ext cx="685800" cy="914400"/>
          </a:xfrm>
          <a:prstGeom prst="rect">
            <a:avLst/>
          </a:prstGeom>
          <a:gradFill rotWithShape="0">
            <a:gsLst>
              <a:gs pos="0">
                <a:schemeClr val="bg1"/>
              </a:gs>
              <a:gs pos="100000">
                <a:srgbClr val="000000"/>
              </a:gs>
            </a:gsLst>
            <a:path path="shape">
              <a:fillToRect l="50000" t="50000" r="50000" b="50000"/>
            </a:path>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09" name="Text Box 5">
            <a:extLst>
              <a:ext uri="{FF2B5EF4-FFF2-40B4-BE49-F238E27FC236}">
                <a16:creationId xmlns:a16="http://schemas.microsoft.com/office/drawing/2014/main" id="{31D155CF-6B84-49AA-BACE-33B5C91FC006}"/>
              </a:ext>
            </a:extLst>
          </p:cNvPr>
          <p:cNvSpPr txBox="1">
            <a:spLocks noChangeArrowheads="1"/>
          </p:cNvSpPr>
          <p:nvPr/>
        </p:nvSpPr>
        <p:spPr bwMode="auto">
          <a:xfrm>
            <a:off x="381000" y="3657600"/>
            <a:ext cx="8572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600" b="1">
                <a:solidFill>
                  <a:schemeClr val="tx1"/>
                </a:solidFill>
              </a:rPr>
              <a:t>Sub-</a:t>
            </a:r>
          </a:p>
          <a:p>
            <a:pPr algn="ctr"/>
            <a:r>
              <a:rPr lang="en-US" altLang="en-US" sz="1600" b="1">
                <a:solidFill>
                  <a:schemeClr val="tx1"/>
                </a:solidFill>
              </a:rPr>
              <a:t>Fases</a:t>
            </a:r>
          </a:p>
        </p:txBody>
      </p:sp>
      <p:sp>
        <p:nvSpPr>
          <p:cNvPr id="47110" name="Text Box 6">
            <a:extLst>
              <a:ext uri="{FF2B5EF4-FFF2-40B4-BE49-F238E27FC236}">
                <a16:creationId xmlns:a16="http://schemas.microsoft.com/office/drawing/2014/main" id="{2C57B869-2758-405B-AFE9-6E34074D5E02}"/>
              </a:ext>
            </a:extLst>
          </p:cNvPr>
          <p:cNvSpPr txBox="1">
            <a:spLocks noChangeArrowheads="1"/>
          </p:cNvSpPr>
          <p:nvPr/>
        </p:nvSpPr>
        <p:spPr bwMode="auto">
          <a:xfrm>
            <a:off x="457200" y="2743200"/>
            <a:ext cx="6858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90000"/>
              </a:lnSpc>
            </a:pPr>
            <a:r>
              <a:rPr lang="en-US" altLang="en-US" sz="1600" b="1">
                <a:solidFill>
                  <a:schemeClr val="tx2"/>
                </a:solidFill>
                <a:latin typeface="Arial" panose="020B0604020202020204" pitchFamily="34" charset="0"/>
              </a:rPr>
              <a:t>Fase</a:t>
            </a:r>
          </a:p>
        </p:txBody>
      </p:sp>
      <p:sp>
        <p:nvSpPr>
          <p:cNvPr id="47111" name="Rectangle 7">
            <a:extLst>
              <a:ext uri="{FF2B5EF4-FFF2-40B4-BE49-F238E27FC236}">
                <a16:creationId xmlns:a16="http://schemas.microsoft.com/office/drawing/2014/main" id="{4C3A9AC5-2A46-4B7C-B867-871C1902081F}"/>
              </a:ext>
            </a:extLst>
          </p:cNvPr>
          <p:cNvSpPr>
            <a:spLocks noChangeArrowheads="1"/>
          </p:cNvSpPr>
          <p:nvPr/>
        </p:nvSpPr>
        <p:spPr bwMode="auto">
          <a:xfrm>
            <a:off x="457200" y="4419600"/>
            <a:ext cx="685800" cy="914400"/>
          </a:xfrm>
          <a:prstGeom prst="rect">
            <a:avLst/>
          </a:prstGeom>
          <a:gradFill rotWithShape="0">
            <a:gsLst>
              <a:gs pos="0">
                <a:srgbClr val="000066"/>
              </a:gs>
              <a:gs pos="100000">
                <a:srgbClr val="000000"/>
              </a:gs>
            </a:gsLst>
            <a:path path="shape">
              <a:fillToRect l="50000" t="50000" r="50000" b="50000"/>
            </a:path>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12" name="Text Box 8">
            <a:extLst>
              <a:ext uri="{FF2B5EF4-FFF2-40B4-BE49-F238E27FC236}">
                <a16:creationId xmlns:a16="http://schemas.microsoft.com/office/drawing/2014/main" id="{F6DC8121-B66C-400E-A6AF-7C378186DBEC}"/>
              </a:ext>
            </a:extLst>
          </p:cNvPr>
          <p:cNvSpPr txBox="1">
            <a:spLocks noChangeArrowheads="1"/>
          </p:cNvSpPr>
          <p:nvPr/>
        </p:nvSpPr>
        <p:spPr bwMode="auto">
          <a:xfrm>
            <a:off x="381000" y="4572000"/>
            <a:ext cx="762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400" b="1">
                <a:solidFill>
                  <a:schemeClr val="tx1"/>
                </a:solidFill>
              </a:rPr>
              <a:t>Macro-</a:t>
            </a:r>
          </a:p>
          <a:p>
            <a:pPr algn="ctr"/>
            <a:r>
              <a:rPr lang="en-US" altLang="en-US" sz="1400" b="1">
                <a:solidFill>
                  <a:schemeClr val="tx1"/>
                </a:solidFill>
              </a:rPr>
              <a:t>Ciclos</a:t>
            </a:r>
          </a:p>
        </p:txBody>
      </p:sp>
      <p:sp>
        <p:nvSpPr>
          <p:cNvPr id="47113" name="Rectangle 9">
            <a:extLst>
              <a:ext uri="{FF2B5EF4-FFF2-40B4-BE49-F238E27FC236}">
                <a16:creationId xmlns:a16="http://schemas.microsoft.com/office/drawing/2014/main" id="{E3AB2ACA-1DC4-4BB7-A04C-D7C6ABFE1056}"/>
              </a:ext>
            </a:extLst>
          </p:cNvPr>
          <p:cNvSpPr>
            <a:spLocks noChangeArrowheads="1"/>
          </p:cNvSpPr>
          <p:nvPr/>
        </p:nvSpPr>
        <p:spPr bwMode="auto">
          <a:xfrm>
            <a:off x="457200" y="5334000"/>
            <a:ext cx="685800" cy="914400"/>
          </a:xfrm>
          <a:prstGeom prst="rect">
            <a:avLst/>
          </a:prstGeom>
          <a:gradFill rotWithShape="0">
            <a:gsLst>
              <a:gs pos="0">
                <a:srgbClr val="800000"/>
              </a:gs>
              <a:gs pos="100000">
                <a:srgbClr val="000000"/>
              </a:gs>
            </a:gsLst>
            <a:path path="shape">
              <a:fillToRect l="50000" t="50000" r="50000" b="50000"/>
            </a:path>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14" name="Text Box 10">
            <a:extLst>
              <a:ext uri="{FF2B5EF4-FFF2-40B4-BE49-F238E27FC236}">
                <a16:creationId xmlns:a16="http://schemas.microsoft.com/office/drawing/2014/main" id="{BD61085F-CB91-4D52-992E-868CB7D0557D}"/>
              </a:ext>
            </a:extLst>
          </p:cNvPr>
          <p:cNvSpPr txBox="1">
            <a:spLocks noChangeArrowheads="1"/>
          </p:cNvSpPr>
          <p:nvPr/>
        </p:nvSpPr>
        <p:spPr bwMode="auto">
          <a:xfrm>
            <a:off x="381000" y="5486400"/>
            <a:ext cx="762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400" b="1">
                <a:solidFill>
                  <a:schemeClr val="tx1"/>
                </a:solidFill>
              </a:rPr>
              <a:t>Micro-Ciclos</a:t>
            </a:r>
          </a:p>
        </p:txBody>
      </p:sp>
      <p:sp>
        <p:nvSpPr>
          <p:cNvPr id="47115" name="Rectangle 11">
            <a:extLst>
              <a:ext uri="{FF2B5EF4-FFF2-40B4-BE49-F238E27FC236}">
                <a16:creationId xmlns:a16="http://schemas.microsoft.com/office/drawing/2014/main" id="{E495B8E0-E6D2-4744-81B3-3B9A8C84F81E}"/>
              </a:ext>
            </a:extLst>
          </p:cNvPr>
          <p:cNvSpPr>
            <a:spLocks noChangeArrowheads="1"/>
          </p:cNvSpPr>
          <p:nvPr/>
        </p:nvSpPr>
        <p:spPr bwMode="auto">
          <a:xfrm>
            <a:off x="11430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16" name="Rectangle 12">
            <a:extLst>
              <a:ext uri="{FF2B5EF4-FFF2-40B4-BE49-F238E27FC236}">
                <a16:creationId xmlns:a16="http://schemas.microsoft.com/office/drawing/2014/main" id="{B5FA5DD7-6103-4379-8FE5-7F77AED59831}"/>
              </a:ext>
            </a:extLst>
          </p:cNvPr>
          <p:cNvSpPr>
            <a:spLocks noChangeArrowheads="1"/>
          </p:cNvSpPr>
          <p:nvPr/>
        </p:nvSpPr>
        <p:spPr bwMode="auto">
          <a:xfrm>
            <a:off x="13716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17" name="Rectangle 13">
            <a:extLst>
              <a:ext uri="{FF2B5EF4-FFF2-40B4-BE49-F238E27FC236}">
                <a16:creationId xmlns:a16="http://schemas.microsoft.com/office/drawing/2014/main" id="{58CAB669-2A7C-4E7E-ACE7-C847F02D0054}"/>
              </a:ext>
            </a:extLst>
          </p:cNvPr>
          <p:cNvSpPr>
            <a:spLocks noChangeArrowheads="1"/>
          </p:cNvSpPr>
          <p:nvPr/>
        </p:nvSpPr>
        <p:spPr bwMode="auto">
          <a:xfrm>
            <a:off x="16002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18" name="Rectangle 14">
            <a:extLst>
              <a:ext uri="{FF2B5EF4-FFF2-40B4-BE49-F238E27FC236}">
                <a16:creationId xmlns:a16="http://schemas.microsoft.com/office/drawing/2014/main" id="{DB2A6A3F-5DAD-4928-B355-FDE1D5651529}"/>
              </a:ext>
            </a:extLst>
          </p:cNvPr>
          <p:cNvSpPr>
            <a:spLocks noChangeArrowheads="1"/>
          </p:cNvSpPr>
          <p:nvPr/>
        </p:nvSpPr>
        <p:spPr bwMode="auto">
          <a:xfrm>
            <a:off x="18288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19" name="Rectangle 15">
            <a:extLst>
              <a:ext uri="{FF2B5EF4-FFF2-40B4-BE49-F238E27FC236}">
                <a16:creationId xmlns:a16="http://schemas.microsoft.com/office/drawing/2014/main" id="{44108FFC-9FF7-494D-94A9-CBE5FB736B3E}"/>
              </a:ext>
            </a:extLst>
          </p:cNvPr>
          <p:cNvSpPr>
            <a:spLocks noChangeArrowheads="1"/>
          </p:cNvSpPr>
          <p:nvPr/>
        </p:nvSpPr>
        <p:spPr bwMode="auto">
          <a:xfrm>
            <a:off x="20574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20" name="Rectangle 16">
            <a:extLst>
              <a:ext uri="{FF2B5EF4-FFF2-40B4-BE49-F238E27FC236}">
                <a16:creationId xmlns:a16="http://schemas.microsoft.com/office/drawing/2014/main" id="{FFA2822D-A104-48C0-947D-EF72C3360E15}"/>
              </a:ext>
            </a:extLst>
          </p:cNvPr>
          <p:cNvSpPr>
            <a:spLocks noChangeArrowheads="1"/>
          </p:cNvSpPr>
          <p:nvPr/>
        </p:nvSpPr>
        <p:spPr bwMode="auto">
          <a:xfrm>
            <a:off x="22860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21" name="Rectangle 17">
            <a:extLst>
              <a:ext uri="{FF2B5EF4-FFF2-40B4-BE49-F238E27FC236}">
                <a16:creationId xmlns:a16="http://schemas.microsoft.com/office/drawing/2014/main" id="{43245D11-6DDA-4C59-AA78-D3B8ED3A9637}"/>
              </a:ext>
            </a:extLst>
          </p:cNvPr>
          <p:cNvSpPr>
            <a:spLocks noChangeArrowheads="1"/>
          </p:cNvSpPr>
          <p:nvPr/>
        </p:nvSpPr>
        <p:spPr bwMode="auto">
          <a:xfrm>
            <a:off x="25146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22" name="Rectangle 18">
            <a:extLst>
              <a:ext uri="{FF2B5EF4-FFF2-40B4-BE49-F238E27FC236}">
                <a16:creationId xmlns:a16="http://schemas.microsoft.com/office/drawing/2014/main" id="{3413060E-B13F-44FF-8FEF-5689EB48F3FA}"/>
              </a:ext>
            </a:extLst>
          </p:cNvPr>
          <p:cNvSpPr>
            <a:spLocks noChangeArrowheads="1"/>
          </p:cNvSpPr>
          <p:nvPr/>
        </p:nvSpPr>
        <p:spPr bwMode="auto">
          <a:xfrm>
            <a:off x="1143000" y="4419600"/>
            <a:ext cx="914400" cy="838200"/>
          </a:xfrm>
          <a:prstGeom prst="rect">
            <a:avLst/>
          </a:prstGeom>
          <a:solidFill>
            <a:schemeClr val="accent1"/>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23" name="Rectangle 19">
            <a:extLst>
              <a:ext uri="{FF2B5EF4-FFF2-40B4-BE49-F238E27FC236}">
                <a16:creationId xmlns:a16="http://schemas.microsoft.com/office/drawing/2014/main" id="{1E6CF6C3-DC70-424E-BBC6-1CB33DA39855}"/>
              </a:ext>
            </a:extLst>
          </p:cNvPr>
          <p:cNvSpPr>
            <a:spLocks noChangeArrowheads="1"/>
          </p:cNvSpPr>
          <p:nvPr/>
        </p:nvSpPr>
        <p:spPr bwMode="auto">
          <a:xfrm>
            <a:off x="2057400" y="4419600"/>
            <a:ext cx="685800" cy="838200"/>
          </a:xfrm>
          <a:prstGeom prst="rect">
            <a:avLst/>
          </a:prstGeom>
          <a:solidFill>
            <a:schemeClr val="accent1"/>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24" name="Rectangle 20">
            <a:extLst>
              <a:ext uri="{FF2B5EF4-FFF2-40B4-BE49-F238E27FC236}">
                <a16:creationId xmlns:a16="http://schemas.microsoft.com/office/drawing/2014/main" id="{67457E8E-97EC-4C01-891F-1B5168A7E594}"/>
              </a:ext>
            </a:extLst>
          </p:cNvPr>
          <p:cNvSpPr>
            <a:spLocks noChangeArrowheads="1"/>
          </p:cNvSpPr>
          <p:nvPr/>
        </p:nvSpPr>
        <p:spPr bwMode="auto">
          <a:xfrm>
            <a:off x="1143000" y="3505200"/>
            <a:ext cx="16002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25" name="Text Box 21">
            <a:extLst>
              <a:ext uri="{FF2B5EF4-FFF2-40B4-BE49-F238E27FC236}">
                <a16:creationId xmlns:a16="http://schemas.microsoft.com/office/drawing/2014/main" id="{81169E42-0AC3-4CD7-879D-0B94EDB9519D}"/>
              </a:ext>
            </a:extLst>
          </p:cNvPr>
          <p:cNvSpPr txBox="1">
            <a:spLocks noChangeArrowheads="1"/>
          </p:cNvSpPr>
          <p:nvPr/>
        </p:nvSpPr>
        <p:spPr bwMode="auto">
          <a:xfrm>
            <a:off x="1200150" y="3657600"/>
            <a:ext cx="15430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700" b="1">
                <a:solidFill>
                  <a:schemeClr val="tx1"/>
                </a:solidFill>
              </a:rPr>
              <a:t>Preparatoria</a:t>
            </a:r>
          </a:p>
          <a:p>
            <a:pPr algn="ctr"/>
            <a:r>
              <a:rPr lang="en-US" altLang="en-US" sz="1700" b="1">
                <a:solidFill>
                  <a:schemeClr val="tx1"/>
                </a:solidFill>
              </a:rPr>
              <a:t>General</a:t>
            </a:r>
          </a:p>
        </p:txBody>
      </p:sp>
      <p:sp>
        <p:nvSpPr>
          <p:cNvPr id="47126" name="Rectangle 22">
            <a:extLst>
              <a:ext uri="{FF2B5EF4-FFF2-40B4-BE49-F238E27FC236}">
                <a16:creationId xmlns:a16="http://schemas.microsoft.com/office/drawing/2014/main" id="{4738D106-3F78-42BA-BE53-241E7506A1DA}"/>
              </a:ext>
            </a:extLst>
          </p:cNvPr>
          <p:cNvSpPr>
            <a:spLocks noChangeArrowheads="1"/>
          </p:cNvSpPr>
          <p:nvPr/>
        </p:nvSpPr>
        <p:spPr bwMode="auto">
          <a:xfrm>
            <a:off x="27432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27" name="Rectangle 23">
            <a:extLst>
              <a:ext uri="{FF2B5EF4-FFF2-40B4-BE49-F238E27FC236}">
                <a16:creationId xmlns:a16="http://schemas.microsoft.com/office/drawing/2014/main" id="{844180A5-FD81-4564-AD4A-A18828827B35}"/>
              </a:ext>
            </a:extLst>
          </p:cNvPr>
          <p:cNvSpPr>
            <a:spLocks noChangeArrowheads="1"/>
          </p:cNvSpPr>
          <p:nvPr/>
        </p:nvSpPr>
        <p:spPr bwMode="auto">
          <a:xfrm>
            <a:off x="29718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28" name="Rectangle 24">
            <a:extLst>
              <a:ext uri="{FF2B5EF4-FFF2-40B4-BE49-F238E27FC236}">
                <a16:creationId xmlns:a16="http://schemas.microsoft.com/office/drawing/2014/main" id="{42623EAD-19BF-496F-9B10-D1574DF8E54D}"/>
              </a:ext>
            </a:extLst>
          </p:cNvPr>
          <p:cNvSpPr>
            <a:spLocks noChangeArrowheads="1"/>
          </p:cNvSpPr>
          <p:nvPr/>
        </p:nvSpPr>
        <p:spPr bwMode="auto">
          <a:xfrm>
            <a:off x="32004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29" name="Rectangle 25">
            <a:extLst>
              <a:ext uri="{FF2B5EF4-FFF2-40B4-BE49-F238E27FC236}">
                <a16:creationId xmlns:a16="http://schemas.microsoft.com/office/drawing/2014/main" id="{66118DB1-2477-4D90-8569-9EB5370C0E84}"/>
              </a:ext>
            </a:extLst>
          </p:cNvPr>
          <p:cNvSpPr>
            <a:spLocks noChangeArrowheads="1"/>
          </p:cNvSpPr>
          <p:nvPr/>
        </p:nvSpPr>
        <p:spPr bwMode="auto">
          <a:xfrm>
            <a:off x="34290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30" name="Rectangle 26">
            <a:extLst>
              <a:ext uri="{FF2B5EF4-FFF2-40B4-BE49-F238E27FC236}">
                <a16:creationId xmlns:a16="http://schemas.microsoft.com/office/drawing/2014/main" id="{E965F46C-972B-4A14-B777-5BD9AD28C103}"/>
              </a:ext>
            </a:extLst>
          </p:cNvPr>
          <p:cNvSpPr>
            <a:spLocks noChangeArrowheads="1"/>
          </p:cNvSpPr>
          <p:nvPr/>
        </p:nvSpPr>
        <p:spPr bwMode="auto">
          <a:xfrm>
            <a:off x="36576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31" name="Rectangle 27">
            <a:extLst>
              <a:ext uri="{FF2B5EF4-FFF2-40B4-BE49-F238E27FC236}">
                <a16:creationId xmlns:a16="http://schemas.microsoft.com/office/drawing/2014/main" id="{44F55778-B0F0-4419-A00B-7744E0A259FC}"/>
              </a:ext>
            </a:extLst>
          </p:cNvPr>
          <p:cNvSpPr>
            <a:spLocks noChangeArrowheads="1"/>
          </p:cNvSpPr>
          <p:nvPr/>
        </p:nvSpPr>
        <p:spPr bwMode="auto">
          <a:xfrm>
            <a:off x="38862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32" name="Rectangle 28">
            <a:extLst>
              <a:ext uri="{FF2B5EF4-FFF2-40B4-BE49-F238E27FC236}">
                <a16:creationId xmlns:a16="http://schemas.microsoft.com/office/drawing/2014/main" id="{A6433EBE-AFC0-42AF-B4FF-0C028F790A3C}"/>
              </a:ext>
            </a:extLst>
          </p:cNvPr>
          <p:cNvSpPr>
            <a:spLocks noChangeArrowheads="1"/>
          </p:cNvSpPr>
          <p:nvPr/>
        </p:nvSpPr>
        <p:spPr bwMode="auto">
          <a:xfrm>
            <a:off x="41148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33" name="Rectangle 29">
            <a:extLst>
              <a:ext uri="{FF2B5EF4-FFF2-40B4-BE49-F238E27FC236}">
                <a16:creationId xmlns:a16="http://schemas.microsoft.com/office/drawing/2014/main" id="{086FE71F-292D-45C4-B1E5-419F2F9F12B5}"/>
              </a:ext>
            </a:extLst>
          </p:cNvPr>
          <p:cNvSpPr>
            <a:spLocks noChangeArrowheads="1"/>
          </p:cNvSpPr>
          <p:nvPr/>
        </p:nvSpPr>
        <p:spPr bwMode="auto">
          <a:xfrm>
            <a:off x="2743200" y="4419600"/>
            <a:ext cx="457200" cy="838200"/>
          </a:xfrm>
          <a:prstGeom prst="rect">
            <a:avLst/>
          </a:prstGeom>
          <a:solidFill>
            <a:schemeClr val="accent1"/>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551966" name="Rectangle 30">
            <a:extLst>
              <a:ext uri="{FF2B5EF4-FFF2-40B4-BE49-F238E27FC236}">
                <a16:creationId xmlns:a16="http://schemas.microsoft.com/office/drawing/2014/main" id="{FA4C202D-799C-41FC-B134-0676A03218B1}"/>
              </a:ext>
            </a:extLst>
          </p:cNvPr>
          <p:cNvSpPr>
            <a:spLocks noChangeArrowheads="1"/>
          </p:cNvSpPr>
          <p:nvPr/>
        </p:nvSpPr>
        <p:spPr bwMode="auto">
          <a:xfrm>
            <a:off x="1143000" y="2438400"/>
            <a:ext cx="3200400" cy="990600"/>
          </a:xfrm>
          <a:prstGeom prst="rect">
            <a:avLst/>
          </a:prstGeom>
          <a:gradFill rotWithShape="0">
            <a:gsLst>
              <a:gs pos="0">
                <a:srgbClr val="006600"/>
              </a:gs>
              <a:gs pos="100000">
                <a:srgbClr val="003300"/>
              </a:gs>
            </a:gsLst>
            <a:lin ang="5400000" scaled="1"/>
          </a:gradFill>
          <a:ln w="50800">
            <a:solidFill>
              <a:schemeClr val="tx2"/>
            </a:solidFill>
            <a:miter lim="800000"/>
            <a:headEnd/>
            <a:tailEnd/>
          </a:ln>
          <a:effectLst>
            <a:prstShdw prst="shdw17" dist="17961" dir="2700000">
              <a:schemeClr val="tx2">
                <a:gamma/>
                <a:shade val="60000"/>
                <a:invGamma/>
              </a:schemeClr>
            </a:prstShdw>
          </a:effectLst>
        </p:spPr>
        <p:txBody>
          <a:bodyPr wrap="none" anchor="ctr"/>
          <a:lstStyle/>
          <a:p>
            <a:pPr algn="ctr">
              <a:defRPr/>
            </a:pPr>
            <a:endParaRPr lang="es-PR" altLang="en-US" sz="2500" b="1">
              <a:solidFill>
                <a:schemeClr val="tx1"/>
              </a:solidFill>
            </a:endParaRPr>
          </a:p>
        </p:txBody>
      </p:sp>
      <p:sp>
        <p:nvSpPr>
          <p:cNvPr id="47135" name="Text Box 31">
            <a:extLst>
              <a:ext uri="{FF2B5EF4-FFF2-40B4-BE49-F238E27FC236}">
                <a16:creationId xmlns:a16="http://schemas.microsoft.com/office/drawing/2014/main" id="{E2FAD7E7-F869-4F6D-AFEC-10B6F05B26E9}"/>
              </a:ext>
            </a:extLst>
          </p:cNvPr>
          <p:cNvSpPr txBox="1">
            <a:spLocks noChangeArrowheads="1"/>
          </p:cNvSpPr>
          <p:nvPr/>
        </p:nvSpPr>
        <p:spPr bwMode="auto">
          <a:xfrm>
            <a:off x="1219200" y="2667000"/>
            <a:ext cx="29718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10000"/>
              </a:lnSpc>
            </a:pPr>
            <a:r>
              <a:rPr lang="en-US" altLang="en-US" sz="2700" b="1">
                <a:solidFill>
                  <a:schemeClr val="tx2"/>
                </a:solidFill>
                <a:latin typeface="Arial" panose="020B0604020202020204" pitchFamily="34" charset="0"/>
              </a:rPr>
              <a:t>PREPARATORIO</a:t>
            </a:r>
          </a:p>
        </p:txBody>
      </p:sp>
      <p:sp>
        <p:nvSpPr>
          <p:cNvPr id="47136" name="Rectangle 32">
            <a:extLst>
              <a:ext uri="{FF2B5EF4-FFF2-40B4-BE49-F238E27FC236}">
                <a16:creationId xmlns:a16="http://schemas.microsoft.com/office/drawing/2014/main" id="{30CCADC1-50AB-43AB-B173-1C3A3C1BF28D}"/>
              </a:ext>
            </a:extLst>
          </p:cNvPr>
          <p:cNvSpPr>
            <a:spLocks noChangeArrowheads="1"/>
          </p:cNvSpPr>
          <p:nvPr/>
        </p:nvSpPr>
        <p:spPr bwMode="auto">
          <a:xfrm>
            <a:off x="3200400" y="4419600"/>
            <a:ext cx="685800" cy="838200"/>
          </a:xfrm>
          <a:prstGeom prst="rect">
            <a:avLst/>
          </a:prstGeom>
          <a:solidFill>
            <a:schemeClr val="accent1"/>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37" name="Rectangle 33">
            <a:extLst>
              <a:ext uri="{FF2B5EF4-FFF2-40B4-BE49-F238E27FC236}">
                <a16:creationId xmlns:a16="http://schemas.microsoft.com/office/drawing/2014/main" id="{CA64083D-EE22-419A-B5AE-DC32FCD212CB}"/>
              </a:ext>
            </a:extLst>
          </p:cNvPr>
          <p:cNvSpPr>
            <a:spLocks noChangeArrowheads="1"/>
          </p:cNvSpPr>
          <p:nvPr/>
        </p:nvSpPr>
        <p:spPr bwMode="auto">
          <a:xfrm>
            <a:off x="3886200" y="4419600"/>
            <a:ext cx="457200" cy="838200"/>
          </a:xfrm>
          <a:prstGeom prst="rect">
            <a:avLst/>
          </a:prstGeom>
          <a:solidFill>
            <a:schemeClr val="accent1"/>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38" name="Rectangle 34">
            <a:extLst>
              <a:ext uri="{FF2B5EF4-FFF2-40B4-BE49-F238E27FC236}">
                <a16:creationId xmlns:a16="http://schemas.microsoft.com/office/drawing/2014/main" id="{D7035DCA-759E-4843-A070-C136E7D014C3}"/>
              </a:ext>
            </a:extLst>
          </p:cNvPr>
          <p:cNvSpPr>
            <a:spLocks noChangeArrowheads="1"/>
          </p:cNvSpPr>
          <p:nvPr/>
        </p:nvSpPr>
        <p:spPr bwMode="auto">
          <a:xfrm>
            <a:off x="2743200" y="3505200"/>
            <a:ext cx="16002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39" name="Text Box 35">
            <a:extLst>
              <a:ext uri="{FF2B5EF4-FFF2-40B4-BE49-F238E27FC236}">
                <a16:creationId xmlns:a16="http://schemas.microsoft.com/office/drawing/2014/main" id="{B430DE85-A3B5-4C90-A8B0-05B3FE2B12B9}"/>
              </a:ext>
            </a:extLst>
          </p:cNvPr>
          <p:cNvSpPr txBox="1">
            <a:spLocks noChangeArrowheads="1"/>
          </p:cNvSpPr>
          <p:nvPr/>
        </p:nvSpPr>
        <p:spPr bwMode="auto">
          <a:xfrm>
            <a:off x="2743200" y="3657600"/>
            <a:ext cx="15430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700" b="1">
                <a:solidFill>
                  <a:schemeClr val="tx1"/>
                </a:solidFill>
              </a:rPr>
              <a:t>Preparatorio</a:t>
            </a:r>
          </a:p>
          <a:p>
            <a:pPr algn="ctr"/>
            <a:r>
              <a:rPr lang="en-US" altLang="en-US" sz="1700" b="1">
                <a:solidFill>
                  <a:schemeClr val="tx1"/>
                </a:solidFill>
              </a:rPr>
              <a:t>Específico</a:t>
            </a:r>
          </a:p>
        </p:txBody>
      </p:sp>
      <p:sp>
        <p:nvSpPr>
          <p:cNvPr id="47140" name="Rectangle 36">
            <a:extLst>
              <a:ext uri="{FF2B5EF4-FFF2-40B4-BE49-F238E27FC236}">
                <a16:creationId xmlns:a16="http://schemas.microsoft.com/office/drawing/2014/main" id="{571B4DB3-5A35-4308-8505-BC41A6C0CEDA}"/>
              </a:ext>
            </a:extLst>
          </p:cNvPr>
          <p:cNvSpPr>
            <a:spLocks noChangeArrowheads="1"/>
          </p:cNvSpPr>
          <p:nvPr/>
        </p:nvSpPr>
        <p:spPr bwMode="auto">
          <a:xfrm>
            <a:off x="43434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41" name="Rectangle 37">
            <a:extLst>
              <a:ext uri="{FF2B5EF4-FFF2-40B4-BE49-F238E27FC236}">
                <a16:creationId xmlns:a16="http://schemas.microsoft.com/office/drawing/2014/main" id="{5BA4DA43-B3BA-4888-9057-EAE574338474}"/>
              </a:ext>
            </a:extLst>
          </p:cNvPr>
          <p:cNvSpPr>
            <a:spLocks noChangeArrowheads="1"/>
          </p:cNvSpPr>
          <p:nvPr/>
        </p:nvSpPr>
        <p:spPr bwMode="auto">
          <a:xfrm>
            <a:off x="45720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42" name="Rectangle 38">
            <a:extLst>
              <a:ext uri="{FF2B5EF4-FFF2-40B4-BE49-F238E27FC236}">
                <a16:creationId xmlns:a16="http://schemas.microsoft.com/office/drawing/2014/main" id="{06226AEC-A049-4368-8B59-DF04931DA45D}"/>
              </a:ext>
            </a:extLst>
          </p:cNvPr>
          <p:cNvSpPr>
            <a:spLocks noChangeArrowheads="1"/>
          </p:cNvSpPr>
          <p:nvPr/>
        </p:nvSpPr>
        <p:spPr bwMode="auto">
          <a:xfrm>
            <a:off x="48006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43" name="Rectangle 39">
            <a:extLst>
              <a:ext uri="{FF2B5EF4-FFF2-40B4-BE49-F238E27FC236}">
                <a16:creationId xmlns:a16="http://schemas.microsoft.com/office/drawing/2014/main" id="{DA00D4FF-EA48-4BEA-A309-CB956AF517F0}"/>
              </a:ext>
            </a:extLst>
          </p:cNvPr>
          <p:cNvSpPr>
            <a:spLocks noChangeArrowheads="1"/>
          </p:cNvSpPr>
          <p:nvPr/>
        </p:nvSpPr>
        <p:spPr bwMode="auto">
          <a:xfrm>
            <a:off x="50292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44" name="Rectangle 40">
            <a:extLst>
              <a:ext uri="{FF2B5EF4-FFF2-40B4-BE49-F238E27FC236}">
                <a16:creationId xmlns:a16="http://schemas.microsoft.com/office/drawing/2014/main" id="{32C6D816-44F9-4688-98FE-293C59FAB0A9}"/>
              </a:ext>
            </a:extLst>
          </p:cNvPr>
          <p:cNvSpPr>
            <a:spLocks noChangeArrowheads="1"/>
          </p:cNvSpPr>
          <p:nvPr/>
        </p:nvSpPr>
        <p:spPr bwMode="auto">
          <a:xfrm>
            <a:off x="52578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45" name="Rectangle 41">
            <a:extLst>
              <a:ext uri="{FF2B5EF4-FFF2-40B4-BE49-F238E27FC236}">
                <a16:creationId xmlns:a16="http://schemas.microsoft.com/office/drawing/2014/main" id="{009AD680-9F0C-47FA-9935-DBE03C8B0CEB}"/>
              </a:ext>
            </a:extLst>
          </p:cNvPr>
          <p:cNvSpPr>
            <a:spLocks noChangeArrowheads="1"/>
          </p:cNvSpPr>
          <p:nvPr/>
        </p:nvSpPr>
        <p:spPr bwMode="auto">
          <a:xfrm>
            <a:off x="54864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46" name="Rectangle 42">
            <a:extLst>
              <a:ext uri="{FF2B5EF4-FFF2-40B4-BE49-F238E27FC236}">
                <a16:creationId xmlns:a16="http://schemas.microsoft.com/office/drawing/2014/main" id="{5CC10CE0-BEC5-4EBF-A920-3D0062ABB1CB}"/>
              </a:ext>
            </a:extLst>
          </p:cNvPr>
          <p:cNvSpPr>
            <a:spLocks noChangeArrowheads="1"/>
          </p:cNvSpPr>
          <p:nvPr/>
        </p:nvSpPr>
        <p:spPr bwMode="auto">
          <a:xfrm>
            <a:off x="57150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47" name="Rectangle 43">
            <a:extLst>
              <a:ext uri="{FF2B5EF4-FFF2-40B4-BE49-F238E27FC236}">
                <a16:creationId xmlns:a16="http://schemas.microsoft.com/office/drawing/2014/main" id="{F7B96270-9F8C-44D1-8784-918FF8282BD1}"/>
              </a:ext>
            </a:extLst>
          </p:cNvPr>
          <p:cNvSpPr>
            <a:spLocks noChangeArrowheads="1"/>
          </p:cNvSpPr>
          <p:nvPr/>
        </p:nvSpPr>
        <p:spPr bwMode="auto">
          <a:xfrm>
            <a:off x="4343400" y="4419600"/>
            <a:ext cx="1143000" cy="838200"/>
          </a:xfrm>
          <a:prstGeom prst="rect">
            <a:avLst/>
          </a:prstGeom>
          <a:solidFill>
            <a:schemeClr val="accent1"/>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48" name="Rectangle 44">
            <a:extLst>
              <a:ext uri="{FF2B5EF4-FFF2-40B4-BE49-F238E27FC236}">
                <a16:creationId xmlns:a16="http://schemas.microsoft.com/office/drawing/2014/main" id="{C64B99A4-CCD9-4492-8152-211105492262}"/>
              </a:ext>
            </a:extLst>
          </p:cNvPr>
          <p:cNvSpPr>
            <a:spLocks noChangeArrowheads="1"/>
          </p:cNvSpPr>
          <p:nvPr/>
        </p:nvSpPr>
        <p:spPr bwMode="auto">
          <a:xfrm>
            <a:off x="4343400" y="3505200"/>
            <a:ext cx="11430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49" name="Text Box 45">
            <a:extLst>
              <a:ext uri="{FF2B5EF4-FFF2-40B4-BE49-F238E27FC236}">
                <a16:creationId xmlns:a16="http://schemas.microsoft.com/office/drawing/2014/main" id="{5212B0D7-A5F7-46AC-8038-9844CE64253B}"/>
              </a:ext>
            </a:extLst>
          </p:cNvPr>
          <p:cNvSpPr txBox="1">
            <a:spLocks noChangeArrowheads="1"/>
          </p:cNvSpPr>
          <p:nvPr/>
        </p:nvSpPr>
        <p:spPr bwMode="auto">
          <a:xfrm>
            <a:off x="4343400" y="3505200"/>
            <a:ext cx="116205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700" b="1">
                <a:solidFill>
                  <a:schemeClr val="tx1"/>
                </a:solidFill>
              </a:rPr>
              <a:t>Pre-Compe-</a:t>
            </a:r>
          </a:p>
          <a:p>
            <a:pPr algn="ctr"/>
            <a:r>
              <a:rPr lang="en-US" altLang="en-US" sz="1700" b="1">
                <a:solidFill>
                  <a:schemeClr val="tx1"/>
                </a:solidFill>
              </a:rPr>
              <a:t>titiva</a:t>
            </a:r>
          </a:p>
        </p:txBody>
      </p:sp>
      <p:sp>
        <p:nvSpPr>
          <p:cNvPr id="47150" name="Rectangle 46">
            <a:extLst>
              <a:ext uri="{FF2B5EF4-FFF2-40B4-BE49-F238E27FC236}">
                <a16:creationId xmlns:a16="http://schemas.microsoft.com/office/drawing/2014/main" id="{9C6C8699-5A2D-4AA7-8B22-A743AE45B11D}"/>
              </a:ext>
            </a:extLst>
          </p:cNvPr>
          <p:cNvSpPr>
            <a:spLocks noChangeArrowheads="1"/>
          </p:cNvSpPr>
          <p:nvPr/>
        </p:nvSpPr>
        <p:spPr bwMode="auto">
          <a:xfrm>
            <a:off x="59436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51" name="Rectangle 47">
            <a:extLst>
              <a:ext uri="{FF2B5EF4-FFF2-40B4-BE49-F238E27FC236}">
                <a16:creationId xmlns:a16="http://schemas.microsoft.com/office/drawing/2014/main" id="{D630BDA7-900B-4F33-9FBD-2DC71182EB2F}"/>
              </a:ext>
            </a:extLst>
          </p:cNvPr>
          <p:cNvSpPr>
            <a:spLocks noChangeArrowheads="1"/>
          </p:cNvSpPr>
          <p:nvPr/>
        </p:nvSpPr>
        <p:spPr bwMode="auto">
          <a:xfrm>
            <a:off x="61722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52" name="Rectangle 48">
            <a:extLst>
              <a:ext uri="{FF2B5EF4-FFF2-40B4-BE49-F238E27FC236}">
                <a16:creationId xmlns:a16="http://schemas.microsoft.com/office/drawing/2014/main" id="{EE68E7BE-97AD-45AB-A7A3-1F1DBABA44D3}"/>
              </a:ext>
            </a:extLst>
          </p:cNvPr>
          <p:cNvSpPr>
            <a:spLocks noChangeArrowheads="1"/>
          </p:cNvSpPr>
          <p:nvPr/>
        </p:nvSpPr>
        <p:spPr bwMode="auto">
          <a:xfrm>
            <a:off x="64008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53" name="Rectangle 49">
            <a:extLst>
              <a:ext uri="{FF2B5EF4-FFF2-40B4-BE49-F238E27FC236}">
                <a16:creationId xmlns:a16="http://schemas.microsoft.com/office/drawing/2014/main" id="{011E742B-B5B7-4E4C-AED6-3665B2F64F89}"/>
              </a:ext>
            </a:extLst>
          </p:cNvPr>
          <p:cNvSpPr>
            <a:spLocks noChangeArrowheads="1"/>
          </p:cNvSpPr>
          <p:nvPr/>
        </p:nvSpPr>
        <p:spPr bwMode="auto">
          <a:xfrm>
            <a:off x="66294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54" name="Rectangle 50">
            <a:extLst>
              <a:ext uri="{FF2B5EF4-FFF2-40B4-BE49-F238E27FC236}">
                <a16:creationId xmlns:a16="http://schemas.microsoft.com/office/drawing/2014/main" id="{F3D14B46-9248-45BE-A62B-2CF63CD4663E}"/>
              </a:ext>
            </a:extLst>
          </p:cNvPr>
          <p:cNvSpPr>
            <a:spLocks noChangeArrowheads="1"/>
          </p:cNvSpPr>
          <p:nvPr/>
        </p:nvSpPr>
        <p:spPr bwMode="auto">
          <a:xfrm>
            <a:off x="68580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55" name="Rectangle 51">
            <a:extLst>
              <a:ext uri="{FF2B5EF4-FFF2-40B4-BE49-F238E27FC236}">
                <a16:creationId xmlns:a16="http://schemas.microsoft.com/office/drawing/2014/main" id="{EAA9E13D-2235-4EF8-935D-56433FAE4264}"/>
              </a:ext>
            </a:extLst>
          </p:cNvPr>
          <p:cNvSpPr>
            <a:spLocks noChangeArrowheads="1"/>
          </p:cNvSpPr>
          <p:nvPr/>
        </p:nvSpPr>
        <p:spPr bwMode="auto">
          <a:xfrm>
            <a:off x="70866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56" name="Rectangle 52">
            <a:extLst>
              <a:ext uri="{FF2B5EF4-FFF2-40B4-BE49-F238E27FC236}">
                <a16:creationId xmlns:a16="http://schemas.microsoft.com/office/drawing/2014/main" id="{F8619A63-6125-4C04-9B4E-95697A4D1F94}"/>
              </a:ext>
            </a:extLst>
          </p:cNvPr>
          <p:cNvSpPr>
            <a:spLocks noChangeArrowheads="1"/>
          </p:cNvSpPr>
          <p:nvPr/>
        </p:nvSpPr>
        <p:spPr bwMode="auto">
          <a:xfrm>
            <a:off x="73152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57" name="Rectangle 53">
            <a:extLst>
              <a:ext uri="{FF2B5EF4-FFF2-40B4-BE49-F238E27FC236}">
                <a16:creationId xmlns:a16="http://schemas.microsoft.com/office/drawing/2014/main" id="{9B8865E5-109D-44C8-87CF-F514E86CD2B3}"/>
              </a:ext>
            </a:extLst>
          </p:cNvPr>
          <p:cNvSpPr>
            <a:spLocks noChangeArrowheads="1"/>
          </p:cNvSpPr>
          <p:nvPr/>
        </p:nvSpPr>
        <p:spPr bwMode="auto">
          <a:xfrm>
            <a:off x="5486400" y="4419600"/>
            <a:ext cx="685800" cy="838200"/>
          </a:xfrm>
          <a:prstGeom prst="rect">
            <a:avLst/>
          </a:prstGeom>
          <a:solidFill>
            <a:schemeClr val="accent1"/>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551990" name="Rectangle 54">
            <a:extLst>
              <a:ext uri="{FF2B5EF4-FFF2-40B4-BE49-F238E27FC236}">
                <a16:creationId xmlns:a16="http://schemas.microsoft.com/office/drawing/2014/main" id="{0B4DC9EF-F2AC-473E-8961-814F5B1A1DCF}"/>
              </a:ext>
            </a:extLst>
          </p:cNvPr>
          <p:cNvSpPr>
            <a:spLocks noChangeArrowheads="1"/>
          </p:cNvSpPr>
          <p:nvPr/>
        </p:nvSpPr>
        <p:spPr bwMode="auto">
          <a:xfrm>
            <a:off x="4343400" y="2438400"/>
            <a:ext cx="3200400" cy="990600"/>
          </a:xfrm>
          <a:prstGeom prst="rect">
            <a:avLst/>
          </a:prstGeom>
          <a:gradFill rotWithShape="0">
            <a:gsLst>
              <a:gs pos="0">
                <a:srgbClr val="006600"/>
              </a:gs>
              <a:gs pos="100000">
                <a:srgbClr val="003300"/>
              </a:gs>
            </a:gsLst>
            <a:lin ang="5400000" scaled="1"/>
          </a:gradFill>
          <a:ln w="50800">
            <a:solidFill>
              <a:schemeClr val="tx2"/>
            </a:solidFill>
            <a:miter lim="800000"/>
            <a:headEnd/>
            <a:tailEnd/>
          </a:ln>
          <a:effectLst>
            <a:prstShdw prst="shdw17" dist="17961" dir="2700000">
              <a:schemeClr val="tx2">
                <a:gamma/>
                <a:shade val="60000"/>
                <a:invGamma/>
              </a:schemeClr>
            </a:prstShdw>
          </a:effectLst>
        </p:spPr>
        <p:txBody>
          <a:bodyPr wrap="none" anchor="ctr"/>
          <a:lstStyle/>
          <a:p>
            <a:pPr algn="ctr">
              <a:defRPr/>
            </a:pPr>
            <a:endParaRPr lang="es-PR" altLang="en-US" sz="2500" b="1">
              <a:solidFill>
                <a:schemeClr val="tx1"/>
              </a:solidFill>
            </a:endParaRPr>
          </a:p>
        </p:txBody>
      </p:sp>
      <p:sp>
        <p:nvSpPr>
          <p:cNvPr id="47159" name="Text Box 55">
            <a:extLst>
              <a:ext uri="{FF2B5EF4-FFF2-40B4-BE49-F238E27FC236}">
                <a16:creationId xmlns:a16="http://schemas.microsoft.com/office/drawing/2014/main" id="{84F67DED-EBE0-4560-8E24-82A826C75DE6}"/>
              </a:ext>
            </a:extLst>
          </p:cNvPr>
          <p:cNvSpPr txBox="1">
            <a:spLocks noChangeArrowheads="1"/>
          </p:cNvSpPr>
          <p:nvPr/>
        </p:nvSpPr>
        <p:spPr bwMode="auto">
          <a:xfrm>
            <a:off x="4419600" y="2667000"/>
            <a:ext cx="29718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10000"/>
              </a:lnSpc>
            </a:pPr>
            <a:r>
              <a:rPr lang="en-US" altLang="en-US" sz="2700" b="1">
                <a:solidFill>
                  <a:schemeClr val="tx2"/>
                </a:solidFill>
                <a:latin typeface="Arial" panose="020B0604020202020204" pitchFamily="34" charset="0"/>
              </a:rPr>
              <a:t>COMPETITIVO</a:t>
            </a:r>
          </a:p>
        </p:txBody>
      </p:sp>
      <p:sp>
        <p:nvSpPr>
          <p:cNvPr id="47160" name="Rectangle 56">
            <a:extLst>
              <a:ext uri="{FF2B5EF4-FFF2-40B4-BE49-F238E27FC236}">
                <a16:creationId xmlns:a16="http://schemas.microsoft.com/office/drawing/2014/main" id="{44EC4C8D-3C63-4FB9-B4EB-554D729E3AE7}"/>
              </a:ext>
            </a:extLst>
          </p:cNvPr>
          <p:cNvSpPr>
            <a:spLocks noChangeArrowheads="1"/>
          </p:cNvSpPr>
          <p:nvPr/>
        </p:nvSpPr>
        <p:spPr bwMode="auto">
          <a:xfrm>
            <a:off x="6172200" y="4419600"/>
            <a:ext cx="685800" cy="838200"/>
          </a:xfrm>
          <a:prstGeom prst="rect">
            <a:avLst/>
          </a:prstGeom>
          <a:solidFill>
            <a:schemeClr val="accent1"/>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61" name="Rectangle 57">
            <a:extLst>
              <a:ext uri="{FF2B5EF4-FFF2-40B4-BE49-F238E27FC236}">
                <a16:creationId xmlns:a16="http://schemas.microsoft.com/office/drawing/2014/main" id="{E1344FBA-3629-4A08-881B-215702EE5E6F}"/>
              </a:ext>
            </a:extLst>
          </p:cNvPr>
          <p:cNvSpPr>
            <a:spLocks noChangeArrowheads="1"/>
          </p:cNvSpPr>
          <p:nvPr/>
        </p:nvSpPr>
        <p:spPr bwMode="auto">
          <a:xfrm>
            <a:off x="6858000" y="4419600"/>
            <a:ext cx="685800" cy="838200"/>
          </a:xfrm>
          <a:prstGeom prst="rect">
            <a:avLst/>
          </a:prstGeom>
          <a:solidFill>
            <a:schemeClr val="accent1"/>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62" name="Rectangle 58">
            <a:extLst>
              <a:ext uri="{FF2B5EF4-FFF2-40B4-BE49-F238E27FC236}">
                <a16:creationId xmlns:a16="http://schemas.microsoft.com/office/drawing/2014/main" id="{B7574766-713F-447B-9A5F-CB54E9D15865}"/>
              </a:ext>
            </a:extLst>
          </p:cNvPr>
          <p:cNvSpPr>
            <a:spLocks noChangeArrowheads="1"/>
          </p:cNvSpPr>
          <p:nvPr/>
        </p:nvSpPr>
        <p:spPr bwMode="auto">
          <a:xfrm>
            <a:off x="5486400" y="3505200"/>
            <a:ext cx="20574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63" name="Text Box 59">
            <a:extLst>
              <a:ext uri="{FF2B5EF4-FFF2-40B4-BE49-F238E27FC236}">
                <a16:creationId xmlns:a16="http://schemas.microsoft.com/office/drawing/2014/main" id="{252203D2-88B8-485A-B1E7-1727B3713DC1}"/>
              </a:ext>
            </a:extLst>
          </p:cNvPr>
          <p:cNvSpPr txBox="1">
            <a:spLocks noChangeArrowheads="1"/>
          </p:cNvSpPr>
          <p:nvPr/>
        </p:nvSpPr>
        <p:spPr bwMode="auto">
          <a:xfrm>
            <a:off x="5715000" y="3733800"/>
            <a:ext cx="154305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700" b="1">
                <a:solidFill>
                  <a:schemeClr val="tx1"/>
                </a:solidFill>
              </a:rPr>
              <a:t>Competitiva</a:t>
            </a:r>
          </a:p>
        </p:txBody>
      </p:sp>
      <p:grpSp>
        <p:nvGrpSpPr>
          <p:cNvPr id="47164" name="Group 62">
            <a:extLst>
              <a:ext uri="{FF2B5EF4-FFF2-40B4-BE49-F238E27FC236}">
                <a16:creationId xmlns:a16="http://schemas.microsoft.com/office/drawing/2014/main" id="{7E64114E-7FDA-44BD-ACC7-CB27FFB48D88}"/>
              </a:ext>
            </a:extLst>
          </p:cNvPr>
          <p:cNvGrpSpPr>
            <a:grpSpLocks/>
          </p:cNvGrpSpPr>
          <p:nvPr/>
        </p:nvGrpSpPr>
        <p:grpSpPr bwMode="auto">
          <a:xfrm>
            <a:off x="1143000" y="382588"/>
            <a:ext cx="7010400" cy="989012"/>
            <a:chOff x="481" y="3169"/>
            <a:chExt cx="4750" cy="763"/>
          </a:xfrm>
        </p:grpSpPr>
        <p:sp>
          <p:nvSpPr>
            <p:cNvPr id="47178" name="Rectangle 63">
              <a:extLst>
                <a:ext uri="{FF2B5EF4-FFF2-40B4-BE49-F238E27FC236}">
                  <a16:creationId xmlns:a16="http://schemas.microsoft.com/office/drawing/2014/main" id="{F05ADF2C-6D5D-44D3-B40F-A354760ECC64}"/>
                </a:ext>
              </a:extLst>
            </p:cNvPr>
            <p:cNvSpPr>
              <a:spLocks noChangeArrowheads="1"/>
            </p:cNvSpPr>
            <p:nvPr/>
          </p:nvSpPr>
          <p:spPr bwMode="auto">
            <a:xfrm>
              <a:off x="530" y="3203"/>
              <a:ext cx="4652" cy="695"/>
            </a:xfrm>
            <a:prstGeom prst="rect">
              <a:avLst/>
            </a:prstGeom>
            <a:gradFill rotWithShape="0">
              <a:gsLst>
                <a:gs pos="0">
                  <a:srgbClr val="660066"/>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7179" name="Rectangle 64">
              <a:extLst>
                <a:ext uri="{FF2B5EF4-FFF2-40B4-BE49-F238E27FC236}">
                  <a16:creationId xmlns:a16="http://schemas.microsoft.com/office/drawing/2014/main" id="{42D6FFCD-65FF-4DB7-8298-4E6EB5E6C15F}"/>
                </a:ext>
              </a:extLst>
            </p:cNvPr>
            <p:cNvSpPr>
              <a:spLocks noChangeArrowheads="1"/>
            </p:cNvSpPr>
            <p:nvPr/>
          </p:nvSpPr>
          <p:spPr bwMode="auto">
            <a:xfrm>
              <a:off x="530" y="3203"/>
              <a:ext cx="4652" cy="695"/>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7180" name="Freeform 65">
              <a:extLst>
                <a:ext uri="{FF2B5EF4-FFF2-40B4-BE49-F238E27FC236}">
                  <a16:creationId xmlns:a16="http://schemas.microsoft.com/office/drawing/2014/main" id="{1699F225-18D1-46B8-B820-42B961B42963}"/>
                </a:ext>
              </a:extLst>
            </p:cNvPr>
            <p:cNvSpPr>
              <a:spLocks/>
            </p:cNvSpPr>
            <p:nvPr/>
          </p:nvSpPr>
          <p:spPr bwMode="auto">
            <a:xfrm>
              <a:off x="481" y="3169"/>
              <a:ext cx="49" cy="763"/>
            </a:xfrm>
            <a:custGeom>
              <a:avLst/>
              <a:gdLst>
                <a:gd name="T0" fmla="*/ 0 w 195"/>
                <a:gd name="T1" fmla="*/ 0 h 3817"/>
                <a:gd name="T2" fmla="*/ 49 w 195"/>
                <a:gd name="T3" fmla="*/ 34 h 3817"/>
                <a:gd name="T4" fmla="*/ 49 w 195"/>
                <a:gd name="T5" fmla="*/ 729 h 3817"/>
                <a:gd name="T6" fmla="*/ 0 w 195"/>
                <a:gd name="T7" fmla="*/ 763 h 3817"/>
                <a:gd name="T8" fmla="*/ 0 w 195"/>
                <a:gd name="T9" fmla="*/ 0 h 38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3817">
                  <a:moveTo>
                    <a:pt x="0" y="0"/>
                  </a:moveTo>
                  <a:lnTo>
                    <a:pt x="195" y="170"/>
                  </a:lnTo>
                  <a:lnTo>
                    <a:pt x="195" y="3647"/>
                  </a:lnTo>
                  <a:lnTo>
                    <a:pt x="0" y="3817"/>
                  </a:lnTo>
                  <a:lnTo>
                    <a:pt x="0" y="0"/>
                  </a:lnTo>
                  <a:close/>
                </a:path>
              </a:pathLst>
            </a:custGeom>
            <a:solidFill>
              <a:srgbClr val="9D67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1" name="Freeform 66">
              <a:extLst>
                <a:ext uri="{FF2B5EF4-FFF2-40B4-BE49-F238E27FC236}">
                  <a16:creationId xmlns:a16="http://schemas.microsoft.com/office/drawing/2014/main" id="{B3F6C129-10C4-4664-9C18-44B4EC3538B1}"/>
                </a:ext>
              </a:extLst>
            </p:cNvPr>
            <p:cNvSpPr>
              <a:spLocks/>
            </p:cNvSpPr>
            <p:nvPr/>
          </p:nvSpPr>
          <p:spPr bwMode="auto">
            <a:xfrm>
              <a:off x="481" y="3169"/>
              <a:ext cx="49" cy="763"/>
            </a:xfrm>
            <a:custGeom>
              <a:avLst/>
              <a:gdLst>
                <a:gd name="T0" fmla="*/ 0 w 195"/>
                <a:gd name="T1" fmla="*/ 0 h 3817"/>
                <a:gd name="T2" fmla="*/ 49 w 195"/>
                <a:gd name="T3" fmla="*/ 34 h 3817"/>
                <a:gd name="T4" fmla="*/ 49 w 195"/>
                <a:gd name="T5" fmla="*/ 729 h 3817"/>
                <a:gd name="T6" fmla="*/ 0 w 195"/>
                <a:gd name="T7" fmla="*/ 763 h 3817"/>
                <a:gd name="T8" fmla="*/ 0 w 195"/>
                <a:gd name="T9" fmla="*/ 0 h 38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3817">
                  <a:moveTo>
                    <a:pt x="0" y="0"/>
                  </a:moveTo>
                  <a:lnTo>
                    <a:pt x="195" y="170"/>
                  </a:lnTo>
                  <a:lnTo>
                    <a:pt x="195" y="3647"/>
                  </a:lnTo>
                  <a:lnTo>
                    <a:pt x="0" y="3817"/>
                  </a:lnTo>
                  <a:lnTo>
                    <a:pt x="0" y="0"/>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82" name="Freeform 67">
              <a:extLst>
                <a:ext uri="{FF2B5EF4-FFF2-40B4-BE49-F238E27FC236}">
                  <a16:creationId xmlns:a16="http://schemas.microsoft.com/office/drawing/2014/main" id="{1C61B02B-6F33-4764-828F-E119C12B3174}"/>
                </a:ext>
              </a:extLst>
            </p:cNvPr>
            <p:cNvSpPr>
              <a:spLocks/>
            </p:cNvSpPr>
            <p:nvPr/>
          </p:nvSpPr>
          <p:spPr bwMode="auto">
            <a:xfrm>
              <a:off x="481" y="3169"/>
              <a:ext cx="4750" cy="34"/>
            </a:xfrm>
            <a:custGeom>
              <a:avLst/>
              <a:gdLst>
                <a:gd name="T0" fmla="*/ 0 w 18998"/>
                <a:gd name="T1" fmla="*/ 0 h 170"/>
                <a:gd name="T2" fmla="*/ 49 w 18998"/>
                <a:gd name="T3" fmla="*/ 34 h 170"/>
                <a:gd name="T4" fmla="*/ 4701 w 18998"/>
                <a:gd name="T5" fmla="*/ 34 h 170"/>
                <a:gd name="T6" fmla="*/ 4750 w 18998"/>
                <a:gd name="T7" fmla="*/ 0 h 170"/>
                <a:gd name="T8" fmla="*/ 0 w 18998"/>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98" h="170">
                  <a:moveTo>
                    <a:pt x="0" y="0"/>
                  </a:moveTo>
                  <a:lnTo>
                    <a:pt x="195" y="170"/>
                  </a:lnTo>
                  <a:lnTo>
                    <a:pt x="18803" y="170"/>
                  </a:lnTo>
                  <a:lnTo>
                    <a:pt x="18998" y="0"/>
                  </a:lnTo>
                  <a:lnTo>
                    <a:pt x="0" y="0"/>
                  </a:lnTo>
                  <a:close/>
                </a:path>
              </a:pathLst>
            </a:custGeom>
            <a:solidFill>
              <a:srgbClr val="A14B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3" name="Freeform 68">
              <a:extLst>
                <a:ext uri="{FF2B5EF4-FFF2-40B4-BE49-F238E27FC236}">
                  <a16:creationId xmlns:a16="http://schemas.microsoft.com/office/drawing/2014/main" id="{92B33347-36DA-422D-81D5-10EBC9986B21}"/>
                </a:ext>
              </a:extLst>
            </p:cNvPr>
            <p:cNvSpPr>
              <a:spLocks/>
            </p:cNvSpPr>
            <p:nvPr/>
          </p:nvSpPr>
          <p:spPr bwMode="auto">
            <a:xfrm>
              <a:off x="481" y="3169"/>
              <a:ext cx="4750" cy="34"/>
            </a:xfrm>
            <a:custGeom>
              <a:avLst/>
              <a:gdLst>
                <a:gd name="T0" fmla="*/ 0 w 18998"/>
                <a:gd name="T1" fmla="*/ 0 h 170"/>
                <a:gd name="T2" fmla="*/ 49 w 18998"/>
                <a:gd name="T3" fmla="*/ 34 h 170"/>
                <a:gd name="T4" fmla="*/ 4701 w 18998"/>
                <a:gd name="T5" fmla="*/ 34 h 170"/>
                <a:gd name="T6" fmla="*/ 4750 w 18998"/>
                <a:gd name="T7" fmla="*/ 0 h 170"/>
                <a:gd name="T8" fmla="*/ 0 w 18998"/>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98" h="170">
                  <a:moveTo>
                    <a:pt x="0" y="0"/>
                  </a:moveTo>
                  <a:lnTo>
                    <a:pt x="195" y="170"/>
                  </a:lnTo>
                  <a:lnTo>
                    <a:pt x="18803" y="170"/>
                  </a:lnTo>
                  <a:lnTo>
                    <a:pt x="18998" y="0"/>
                  </a:lnTo>
                  <a:lnTo>
                    <a:pt x="0" y="0"/>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84" name="Freeform 69">
              <a:extLst>
                <a:ext uri="{FF2B5EF4-FFF2-40B4-BE49-F238E27FC236}">
                  <a16:creationId xmlns:a16="http://schemas.microsoft.com/office/drawing/2014/main" id="{E35F4C7D-F34D-43DB-BACE-EB186F88600C}"/>
                </a:ext>
              </a:extLst>
            </p:cNvPr>
            <p:cNvSpPr>
              <a:spLocks/>
            </p:cNvSpPr>
            <p:nvPr/>
          </p:nvSpPr>
          <p:spPr bwMode="auto">
            <a:xfrm>
              <a:off x="5182" y="3169"/>
              <a:ext cx="49" cy="763"/>
            </a:xfrm>
            <a:custGeom>
              <a:avLst/>
              <a:gdLst>
                <a:gd name="T0" fmla="*/ 49 w 195"/>
                <a:gd name="T1" fmla="*/ 763 h 3817"/>
                <a:gd name="T2" fmla="*/ 0 w 195"/>
                <a:gd name="T3" fmla="*/ 729 h 3817"/>
                <a:gd name="T4" fmla="*/ 0 w 195"/>
                <a:gd name="T5" fmla="*/ 34 h 3817"/>
                <a:gd name="T6" fmla="*/ 49 w 195"/>
                <a:gd name="T7" fmla="*/ 0 h 3817"/>
                <a:gd name="T8" fmla="*/ 49 w 195"/>
                <a:gd name="T9" fmla="*/ 763 h 38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3817">
                  <a:moveTo>
                    <a:pt x="195" y="3817"/>
                  </a:moveTo>
                  <a:lnTo>
                    <a:pt x="0" y="3647"/>
                  </a:lnTo>
                  <a:lnTo>
                    <a:pt x="0" y="170"/>
                  </a:lnTo>
                  <a:lnTo>
                    <a:pt x="195" y="0"/>
                  </a:lnTo>
                  <a:lnTo>
                    <a:pt x="195" y="3817"/>
                  </a:lnTo>
                  <a:close/>
                </a:path>
              </a:pathLst>
            </a:custGeom>
            <a:solidFill>
              <a:srgbClr val="441C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5" name="Freeform 70">
              <a:extLst>
                <a:ext uri="{FF2B5EF4-FFF2-40B4-BE49-F238E27FC236}">
                  <a16:creationId xmlns:a16="http://schemas.microsoft.com/office/drawing/2014/main" id="{7394A6CB-0325-4ED6-A67F-F08713E5B74C}"/>
                </a:ext>
              </a:extLst>
            </p:cNvPr>
            <p:cNvSpPr>
              <a:spLocks/>
            </p:cNvSpPr>
            <p:nvPr/>
          </p:nvSpPr>
          <p:spPr bwMode="auto">
            <a:xfrm>
              <a:off x="5182" y="3169"/>
              <a:ext cx="49" cy="763"/>
            </a:xfrm>
            <a:custGeom>
              <a:avLst/>
              <a:gdLst>
                <a:gd name="T0" fmla="*/ 49 w 195"/>
                <a:gd name="T1" fmla="*/ 763 h 3817"/>
                <a:gd name="T2" fmla="*/ 0 w 195"/>
                <a:gd name="T3" fmla="*/ 729 h 3817"/>
                <a:gd name="T4" fmla="*/ 0 w 195"/>
                <a:gd name="T5" fmla="*/ 34 h 3817"/>
                <a:gd name="T6" fmla="*/ 49 w 195"/>
                <a:gd name="T7" fmla="*/ 0 h 3817"/>
                <a:gd name="T8" fmla="*/ 49 w 195"/>
                <a:gd name="T9" fmla="*/ 763 h 38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3817">
                  <a:moveTo>
                    <a:pt x="195" y="3817"/>
                  </a:moveTo>
                  <a:lnTo>
                    <a:pt x="0" y="3647"/>
                  </a:lnTo>
                  <a:lnTo>
                    <a:pt x="0" y="170"/>
                  </a:lnTo>
                  <a:lnTo>
                    <a:pt x="195" y="0"/>
                  </a:lnTo>
                  <a:lnTo>
                    <a:pt x="195" y="3817"/>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86" name="Freeform 71">
              <a:extLst>
                <a:ext uri="{FF2B5EF4-FFF2-40B4-BE49-F238E27FC236}">
                  <a16:creationId xmlns:a16="http://schemas.microsoft.com/office/drawing/2014/main" id="{E652DA4A-C201-4AAD-B157-F9E7B19F269E}"/>
                </a:ext>
              </a:extLst>
            </p:cNvPr>
            <p:cNvSpPr>
              <a:spLocks/>
            </p:cNvSpPr>
            <p:nvPr/>
          </p:nvSpPr>
          <p:spPr bwMode="auto">
            <a:xfrm>
              <a:off x="481" y="3898"/>
              <a:ext cx="4750" cy="34"/>
            </a:xfrm>
            <a:custGeom>
              <a:avLst/>
              <a:gdLst>
                <a:gd name="T0" fmla="*/ 4750 w 18998"/>
                <a:gd name="T1" fmla="*/ 34 h 170"/>
                <a:gd name="T2" fmla="*/ 0 w 18998"/>
                <a:gd name="T3" fmla="*/ 34 h 170"/>
                <a:gd name="T4" fmla="*/ 49 w 18998"/>
                <a:gd name="T5" fmla="*/ 0 h 170"/>
                <a:gd name="T6" fmla="*/ 4701 w 18998"/>
                <a:gd name="T7" fmla="*/ 0 h 170"/>
                <a:gd name="T8" fmla="*/ 4750 w 18998"/>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98" h="170">
                  <a:moveTo>
                    <a:pt x="18998" y="170"/>
                  </a:moveTo>
                  <a:lnTo>
                    <a:pt x="0" y="170"/>
                  </a:lnTo>
                  <a:lnTo>
                    <a:pt x="195" y="0"/>
                  </a:lnTo>
                  <a:lnTo>
                    <a:pt x="18803" y="0"/>
                  </a:lnTo>
                  <a:lnTo>
                    <a:pt x="18998" y="170"/>
                  </a:lnTo>
                  <a:close/>
                </a:path>
              </a:pathLst>
            </a:custGeom>
            <a:solidFill>
              <a:srgbClr val="2A1E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87" name="Freeform 72">
              <a:extLst>
                <a:ext uri="{FF2B5EF4-FFF2-40B4-BE49-F238E27FC236}">
                  <a16:creationId xmlns:a16="http://schemas.microsoft.com/office/drawing/2014/main" id="{28729794-AE55-48BE-8EEE-3D1267ADE2EE}"/>
                </a:ext>
              </a:extLst>
            </p:cNvPr>
            <p:cNvSpPr>
              <a:spLocks/>
            </p:cNvSpPr>
            <p:nvPr/>
          </p:nvSpPr>
          <p:spPr bwMode="auto">
            <a:xfrm>
              <a:off x="481" y="3898"/>
              <a:ext cx="4750" cy="34"/>
            </a:xfrm>
            <a:custGeom>
              <a:avLst/>
              <a:gdLst>
                <a:gd name="T0" fmla="*/ 4750 w 18998"/>
                <a:gd name="T1" fmla="*/ 34 h 170"/>
                <a:gd name="T2" fmla="*/ 0 w 18998"/>
                <a:gd name="T3" fmla="*/ 34 h 170"/>
                <a:gd name="T4" fmla="*/ 49 w 18998"/>
                <a:gd name="T5" fmla="*/ 0 h 170"/>
                <a:gd name="T6" fmla="*/ 4701 w 18998"/>
                <a:gd name="T7" fmla="*/ 0 h 170"/>
                <a:gd name="T8" fmla="*/ 4750 w 18998"/>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98" h="170">
                  <a:moveTo>
                    <a:pt x="18998" y="170"/>
                  </a:moveTo>
                  <a:lnTo>
                    <a:pt x="0" y="170"/>
                  </a:lnTo>
                  <a:lnTo>
                    <a:pt x="195" y="0"/>
                  </a:lnTo>
                  <a:lnTo>
                    <a:pt x="18803" y="0"/>
                  </a:lnTo>
                  <a:lnTo>
                    <a:pt x="18998" y="170"/>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7165" name="Text Box 73">
            <a:extLst>
              <a:ext uri="{FF2B5EF4-FFF2-40B4-BE49-F238E27FC236}">
                <a16:creationId xmlns:a16="http://schemas.microsoft.com/office/drawing/2014/main" id="{A2143F31-6D65-4C4E-AEA4-AE2C54F6F2F9}"/>
              </a:ext>
            </a:extLst>
          </p:cNvPr>
          <p:cNvSpPr txBox="1">
            <a:spLocks noChangeArrowheads="1"/>
          </p:cNvSpPr>
          <p:nvPr/>
        </p:nvSpPr>
        <p:spPr bwMode="auto">
          <a:xfrm>
            <a:off x="990600" y="534988"/>
            <a:ext cx="73152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900" b="1">
                <a:solidFill>
                  <a:schemeClr val="tx1"/>
                </a:solidFill>
                <a:latin typeface="Arial" panose="020B0604020202020204" pitchFamily="34" charset="0"/>
              </a:rPr>
              <a:t>Ilustración Esquemática de la División de un Plan Anual</a:t>
            </a:r>
          </a:p>
          <a:p>
            <a:pPr algn="ctr"/>
            <a:r>
              <a:rPr lang="en-US" altLang="en-US" sz="1900" b="1">
                <a:solidFill>
                  <a:schemeClr val="tx1"/>
                </a:solidFill>
                <a:latin typeface="Arial" panose="020B0604020202020204" pitchFamily="34" charset="0"/>
              </a:rPr>
              <a:t>en sus Fases y Ciclos de Entrenamiento</a:t>
            </a:r>
          </a:p>
        </p:txBody>
      </p:sp>
      <p:sp>
        <p:nvSpPr>
          <p:cNvPr id="47166" name="Rectangle 78">
            <a:extLst>
              <a:ext uri="{FF2B5EF4-FFF2-40B4-BE49-F238E27FC236}">
                <a16:creationId xmlns:a16="http://schemas.microsoft.com/office/drawing/2014/main" id="{43F09471-1326-4035-ACF3-FED711D0CF09}"/>
              </a:ext>
            </a:extLst>
          </p:cNvPr>
          <p:cNvSpPr>
            <a:spLocks noChangeArrowheads="1"/>
          </p:cNvSpPr>
          <p:nvPr/>
        </p:nvSpPr>
        <p:spPr bwMode="auto">
          <a:xfrm>
            <a:off x="75438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67" name="Rectangle 79">
            <a:extLst>
              <a:ext uri="{FF2B5EF4-FFF2-40B4-BE49-F238E27FC236}">
                <a16:creationId xmlns:a16="http://schemas.microsoft.com/office/drawing/2014/main" id="{2C039253-3534-40CF-B28D-CCE296104FA3}"/>
              </a:ext>
            </a:extLst>
          </p:cNvPr>
          <p:cNvSpPr>
            <a:spLocks noChangeArrowheads="1"/>
          </p:cNvSpPr>
          <p:nvPr/>
        </p:nvSpPr>
        <p:spPr bwMode="auto">
          <a:xfrm>
            <a:off x="77724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68" name="Rectangle 80">
            <a:extLst>
              <a:ext uri="{FF2B5EF4-FFF2-40B4-BE49-F238E27FC236}">
                <a16:creationId xmlns:a16="http://schemas.microsoft.com/office/drawing/2014/main" id="{DF09AAD2-CBB6-4642-B273-A692DFCEA84A}"/>
              </a:ext>
            </a:extLst>
          </p:cNvPr>
          <p:cNvSpPr>
            <a:spLocks noChangeArrowheads="1"/>
          </p:cNvSpPr>
          <p:nvPr/>
        </p:nvSpPr>
        <p:spPr bwMode="auto">
          <a:xfrm>
            <a:off x="80010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69" name="Rectangle 81">
            <a:extLst>
              <a:ext uri="{FF2B5EF4-FFF2-40B4-BE49-F238E27FC236}">
                <a16:creationId xmlns:a16="http://schemas.microsoft.com/office/drawing/2014/main" id="{B459F05F-9FE7-4528-8545-9EF4F3EB5FA8}"/>
              </a:ext>
            </a:extLst>
          </p:cNvPr>
          <p:cNvSpPr>
            <a:spLocks noChangeArrowheads="1"/>
          </p:cNvSpPr>
          <p:nvPr/>
        </p:nvSpPr>
        <p:spPr bwMode="auto">
          <a:xfrm>
            <a:off x="82296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70" name="Rectangle 82">
            <a:extLst>
              <a:ext uri="{FF2B5EF4-FFF2-40B4-BE49-F238E27FC236}">
                <a16:creationId xmlns:a16="http://schemas.microsoft.com/office/drawing/2014/main" id="{078404FC-7344-412E-8B2F-95B2010EB12D}"/>
              </a:ext>
            </a:extLst>
          </p:cNvPr>
          <p:cNvSpPr>
            <a:spLocks noChangeArrowheads="1"/>
          </p:cNvSpPr>
          <p:nvPr/>
        </p:nvSpPr>
        <p:spPr bwMode="auto">
          <a:xfrm>
            <a:off x="8458200" y="5334000"/>
            <a:ext cx="228600" cy="914400"/>
          </a:xfrm>
          <a:prstGeom prst="rect">
            <a:avLst/>
          </a:prstGeom>
          <a:solidFill>
            <a:srgbClr val="CC0066"/>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71" name="Rectangle 83">
            <a:extLst>
              <a:ext uri="{FF2B5EF4-FFF2-40B4-BE49-F238E27FC236}">
                <a16:creationId xmlns:a16="http://schemas.microsoft.com/office/drawing/2014/main" id="{E6E8A194-D2A5-4C4F-843A-ACB7CF408EBA}"/>
              </a:ext>
            </a:extLst>
          </p:cNvPr>
          <p:cNvSpPr>
            <a:spLocks noChangeArrowheads="1"/>
          </p:cNvSpPr>
          <p:nvPr/>
        </p:nvSpPr>
        <p:spPr bwMode="auto">
          <a:xfrm>
            <a:off x="7543800" y="4419600"/>
            <a:ext cx="1143000" cy="838200"/>
          </a:xfrm>
          <a:prstGeom prst="rect">
            <a:avLst/>
          </a:prstGeom>
          <a:solidFill>
            <a:schemeClr val="accent1"/>
          </a:soli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72" name="Rectangle 84">
            <a:extLst>
              <a:ext uri="{FF2B5EF4-FFF2-40B4-BE49-F238E27FC236}">
                <a16:creationId xmlns:a16="http://schemas.microsoft.com/office/drawing/2014/main" id="{CDFD8DD7-3F6C-4B28-80BF-4D694B4CD085}"/>
              </a:ext>
            </a:extLst>
          </p:cNvPr>
          <p:cNvSpPr>
            <a:spLocks noChangeArrowheads="1"/>
          </p:cNvSpPr>
          <p:nvPr/>
        </p:nvSpPr>
        <p:spPr bwMode="auto">
          <a:xfrm>
            <a:off x="7543800" y="3505200"/>
            <a:ext cx="1143000" cy="914400"/>
          </a:xfrm>
          <a:prstGeom prst="rect">
            <a:avLst/>
          </a:prstGeom>
          <a:gradFill rotWithShape="0">
            <a:gsLst>
              <a:gs pos="0">
                <a:schemeClr val="bg1"/>
              </a:gs>
              <a:gs pos="100000">
                <a:srgbClr val="000000"/>
              </a:gs>
            </a:gsLst>
            <a:lin ang="5400000" scaled="1"/>
          </a:gradFill>
          <a:ln w="57150">
            <a:solidFill>
              <a:srgbClr val="0000CC"/>
            </a:solidFill>
            <a:miter lim="800000"/>
            <a:headEnd/>
            <a:tailEnd/>
          </a:ln>
          <a:effectLst>
            <a:prstShdw prst="shdw17" dist="17961" dir="2700000">
              <a:srgbClr val="00007A"/>
            </a:prstShdw>
          </a:effec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n-US" altLang="en-US" sz="2300" b="1">
              <a:solidFill>
                <a:schemeClr val="tx1"/>
              </a:solidFill>
            </a:endParaRPr>
          </a:p>
          <a:p>
            <a:pPr algn="ctr"/>
            <a:endParaRPr lang="en-US" altLang="en-US" sz="2300" b="1">
              <a:solidFill>
                <a:schemeClr val="tx1"/>
              </a:solidFill>
            </a:endParaRPr>
          </a:p>
        </p:txBody>
      </p:sp>
      <p:sp>
        <p:nvSpPr>
          <p:cNvPr id="47173" name="Text Box 85">
            <a:extLst>
              <a:ext uri="{FF2B5EF4-FFF2-40B4-BE49-F238E27FC236}">
                <a16:creationId xmlns:a16="http://schemas.microsoft.com/office/drawing/2014/main" id="{8A45359A-3B70-4FCF-AED5-69E397743389}"/>
              </a:ext>
            </a:extLst>
          </p:cNvPr>
          <p:cNvSpPr txBox="1">
            <a:spLocks noChangeArrowheads="1"/>
          </p:cNvSpPr>
          <p:nvPr/>
        </p:nvSpPr>
        <p:spPr bwMode="auto">
          <a:xfrm>
            <a:off x="7696200" y="3657600"/>
            <a:ext cx="91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700" b="1">
                <a:solidFill>
                  <a:schemeClr val="tx1"/>
                </a:solidFill>
              </a:rPr>
              <a:t>Transi-</a:t>
            </a:r>
          </a:p>
          <a:p>
            <a:pPr algn="ctr"/>
            <a:r>
              <a:rPr lang="en-US" altLang="en-US" sz="1700" b="1">
                <a:solidFill>
                  <a:schemeClr val="tx1"/>
                </a:solidFill>
              </a:rPr>
              <a:t>torio</a:t>
            </a:r>
          </a:p>
        </p:txBody>
      </p:sp>
      <p:sp>
        <p:nvSpPr>
          <p:cNvPr id="552022" name="Rectangle 86">
            <a:extLst>
              <a:ext uri="{FF2B5EF4-FFF2-40B4-BE49-F238E27FC236}">
                <a16:creationId xmlns:a16="http://schemas.microsoft.com/office/drawing/2014/main" id="{59D62002-6CA2-407A-B9B1-0FC9459D57DE}"/>
              </a:ext>
            </a:extLst>
          </p:cNvPr>
          <p:cNvSpPr>
            <a:spLocks noChangeArrowheads="1"/>
          </p:cNvSpPr>
          <p:nvPr/>
        </p:nvSpPr>
        <p:spPr bwMode="auto">
          <a:xfrm>
            <a:off x="7543800" y="2438400"/>
            <a:ext cx="1143000" cy="990600"/>
          </a:xfrm>
          <a:prstGeom prst="rect">
            <a:avLst/>
          </a:prstGeom>
          <a:gradFill rotWithShape="0">
            <a:gsLst>
              <a:gs pos="0">
                <a:srgbClr val="006600"/>
              </a:gs>
              <a:gs pos="100000">
                <a:srgbClr val="003300"/>
              </a:gs>
            </a:gsLst>
            <a:lin ang="5400000" scaled="1"/>
          </a:gradFill>
          <a:ln w="50800">
            <a:solidFill>
              <a:schemeClr val="tx2"/>
            </a:solidFill>
            <a:miter lim="800000"/>
            <a:headEnd/>
            <a:tailEnd/>
          </a:ln>
          <a:effectLst>
            <a:prstShdw prst="shdw17" dist="17961" dir="2700000">
              <a:schemeClr val="tx2">
                <a:gamma/>
                <a:shade val="60000"/>
                <a:invGamma/>
              </a:schemeClr>
            </a:prstShdw>
          </a:effectLst>
        </p:spPr>
        <p:txBody>
          <a:bodyPr wrap="none" anchor="ctr"/>
          <a:lstStyle/>
          <a:p>
            <a:pPr algn="ctr">
              <a:defRPr/>
            </a:pPr>
            <a:endParaRPr lang="es-PR" altLang="en-US" sz="2500" b="1">
              <a:solidFill>
                <a:schemeClr val="tx1"/>
              </a:solidFill>
            </a:endParaRPr>
          </a:p>
        </p:txBody>
      </p:sp>
      <p:sp>
        <p:nvSpPr>
          <p:cNvPr id="47175" name="Text Box 87">
            <a:extLst>
              <a:ext uri="{FF2B5EF4-FFF2-40B4-BE49-F238E27FC236}">
                <a16:creationId xmlns:a16="http://schemas.microsoft.com/office/drawing/2014/main" id="{AB51AB6A-514B-4933-AB19-8082C273E56E}"/>
              </a:ext>
            </a:extLst>
          </p:cNvPr>
          <p:cNvSpPr txBox="1">
            <a:spLocks noChangeArrowheads="1"/>
          </p:cNvSpPr>
          <p:nvPr/>
        </p:nvSpPr>
        <p:spPr bwMode="auto">
          <a:xfrm>
            <a:off x="7543800" y="2590800"/>
            <a:ext cx="1143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10000"/>
              </a:lnSpc>
            </a:pPr>
            <a:r>
              <a:rPr lang="en-US" altLang="en-US" sz="1700" b="1">
                <a:solidFill>
                  <a:schemeClr val="tx2"/>
                </a:solidFill>
                <a:latin typeface="Arial" panose="020B0604020202020204" pitchFamily="34" charset="0"/>
              </a:rPr>
              <a:t>TRANSI-</a:t>
            </a:r>
          </a:p>
          <a:p>
            <a:pPr algn="ctr">
              <a:lnSpc>
                <a:spcPct val="110000"/>
              </a:lnSpc>
            </a:pPr>
            <a:r>
              <a:rPr lang="en-US" altLang="en-US" sz="1700" b="1">
                <a:solidFill>
                  <a:schemeClr val="tx2"/>
                </a:solidFill>
                <a:latin typeface="Arial" panose="020B0604020202020204" pitchFamily="34" charset="0"/>
              </a:rPr>
              <a:t>TORIO</a:t>
            </a:r>
          </a:p>
        </p:txBody>
      </p:sp>
      <p:sp>
        <p:nvSpPr>
          <p:cNvPr id="551996" name="Rectangle 60">
            <a:extLst>
              <a:ext uri="{FF2B5EF4-FFF2-40B4-BE49-F238E27FC236}">
                <a16:creationId xmlns:a16="http://schemas.microsoft.com/office/drawing/2014/main" id="{BC210132-BD64-4004-95F1-623C10CA5FE6}"/>
              </a:ext>
            </a:extLst>
          </p:cNvPr>
          <p:cNvSpPr>
            <a:spLocks noChangeArrowheads="1"/>
          </p:cNvSpPr>
          <p:nvPr/>
        </p:nvSpPr>
        <p:spPr bwMode="auto">
          <a:xfrm>
            <a:off x="1143000" y="1752600"/>
            <a:ext cx="7543800" cy="685800"/>
          </a:xfrm>
          <a:prstGeom prst="rect">
            <a:avLst/>
          </a:prstGeom>
          <a:gradFill rotWithShape="0">
            <a:gsLst>
              <a:gs pos="0">
                <a:srgbClr val="800000"/>
              </a:gs>
              <a:gs pos="50000">
                <a:srgbClr val="000000"/>
              </a:gs>
              <a:gs pos="100000">
                <a:srgbClr val="800000"/>
              </a:gs>
            </a:gsLst>
            <a:lin ang="18900000" scaled="1"/>
          </a:gradFill>
          <a:ln w="50800">
            <a:solidFill>
              <a:schemeClr val="tx2"/>
            </a:solidFill>
            <a:miter lim="800000"/>
            <a:headEnd/>
            <a:tailEnd/>
          </a:ln>
          <a:effectLst>
            <a:prstShdw prst="shdw17" dist="17961" dir="2700000">
              <a:schemeClr val="tx2">
                <a:gamma/>
                <a:shade val="60000"/>
                <a:invGamma/>
              </a:schemeClr>
            </a:prstShdw>
          </a:effectLst>
        </p:spPr>
        <p:txBody>
          <a:bodyPr wrap="none" anchor="ctr"/>
          <a:lstStyle/>
          <a:p>
            <a:pPr algn="ctr">
              <a:defRPr/>
            </a:pPr>
            <a:endParaRPr lang="es-PR" altLang="en-US" sz="2500" b="1">
              <a:solidFill>
                <a:schemeClr val="tx1"/>
              </a:solidFill>
            </a:endParaRPr>
          </a:p>
        </p:txBody>
      </p:sp>
      <p:sp>
        <p:nvSpPr>
          <p:cNvPr id="47177" name="Text Box 88">
            <a:extLst>
              <a:ext uri="{FF2B5EF4-FFF2-40B4-BE49-F238E27FC236}">
                <a16:creationId xmlns:a16="http://schemas.microsoft.com/office/drawing/2014/main" id="{985321BA-B316-426E-845C-1F08D9D9CBFE}"/>
              </a:ext>
            </a:extLst>
          </p:cNvPr>
          <p:cNvSpPr txBox="1">
            <a:spLocks noChangeArrowheads="1"/>
          </p:cNvSpPr>
          <p:nvPr/>
        </p:nvSpPr>
        <p:spPr bwMode="auto">
          <a:xfrm>
            <a:off x="1600200" y="1828800"/>
            <a:ext cx="62484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10000"/>
              </a:lnSpc>
            </a:pPr>
            <a:r>
              <a:rPr lang="en-US" altLang="en-US" sz="2700" b="1">
                <a:solidFill>
                  <a:schemeClr val="tx1"/>
                </a:solidFill>
                <a:latin typeface="Arial" panose="020B0604020202020204" pitchFamily="34" charset="0"/>
              </a:rPr>
              <a:t>EL PLAN ANUAL</a:t>
            </a:r>
          </a:p>
        </p:txBody>
      </p:sp>
    </p:spTree>
    <p:custDataLst>
      <p:tags r:id="rId1"/>
    </p:custData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Box 6">
            <a:extLst>
              <a:ext uri="{FF2B5EF4-FFF2-40B4-BE49-F238E27FC236}">
                <a16:creationId xmlns:a16="http://schemas.microsoft.com/office/drawing/2014/main" id="{ED8954B4-16D7-4DA8-A8F0-EE73BF27FBE8}"/>
              </a:ext>
            </a:extLst>
          </p:cNvPr>
          <p:cNvSpPr txBox="1">
            <a:spLocks noChangeArrowheads="1"/>
          </p:cNvSpPr>
          <p:nvPr/>
        </p:nvSpPr>
        <p:spPr bwMode="auto">
          <a:xfrm>
            <a:off x="255587" y="6096000"/>
            <a:ext cx="8659813" cy="576262"/>
          </a:xfrm>
          <a:prstGeom prst="rect">
            <a:avLst/>
          </a:prstGeom>
          <a:noFill/>
          <a:ln w="9525">
            <a:noFill/>
            <a:miter lim="800000"/>
            <a:headEnd/>
            <a:tailEnd/>
          </a:ln>
          <a:effectLst/>
        </p:spPr>
        <p:txBody>
          <a:bodyPr/>
          <a:lstStyle>
            <a:lvl1pPr algn="l">
              <a:tabLst>
                <a:tab pos="7485063" algn="l"/>
              </a:tabLst>
              <a:defRPr>
                <a:solidFill>
                  <a:schemeClr val="tx1"/>
                </a:solidFill>
                <a:latin typeface="Georgia" pitchFamily="18" charset="0"/>
              </a:defRPr>
            </a:lvl1pPr>
            <a:lvl2pPr marL="742950" indent="-285750" algn="l">
              <a:tabLst>
                <a:tab pos="7485063" algn="l"/>
              </a:tabLst>
              <a:defRPr>
                <a:solidFill>
                  <a:schemeClr val="tx1"/>
                </a:solidFill>
                <a:latin typeface="Georgia" pitchFamily="18" charset="0"/>
              </a:defRPr>
            </a:lvl2pPr>
            <a:lvl3pPr marL="1143000" indent="-228600" algn="l">
              <a:tabLst>
                <a:tab pos="7485063" algn="l"/>
              </a:tabLst>
              <a:defRPr>
                <a:solidFill>
                  <a:schemeClr val="tx1"/>
                </a:solidFill>
                <a:latin typeface="Georgia" pitchFamily="18" charset="0"/>
              </a:defRPr>
            </a:lvl3pPr>
            <a:lvl4pPr marL="1600200" indent="-228600" algn="l">
              <a:tabLst>
                <a:tab pos="7485063" algn="l"/>
              </a:tabLst>
              <a:defRPr>
                <a:solidFill>
                  <a:schemeClr val="tx1"/>
                </a:solidFill>
                <a:latin typeface="Georgia" pitchFamily="18" charset="0"/>
              </a:defRPr>
            </a:lvl4pPr>
            <a:lvl5pPr marL="2057400" indent="-228600" algn="l">
              <a:tabLst>
                <a:tab pos="7485063" algn="l"/>
              </a:tabLst>
              <a:defRPr>
                <a:solidFill>
                  <a:schemeClr val="tx1"/>
                </a:solidFill>
                <a:latin typeface="Georgia" pitchFamily="18" charset="0"/>
              </a:defRPr>
            </a:lvl5pPr>
            <a:lvl6pPr marL="2514600" indent="-228600" fontAlgn="base">
              <a:spcBef>
                <a:spcPct val="0"/>
              </a:spcBef>
              <a:spcAft>
                <a:spcPct val="0"/>
              </a:spcAft>
              <a:tabLst>
                <a:tab pos="7485063" algn="l"/>
              </a:tabLst>
              <a:defRPr>
                <a:solidFill>
                  <a:schemeClr val="tx1"/>
                </a:solidFill>
                <a:latin typeface="Georgia" pitchFamily="18" charset="0"/>
              </a:defRPr>
            </a:lvl6pPr>
            <a:lvl7pPr marL="2971800" indent="-228600" fontAlgn="base">
              <a:spcBef>
                <a:spcPct val="0"/>
              </a:spcBef>
              <a:spcAft>
                <a:spcPct val="0"/>
              </a:spcAft>
              <a:tabLst>
                <a:tab pos="7485063" algn="l"/>
              </a:tabLst>
              <a:defRPr>
                <a:solidFill>
                  <a:schemeClr val="tx1"/>
                </a:solidFill>
                <a:latin typeface="Georgia" pitchFamily="18" charset="0"/>
              </a:defRPr>
            </a:lvl7pPr>
            <a:lvl8pPr marL="3429000" indent="-228600" fontAlgn="base">
              <a:spcBef>
                <a:spcPct val="0"/>
              </a:spcBef>
              <a:spcAft>
                <a:spcPct val="0"/>
              </a:spcAft>
              <a:tabLst>
                <a:tab pos="7485063" algn="l"/>
              </a:tabLst>
              <a:defRPr>
                <a:solidFill>
                  <a:schemeClr val="tx1"/>
                </a:solidFill>
                <a:latin typeface="Georgia" pitchFamily="18" charset="0"/>
              </a:defRPr>
            </a:lvl8pPr>
            <a:lvl9pPr marL="3886200" indent="-228600" fontAlgn="base">
              <a:spcBef>
                <a:spcPct val="0"/>
              </a:spcBef>
              <a:spcAft>
                <a:spcPct val="0"/>
              </a:spcAft>
              <a:tabLst>
                <a:tab pos="7485063" algn="l"/>
              </a:tabLst>
              <a:defRPr>
                <a:solidFill>
                  <a:schemeClr val="tx1"/>
                </a:solidFill>
                <a:latin typeface="Georgia" pitchFamily="18" charset="0"/>
              </a:defRPr>
            </a:lvl9pPr>
          </a:lstStyle>
          <a:p>
            <a:pPr>
              <a:spcBef>
                <a:spcPct val="50000"/>
              </a:spcBef>
            </a:pPr>
            <a:r>
              <a:rPr lang="es-ES" altLang="es-PR" sz="1200" i="1">
                <a:latin typeface="Times New Roman" pitchFamily="18" charset="0"/>
              </a:rPr>
              <a:t>NOTA</a:t>
            </a:r>
            <a:r>
              <a:rPr lang="es-ES" altLang="es-PR" sz="1200">
                <a:latin typeface="Times New Roman" pitchFamily="18" charset="0"/>
              </a:rPr>
              <a:t>.</a:t>
            </a:r>
            <a:r>
              <a:rPr lang="es-ES" altLang="es-PR" sz="1200" b="0">
                <a:latin typeface="Times New Roman" pitchFamily="18" charset="0"/>
              </a:rPr>
              <a:t> Reproducido de: “Periodization for </a:t>
            </a:r>
            <a:r>
              <a:rPr lang="es-ES" altLang="es-PR" sz="1200">
                <a:latin typeface="Times New Roman" pitchFamily="18" charset="0"/>
              </a:rPr>
              <a:t>T</a:t>
            </a:r>
            <a:r>
              <a:rPr lang="es-ES" altLang="es-PR" sz="1200" b="0">
                <a:latin typeface="Times New Roman" pitchFamily="18" charset="0"/>
              </a:rPr>
              <a:t>actical </a:t>
            </a:r>
            <a:r>
              <a:rPr lang="es-ES" altLang="es-PR" sz="1200">
                <a:latin typeface="Times New Roman" pitchFamily="18" charset="0"/>
              </a:rPr>
              <a:t>P</a:t>
            </a:r>
            <a:r>
              <a:rPr lang="es-ES" altLang="es-PR" sz="1200" b="0">
                <a:latin typeface="Times New Roman" pitchFamily="18" charset="0"/>
              </a:rPr>
              <a:t>opulations,” por G. G. Haff. En </a:t>
            </a:r>
            <a:r>
              <a:rPr lang="en-US" altLang="es-PR" sz="1200" b="1" i="1">
                <a:latin typeface="Times New Roman" pitchFamily="18" charset="0"/>
              </a:rPr>
              <a:t>NSCA’s Essentials of Tactical Strength and Conditioning</a:t>
            </a:r>
            <a:r>
              <a:rPr lang="en-US" altLang="es-PR" sz="1200" b="0">
                <a:latin typeface="Times New Roman" pitchFamily="18" charset="0"/>
              </a:rPr>
              <a:t>. (p. 190), por</a:t>
            </a:r>
            <a:r>
              <a:rPr lang="es-ES" altLang="es-PR" sz="1200">
                <a:latin typeface="Times New Roman" pitchFamily="18" charset="0"/>
              </a:rPr>
              <a:t> </a:t>
            </a:r>
            <a:r>
              <a:rPr lang="nb-NO" altLang="es-PR" sz="1200">
                <a:latin typeface="Times New Roman" pitchFamily="18" charset="0"/>
              </a:rPr>
              <a:t>B. A. Alvar, K. Sell, &amp; P. A. Deuster</a:t>
            </a:r>
            <a:r>
              <a:rPr lang="es-ES" altLang="es-PR" sz="1200" b="0">
                <a:latin typeface="Times New Roman" pitchFamily="18" charset="0"/>
              </a:rPr>
              <a:t> (Eds.), 2017, Champaign, IL: Human Kinetics. C</a:t>
            </a:r>
            <a:r>
              <a:rPr lang="en-US" altLang="es-PR" sz="1200" b="0">
                <a:latin typeface="Times New Roman" pitchFamily="18" charset="0"/>
              </a:rPr>
              <a:t>opyright 2017 por National Strength and Conditioning Association.</a:t>
            </a:r>
            <a:endParaRPr lang="en-US" altLang="es-PR" sz="1200" b="0" dirty="0">
              <a:latin typeface="Times New Roman" pitchFamily="18" charset="0"/>
            </a:endParaRPr>
          </a:p>
        </p:txBody>
      </p:sp>
      <p:pic>
        <p:nvPicPr>
          <p:cNvPr id="3" name="Picture 2" descr="Chart, treemap chart&#10;&#10;Description automatically generated">
            <a:extLst>
              <a:ext uri="{FF2B5EF4-FFF2-40B4-BE49-F238E27FC236}">
                <a16:creationId xmlns:a16="http://schemas.microsoft.com/office/drawing/2014/main" id="{81C6BCC8-CE15-4BB0-894B-5039160B8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00" y="1518057"/>
            <a:ext cx="8525238" cy="4192740"/>
          </a:xfrm>
          <a:prstGeom prst="rect">
            <a:avLst/>
          </a:prstGeom>
        </p:spPr>
      </p:pic>
      <p:sp>
        <p:nvSpPr>
          <p:cNvPr id="4" name="Title 1">
            <a:extLst>
              <a:ext uri="{FF2B5EF4-FFF2-40B4-BE49-F238E27FC236}">
                <a16:creationId xmlns:a16="http://schemas.microsoft.com/office/drawing/2014/main" id="{310259EB-A4E3-4F00-9924-20462B31C083}"/>
              </a:ext>
            </a:extLst>
          </p:cNvPr>
          <p:cNvSpPr>
            <a:spLocks/>
          </p:cNvSpPr>
          <p:nvPr/>
        </p:nvSpPr>
        <p:spPr bwMode="auto">
          <a:xfrm>
            <a:off x="277443" y="339916"/>
            <a:ext cx="8568951" cy="82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sz="4000">
                <a:solidFill>
                  <a:schemeClr val="tx2"/>
                </a:solidFill>
                <a:latin typeface="Trebuchet MS" pitchFamily="34" charset="0"/>
              </a:defRPr>
            </a:lvl1pPr>
            <a:lvl2pPr algn="l">
              <a:defRPr sz="4000">
                <a:solidFill>
                  <a:schemeClr val="tx2"/>
                </a:solidFill>
                <a:latin typeface="Trebuchet MS" pitchFamily="34" charset="0"/>
              </a:defRPr>
            </a:lvl2pPr>
            <a:lvl3pPr algn="l">
              <a:defRPr sz="4000">
                <a:solidFill>
                  <a:schemeClr val="tx2"/>
                </a:solidFill>
                <a:latin typeface="Trebuchet MS" pitchFamily="34" charset="0"/>
              </a:defRPr>
            </a:lvl3pPr>
            <a:lvl4pPr algn="l">
              <a:defRPr sz="4000">
                <a:solidFill>
                  <a:schemeClr val="tx2"/>
                </a:solidFill>
                <a:latin typeface="Trebuchet MS" pitchFamily="34" charset="0"/>
              </a:defRPr>
            </a:lvl4pPr>
            <a:lvl5pPr algn="l">
              <a:defRPr sz="4000">
                <a:solidFill>
                  <a:schemeClr val="tx2"/>
                </a:solidFill>
                <a:latin typeface="Trebuchet MS" pitchFamily="34" charset="0"/>
              </a:defRPr>
            </a:lvl5pPr>
            <a:lvl6pPr marL="457200" fontAlgn="base">
              <a:spcBef>
                <a:spcPct val="0"/>
              </a:spcBef>
              <a:spcAft>
                <a:spcPct val="0"/>
              </a:spcAft>
              <a:defRPr sz="4000">
                <a:solidFill>
                  <a:schemeClr val="tx2"/>
                </a:solidFill>
                <a:latin typeface="Trebuchet MS" pitchFamily="34" charset="0"/>
              </a:defRPr>
            </a:lvl6pPr>
            <a:lvl7pPr marL="914400" fontAlgn="base">
              <a:spcBef>
                <a:spcPct val="0"/>
              </a:spcBef>
              <a:spcAft>
                <a:spcPct val="0"/>
              </a:spcAft>
              <a:defRPr sz="4000">
                <a:solidFill>
                  <a:schemeClr val="tx2"/>
                </a:solidFill>
                <a:latin typeface="Trebuchet MS" pitchFamily="34" charset="0"/>
              </a:defRPr>
            </a:lvl7pPr>
            <a:lvl8pPr marL="1371600" fontAlgn="base">
              <a:spcBef>
                <a:spcPct val="0"/>
              </a:spcBef>
              <a:spcAft>
                <a:spcPct val="0"/>
              </a:spcAft>
              <a:defRPr sz="4000">
                <a:solidFill>
                  <a:schemeClr val="tx2"/>
                </a:solidFill>
                <a:latin typeface="Trebuchet MS" pitchFamily="34" charset="0"/>
              </a:defRPr>
            </a:lvl8pPr>
            <a:lvl9pPr marL="1828800" fontAlgn="base">
              <a:spcBef>
                <a:spcPct val="0"/>
              </a:spcBef>
              <a:spcAft>
                <a:spcPct val="0"/>
              </a:spcAft>
              <a:defRPr sz="4000">
                <a:solidFill>
                  <a:schemeClr val="tx2"/>
                </a:solidFill>
                <a:latin typeface="Trebuchet MS" pitchFamily="34" charset="0"/>
              </a:defRPr>
            </a:lvl9pPr>
          </a:lstStyle>
          <a:p>
            <a:pPr algn="ctr">
              <a:lnSpc>
                <a:spcPts val="3100"/>
              </a:lnSpc>
            </a:pPr>
            <a:r>
              <a:rPr lang="es-PR" altLang="es-PR" sz="2400" b="0" dirty="0">
                <a:solidFill>
                  <a:schemeClr val="tx1"/>
                </a:solidFill>
                <a:effectLst>
                  <a:outerShdw blurRad="38100" dist="38100" dir="2700000" algn="tl">
                    <a:srgbClr val="C0C0C0"/>
                  </a:outerShdw>
                </a:effectLst>
                <a:latin typeface="Arial Black" pitchFamily="34" charset="0"/>
                <a:cs typeface="Arial" charset="0"/>
              </a:rPr>
              <a:t>PLAN PERIODIZADO DE UN ENTRENAMIENTO:</a:t>
            </a:r>
            <a:br>
              <a:rPr lang="es-PR" altLang="es-PR" sz="2400" b="0" dirty="0">
                <a:solidFill>
                  <a:schemeClr val="tx1"/>
                </a:solidFill>
                <a:effectLst>
                  <a:outerShdw blurRad="38100" dist="38100" dir="2700000" algn="tl">
                    <a:srgbClr val="C0C0C0"/>
                  </a:outerShdw>
                </a:effectLst>
                <a:latin typeface="Arial Black" pitchFamily="34" charset="0"/>
                <a:cs typeface="Arial" charset="0"/>
              </a:rPr>
            </a:br>
            <a:r>
              <a:rPr lang="es-PR" altLang="es-PR" sz="2400" b="0" i="1" dirty="0">
                <a:solidFill>
                  <a:schemeClr val="tx1"/>
                </a:solidFill>
                <a:effectLst>
                  <a:outerShdw blurRad="38100" dist="38100" dir="2700000" algn="tl">
                    <a:srgbClr val="C0C0C0"/>
                  </a:outerShdw>
                </a:effectLst>
                <a:latin typeface="Arial Black" pitchFamily="34" charset="0"/>
                <a:cs typeface="Arial" charset="0"/>
              </a:rPr>
              <a:t>PERIODOS Y CICLOS</a:t>
            </a:r>
          </a:p>
        </p:txBody>
      </p:sp>
    </p:spTree>
    <p:custDataLst>
      <p:tags r:id="rId1"/>
    </p:custDataLst>
    <p:extLst>
      <p:ext uri="{BB962C8B-B14F-4D97-AF65-F5344CB8AC3E}">
        <p14:creationId xmlns:p14="http://schemas.microsoft.com/office/powerpoint/2010/main" val="383919985"/>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145">
            <a:extLst>
              <a:ext uri="{FF2B5EF4-FFF2-40B4-BE49-F238E27FC236}">
                <a16:creationId xmlns:a16="http://schemas.microsoft.com/office/drawing/2014/main" id="{F760A265-3857-4C00-8497-87A4210246F7}"/>
              </a:ext>
            </a:extLst>
          </p:cNvPr>
          <p:cNvGrpSpPr>
            <a:grpSpLocks/>
          </p:cNvGrpSpPr>
          <p:nvPr/>
        </p:nvGrpSpPr>
        <p:grpSpPr bwMode="auto">
          <a:xfrm>
            <a:off x="231775" y="307975"/>
            <a:ext cx="8680450" cy="6318250"/>
            <a:chOff x="146" y="194"/>
            <a:chExt cx="5468" cy="3980"/>
          </a:xfrm>
        </p:grpSpPr>
        <p:sp>
          <p:nvSpPr>
            <p:cNvPr id="49191" name="Rectangle 146">
              <a:extLst>
                <a:ext uri="{FF2B5EF4-FFF2-40B4-BE49-F238E27FC236}">
                  <a16:creationId xmlns:a16="http://schemas.microsoft.com/office/drawing/2014/main" id="{2E441CB4-6C94-4842-BAA4-D65B1248EFAE}"/>
                </a:ext>
              </a:extLst>
            </p:cNvPr>
            <p:cNvSpPr>
              <a:spLocks noChangeArrowheads="1"/>
            </p:cNvSpPr>
            <p:nvPr/>
          </p:nvSpPr>
          <p:spPr bwMode="auto">
            <a:xfrm>
              <a:off x="221" y="273"/>
              <a:ext cx="5318" cy="3822"/>
            </a:xfrm>
            <a:prstGeom prst="rect">
              <a:avLst/>
            </a:prstGeom>
            <a:gradFill rotWithShape="0">
              <a:gsLst>
                <a:gs pos="0">
                  <a:srgbClr val="660066"/>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9192" name="Rectangle 147">
              <a:extLst>
                <a:ext uri="{FF2B5EF4-FFF2-40B4-BE49-F238E27FC236}">
                  <a16:creationId xmlns:a16="http://schemas.microsoft.com/office/drawing/2014/main" id="{253EB71B-57AB-4BC6-9972-8F05829A493C}"/>
                </a:ext>
              </a:extLst>
            </p:cNvPr>
            <p:cNvSpPr>
              <a:spLocks noChangeArrowheads="1"/>
            </p:cNvSpPr>
            <p:nvPr/>
          </p:nvSpPr>
          <p:spPr bwMode="auto">
            <a:xfrm>
              <a:off x="221" y="273"/>
              <a:ext cx="5318" cy="382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9193" name="Freeform 148">
              <a:extLst>
                <a:ext uri="{FF2B5EF4-FFF2-40B4-BE49-F238E27FC236}">
                  <a16:creationId xmlns:a16="http://schemas.microsoft.com/office/drawing/2014/main" id="{2660B667-C990-4654-AFAD-08654318CD8A}"/>
                </a:ext>
              </a:extLst>
            </p:cNvPr>
            <p:cNvSpPr>
              <a:spLocks/>
            </p:cNvSpPr>
            <p:nvPr/>
          </p:nvSpPr>
          <p:spPr bwMode="auto">
            <a:xfrm>
              <a:off x="146" y="194"/>
              <a:ext cx="75" cy="3980"/>
            </a:xfrm>
            <a:custGeom>
              <a:avLst/>
              <a:gdLst>
                <a:gd name="T0" fmla="*/ 0 w 226"/>
                <a:gd name="T1" fmla="*/ 0 h 11940"/>
                <a:gd name="T2" fmla="*/ 75 w 226"/>
                <a:gd name="T3" fmla="*/ 79 h 11940"/>
                <a:gd name="T4" fmla="*/ 75 w 226"/>
                <a:gd name="T5" fmla="*/ 3901 h 11940"/>
                <a:gd name="T6" fmla="*/ 0 w 226"/>
                <a:gd name="T7" fmla="*/ 3980 h 11940"/>
                <a:gd name="T8" fmla="*/ 0 w 226"/>
                <a:gd name="T9" fmla="*/ 0 h 11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11940">
                  <a:moveTo>
                    <a:pt x="0" y="0"/>
                  </a:moveTo>
                  <a:lnTo>
                    <a:pt x="226" y="238"/>
                  </a:lnTo>
                  <a:lnTo>
                    <a:pt x="226" y="11702"/>
                  </a:lnTo>
                  <a:lnTo>
                    <a:pt x="0" y="11940"/>
                  </a:lnTo>
                  <a:lnTo>
                    <a:pt x="0" y="0"/>
                  </a:lnTo>
                  <a:close/>
                </a:path>
              </a:pathLst>
            </a:custGeom>
            <a:solidFill>
              <a:srgbClr val="9F69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94" name="Freeform 149">
              <a:extLst>
                <a:ext uri="{FF2B5EF4-FFF2-40B4-BE49-F238E27FC236}">
                  <a16:creationId xmlns:a16="http://schemas.microsoft.com/office/drawing/2014/main" id="{23540840-7CD8-422A-910F-C38F1F837B41}"/>
                </a:ext>
              </a:extLst>
            </p:cNvPr>
            <p:cNvSpPr>
              <a:spLocks/>
            </p:cNvSpPr>
            <p:nvPr/>
          </p:nvSpPr>
          <p:spPr bwMode="auto">
            <a:xfrm>
              <a:off x="146" y="194"/>
              <a:ext cx="75" cy="3980"/>
            </a:xfrm>
            <a:custGeom>
              <a:avLst/>
              <a:gdLst>
                <a:gd name="T0" fmla="*/ 0 w 226"/>
                <a:gd name="T1" fmla="*/ 0 h 11940"/>
                <a:gd name="T2" fmla="*/ 75 w 226"/>
                <a:gd name="T3" fmla="*/ 79 h 11940"/>
                <a:gd name="T4" fmla="*/ 75 w 226"/>
                <a:gd name="T5" fmla="*/ 3901 h 11940"/>
                <a:gd name="T6" fmla="*/ 0 w 226"/>
                <a:gd name="T7" fmla="*/ 3980 h 11940"/>
                <a:gd name="T8" fmla="*/ 0 w 226"/>
                <a:gd name="T9" fmla="*/ 0 h 11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11940">
                  <a:moveTo>
                    <a:pt x="0" y="0"/>
                  </a:moveTo>
                  <a:lnTo>
                    <a:pt x="226" y="238"/>
                  </a:lnTo>
                  <a:lnTo>
                    <a:pt x="226" y="11702"/>
                  </a:lnTo>
                  <a:lnTo>
                    <a:pt x="0" y="1194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95" name="Freeform 150">
              <a:extLst>
                <a:ext uri="{FF2B5EF4-FFF2-40B4-BE49-F238E27FC236}">
                  <a16:creationId xmlns:a16="http://schemas.microsoft.com/office/drawing/2014/main" id="{D1F08AA8-E059-443C-BE53-3A400239BA7D}"/>
                </a:ext>
              </a:extLst>
            </p:cNvPr>
            <p:cNvSpPr>
              <a:spLocks/>
            </p:cNvSpPr>
            <p:nvPr/>
          </p:nvSpPr>
          <p:spPr bwMode="auto">
            <a:xfrm>
              <a:off x="146" y="194"/>
              <a:ext cx="5468" cy="79"/>
            </a:xfrm>
            <a:custGeom>
              <a:avLst/>
              <a:gdLst>
                <a:gd name="T0" fmla="*/ 0 w 16404"/>
                <a:gd name="T1" fmla="*/ 0 h 238"/>
                <a:gd name="T2" fmla="*/ 75 w 16404"/>
                <a:gd name="T3" fmla="*/ 79 h 238"/>
                <a:gd name="T4" fmla="*/ 5393 w 16404"/>
                <a:gd name="T5" fmla="*/ 79 h 238"/>
                <a:gd name="T6" fmla="*/ 5468 w 16404"/>
                <a:gd name="T7" fmla="*/ 0 h 238"/>
                <a:gd name="T8" fmla="*/ 0 w 16404"/>
                <a:gd name="T9" fmla="*/ 0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04" h="238">
                  <a:moveTo>
                    <a:pt x="0" y="0"/>
                  </a:moveTo>
                  <a:lnTo>
                    <a:pt x="226" y="238"/>
                  </a:lnTo>
                  <a:lnTo>
                    <a:pt x="16178" y="238"/>
                  </a:lnTo>
                  <a:lnTo>
                    <a:pt x="16404" y="0"/>
                  </a:lnTo>
                  <a:lnTo>
                    <a:pt x="0" y="0"/>
                  </a:lnTo>
                  <a:close/>
                </a:path>
              </a:pathLst>
            </a:custGeom>
            <a:solidFill>
              <a:srgbClr val="BF5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96" name="Freeform 151">
              <a:extLst>
                <a:ext uri="{FF2B5EF4-FFF2-40B4-BE49-F238E27FC236}">
                  <a16:creationId xmlns:a16="http://schemas.microsoft.com/office/drawing/2014/main" id="{07E6FE39-A88E-441A-BBB3-B3FC2FDF6594}"/>
                </a:ext>
              </a:extLst>
            </p:cNvPr>
            <p:cNvSpPr>
              <a:spLocks/>
            </p:cNvSpPr>
            <p:nvPr/>
          </p:nvSpPr>
          <p:spPr bwMode="auto">
            <a:xfrm>
              <a:off x="146" y="194"/>
              <a:ext cx="5468" cy="79"/>
            </a:xfrm>
            <a:custGeom>
              <a:avLst/>
              <a:gdLst>
                <a:gd name="T0" fmla="*/ 0 w 16404"/>
                <a:gd name="T1" fmla="*/ 0 h 238"/>
                <a:gd name="T2" fmla="*/ 75 w 16404"/>
                <a:gd name="T3" fmla="*/ 79 h 238"/>
                <a:gd name="T4" fmla="*/ 5393 w 16404"/>
                <a:gd name="T5" fmla="*/ 79 h 238"/>
                <a:gd name="T6" fmla="*/ 5468 w 16404"/>
                <a:gd name="T7" fmla="*/ 0 h 238"/>
                <a:gd name="T8" fmla="*/ 0 w 16404"/>
                <a:gd name="T9" fmla="*/ 0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04" h="238">
                  <a:moveTo>
                    <a:pt x="0" y="0"/>
                  </a:moveTo>
                  <a:lnTo>
                    <a:pt x="226" y="238"/>
                  </a:lnTo>
                  <a:lnTo>
                    <a:pt x="16178" y="238"/>
                  </a:lnTo>
                  <a:lnTo>
                    <a:pt x="1640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97" name="Freeform 152">
              <a:extLst>
                <a:ext uri="{FF2B5EF4-FFF2-40B4-BE49-F238E27FC236}">
                  <a16:creationId xmlns:a16="http://schemas.microsoft.com/office/drawing/2014/main" id="{F80B8FC7-F5C1-4822-B8E3-84909AB16D91}"/>
                </a:ext>
              </a:extLst>
            </p:cNvPr>
            <p:cNvSpPr>
              <a:spLocks/>
            </p:cNvSpPr>
            <p:nvPr/>
          </p:nvSpPr>
          <p:spPr bwMode="auto">
            <a:xfrm>
              <a:off x="5539" y="194"/>
              <a:ext cx="75" cy="3980"/>
            </a:xfrm>
            <a:custGeom>
              <a:avLst/>
              <a:gdLst>
                <a:gd name="T0" fmla="*/ 75 w 226"/>
                <a:gd name="T1" fmla="*/ 3980 h 11940"/>
                <a:gd name="T2" fmla="*/ 0 w 226"/>
                <a:gd name="T3" fmla="*/ 3901 h 11940"/>
                <a:gd name="T4" fmla="*/ 0 w 226"/>
                <a:gd name="T5" fmla="*/ 79 h 11940"/>
                <a:gd name="T6" fmla="*/ 75 w 226"/>
                <a:gd name="T7" fmla="*/ 0 h 11940"/>
                <a:gd name="T8" fmla="*/ 75 w 226"/>
                <a:gd name="T9" fmla="*/ 3980 h 11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11940">
                  <a:moveTo>
                    <a:pt x="226" y="11940"/>
                  </a:moveTo>
                  <a:lnTo>
                    <a:pt x="0" y="11702"/>
                  </a:lnTo>
                  <a:lnTo>
                    <a:pt x="0" y="238"/>
                  </a:lnTo>
                  <a:lnTo>
                    <a:pt x="226" y="0"/>
                  </a:lnTo>
                  <a:lnTo>
                    <a:pt x="226" y="11940"/>
                  </a:lnTo>
                  <a:close/>
                </a:path>
              </a:pathLst>
            </a:custGeom>
            <a:solidFill>
              <a:srgbClr val="400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98" name="Freeform 153">
              <a:extLst>
                <a:ext uri="{FF2B5EF4-FFF2-40B4-BE49-F238E27FC236}">
                  <a16:creationId xmlns:a16="http://schemas.microsoft.com/office/drawing/2014/main" id="{96042D29-AD94-43FA-8EFD-224040FF4149}"/>
                </a:ext>
              </a:extLst>
            </p:cNvPr>
            <p:cNvSpPr>
              <a:spLocks/>
            </p:cNvSpPr>
            <p:nvPr/>
          </p:nvSpPr>
          <p:spPr bwMode="auto">
            <a:xfrm>
              <a:off x="5539" y="194"/>
              <a:ext cx="75" cy="3980"/>
            </a:xfrm>
            <a:custGeom>
              <a:avLst/>
              <a:gdLst>
                <a:gd name="T0" fmla="*/ 75 w 226"/>
                <a:gd name="T1" fmla="*/ 3980 h 11940"/>
                <a:gd name="T2" fmla="*/ 0 w 226"/>
                <a:gd name="T3" fmla="*/ 3901 h 11940"/>
                <a:gd name="T4" fmla="*/ 0 w 226"/>
                <a:gd name="T5" fmla="*/ 79 h 11940"/>
                <a:gd name="T6" fmla="*/ 75 w 226"/>
                <a:gd name="T7" fmla="*/ 0 h 11940"/>
                <a:gd name="T8" fmla="*/ 75 w 226"/>
                <a:gd name="T9" fmla="*/ 3980 h 11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 h="11940">
                  <a:moveTo>
                    <a:pt x="226" y="11940"/>
                  </a:moveTo>
                  <a:lnTo>
                    <a:pt x="0" y="11702"/>
                  </a:lnTo>
                  <a:lnTo>
                    <a:pt x="0" y="238"/>
                  </a:lnTo>
                  <a:lnTo>
                    <a:pt x="226" y="0"/>
                  </a:lnTo>
                  <a:lnTo>
                    <a:pt x="226" y="119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99" name="Freeform 154">
              <a:extLst>
                <a:ext uri="{FF2B5EF4-FFF2-40B4-BE49-F238E27FC236}">
                  <a16:creationId xmlns:a16="http://schemas.microsoft.com/office/drawing/2014/main" id="{59A7F139-FF5F-4CAB-9F09-D43BD1958199}"/>
                </a:ext>
              </a:extLst>
            </p:cNvPr>
            <p:cNvSpPr>
              <a:spLocks/>
            </p:cNvSpPr>
            <p:nvPr/>
          </p:nvSpPr>
          <p:spPr bwMode="auto">
            <a:xfrm>
              <a:off x="146" y="4095"/>
              <a:ext cx="5468" cy="79"/>
            </a:xfrm>
            <a:custGeom>
              <a:avLst/>
              <a:gdLst>
                <a:gd name="T0" fmla="*/ 5468 w 16404"/>
                <a:gd name="T1" fmla="*/ 79 h 238"/>
                <a:gd name="T2" fmla="*/ 0 w 16404"/>
                <a:gd name="T3" fmla="*/ 79 h 238"/>
                <a:gd name="T4" fmla="*/ 75 w 16404"/>
                <a:gd name="T5" fmla="*/ 0 h 238"/>
                <a:gd name="T6" fmla="*/ 5393 w 16404"/>
                <a:gd name="T7" fmla="*/ 0 h 238"/>
                <a:gd name="T8" fmla="*/ 5468 w 16404"/>
                <a:gd name="T9" fmla="*/ 79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04" h="238">
                  <a:moveTo>
                    <a:pt x="16404" y="238"/>
                  </a:moveTo>
                  <a:lnTo>
                    <a:pt x="0" y="238"/>
                  </a:lnTo>
                  <a:lnTo>
                    <a:pt x="226" y="0"/>
                  </a:lnTo>
                  <a:lnTo>
                    <a:pt x="16178" y="0"/>
                  </a:lnTo>
                  <a:lnTo>
                    <a:pt x="16404" y="238"/>
                  </a:lnTo>
                  <a:close/>
                </a:path>
              </a:pathLst>
            </a:custGeom>
            <a:solidFill>
              <a:srgbClr val="200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00" name="Freeform 155">
              <a:extLst>
                <a:ext uri="{FF2B5EF4-FFF2-40B4-BE49-F238E27FC236}">
                  <a16:creationId xmlns:a16="http://schemas.microsoft.com/office/drawing/2014/main" id="{3040911E-77B9-4E3F-A761-27CB0B4DF80C}"/>
                </a:ext>
              </a:extLst>
            </p:cNvPr>
            <p:cNvSpPr>
              <a:spLocks/>
            </p:cNvSpPr>
            <p:nvPr/>
          </p:nvSpPr>
          <p:spPr bwMode="auto">
            <a:xfrm>
              <a:off x="146" y="4095"/>
              <a:ext cx="5468" cy="79"/>
            </a:xfrm>
            <a:custGeom>
              <a:avLst/>
              <a:gdLst>
                <a:gd name="T0" fmla="*/ 5468 w 16404"/>
                <a:gd name="T1" fmla="*/ 79 h 238"/>
                <a:gd name="T2" fmla="*/ 0 w 16404"/>
                <a:gd name="T3" fmla="*/ 79 h 238"/>
                <a:gd name="T4" fmla="*/ 75 w 16404"/>
                <a:gd name="T5" fmla="*/ 0 h 238"/>
                <a:gd name="T6" fmla="*/ 5393 w 16404"/>
                <a:gd name="T7" fmla="*/ 0 h 238"/>
                <a:gd name="T8" fmla="*/ 5468 w 16404"/>
                <a:gd name="T9" fmla="*/ 79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04" h="238">
                  <a:moveTo>
                    <a:pt x="16404" y="238"/>
                  </a:moveTo>
                  <a:lnTo>
                    <a:pt x="0" y="238"/>
                  </a:lnTo>
                  <a:lnTo>
                    <a:pt x="226" y="0"/>
                  </a:lnTo>
                  <a:lnTo>
                    <a:pt x="16178" y="0"/>
                  </a:lnTo>
                  <a:lnTo>
                    <a:pt x="16404" y="2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9155" name="Group 133">
            <a:extLst>
              <a:ext uri="{FF2B5EF4-FFF2-40B4-BE49-F238E27FC236}">
                <a16:creationId xmlns:a16="http://schemas.microsoft.com/office/drawing/2014/main" id="{5ED7BA6D-DC6C-4B70-9014-1EF801EC79D3}"/>
              </a:ext>
            </a:extLst>
          </p:cNvPr>
          <p:cNvGrpSpPr>
            <a:grpSpLocks/>
          </p:cNvGrpSpPr>
          <p:nvPr/>
        </p:nvGrpSpPr>
        <p:grpSpPr bwMode="auto">
          <a:xfrm>
            <a:off x="1752600" y="5029200"/>
            <a:ext cx="5562600" cy="1217613"/>
            <a:chOff x="865" y="2929"/>
            <a:chExt cx="3694" cy="671"/>
          </a:xfrm>
        </p:grpSpPr>
        <p:sp>
          <p:nvSpPr>
            <p:cNvPr id="49181" name="Rectangle 123">
              <a:extLst>
                <a:ext uri="{FF2B5EF4-FFF2-40B4-BE49-F238E27FC236}">
                  <a16:creationId xmlns:a16="http://schemas.microsoft.com/office/drawing/2014/main" id="{C9B54DAC-6340-4E29-98C4-EEEBD18B12C4}"/>
                </a:ext>
              </a:extLst>
            </p:cNvPr>
            <p:cNvSpPr>
              <a:spLocks noChangeArrowheads="1"/>
            </p:cNvSpPr>
            <p:nvPr/>
          </p:nvSpPr>
          <p:spPr bwMode="auto">
            <a:xfrm>
              <a:off x="919" y="2982"/>
              <a:ext cx="3586" cy="565"/>
            </a:xfrm>
            <a:prstGeom prst="rect">
              <a:avLst/>
            </a:prstGeom>
            <a:gradFill rotWithShape="0">
              <a:gsLst>
                <a:gs pos="0">
                  <a:srgbClr val="000099"/>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9182" name="Rectangle 124">
              <a:extLst>
                <a:ext uri="{FF2B5EF4-FFF2-40B4-BE49-F238E27FC236}">
                  <a16:creationId xmlns:a16="http://schemas.microsoft.com/office/drawing/2014/main" id="{3F9315A0-19D7-4606-8204-73F6643F91F0}"/>
                </a:ext>
              </a:extLst>
            </p:cNvPr>
            <p:cNvSpPr>
              <a:spLocks noChangeArrowheads="1"/>
            </p:cNvSpPr>
            <p:nvPr/>
          </p:nvSpPr>
          <p:spPr bwMode="auto">
            <a:xfrm>
              <a:off x="919" y="2982"/>
              <a:ext cx="3586" cy="56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9183" name="Freeform 125">
              <a:extLst>
                <a:ext uri="{FF2B5EF4-FFF2-40B4-BE49-F238E27FC236}">
                  <a16:creationId xmlns:a16="http://schemas.microsoft.com/office/drawing/2014/main" id="{AF710365-011E-41C0-AB96-5871E960CF0C}"/>
                </a:ext>
              </a:extLst>
            </p:cNvPr>
            <p:cNvSpPr>
              <a:spLocks/>
            </p:cNvSpPr>
            <p:nvPr/>
          </p:nvSpPr>
          <p:spPr bwMode="auto">
            <a:xfrm>
              <a:off x="865" y="2929"/>
              <a:ext cx="54" cy="671"/>
            </a:xfrm>
            <a:custGeom>
              <a:avLst/>
              <a:gdLst>
                <a:gd name="T0" fmla="*/ 0 w 268"/>
                <a:gd name="T1" fmla="*/ 0 h 3351"/>
                <a:gd name="T2" fmla="*/ 54 w 268"/>
                <a:gd name="T3" fmla="*/ 53 h 3351"/>
                <a:gd name="T4" fmla="*/ 54 w 268"/>
                <a:gd name="T5" fmla="*/ 618 h 3351"/>
                <a:gd name="T6" fmla="*/ 0 w 268"/>
                <a:gd name="T7" fmla="*/ 671 h 3351"/>
                <a:gd name="T8" fmla="*/ 0 w 268"/>
                <a:gd name="T9" fmla="*/ 0 h 3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8" h="3351">
                  <a:moveTo>
                    <a:pt x="0" y="0"/>
                  </a:moveTo>
                  <a:lnTo>
                    <a:pt x="268" y="264"/>
                  </a:lnTo>
                  <a:lnTo>
                    <a:pt x="268" y="3087"/>
                  </a:lnTo>
                  <a:lnTo>
                    <a:pt x="0" y="3351"/>
                  </a:lnTo>
                  <a:lnTo>
                    <a:pt x="0" y="0"/>
                  </a:lnTo>
                  <a:close/>
                </a:path>
              </a:pathLst>
            </a:custGeom>
            <a:solidFill>
              <a:srgbClr val="A9A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4" name="Freeform 126">
              <a:extLst>
                <a:ext uri="{FF2B5EF4-FFF2-40B4-BE49-F238E27FC236}">
                  <a16:creationId xmlns:a16="http://schemas.microsoft.com/office/drawing/2014/main" id="{87D5136C-74C0-41E2-983E-1DEADE32AF0B}"/>
                </a:ext>
              </a:extLst>
            </p:cNvPr>
            <p:cNvSpPr>
              <a:spLocks/>
            </p:cNvSpPr>
            <p:nvPr/>
          </p:nvSpPr>
          <p:spPr bwMode="auto">
            <a:xfrm>
              <a:off x="865" y="2929"/>
              <a:ext cx="54" cy="671"/>
            </a:xfrm>
            <a:custGeom>
              <a:avLst/>
              <a:gdLst>
                <a:gd name="T0" fmla="*/ 0 w 268"/>
                <a:gd name="T1" fmla="*/ 0 h 3351"/>
                <a:gd name="T2" fmla="*/ 54 w 268"/>
                <a:gd name="T3" fmla="*/ 53 h 3351"/>
                <a:gd name="T4" fmla="*/ 54 w 268"/>
                <a:gd name="T5" fmla="*/ 618 h 3351"/>
                <a:gd name="T6" fmla="*/ 0 w 268"/>
                <a:gd name="T7" fmla="*/ 671 h 3351"/>
                <a:gd name="T8" fmla="*/ 0 w 268"/>
                <a:gd name="T9" fmla="*/ 0 h 3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8" h="3351">
                  <a:moveTo>
                    <a:pt x="0" y="0"/>
                  </a:moveTo>
                  <a:lnTo>
                    <a:pt x="268" y="264"/>
                  </a:lnTo>
                  <a:lnTo>
                    <a:pt x="268" y="3087"/>
                  </a:lnTo>
                  <a:lnTo>
                    <a:pt x="0" y="3351"/>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5" name="Freeform 127">
              <a:extLst>
                <a:ext uri="{FF2B5EF4-FFF2-40B4-BE49-F238E27FC236}">
                  <a16:creationId xmlns:a16="http://schemas.microsoft.com/office/drawing/2014/main" id="{37507BF4-3AA4-437B-8853-5F0E678EAAF6}"/>
                </a:ext>
              </a:extLst>
            </p:cNvPr>
            <p:cNvSpPr>
              <a:spLocks/>
            </p:cNvSpPr>
            <p:nvPr/>
          </p:nvSpPr>
          <p:spPr bwMode="auto">
            <a:xfrm>
              <a:off x="865" y="2929"/>
              <a:ext cx="3694" cy="53"/>
            </a:xfrm>
            <a:custGeom>
              <a:avLst/>
              <a:gdLst>
                <a:gd name="T0" fmla="*/ 0 w 18466"/>
                <a:gd name="T1" fmla="*/ 0 h 264"/>
                <a:gd name="T2" fmla="*/ 54 w 18466"/>
                <a:gd name="T3" fmla="*/ 53 h 264"/>
                <a:gd name="T4" fmla="*/ 3640 w 18466"/>
                <a:gd name="T5" fmla="*/ 53 h 264"/>
                <a:gd name="T6" fmla="*/ 3694 w 18466"/>
                <a:gd name="T7" fmla="*/ 0 h 264"/>
                <a:gd name="T8" fmla="*/ 0 w 18466"/>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66" h="264">
                  <a:moveTo>
                    <a:pt x="0" y="0"/>
                  </a:moveTo>
                  <a:lnTo>
                    <a:pt x="268" y="264"/>
                  </a:lnTo>
                  <a:lnTo>
                    <a:pt x="18198" y="264"/>
                  </a:lnTo>
                  <a:lnTo>
                    <a:pt x="18466" y="0"/>
                  </a:lnTo>
                  <a:lnTo>
                    <a:pt x="0" y="0"/>
                  </a:lnTo>
                  <a:close/>
                </a:path>
              </a:pathLst>
            </a:custGeom>
            <a:solidFill>
              <a:srgbClr val="7F7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6" name="Freeform 128">
              <a:extLst>
                <a:ext uri="{FF2B5EF4-FFF2-40B4-BE49-F238E27FC236}">
                  <a16:creationId xmlns:a16="http://schemas.microsoft.com/office/drawing/2014/main" id="{0F841919-2CBA-4809-9444-8D93CC36CF33}"/>
                </a:ext>
              </a:extLst>
            </p:cNvPr>
            <p:cNvSpPr>
              <a:spLocks/>
            </p:cNvSpPr>
            <p:nvPr/>
          </p:nvSpPr>
          <p:spPr bwMode="auto">
            <a:xfrm>
              <a:off x="865" y="2929"/>
              <a:ext cx="3694" cy="53"/>
            </a:xfrm>
            <a:custGeom>
              <a:avLst/>
              <a:gdLst>
                <a:gd name="T0" fmla="*/ 0 w 18466"/>
                <a:gd name="T1" fmla="*/ 0 h 264"/>
                <a:gd name="T2" fmla="*/ 54 w 18466"/>
                <a:gd name="T3" fmla="*/ 53 h 264"/>
                <a:gd name="T4" fmla="*/ 3640 w 18466"/>
                <a:gd name="T5" fmla="*/ 53 h 264"/>
                <a:gd name="T6" fmla="*/ 3694 w 18466"/>
                <a:gd name="T7" fmla="*/ 0 h 264"/>
                <a:gd name="T8" fmla="*/ 0 w 18466"/>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66" h="264">
                  <a:moveTo>
                    <a:pt x="0" y="0"/>
                  </a:moveTo>
                  <a:lnTo>
                    <a:pt x="268" y="264"/>
                  </a:lnTo>
                  <a:lnTo>
                    <a:pt x="18198" y="264"/>
                  </a:lnTo>
                  <a:lnTo>
                    <a:pt x="18466"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7" name="Freeform 129">
              <a:extLst>
                <a:ext uri="{FF2B5EF4-FFF2-40B4-BE49-F238E27FC236}">
                  <a16:creationId xmlns:a16="http://schemas.microsoft.com/office/drawing/2014/main" id="{DAB756C9-0418-4EFB-BBF7-0869FD3B0512}"/>
                </a:ext>
              </a:extLst>
            </p:cNvPr>
            <p:cNvSpPr>
              <a:spLocks/>
            </p:cNvSpPr>
            <p:nvPr/>
          </p:nvSpPr>
          <p:spPr bwMode="auto">
            <a:xfrm>
              <a:off x="4505" y="2929"/>
              <a:ext cx="54" cy="671"/>
            </a:xfrm>
            <a:custGeom>
              <a:avLst/>
              <a:gdLst>
                <a:gd name="T0" fmla="*/ 54 w 268"/>
                <a:gd name="T1" fmla="*/ 671 h 3351"/>
                <a:gd name="T2" fmla="*/ 0 w 268"/>
                <a:gd name="T3" fmla="*/ 618 h 3351"/>
                <a:gd name="T4" fmla="*/ 0 w 268"/>
                <a:gd name="T5" fmla="*/ 53 h 3351"/>
                <a:gd name="T6" fmla="*/ 54 w 268"/>
                <a:gd name="T7" fmla="*/ 0 h 3351"/>
                <a:gd name="T8" fmla="*/ 54 w 268"/>
                <a:gd name="T9" fmla="*/ 671 h 3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8" h="3351">
                  <a:moveTo>
                    <a:pt x="268" y="3351"/>
                  </a:moveTo>
                  <a:lnTo>
                    <a:pt x="0" y="3087"/>
                  </a:lnTo>
                  <a:lnTo>
                    <a:pt x="0" y="264"/>
                  </a:lnTo>
                  <a:lnTo>
                    <a:pt x="268" y="0"/>
                  </a:lnTo>
                  <a:lnTo>
                    <a:pt x="268" y="3351"/>
                  </a:lnTo>
                  <a:close/>
                </a:path>
              </a:pathLst>
            </a:custGeom>
            <a:solidFill>
              <a:srgbClr val="00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8" name="Freeform 130">
              <a:extLst>
                <a:ext uri="{FF2B5EF4-FFF2-40B4-BE49-F238E27FC236}">
                  <a16:creationId xmlns:a16="http://schemas.microsoft.com/office/drawing/2014/main" id="{57EF3C08-3F1F-4F92-82C8-390BE1C0FD77}"/>
                </a:ext>
              </a:extLst>
            </p:cNvPr>
            <p:cNvSpPr>
              <a:spLocks/>
            </p:cNvSpPr>
            <p:nvPr/>
          </p:nvSpPr>
          <p:spPr bwMode="auto">
            <a:xfrm>
              <a:off x="4505" y="2929"/>
              <a:ext cx="54" cy="671"/>
            </a:xfrm>
            <a:custGeom>
              <a:avLst/>
              <a:gdLst>
                <a:gd name="T0" fmla="*/ 54 w 268"/>
                <a:gd name="T1" fmla="*/ 671 h 3351"/>
                <a:gd name="T2" fmla="*/ 0 w 268"/>
                <a:gd name="T3" fmla="*/ 618 h 3351"/>
                <a:gd name="T4" fmla="*/ 0 w 268"/>
                <a:gd name="T5" fmla="*/ 53 h 3351"/>
                <a:gd name="T6" fmla="*/ 54 w 268"/>
                <a:gd name="T7" fmla="*/ 0 h 3351"/>
                <a:gd name="T8" fmla="*/ 54 w 268"/>
                <a:gd name="T9" fmla="*/ 671 h 3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8" h="3351">
                  <a:moveTo>
                    <a:pt x="268" y="3351"/>
                  </a:moveTo>
                  <a:lnTo>
                    <a:pt x="0" y="3087"/>
                  </a:lnTo>
                  <a:lnTo>
                    <a:pt x="0" y="264"/>
                  </a:lnTo>
                  <a:lnTo>
                    <a:pt x="268" y="0"/>
                  </a:lnTo>
                  <a:lnTo>
                    <a:pt x="268" y="33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9" name="Freeform 131">
              <a:extLst>
                <a:ext uri="{FF2B5EF4-FFF2-40B4-BE49-F238E27FC236}">
                  <a16:creationId xmlns:a16="http://schemas.microsoft.com/office/drawing/2014/main" id="{8314919D-5996-4DE9-AF9C-13E9A19980D2}"/>
                </a:ext>
              </a:extLst>
            </p:cNvPr>
            <p:cNvSpPr>
              <a:spLocks/>
            </p:cNvSpPr>
            <p:nvPr/>
          </p:nvSpPr>
          <p:spPr bwMode="auto">
            <a:xfrm>
              <a:off x="865" y="3547"/>
              <a:ext cx="3694" cy="53"/>
            </a:xfrm>
            <a:custGeom>
              <a:avLst/>
              <a:gdLst>
                <a:gd name="T0" fmla="*/ 3694 w 18466"/>
                <a:gd name="T1" fmla="*/ 53 h 264"/>
                <a:gd name="T2" fmla="*/ 0 w 18466"/>
                <a:gd name="T3" fmla="*/ 53 h 264"/>
                <a:gd name="T4" fmla="*/ 54 w 18466"/>
                <a:gd name="T5" fmla="*/ 0 h 264"/>
                <a:gd name="T6" fmla="*/ 3640 w 18466"/>
                <a:gd name="T7" fmla="*/ 0 h 264"/>
                <a:gd name="T8" fmla="*/ 3694 w 18466"/>
                <a:gd name="T9" fmla="*/ 53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66" h="264">
                  <a:moveTo>
                    <a:pt x="18466" y="264"/>
                  </a:moveTo>
                  <a:lnTo>
                    <a:pt x="0" y="264"/>
                  </a:lnTo>
                  <a:lnTo>
                    <a:pt x="268" y="0"/>
                  </a:lnTo>
                  <a:lnTo>
                    <a:pt x="18198" y="0"/>
                  </a:lnTo>
                  <a:lnTo>
                    <a:pt x="18466" y="264"/>
                  </a:lnTo>
                  <a:close/>
                </a:path>
              </a:pathLst>
            </a:custGeom>
            <a:solidFill>
              <a:srgbClr val="0000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90" name="Freeform 132">
              <a:extLst>
                <a:ext uri="{FF2B5EF4-FFF2-40B4-BE49-F238E27FC236}">
                  <a16:creationId xmlns:a16="http://schemas.microsoft.com/office/drawing/2014/main" id="{69485CF0-0FF9-4267-A649-766C4852B220}"/>
                </a:ext>
              </a:extLst>
            </p:cNvPr>
            <p:cNvSpPr>
              <a:spLocks/>
            </p:cNvSpPr>
            <p:nvPr/>
          </p:nvSpPr>
          <p:spPr bwMode="auto">
            <a:xfrm>
              <a:off x="865" y="3547"/>
              <a:ext cx="3694" cy="53"/>
            </a:xfrm>
            <a:custGeom>
              <a:avLst/>
              <a:gdLst>
                <a:gd name="T0" fmla="*/ 3694 w 18466"/>
                <a:gd name="T1" fmla="*/ 53 h 264"/>
                <a:gd name="T2" fmla="*/ 0 w 18466"/>
                <a:gd name="T3" fmla="*/ 53 h 264"/>
                <a:gd name="T4" fmla="*/ 54 w 18466"/>
                <a:gd name="T5" fmla="*/ 0 h 264"/>
                <a:gd name="T6" fmla="*/ 3640 w 18466"/>
                <a:gd name="T7" fmla="*/ 0 h 264"/>
                <a:gd name="T8" fmla="*/ 3694 w 18466"/>
                <a:gd name="T9" fmla="*/ 53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66" h="264">
                  <a:moveTo>
                    <a:pt x="18466" y="264"/>
                  </a:moveTo>
                  <a:lnTo>
                    <a:pt x="0" y="264"/>
                  </a:lnTo>
                  <a:lnTo>
                    <a:pt x="268" y="0"/>
                  </a:lnTo>
                  <a:lnTo>
                    <a:pt x="18198" y="0"/>
                  </a:lnTo>
                  <a:lnTo>
                    <a:pt x="18466" y="26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9156" name="Group 95">
            <a:extLst>
              <a:ext uri="{FF2B5EF4-FFF2-40B4-BE49-F238E27FC236}">
                <a16:creationId xmlns:a16="http://schemas.microsoft.com/office/drawing/2014/main" id="{88E560A1-D967-470E-94E7-5E9FCE9DA94D}"/>
              </a:ext>
            </a:extLst>
          </p:cNvPr>
          <p:cNvGrpSpPr>
            <a:grpSpLocks/>
          </p:cNvGrpSpPr>
          <p:nvPr/>
        </p:nvGrpSpPr>
        <p:grpSpPr bwMode="auto">
          <a:xfrm>
            <a:off x="3278188" y="685800"/>
            <a:ext cx="2284412" cy="1219200"/>
            <a:chOff x="2113" y="673"/>
            <a:chExt cx="717" cy="391"/>
          </a:xfrm>
        </p:grpSpPr>
        <p:sp>
          <p:nvSpPr>
            <p:cNvPr id="49171" name="Rectangle 85">
              <a:extLst>
                <a:ext uri="{FF2B5EF4-FFF2-40B4-BE49-F238E27FC236}">
                  <a16:creationId xmlns:a16="http://schemas.microsoft.com/office/drawing/2014/main" id="{EC5C309F-6837-4426-9BC1-8CE532DFBA73}"/>
                </a:ext>
              </a:extLst>
            </p:cNvPr>
            <p:cNvSpPr>
              <a:spLocks noChangeArrowheads="1"/>
            </p:cNvSpPr>
            <p:nvPr/>
          </p:nvSpPr>
          <p:spPr bwMode="auto">
            <a:xfrm>
              <a:off x="2147" y="707"/>
              <a:ext cx="649" cy="323"/>
            </a:xfrm>
            <a:prstGeom prst="rect">
              <a:avLst/>
            </a:prstGeom>
            <a:gradFill rotWithShape="0">
              <a:gsLst>
                <a:gs pos="0">
                  <a:srgbClr val="000099"/>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9172" name="Rectangle 86">
              <a:extLst>
                <a:ext uri="{FF2B5EF4-FFF2-40B4-BE49-F238E27FC236}">
                  <a16:creationId xmlns:a16="http://schemas.microsoft.com/office/drawing/2014/main" id="{C0421445-27AE-4FDC-B8F6-3D8BAF2EBEEA}"/>
                </a:ext>
              </a:extLst>
            </p:cNvPr>
            <p:cNvSpPr>
              <a:spLocks noChangeArrowheads="1"/>
            </p:cNvSpPr>
            <p:nvPr/>
          </p:nvSpPr>
          <p:spPr bwMode="auto">
            <a:xfrm>
              <a:off x="2147" y="707"/>
              <a:ext cx="649" cy="323"/>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9173" name="Freeform 87">
              <a:extLst>
                <a:ext uri="{FF2B5EF4-FFF2-40B4-BE49-F238E27FC236}">
                  <a16:creationId xmlns:a16="http://schemas.microsoft.com/office/drawing/2014/main" id="{880A6A7B-514C-4015-9B2E-E1F7EA3E6D77}"/>
                </a:ext>
              </a:extLst>
            </p:cNvPr>
            <p:cNvSpPr>
              <a:spLocks/>
            </p:cNvSpPr>
            <p:nvPr/>
          </p:nvSpPr>
          <p:spPr bwMode="auto">
            <a:xfrm>
              <a:off x="2113" y="673"/>
              <a:ext cx="34" cy="391"/>
            </a:xfrm>
            <a:custGeom>
              <a:avLst/>
              <a:gdLst>
                <a:gd name="T0" fmla="*/ 0 w 781"/>
                <a:gd name="T1" fmla="*/ 0 h 8999"/>
                <a:gd name="T2" fmla="*/ 34 w 781"/>
                <a:gd name="T3" fmla="*/ 34 h 8999"/>
                <a:gd name="T4" fmla="*/ 34 w 781"/>
                <a:gd name="T5" fmla="*/ 357 h 8999"/>
                <a:gd name="T6" fmla="*/ 0 w 781"/>
                <a:gd name="T7" fmla="*/ 391 h 8999"/>
                <a:gd name="T8" fmla="*/ 0 w 781"/>
                <a:gd name="T9" fmla="*/ 0 h 8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1" h="8999">
                  <a:moveTo>
                    <a:pt x="0" y="0"/>
                  </a:moveTo>
                  <a:lnTo>
                    <a:pt x="781" y="782"/>
                  </a:lnTo>
                  <a:lnTo>
                    <a:pt x="781" y="8217"/>
                  </a:lnTo>
                  <a:lnTo>
                    <a:pt x="0" y="8999"/>
                  </a:lnTo>
                  <a:lnTo>
                    <a:pt x="0" y="0"/>
                  </a:lnTo>
                  <a:close/>
                </a:path>
              </a:pathLst>
            </a:custGeom>
            <a:solidFill>
              <a:srgbClr val="6886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4" name="Freeform 88">
              <a:extLst>
                <a:ext uri="{FF2B5EF4-FFF2-40B4-BE49-F238E27FC236}">
                  <a16:creationId xmlns:a16="http://schemas.microsoft.com/office/drawing/2014/main" id="{3C558A3F-E86C-4AA5-B01F-9D049A8A0F1D}"/>
                </a:ext>
              </a:extLst>
            </p:cNvPr>
            <p:cNvSpPr>
              <a:spLocks/>
            </p:cNvSpPr>
            <p:nvPr/>
          </p:nvSpPr>
          <p:spPr bwMode="auto">
            <a:xfrm>
              <a:off x="2113" y="673"/>
              <a:ext cx="34" cy="391"/>
            </a:xfrm>
            <a:custGeom>
              <a:avLst/>
              <a:gdLst>
                <a:gd name="T0" fmla="*/ 0 w 781"/>
                <a:gd name="T1" fmla="*/ 0 h 8999"/>
                <a:gd name="T2" fmla="*/ 34 w 781"/>
                <a:gd name="T3" fmla="*/ 34 h 8999"/>
                <a:gd name="T4" fmla="*/ 34 w 781"/>
                <a:gd name="T5" fmla="*/ 357 h 8999"/>
                <a:gd name="T6" fmla="*/ 0 w 781"/>
                <a:gd name="T7" fmla="*/ 391 h 8999"/>
                <a:gd name="T8" fmla="*/ 0 w 781"/>
                <a:gd name="T9" fmla="*/ 0 h 8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1" h="8999">
                  <a:moveTo>
                    <a:pt x="0" y="0"/>
                  </a:moveTo>
                  <a:lnTo>
                    <a:pt x="781" y="782"/>
                  </a:lnTo>
                  <a:lnTo>
                    <a:pt x="781" y="8217"/>
                  </a:lnTo>
                  <a:lnTo>
                    <a:pt x="0" y="8999"/>
                  </a:lnTo>
                  <a:lnTo>
                    <a:pt x="0" y="0"/>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75" name="Freeform 89">
              <a:extLst>
                <a:ext uri="{FF2B5EF4-FFF2-40B4-BE49-F238E27FC236}">
                  <a16:creationId xmlns:a16="http://schemas.microsoft.com/office/drawing/2014/main" id="{1EA4C1BB-76FE-4DCC-885B-C7F949F01343}"/>
                </a:ext>
              </a:extLst>
            </p:cNvPr>
            <p:cNvSpPr>
              <a:spLocks/>
            </p:cNvSpPr>
            <p:nvPr/>
          </p:nvSpPr>
          <p:spPr bwMode="auto">
            <a:xfrm>
              <a:off x="2113" y="673"/>
              <a:ext cx="717" cy="34"/>
            </a:xfrm>
            <a:custGeom>
              <a:avLst/>
              <a:gdLst>
                <a:gd name="T0" fmla="*/ 0 w 16497"/>
                <a:gd name="T1" fmla="*/ 0 h 782"/>
                <a:gd name="T2" fmla="*/ 34 w 16497"/>
                <a:gd name="T3" fmla="*/ 34 h 782"/>
                <a:gd name="T4" fmla="*/ 683 w 16497"/>
                <a:gd name="T5" fmla="*/ 34 h 782"/>
                <a:gd name="T6" fmla="*/ 717 w 16497"/>
                <a:gd name="T7" fmla="*/ 0 h 782"/>
                <a:gd name="T8" fmla="*/ 0 w 16497"/>
                <a:gd name="T9" fmla="*/ 0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97" h="782">
                  <a:moveTo>
                    <a:pt x="0" y="0"/>
                  </a:moveTo>
                  <a:lnTo>
                    <a:pt x="781" y="782"/>
                  </a:lnTo>
                  <a:lnTo>
                    <a:pt x="15716" y="782"/>
                  </a:lnTo>
                  <a:lnTo>
                    <a:pt x="16497" y="0"/>
                  </a:lnTo>
                  <a:lnTo>
                    <a:pt x="0" y="0"/>
                  </a:lnTo>
                  <a:close/>
                </a:path>
              </a:pathLst>
            </a:custGeom>
            <a:solidFill>
              <a:srgbClr val="2B5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6" name="Freeform 90">
              <a:extLst>
                <a:ext uri="{FF2B5EF4-FFF2-40B4-BE49-F238E27FC236}">
                  <a16:creationId xmlns:a16="http://schemas.microsoft.com/office/drawing/2014/main" id="{F4496CAF-9530-482B-B685-4CF364DC361E}"/>
                </a:ext>
              </a:extLst>
            </p:cNvPr>
            <p:cNvSpPr>
              <a:spLocks/>
            </p:cNvSpPr>
            <p:nvPr/>
          </p:nvSpPr>
          <p:spPr bwMode="auto">
            <a:xfrm>
              <a:off x="2113" y="673"/>
              <a:ext cx="717" cy="34"/>
            </a:xfrm>
            <a:custGeom>
              <a:avLst/>
              <a:gdLst>
                <a:gd name="T0" fmla="*/ 0 w 16497"/>
                <a:gd name="T1" fmla="*/ 0 h 782"/>
                <a:gd name="T2" fmla="*/ 34 w 16497"/>
                <a:gd name="T3" fmla="*/ 34 h 782"/>
                <a:gd name="T4" fmla="*/ 683 w 16497"/>
                <a:gd name="T5" fmla="*/ 34 h 782"/>
                <a:gd name="T6" fmla="*/ 717 w 16497"/>
                <a:gd name="T7" fmla="*/ 0 h 782"/>
                <a:gd name="T8" fmla="*/ 0 w 16497"/>
                <a:gd name="T9" fmla="*/ 0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97" h="782">
                  <a:moveTo>
                    <a:pt x="0" y="0"/>
                  </a:moveTo>
                  <a:lnTo>
                    <a:pt x="781" y="782"/>
                  </a:lnTo>
                  <a:lnTo>
                    <a:pt x="15716" y="782"/>
                  </a:lnTo>
                  <a:lnTo>
                    <a:pt x="16497" y="0"/>
                  </a:lnTo>
                  <a:lnTo>
                    <a:pt x="0" y="0"/>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77" name="Freeform 91">
              <a:extLst>
                <a:ext uri="{FF2B5EF4-FFF2-40B4-BE49-F238E27FC236}">
                  <a16:creationId xmlns:a16="http://schemas.microsoft.com/office/drawing/2014/main" id="{4D1B70C9-B4C8-4E2B-964A-E81E9175CF15}"/>
                </a:ext>
              </a:extLst>
            </p:cNvPr>
            <p:cNvSpPr>
              <a:spLocks/>
            </p:cNvSpPr>
            <p:nvPr/>
          </p:nvSpPr>
          <p:spPr bwMode="auto">
            <a:xfrm>
              <a:off x="2796" y="673"/>
              <a:ext cx="34" cy="391"/>
            </a:xfrm>
            <a:custGeom>
              <a:avLst/>
              <a:gdLst>
                <a:gd name="T0" fmla="*/ 34 w 781"/>
                <a:gd name="T1" fmla="*/ 391 h 8999"/>
                <a:gd name="T2" fmla="*/ 0 w 781"/>
                <a:gd name="T3" fmla="*/ 357 h 8999"/>
                <a:gd name="T4" fmla="*/ 0 w 781"/>
                <a:gd name="T5" fmla="*/ 34 h 8999"/>
                <a:gd name="T6" fmla="*/ 34 w 781"/>
                <a:gd name="T7" fmla="*/ 0 h 8999"/>
                <a:gd name="T8" fmla="*/ 34 w 781"/>
                <a:gd name="T9" fmla="*/ 391 h 8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1" h="8999">
                  <a:moveTo>
                    <a:pt x="781" y="8999"/>
                  </a:moveTo>
                  <a:lnTo>
                    <a:pt x="0" y="8217"/>
                  </a:lnTo>
                  <a:lnTo>
                    <a:pt x="0" y="782"/>
                  </a:lnTo>
                  <a:lnTo>
                    <a:pt x="781" y="0"/>
                  </a:lnTo>
                  <a:lnTo>
                    <a:pt x="781" y="8999"/>
                  </a:lnTo>
                  <a:close/>
                </a:path>
              </a:pathLst>
            </a:custGeom>
            <a:solidFill>
              <a:srgbClr val="2916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8" name="Freeform 92">
              <a:extLst>
                <a:ext uri="{FF2B5EF4-FFF2-40B4-BE49-F238E27FC236}">
                  <a16:creationId xmlns:a16="http://schemas.microsoft.com/office/drawing/2014/main" id="{531058B7-076C-45C6-9759-49EA479E2B91}"/>
                </a:ext>
              </a:extLst>
            </p:cNvPr>
            <p:cNvSpPr>
              <a:spLocks/>
            </p:cNvSpPr>
            <p:nvPr/>
          </p:nvSpPr>
          <p:spPr bwMode="auto">
            <a:xfrm>
              <a:off x="2796" y="673"/>
              <a:ext cx="34" cy="391"/>
            </a:xfrm>
            <a:custGeom>
              <a:avLst/>
              <a:gdLst>
                <a:gd name="T0" fmla="*/ 34 w 781"/>
                <a:gd name="T1" fmla="*/ 391 h 8999"/>
                <a:gd name="T2" fmla="*/ 0 w 781"/>
                <a:gd name="T3" fmla="*/ 357 h 8999"/>
                <a:gd name="T4" fmla="*/ 0 w 781"/>
                <a:gd name="T5" fmla="*/ 34 h 8999"/>
                <a:gd name="T6" fmla="*/ 34 w 781"/>
                <a:gd name="T7" fmla="*/ 0 h 8999"/>
                <a:gd name="T8" fmla="*/ 34 w 781"/>
                <a:gd name="T9" fmla="*/ 391 h 8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1" h="8999">
                  <a:moveTo>
                    <a:pt x="781" y="8999"/>
                  </a:moveTo>
                  <a:lnTo>
                    <a:pt x="0" y="8217"/>
                  </a:lnTo>
                  <a:lnTo>
                    <a:pt x="0" y="782"/>
                  </a:lnTo>
                  <a:lnTo>
                    <a:pt x="781" y="0"/>
                  </a:lnTo>
                  <a:lnTo>
                    <a:pt x="781" y="8999"/>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79" name="Freeform 93">
              <a:extLst>
                <a:ext uri="{FF2B5EF4-FFF2-40B4-BE49-F238E27FC236}">
                  <a16:creationId xmlns:a16="http://schemas.microsoft.com/office/drawing/2014/main" id="{5F4ED619-5EDE-4B35-A3EB-F4252CBB7A9A}"/>
                </a:ext>
              </a:extLst>
            </p:cNvPr>
            <p:cNvSpPr>
              <a:spLocks/>
            </p:cNvSpPr>
            <p:nvPr/>
          </p:nvSpPr>
          <p:spPr bwMode="auto">
            <a:xfrm>
              <a:off x="2113" y="1030"/>
              <a:ext cx="717" cy="34"/>
            </a:xfrm>
            <a:custGeom>
              <a:avLst/>
              <a:gdLst>
                <a:gd name="T0" fmla="*/ 717 w 16497"/>
                <a:gd name="T1" fmla="*/ 34 h 782"/>
                <a:gd name="T2" fmla="*/ 0 w 16497"/>
                <a:gd name="T3" fmla="*/ 34 h 782"/>
                <a:gd name="T4" fmla="*/ 34 w 16497"/>
                <a:gd name="T5" fmla="*/ 0 h 782"/>
                <a:gd name="T6" fmla="*/ 683 w 16497"/>
                <a:gd name="T7" fmla="*/ 0 h 782"/>
                <a:gd name="T8" fmla="*/ 717 w 16497"/>
                <a:gd name="T9" fmla="*/ 34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97" h="782">
                  <a:moveTo>
                    <a:pt x="16497" y="782"/>
                  </a:moveTo>
                  <a:lnTo>
                    <a:pt x="0" y="782"/>
                  </a:lnTo>
                  <a:lnTo>
                    <a:pt x="781" y="0"/>
                  </a:lnTo>
                  <a:lnTo>
                    <a:pt x="15716" y="0"/>
                  </a:lnTo>
                  <a:lnTo>
                    <a:pt x="16497" y="782"/>
                  </a:lnTo>
                  <a:close/>
                </a:path>
              </a:pathLst>
            </a:custGeom>
            <a:solidFill>
              <a:srgbClr val="2A19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80" name="Freeform 94">
              <a:extLst>
                <a:ext uri="{FF2B5EF4-FFF2-40B4-BE49-F238E27FC236}">
                  <a16:creationId xmlns:a16="http://schemas.microsoft.com/office/drawing/2014/main" id="{80F38A7F-6E26-46B3-AAF4-B9310C2D7054}"/>
                </a:ext>
              </a:extLst>
            </p:cNvPr>
            <p:cNvSpPr>
              <a:spLocks/>
            </p:cNvSpPr>
            <p:nvPr/>
          </p:nvSpPr>
          <p:spPr bwMode="auto">
            <a:xfrm>
              <a:off x="2113" y="1030"/>
              <a:ext cx="717" cy="34"/>
            </a:xfrm>
            <a:custGeom>
              <a:avLst/>
              <a:gdLst>
                <a:gd name="T0" fmla="*/ 717 w 16497"/>
                <a:gd name="T1" fmla="*/ 34 h 782"/>
                <a:gd name="T2" fmla="*/ 0 w 16497"/>
                <a:gd name="T3" fmla="*/ 34 h 782"/>
                <a:gd name="T4" fmla="*/ 34 w 16497"/>
                <a:gd name="T5" fmla="*/ 0 h 782"/>
                <a:gd name="T6" fmla="*/ 683 w 16497"/>
                <a:gd name="T7" fmla="*/ 0 h 782"/>
                <a:gd name="T8" fmla="*/ 717 w 16497"/>
                <a:gd name="T9" fmla="*/ 34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97" h="782">
                  <a:moveTo>
                    <a:pt x="16497" y="782"/>
                  </a:moveTo>
                  <a:lnTo>
                    <a:pt x="0" y="782"/>
                  </a:lnTo>
                  <a:lnTo>
                    <a:pt x="781" y="0"/>
                  </a:lnTo>
                  <a:lnTo>
                    <a:pt x="15716" y="0"/>
                  </a:lnTo>
                  <a:lnTo>
                    <a:pt x="16497" y="782"/>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9157" name="Group 96">
            <a:extLst>
              <a:ext uri="{FF2B5EF4-FFF2-40B4-BE49-F238E27FC236}">
                <a16:creationId xmlns:a16="http://schemas.microsoft.com/office/drawing/2014/main" id="{49BD3672-B83D-46F5-9488-2C6101BC04E8}"/>
              </a:ext>
            </a:extLst>
          </p:cNvPr>
          <p:cNvGrpSpPr>
            <a:grpSpLocks/>
          </p:cNvGrpSpPr>
          <p:nvPr/>
        </p:nvGrpSpPr>
        <p:grpSpPr bwMode="auto">
          <a:xfrm>
            <a:off x="3735388" y="2895600"/>
            <a:ext cx="1371600" cy="1219200"/>
            <a:chOff x="2113" y="673"/>
            <a:chExt cx="717" cy="391"/>
          </a:xfrm>
        </p:grpSpPr>
        <p:sp>
          <p:nvSpPr>
            <p:cNvPr id="49161" name="Rectangle 97">
              <a:extLst>
                <a:ext uri="{FF2B5EF4-FFF2-40B4-BE49-F238E27FC236}">
                  <a16:creationId xmlns:a16="http://schemas.microsoft.com/office/drawing/2014/main" id="{3FECB8D8-7503-45DF-962E-79CF2EF2C9E8}"/>
                </a:ext>
              </a:extLst>
            </p:cNvPr>
            <p:cNvSpPr>
              <a:spLocks noChangeArrowheads="1"/>
            </p:cNvSpPr>
            <p:nvPr/>
          </p:nvSpPr>
          <p:spPr bwMode="auto">
            <a:xfrm>
              <a:off x="2147" y="707"/>
              <a:ext cx="649" cy="323"/>
            </a:xfrm>
            <a:prstGeom prst="rect">
              <a:avLst/>
            </a:prstGeom>
            <a:gradFill rotWithShape="0">
              <a:gsLst>
                <a:gs pos="0">
                  <a:srgbClr val="000099"/>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9162" name="Rectangle 98">
              <a:extLst>
                <a:ext uri="{FF2B5EF4-FFF2-40B4-BE49-F238E27FC236}">
                  <a16:creationId xmlns:a16="http://schemas.microsoft.com/office/drawing/2014/main" id="{7C2A454E-F31E-4ACA-A50E-5B02529E533E}"/>
                </a:ext>
              </a:extLst>
            </p:cNvPr>
            <p:cNvSpPr>
              <a:spLocks noChangeArrowheads="1"/>
            </p:cNvSpPr>
            <p:nvPr/>
          </p:nvSpPr>
          <p:spPr bwMode="auto">
            <a:xfrm>
              <a:off x="2147" y="707"/>
              <a:ext cx="649" cy="323"/>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9163" name="Freeform 99">
              <a:extLst>
                <a:ext uri="{FF2B5EF4-FFF2-40B4-BE49-F238E27FC236}">
                  <a16:creationId xmlns:a16="http://schemas.microsoft.com/office/drawing/2014/main" id="{2639B0CF-979F-488D-9809-D956A03BED67}"/>
                </a:ext>
              </a:extLst>
            </p:cNvPr>
            <p:cNvSpPr>
              <a:spLocks/>
            </p:cNvSpPr>
            <p:nvPr/>
          </p:nvSpPr>
          <p:spPr bwMode="auto">
            <a:xfrm>
              <a:off x="2113" y="673"/>
              <a:ext cx="34" cy="391"/>
            </a:xfrm>
            <a:custGeom>
              <a:avLst/>
              <a:gdLst>
                <a:gd name="T0" fmla="*/ 0 w 781"/>
                <a:gd name="T1" fmla="*/ 0 h 8999"/>
                <a:gd name="T2" fmla="*/ 34 w 781"/>
                <a:gd name="T3" fmla="*/ 34 h 8999"/>
                <a:gd name="T4" fmla="*/ 34 w 781"/>
                <a:gd name="T5" fmla="*/ 357 h 8999"/>
                <a:gd name="T6" fmla="*/ 0 w 781"/>
                <a:gd name="T7" fmla="*/ 391 h 8999"/>
                <a:gd name="T8" fmla="*/ 0 w 781"/>
                <a:gd name="T9" fmla="*/ 0 h 8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1" h="8999">
                  <a:moveTo>
                    <a:pt x="0" y="0"/>
                  </a:moveTo>
                  <a:lnTo>
                    <a:pt x="781" y="782"/>
                  </a:lnTo>
                  <a:lnTo>
                    <a:pt x="781" y="8217"/>
                  </a:lnTo>
                  <a:lnTo>
                    <a:pt x="0" y="8999"/>
                  </a:lnTo>
                  <a:lnTo>
                    <a:pt x="0" y="0"/>
                  </a:lnTo>
                  <a:close/>
                </a:path>
              </a:pathLst>
            </a:custGeom>
            <a:solidFill>
              <a:srgbClr val="6886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4" name="Freeform 100">
              <a:extLst>
                <a:ext uri="{FF2B5EF4-FFF2-40B4-BE49-F238E27FC236}">
                  <a16:creationId xmlns:a16="http://schemas.microsoft.com/office/drawing/2014/main" id="{7D3A98C4-6E21-4A3E-8AFA-4E54D2CC0ABE}"/>
                </a:ext>
              </a:extLst>
            </p:cNvPr>
            <p:cNvSpPr>
              <a:spLocks/>
            </p:cNvSpPr>
            <p:nvPr/>
          </p:nvSpPr>
          <p:spPr bwMode="auto">
            <a:xfrm>
              <a:off x="2113" y="673"/>
              <a:ext cx="34" cy="391"/>
            </a:xfrm>
            <a:custGeom>
              <a:avLst/>
              <a:gdLst>
                <a:gd name="T0" fmla="*/ 0 w 781"/>
                <a:gd name="T1" fmla="*/ 0 h 8999"/>
                <a:gd name="T2" fmla="*/ 34 w 781"/>
                <a:gd name="T3" fmla="*/ 34 h 8999"/>
                <a:gd name="T4" fmla="*/ 34 w 781"/>
                <a:gd name="T5" fmla="*/ 357 h 8999"/>
                <a:gd name="T6" fmla="*/ 0 w 781"/>
                <a:gd name="T7" fmla="*/ 391 h 8999"/>
                <a:gd name="T8" fmla="*/ 0 w 781"/>
                <a:gd name="T9" fmla="*/ 0 h 8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1" h="8999">
                  <a:moveTo>
                    <a:pt x="0" y="0"/>
                  </a:moveTo>
                  <a:lnTo>
                    <a:pt x="781" y="782"/>
                  </a:lnTo>
                  <a:lnTo>
                    <a:pt x="781" y="8217"/>
                  </a:lnTo>
                  <a:lnTo>
                    <a:pt x="0" y="8999"/>
                  </a:lnTo>
                  <a:lnTo>
                    <a:pt x="0" y="0"/>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5" name="Freeform 101">
              <a:extLst>
                <a:ext uri="{FF2B5EF4-FFF2-40B4-BE49-F238E27FC236}">
                  <a16:creationId xmlns:a16="http://schemas.microsoft.com/office/drawing/2014/main" id="{F294B07E-4ADC-4CDF-A23D-B98FF3D46D46}"/>
                </a:ext>
              </a:extLst>
            </p:cNvPr>
            <p:cNvSpPr>
              <a:spLocks/>
            </p:cNvSpPr>
            <p:nvPr/>
          </p:nvSpPr>
          <p:spPr bwMode="auto">
            <a:xfrm>
              <a:off x="2113" y="673"/>
              <a:ext cx="717" cy="34"/>
            </a:xfrm>
            <a:custGeom>
              <a:avLst/>
              <a:gdLst>
                <a:gd name="T0" fmla="*/ 0 w 16497"/>
                <a:gd name="T1" fmla="*/ 0 h 782"/>
                <a:gd name="T2" fmla="*/ 34 w 16497"/>
                <a:gd name="T3" fmla="*/ 34 h 782"/>
                <a:gd name="T4" fmla="*/ 683 w 16497"/>
                <a:gd name="T5" fmla="*/ 34 h 782"/>
                <a:gd name="T6" fmla="*/ 717 w 16497"/>
                <a:gd name="T7" fmla="*/ 0 h 782"/>
                <a:gd name="T8" fmla="*/ 0 w 16497"/>
                <a:gd name="T9" fmla="*/ 0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97" h="782">
                  <a:moveTo>
                    <a:pt x="0" y="0"/>
                  </a:moveTo>
                  <a:lnTo>
                    <a:pt x="781" y="782"/>
                  </a:lnTo>
                  <a:lnTo>
                    <a:pt x="15716" y="782"/>
                  </a:lnTo>
                  <a:lnTo>
                    <a:pt x="16497" y="0"/>
                  </a:lnTo>
                  <a:lnTo>
                    <a:pt x="0" y="0"/>
                  </a:lnTo>
                  <a:close/>
                </a:path>
              </a:pathLst>
            </a:custGeom>
            <a:solidFill>
              <a:srgbClr val="2B5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6" name="Freeform 102">
              <a:extLst>
                <a:ext uri="{FF2B5EF4-FFF2-40B4-BE49-F238E27FC236}">
                  <a16:creationId xmlns:a16="http://schemas.microsoft.com/office/drawing/2014/main" id="{749CAC30-5DF0-4387-B71D-607436173175}"/>
                </a:ext>
              </a:extLst>
            </p:cNvPr>
            <p:cNvSpPr>
              <a:spLocks/>
            </p:cNvSpPr>
            <p:nvPr/>
          </p:nvSpPr>
          <p:spPr bwMode="auto">
            <a:xfrm>
              <a:off x="2113" y="673"/>
              <a:ext cx="717" cy="34"/>
            </a:xfrm>
            <a:custGeom>
              <a:avLst/>
              <a:gdLst>
                <a:gd name="T0" fmla="*/ 0 w 16497"/>
                <a:gd name="T1" fmla="*/ 0 h 782"/>
                <a:gd name="T2" fmla="*/ 34 w 16497"/>
                <a:gd name="T3" fmla="*/ 34 h 782"/>
                <a:gd name="T4" fmla="*/ 683 w 16497"/>
                <a:gd name="T5" fmla="*/ 34 h 782"/>
                <a:gd name="T6" fmla="*/ 717 w 16497"/>
                <a:gd name="T7" fmla="*/ 0 h 782"/>
                <a:gd name="T8" fmla="*/ 0 w 16497"/>
                <a:gd name="T9" fmla="*/ 0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97" h="782">
                  <a:moveTo>
                    <a:pt x="0" y="0"/>
                  </a:moveTo>
                  <a:lnTo>
                    <a:pt x="781" y="782"/>
                  </a:lnTo>
                  <a:lnTo>
                    <a:pt x="15716" y="782"/>
                  </a:lnTo>
                  <a:lnTo>
                    <a:pt x="16497" y="0"/>
                  </a:lnTo>
                  <a:lnTo>
                    <a:pt x="0" y="0"/>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7" name="Freeform 103">
              <a:extLst>
                <a:ext uri="{FF2B5EF4-FFF2-40B4-BE49-F238E27FC236}">
                  <a16:creationId xmlns:a16="http://schemas.microsoft.com/office/drawing/2014/main" id="{39BC4203-6FC8-4D56-A5FC-BE847B31D7A4}"/>
                </a:ext>
              </a:extLst>
            </p:cNvPr>
            <p:cNvSpPr>
              <a:spLocks/>
            </p:cNvSpPr>
            <p:nvPr/>
          </p:nvSpPr>
          <p:spPr bwMode="auto">
            <a:xfrm>
              <a:off x="2796" y="673"/>
              <a:ext cx="34" cy="391"/>
            </a:xfrm>
            <a:custGeom>
              <a:avLst/>
              <a:gdLst>
                <a:gd name="T0" fmla="*/ 34 w 781"/>
                <a:gd name="T1" fmla="*/ 391 h 8999"/>
                <a:gd name="T2" fmla="*/ 0 w 781"/>
                <a:gd name="T3" fmla="*/ 357 h 8999"/>
                <a:gd name="T4" fmla="*/ 0 w 781"/>
                <a:gd name="T5" fmla="*/ 34 h 8999"/>
                <a:gd name="T6" fmla="*/ 34 w 781"/>
                <a:gd name="T7" fmla="*/ 0 h 8999"/>
                <a:gd name="T8" fmla="*/ 34 w 781"/>
                <a:gd name="T9" fmla="*/ 391 h 8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1" h="8999">
                  <a:moveTo>
                    <a:pt x="781" y="8999"/>
                  </a:moveTo>
                  <a:lnTo>
                    <a:pt x="0" y="8217"/>
                  </a:lnTo>
                  <a:lnTo>
                    <a:pt x="0" y="782"/>
                  </a:lnTo>
                  <a:lnTo>
                    <a:pt x="781" y="0"/>
                  </a:lnTo>
                  <a:lnTo>
                    <a:pt x="781" y="8999"/>
                  </a:lnTo>
                  <a:close/>
                </a:path>
              </a:pathLst>
            </a:custGeom>
            <a:solidFill>
              <a:srgbClr val="2916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8" name="Freeform 104">
              <a:extLst>
                <a:ext uri="{FF2B5EF4-FFF2-40B4-BE49-F238E27FC236}">
                  <a16:creationId xmlns:a16="http://schemas.microsoft.com/office/drawing/2014/main" id="{FE85327F-049E-4222-86E1-EAB00DB132FA}"/>
                </a:ext>
              </a:extLst>
            </p:cNvPr>
            <p:cNvSpPr>
              <a:spLocks/>
            </p:cNvSpPr>
            <p:nvPr/>
          </p:nvSpPr>
          <p:spPr bwMode="auto">
            <a:xfrm>
              <a:off x="2796" y="673"/>
              <a:ext cx="34" cy="391"/>
            </a:xfrm>
            <a:custGeom>
              <a:avLst/>
              <a:gdLst>
                <a:gd name="T0" fmla="*/ 34 w 781"/>
                <a:gd name="T1" fmla="*/ 391 h 8999"/>
                <a:gd name="T2" fmla="*/ 0 w 781"/>
                <a:gd name="T3" fmla="*/ 357 h 8999"/>
                <a:gd name="T4" fmla="*/ 0 w 781"/>
                <a:gd name="T5" fmla="*/ 34 h 8999"/>
                <a:gd name="T6" fmla="*/ 34 w 781"/>
                <a:gd name="T7" fmla="*/ 0 h 8999"/>
                <a:gd name="T8" fmla="*/ 34 w 781"/>
                <a:gd name="T9" fmla="*/ 391 h 8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1" h="8999">
                  <a:moveTo>
                    <a:pt x="781" y="8999"/>
                  </a:moveTo>
                  <a:lnTo>
                    <a:pt x="0" y="8217"/>
                  </a:lnTo>
                  <a:lnTo>
                    <a:pt x="0" y="782"/>
                  </a:lnTo>
                  <a:lnTo>
                    <a:pt x="781" y="0"/>
                  </a:lnTo>
                  <a:lnTo>
                    <a:pt x="781" y="8999"/>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9" name="Freeform 105">
              <a:extLst>
                <a:ext uri="{FF2B5EF4-FFF2-40B4-BE49-F238E27FC236}">
                  <a16:creationId xmlns:a16="http://schemas.microsoft.com/office/drawing/2014/main" id="{EF7B082F-DC85-42B8-8991-B45C76AD8EC0}"/>
                </a:ext>
              </a:extLst>
            </p:cNvPr>
            <p:cNvSpPr>
              <a:spLocks/>
            </p:cNvSpPr>
            <p:nvPr/>
          </p:nvSpPr>
          <p:spPr bwMode="auto">
            <a:xfrm>
              <a:off x="2113" y="1030"/>
              <a:ext cx="717" cy="34"/>
            </a:xfrm>
            <a:custGeom>
              <a:avLst/>
              <a:gdLst>
                <a:gd name="T0" fmla="*/ 717 w 16497"/>
                <a:gd name="T1" fmla="*/ 34 h 782"/>
                <a:gd name="T2" fmla="*/ 0 w 16497"/>
                <a:gd name="T3" fmla="*/ 34 h 782"/>
                <a:gd name="T4" fmla="*/ 34 w 16497"/>
                <a:gd name="T5" fmla="*/ 0 h 782"/>
                <a:gd name="T6" fmla="*/ 683 w 16497"/>
                <a:gd name="T7" fmla="*/ 0 h 782"/>
                <a:gd name="T8" fmla="*/ 717 w 16497"/>
                <a:gd name="T9" fmla="*/ 34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97" h="782">
                  <a:moveTo>
                    <a:pt x="16497" y="782"/>
                  </a:moveTo>
                  <a:lnTo>
                    <a:pt x="0" y="782"/>
                  </a:lnTo>
                  <a:lnTo>
                    <a:pt x="781" y="0"/>
                  </a:lnTo>
                  <a:lnTo>
                    <a:pt x="15716" y="0"/>
                  </a:lnTo>
                  <a:lnTo>
                    <a:pt x="16497" y="782"/>
                  </a:lnTo>
                  <a:close/>
                </a:path>
              </a:pathLst>
            </a:custGeom>
            <a:solidFill>
              <a:srgbClr val="2A19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70" name="Freeform 106">
              <a:extLst>
                <a:ext uri="{FF2B5EF4-FFF2-40B4-BE49-F238E27FC236}">
                  <a16:creationId xmlns:a16="http://schemas.microsoft.com/office/drawing/2014/main" id="{22873C1B-632A-46C7-9059-98DD6D3C2BCB}"/>
                </a:ext>
              </a:extLst>
            </p:cNvPr>
            <p:cNvSpPr>
              <a:spLocks/>
            </p:cNvSpPr>
            <p:nvPr/>
          </p:nvSpPr>
          <p:spPr bwMode="auto">
            <a:xfrm>
              <a:off x="2113" y="1030"/>
              <a:ext cx="717" cy="34"/>
            </a:xfrm>
            <a:custGeom>
              <a:avLst/>
              <a:gdLst>
                <a:gd name="T0" fmla="*/ 717 w 16497"/>
                <a:gd name="T1" fmla="*/ 34 h 782"/>
                <a:gd name="T2" fmla="*/ 0 w 16497"/>
                <a:gd name="T3" fmla="*/ 34 h 782"/>
                <a:gd name="T4" fmla="*/ 34 w 16497"/>
                <a:gd name="T5" fmla="*/ 0 h 782"/>
                <a:gd name="T6" fmla="*/ 683 w 16497"/>
                <a:gd name="T7" fmla="*/ 0 h 782"/>
                <a:gd name="T8" fmla="*/ 717 w 16497"/>
                <a:gd name="T9" fmla="*/ 34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97" h="782">
                  <a:moveTo>
                    <a:pt x="16497" y="782"/>
                  </a:moveTo>
                  <a:lnTo>
                    <a:pt x="0" y="782"/>
                  </a:lnTo>
                  <a:lnTo>
                    <a:pt x="781" y="0"/>
                  </a:lnTo>
                  <a:lnTo>
                    <a:pt x="15716" y="0"/>
                  </a:lnTo>
                  <a:lnTo>
                    <a:pt x="16497" y="782"/>
                  </a:lnTo>
                </a:path>
              </a:pathLst>
            </a:custGeom>
            <a:noFill/>
            <a:ln w="0">
              <a:solidFill>
                <a:srgbClr val="2427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9158" name="Text Box 107">
            <a:extLst>
              <a:ext uri="{FF2B5EF4-FFF2-40B4-BE49-F238E27FC236}">
                <a16:creationId xmlns:a16="http://schemas.microsoft.com/office/drawing/2014/main" id="{487F3A73-23A0-448D-89AE-076F449E6DC7}"/>
              </a:ext>
            </a:extLst>
          </p:cNvPr>
          <p:cNvSpPr txBox="1">
            <a:spLocks noChangeArrowheads="1"/>
          </p:cNvSpPr>
          <p:nvPr/>
        </p:nvSpPr>
        <p:spPr bwMode="auto">
          <a:xfrm>
            <a:off x="3430588" y="838200"/>
            <a:ext cx="19812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10000"/>
              </a:lnSpc>
            </a:pPr>
            <a:r>
              <a:rPr lang="en-US" altLang="en-US" sz="4600" b="1">
                <a:solidFill>
                  <a:schemeClr val="tx2"/>
                </a:solidFill>
                <a:latin typeface="Arial" panose="020B0604020202020204" pitchFamily="34" charset="0"/>
              </a:rPr>
              <a:t>PLAN</a:t>
            </a:r>
          </a:p>
        </p:txBody>
      </p:sp>
      <p:sp>
        <p:nvSpPr>
          <p:cNvPr id="49159" name="Text Box 108">
            <a:extLst>
              <a:ext uri="{FF2B5EF4-FFF2-40B4-BE49-F238E27FC236}">
                <a16:creationId xmlns:a16="http://schemas.microsoft.com/office/drawing/2014/main" id="{3BC7D67A-1622-41DA-805C-AC76908DF28D}"/>
              </a:ext>
            </a:extLst>
          </p:cNvPr>
          <p:cNvSpPr txBox="1">
            <a:spLocks noChangeArrowheads="1"/>
          </p:cNvSpPr>
          <p:nvPr/>
        </p:nvSpPr>
        <p:spPr bwMode="auto">
          <a:xfrm>
            <a:off x="3430588" y="3022600"/>
            <a:ext cx="19812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10000"/>
              </a:lnSpc>
            </a:pPr>
            <a:r>
              <a:rPr lang="en-US" altLang="en-US" sz="4600" b="1">
                <a:solidFill>
                  <a:schemeClr val="tx2"/>
                </a:solidFill>
                <a:latin typeface="Arial" panose="020B0604020202020204" pitchFamily="34" charset="0"/>
              </a:rPr>
              <a:t>DE</a:t>
            </a:r>
          </a:p>
        </p:txBody>
      </p:sp>
      <p:sp>
        <p:nvSpPr>
          <p:cNvPr id="49160" name="Text Box 121">
            <a:extLst>
              <a:ext uri="{FF2B5EF4-FFF2-40B4-BE49-F238E27FC236}">
                <a16:creationId xmlns:a16="http://schemas.microsoft.com/office/drawing/2014/main" id="{A3CB8672-77D9-4C80-B8F0-DE8D964CFE3E}"/>
              </a:ext>
            </a:extLst>
          </p:cNvPr>
          <p:cNvSpPr txBox="1">
            <a:spLocks noChangeArrowheads="1"/>
          </p:cNvSpPr>
          <p:nvPr/>
        </p:nvSpPr>
        <p:spPr bwMode="auto">
          <a:xfrm>
            <a:off x="1676400" y="5180013"/>
            <a:ext cx="57150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10000"/>
              </a:lnSpc>
            </a:pPr>
            <a:r>
              <a:rPr lang="en-US" altLang="en-US" sz="4600" b="1">
                <a:solidFill>
                  <a:schemeClr val="tx2"/>
                </a:solidFill>
                <a:latin typeface="Arial" panose="020B0604020202020204" pitchFamily="34" charset="0"/>
              </a:rPr>
              <a:t>ENTRENAMIENTO</a:t>
            </a:r>
          </a:p>
        </p:txBody>
      </p:sp>
    </p:spTree>
    <p:custDataLst>
      <p:tags r:id="rId1"/>
    </p:custData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0">
            <a:extLst>
              <a:ext uri="{FF2B5EF4-FFF2-40B4-BE49-F238E27FC236}">
                <a16:creationId xmlns:a16="http://schemas.microsoft.com/office/drawing/2014/main" id="{AF3A58B3-8410-4729-A1BF-F2D47DA9F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048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51">
            <a:extLst>
              <a:ext uri="{FF2B5EF4-FFF2-40B4-BE49-F238E27FC236}">
                <a16:creationId xmlns:a16="http://schemas.microsoft.com/office/drawing/2014/main" id="{4CA6A493-3A15-47CF-BA62-5906A11A01C1}"/>
              </a:ext>
            </a:extLst>
          </p:cNvPr>
          <p:cNvSpPr txBox="1">
            <a:spLocks noChangeArrowheads="1"/>
          </p:cNvSpPr>
          <p:nvPr/>
        </p:nvSpPr>
        <p:spPr bwMode="auto">
          <a:xfrm>
            <a:off x="838200" y="3810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51204" name="Picture 52">
            <a:extLst>
              <a:ext uri="{FF2B5EF4-FFF2-40B4-BE49-F238E27FC236}">
                <a16:creationId xmlns:a16="http://schemas.microsoft.com/office/drawing/2014/main" id="{F6A207C6-32AC-4403-8E1A-9AF1FAB66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04800"/>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3">
            <a:extLst>
              <a:ext uri="{FF2B5EF4-FFF2-40B4-BE49-F238E27FC236}">
                <a16:creationId xmlns:a16="http://schemas.microsoft.com/office/drawing/2014/main" id="{BC5BE7F9-6D61-4739-A7A0-71FB69591566}"/>
              </a:ext>
            </a:extLst>
          </p:cNvPr>
          <p:cNvSpPr txBox="1">
            <a:spLocks noChangeArrowheads="1"/>
          </p:cNvSpPr>
          <p:nvPr/>
        </p:nvSpPr>
        <p:spPr bwMode="auto">
          <a:xfrm>
            <a:off x="4724400" y="381000"/>
            <a:ext cx="3505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Plan de Entrenamiento:</a:t>
            </a:r>
          </a:p>
        </p:txBody>
      </p:sp>
      <p:pic>
        <p:nvPicPr>
          <p:cNvPr id="51206" name="Picture 71">
            <a:extLst>
              <a:ext uri="{FF2B5EF4-FFF2-40B4-BE49-F238E27FC236}">
                <a16:creationId xmlns:a16="http://schemas.microsoft.com/office/drawing/2014/main" id="{FD932514-1B40-4985-94B5-AD690144E4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057400"/>
            <a:ext cx="6746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7" name="Picture 72">
            <a:extLst>
              <a:ext uri="{FF2B5EF4-FFF2-40B4-BE49-F238E27FC236}">
                <a16:creationId xmlns:a16="http://schemas.microsoft.com/office/drawing/2014/main" id="{6D8C65C3-5B4D-44A5-A1F9-E81E5A9BFF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2057400"/>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208" name="Group 144">
            <a:extLst>
              <a:ext uri="{FF2B5EF4-FFF2-40B4-BE49-F238E27FC236}">
                <a16:creationId xmlns:a16="http://schemas.microsoft.com/office/drawing/2014/main" id="{880E72D3-129B-49A0-A5E1-2819EFDCCF45}"/>
              </a:ext>
            </a:extLst>
          </p:cNvPr>
          <p:cNvGrpSpPr>
            <a:grpSpLocks/>
          </p:cNvGrpSpPr>
          <p:nvPr/>
        </p:nvGrpSpPr>
        <p:grpSpPr bwMode="auto">
          <a:xfrm>
            <a:off x="3581400" y="1069975"/>
            <a:ext cx="4419600" cy="685800"/>
            <a:chOff x="1298" y="1873"/>
            <a:chExt cx="3020" cy="478"/>
          </a:xfrm>
        </p:grpSpPr>
        <p:sp>
          <p:nvSpPr>
            <p:cNvPr id="51247" name="Rectangle 134">
              <a:extLst>
                <a:ext uri="{FF2B5EF4-FFF2-40B4-BE49-F238E27FC236}">
                  <a16:creationId xmlns:a16="http://schemas.microsoft.com/office/drawing/2014/main" id="{6E72A976-6352-484D-A042-86BF779336EB}"/>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1248" name="Rectangle 135">
              <a:extLst>
                <a:ext uri="{FF2B5EF4-FFF2-40B4-BE49-F238E27FC236}">
                  <a16:creationId xmlns:a16="http://schemas.microsoft.com/office/drawing/2014/main" id="{E0816A4D-B203-48A6-A5DD-ECF05AD268CE}"/>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1249" name="Freeform 136">
              <a:extLst>
                <a:ext uri="{FF2B5EF4-FFF2-40B4-BE49-F238E27FC236}">
                  <a16:creationId xmlns:a16="http://schemas.microsoft.com/office/drawing/2014/main" id="{C8368708-9743-4315-A48C-31F2E8E8F688}"/>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0" name="Freeform 137">
              <a:extLst>
                <a:ext uri="{FF2B5EF4-FFF2-40B4-BE49-F238E27FC236}">
                  <a16:creationId xmlns:a16="http://schemas.microsoft.com/office/drawing/2014/main" id="{61ED8BA0-C6DE-44BF-A79D-645F8A212DFC}"/>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51" name="Freeform 138">
              <a:extLst>
                <a:ext uri="{FF2B5EF4-FFF2-40B4-BE49-F238E27FC236}">
                  <a16:creationId xmlns:a16="http://schemas.microsoft.com/office/drawing/2014/main" id="{0F6E6ECF-C7DA-4589-A45A-F04E60C64500}"/>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2" name="Freeform 139">
              <a:extLst>
                <a:ext uri="{FF2B5EF4-FFF2-40B4-BE49-F238E27FC236}">
                  <a16:creationId xmlns:a16="http://schemas.microsoft.com/office/drawing/2014/main" id="{BECC6C18-0018-4CA2-8ECF-A70A56FFED11}"/>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53" name="Freeform 140">
              <a:extLst>
                <a:ext uri="{FF2B5EF4-FFF2-40B4-BE49-F238E27FC236}">
                  <a16:creationId xmlns:a16="http://schemas.microsoft.com/office/drawing/2014/main" id="{6701C35A-F1AD-4622-8870-E045625203A7}"/>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4" name="Freeform 141">
              <a:extLst>
                <a:ext uri="{FF2B5EF4-FFF2-40B4-BE49-F238E27FC236}">
                  <a16:creationId xmlns:a16="http://schemas.microsoft.com/office/drawing/2014/main" id="{12704374-68B2-43B3-BDF7-66E64E436807}"/>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55" name="Freeform 142">
              <a:extLst>
                <a:ext uri="{FF2B5EF4-FFF2-40B4-BE49-F238E27FC236}">
                  <a16:creationId xmlns:a16="http://schemas.microsoft.com/office/drawing/2014/main" id="{48B8A633-0E1C-4F12-AECD-D919D500735D}"/>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6" name="Freeform 143">
              <a:extLst>
                <a:ext uri="{FF2B5EF4-FFF2-40B4-BE49-F238E27FC236}">
                  <a16:creationId xmlns:a16="http://schemas.microsoft.com/office/drawing/2014/main" id="{A4A77012-D3FE-484B-937D-9810FEC949C5}"/>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1209" name="Text Box 132">
            <a:extLst>
              <a:ext uri="{FF2B5EF4-FFF2-40B4-BE49-F238E27FC236}">
                <a16:creationId xmlns:a16="http://schemas.microsoft.com/office/drawing/2014/main" id="{E577C90E-00EB-4012-8641-7229EB4830BF}"/>
              </a:ext>
            </a:extLst>
          </p:cNvPr>
          <p:cNvSpPr txBox="1">
            <a:spLocks noChangeArrowheads="1"/>
          </p:cNvSpPr>
          <p:nvPr/>
        </p:nvSpPr>
        <p:spPr bwMode="auto">
          <a:xfrm>
            <a:off x="3429000" y="1176338"/>
            <a:ext cx="4724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latin typeface="Arial" panose="020B0604020202020204" pitchFamily="34" charset="0"/>
              </a:rPr>
              <a:t>Consideraciones Preliminares</a:t>
            </a:r>
          </a:p>
        </p:txBody>
      </p:sp>
      <p:grpSp>
        <p:nvGrpSpPr>
          <p:cNvPr id="51210" name="Group 157">
            <a:extLst>
              <a:ext uri="{FF2B5EF4-FFF2-40B4-BE49-F238E27FC236}">
                <a16:creationId xmlns:a16="http://schemas.microsoft.com/office/drawing/2014/main" id="{6409D1C9-E0DA-4D12-A3A5-F8E0A37902CB}"/>
              </a:ext>
            </a:extLst>
          </p:cNvPr>
          <p:cNvGrpSpPr>
            <a:grpSpLocks/>
          </p:cNvGrpSpPr>
          <p:nvPr/>
        </p:nvGrpSpPr>
        <p:grpSpPr bwMode="auto">
          <a:xfrm>
            <a:off x="1219200" y="1069975"/>
            <a:ext cx="2362200" cy="685800"/>
            <a:chOff x="-144" y="3504"/>
            <a:chExt cx="2784" cy="432"/>
          </a:xfrm>
        </p:grpSpPr>
        <p:sp>
          <p:nvSpPr>
            <p:cNvPr id="51237" name="Rectangle 146">
              <a:extLst>
                <a:ext uri="{FF2B5EF4-FFF2-40B4-BE49-F238E27FC236}">
                  <a16:creationId xmlns:a16="http://schemas.microsoft.com/office/drawing/2014/main" id="{6AB0CE31-F166-4949-BE13-480854BD8122}"/>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1238" name="Rectangle 147">
              <a:extLst>
                <a:ext uri="{FF2B5EF4-FFF2-40B4-BE49-F238E27FC236}">
                  <a16:creationId xmlns:a16="http://schemas.microsoft.com/office/drawing/2014/main" id="{41CFE925-39E3-4230-A212-44B8B8667D10}"/>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1239" name="Freeform 148">
              <a:extLst>
                <a:ext uri="{FF2B5EF4-FFF2-40B4-BE49-F238E27FC236}">
                  <a16:creationId xmlns:a16="http://schemas.microsoft.com/office/drawing/2014/main" id="{7E3A29FE-2A3C-4E4B-844B-653D9372C168}"/>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0" name="Freeform 149">
              <a:extLst>
                <a:ext uri="{FF2B5EF4-FFF2-40B4-BE49-F238E27FC236}">
                  <a16:creationId xmlns:a16="http://schemas.microsoft.com/office/drawing/2014/main" id="{73E765E1-EEE7-41B5-98DE-16D906C938CA}"/>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41" name="Freeform 150">
              <a:extLst>
                <a:ext uri="{FF2B5EF4-FFF2-40B4-BE49-F238E27FC236}">
                  <a16:creationId xmlns:a16="http://schemas.microsoft.com/office/drawing/2014/main" id="{9CEDA5A2-F466-4C74-8E87-3F11148F6671}"/>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2" name="Freeform 151">
              <a:extLst>
                <a:ext uri="{FF2B5EF4-FFF2-40B4-BE49-F238E27FC236}">
                  <a16:creationId xmlns:a16="http://schemas.microsoft.com/office/drawing/2014/main" id="{7F9FF50C-D634-4695-A57F-4C2035BEED18}"/>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43" name="Freeform 152">
              <a:extLst>
                <a:ext uri="{FF2B5EF4-FFF2-40B4-BE49-F238E27FC236}">
                  <a16:creationId xmlns:a16="http://schemas.microsoft.com/office/drawing/2014/main" id="{F35F06B2-D338-467E-9118-B79AA7D8E8EB}"/>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4" name="Freeform 153">
              <a:extLst>
                <a:ext uri="{FF2B5EF4-FFF2-40B4-BE49-F238E27FC236}">
                  <a16:creationId xmlns:a16="http://schemas.microsoft.com/office/drawing/2014/main" id="{2EA7F99E-DD14-4DA7-B1E3-4E997268C60D}"/>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45" name="Freeform 154">
              <a:extLst>
                <a:ext uri="{FF2B5EF4-FFF2-40B4-BE49-F238E27FC236}">
                  <a16:creationId xmlns:a16="http://schemas.microsoft.com/office/drawing/2014/main" id="{B330B2CD-67A3-423F-8378-44D13A990494}"/>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6" name="Freeform 155">
              <a:extLst>
                <a:ext uri="{FF2B5EF4-FFF2-40B4-BE49-F238E27FC236}">
                  <a16:creationId xmlns:a16="http://schemas.microsoft.com/office/drawing/2014/main" id="{7475E307-258E-42A0-8F33-28339CF81A75}"/>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1211" name="Text Box 156">
            <a:extLst>
              <a:ext uri="{FF2B5EF4-FFF2-40B4-BE49-F238E27FC236}">
                <a16:creationId xmlns:a16="http://schemas.microsoft.com/office/drawing/2014/main" id="{2BFF04F0-0932-4941-AFA9-518DAB5107EC}"/>
              </a:ext>
            </a:extLst>
          </p:cNvPr>
          <p:cNvSpPr txBox="1">
            <a:spLocks noChangeArrowheads="1"/>
          </p:cNvSpPr>
          <p:nvPr/>
        </p:nvSpPr>
        <p:spPr bwMode="auto">
          <a:xfrm>
            <a:off x="1371600" y="1176338"/>
            <a:ext cx="20574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Tipos/Ciclos:</a:t>
            </a:r>
          </a:p>
        </p:txBody>
      </p:sp>
      <p:grpSp>
        <p:nvGrpSpPr>
          <p:cNvPr id="51212" name="Group 158">
            <a:extLst>
              <a:ext uri="{FF2B5EF4-FFF2-40B4-BE49-F238E27FC236}">
                <a16:creationId xmlns:a16="http://schemas.microsoft.com/office/drawing/2014/main" id="{B2BC183D-1C78-4D45-B31D-12E8E39E92C2}"/>
              </a:ext>
            </a:extLst>
          </p:cNvPr>
          <p:cNvGrpSpPr>
            <a:grpSpLocks/>
          </p:cNvGrpSpPr>
          <p:nvPr/>
        </p:nvGrpSpPr>
        <p:grpSpPr bwMode="auto">
          <a:xfrm>
            <a:off x="381000" y="2743200"/>
            <a:ext cx="8458200" cy="3657600"/>
            <a:chOff x="1109" y="1020"/>
            <a:chExt cx="3542" cy="2280"/>
          </a:xfrm>
        </p:grpSpPr>
        <p:sp>
          <p:nvSpPr>
            <p:cNvPr id="51227" name="Rectangle 159">
              <a:extLst>
                <a:ext uri="{FF2B5EF4-FFF2-40B4-BE49-F238E27FC236}">
                  <a16:creationId xmlns:a16="http://schemas.microsoft.com/office/drawing/2014/main" id="{32D1EC53-F4A2-448F-AEC8-ACC02F400B79}"/>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1228" name="Rectangle 160">
              <a:extLst>
                <a:ext uri="{FF2B5EF4-FFF2-40B4-BE49-F238E27FC236}">
                  <a16:creationId xmlns:a16="http://schemas.microsoft.com/office/drawing/2014/main" id="{4C6EFC4D-3325-48C4-AE6A-1D53CEFA573F}"/>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1229" name="Freeform 161">
              <a:extLst>
                <a:ext uri="{FF2B5EF4-FFF2-40B4-BE49-F238E27FC236}">
                  <a16:creationId xmlns:a16="http://schemas.microsoft.com/office/drawing/2014/main" id="{1608C61B-2788-4371-A55F-FCBFC0BBC5C6}"/>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0" name="Freeform 162">
              <a:extLst>
                <a:ext uri="{FF2B5EF4-FFF2-40B4-BE49-F238E27FC236}">
                  <a16:creationId xmlns:a16="http://schemas.microsoft.com/office/drawing/2014/main" id="{F3EB4308-1FEF-4FA1-BF4B-C95DDEA39C64}"/>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51231" name="Freeform 163">
              <a:extLst>
                <a:ext uri="{FF2B5EF4-FFF2-40B4-BE49-F238E27FC236}">
                  <a16:creationId xmlns:a16="http://schemas.microsoft.com/office/drawing/2014/main" id="{8C1A9353-97B5-4F25-8213-5DACE61498E6}"/>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2" name="Freeform 164">
              <a:extLst>
                <a:ext uri="{FF2B5EF4-FFF2-40B4-BE49-F238E27FC236}">
                  <a16:creationId xmlns:a16="http://schemas.microsoft.com/office/drawing/2014/main" id="{FD9895C3-31E6-4CDD-A5EB-C477F611B9E7}"/>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51233" name="Freeform 165">
              <a:extLst>
                <a:ext uri="{FF2B5EF4-FFF2-40B4-BE49-F238E27FC236}">
                  <a16:creationId xmlns:a16="http://schemas.microsoft.com/office/drawing/2014/main" id="{F47F5AA8-3268-4068-9AB7-0E5EC95A0D88}"/>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4" name="Freeform 166">
              <a:extLst>
                <a:ext uri="{FF2B5EF4-FFF2-40B4-BE49-F238E27FC236}">
                  <a16:creationId xmlns:a16="http://schemas.microsoft.com/office/drawing/2014/main" id="{0ACEEEAA-6392-435E-8195-CAD3CDA95DCF}"/>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51235" name="Freeform 167">
              <a:extLst>
                <a:ext uri="{FF2B5EF4-FFF2-40B4-BE49-F238E27FC236}">
                  <a16:creationId xmlns:a16="http://schemas.microsoft.com/office/drawing/2014/main" id="{1FAE4865-5D27-46A5-B46D-5A338529565B}"/>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6" name="Freeform 168">
              <a:extLst>
                <a:ext uri="{FF2B5EF4-FFF2-40B4-BE49-F238E27FC236}">
                  <a16:creationId xmlns:a16="http://schemas.microsoft.com/office/drawing/2014/main" id="{D5939F8C-6B28-48C7-A4A5-B4B74A87CED8}"/>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51213" name="Picture 169">
            <a:extLst>
              <a:ext uri="{FF2B5EF4-FFF2-40B4-BE49-F238E27FC236}">
                <a16:creationId xmlns:a16="http://schemas.microsoft.com/office/drawing/2014/main" id="{04376250-E5C2-4F61-A4B6-A635B14A7F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54050" y="30480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6202" name="Text Box 170">
            <a:extLst>
              <a:ext uri="{FF2B5EF4-FFF2-40B4-BE49-F238E27FC236}">
                <a16:creationId xmlns:a16="http://schemas.microsoft.com/office/drawing/2014/main" id="{76173C60-E625-475C-BB69-0D45C6C20C21}"/>
              </a:ext>
            </a:extLst>
          </p:cNvPr>
          <p:cNvSpPr txBox="1">
            <a:spLocks noChangeArrowheads="1"/>
          </p:cNvSpPr>
          <p:nvPr/>
        </p:nvSpPr>
        <p:spPr bwMode="auto">
          <a:xfrm>
            <a:off x="958850" y="2971800"/>
            <a:ext cx="7804150" cy="473075"/>
          </a:xfrm>
          <a:prstGeom prst="rect">
            <a:avLst/>
          </a:prstGeom>
          <a:noFill/>
          <a:ln>
            <a:noFill/>
          </a:ln>
          <a:effectLst/>
        </p:spPr>
        <p:txBody>
          <a:bodyPr>
            <a:spAutoFit/>
          </a:bodyPr>
          <a:lstStyle/>
          <a:p>
            <a:pPr>
              <a:defRPr/>
            </a:pPr>
            <a:r>
              <a:rPr lang="en-US" altLang="en-US" sz="2500" b="1">
                <a:solidFill>
                  <a:srgbClr val="00FFFF"/>
                </a:solidFill>
                <a:effectLst>
                  <a:outerShdw blurRad="38100" dist="38100" dir="2700000" algn="tl">
                    <a:srgbClr val="000000"/>
                  </a:outerShdw>
                </a:effectLst>
                <a:latin typeface="Arial" panose="020B0604020202020204" pitchFamily="34" charset="0"/>
              </a:rPr>
              <a:t>Períodos o Fases:</a:t>
            </a:r>
          </a:p>
        </p:txBody>
      </p:sp>
      <p:sp>
        <p:nvSpPr>
          <p:cNvPr id="51215" name="Text Box 171">
            <a:extLst>
              <a:ext uri="{FF2B5EF4-FFF2-40B4-BE49-F238E27FC236}">
                <a16:creationId xmlns:a16="http://schemas.microsoft.com/office/drawing/2014/main" id="{71CB1611-975A-44DC-8DBD-72A9E5A161FD}"/>
              </a:ext>
            </a:extLst>
          </p:cNvPr>
          <p:cNvSpPr txBox="1">
            <a:spLocks noChangeArrowheads="1"/>
          </p:cNvSpPr>
          <p:nvPr/>
        </p:nvSpPr>
        <p:spPr bwMode="auto">
          <a:xfrm>
            <a:off x="1308100" y="3489325"/>
            <a:ext cx="75311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Son partes/divisiones generales de un plan/ciclo anual</a:t>
            </a:r>
          </a:p>
        </p:txBody>
      </p:sp>
      <p:pic>
        <p:nvPicPr>
          <p:cNvPr id="51216" name="Picture 172">
            <a:extLst>
              <a:ext uri="{FF2B5EF4-FFF2-40B4-BE49-F238E27FC236}">
                <a16:creationId xmlns:a16="http://schemas.microsoft.com/office/drawing/2014/main" id="{DCA346CB-82B5-4BEB-BA75-B958994D98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5050" y="3505200"/>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7" name="Picture 174">
            <a:extLst>
              <a:ext uri="{FF2B5EF4-FFF2-40B4-BE49-F238E27FC236}">
                <a16:creationId xmlns:a16="http://schemas.microsoft.com/office/drawing/2014/main" id="{A083C036-CBBC-4664-9764-2B4C21733A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4724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8" name="Text Box 175">
            <a:extLst>
              <a:ext uri="{FF2B5EF4-FFF2-40B4-BE49-F238E27FC236}">
                <a16:creationId xmlns:a16="http://schemas.microsoft.com/office/drawing/2014/main" id="{E88AB904-4C4B-4AEE-B4D7-E28F13B0A29E}"/>
              </a:ext>
            </a:extLst>
          </p:cNvPr>
          <p:cNvSpPr txBox="1">
            <a:spLocks noChangeArrowheads="1"/>
          </p:cNvSpPr>
          <p:nvPr/>
        </p:nvSpPr>
        <p:spPr bwMode="auto">
          <a:xfrm>
            <a:off x="1752600" y="4684713"/>
            <a:ext cx="7162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a:solidFill>
                  <a:schemeClr val="tx1"/>
                </a:solidFill>
              </a:rPr>
              <a:t>Preparatorio</a:t>
            </a:r>
          </a:p>
        </p:txBody>
      </p:sp>
      <p:pic>
        <p:nvPicPr>
          <p:cNvPr id="51219" name="Picture 179">
            <a:extLst>
              <a:ext uri="{FF2B5EF4-FFF2-40B4-BE49-F238E27FC236}">
                <a16:creationId xmlns:a16="http://schemas.microsoft.com/office/drawing/2014/main" id="{7AEC4318-9292-4842-B942-5BBD184CBBF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6863" y="1984375"/>
            <a:ext cx="34115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0" name="Text Box 180">
            <a:extLst>
              <a:ext uri="{FF2B5EF4-FFF2-40B4-BE49-F238E27FC236}">
                <a16:creationId xmlns:a16="http://schemas.microsoft.com/office/drawing/2014/main" id="{4773284A-093A-4000-BBD5-0268BE02BA3B}"/>
              </a:ext>
            </a:extLst>
          </p:cNvPr>
          <p:cNvSpPr txBox="1">
            <a:spLocks noChangeArrowheads="1"/>
          </p:cNvSpPr>
          <p:nvPr/>
        </p:nvSpPr>
        <p:spPr bwMode="auto">
          <a:xfrm>
            <a:off x="2895600" y="2060575"/>
            <a:ext cx="3276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1"/>
                </a:solidFill>
                <a:latin typeface="Arial" panose="020B0604020202020204" pitchFamily="34" charset="0"/>
              </a:rPr>
              <a:t>Definiciones/Conceptos</a:t>
            </a:r>
          </a:p>
        </p:txBody>
      </p:sp>
      <p:sp>
        <p:nvSpPr>
          <p:cNvPr id="51221" name="Text Box 181">
            <a:extLst>
              <a:ext uri="{FF2B5EF4-FFF2-40B4-BE49-F238E27FC236}">
                <a16:creationId xmlns:a16="http://schemas.microsoft.com/office/drawing/2014/main" id="{6F3FBF17-A63F-4232-841B-E9D4DFC067F8}"/>
              </a:ext>
            </a:extLst>
          </p:cNvPr>
          <p:cNvSpPr txBox="1">
            <a:spLocks noChangeArrowheads="1"/>
          </p:cNvSpPr>
          <p:nvPr/>
        </p:nvSpPr>
        <p:spPr bwMode="auto">
          <a:xfrm>
            <a:off x="1308100" y="4276725"/>
            <a:ext cx="75311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Distinguimos entre períodos:</a:t>
            </a:r>
          </a:p>
        </p:txBody>
      </p:sp>
      <p:pic>
        <p:nvPicPr>
          <p:cNvPr id="51222" name="Picture 182">
            <a:extLst>
              <a:ext uri="{FF2B5EF4-FFF2-40B4-BE49-F238E27FC236}">
                <a16:creationId xmlns:a16="http://schemas.microsoft.com/office/drawing/2014/main" id="{FE8E73D3-D52D-4448-AF3D-B3AA7B330B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5050" y="4292600"/>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3" name="Picture 183">
            <a:extLst>
              <a:ext uri="{FF2B5EF4-FFF2-40B4-BE49-F238E27FC236}">
                <a16:creationId xmlns:a16="http://schemas.microsoft.com/office/drawing/2014/main" id="{E4E4D4FF-C74B-4176-9586-C1BBE15B5D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5181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4" name="Text Box 184">
            <a:extLst>
              <a:ext uri="{FF2B5EF4-FFF2-40B4-BE49-F238E27FC236}">
                <a16:creationId xmlns:a16="http://schemas.microsoft.com/office/drawing/2014/main" id="{5BA01C8C-3BCA-412C-B488-34E7F9E398B1}"/>
              </a:ext>
            </a:extLst>
          </p:cNvPr>
          <p:cNvSpPr txBox="1">
            <a:spLocks noChangeArrowheads="1"/>
          </p:cNvSpPr>
          <p:nvPr/>
        </p:nvSpPr>
        <p:spPr bwMode="auto">
          <a:xfrm>
            <a:off x="1752600" y="5141913"/>
            <a:ext cx="7162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a:solidFill>
                  <a:schemeClr val="tx1"/>
                </a:solidFill>
              </a:rPr>
              <a:t>Competitivo</a:t>
            </a:r>
          </a:p>
        </p:txBody>
      </p:sp>
      <p:pic>
        <p:nvPicPr>
          <p:cNvPr id="51225" name="Picture 185">
            <a:extLst>
              <a:ext uri="{FF2B5EF4-FFF2-40B4-BE49-F238E27FC236}">
                <a16:creationId xmlns:a16="http://schemas.microsoft.com/office/drawing/2014/main" id="{6709E958-7EC5-4433-B41E-2246BE979D2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5715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6" name="Text Box 186">
            <a:extLst>
              <a:ext uri="{FF2B5EF4-FFF2-40B4-BE49-F238E27FC236}">
                <a16:creationId xmlns:a16="http://schemas.microsoft.com/office/drawing/2014/main" id="{5B09F367-53BC-439D-8984-C4DB9B44898F}"/>
              </a:ext>
            </a:extLst>
          </p:cNvPr>
          <p:cNvSpPr txBox="1">
            <a:spLocks noChangeArrowheads="1"/>
          </p:cNvSpPr>
          <p:nvPr/>
        </p:nvSpPr>
        <p:spPr bwMode="auto">
          <a:xfrm>
            <a:off x="1752600" y="5675313"/>
            <a:ext cx="7162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a:solidFill>
                  <a:schemeClr val="tx1"/>
                </a:solidFill>
              </a:rPr>
              <a:t>Transitorio</a:t>
            </a:r>
          </a:p>
        </p:txBody>
      </p:sp>
    </p:spTree>
    <p:custDataLst>
      <p:tags r:id="rId1"/>
    </p:custData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1F535687-9B39-4D66-8DF9-56F901E296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a:extLst>
              <a:ext uri="{FF2B5EF4-FFF2-40B4-BE49-F238E27FC236}">
                <a16:creationId xmlns:a16="http://schemas.microsoft.com/office/drawing/2014/main" id="{2CDCE9E2-936A-4649-BB55-DD326FBEF439}"/>
              </a:ext>
            </a:extLst>
          </p:cNvPr>
          <p:cNvSpPr txBox="1">
            <a:spLocks noChangeArrowheads="1"/>
          </p:cNvSpPr>
          <p:nvPr/>
        </p:nvSpPr>
        <p:spPr bwMode="auto">
          <a:xfrm>
            <a:off x="838200" y="4572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53252" name="Picture 4">
            <a:extLst>
              <a:ext uri="{FF2B5EF4-FFF2-40B4-BE49-F238E27FC236}">
                <a16:creationId xmlns:a16="http://schemas.microsoft.com/office/drawing/2014/main" id="{BC7EC2E3-4B2E-4BCB-B806-6FD807744A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81000"/>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a:extLst>
              <a:ext uri="{FF2B5EF4-FFF2-40B4-BE49-F238E27FC236}">
                <a16:creationId xmlns:a16="http://schemas.microsoft.com/office/drawing/2014/main" id="{EC16E171-10B6-4266-986E-44B5D445F2B8}"/>
              </a:ext>
            </a:extLst>
          </p:cNvPr>
          <p:cNvSpPr txBox="1">
            <a:spLocks noChangeArrowheads="1"/>
          </p:cNvSpPr>
          <p:nvPr/>
        </p:nvSpPr>
        <p:spPr bwMode="auto">
          <a:xfrm>
            <a:off x="4724400" y="457200"/>
            <a:ext cx="3505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Plan de Entrenamiento:</a:t>
            </a:r>
          </a:p>
        </p:txBody>
      </p:sp>
      <p:pic>
        <p:nvPicPr>
          <p:cNvPr id="53254" name="Picture 6">
            <a:extLst>
              <a:ext uri="{FF2B5EF4-FFF2-40B4-BE49-F238E27FC236}">
                <a16:creationId xmlns:a16="http://schemas.microsoft.com/office/drawing/2014/main" id="{F786278D-EB2D-4BE4-A293-1BF2B37721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362200"/>
            <a:ext cx="6746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5" name="Picture 7">
            <a:extLst>
              <a:ext uri="{FF2B5EF4-FFF2-40B4-BE49-F238E27FC236}">
                <a16:creationId xmlns:a16="http://schemas.microsoft.com/office/drawing/2014/main" id="{777715CA-737C-4D81-94E5-AC42667D68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2362200"/>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256" name="Group 8">
            <a:extLst>
              <a:ext uri="{FF2B5EF4-FFF2-40B4-BE49-F238E27FC236}">
                <a16:creationId xmlns:a16="http://schemas.microsoft.com/office/drawing/2014/main" id="{0D7E1BF6-79C3-4C98-B357-D75253BC50CD}"/>
              </a:ext>
            </a:extLst>
          </p:cNvPr>
          <p:cNvGrpSpPr>
            <a:grpSpLocks/>
          </p:cNvGrpSpPr>
          <p:nvPr/>
        </p:nvGrpSpPr>
        <p:grpSpPr bwMode="auto">
          <a:xfrm>
            <a:off x="3581400" y="1295400"/>
            <a:ext cx="4419600" cy="685800"/>
            <a:chOff x="1298" y="1873"/>
            <a:chExt cx="3020" cy="478"/>
          </a:xfrm>
        </p:grpSpPr>
        <p:sp>
          <p:nvSpPr>
            <p:cNvPr id="53291" name="Rectangle 9">
              <a:extLst>
                <a:ext uri="{FF2B5EF4-FFF2-40B4-BE49-F238E27FC236}">
                  <a16:creationId xmlns:a16="http://schemas.microsoft.com/office/drawing/2014/main" id="{CF7965C8-C6FF-4FB4-BAB4-4B1EACE06F61}"/>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3292" name="Rectangle 10">
              <a:extLst>
                <a:ext uri="{FF2B5EF4-FFF2-40B4-BE49-F238E27FC236}">
                  <a16:creationId xmlns:a16="http://schemas.microsoft.com/office/drawing/2014/main" id="{E8E1081C-CBD2-4DAD-B24F-2D45FA15797D}"/>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3293" name="Freeform 11">
              <a:extLst>
                <a:ext uri="{FF2B5EF4-FFF2-40B4-BE49-F238E27FC236}">
                  <a16:creationId xmlns:a16="http://schemas.microsoft.com/office/drawing/2014/main" id="{6C9DB0E8-0B2C-490A-9512-57100D9866B3}"/>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94" name="Freeform 12">
              <a:extLst>
                <a:ext uri="{FF2B5EF4-FFF2-40B4-BE49-F238E27FC236}">
                  <a16:creationId xmlns:a16="http://schemas.microsoft.com/office/drawing/2014/main" id="{8B9D36A1-EE25-4850-87DB-D94304137562}"/>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95" name="Freeform 13">
              <a:extLst>
                <a:ext uri="{FF2B5EF4-FFF2-40B4-BE49-F238E27FC236}">
                  <a16:creationId xmlns:a16="http://schemas.microsoft.com/office/drawing/2014/main" id="{2A43BAE3-8C5A-4960-B801-F61161F6F1E8}"/>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96" name="Freeform 14">
              <a:extLst>
                <a:ext uri="{FF2B5EF4-FFF2-40B4-BE49-F238E27FC236}">
                  <a16:creationId xmlns:a16="http://schemas.microsoft.com/office/drawing/2014/main" id="{44988D19-4C09-44C3-A7BC-75EEB4241008}"/>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97" name="Freeform 15">
              <a:extLst>
                <a:ext uri="{FF2B5EF4-FFF2-40B4-BE49-F238E27FC236}">
                  <a16:creationId xmlns:a16="http://schemas.microsoft.com/office/drawing/2014/main" id="{AF10C42A-1150-47FA-A8BF-B85659CF89FE}"/>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98" name="Freeform 16">
              <a:extLst>
                <a:ext uri="{FF2B5EF4-FFF2-40B4-BE49-F238E27FC236}">
                  <a16:creationId xmlns:a16="http://schemas.microsoft.com/office/drawing/2014/main" id="{E70A76C8-5F81-4F29-9DB2-16C31BE5DC90}"/>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99" name="Freeform 17">
              <a:extLst>
                <a:ext uri="{FF2B5EF4-FFF2-40B4-BE49-F238E27FC236}">
                  <a16:creationId xmlns:a16="http://schemas.microsoft.com/office/drawing/2014/main" id="{183CED61-226A-421F-A4C7-48FD279B6080}"/>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00" name="Freeform 18">
              <a:extLst>
                <a:ext uri="{FF2B5EF4-FFF2-40B4-BE49-F238E27FC236}">
                  <a16:creationId xmlns:a16="http://schemas.microsoft.com/office/drawing/2014/main" id="{CF6F1ABA-1A1E-4505-BF4E-867640D4020F}"/>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3257" name="Text Box 19">
            <a:extLst>
              <a:ext uri="{FF2B5EF4-FFF2-40B4-BE49-F238E27FC236}">
                <a16:creationId xmlns:a16="http://schemas.microsoft.com/office/drawing/2014/main" id="{D79AD81C-B46D-4395-9B76-595B24A27D8F}"/>
              </a:ext>
            </a:extLst>
          </p:cNvPr>
          <p:cNvSpPr txBox="1">
            <a:spLocks noChangeArrowheads="1"/>
          </p:cNvSpPr>
          <p:nvPr/>
        </p:nvSpPr>
        <p:spPr bwMode="auto">
          <a:xfrm>
            <a:off x="3429000" y="1401763"/>
            <a:ext cx="4724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latin typeface="Arial" panose="020B0604020202020204" pitchFamily="34" charset="0"/>
              </a:rPr>
              <a:t>Consideraciones Preliminares</a:t>
            </a:r>
          </a:p>
        </p:txBody>
      </p:sp>
      <p:grpSp>
        <p:nvGrpSpPr>
          <p:cNvPr id="53258" name="Group 20">
            <a:extLst>
              <a:ext uri="{FF2B5EF4-FFF2-40B4-BE49-F238E27FC236}">
                <a16:creationId xmlns:a16="http://schemas.microsoft.com/office/drawing/2014/main" id="{CCFD9DA2-5AB6-4D49-9A3E-17CDC0A0D393}"/>
              </a:ext>
            </a:extLst>
          </p:cNvPr>
          <p:cNvGrpSpPr>
            <a:grpSpLocks/>
          </p:cNvGrpSpPr>
          <p:nvPr/>
        </p:nvGrpSpPr>
        <p:grpSpPr bwMode="auto">
          <a:xfrm>
            <a:off x="1219200" y="1295400"/>
            <a:ext cx="2362200" cy="685800"/>
            <a:chOff x="-144" y="3504"/>
            <a:chExt cx="2784" cy="432"/>
          </a:xfrm>
        </p:grpSpPr>
        <p:sp>
          <p:nvSpPr>
            <p:cNvPr id="53281" name="Rectangle 21">
              <a:extLst>
                <a:ext uri="{FF2B5EF4-FFF2-40B4-BE49-F238E27FC236}">
                  <a16:creationId xmlns:a16="http://schemas.microsoft.com/office/drawing/2014/main" id="{848D0E26-5B8A-4879-B4DD-DDC3FE01ACC1}"/>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3282" name="Rectangle 22">
              <a:extLst>
                <a:ext uri="{FF2B5EF4-FFF2-40B4-BE49-F238E27FC236}">
                  <a16:creationId xmlns:a16="http://schemas.microsoft.com/office/drawing/2014/main" id="{6380BFD6-C06D-4438-AEEB-FFB607512AB7}"/>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3283" name="Freeform 23">
              <a:extLst>
                <a:ext uri="{FF2B5EF4-FFF2-40B4-BE49-F238E27FC236}">
                  <a16:creationId xmlns:a16="http://schemas.microsoft.com/office/drawing/2014/main" id="{E58978DB-1A5F-449B-8F7E-18E3560E9C75}"/>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84" name="Freeform 24">
              <a:extLst>
                <a:ext uri="{FF2B5EF4-FFF2-40B4-BE49-F238E27FC236}">
                  <a16:creationId xmlns:a16="http://schemas.microsoft.com/office/drawing/2014/main" id="{2954C536-2275-4A06-A3B4-0578873A4540}"/>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85" name="Freeform 25">
              <a:extLst>
                <a:ext uri="{FF2B5EF4-FFF2-40B4-BE49-F238E27FC236}">
                  <a16:creationId xmlns:a16="http://schemas.microsoft.com/office/drawing/2014/main" id="{BF997C1A-F0C1-479F-A232-8A2EC97D0687}"/>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86" name="Freeform 26">
              <a:extLst>
                <a:ext uri="{FF2B5EF4-FFF2-40B4-BE49-F238E27FC236}">
                  <a16:creationId xmlns:a16="http://schemas.microsoft.com/office/drawing/2014/main" id="{8B92807E-848B-4177-ABC9-DD51A1E08236}"/>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87" name="Freeform 27">
              <a:extLst>
                <a:ext uri="{FF2B5EF4-FFF2-40B4-BE49-F238E27FC236}">
                  <a16:creationId xmlns:a16="http://schemas.microsoft.com/office/drawing/2014/main" id="{E1C32CEB-28C2-4599-BD35-FFE97EC27FD8}"/>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88" name="Freeform 28">
              <a:extLst>
                <a:ext uri="{FF2B5EF4-FFF2-40B4-BE49-F238E27FC236}">
                  <a16:creationId xmlns:a16="http://schemas.microsoft.com/office/drawing/2014/main" id="{8B421375-FBD6-411C-AAEC-A6E3AD0A6743}"/>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89" name="Freeform 29">
              <a:extLst>
                <a:ext uri="{FF2B5EF4-FFF2-40B4-BE49-F238E27FC236}">
                  <a16:creationId xmlns:a16="http://schemas.microsoft.com/office/drawing/2014/main" id="{C9A04820-FB61-4ECC-9E2F-FE30D85A3AE7}"/>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90" name="Freeform 30">
              <a:extLst>
                <a:ext uri="{FF2B5EF4-FFF2-40B4-BE49-F238E27FC236}">
                  <a16:creationId xmlns:a16="http://schemas.microsoft.com/office/drawing/2014/main" id="{88713145-8D64-4247-ADD8-659166560133}"/>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3259" name="Text Box 31">
            <a:extLst>
              <a:ext uri="{FF2B5EF4-FFF2-40B4-BE49-F238E27FC236}">
                <a16:creationId xmlns:a16="http://schemas.microsoft.com/office/drawing/2014/main" id="{403CE080-D2D0-435B-BF8D-154D0C60856E}"/>
              </a:ext>
            </a:extLst>
          </p:cNvPr>
          <p:cNvSpPr txBox="1">
            <a:spLocks noChangeArrowheads="1"/>
          </p:cNvSpPr>
          <p:nvPr/>
        </p:nvSpPr>
        <p:spPr bwMode="auto">
          <a:xfrm>
            <a:off x="1371600" y="1401763"/>
            <a:ext cx="20574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Tipos/Ciclos:</a:t>
            </a:r>
          </a:p>
        </p:txBody>
      </p:sp>
      <p:grpSp>
        <p:nvGrpSpPr>
          <p:cNvPr id="53260" name="Group 32">
            <a:extLst>
              <a:ext uri="{FF2B5EF4-FFF2-40B4-BE49-F238E27FC236}">
                <a16:creationId xmlns:a16="http://schemas.microsoft.com/office/drawing/2014/main" id="{C96A4B00-31CF-4E39-BF63-3533C708A7E6}"/>
              </a:ext>
            </a:extLst>
          </p:cNvPr>
          <p:cNvGrpSpPr>
            <a:grpSpLocks/>
          </p:cNvGrpSpPr>
          <p:nvPr/>
        </p:nvGrpSpPr>
        <p:grpSpPr bwMode="auto">
          <a:xfrm>
            <a:off x="381000" y="3124200"/>
            <a:ext cx="8458200" cy="3352800"/>
            <a:chOff x="1109" y="1020"/>
            <a:chExt cx="3542" cy="2280"/>
          </a:xfrm>
        </p:grpSpPr>
        <p:sp>
          <p:nvSpPr>
            <p:cNvPr id="53271" name="Rectangle 33">
              <a:extLst>
                <a:ext uri="{FF2B5EF4-FFF2-40B4-BE49-F238E27FC236}">
                  <a16:creationId xmlns:a16="http://schemas.microsoft.com/office/drawing/2014/main" id="{2CAC2578-A593-4C43-8A43-AD1C6C180152}"/>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3272" name="Rectangle 34">
              <a:extLst>
                <a:ext uri="{FF2B5EF4-FFF2-40B4-BE49-F238E27FC236}">
                  <a16:creationId xmlns:a16="http://schemas.microsoft.com/office/drawing/2014/main" id="{CB3D0426-40F8-4BAD-A292-96FA978DE4DD}"/>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3273" name="Freeform 35">
              <a:extLst>
                <a:ext uri="{FF2B5EF4-FFF2-40B4-BE49-F238E27FC236}">
                  <a16:creationId xmlns:a16="http://schemas.microsoft.com/office/drawing/2014/main" id="{D5B8062D-3B30-48DB-9CC3-7D2316BF5FCC}"/>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4" name="Freeform 36">
              <a:extLst>
                <a:ext uri="{FF2B5EF4-FFF2-40B4-BE49-F238E27FC236}">
                  <a16:creationId xmlns:a16="http://schemas.microsoft.com/office/drawing/2014/main" id="{E83398D6-C73E-4022-9F49-C578331D8CC7}"/>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53275" name="Freeform 37">
              <a:extLst>
                <a:ext uri="{FF2B5EF4-FFF2-40B4-BE49-F238E27FC236}">
                  <a16:creationId xmlns:a16="http://schemas.microsoft.com/office/drawing/2014/main" id="{8B779EE3-0240-470C-BED4-729DA98771EF}"/>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6" name="Freeform 38">
              <a:extLst>
                <a:ext uri="{FF2B5EF4-FFF2-40B4-BE49-F238E27FC236}">
                  <a16:creationId xmlns:a16="http://schemas.microsoft.com/office/drawing/2014/main" id="{9A70615C-A486-4C29-B686-E18D25312FA1}"/>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53277" name="Freeform 39">
              <a:extLst>
                <a:ext uri="{FF2B5EF4-FFF2-40B4-BE49-F238E27FC236}">
                  <a16:creationId xmlns:a16="http://schemas.microsoft.com/office/drawing/2014/main" id="{BC88FB0C-AE24-46BA-9851-E9741C3B771A}"/>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8" name="Freeform 40">
              <a:extLst>
                <a:ext uri="{FF2B5EF4-FFF2-40B4-BE49-F238E27FC236}">
                  <a16:creationId xmlns:a16="http://schemas.microsoft.com/office/drawing/2014/main" id="{9ABE0D93-455E-4F3A-8668-3B150D61D744}"/>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53279" name="Freeform 41">
              <a:extLst>
                <a:ext uri="{FF2B5EF4-FFF2-40B4-BE49-F238E27FC236}">
                  <a16:creationId xmlns:a16="http://schemas.microsoft.com/office/drawing/2014/main" id="{20E8C211-744B-4619-8E60-9C3D92108857}"/>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80" name="Freeform 42">
              <a:extLst>
                <a:ext uri="{FF2B5EF4-FFF2-40B4-BE49-F238E27FC236}">
                  <a16:creationId xmlns:a16="http://schemas.microsoft.com/office/drawing/2014/main" id="{CF7DC4DC-74DA-4AD5-ABBE-0905E0AC8E11}"/>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53261" name="Picture 43">
            <a:extLst>
              <a:ext uri="{FF2B5EF4-FFF2-40B4-BE49-F238E27FC236}">
                <a16:creationId xmlns:a16="http://schemas.microsoft.com/office/drawing/2014/main" id="{9A7A7854-4D55-4951-A341-C2AC9D6250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54050" y="34544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8124" name="Text Box 44">
            <a:extLst>
              <a:ext uri="{FF2B5EF4-FFF2-40B4-BE49-F238E27FC236}">
                <a16:creationId xmlns:a16="http://schemas.microsoft.com/office/drawing/2014/main" id="{449AE3EA-E164-4E06-BBD8-79E08CB50093}"/>
              </a:ext>
            </a:extLst>
          </p:cNvPr>
          <p:cNvSpPr txBox="1">
            <a:spLocks noChangeArrowheads="1"/>
          </p:cNvSpPr>
          <p:nvPr/>
        </p:nvSpPr>
        <p:spPr bwMode="auto">
          <a:xfrm>
            <a:off x="958850" y="3378200"/>
            <a:ext cx="7804150" cy="473075"/>
          </a:xfrm>
          <a:prstGeom prst="rect">
            <a:avLst/>
          </a:prstGeom>
          <a:noFill/>
          <a:ln>
            <a:noFill/>
          </a:ln>
          <a:effectLst/>
        </p:spPr>
        <p:txBody>
          <a:bodyPr>
            <a:spAutoFit/>
          </a:bodyPr>
          <a:lstStyle/>
          <a:p>
            <a:pPr>
              <a:defRPr/>
            </a:pPr>
            <a:r>
              <a:rPr lang="en-US" altLang="en-US" sz="2500" b="1">
                <a:solidFill>
                  <a:srgbClr val="00FFFF"/>
                </a:solidFill>
                <a:effectLst>
                  <a:outerShdw blurRad="38100" dist="38100" dir="2700000" algn="tl">
                    <a:srgbClr val="000000"/>
                  </a:outerShdw>
                </a:effectLst>
                <a:latin typeface="Arial" panose="020B0604020202020204" pitchFamily="34" charset="0"/>
              </a:rPr>
              <a:t>Macrociclos:</a:t>
            </a:r>
          </a:p>
        </p:txBody>
      </p:sp>
      <p:sp>
        <p:nvSpPr>
          <p:cNvPr id="53263" name="Text Box 45">
            <a:extLst>
              <a:ext uri="{FF2B5EF4-FFF2-40B4-BE49-F238E27FC236}">
                <a16:creationId xmlns:a16="http://schemas.microsoft.com/office/drawing/2014/main" id="{4B58BAE6-585D-4127-97C2-208DE1173BA5}"/>
              </a:ext>
            </a:extLst>
          </p:cNvPr>
          <p:cNvSpPr txBox="1">
            <a:spLocks noChangeArrowheads="1"/>
          </p:cNvSpPr>
          <p:nvPr/>
        </p:nvSpPr>
        <p:spPr bwMode="auto">
          <a:xfrm>
            <a:off x="1308100" y="4419600"/>
            <a:ext cx="75311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rPr>
              <a:t>Dinámica de trabajo/entrenamiento que compone los períodos</a:t>
            </a:r>
          </a:p>
        </p:txBody>
      </p:sp>
      <p:pic>
        <p:nvPicPr>
          <p:cNvPr id="53264" name="Picture 49">
            <a:extLst>
              <a:ext uri="{FF2B5EF4-FFF2-40B4-BE49-F238E27FC236}">
                <a16:creationId xmlns:a16="http://schemas.microsoft.com/office/drawing/2014/main" id="{37F8ABBA-C994-49BC-9590-2AB992A84E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6863" y="2289175"/>
            <a:ext cx="34115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5" name="Text Box 50">
            <a:extLst>
              <a:ext uri="{FF2B5EF4-FFF2-40B4-BE49-F238E27FC236}">
                <a16:creationId xmlns:a16="http://schemas.microsoft.com/office/drawing/2014/main" id="{C664BBDD-7F9E-4785-8C60-6F4886EFC7DD}"/>
              </a:ext>
            </a:extLst>
          </p:cNvPr>
          <p:cNvSpPr txBox="1">
            <a:spLocks noChangeArrowheads="1"/>
          </p:cNvSpPr>
          <p:nvPr/>
        </p:nvSpPr>
        <p:spPr bwMode="auto">
          <a:xfrm>
            <a:off x="2895600" y="2365375"/>
            <a:ext cx="3276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1"/>
                </a:solidFill>
                <a:latin typeface="Arial" panose="020B0604020202020204" pitchFamily="34" charset="0"/>
              </a:rPr>
              <a:t>Definiciones/Conceptos</a:t>
            </a:r>
          </a:p>
        </p:txBody>
      </p:sp>
      <p:sp>
        <p:nvSpPr>
          <p:cNvPr id="53266" name="Text Box 51">
            <a:extLst>
              <a:ext uri="{FF2B5EF4-FFF2-40B4-BE49-F238E27FC236}">
                <a16:creationId xmlns:a16="http://schemas.microsoft.com/office/drawing/2014/main" id="{55949AA7-9D2B-4E39-8972-8077E56ABE50}"/>
              </a:ext>
            </a:extLst>
          </p:cNvPr>
          <p:cNvSpPr txBox="1">
            <a:spLocks noChangeArrowheads="1"/>
          </p:cNvSpPr>
          <p:nvPr/>
        </p:nvSpPr>
        <p:spPr bwMode="auto">
          <a:xfrm>
            <a:off x="1308100" y="5788025"/>
            <a:ext cx="75311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rPr>
              <a:t>Abarca de 2-6 semanas (microciclos)</a:t>
            </a:r>
          </a:p>
        </p:txBody>
      </p:sp>
      <p:sp>
        <p:nvSpPr>
          <p:cNvPr id="53267" name="Text Box 57">
            <a:extLst>
              <a:ext uri="{FF2B5EF4-FFF2-40B4-BE49-F238E27FC236}">
                <a16:creationId xmlns:a16="http://schemas.microsoft.com/office/drawing/2014/main" id="{2FD7498E-AE5D-4A91-A9B7-17AC8648197F}"/>
              </a:ext>
            </a:extLst>
          </p:cNvPr>
          <p:cNvSpPr txBox="1">
            <a:spLocks noChangeArrowheads="1"/>
          </p:cNvSpPr>
          <p:nvPr/>
        </p:nvSpPr>
        <p:spPr bwMode="auto">
          <a:xfrm>
            <a:off x="1308100" y="3962400"/>
            <a:ext cx="75311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Concepto/descripción:</a:t>
            </a:r>
          </a:p>
        </p:txBody>
      </p:sp>
      <p:pic>
        <p:nvPicPr>
          <p:cNvPr id="53268" name="Picture 58">
            <a:extLst>
              <a:ext uri="{FF2B5EF4-FFF2-40B4-BE49-F238E27FC236}">
                <a16:creationId xmlns:a16="http://schemas.microsoft.com/office/drawing/2014/main" id="{C26A8997-EBAB-4726-99F9-E89C0868B4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5050" y="3978275"/>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9" name="Text Box 59">
            <a:extLst>
              <a:ext uri="{FF2B5EF4-FFF2-40B4-BE49-F238E27FC236}">
                <a16:creationId xmlns:a16="http://schemas.microsoft.com/office/drawing/2014/main" id="{595BE855-B65E-45B1-9909-34CA1E1713A0}"/>
              </a:ext>
            </a:extLst>
          </p:cNvPr>
          <p:cNvSpPr txBox="1">
            <a:spLocks noChangeArrowheads="1"/>
          </p:cNvSpPr>
          <p:nvPr/>
        </p:nvSpPr>
        <p:spPr bwMode="auto">
          <a:xfrm>
            <a:off x="1308100" y="5330825"/>
            <a:ext cx="75311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Duración/extensión del entrenamiento:</a:t>
            </a:r>
          </a:p>
        </p:txBody>
      </p:sp>
      <p:pic>
        <p:nvPicPr>
          <p:cNvPr id="53270" name="Picture 60">
            <a:extLst>
              <a:ext uri="{FF2B5EF4-FFF2-40B4-BE49-F238E27FC236}">
                <a16:creationId xmlns:a16="http://schemas.microsoft.com/office/drawing/2014/main" id="{390090B4-E695-4645-9D46-515936F7D1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5050" y="5346700"/>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2D741208-8996-4BCF-8326-7E0BCEAA0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a:extLst>
              <a:ext uri="{FF2B5EF4-FFF2-40B4-BE49-F238E27FC236}">
                <a16:creationId xmlns:a16="http://schemas.microsoft.com/office/drawing/2014/main" id="{47189E56-552E-47AD-8C12-5B11CDCCD29F}"/>
              </a:ext>
            </a:extLst>
          </p:cNvPr>
          <p:cNvSpPr txBox="1">
            <a:spLocks noChangeArrowheads="1"/>
          </p:cNvSpPr>
          <p:nvPr/>
        </p:nvSpPr>
        <p:spPr bwMode="auto">
          <a:xfrm>
            <a:off x="838200" y="4572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55300" name="Picture 4">
            <a:extLst>
              <a:ext uri="{FF2B5EF4-FFF2-40B4-BE49-F238E27FC236}">
                <a16:creationId xmlns:a16="http://schemas.microsoft.com/office/drawing/2014/main" id="{7BBD2ED9-52D4-4390-9275-33D6582289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81000"/>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5">
            <a:extLst>
              <a:ext uri="{FF2B5EF4-FFF2-40B4-BE49-F238E27FC236}">
                <a16:creationId xmlns:a16="http://schemas.microsoft.com/office/drawing/2014/main" id="{E85E43BA-2799-4089-8311-E218EF00B092}"/>
              </a:ext>
            </a:extLst>
          </p:cNvPr>
          <p:cNvSpPr txBox="1">
            <a:spLocks noChangeArrowheads="1"/>
          </p:cNvSpPr>
          <p:nvPr/>
        </p:nvSpPr>
        <p:spPr bwMode="auto">
          <a:xfrm>
            <a:off x="4724400" y="457200"/>
            <a:ext cx="3505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Plan de Entrenamiento:</a:t>
            </a:r>
          </a:p>
        </p:txBody>
      </p:sp>
      <p:pic>
        <p:nvPicPr>
          <p:cNvPr id="55302" name="Picture 6">
            <a:extLst>
              <a:ext uri="{FF2B5EF4-FFF2-40B4-BE49-F238E27FC236}">
                <a16:creationId xmlns:a16="http://schemas.microsoft.com/office/drawing/2014/main" id="{9CB3DECC-8460-41AF-AD68-700C0D0F39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362200"/>
            <a:ext cx="6746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3" name="Picture 7">
            <a:extLst>
              <a:ext uri="{FF2B5EF4-FFF2-40B4-BE49-F238E27FC236}">
                <a16:creationId xmlns:a16="http://schemas.microsoft.com/office/drawing/2014/main" id="{CB50DC68-781B-4A50-BED7-E5E9B66D42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2362200"/>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304" name="Group 8">
            <a:extLst>
              <a:ext uri="{FF2B5EF4-FFF2-40B4-BE49-F238E27FC236}">
                <a16:creationId xmlns:a16="http://schemas.microsoft.com/office/drawing/2014/main" id="{94470AA6-459F-417A-B9D3-387FE6325C44}"/>
              </a:ext>
            </a:extLst>
          </p:cNvPr>
          <p:cNvGrpSpPr>
            <a:grpSpLocks/>
          </p:cNvGrpSpPr>
          <p:nvPr/>
        </p:nvGrpSpPr>
        <p:grpSpPr bwMode="auto">
          <a:xfrm>
            <a:off x="3581400" y="1295400"/>
            <a:ext cx="4419600" cy="685800"/>
            <a:chOff x="1298" y="1873"/>
            <a:chExt cx="3020" cy="478"/>
          </a:xfrm>
        </p:grpSpPr>
        <p:sp>
          <p:nvSpPr>
            <p:cNvPr id="55339" name="Rectangle 9">
              <a:extLst>
                <a:ext uri="{FF2B5EF4-FFF2-40B4-BE49-F238E27FC236}">
                  <a16:creationId xmlns:a16="http://schemas.microsoft.com/office/drawing/2014/main" id="{7FFA1B3D-B066-4802-8FC3-03A4C7420AA8}"/>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5340" name="Rectangle 10">
              <a:extLst>
                <a:ext uri="{FF2B5EF4-FFF2-40B4-BE49-F238E27FC236}">
                  <a16:creationId xmlns:a16="http://schemas.microsoft.com/office/drawing/2014/main" id="{5C76FD0E-D6BB-4F20-81E8-BDC0238C1AC6}"/>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5341" name="Freeform 11">
              <a:extLst>
                <a:ext uri="{FF2B5EF4-FFF2-40B4-BE49-F238E27FC236}">
                  <a16:creationId xmlns:a16="http://schemas.microsoft.com/office/drawing/2014/main" id="{83B1722A-F223-4478-9965-E8F0FD8B5CC6}"/>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2" name="Freeform 12">
              <a:extLst>
                <a:ext uri="{FF2B5EF4-FFF2-40B4-BE49-F238E27FC236}">
                  <a16:creationId xmlns:a16="http://schemas.microsoft.com/office/drawing/2014/main" id="{6EF74B94-F284-4F05-877F-8F071CB94ED7}"/>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3" name="Freeform 13">
              <a:extLst>
                <a:ext uri="{FF2B5EF4-FFF2-40B4-BE49-F238E27FC236}">
                  <a16:creationId xmlns:a16="http://schemas.microsoft.com/office/drawing/2014/main" id="{F0290B15-AC53-4A54-9FD7-3B49A92469E3}"/>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4" name="Freeform 14">
              <a:extLst>
                <a:ext uri="{FF2B5EF4-FFF2-40B4-BE49-F238E27FC236}">
                  <a16:creationId xmlns:a16="http://schemas.microsoft.com/office/drawing/2014/main" id="{8CF41B56-988D-45BC-A3AF-2D1A1187738E}"/>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5" name="Freeform 15">
              <a:extLst>
                <a:ext uri="{FF2B5EF4-FFF2-40B4-BE49-F238E27FC236}">
                  <a16:creationId xmlns:a16="http://schemas.microsoft.com/office/drawing/2014/main" id="{C41B24C2-8C50-4968-A86B-094C543353CB}"/>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6" name="Freeform 16">
              <a:extLst>
                <a:ext uri="{FF2B5EF4-FFF2-40B4-BE49-F238E27FC236}">
                  <a16:creationId xmlns:a16="http://schemas.microsoft.com/office/drawing/2014/main" id="{E8160F45-06C4-415B-BAA6-6A6E594D06DE}"/>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7" name="Freeform 17">
              <a:extLst>
                <a:ext uri="{FF2B5EF4-FFF2-40B4-BE49-F238E27FC236}">
                  <a16:creationId xmlns:a16="http://schemas.microsoft.com/office/drawing/2014/main" id="{BFE5B0BD-4A77-420F-B2D6-469B46528470}"/>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8" name="Freeform 18">
              <a:extLst>
                <a:ext uri="{FF2B5EF4-FFF2-40B4-BE49-F238E27FC236}">
                  <a16:creationId xmlns:a16="http://schemas.microsoft.com/office/drawing/2014/main" id="{ED7CFFA3-06F1-4BAD-A1A0-654F88E11CF1}"/>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5305" name="Text Box 19">
            <a:extLst>
              <a:ext uri="{FF2B5EF4-FFF2-40B4-BE49-F238E27FC236}">
                <a16:creationId xmlns:a16="http://schemas.microsoft.com/office/drawing/2014/main" id="{4688C4B2-F52B-415E-8B2C-B596128916B0}"/>
              </a:ext>
            </a:extLst>
          </p:cNvPr>
          <p:cNvSpPr txBox="1">
            <a:spLocks noChangeArrowheads="1"/>
          </p:cNvSpPr>
          <p:nvPr/>
        </p:nvSpPr>
        <p:spPr bwMode="auto">
          <a:xfrm>
            <a:off x="3429000" y="1401763"/>
            <a:ext cx="4724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latin typeface="Arial" panose="020B0604020202020204" pitchFamily="34" charset="0"/>
              </a:rPr>
              <a:t>Consideraciones Preliminares</a:t>
            </a:r>
          </a:p>
        </p:txBody>
      </p:sp>
      <p:grpSp>
        <p:nvGrpSpPr>
          <p:cNvPr id="55306" name="Group 20">
            <a:extLst>
              <a:ext uri="{FF2B5EF4-FFF2-40B4-BE49-F238E27FC236}">
                <a16:creationId xmlns:a16="http://schemas.microsoft.com/office/drawing/2014/main" id="{D782ADA0-CCA9-4C42-983C-E122526CDBD5}"/>
              </a:ext>
            </a:extLst>
          </p:cNvPr>
          <p:cNvGrpSpPr>
            <a:grpSpLocks/>
          </p:cNvGrpSpPr>
          <p:nvPr/>
        </p:nvGrpSpPr>
        <p:grpSpPr bwMode="auto">
          <a:xfrm>
            <a:off x="1219200" y="1295400"/>
            <a:ext cx="2362200" cy="685800"/>
            <a:chOff x="-144" y="3504"/>
            <a:chExt cx="2784" cy="432"/>
          </a:xfrm>
        </p:grpSpPr>
        <p:sp>
          <p:nvSpPr>
            <p:cNvPr id="55329" name="Rectangle 21">
              <a:extLst>
                <a:ext uri="{FF2B5EF4-FFF2-40B4-BE49-F238E27FC236}">
                  <a16:creationId xmlns:a16="http://schemas.microsoft.com/office/drawing/2014/main" id="{63178004-2B74-4A77-B467-7F7FB0A4874B}"/>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5330" name="Rectangle 22">
              <a:extLst>
                <a:ext uri="{FF2B5EF4-FFF2-40B4-BE49-F238E27FC236}">
                  <a16:creationId xmlns:a16="http://schemas.microsoft.com/office/drawing/2014/main" id="{4F2D3163-2ADD-4260-9AAC-6FF393A984DC}"/>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5331" name="Freeform 23">
              <a:extLst>
                <a:ext uri="{FF2B5EF4-FFF2-40B4-BE49-F238E27FC236}">
                  <a16:creationId xmlns:a16="http://schemas.microsoft.com/office/drawing/2014/main" id="{5BD6840C-20DB-4D0D-97DB-CA8F42C5225B}"/>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2" name="Freeform 24">
              <a:extLst>
                <a:ext uri="{FF2B5EF4-FFF2-40B4-BE49-F238E27FC236}">
                  <a16:creationId xmlns:a16="http://schemas.microsoft.com/office/drawing/2014/main" id="{907668FD-2BB9-4F99-A97D-46FE2C4D0BE4}"/>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3" name="Freeform 25">
              <a:extLst>
                <a:ext uri="{FF2B5EF4-FFF2-40B4-BE49-F238E27FC236}">
                  <a16:creationId xmlns:a16="http://schemas.microsoft.com/office/drawing/2014/main" id="{C81345AE-68AF-49B9-8465-C6693B8DBB5A}"/>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4" name="Freeform 26">
              <a:extLst>
                <a:ext uri="{FF2B5EF4-FFF2-40B4-BE49-F238E27FC236}">
                  <a16:creationId xmlns:a16="http://schemas.microsoft.com/office/drawing/2014/main" id="{A1E9E7CF-2130-4EE5-96A0-D255D6898211}"/>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5" name="Freeform 27">
              <a:extLst>
                <a:ext uri="{FF2B5EF4-FFF2-40B4-BE49-F238E27FC236}">
                  <a16:creationId xmlns:a16="http://schemas.microsoft.com/office/drawing/2014/main" id="{E55F6643-F894-46A3-B3B6-724108C04567}"/>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6" name="Freeform 28">
              <a:extLst>
                <a:ext uri="{FF2B5EF4-FFF2-40B4-BE49-F238E27FC236}">
                  <a16:creationId xmlns:a16="http://schemas.microsoft.com/office/drawing/2014/main" id="{1AB1BCE3-7251-42D1-8645-AB2C5D391E7E}"/>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7" name="Freeform 29">
              <a:extLst>
                <a:ext uri="{FF2B5EF4-FFF2-40B4-BE49-F238E27FC236}">
                  <a16:creationId xmlns:a16="http://schemas.microsoft.com/office/drawing/2014/main" id="{360D3652-806C-471F-9729-C7243944FB17}"/>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38" name="Freeform 30">
              <a:extLst>
                <a:ext uri="{FF2B5EF4-FFF2-40B4-BE49-F238E27FC236}">
                  <a16:creationId xmlns:a16="http://schemas.microsoft.com/office/drawing/2014/main" id="{43B5FE9E-D867-445F-95ED-52EB9F7715B6}"/>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5307" name="Text Box 31">
            <a:extLst>
              <a:ext uri="{FF2B5EF4-FFF2-40B4-BE49-F238E27FC236}">
                <a16:creationId xmlns:a16="http://schemas.microsoft.com/office/drawing/2014/main" id="{7804FFB9-8DA5-4E3C-9D65-B6C0302B51D5}"/>
              </a:ext>
            </a:extLst>
          </p:cNvPr>
          <p:cNvSpPr txBox="1">
            <a:spLocks noChangeArrowheads="1"/>
          </p:cNvSpPr>
          <p:nvPr/>
        </p:nvSpPr>
        <p:spPr bwMode="auto">
          <a:xfrm>
            <a:off x="1371600" y="1401763"/>
            <a:ext cx="20574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Tipos/Ciclos:</a:t>
            </a:r>
          </a:p>
        </p:txBody>
      </p:sp>
      <p:grpSp>
        <p:nvGrpSpPr>
          <p:cNvPr id="55308" name="Group 32">
            <a:extLst>
              <a:ext uri="{FF2B5EF4-FFF2-40B4-BE49-F238E27FC236}">
                <a16:creationId xmlns:a16="http://schemas.microsoft.com/office/drawing/2014/main" id="{020633F0-0162-446F-B9A9-AF31FB933685}"/>
              </a:ext>
            </a:extLst>
          </p:cNvPr>
          <p:cNvGrpSpPr>
            <a:grpSpLocks/>
          </p:cNvGrpSpPr>
          <p:nvPr/>
        </p:nvGrpSpPr>
        <p:grpSpPr bwMode="auto">
          <a:xfrm>
            <a:off x="381000" y="3124200"/>
            <a:ext cx="8458200" cy="3124200"/>
            <a:chOff x="1109" y="1020"/>
            <a:chExt cx="3542" cy="2280"/>
          </a:xfrm>
        </p:grpSpPr>
        <p:sp>
          <p:nvSpPr>
            <p:cNvPr id="55319" name="Rectangle 33">
              <a:extLst>
                <a:ext uri="{FF2B5EF4-FFF2-40B4-BE49-F238E27FC236}">
                  <a16:creationId xmlns:a16="http://schemas.microsoft.com/office/drawing/2014/main" id="{99962749-674C-45AA-A0DD-89DC31A7E67A}"/>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5320" name="Rectangle 34">
              <a:extLst>
                <a:ext uri="{FF2B5EF4-FFF2-40B4-BE49-F238E27FC236}">
                  <a16:creationId xmlns:a16="http://schemas.microsoft.com/office/drawing/2014/main" id="{09813ADB-2CD6-4358-B1D3-16ABFC3E40E5}"/>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5321" name="Freeform 35">
              <a:extLst>
                <a:ext uri="{FF2B5EF4-FFF2-40B4-BE49-F238E27FC236}">
                  <a16:creationId xmlns:a16="http://schemas.microsoft.com/office/drawing/2014/main" id="{8D48D65A-4B42-4DDB-982D-DEFA5E44591B}"/>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2" name="Freeform 36">
              <a:extLst>
                <a:ext uri="{FF2B5EF4-FFF2-40B4-BE49-F238E27FC236}">
                  <a16:creationId xmlns:a16="http://schemas.microsoft.com/office/drawing/2014/main" id="{E439EF89-B23D-4CF5-A8AD-00631BCABDA0}"/>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55323" name="Freeform 37">
              <a:extLst>
                <a:ext uri="{FF2B5EF4-FFF2-40B4-BE49-F238E27FC236}">
                  <a16:creationId xmlns:a16="http://schemas.microsoft.com/office/drawing/2014/main" id="{F10BF596-213A-412C-9079-FC2FE40C45F0}"/>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4" name="Freeform 38">
              <a:extLst>
                <a:ext uri="{FF2B5EF4-FFF2-40B4-BE49-F238E27FC236}">
                  <a16:creationId xmlns:a16="http://schemas.microsoft.com/office/drawing/2014/main" id="{EBE08FC4-CC77-47E3-8338-3538DC1258CB}"/>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55325" name="Freeform 39">
              <a:extLst>
                <a:ext uri="{FF2B5EF4-FFF2-40B4-BE49-F238E27FC236}">
                  <a16:creationId xmlns:a16="http://schemas.microsoft.com/office/drawing/2014/main" id="{D8373192-9449-4492-8FC3-056A571F2194}"/>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6" name="Freeform 40">
              <a:extLst>
                <a:ext uri="{FF2B5EF4-FFF2-40B4-BE49-F238E27FC236}">
                  <a16:creationId xmlns:a16="http://schemas.microsoft.com/office/drawing/2014/main" id="{AEAC9308-1537-4903-BB68-173A047AF0DE}"/>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55327" name="Freeform 41">
              <a:extLst>
                <a:ext uri="{FF2B5EF4-FFF2-40B4-BE49-F238E27FC236}">
                  <a16:creationId xmlns:a16="http://schemas.microsoft.com/office/drawing/2014/main" id="{54DFBE18-B220-4BAE-89F7-D0900464F5DD}"/>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28" name="Freeform 42">
              <a:extLst>
                <a:ext uri="{FF2B5EF4-FFF2-40B4-BE49-F238E27FC236}">
                  <a16:creationId xmlns:a16="http://schemas.microsoft.com/office/drawing/2014/main" id="{BAF58701-E717-4942-911A-C43D2F852314}"/>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55309" name="Picture 43">
            <a:extLst>
              <a:ext uri="{FF2B5EF4-FFF2-40B4-BE49-F238E27FC236}">
                <a16:creationId xmlns:a16="http://schemas.microsoft.com/office/drawing/2014/main" id="{0D29727E-1004-4550-A6DA-73F6AC6A31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54050" y="35052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0172" name="Text Box 44">
            <a:extLst>
              <a:ext uri="{FF2B5EF4-FFF2-40B4-BE49-F238E27FC236}">
                <a16:creationId xmlns:a16="http://schemas.microsoft.com/office/drawing/2014/main" id="{4C7F5FAE-434E-4FF0-B7A2-0FC6685DEAF9}"/>
              </a:ext>
            </a:extLst>
          </p:cNvPr>
          <p:cNvSpPr txBox="1">
            <a:spLocks noChangeArrowheads="1"/>
          </p:cNvSpPr>
          <p:nvPr/>
        </p:nvSpPr>
        <p:spPr bwMode="auto">
          <a:xfrm>
            <a:off x="958850" y="3429000"/>
            <a:ext cx="7804150" cy="473075"/>
          </a:xfrm>
          <a:prstGeom prst="rect">
            <a:avLst/>
          </a:prstGeom>
          <a:noFill/>
          <a:ln>
            <a:noFill/>
          </a:ln>
          <a:effectLst/>
        </p:spPr>
        <p:txBody>
          <a:bodyPr>
            <a:spAutoFit/>
          </a:bodyPr>
          <a:lstStyle/>
          <a:p>
            <a:pPr>
              <a:defRPr/>
            </a:pPr>
            <a:r>
              <a:rPr lang="en-US" altLang="en-US" sz="2500" b="1">
                <a:solidFill>
                  <a:srgbClr val="00FFFF"/>
                </a:solidFill>
                <a:effectLst>
                  <a:outerShdw blurRad="38100" dist="38100" dir="2700000" algn="tl">
                    <a:srgbClr val="000000"/>
                  </a:outerShdw>
                </a:effectLst>
                <a:latin typeface="Arial" panose="020B0604020202020204" pitchFamily="34" charset="0"/>
              </a:rPr>
              <a:t>Mesociclos:</a:t>
            </a:r>
          </a:p>
        </p:txBody>
      </p:sp>
      <p:sp>
        <p:nvSpPr>
          <p:cNvPr id="55311" name="Text Box 45">
            <a:extLst>
              <a:ext uri="{FF2B5EF4-FFF2-40B4-BE49-F238E27FC236}">
                <a16:creationId xmlns:a16="http://schemas.microsoft.com/office/drawing/2014/main" id="{FFCB8729-FEC9-48B7-9EA9-F09098C762F9}"/>
              </a:ext>
            </a:extLst>
          </p:cNvPr>
          <p:cNvSpPr txBox="1">
            <a:spLocks noChangeArrowheads="1"/>
          </p:cNvSpPr>
          <p:nvPr/>
        </p:nvSpPr>
        <p:spPr bwMode="auto">
          <a:xfrm>
            <a:off x="1308100" y="4098925"/>
            <a:ext cx="75311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Duración/extensión del entrenamiento:</a:t>
            </a:r>
          </a:p>
        </p:txBody>
      </p:sp>
      <p:pic>
        <p:nvPicPr>
          <p:cNvPr id="55312" name="Picture 46">
            <a:extLst>
              <a:ext uri="{FF2B5EF4-FFF2-40B4-BE49-F238E27FC236}">
                <a16:creationId xmlns:a16="http://schemas.microsoft.com/office/drawing/2014/main" id="{F308D6B3-1549-486E-8328-B6BD7F2962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5050" y="4114800"/>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47">
            <a:extLst>
              <a:ext uri="{FF2B5EF4-FFF2-40B4-BE49-F238E27FC236}">
                <a16:creationId xmlns:a16="http://schemas.microsoft.com/office/drawing/2014/main" id="{72AE19E7-4157-467A-8427-3764E6458B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6863" y="2289175"/>
            <a:ext cx="34115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4" name="Text Box 48">
            <a:extLst>
              <a:ext uri="{FF2B5EF4-FFF2-40B4-BE49-F238E27FC236}">
                <a16:creationId xmlns:a16="http://schemas.microsoft.com/office/drawing/2014/main" id="{B66D93A5-1A06-4141-A5FF-5CA8BF0E08ED}"/>
              </a:ext>
            </a:extLst>
          </p:cNvPr>
          <p:cNvSpPr txBox="1">
            <a:spLocks noChangeArrowheads="1"/>
          </p:cNvSpPr>
          <p:nvPr/>
        </p:nvSpPr>
        <p:spPr bwMode="auto">
          <a:xfrm>
            <a:off x="2895600" y="2365375"/>
            <a:ext cx="3276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1"/>
                </a:solidFill>
                <a:latin typeface="Arial" panose="020B0604020202020204" pitchFamily="34" charset="0"/>
              </a:rPr>
              <a:t>Definiciones/Conceptos</a:t>
            </a:r>
          </a:p>
        </p:txBody>
      </p:sp>
      <p:pic>
        <p:nvPicPr>
          <p:cNvPr id="55315" name="Picture 51">
            <a:extLst>
              <a:ext uri="{FF2B5EF4-FFF2-40B4-BE49-F238E27FC236}">
                <a16:creationId xmlns:a16="http://schemas.microsoft.com/office/drawing/2014/main" id="{59EC8FA7-EFF0-40CB-8D99-914EF62E14C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4775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6" name="Text Box 52">
            <a:extLst>
              <a:ext uri="{FF2B5EF4-FFF2-40B4-BE49-F238E27FC236}">
                <a16:creationId xmlns:a16="http://schemas.microsoft.com/office/drawing/2014/main" id="{D04B2CA2-289D-4BC9-B572-2EF0306AD53B}"/>
              </a:ext>
            </a:extLst>
          </p:cNvPr>
          <p:cNvSpPr txBox="1">
            <a:spLocks noChangeArrowheads="1"/>
          </p:cNvSpPr>
          <p:nvPr/>
        </p:nvSpPr>
        <p:spPr bwMode="auto">
          <a:xfrm>
            <a:off x="1752600" y="4735513"/>
            <a:ext cx="7162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a:solidFill>
                  <a:schemeClr val="tx1"/>
                </a:solidFill>
              </a:rPr>
              <a:t>Un (1) mes ó</a:t>
            </a:r>
          </a:p>
        </p:txBody>
      </p:sp>
      <p:pic>
        <p:nvPicPr>
          <p:cNvPr id="55317" name="Picture 53">
            <a:extLst>
              <a:ext uri="{FF2B5EF4-FFF2-40B4-BE49-F238E27FC236}">
                <a16:creationId xmlns:a16="http://schemas.microsoft.com/office/drawing/2014/main" id="{C04618F3-ABB5-4CA1-B353-9CDA9F9C35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538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8" name="Text Box 54">
            <a:extLst>
              <a:ext uri="{FF2B5EF4-FFF2-40B4-BE49-F238E27FC236}">
                <a16:creationId xmlns:a16="http://schemas.microsoft.com/office/drawing/2014/main" id="{C37C69A2-BD10-4A21-AA80-D24BD98B17B3}"/>
              </a:ext>
            </a:extLst>
          </p:cNvPr>
          <p:cNvSpPr txBox="1">
            <a:spLocks noChangeArrowheads="1"/>
          </p:cNvSpPr>
          <p:nvPr/>
        </p:nvSpPr>
        <p:spPr bwMode="auto">
          <a:xfrm>
            <a:off x="1752600" y="5345113"/>
            <a:ext cx="7162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a:solidFill>
                  <a:schemeClr val="tx1"/>
                </a:solidFill>
              </a:rPr>
              <a:t>Cuatro a tres (4 – 3) semanas</a:t>
            </a:r>
          </a:p>
        </p:txBody>
      </p:sp>
    </p:spTree>
    <p:custDataLst>
      <p:tags r:id="rId1"/>
    </p:custData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a:extLst>
              <a:ext uri="{FF2B5EF4-FFF2-40B4-BE49-F238E27FC236}">
                <a16:creationId xmlns:a16="http://schemas.microsoft.com/office/drawing/2014/main" id="{94C145C7-CEDB-4AF5-823F-DFA42C29E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768725"/>
            <a:ext cx="731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8">
            <a:extLst>
              <a:ext uri="{FF2B5EF4-FFF2-40B4-BE49-F238E27FC236}">
                <a16:creationId xmlns:a16="http://schemas.microsoft.com/office/drawing/2014/main" id="{0B78C3BA-21B8-43DE-98AC-7C0C066DE0A9}"/>
              </a:ext>
            </a:extLst>
          </p:cNvPr>
          <p:cNvSpPr txBox="1">
            <a:spLocks noChangeArrowheads="1"/>
          </p:cNvSpPr>
          <p:nvPr/>
        </p:nvSpPr>
        <p:spPr bwMode="auto">
          <a:xfrm>
            <a:off x="457200" y="3875088"/>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rPr>
              <a:t>LAS BASES PARA LA INTEGRIDAD DE SUS PARTES</a:t>
            </a:r>
          </a:p>
        </p:txBody>
      </p:sp>
      <p:pic>
        <p:nvPicPr>
          <p:cNvPr id="8196" name="Picture 9">
            <a:extLst>
              <a:ext uri="{FF2B5EF4-FFF2-40B4-BE49-F238E27FC236}">
                <a16:creationId xmlns:a16="http://schemas.microsoft.com/office/drawing/2014/main" id="{D59630C4-B1D3-4471-B796-49BC9F574D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5064125"/>
            <a:ext cx="35052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10">
            <a:extLst>
              <a:ext uri="{FF2B5EF4-FFF2-40B4-BE49-F238E27FC236}">
                <a16:creationId xmlns:a16="http://schemas.microsoft.com/office/drawing/2014/main" id="{A2F60FBB-5594-45D6-A702-66AB5EDD0903}"/>
              </a:ext>
            </a:extLst>
          </p:cNvPr>
          <p:cNvSpPr txBox="1">
            <a:spLocks noChangeArrowheads="1"/>
          </p:cNvSpPr>
          <p:nvPr/>
        </p:nvSpPr>
        <p:spPr bwMode="auto">
          <a:xfrm>
            <a:off x="2667000" y="5140325"/>
            <a:ext cx="3352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4800" b="1">
                <a:solidFill>
                  <a:schemeClr val="tx1"/>
                </a:solidFill>
                <a:latin typeface="Arial" panose="020B0604020202020204" pitchFamily="34" charset="0"/>
              </a:rPr>
              <a:t>Concepto:</a:t>
            </a:r>
          </a:p>
        </p:txBody>
      </p:sp>
      <p:pic>
        <p:nvPicPr>
          <p:cNvPr id="8198" name="Picture 11">
            <a:extLst>
              <a:ext uri="{FF2B5EF4-FFF2-40B4-BE49-F238E27FC236}">
                <a16:creationId xmlns:a16="http://schemas.microsoft.com/office/drawing/2014/main" id="{AA413570-2238-4F83-BFA6-34DB286C91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733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12">
            <a:extLst>
              <a:ext uri="{FF2B5EF4-FFF2-40B4-BE49-F238E27FC236}">
                <a16:creationId xmlns:a16="http://schemas.microsoft.com/office/drawing/2014/main" id="{A6989FE8-2995-410B-9BC1-198084A1806D}"/>
              </a:ext>
            </a:extLst>
          </p:cNvPr>
          <p:cNvSpPr txBox="1">
            <a:spLocks noChangeArrowheads="1"/>
          </p:cNvSpPr>
          <p:nvPr/>
        </p:nvSpPr>
        <p:spPr bwMode="auto">
          <a:xfrm>
            <a:off x="533400" y="2533650"/>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900" b="1">
                <a:solidFill>
                  <a:schemeClr val="tx1"/>
                </a:solidFill>
                <a:latin typeface="Arial" panose="020B0604020202020204" pitchFamily="34" charset="0"/>
              </a:rPr>
              <a:t>La Estructura del Proceso de Entrenamiento</a:t>
            </a:r>
          </a:p>
        </p:txBody>
      </p:sp>
      <p:pic>
        <p:nvPicPr>
          <p:cNvPr id="8200" name="Picture 13">
            <a:extLst>
              <a:ext uri="{FF2B5EF4-FFF2-40B4-BE49-F238E27FC236}">
                <a16:creationId xmlns:a16="http://schemas.microsoft.com/office/drawing/2014/main" id="{2CF55532-210B-4C22-B707-637F6C43B9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644525"/>
            <a:ext cx="6553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534" name="Rectangle 14">
            <a:extLst>
              <a:ext uri="{FF2B5EF4-FFF2-40B4-BE49-F238E27FC236}">
                <a16:creationId xmlns:a16="http://schemas.microsoft.com/office/drawing/2014/main" id="{3C285B13-C364-4879-A8A1-3F6EC166AF07}"/>
              </a:ext>
            </a:extLst>
          </p:cNvPr>
          <p:cNvSpPr>
            <a:spLocks noChangeArrowheads="1"/>
          </p:cNvSpPr>
          <p:nvPr/>
        </p:nvSpPr>
        <p:spPr bwMode="auto">
          <a:xfrm>
            <a:off x="1600200" y="873125"/>
            <a:ext cx="6096000" cy="762000"/>
          </a:xfrm>
          <a:prstGeom prst="rect">
            <a:avLst/>
          </a:prstGeom>
          <a:gradFill rotWithShape="0">
            <a:gsLst>
              <a:gs pos="0">
                <a:srgbClr val="000066"/>
              </a:gs>
              <a:gs pos="100000">
                <a:srgbClr val="000000"/>
              </a:gs>
            </a:gsLst>
            <a:lin ang="5400000" scaled="1"/>
          </a:gradFill>
          <a:ln w="57150">
            <a:solidFill>
              <a:schemeClr val="bg1"/>
            </a:solid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en-US" sz="3600" b="1">
                <a:solidFill>
                  <a:schemeClr val="tx2"/>
                </a:solidFill>
                <a:latin typeface="Arial" panose="020B0604020202020204" pitchFamily="34" charset="0"/>
              </a:rPr>
              <a:t>Entrenamiento Deportivo</a:t>
            </a:r>
          </a:p>
        </p:txBody>
      </p:sp>
      <p:sp>
        <p:nvSpPr>
          <p:cNvPr id="8202" name="Line 15">
            <a:extLst>
              <a:ext uri="{FF2B5EF4-FFF2-40B4-BE49-F238E27FC236}">
                <a16:creationId xmlns:a16="http://schemas.microsoft.com/office/drawing/2014/main" id="{3E4380CF-5286-4771-89D4-92377BBFAEC5}"/>
              </a:ext>
            </a:extLst>
          </p:cNvPr>
          <p:cNvSpPr>
            <a:spLocks noChangeShapeType="1"/>
          </p:cNvSpPr>
          <p:nvPr/>
        </p:nvSpPr>
        <p:spPr bwMode="auto">
          <a:xfrm>
            <a:off x="4191000" y="1863725"/>
            <a:ext cx="0" cy="609600"/>
          </a:xfrm>
          <a:prstGeom prst="line">
            <a:avLst/>
          </a:prstGeom>
          <a:noFill/>
          <a:ln w="1143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3" name="Line 16">
            <a:extLst>
              <a:ext uri="{FF2B5EF4-FFF2-40B4-BE49-F238E27FC236}">
                <a16:creationId xmlns:a16="http://schemas.microsoft.com/office/drawing/2014/main" id="{9A03EDC5-86C0-40FA-AF0D-2CFB04EEA611}"/>
              </a:ext>
            </a:extLst>
          </p:cNvPr>
          <p:cNvSpPr>
            <a:spLocks noChangeShapeType="1"/>
          </p:cNvSpPr>
          <p:nvPr/>
        </p:nvSpPr>
        <p:spPr bwMode="auto">
          <a:xfrm>
            <a:off x="4191000" y="3159125"/>
            <a:ext cx="0" cy="609600"/>
          </a:xfrm>
          <a:prstGeom prst="line">
            <a:avLst/>
          </a:prstGeom>
          <a:noFill/>
          <a:ln w="1143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4" name="Line 17">
            <a:extLst>
              <a:ext uri="{FF2B5EF4-FFF2-40B4-BE49-F238E27FC236}">
                <a16:creationId xmlns:a16="http://schemas.microsoft.com/office/drawing/2014/main" id="{B10C4D53-C5BD-4BAE-AC5D-C98DA93E76BE}"/>
              </a:ext>
            </a:extLst>
          </p:cNvPr>
          <p:cNvSpPr>
            <a:spLocks noChangeShapeType="1"/>
          </p:cNvSpPr>
          <p:nvPr/>
        </p:nvSpPr>
        <p:spPr bwMode="auto">
          <a:xfrm>
            <a:off x="4191000" y="4454525"/>
            <a:ext cx="0" cy="609600"/>
          </a:xfrm>
          <a:prstGeom prst="line">
            <a:avLst/>
          </a:prstGeom>
          <a:noFill/>
          <a:ln w="1143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1344E751-5C41-42DC-8472-523AFBA259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048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a:extLst>
              <a:ext uri="{FF2B5EF4-FFF2-40B4-BE49-F238E27FC236}">
                <a16:creationId xmlns:a16="http://schemas.microsoft.com/office/drawing/2014/main" id="{36058098-21CE-4807-9E66-402C02F64E51}"/>
              </a:ext>
            </a:extLst>
          </p:cNvPr>
          <p:cNvSpPr txBox="1">
            <a:spLocks noChangeArrowheads="1"/>
          </p:cNvSpPr>
          <p:nvPr/>
        </p:nvSpPr>
        <p:spPr bwMode="auto">
          <a:xfrm>
            <a:off x="838200" y="3810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57348" name="Picture 4">
            <a:extLst>
              <a:ext uri="{FF2B5EF4-FFF2-40B4-BE49-F238E27FC236}">
                <a16:creationId xmlns:a16="http://schemas.microsoft.com/office/drawing/2014/main" id="{12698EFA-36A6-4944-9750-3208DF497D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04800"/>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a:extLst>
              <a:ext uri="{FF2B5EF4-FFF2-40B4-BE49-F238E27FC236}">
                <a16:creationId xmlns:a16="http://schemas.microsoft.com/office/drawing/2014/main" id="{ED786303-E3D7-4954-843D-2F0552CC96FC}"/>
              </a:ext>
            </a:extLst>
          </p:cNvPr>
          <p:cNvSpPr txBox="1">
            <a:spLocks noChangeArrowheads="1"/>
          </p:cNvSpPr>
          <p:nvPr/>
        </p:nvSpPr>
        <p:spPr bwMode="auto">
          <a:xfrm>
            <a:off x="4724400" y="381000"/>
            <a:ext cx="3505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Plan de Entrenamiento:</a:t>
            </a:r>
          </a:p>
        </p:txBody>
      </p:sp>
      <p:pic>
        <p:nvPicPr>
          <p:cNvPr id="57350" name="Picture 6">
            <a:extLst>
              <a:ext uri="{FF2B5EF4-FFF2-40B4-BE49-F238E27FC236}">
                <a16:creationId xmlns:a16="http://schemas.microsoft.com/office/drawing/2014/main" id="{405316C7-AF53-482B-A965-63A5383278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825625"/>
            <a:ext cx="6746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1" name="Picture 7">
            <a:extLst>
              <a:ext uri="{FF2B5EF4-FFF2-40B4-BE49-F238E27FC236}">
                <a16:creationId xmlns:a16="http://schemas.microsoft.com/office/drawing/2014/main" id="{DBC92BFA-1556-4882-96A6-51DE1469D1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1825625"/>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352" name="Group 8">
            <a:extLst>
              <a:ext uri="{FF2B5EF4-FFF2-40B4-BE49-F238E27FC236}">
                <a16:creationId xmlns:a16="http://schemas.microsoft.com/office/drawing/2014/main" id="{A7031469-F0E3-4129-BD13-1E27F0577F4D}"/>
              </a:ext>
            </a:extLst>
          </p:cNvPr>
          <p:cNvGrpSpPr>
            <a:grpSpLocks/>
          </p:cNvGrpSpPr>
          <p:nvPr/>
        </p:nvGrpSpPr>
        <p:grpSpPr bwMode="auto">
          <a:xfrm>
            <a:off x="3581400" y="990600"/>
            <a:ext cx="4419600" cy="685800"/>
            <a:chOff x="1298" y="1873"/>
            <a:chExt cx="3020" cy="478"/>
          </a:xfrm>
        </p:grpSpPr>
        <p:sp>
          <p:nvSpPr>
            <p:cNvPr id="57393" name="Rectangle 9">
              <a:extLst>
                <a:ext uri="{FF2B5EF4-FFF2-40B4-BE49-F238E27FC236}">
                  <a16:creationId xmlns:a16="http://schemas.microsoft.com/office/drawing/2014/main" id="{71F30A0B-52E2-41A2-8B07-0FE9DCE25AB8}"/>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7394" name="Rectangle 10">
              <a:extLst>
                <a:ext uri="{FF2B5EF4-FFF2-40B4-BE49-F238E27FC236}">
                  <a16:creationId xmlns:a16="http://schemas.microsoft.com/office/drawing/2014/main" id="{E5F7EBE8-FD7A-4132-AA59-9BCEAA6A047F}"/>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7395" name="Freeform 11">
              <a:extLst>
                <a:ext uri="{FF2B5EF4-FFF2-40B4-BE49-F238E27FC236}">
                  <a16:creationId xmlns:a16="http://schemas.microsoft.com/office/drawing/2014/main" id="{CDC0A040-5FDD-41A0-9F55-51BF44C374E1}"/>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96" name="Freeform 12">
              <a:extLst>
                <a:ext uri="{FF2B5EF4-FFF2-40B4-BE49-F238E27FC236}">
                  <a16:creationId xmlns:a16="http://schemas.microsoft.com/office/drawing/2014/main" id="{83523A6F-DCEE-49C8-95DE-41D72C3D7FFD}"/>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7" name="Freeform 13">
              <a:extLst>
                <a:ext uri="{FF2B5EF4-FFF2-40B4-BE49-F238E27FC236}">
                  <a16:creationId xmlns:a16="http://schemas.microsoft.com/office/drawing/2014/main" id="{A3F3418D-5665-43A2-9368-9AD6888688C4}"/>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98" name="Freeform 14">
              <a:extLst>
                <a:ext uri="{FF2B5EF4-FFF2-40B4-BE49-F238E27FC236}">
                  <a16:creationId xmlns:a16="http://schemas.microsoft.com/office/drawing/2014/main" id="{380D8ED8-4BAC-441D-A826-B3EC0466B5CB}"/>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9" name="Freeform 15">
              <a:extLst>
                <a:ext uri="{FF2B5EF4-FFF2-40B4-BE49-F238E27FC236}">
                  <a16:creationId xmlns:a16="http://schemas.microsoft.com/office/drawing/2014/main" id="{DD6CADD3-CE30-4341-B8FC-18872C6A5133}"/>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00" name="Freeform 16">
              <a:extLst>
                <a:ext uri="{FF2B5EF4-FFF2-40B4-BE49-F238E27FC236}">
                  <a16:creationId xmlns:a16="http://schemas.microsoft.com/office/drawing/2014/main" id="{9794B8FA-AA36-45D3-B90C-26254E0EAFD6}"/>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1" name="Freeform 17">
              <a:extLst>
                <a:ext uri="{FF2B5EF4-FFF2-40B4-BE49-F238E27FC236}">
                  <a16:creationId xmlns:a16="http://schemas.microsoft.com/office/drawing/2014/main" id="{ACE6E7CB-3CD0-4D96-920E-41C7F2A0A6AD}"/>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02" name="Freeform 18">
              <a:extLst>
                <a:ext uri="{FF2B5EF4-FFF2-40B4-BE49-F238E27FC236}">
                  <a16:creationId xmlns:a16="http://schemas.microsoft.com/office/drawing/2014/main" id="{7D9602C6-5C07-44BE-86C9-1DC262FC74C3}"/>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353" name="Text Box 19">
            <a:extLst>
              <a:ext uri="{FF2B5EF4-FFF2-40B4-BE49-F238E27FC236}">
                <a16:creationId xmlns:a16="http://schemas.microsoft.com/office/drawing/2014/main" id="{87CD849A-F977-43CB-B051-10082A1DDFDA}"/>
              </a:ext>
            </a:extLst>
          </p:cNvPr>
          <p:cNvSpPr txBox="1">
            <a:spLocks noChangeArrowheads="1"/>
          </p:cNvSpPr>
          <p:nvPr/>
        </p:nvSpPr>
        <p:spPr bwMode="auto">
          <a:xfrm>
            <a:off x="3429000" y="1096963"/>
            <a:ext cx="4724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latin typeface="Arial" panose="020B0604020202020204" pitchFamily="34" charset="0"/>
              </a:rPr>
              <a:t>Consideraciones Preliminares</a:t>
            </a:r>
          </a:p>
        </p:txBody>
      </p:sp>
      <p:grpSp>
        <p:nvGrpSpPr>
          <p:cNvPr id="57354" name="Group 20">
            <a:extLst>
              <a:ext uri="{FF2B5EF4-FFF2-40B4-BE49-F238E27FC236}">
                <a16:creationId xmlns:a16="http://schemas.microsoft.com/office/drawing/2014/main" id="{F6F00759-AB78-463E-A7B1-8D883A8D487A}"/>
              </a:ext>
            </a:extLst>
          </p:cNvPr>
          <p:cNvGrpSpPr>
            <a:grpSpLocks/>
          </p:cNvGrpSpPr>
          <p:nvPr/>
        </p:nvGrpSpPr>
        <p:grpSpPr bwMode="auto">
          <a:xfrm>
            <a:off x="1219200" y="990600"/>
            <a:ext cx="2362200" cy="685800"/>
            <a:chOff x="-144" y="3504"/>
            <a:chExt cx="2784" cy="432"/>
          </a:xfrm>
        </p:grpSpPr>
        <p:sp>
          <p:nvSpPr>
            <p:cNvPr id="57383" name="Rectangle 21">
              <a:extLst>
                <a:ext uri="{FF2B5EF4-FFF2-40B4-BE49-F238E27FC236}">
                  <a16:creationId xmlns:a16="http://schemas.microsoft.com/office/drawing/2014/main" id="{0CACEDED-8C02-45F6-8C02-4F3F8CB26F49}"/>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7384" name="Rectangle 22">
              <a:extLst>
                <a:ext uri="{FF2B5EF4-FFF2-40B4-BE49-F238E27FC236}">
                  <a16:creationId xmlns:a16="http://schemas.microsoft.com/office/drawing/2014/main" id="{9BB52C97-E306-4EEE-A39B-D54FA930414F}"/>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7385" name="Freeform 23">
              <a:extLst>
                <a:ext uri="{FF2B5EF4-FFF2-40B4-BE49-F238E27FC236}">
                  <a16:creationId xmlns:a16="http://schemas.microsoft.com/office/drawing/2014/main" id="{C18F043B-9016-4B92-BEBB-715147DEE770}"/>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6" name="Freeform 24">
              <a:extLst>
                <a:ext uri="{FF2B5EF4-FFF2-40B4-BE49-F238E27FC236}">
                  <a16:creationId xmlns:a16="http://schemas.microsoft.com/office/drawing/2014/main" id="{C35CA949-FAEC-4399-844D-D2B41C7D1CD8}"/>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7" name="Freeform 25">
              <a:extLst>
                <a:ext uri="{FF2B5EF4-FFF2-40B4-BE49-F238E27FC236}">
                  <a16:creationId xmlns:a16="http://schemas.microsoft.com/office/drawing/2014/main" id="{0503D159-888D-4879-A4FA-3B043C0DBCA1}"/>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8" name="Freeform 26">
              <a:extLst>
                <a:ext uri="{FF2B5EF4-FFF2-40B4-BE49-F238E27FC236}">
                  <a16:creationId xmlns:a16="http://schemas.microsoft.com/office/drawing/2014/main" id="{9BBA0DF2-0796-43A2-9253-9E0563AD14DF}"/>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9" name="Freeform 27">
              <a:extLst>
                <a:ext uri="{FF2B5EF4-FFF2-40B4-BE49-F238E27FC236}">
                  <a16:creationId xmlns:a16="http://schemas.microsoft.com/office/drawing/2014/main" id="{7ACDCF1C-EBCB-47F9-B9B4-F8954017F976}"/>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90" name="Freeform 28">
              <a:extLst>
                <a:ext uri="{FF2B5EF4-FFF2-40B4-BE49-F238E27FC236}">
                  <a16:creationId xmlns:a16="http://schemas.microsoft.com/office/drawing/2014/main" id="{3F1FE2F0-1ED2-48DC-B8A5-A9012F65F9EE}"/>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1" name="Freeform 29">
              <a:extLst>
                <a:ext uri="{FF2B5EF4-FFF2-40B4-BE49-F238E27FC236}">
                  <a16:creationId xmlns:a16="http://schemas.microsoft.com/office/drawing/2014/main" id="{E02B9AF2-B928-4111-9A9C-F49E8DBBBCF3}"/>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92" name="Freeform 30">
              <a:extLst>
                <a:ext uri="{FF2B5EF4-FFF2-40B4-BE49-F238E27FC236}">
                  <a16:creationId xmlns:a16="http://schemas.microsoft.com/office/drawing/2014/main" id="{8200AFF1-C884-4C8C-B624-36F28E945FCA}"/>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355" name="Text Box 31">
            <a:extLst>
              <a:ext uri="{FF2B5EF4-FFF2-40B4-BE49-F238E27FC236}">
                <a16:creationId xmlns:a16="http://schemas.microsoft.com/office/drawing/2014/main" id="{99B21209-4FF8-4F2F-88F1-383008EB0F98}"/>
              </a:ext>
            </a:extLst>
          </p:cNvPr>
          <p:cNvSpPr txBox="1">
            <a:spLocks noChangeArrowheads="1"/>
          </p:cNvSpPr>
          <p:nvPr/>
        </p:nvSpPr>
        <p:spPr bwMode="auto">
          <a:xfrm>
            <a:off x="1371600" y="1096963"/>
            <a:ext cx="20574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Tipos/Ciclos:</a:t>
            </a:r>
          </a:p>
        </p:txBody>
      </p:sp>
      <p:grpSp>
        <p:nvGrpSpPr>
          <p:cNvPr id="57356" name="Group 32">
            <a:extLst>
              <a:ext uri="{FF2B5EF4-FFF2-40B4-BE49-F238E27FC236}">
                <a16:creationId xmlns:a16="http://schemas.microsoft.com/office/drawing/2014/main" id="{60B3664B-CCA2-4816-B781-93B8DDD4D177}"/>
              </a:ext>
            </a:extLst>
          </p:cNvPr>
          <p:cNvGrpSpPr>
            <a:grpSpLocks/>
          </p:cNvGrpSpPr>
          <p:nvPr/>
        </p:nvGrpSpPr>
        <p:grpSpPr bwMode="auto">
          <a:xfrm>
            <a:off x="381000" y="2438400"/>
            <a:ext cx="8458200" cy="4038600"/>
            <a:chOff x="1109" y="1020"/>
            <a:chExt cx="3542" cy="2280"/>
          </a:xfrm>
        </p:grpSpPr>
        <p:sp>
          <p:nvSpPr>
            <p:cNvPr id="57373" name="Rectangle 33">
              <a:extLst>
                <a:ext uri="{FF2B5EF4-FFF2-40B4-BE49-F238E27FC236}">
                  <a16:creationId xmlns:a16="http://schemas.microsoft.com/office/drawing/2014/main" id="{D1F6E22D-0140-4AD6-B4D3-7DBFD9BCA072}"/>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7374" name="Rectangle 34">
              <a:extLst>
                <a:ext uri="{FF2B5EF4-FFF2-40B4-BE49-F238E27FC236}">
                  <a16:creationId xmlns:a16="http://schemas.microsoft.com/office/drawing/2014/main" id="{2D0B0D3D-658D-43BA-A8DF-92337A340BEB}"/>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7375" name="Freeform 35">
              <a:extLst>
                <a:ext uri="{FF2B5EF4-FFF2-40B4-BE49-F238E27FC236}">
                  <a16:creationId xmlns:a16="http://schemas.microsoft.com/office/drawing/2014/main" id="{42F7682B-3540-48DF-9CD0-1B1F16CAB71C}"/>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6" name="Freeform 36">
              <a:extLst>
                <a:ext uri="{FF2B5EF4-FFF2-40B4-BE49-F238E27FC236}">
                  <a16:creationId xmlns:a16="http://schemas.microsoft.com/office/drawing/2014/main" id="{8888AA76-482D-4729-BC34-C81E7F8171B5}"/>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57377" name="Freeform 37">
              <a:extLst>
                <a:ext uri="{FF2B5EF4-FFF2-40B4-BE49-F238E27FC236}">
                  <a16:creationId xmlns:a16="http://schemas.microsoft.com/office/drawing/2014/main" id="{20D8842C-A81B-4E82-8998-F410320DF416}"/>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8" name="Freeform 38">
              <a:extLst>
                <a:ext uri="{FF2B5EF4-FFF2-40B4-BE49-F238E27FC236}">
                  <a16:creationId xmlns:a16="http://schemas.microsoft.com/office/drawing/2014/main" id="{8FFD44DC-0B3A-44EE-B4EB-370F6A3F6943}"/>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57379" name="Freeform 39">
              <a:extLst>
                <a:ext uri="{FF2B5EF4-FFF2-40B4-BE49-F238E27FC236}">
                  <a16:creationId xmlns:a16="http://schemas.microsoft.com/office/drawing/2014/main" id="{D9F1603D-5EB5-4BB7-9112-0DB3B8E7BBBA}"/>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0" name="Freeform 40">
              <a:extLst>
                <a:ext uri="{FF2B5EF4-FFF2-40B4-BE49-F238E27FC236}">
                  <a16:creationId xmlns:a16="http://schemas.microsoft.com/office/drawing/2014/main" id="{A33477F7-73A3-4213-8159-B8575D1072ED}"/>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57381" name="Freeform 41">
              <a:extLst>
                <a:ext uri="{FF2B5EF4-FFF2-40B4-BE49-F238E27FC236}">
                  <a16:creationId xmlns:a16="http://schemas.microsoft.com/office/drawing/2014/main" id="{B6AF5040-8712-4E2C-A33B-3A09DC00480F}"/>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2" name="Freeform 42">
              <a:extLst>
                <a:ext uri="{FF2B5EF4-FFF2-40B4-BE49-F238E27FC236}">
                  <a16:creationId xmlns:a16="http://schemas.microsoft.com/office/drawing/2014/main" id="{06BCC957-72D1-47C3-B205-32E133368B91}"/>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57357" name="Picture 43">
            <a:extLst>
              <a:ext uri="{FF2B5EF4-FFF2-40B4-BE49-F238E27FC236}">
                <a16:creationId xmlns:a16="http://schemas.microsoft.com/office/drawing/2014/main" id="{BFFE8226-DCEC-42B3-BDA0-27035D1C7B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09600" y="2700338"/>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2220" name="Text Box 44">
            <a:extLst>
              <a:ext uri="{FF2B5EF4-FFF2-40B4-BE49-F238E27FC236}">
                <a16:creationId xmlns:a16="http://schemas.microsoft.com/office/drawing/2014/main" id="{0FD5C00D-892D-423B-9742-F378FFADAA03}"/>
              </a:ext>
            </a:extLst>
          </p:cNvPr>
          <p:cNvSpPr txBox="1">
            <a:spLocks noChangeArrowheads="1"/>
          </p:cNvSpPr>
          <p:nvPr/>
        </p:nvSpPr>
        <p:spPr bwMode="auto">
          <a:xfrm>
            <a:off x="914400" y="2624138"/>
            <a:ext cx="7804150" cy="473075"/>
          </a:xfrm>
          <a:prstGeom prst="rect">
            <a:avLst/>
          </a:prstGeom>
          <a:noFill/>
          <a:ln>
            <a:noFill/>
          </a:ln>
          <a:effectLst/>
        </p:spPr>
        <p:txBody>
          <a:bodyPr>
            <a:spAutoFit/>
          </a:bodyPr>
          <a:lstStyle/>
          <a:p>
            <a:pPr>
              <a:defRPr/>
            </a:pPr>
            <a:r>
              <a:rPr lang="en-US" altLang="en-US" sz="2500" b="1">
                <a:solidFill>
                  <a:srgbClr val="00FFFF"/>
                </a:solidFill>
                <a:effectLst>
                  <a:outerShdw blurRad="38100" dist="38100" dir="2700000" algn="tl">
                    <a:srgbClr val="000000"/>
                  </a:outerShdw>
                </a:effectLst>
                <a:latin typeface="Arial" panose="020B0604020202020204" pitchFamily="34" charset="0"/>
              </a:rPr>
              <a:t>Microciclo:</a:t>
            </a:r>
          </a:p>
        </p:txBody>
      </p:sp>
      <p:pic>
        <p:nvPicPr>
          <p:cNvPr id="57359" name="Picture 47">
            <a:extLst>
              <a:ext uri="{FF2B5EF4-FFF2-40B4-BE49-F238E27FC236}">
                <a16:creationId xmlns:a16="http://schemas.microsoft.com/office/drawing/2014/main" id="{E7BCCF6C-CFEE-49A9-9B32-FD36F96844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6863" y="1752600"/>
            <a:ext cx="34115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0" name="Text Box 48">
            <a:extLst>
              <a:ext uri="{FF2B5EF4-FFF2-40B4-BE49-F238E27FC236}">
                <a16:creationId xmlns:a16="http://schemas.microsoft.com/office/drawing/2014/main" id="{1B517C61-0A48-4A22-9A5B-25FBA7825747}"/>
              </a:ext>
            </a:extLst>
          </p:cNvPr>
          <p:cNvSpPr txBox="1">
            <a:spLocks noChangeArrowheads="1"/>
          </p:cNvSpPr>
          <p:nvPr/>
        </p:nvSpPr>
        <p:spPr bwMode="auto">
          <a:xfrm>
            <a:off x="2895600" y="1828800"/>
            <a:ext cx="3276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1"/>
                </a:solidFill>
                <a:latin typeface="Arial" panose="020B0604020202020204" pitchFamily="34" charset="0"/>
              </a:rPr>
              <a:t>Definiciones/Conceptos</a:t>
            </a:r>
          </a:p>
        </p:txBody>
      </p:sp>
      <p:sp>
        <p:nvSpPr>
          <p:cNvPr id="57361" name="Text Box 55">
            <a:extLst>
              <a:ext uri="{FF2B5EF4-FFF2-40B4-BE49-F238E27FC236}">
                <a16:creationId xmlns:a16="http://schemas.microsoft.com/office/drawing/2014/main" id="{86ABF302-AC2C-4DBD-A0C4-CBF082735045}"/>
              </a:ext>
            </a:extLst>
          </p:cNvPr>
          <p:cNvSpPr txBox="1">
            <a:spLocks noChangeArrowheads="1"/>
          </p:cNvSpPr>
          <p:nvPr/>
        </p:nvSpPr>
        <p:spPr bwMode="auto">
          <a:xfrm>
            <a:off x="1308100" y="3081338"/>
            <a:ext cx="75311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Concepto/descripción:</a:t>
            </a:r>
          </a:p>
        </p:txBody>
      </p:sp>
      <p:pic>
        <p:nvPicPr>
          <p:cNvPr id="57362" name="Picture 56">
            <a:extLst>
              <a:ext uri="{FF2B5EF4-FFF2-40B4-BE49-F238E27FC236}">
                <a16:creationId xmlns:a16="http://schemas.microsoft.com/office/drawing/2014/main" id="{9342EE3F-6D5B-458C-B5BB-FFFA25FE7E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5050" y="3097213"/>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3" name="Text Box 57">
            <a:extLst>
              <a:ext uri="{FF2B5EF4-FFF2-40B4-BE49-F238E27FC236}">
                <a16:creationId xmlns:a16="http://schemas.microsoft.com/office/drawing/2014/main" id="{C5A14086-E24E-4919-B518-90BE177F3E5D}"/>
              </a:ext>
            </a:extLst>
          </p:cNvPr>
          <p:cNvSpPr txBox="1">
            <a:spLocks noChangeArrowheads="1"/>
          </p:cNvSpPr>
          <p:nvPr/>
        </p:nvSpPr>
        <p:spPr bwMode="auto">
          <a:xfrm>
            <a:off x="1308100" y="4910138"/>
            <a:ext cx="75311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Duración/extensión del entrenamiento:</a:t>
            </a:r>
          </a:p>
        </p:txBody>
      </p:sp>
      <p:pic>
        <p:nvPicPr>
          <p:cNvPr id="57364" name="Picture 58">
            <a:extLst>
              <a:ext uri="{FF2B5EF4-FFF2-40B4-BE49-F238E27FC236}">
                <a16:creationId xmlns:a16="http://schemas.microsoft.com/office/drawing/2014/main" id="{88805663-F660-4AE4-A47B-2E11BB28F1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5050" y="4926013"/>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5" name="Picture 59">
            <a:extLst>
              <a:ext uri="{FF2B5EF4-FFF2-40B4-BE49-F238E27FC236}">
                <a16:creationId xmlns:a16="http://schemas.microsoft.com/office/drawing/2014/main" id="{466E4310-64C8-42D8-843C-146BA27937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5449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6" name="Text Box 60">
            <a:extLst>
              <a:ext uri="{FF2B5EF4-FFF2-40B4-BE49-F238E27FC236}">
                <a16:creationId xmlns:a16="http://schemas.microsoft.com/office/drawing/2014/main" id="{170F4131-1109-425C-90E2-FDB87274C9F0}"/>
              </a:ext>
            </a:extLst>
          </p:cNvPr>
          <p:cNvSpPr txBox="1">
            <a:spLocks noChangeArrowheads="1"/>
          </p:cNvSpPr>
          <p:nvPr/>
        </p:nvSpPr>
        <p:spPr bwMode="auto">
          <a:xfrm>
            <a:off x="1676400" y="5410200"/>
            <a:ext cx="7162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a:solidFill>
                  <a:schemeClr val="tx1"/>
                </a:solidFill>
              </a:rPr>
              <a:t>Una (1) semana ó</a:t>
            </a:r>
          </a:p>
        </p:txBody>
      </p:sp>
      <p:pic>
        <p:nvPicPr>
          <p:cNvPr id="57367" name="Picture 61">
            <a:extLst>
              <a:ext uri="{FF2B5EF4-FFF2-40B4-BE49-F238E27FC236}">
                <a16:creationId xmlns:a16="http://schemas.microsoft.com/office/drawing/2014/main" id="{F4A3E1BF-960B-470E-A95B-F6045FEB28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59102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8" name="Text Box 62">
            <a:extLst>
              <a:ext uri="{FF2B5EF4-FFF2-40B4-BE49-F238E27FC236}">
                <a16:creationId xmlns:a16="http://schemas.microsoft.com/office/drawing/2014/main" id="{342451EA-1E54-4534-9D96-41AC0D601B38}"/>
              </a:ext>
            </a:extLst>
          </p:cNvPr>
          <p:cNvSpPr txBox="1">
            <a:spLocks noChangeArrowheads="1"/>
          </p:cNvSpPr>
          <p:nvPr/>
        </p:nvSpPr>
        <p:spPr bwMode="auto">
          <a:xfrm>
            <a:off x="1676400" y="5870575"/>
            <a:ext cx="7162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a:solidFill>
                  <a:schemeClr val="tx1"/>
                </a:solidFill>
              </a:rPr>
              <a:t>Siete (7) días</a:t>
            </a:r>
          </a:p>
        </p:txBody>
      </p:sp>
      <p:pic>
        <p:nvPicPr>
          <p:cNvPr id="57369" name="Picture 63">
            <a:extLst>
              <a:ext uri="{FF2B5EF4-FFF2-40B4-BE49-F238E27FC236}">
                <a16:creationId xmlns:a16="http://schemas.microsoft.com/office/drawing/2014/main" id="{A7753564-A143-4DC1-9B73-2CCC3979CC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35909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0" name="Text Box 64">
            <a:extLst>
              <a:ext uri="{FF2B5EF4-FFF2-40B4-BE49-F238E27FC236}">
                <a16:creationId xmlns:a16="http://schemas.microsoft.com/office/drawing/2014/main" id="{9E53DBDA-7F85-4F8D-8C23-B5A64061AD5B}"/>
              </a:ext>
            </a:extLst>
          </p:cNvPr>
          <p:cNvSpPr txBox="1">
            <a:spLocks noChangeArrowheads="1"/>
          </p:cNvSpPr>
          <p:nvPr/>
        </p:nvSpPr>
        <p:spPr bwMode="auto">
          <a:xfrm>
            <a:off x="1676400" y="3551238"/>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a:solidFill>
                  <a:schemeClr val="tx1"/>
                </a:solidFill>
              </a:rPr>
              <a:t>El reparto temporal de las sesiones de entrenamiento durante una (1) semana (7 días)</a:t>
            </a:r>
          </a:p>
        </p:txBody>
      </p:sp>
      <p:pic>
        <p:nvPicPr>
          <p:cNvPr id="57371" name="Picture 65">
            <a:extLst>
              <a:ext uri="{FF2B5EF4-FFF2-40B4-BE49-F238E27FC236}">
                <a16:creationId xmlns:a16="http://schemas.microsoft.com/office/drawing/2014/main" id="{64930379-BCBD-41D8-B72A-34A5CF0B0C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44164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2" name="Text Box 66">
            <a:extLst>
              <a:ext uri="{FF2B5EF4-FFF2-40B4-BE49-F238E27FC236}">
                <a16:creationId xmlns:a16="http://schemas.microsoft.com/office/drawing/2014/main" id="{D0097FF8-86B8-4CB5-B97C-E9DC5BEA3C53}"/>
              </a:ext>
            </a:extLst>
          </p:cNvPr>
          <p:cNvSpPr txBox="1">
            <a:spLocks noChangeArrowheads="1"/>
          </p:cNvSpPr>
          <p:nvPr/>
        </p:nvSpPr>
        <p:spPr bwMode="auto">
          <a:xfrm>
            <a:off x="1676400" y="4376738"/>
            <a:ext cx="7162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a:solidFill>
                  <a:schemeClr val="tx1"/>
                </a:solidFill>
              </a:rPr>
              <a:t>Es el componente de los macro y meso ciclos</a:t>
            </a:r>
          </a:p>
        </p:txBody>
      </p:sp>
    </p:spTree>
    <p:custDataLst>
      <p:tags r:id="rId1"/>
    </p:custData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2C05F7E7-336E-455C-AC1F-3C9BAAB29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86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a:extLst>
              <a:ext uri="{FF2B5EF4-FFF2-40B4-BE49-F238E27FC236}">
                <a16:creationId xmlns:a16="http://schemas.microsoft.com/office/drawing/2014/main" id="{D4C5B0EE-7BD8-4B62-963C-4464E05B1EAF}"/>
              </a:ext>
            </a:extLst>
          </p:cNvPr>
          <p:cNvSpPr txBox="1">
            <a:spLocks noChangeArrowheads="1"/>
          </p:cNvSpPr>
          <p:nvPr/>
        </p:nvSpPr>
        <p:spPr bwMode="auto">
          <a:xfrm>
            <a:off x="838200" y="3048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59396" name="Picture 4">
            <a:extLst>
              <a:ext uri="{FF2B5EF4-FFF2-40B4-BE49-F238E27FC236}">
                <a16:creationId xmlns:a16="http://schemas.microsoft.com/office/drawing/2014/main" id="{016B6701-442A-4EAF-A41F-3A0A8F9680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28600"/>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5">
            <a:extLst>
              <a:ext uri="{FF2B5EF4-FFF2-40B4-BE49-F238E27FC236}">
                <a16:creationId xmlns:a16="http://schemas.microsoft.com/office/drawing/2014/main" id="{72143D0D-84E5-4E56-9207-DA2513CED22D}"/>
              </a:ext>
            </a:extLst>
          </p:cNvPr>
          <p:cNvSpPr txBox="1">
            <a:spLocks noChangeArrowheads="1"/>
          </p:cNvSpPr>
          <p:nvPr/>
        </p:nvSpPr>
        <p:spPr bwMode="auto">
          <a:xfrm>
            <a:off x="4724400" y="304800"/>
            <a:ext cx="3505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Plan de Entrenamiento:</a:t>
            </a:r>
          </a:p>
        </p:txBody>
      </p:sp>
      <p:pic>
        <p:nvPicPr>
          <p:cNvPr id="59398" name="Picture 6">
            <a:extLst>
              <a:ext uri="{FF2B5EF4-FFF2-40B4-BE49-F238E27FC236}">
                <a16:creationId xmlns:a16="http://schemas.microsoft.com/office/drawing/2014/main" id="{D223817F-193F-4874-A03F-357835E57F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597025"/>
            <a:ext cx="6746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9" name="Picture 7">
            <a:extLst>
              <a:ext uri="{FF2B5EF4-FFF2-40B4-BE49-F238E27FC236}">
                <a16:creationId xmlns:a16="http://schemas.microsoft.com/office/drawing/2014/main" id="{72441918-5E12-4E03-A835-8F7785D8A0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1597025"/>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400" name="Group 8">
            <a:extLst>
              <a:ext uri="{FF2B5EF4-FFF2-40B4-BE49-F238E27FC236}">
                <a16:creationId xmlns:a16="http://schemas.microsoft.com/office/drawing/2014/main" id="{4C197F86-E384-44B1-B2E9-3F683C2F5C7A}"/>
              </a:ext>
            </a:extLst>
          </p:cNvPr>
          <p:cNvGrpSpPr>
            <a:grpSpLocks/>
          </p:cNvGrpSpPr>
          <p:nvPr/>
        </p:nvGrpSpPr>
        <p:grpSpPr bwMode="auto">
          <a:xfrm>
            <a:off x="3581400" y="838200"/>
            <a:ext cx="4419600" cy="685800"/>
            <a:chOff x="1298" y="1873"/>
            <a:chExt cx="3020" cy="478"/>
          </a:xfrm>
        </p:grpSpPr>
        <p:sp>
          <p:nvSpPr>
            <p:cNvPr id="59441" name="Rectangle 9">
              <a:extLst>
                <a:ext uri="{FF2B5EF4-FFF2-40B4-BE49-F238E27FC236}">
                  <a16:creationId xmlns:a16="http://schemas.microsoft.com/office/drawing/2014/main" id="{177F20AF-DBB8-4394-A080-9F5C49210788}"/>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9442" name="Rectangle 10">
              <a:extLst>
                <a:ext uri="{FF2B5EF4-FFF2-40B4-BE49-F238E27FC236}">
                  <a16:creationId xmlns:a16="http://schemas.microsoft.com/office/drawing/2014/main" id="{96B49081-B11C-4E33-AA70-509F346591FE}"/>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9443" name="Freeform 11">
              <a:extLst>
                <a:ext uri="{FF2B5EF4-FFF2-40B4-BE49-F238E27FC236}">
                  <a16:creationId xmlns:a16="http://schemas.microsoft.com/office/drawing/2014/main" id="{6CDA0051-ACC0-41B6-922B-6331A4A48F6D}"/>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44" name="Freeform 12">
              <a:extLst>
                <a:ext uri="{FF2B5EF4-FFF2-40B4-BE49-F238E27FC236}">
                  <a16:creationId xmlns:a16="http://schemas.microsoft.com/office/drawing/2014/main" id="{983DCBE6-098D-41D6-A8F1-54F1463E292E}"/>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45" name="Freeform 13">
              <a:extLst>
                <a:ext uri="{FF2B5EF4-FFF2-40B4-BE49-F238E27FC236}">
                  <a16:creationId xmlns:a16="http://schemas.microsoft.com/office/drawing/2014/main" id="{D502CA4A-197D-4809-B8D3-150F4F3F9209}"/>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46" name="Freeform 14">
              <a:extLst>
                <a:ext uri="{FF2B5EF4-FFF2-40B4-BE49-F238E27FC236}">
                  <a16:creationId xmlns:a16="http://schemas.microsoft.com/office/drawing/2014/main" id="{E5C52644-AF0D-4892-A251-78FF063A7A2C}"/>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47" name="Freeform 15">
              <a:extLst>
                <a:ext uri="{FF2B5EF4-FFF2-40B4-BE49-F238E27FC236}">
                  <a16:creationId xmlns:a16="http://schemas.microsoft.com/office/drawing/2014/main" id="{7976A1D8-73B5-413B-AD62-355D8DE4A985}"/>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48" name="Freeform 16">
              <a:extLst>
                <a:ext uri="{FF2B5EF4-FFF2-40B4-BE49-F238E27FC236}">
                  <a16:creationId xmlns:a16="http://schemas.microsoft.com/office/drawing/2014/main" id="{7F4F0032-8CAA-428D-933C-6AAEE082E76B}"/>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49" name="Freeform 17">
              <a:extLst>
                <a:ext uri="{FF2B5EF4-FFF2-40B4-BE49-F238E27FC236}">
                  <a16:creationId xmlns:a16="http://schemas.microsoft.com/office/drawing/2014/main" id="{2FE967D2-8A80-4B42-BEEC-AA481B2BFE0C}"/>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50" name="Freeform 18">
              <a:extLst>
                <a:ext uri="{FF2B5EF4-FFF2-40B4-BE49-F238E27FC236}">
                  <a16:creationId xmlns:a16="http://schemas.microsoft.com/office/drawing/2014/main" id="{3F33A43C-B118-4AEA-8B4B-B179687C59E9}"/>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9401" name="Text Box 19">
            <a:extLst>
              <a:ext uri="{FF2B5EF4-FFF2-40B4-BE49-F238E27FC236}">
                <a16:creationId xmlns:a16="http://schemas.microsoft.com/office/drawing/2014/main" id="{A8100B4B-CCDE-422E-959D-AAABEC91D8C0}"/>
              </a:ext>
            </a:extLst>
          </p:cNvPr>
          <p:cNvSpPr txBox="1">
            <a:spLocks noChangeArrowheads="1"/>
          </p:cNvSpPr>
          <p:nvPr/>
        </p:nvSpPr>
        <p:spPr bwMode="auto">
          <a:xfrm>
            <a:off x="3429000" y="944563"/>
            <a:ext cx="4724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latin typeface="Arial" panose="020B0604020202020204" pitchFamily="34" charset="0"/>
              </a:rPr>
              <a:t>Consideraciones Preliminares</a:t>
            </a:r>
          </a:p>
        </p:txBody>
      </p:sp>
      <p:grpSp>
        <p:nvGrpSpPr>
          <p:cNvPr id="59402" name="Group 20">
            <a:extLst>
              <a:ext uri="{FF2B5EF4-FFF2-40B4-BE49-F238E27FC236}">
                <a16:creationId xmlns:a16="http://schemas.microsoft.com/office/drawing/2014/main" id="{C46D8BA6-8A83-4687-91E5-D8A38DAA3E6E}"/>
              </a:ext>
            </a:extLst>
          </p:cNvPr>
          <p:cNvGrpSpPr>
            <a:grpSpLocks/>
          </p:cNvGrpSpPr>
          <p:nvPr/>
        </p:nvGrpSpPr>
        <p:grpSpPr bwMode="auto">
          <a:xfrm>
            <a:off x="1219200" y="838200"/>
            <a:ext cx="2362200" cy="685800"/>
            <a:chOff x="-144" y="3504"/>
            <a:chExt cx="2784" cy="432"/>
          </a:xfrm>
        </p:grpSpPr>
        <p:sp>
          <p:nvSpPr>
            <p:cNvPr id="59431" name="Rectangle 21">
              <a:extLst>
                <a:ext uri="{FF2B5EF4-FFF2-40B4-BE49-F238E27FC236}">
                  <a16:creationId xmlns:a16="http://schemas.microsoft.com/office/drawing/2014/main" id="{64A66FF5-0E87-49B1-AF7A-D33066CAB615}"/>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9432" name="Rectangle 22">
              <a:extLst>
                <a:ext uri="{FF2B5EF4-FFF2-40B4-BE49-F238E27FC236}">
                  <a16:creationId xmlns:a16="http://schemas.microsoft.com/office/drawing/2014/main" id="{0DCC44A9-3A02-4FD8-A628-5E8316318285}"/>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9433" name="Freeform 23">
              <a:extLst>
                <a:ext uri="{FF2B5EF4-FFF2-40B4-BE49-F238E27FC236}">
                  <a16:creationId xmlns:a16="http://schemas.microsoft.com/office/drawing/2014/main" id="{241BD455-5609-4573-B445-61BF240C40DA}"/>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34" name="Freeform 24">
              <a:extLst>
                <a:ext uri="{FF2B5EF4-FFF2-40B4-BE49-F238E27FC236}">
                  <a16:creationId xmlns:a16="http://schemas.microsoft.com/office/drawing/2014/main" id="{8457BD6F-B0C0-49E4-AB09-89B404BFCFDC}"/>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35" name="Freeform 25">
              <a:extLst>
                <a:ext uri="{FF2B5EF4-FFF2-40B4-BE49-F238E27FC236}">
                  <a16:creationId xmlns:a16="http://schemas.microsoft.com/office/drawing/2014/main" id="{1590D51D-19C0-420D-BD5B-AF16CA5F7252}"/>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36" name="Freeform 26">
              <a:extLst>
                <a:ext uri="{FF2B5EF4-FFF2-40B4-BE49-F238E27FC236}">
                  <a16:creationId xmlns:a16="http://schemas.microsoft.com/office/drawing/2014/main" id="{D10814DD-32F4-471B-BF04-D2067E222404}"/>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37" name="Freeform 27">
              <a:extLst>
                <a:ext uri="{FF2B5EF4-FFF2-40B4-BE49-F238E27FC236}">
                  <a16:creationId xmlns:a16="http://schemas.microsoft.com/office/drawing/2014/main" id="{82757312-1955-48CB-A560-A9EEFB35AB6B}"/>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38" name="Freeform 28">
              <a:extLst>
                <a:ext uri="{FF2B5EF4-FFF2-40B4-BE49-F238E27FC236}">
                  <a16:creationId xmlns:a16="http://schemas.microsoft.com/office/drawing/2014/main" id="{56B8C544-6E77-4B12-B934-1DF72A099F07}"/>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39" name="Freeform 29">
              <a:extLst>
                <a:ext uri="{FF2B5EF4-FFF2-40B4-BE49-F238E27FC236}">
                  <a16:creationId xmlns:a16="http://schemas.microsoft.com/office/drawing/2014/main" id="{DD1D5F9B-7925-4DC6-BD84-A8B669D08322}"/>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40" name="Freeform 30">
              <a:extLst>
                <a:ext uri="{FF2B5EF4-FFF2-40B4-BE49-F238E27FC236}">
                  <a16:creationId xmlns:a16="http://schemas.microsoft.com/office/drawing/2014/main" id="{88370DAB-2BEF-4DDA-8287-B7620F5DD028}"/>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9403" name="Text Box 31">
            <a:extLst>
              <a:ext uri="{FF2B5EF4-FFF2-40B4-BE49-F238E27FC236}">
                <a16:creationId xmlns:a16="http://schemas.microsoft.com/office/drawing/2014/main" id="{81E89D2E-58BF-4D8A-8CBD-9DF870484EF8}"/>
              </a:ext>
            </a:extLst>
          </p:cNvPr>
          <p:cNvSpPr txBox="1">
            <a:spLocks noChangeArrowheads="1"/>
          </p:cNvSpPr>
          <p:nvPr/>
        </p:nvSpPr>
        <p:spPr bwMode="auto">
          <a:xfrm>
            <a:off x="1371600" y="944563"/>
            <a:ext cx="20574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Tipos/Ciclos:</a:t>
            </a:r>
          </a:p>
        </p:txBody>
      </p:sp>
      <p:grpSp>
        <p:nvGrpSpPr>
          <p:cNvPr id="59404" name="Group 32">
            <a:extLst>
              <a:ext uri="{FF2B5EF4-FFF2-40B4-BE49-F238E27FC236}">
                <a16:creationId xmlns:a16="http://schemas.microsoft.com/office/drawing/2014/main" id="{1A27A25C-0F5F-4C90-A494-2940754A47F3}"/>
              </a:ext>
            </a:extLst>
          </p:cNvPr>
          <p:cNvGrpSpPr>
            <a:grpSpLocks/>
          </p:cNvGrpSpPr>
          <p:nvPr/>
        </p:nvGrpSpPr>
        <p:grpSpPr bwMode="auto">
          <a:xfrm>
            <a:off x="381000" y="2133600"/>
            <a:ext cx="8458200" cy="4419600"/>
            <a:chOff x="1109" y="1020"/>
            <a:chExt cx="3542" cy="2280"/>
          </a:xfrm>
        </p:grpSpPr>
        <p:sp>
          <p:nvSpPr>
            <p:cNvPr id="59421" name="Rectangle 33">
              <a:extLst>
                <a:ext uri="{FF2B5EF4-FFF2-40B4-BE49-F238E27FC236}">
                  <a16:creationId xmlns:a16="http://schemas.microsoft.com/office/drawing/2014/main" id="{94573521-1157-42D3-81F4-94F3091EA4E7}"/>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9422" name="Rectangle 34">
              <a:extLst>
                <a:ext uri="{FF2B5EF4-FFF2-40B4-BE49-F238E27FC236}">
                  <a16:creationId xmlns:a16="http://schemas.microsoft.com/office/drawing/2014/main" id="{F88552FF-B208-4491-9864-F48258EF7C62}"/>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9423" name="Freeform 35">
              <a:extLst>
                <a:ext uri="{FF2B5EF4-FFF2-40B4-BE49-F238E27FC236}">
                  <a16:creationId xmlns:a16="http://schemas.microsoft.com/office/drawing/2014/main" id="{36FA8FAA-A02B-4CBA-802A-B86C7357AB91}"/>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24" name="Freeform 36">
              <a:extLst>
                <a:ext uri="{FF2B5EF4-FFF2-40B4-BE49-F238E27FC236}">
                  <a16:creationId xmlns:a16="http://schemas.microsoft.com/office/drawing/2014/main" id="{FDCBB0D9-8F88-4A3E-B5AA-FECF9409C778}"/>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59425" name="Freeform 37">
              <a:extLst>
                <a:ext uri="{FF2B5EF4-FFF2-40B4-BE49-F238E27FC236}">
                  <a16:creationId xmlns:a16="http://schemas.microsoft.com/office/drawing/2014/main" id="{DABFB9F2-6AD7-4215-BF19-F7D40976BF0A}"/>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26" name="Freeform 38">
              <a:extLst>
                <a:ext uri="{FF2B5EF4-FFF2-40B4-BE49-F238E27FC236}">
                  <a16:creationId xmlns:a16="http://schemas.microsoft.com/office/drawing/2014/main" id="{53971C09-11A5-4D10-A711-8220C7A7C060}"/>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59427" name="Freeform 39">
              <a:extLst>
                <a:ext uri="{FF2B5EF4-FFF2-40B4-BE49-F238E27FC236}">
                  <a16:creationId xmlns:a16="http://schemas.microsoft.com/office/drawing/2014/main" id="{B2FA778D-2CD2-466E-9257-732435E68EF1}"/>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28" name="Freeform 40">
              <a:extLst>
                <a:ext uri="{FF2B5EF4-FFF2-40B4-BE49-F238E27FC236}">
                  <a16:creationId xmlns:a16="http://schemas.microsoft.com/office/drawing/2014/main" id="{BF52CA67-8B13-48C9-B3AC-DACBEAE7D850}"/>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59429" name="Freeform 41">
              <a:extLst>
                <a:ext uri="{FF2B5EF4-FFF2-40B4-BE49-F238E27FC236}">
                  <a16:creationId xmlns:a16="http://schemas.microsoft.com/office/drawing/2014/main" id="{5AF933D3-6030-498F-8DA8-7A25C3795C75}"/>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30" name="Freeform 42">
              <a:extLst>
                <a:ext uri="{FF2B5EF4-FFF2-40B4-BE49-F238E27FC236}">
                  <a16:creationId xmlns:a16="http://schemas.microsoft.com/office/drawing/2014/main" id="{EFC66FBE-05CE-4910-ACDF-EF08BCE06A29}"/>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59405" name="Picture 43">
            <a:extLst>
              <a:ext uri="{FF2B5EF4-FFF2-40B4-BE49-F238E27FC236}">
                <a16:creationId xmlns:a16="http://schemas.microsoft.com/office/drawing/2014/main" id="{A76785CD-367D-4C88-A365-0766764E87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09600" y="22860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4268" name="Text Box 44">
            <a:extLst>
              <a:ext uri="{FF2B5EF4-FFF2-40B4-BE49-F238E27FC236}">
                <a16:creationId xmlns:a16="http://schemas.microsoft.com/office/drawing/2014/main" id="{F88C0EB0-A91B-4F71-86D8-B7BBFB126AE4}"/>
              </a:ext>
            </a:extLst>
          </p:cNvPr>
          <p:cNvSpPr txBox="1">
            <a:spLocks noChangeArrowheads="1"/>
          </p:cNvSpPr>
          <p:nvPr/>
        </p:nvSpPr>
        <p:spPr bwMode="auto">
          <a:xfrm>
            <a:off x="914400" y="2209800"/>
            <a:ext cx="7804150" cy="473075"/>
          </a:xfrm>
          <a:prstGeom prst="rect">
            <a:avLst/>
          </a:prstGeom>
          <a:noFill/>
          <a:ln>
            <a:noFill/>
          </a:ln>
          <a:effectLst/>
        </p:spPr>
        <p:txBody>
          <a:bodyPr>
            <a:spAutoFit/>
          </a:bodyPr>
          <a:lstStyle/>
          <a:p>
            <a:pPr>
              <a:defRPr/>
            </a:pPr>
            <a:r>
              <a:rPr lang="en-US" altLang="en-US" sz="2500" b="1">
                <a:solidFill>
                  <a:srgbClr val="00FFFF"/>
                </a:solidFill>
                <a:effectLst>
                  <a:outerShdw blurRad="38100" dist="38100" dir="2700000" algn="tl">
                    <a:srgbClr val="000000"/>
                  </a:outerShdw>
                </a:effectLst>
                <a:latin typeface="Arial" panose="020B0604020202020204" pitchFamily="34" charset="0"/>
              </a:rPr>
              <a:t>Ciclo diario:</a:t>
            </a:r>
          </a:p>
        </p:txBody>
      </p:sp>
      <p:pic>
        <p:nvPicPr>
          <p:cNvPr id="59407" name="Picture 45">
            <a:extLst>
              <a:ext uri="{FF2B5EF4-FFF2-40B4-BE49-F238E27FC236}">
                <a16:creationId xmlns:a16="http://schemas.microsoft.com/office/drawing/2014/main" id="{564D95FB-CABB-4B59-882E-DFC4419A62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6863" y="1524000"/>
            <a:ext cx="34115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8" name="Text Box 46">
            <a:extLst>
              <a:ext uri="{FF2B5EF4-FFF2-40B4-BE49-F238E27FC236}">
                <a16:creationId xmlns:a16="http://schemas.microsoft.com/office/drawing/2014/main" id="{3836E1C9-434F-4E39-A2E2-10B0CAF7A9FA}"/>
              </a:ext>
            </a:extLst>
          </p:cNvPr>
          <p:cNvSpPr txBox="1">
            <a:spLocks noChangeArrowheads="1"/>
          </p:cNvSpPr>
          <p:nvPr/>
        </p:nvSpPr>
        <p:spPr bwMode="auto">
          <a:xfrm>
            <a:off x="2895600" y="1600200"/>
            <a:ext cx="3276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1"/>
                </a:solidFill>
                <a:latin typeface="Arial" panose="020B0604020202020204" pitchFamily="34" charset="0"/>
              </a:rPr>
              <a:t>Definiciones/Conceptos</a:t>
            </a:r>
          </a:p>
        </p:txBody>
      </p:sp>
      <p:sp>
        <p:nvSpPr>
          <p:cNvPr id="59409" name="Text Box 47">
            <a:extLst>
              <a:ext uri="{FF2B5EF4-FFF2-40B4-BE49-F238E27FC236}">
                <a16:creationId xmlns:a16="http://schemas.microsoft.com/office/drawing/2014/main" id="{08699BCF-6CD3-4149-9A67-0D248B166E81}"/>
              </a:ext>
            </a:extLst>
          </p:cNvPr>
          <p:cNvSpPr txBox="1">
            <a:spLocks noChangeArrowheads="1"/>
          </p:cNvSpPr>
          <p:nvPr/>
        </p:nvSpPr>
        <p:spPr bwMode="auto">
          <a:xfrm>
            <a:off x="1308100" y="2667000"/>
            <a:ext cx="75311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Concepto/descripción:</a:t>
            </a:r>
          </a:p>
        </p:txBody>
      </p:sp>
      <p:pic>
        <p:nvPicPr>
          <p:cNvPr id="59410" name="Picture 48">
            <a:extLst>
              <a:ext uri="{FF2B5EF4-FFF2-40B4-BE49-F238E27FC236}">
                <a16:creationId xmlns:a16="http://schemas.microsoft.com/office/drawing/2014/main" id="{87F9A733-79AA-46FE-966A-94CF7DF291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5050" y="2682875"/>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1" name="Text Box 49">
            <a:extLst>
              <a:ext uri="{FF2B5EF4-FFF2-40B4-BE49-F238E27FC236}">
                <a16:creationId xmlns:a16="http://schemas.microsoft.com/office/drawing/2014/main" id="{AFE75902-004F-4A0C-A7DD-61D58FFB611C}"/>
              </a:ext>
            </a:extLst>
          </p:cNvPr>
          <p:cNvSpPr txBox="1">
            <a:spLocks noChangeArrowheads="1"/>
          </p:cNvSpPr>
          <p:nvPr/>
        </p:nvSpPr>
        <p:spPr bwMode="auto">
          <a:xfrm>
            <a:off x="1308100" y="4221163"/>
            <a:ext cx="75311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Duración/extensión del entrenamiento:</a:t>
            </a:r>
          </a:p>
        </p:txBody>
      </p:sp>
      <p:pic>
        <p:nvPicPr>
          <p:cNvPr id="59412" name="Picture 50">
            <a:extLst>
              <a:ext uri="{FF2B5EF4-FFF2-40B4-BE49-F238E27FC236}">
                <a16:creationId xmlns:a16="http://schemas.microsoft.com/office/drawing/2014/main" id="{738DF85B-787B-4A0F-A4B5-A460F6D97F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5050" y="4237038"/>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3" name="Picture 51">
            <a:extLst>
              <a:ext uri="{FF2B5EF4-FFF2-40B4-BE49-F238E27FC236}">
                <a16:creationId xmlns:a16="http://schemas.microsoft.com/office/drawing/2014/main" id="{F00534EE-C4B2-4875-A91E-DD2738AD10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4675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4" name="Text Box 52">
            <a:extLst>
              <a:ext uri="{FF2B5EF4-FFF2-40B4-BE49-F238E27FC236}">
                <a16:creationId xmlns:a16="http://schemas.microsoft.com/office/drawing/2014/main" id="{B94D4610-CCF7-471A-B96D-A2AC7ABC4C9C}"/>
              </a:ext>
            </a:extLst>
          </p:cNvPr>
          <p:cNvSpPr txBox="1">
            <a:spLocks noChangeArrowheads="1"/>
          </p:cNvSpPr>
          <p:nvPr/>
        </p:nvSpPr>
        <p:spPr bwMode="auto">
          <a:xfrm>
            <a:off x="1676400" y="4635500"/>
            <a:ext cx="7162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a:solidFill>
                  <a:schemeClr val="tx1"/>
                </a:solidFill>
              </a:rPr>
              <a:t>Un (1 día):</a:t>
            </a:r>
          </a:p>
        </p:txBody>
      </p:sp>
      <p:sp>
        <p:nvSpPr>
          <p:cNvPr id="564278" name="Text Box 54">
            <a:extLst>
              <a:ext uri="{FF2B5EF4-FFF2-40B4-BE49-F238E27FC236}">
                <a16:creationId xmlns:a16="http://schemas.microsoft.com/office/drawing/2014/main" id="{5415821B-444C-4FAE-9D34-5D824BE2C461}"/>
              </a:ext>
            </a:extLst>
          </p:cNvPr>
          <p:cNvSpPr txBox="1">
            <a:spLocks noChangeArrowheads="1"/>
          </p:cNvSpPr>
          <p:nvPr/>
        </p:nvSpPr>
        <p:spPr bwMode="auto">
          <a:xfrm>
            <a:off x="1676400" y="5006975"/>
            <a:ext cx="7162800" cy="749300"/>
          </a:xfrm>
          <a:prstGeom prst="rect">
            <a:avLst/>
          </a:prstGeom>
          <a:noFill/>
          <a:ln>
            <a:noFill/>
          </a:ln>
          <a:effectLst/>
        </p:spPr>
        <p:txBody>
          <a:bodyPr>
            <a:spAutoFit/>
          </a:bodyPr>
          <a:lstStyle/>
          <a:p>
            <a:pPr>
              <a:lnSpc>
                <a:spcPct val="80000"/>
              </a:lnSpc>
              <a:defRPr/>
            </a:pPr>
            <a:r>
              <a:rPr lang="en-US" altLang="en-US" sz="2700" b="1">
                <a:solidFill>
                  <a:schemeClr val="tx2"/>
                </a:solidFill>
                <a:effectLst>
                  <a:outerShdw blurRad="38100" dist="38100" dir="2700000" algn="tl">
                    <a:srgbClr val="000000"/>
                  </a:outerShdw>
                </a:effectLst>
                <a:latin typeface="Arial" panose="020B0604020202020204" pitchFamily="34" charset="0"/>
              </a:rPr>
              <a:t>-</a:t>
            </a:r>
            <a:r>
              <a:rPr lang="en-US" altLang="en-US" sz="2700" b="1">
                <a:solidFill>
                  <a:schemeClr val="tx1"/>
                </a:solidFill>
              </a:rPr>
              <a:t> </a:t>
            </a:r>
            <a:r>
              <a:rPr lang="en-US" altLang="en-US" sz="2700" b="1" i="1">
                <a:solidFill>
                  <a:schemeClr val="tx1"/>
                </a:solidFill>
              </a:rPr>
              <a:t>Un conjunto de horas al día por cada sesión</a:t>
            </a:r>
          </a:p>
          <a:p>
            <a:pPr>
              <a:lnSpc>
                <a:spcPct val="80000"/>
              </a:lnSpc>
              <a:defRPr/>
            </a:pPr>
            <a:r>
              <a:rPr lang="en-US" altLang="en-US" sz="2700" b="1" i="1">
                <a:solidFill>
                  <a:schemeClr val="tx1"/>
                </a:solidFill>
              </a:rPr>
              <a:t>  de entrenamiento</a:t>
            </a:r>
          </a:p>
        </p:txBody>
      </p:sp>
      <p:pic>
        <p:nvPicPr>
          <p:cNvPr id="59416" name="Picture 55">
            <a:extLst>
              <a:ext uri="{FF2B5EF4-FFF2-40B4-BE49-F238E27FC236}">
                <a16:creationId xmlns:a16="http://schemas.microsoft.com/office/drawing/2014/main" id="{C40E7973-02A8-4062-8622-A5F9F24A570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30876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7" name="Text Box 56">
            <a:extLst>
              <a:ext uri="{FF2B5EF4-FFF2-40B4-BE49-F238E27FC236}">
                <a16:creationId xmlns:a16="http://schemas.microsoft.com/office/drawing/2014/main" id="{4A15C33A-860F-44AE-8F30-44837590EB32}"/>
              </a:ext>
            </a:extLst>
          </p:cNvPr>
          <p:cNvSpPr txBox="1">
            <a:spLocks noChangeArrowheads="1"/>
          </p:cNvSpPr>
          <p:nvPr/>
        </p:nvSpPr>
        <p:spPr bwMode="auto">
          <a:xfrm>
            <a:off x="1676400" y="3048000"/>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a:solidFill>
                  <a:schemeClr val="tx1"/>
                </a:solidFill>
              </a:rPr>
              <a:t>Costa del número de lecciones/sesiones de entrenamiento en un (1) día</a:t>
            </a:r>
          </a:p>
        </p:txBody>
      </p:sp>
      <p:pic>
        <p:nvPicPr>
          <p:cNvPr id="59418" name="Picture 57">
            <a:extLst>
              <a:ext uri="{FF2B5EF4-FFF2-40B4-BE49-F238E27FC236}">
                <a16:creationId xmlns:a16="http://schemas.microsoft.com/office/drawing/2014/main" id="{DC3D21F4-AD75-4A12-9948-9110D79DF6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38036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9" name="Text Box 58">
            <a:extLst>
              <a:ext uri="{FF2B5EF4-FFF2-40B4-BE49-F238E27FC236}">
                <a16:creationId xmlns:a16="http://schemas.microsoft.com/office/drawing/2014/main" id="{5A6E896D-9A21-4E17-894A-F82E28FF9F62}"/>
              </a:ext>
            </a:extLst>
          </p:cNvPr>
          <p:cNvSpPr txBox="1">
            <a:spLocks noChangeArrowheads="1"/>
          </p:cNvSpPr>
          <p:nvPr/>
        </p:nvSpPr>
        <p:spPr bwMode="auto">
          <a:xfrm>
            <a:off x="1676400" y="3763963"/>
            <a:ext cx="7086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a:solidFill>
                  <a:schemeClr val="tx1"/>
                </a:solidFill>
              </a:rPr>
              <a:t>Cantidad de sesiones de entrenamiento por día</a:t>
            </a:r>
          </a:p>
        </p:txBody>
      </p:sp>
      <p:sp>
        <p:nvSpPr>
          <p:cNvPr id="564284" name="Text Box 60">
            <a:extLst>
              <a:ext uri="{FF2B5EF4-FFF2-40B4-BE49-F238E27FC236}">
                <a16:creationId xmlns:a16="http://schemas.microsoft.com/office/drawing/2014/main" id="{E55DD239-246C-46EE-A239-D468E0501F00}"/>
              </a:ext>
            </a:extLst>
          </p:cNvPr>
          <p:cNvSpPr txBox="1">
            <a:spLocks noChangeArrowheads="1"/>
          </p:cNvSpPr>
          <p:nvPr/>
        </p:nvSpPr>
        <p:spPr bwMode="auto">
          <a:xfrm>
            <a:off x="1676400" y="5715000"/>
            <a:ext cx="7162800" cy="749300"/>
          </a:xfrm>
          <a:prstGeom prst="rect">
            <a:avLst/>
          </a:prstGeom>
          <a:noFill/>
          <a:ln>
            <a:noFill/>
          </a:ln>
          <a:effectLst/>
        </p:spPr>
        <p:txBody>
          <a:bodyPr>
            <a:spAutoFit/>
          </a:bodyPr>
          <a:lstStyle/>
          <a:p>
            <a:pPr>
              <a:lnSpc>
                <a:spcPct val="80000"/>
              </a:lnSpc>
              <a:defRPr/>
            </a:pPr>
            <a:r>
              <a:rPr lang="en-US" altLang="en-US" sz="2700" b="1">
                <a:solidFill>
                  <a:schemeClr val="tx2"/>
                </a:solidFill>
                <a:effectLst>
                  <a:outerShdw blurRad="38100" dist="38100" dir="2700000" algn="tl">
                    <a:srgbClr val="000000"/>
                  </a:outerShdw>
                </a:effectLst>
                <a:latin typeface="Arial" panose="020B0604020202020204" pitchFamily="34" charset="0"/>
              </a:rPr>
              <a:t>-</a:t>
            </a:r>
            <a:r>
              <a:rPr lang="en-US" altLang="en-US" sz="2700" b="1">
                <a:solidFill>
                  <a:schemeClr val="tx1"/>
                </a:solidFill>
              </a:rPr>
              <a:t> </a:t>
            </a:r>
            <a:r>
              <a:rPr lang="en-US" altLang="en-US" sz="2700" b="1" i="1">
                <a:solidFill>
                  <a:schemeClr val="tx1"/>
                </a:solidFill>
              </a:rPr>
              <a:t>Pueden haber varias sesiones de</a:t>
            </a:r>
          </a:p>
          <a:p>
            <a:pPr>
              <a:lnSpc>
                <a:spcPct val="80000"/>
              </a:lnSpc>
              <a:defRPr/>
            </a:pPr>
            <a:r>
              <a:rPr lang="en-US" altLang="en-US" sz="2700" b="1" i="1">
                <a:solidFill>
                  <a:schemeClr val="tx1"/>
                </a:solidFill>
              </a:rPr>
              <a:t>  entrenamiento durante el día</a:t>
            </a:r>
          </a:p>
        </p:txBody>
      </p:sp>
    </p:spTree>
    <p:custDataLst>
      <p:tags r:id="rId1"/>
    </p:custData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85388CD0-47BD-4627-9847-75136C9A9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86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a:extLst>
              <a:ext uri="{FF2B5EF4-FFF2-40B4-BE49-F238E27FC236}">
                <a16:creationId xmlns:a16="http://schemas.microsoft.com/office/drawing/2014/main" id="{8C642796-5AD8-4BF1-9A0B-F7D53DCE76A3}"/>
              </a:ext>
            </a:extLst>
          </p:cNvPr>
          <p:cNvSpPr txBox="1">
            <a:spLocks noChangeArrowheads="1"/>
          </p:cNvSpPr>
          <p:nvPr/>
        </p:nvSpPr>
        <p:spPr bwMode="auto">
          <a:xfrm>
            <a:off x="838200" y="3048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61444" name="Picture 4">
            <a:extLst>
              <a:ext uri="{FF2B5EF4-FFF2-40B4-BE49-F238E27FC236}">
                <a16:creationId xmlns:a16="http://schemas.microsoft.com/office/drawing/2014/main" id="{1C2DF99E-C89A-4DEC-971F-C377D23BF3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28600"/>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5">
            <a:extLst>
              <a:ext uri="{FF2B5EF4-FFF2-40B4-BE49-F238E27FC236}">
                <a16:creationId xmlns:a16="http://schemas.microsoft.com/office/drawing/2014/main" id="{7085E42B-87CB-4893-A171-90F96B4BD125}"/>
              </a:ext>
            </a:extLst>
          </p:cNvPr>
          <p:cNvSpPr txBox="1">
            <a:spLocks noChangeArrowheads="1"/>
          </p:cNvSpPr>
          <p:nvPr/>
        </p:nvSpPr>
        <p:spPr bwMode="auto">
          <a:xfrm>
            <a:off x="4724400" y="304800"/>
            <a:ext cx="3505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Plan de Entrenamiento:</a:t>
            </a:r>
          </a:p>
        </p:txBody>
      </p:sp>
      <p:pic>
        <p:nvPicPr>
          <p:cNvPr id="61446" name="Picture 6">
            <a:extLst>
              <a:ext uri="{FF2B5EF4-FFF2-40B4-BE49-F238E27FC236}">
                <a16:creationId xmlns:a16="http://schemas.microsoft.com/office/drawing/2014/main" id="{DE25CCFE-CF0F-44CB-A201-F367312319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597025"/>
            <a:ext cx="6746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7" name="Picture 7">
            <a:extLst>
              <a:ext uri="{FF2B5EF4-FFF2-40B4-BE49-F238E27FC236}">
                <a16:creationId xmlns:a16="http://schemas.microsoft.com/office/drawing/2014/main" id="{70DF0ED3-7E85-4D87-AB75-EFD6C3C412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1597025"/>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448" name="Group 8">
            <a:extLst>
              <a:ext uri="{FF2B5EF4-FFF2-40B4-BE49-F238E27FC236}">
                <a16:creationId xmlns:a16="http://schemas.microsoft.com/office/drawing/2014/main" id="{CCE9B585-9547-4ED9-A02C-8843348E6BF2}"/>
              </a:ext>
            </a:extLst>
          </p:cNvPr>
          <p:cNvGrpSpPr>
            <a:grpSpLocks/>
          </p:cNvGrpSpPr>
          <p:nvPr/>
        </p:nvGrpSpPr>
        <p:grpSpPr bwMode="auto">
          <a:xfrm>
            <a:off x="3581400" y="838200"/>
            <a:ext cx="4419600" cy="685800"/>
            <a:chOff x="1298" y="1873"/>
            <a:chExt cx="3020" cy="478"/>
          </a:xfrm>
        </p:grpSpPr>
        <p:sp>
          <p:nvSpPr>
            <p:cNvPr id="61489" name="Rectangle 9">
              <a:extLst>
                <a:ext uri="{FF2B5EF4-FFF2-40B4-BE49-F238E27FC236}">
                  <a16:creationId xmlns:a16="http://schemas.microsoft.com/office/drawing/2014/main" id="{4BD7BE02-8B97-41AC-B550-465FC89CD981}"/>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1490" name="Rectangle 10">
              <a:extLst>
                <a:ext uri="{FF2B5EF4-FFF2-40B4-BE49-F238E27FC236}">
                  <a16:creationId xmlns:a16="http://schemas.microsoft.com/office/drawing/2014/main" id="{D0AD5780-39AE-4BC3-B98C-091CF823A3DE}"/>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1491" name="Freeform 11">
              <a:extLst>
                <a:ext uri="{FF2B5EF4-FFF2-40B4-BE49-F238E27FC236}">
                  <a16:creationId xmlns:a16="http://schemas.microsoft.com/office/drawing/2014/main" id="{5034D671-B1F6-4D1B-9946-53D6E4FBC28D}"/>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92" name="Freeform 12">
              <a:extLst>
                <a:ext uri="{FF2B5EF4-FFF2-40B4-BE49-F238E27FC236}">
                  <a16:creationId xmlns:a16="http://schemas.microsoft.com/office/drawing/2014/main" id="{54788615-2D2D-4ED1-9FE2-76617AA174E5}"/>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93" name="Freeform 13">
              <a:extLst>
                <a:ext uri="{FF2B5EF4-FFF2-40B4-BE49-F238E27FC236}">
                  <a16:creationId xmlns:a16="http://schemas.microsoft.com/office/drawing/2014/main" id="{DB111817-78FA-446C-AAA0-27C93E89AD04}"/>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94" name="Freeform 14">
              <a:extLst>
                <a:ext uri="{FF2B5EF4-FFF2-40B4-BE49-F238E27FC236}">
                  <a16:creationId xmlns:a16="http://schemas.microsoft.com/office/drawing/2014/main" id="{6B3D4D65-E52B-40F1-B6E3-12801623BB24}"/>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95" name="Freeform 15">
              <a:extLst>
                <a:ext uri="{FF2B5EF4-FFF2-40B4-BE49-F238E27FC236}">
                  <a16:creationId xmlns:a16="http://schemas.microsoft.com/office/drawing/2014/main" id="{3699713D-5CF4-47E9-873A-FFEE432459D8}"/>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96" name="Freeform 16">
              <a:extLst>
                <a:ext uri="{FF2B5EF4-FFF2-40B4-BE49-F238E27FC236}">
                  <a16:creationId xmlns:a16="http://schemas.microsoft.com/office/drawing/2014/main" id="{D688528F-156C-43C5-B984-49AF9744E77D}"/>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97" name="Freeform 17">
              <a:extLst>
                <a:ext uri="{FF2B5EF4-FFF2-40B4-BE49-F238E27FC236}">
                  <a16:creationId xmlns:a16="http://schemas.microsoft.com/office/drawing/2014/main" id="{99645477-018D-447D-BE9D-801F68CE4F6C}"/>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98" name="Freeform 18">
              <a:extLst>
                <a:ext uri="{FF2B5EF4-FFF2-40B4-BE49-F238E27FC236}">
                  <a16:creationId xmlns:a16="http://schemas.microsoft.com/office/drawing/2014/main" id="{B95AA09D-7935-4680-8638-E96BAD0DEB6B}"/>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1449" name="Text Box 19">
            <a:extLst>
              <a:ext uri="{FF2B5EF4-FFF2-40B4-BE49-F238E27FC236}">
                <a16:creationId xmlns:a16="http://schemas.microsoft.com/office/drawing/2014/main" id="{7B57CC5B-A2DD-4459-8177-47F2408C4565}"/>
              </a:ext>
            </a:extLst>
          </p:cNvPr>
          <p:cNvSpPr txBox="1">
            <a:spLocks noChangeArrowheads="1"/>
          </p:cNvSpPr>
          <p:nvPr/>
        </p:nvSpPr>
        <p:spPr bwMode="auto">
          <a:xfrm>
            <a:off x="3429000" y="944563"/>
            <a:ext cx="4724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latin typeface="Arial" panose="020B0604020202020204" pitchFamily="34" charset="0"/>
              </a:rPr>
              <a:t>Consideraciones Preliminares</a:t>
            </a:r>
          </a:p>
        </p:txBody>
      </p:sp>
      <p:grpSp>
        <p:nvGrpSpPr>
          <p:cNvPr id="61450" name="Group 20">
            <a:extLst>
              <a:ext uri="{FF2B5EF4-FFF2-40B4-BE49-F238E27FC236}">
                <a16:creationId xmlns:a16="http://schemas.microsoft.com/office/drawing/2014/main" id="{28F171A5-5C55-438D-A52C-1DEDF9999E2E}"/>
              </a:ext>
            </a:extLst>
          </p:cNvPr>
          <p:cNvGrpSpPr>
            <a:grpSpLocks/>
          </p:cNvGrpSpPr>
          <p:nvPr/>
        </p:nvGrpSpPr>
        <p:grpSpPr bwMode="auto">
          <a:xfrm>
            <a:off x="1219200" y="838200"/>
            <a:ext cx="2362200" cy="685800"/>
            <a:chOff x="-144" y="3504"/>
            <a:chExt cx="2784" cy="432"/>
          </a:xfrm>
        </p:grpSpPr>
        <p:sp>
          <p:nvSpPr>
            <p:cNvPr id="61479" name="Rectangle 21">
              <a:extLst>
                <a:ext uri="{FF2B5EF4-FFF2-40B4-BE49-F238E27FC236}">
                  <a16:creationId xmlns:a16="http://schemas.microsoft.com/office/drawing/2014/main" id="{15BE45A0-CA91-4BF5-A75D-B1647CE01FF0}"/>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1480" name="Rectangle 22">
              <a:extLst>
                <a:ext uri="{FF2B5EF4-FFF2-40B4-BE49-F238E27FC236}">
                  <a16:creationId xmlns:a16="http://schemas.microsoft.com/office/drawing/2014/main" id="{D8F0372A-D82A-4784-ADC1-57B25A99A0F0}"/>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1481" name="Freeform 23">
              <a:extLst>
                <a:ext uri="{FF2B5EF4-FFF2-40B4-BE49-F238E27FC236}">
                  <a16:creationId xmlns:a16="http://schemas.microsoft.com/office/drawing/2014/main" id="{C79791A0-6A2A-4CC8-BC7C-44322AC42397}"/>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2" name="Freeform 24">
              <a:extLst>
                <a:ext uri="{FF2B5EF4-FFF2-40B4-BE49-F238E27FC236}">
                  <a16:creationId xmlns:a16="http://schemas.microsoft.com/office/drawing/2014/main" id="{9E3D90C2-7337-4699-B7C8-69CA6D98B1BD}"/>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83" name="Freeform 25">
              <a:extLst>
                <a:ext uri="{FF2B5EF4-FFF2-40B4-BE49-F238E27FC236}">
                  <a16:creationId xmlns:a16="http://schemas.microsoft.com/office/drawing/2014/main" id="{59B68C88-403D-4765-B72E-19DE1C2B4E18}"/>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4" name="Freeform 26">
              <a:extLst>
                <a:ext uri="{FF2B5EF4-FFF2-40B4-BE49-F238E27FC236}">
                  <a16:creationId xmlns:a16="http://schemas.microsoft.com/office/drawing/2014/main" id="{CA4238F7-3EA6-4DF5-B691-D26180349606}"/>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85" name="Freeform 27">
              <a:extLst>
                <a:ext uri="{FF2B5EF4-FFF2-40B4-BE49-F238E27FC236}">
                  <a16:creationId xmlns:a16="http://schemas.microsoft.com/office/drawing/2014/main" id="{E9014B6D-465A-438F-95CD-6141CC364229}"/>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6" name="Freeform 28">
              <a:extLst>
                <a:ext uri="{FF2B5EF4-FFF2-40B4-BE49-F238E27FC236}">
                  <a16:creationId xmlns:a16="http://schemas.microsoft.com/office/drawing/2014/main" id="{CBC0746C-1B3B-405A-A270-84CFE5F40A06}"/>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87" name="Freeform 29">
              <a:extLst>
                <a:ext uri="{FF2B5EF4-FFF2-40B4-BE49-F238E27FC236}">
                  <a16:creationId xmlns:a16="http://schemas.microsoft.com/office/drawing/2014/main" id="{1F0D9662-AB5F-4CF8-881B-F5D9F1574174}"/>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8" name="Freeform 30">
              <a:extLst>
                <a:ext uri="{FF2B5EF4-FFF2-40B4-BE49-F238E27FC236}">
                  <a16:creationId xmlns:a16="http://schemas.microsoft.com/office/drawing/2014/main" id="{E5F8E7D4-C805-45C2-B44E-1636CEFE939F}"/>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1451" name="Text Box 31">
            <a:extLst>
              <a:ext uri="{FF2B5EF4-FFF2-40B4-BE49-F238E27FC236}">
                <a16:creationId xmlns:a16="http://schemas.microsoft.com/office/drawing/2014/main" id="{EAE82CB4-9C53-42C1-A576-EA200FE1B470}"/>
              </a:ext>
            </a:extLst>
          </p:cNvPr>
          <p:cNvSpPr txBox="1">
            <a:spLocks noChangeArrowheads="1"/>
          </p:cNvSpPr>
          <p:nvPr/>
        </p:nvSpPr>
        <p:spPr bwMode="auto">
          <a:xfrm>
            <a:off x="1371600" y="944563"/>
            <a:ext cx="20574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Tipos/Ciclos:</a:t>
            </a:r>
          </a:p>
        </p:txBody>
      </p:sp>
      <p:grpSp>
        <p:nvGrpSpPr>
          <p:cNvPr id="61452" name="Group 32">
            <a:extLst>
              <a:ext uri="{FF2B5EF4-FFF2-40B4-BE49-F238E27FC236}">
                <a16:creationId xmlns:a16="http://schemas.microsoft.com/office/drawing/2014/main" id="{650607BC-5EC5-4BCD-82CA-00A71C6DBCD8}"/>
              </a:ext>
            </a:extLst>
          </p:cNvPr>
          <p:cNvGrpSpPr>
            <a:grpSpLocks/>
          </p:cNvGrpSpPr>
          <p:nvPr/>
        </p:nvGrpSpPr>
        <p:grpSpPr bwMode="auto">
          <a:xfrm>
            <a:off x="381000" y="2133600"/>
            <a:ext cx="8458200" cy="4419600"/>
            <a:chOff x="1109" y="1020"/>
            <a:chExt cx="3542" cy="2280"/>
          </a:xfrm>
        </p:grpSpPr>
        <p:sp>
          <p:nvSpPr>
            <p:cNvPr id="61469" name="Rectangle 33">
              <a:extLst>
                <a:ext uri="{FF2B5EF4-FFF2-40B4-BE49-F238E27FC236}">
                  <a16:creationId xmlns:a16="http://schemas.microsoft.com/office/drawing/2014/main" id="{74F552FF-FB3F-43B3-92C5-12C4AFC8F6A5}"/>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1470" name="Rectangle 34">
              <a:extLst>
                <a:ext uri="{FF2B5EF4-FFF2-40B4-BE49-F238E27FC236}">
                  <a16:creationId xmlns:a16="http://schemas.microsoft.com/office/drawing/2014/main" id="{B6ED0D95-3974-426B-8F18-7B4380307BFA}"/>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1471" name="Freeform 35">
              <a:extLst>
                <a:ext uri="{FF2B5EF4-FFF2-40B4-BE49-F238E27FC236}">
                  <a16:creationId xmlns:a16="http://schemas.microsoft.com/office/drawing/2014/main" id="{B7FB13CA-2604-421C-88DD-F9F005371876}"/>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2" name="Freeform 36">
              <a:extLst>
                <a:ext uri="{FF2B5EF4-FFF2-40B4-BE49-F238E27FC236}">
                  <a16:creationId xmlns:a16="http://schemas.microsoft.com/office/drawing/2014/main" id="{F62AE1D1-D51D-4FC6-9C77-F2298F9280FB}"/>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61473" name="Freeform 37">
              <a:extLst>
                <a:ext uri="{FF2B5EF4-FFF2-40B4-BE49-F238E27FC236}">
                  <a16:creationId xmlns:a16="http://schemas.microsoft.com/office/drawing/2014/main" id="{38717C77-0C00-427B-B133-FB31B779C52A}"/>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4" name="Freeform 38">
              <a:extLst>
                <a:ext uri="{FF2B5EF4-FFF2-40B4-BE49-F238E27FC236}">
                  <a16:creationId xmlns:a16="http://schemas.microsoft.com/office/drawing/2014/main" id="{F28F70D1-C38F-4E1A-B751-8CAF4D934600}"/>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61475" name="Freeform 39">
              <a:extLst>
                <a:ext uri="{FF2B5EF4-FFF2-40B4-BE49-F238E27FC236}">
                  <a16:creationId xmlns:a16="http://schemas.microsoft.com/office/drawing/2014/main" id="{A898578A-55A4-47AA-BED2-F47A80BFDA1C}"/>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6" name="Freeform 40">
              <a:extLst>
                <a:ext uri="{FF2B5EF4-FFF2-40B4-BE49-F238E27FC236}">
                  <a16:creationId xmlns:a16="http://schemas.microsoft.com/office/drawing/2014/main" id="{87BEFACC-8ED5-4CD0-B3B1-1B6303E7FEB7}"/>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61477" name="Freeform 41">
              <a:extLst>
                <a:ext uri="{FF2B5EF4-FFF2-40B4-BE49-F238E27FC236}">
                  <a16:creationId xmlns:a16="http://schemas.microsoft.com/office/drawing/2014/main" id="{0EE84553-D53F-476E-A4AA-2A858AED60E0}"/>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8" name="Freeform 42">
              <a:extLst>
                <a:ext uri="{FF2B5EF4-FFF2-40B4-BE49-F238E27FC236}">
                  <a16:creationId xmlns:a16="http://schemas.microsoft.com/office/drawing/2014/main" id="{34B0B0E6-1AC0-4CB3-9B54-062EFB764515}"/>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61453" name="Picture 43">
            <a:extLst>
              <a:ext uri="{FF2B5EF4-FFF2-40B4-BE49-F238E27FC236}">
                <a16:creationId xmlns:a16="http://schemas.microsoft.com/office/drawing/2014/main" id="{B4DE687B-8C91-453B-84BA-619D425058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09600" y="23622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6316" name="Text Box 44">
            <a:extLst>
              <a:ext uri="{FF2B5EF4-FFF2-40B4-BE49-F238E27FC236}">
                <a16:creationId xmlns:a16="http://schemas.microsoft.com/office/drawing/2014/main" id="{EB0C68AC-B7ED-4EED-B4BA-99EC41787141}"/>
              </a:ext>
            </a:extLst>
          </p:cNvPr>
          <p:cNvSpPr txBox="1">
            <a:spLocks noChangeArrowheads="1"/>
          </p:cNvSpPr>
          <p:nvPr/>
        </p:nvSpPr>
        <p:spPr bwMode="auto">
          <a:xfrm>
            <a:off x="914400" y="2286000"/>
            <a:ext cx="7804150" cy="473075"/>
          </a:xfrm>
          <a:prstGeom prst="rect">
            <a:avLst/>
          </a:prstGeom>
          <a:noFill/>
          <a:ln>
            <a:noFill/>
          </a:ln>
          <a:effectLst/>
        </p:spPr>
        <p:txBody>
          <a:bodyPr>
            <a:spAutoFit/>
          </a:bodyPr>
          <a:lstStyle/>
          <a:p>
            <a:pPr>
              <a:defRPr/>
            </a:pPr>
            <a:r>
              <a:rPr lang="en-US" altLang="en-US" sz="2500" b="1">
                <a:solidFill>
                  <a:srgbClr val="00FFFF"/>
                </a:solidFill>
                <a:effectLst>
                  <a:outerShdw blurRad="38100" dist="38100" dir="2700000" algn="tl">
                    <a:srgbClr val="000000"/>
                  </a:outerShdw>
                </a:effectLst>
                <a:latin typeface="Arial" panose="020B0604020202020204" pitchFamily="34" charset="0"/>
              </a:rPr>
              <a:t>Lección/Sesión de Entrenamiento:</a:t>
            </a:r>
          </a:p>
        </p:txBody>
      </p:sp>
      <p:pic>
        <p:nvPicPr>
          <p:cNvPr id="61455" name="Picture 45">
            <a:extLst>
              <a:ext uri="{FF2B5EF4-FFF2-40B4-BE49-F238E27FC236}">
                <a16:creationId xmlns:a16="http://schemas.microsoft.com/office/drawing/2014/main" id="{E093A132-8399-490D-974A-0203A1DC3D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6863" y="1524000"/>
            <a:ext cx="34115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6" name="Text Box 46">
            <a:extLst>
              <a:ext uri="{FF2B5EF4-FFF2-40B4-BE49-F238E27FC236}">
                <a16:creationId xmlns:a16="http://schemas.microsoft.com/office/drawing/2014/main" id="{5C0062A1-3104-4955-B7F8-4405B1E6A41F}"/>
              </a:ext>
            </a:extLst>
          </p:cNvPr>
          <p:cNvSpPr txBox="1">
            <a:spLocks noChangeArrowheads="1"/>
          </p:cNvSpPr>
          <p:nvPr/>
        </p:nvSpPr>
        <p:spPr bwMode="auto">
          <a:xfrm>
            <a:off x="2895600" y="1600200"/>
            <a:ext cx="3276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1"/>
                </a:solidFill>
                <a:latin typeface="Arial" panose="020B0604020202020204" pitchFamily="34" charset="0"/>
              </a:rPr>
              <a:t>Definiciones/Conceptos</a:t>
            </a:r>
          </a:p>
        </p:txBody>
      </p:sp>
      <p:sp>
        <p:nvSpPr>
          <p:cNvPr id="61457" name="Text Box 47">
            <a:extLst>
              <a:ext uri="{FF2B5EF4-FFF2-40B4-BE49-F238E27FC236}">
                <a16:creationId xmlns:a16="http://schemas.microsoft.com/office/drawing/2014/main" id="{CC1B9AB1-1436-4C29-B00C-F19644E56800}"/>
              </a:ext>
            </a:extLst>
          </p:cNvPr>
          <p:cNvSpPr txBox="1">
            <a:spLocks noChangeArrowheads="1"/>
          </p:cNvSpPr>
          <p:nvPr/>
        </p:nvSpPr>
        <p:spPr bwMode="auto">
          <a:xfrm>
            <a:off x="1308100" y="2779713"/>
            <a:ext cx="75311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Concepto/descripción:</a:t>
            </a:r>
          </a:p>
        </p:txBody>
      </p:sp>
      <p:pic>
        <p:nvPicPr>
          <p:cNvPr id="61458" name="Picture 48">
            <a:extLst>
              <a:ext uri="{FF2B5EF4-FFF2-40B4-BE49-F238E27FC236}">
                <a16:creationId xmlns:a16="http://schemas.microsoft.com/office/drawing/2014/main" id="{1B62AE84-49E1-4008-8593-CAEF46A782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5050" y="2795588"/>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9" name="Text Box 49">
            <a:extLst>
              <a:ext uri="{FF2B5EF4-FFF2-40B4-BE49-F238E27FC236}">
                <a16:creationId xmlns:a16="http://schemas.microsoft.com/office/drawing/2014/main" id="{8A221215-A220-4BA5-B969-DF529BF5B643}"/>
              </a:ext>
            </a:extLst>
          </p:cNvPr>
          <p:cNvSpPr txBox="1">
            <a:spLocks noChangeArrowheads="1"/>
          </p:cNvSpPr>
          <p:nvPr/>
        </p:nvSpPr>
        <p:spPr bwMode="auto">
          <a:xfrm>
            <a:off x="1308100" y="4638675"/>
            <a:ext cx="75311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Duración/extensión del entrenamiento:</a:t>
            </a:r>
          </a:p>
        </p:txBody>
      </p:sp>
      <p:pic>
        <p:nvPicPr>
          <p:cNvPr id="61460" name="Picture 50">
            <a:extLst>
              <a:ext uri="{FF2B5EF4-FFF2-40B4-BE49-F238E27FC236}">
                <a16:creationId xmlns:a16="http://schemas.microsoft.com/office/drawing/2014/main" id="{3BE0D5AC-E634-4A77-AEE6-7F51337142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5050" y="4654550"/>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1" name="Picture 51">
            <a:extLst>
              <a:ext uri="{FF2B5EF4-FFF2-40B4-BE49-F238E27FC236}">
                <a16:creationId xmlns:a16="http://schemas.microsoft.com/office/drawing/2014/main" id="{418A84F1-022D-4FC9-A787-B341DDCD5F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5168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2" name="Text Box 52">
            <a:extLst>
              <a:ext uri="{FF2B5EF4-FFF2-40B4-BE49-F238E27FC236}">
                <a16:creationId xmlns:a16="http://schemas.microsoft.com/office/drawing/2014/main" id="{6B84059E-0C62-4B8E-AFBB-5B9849503C6A}"/>
              </a:ext>
            </a:extLst>
          </p:cNvPr>
          <p:cNvSpPr txBox="1">
            <a:spLocks noChangeArrowheads="1"/>
          </p:cNvSpPr>
          <p:nvPr/>
        </p:nvSpPr>
        <p:spPr bwMode="auto">
          <a:xfrm>
            <a:off x="1676400" y="5129213"/>
            <a:ext cx="7162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a:solidFill>
                  <a:schemeClr val="tx1"/>
                </a:solidFill>
              </a:rPr>
              <a:t>Un conjunto de horas:</a:t>
            </a:r>
          </a:p>
        </p:txBody>
      </p:sp>
      <p:sp>
        <p:nvSpPr>
          <p:cNvPr id="566325" name="Text Box 53">
            <a:extLst>
              <a:ext uri="{FF2B5EF4-FFF2-40B4-BE49-F238E27FC236}">
                <a16:creationId xmlns:a16="http://schemas.microsoft.com/office/drawing/2014/main" id="{DCECAB1A-6FC2-41B9-B434-4D5FE4C970E4}"/>
              </a:ext>
            </a:extLst>
          </p:cNvPr>
          <p:cNvSpPr txBox="1">
            <a:spLocks noChangeArrowheads="1"/>
          </p:cNvSpPr>
          <p:nvPr/>
        </p:nvSpPr>
        <p:spPr bwMode="auto">
          <a:xfrm>
            <a:off x="1676400" y="5576888"/>
            <a:ext cx="7162800" cy="420687"/>
          </a:xfrm>
          <a:prstGeom prst="rect">
            <a:avLst/>
          </a:prstGeom>
          <a:noFill/>
          <a:ln>
            <a:noFill/>
          </a:ln>
          <a:effectLst/>
        </p:spPr>
        <p:txBody>
          <a:bodyPr>
            <a:spAutoFit/>
          </a:bodyPr>
          <a:lstStyle/>
          <a:p>
            <a:pPr>
              <a:lnSpc>
                <a:spcPct val="80000"/>
              </a:lnSpc>
              <a:defRPr/>
            </a:pPr>
            <a:r>
              <a:rPr lang="en-US" altLang="en-US" sz="2700" b="1">
                <a:solidFill>
                  <a:schemeClr val="tx2"/>
                </a:solidFill>
                <a:effectLst>
                  <a:outerShdw blurRad="38100" dist="38100" dir="2700000" algn="tl">
                    <a:srgbClr val="000000"/>
                  </a:outerShdw>
                </a:effectLst>
                <a:latin typeface="Arial" panose="020B0604020202020204" pitchFamily="34" charset="0"/>
              </a:rPr>
              <a:t>-</a:t>
            </a:r>
            <a:r>
              <a:rPr lang="en-US" altLang="en-US" sz="2700" b="1">
                <a:solidFill>
                  <a:schemeClr val="tx1"/>
                </a:solidFill>
              </a:rPr>
              <a:t> </a:t>
            </a:r>
            <a:r>
              <a:rPr lang="en-US" altLang="en-US" sz="2700" b="1" i="1">
                <a:solidFill>
                  <a:schemeClr val="tx1"/>
                </a:solidFill>
              </a:rPr>
              <a:t>1 – 4 horas</a:t>
            </a:r>
          </a:p>
        </p:txBody>
      </p:sp>
      <p:pic>
        <p:nvPicPr>
          <p:cNvPr id="61464" name="Picture 54">
            <a:extLst>
              <a:ext uri="{FF2B5EF4-FFF2-40B4-BE49-F238E27FC236}">
                <a16:creationId xmlns:a16="http://schemas.microsoft.com/office/drawing/2014/main" id="{AC2E1CDD-C20A-4B7F-AF3C-314992BD9D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5" name="Text Box 55">
            <a:extLst>
              <a:ext uri="{FF2B5EF4-FFF2-40B4-BE49-F238E27FC236}">
                <a16:creationId xmlns:a16="http://schemas.microsoft.com/office/drawing/2014/main" id="{77C3C2AC-3185-4790-8533-B902F6494F52}"/>
              </a:ext>
            </a:extLst>
          </p:cNvPr>
          <p:cNvSpPr txBox="1">
            <a:spLocks noChangeArrowheads="1"/>
          </p:cNvSpPr>
          <p:nvPr/>
        </p:nvSpPr>
        <p:spPr bwMode="auto">
          <a:xfrm>
            <a:off x="1676400" y="3236913"/>
            <a:ext cx="7162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a:solidFill>
                  <a:schemeClr val="tx1"/>
                </a:solidFill>
              </a:rPr>
              <a:t>Es la unidad fundamental del entrenamiento</a:t>
            </a:r>
          </a:p>
        </p:txBody>
      </p:sp>
      <p:pic>
        <p:nvPicPr>
          <p:cNvPr id="61466" name="Picture 56">
            <a:extLst>
              <a:ext uri="{FF2B5EF4-FFF2-40B4-BE49-F238E27FC236}">
                <a16:creationId xmlns:a16="http://schemas.microsoft.com/office/drawing/2014/main" id="{9ACD8582-7EBD-43B2-84E5-B1A7DB1F643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3810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7" name="Text Box 57">
            <a:extLst>
              <a:ext uri="{FF2B5EF4-FFF2-40B4-BE49-F238E27FC236}">
                <a16:creationId xmlns:a16="http://schemas.microsoft.com/office/drawing/2014/main" id="{E9A6DC53-6B3E-4EB7-9A18-07D3CAA67226}"/>
              </a:ext>
            </a:extLst>
          </p:cNvPr>
          <p:cNvSpPr txBox="1">
            <a:spLocks noChangeArrowheads="1"/>
          </p:cNvSpPr>
          <p:nvPr/>
        </p:nvSpPr>
        <p:spPr bwMode="auto">
          <a:xfrm>
            <a:off x="1676400" y="3770313"/>
            <a:ext cx="7086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a:solidFill>
                  <a:schemeClr val="tx1"/>
                </a:solidFill>
              </a:rPr>
              <a:t>La parte más pequeña dentro de un plan de entrenamiento</a:t>
            </a:r>
          </a:p>
        </p:txBody>
      </p:sp>
      <p:sp>
        <p:nvSpPr>
          <p:cNvPr id="566330" name="Text Box 58">
            <a:extLst>
              <a:ext uri="{FF2B5EF4-FFF2-40B4-BE49-F238E27FC236}">
                <a16:creationId xmlns:a16="http://schemas.microsoft.com/office/drawing/2014/main" id="{0FF124B3-B4D8-4A18-A358-BA4ED77A477D}"/>
              </a:ext>
            </a:extLst>
          </p:cNvPr>
          <p:cNvSpPr txBox="1">
            <a:spLocks noChangeArrowheads="1"/>
          </p:cNvSpPr>
          <p:nvPr/>
        </p:nvSpPr>
        <p:spPr bwMode="auto">
          <a:xfrm>
            <a:off x="1676400" y="5980113"/>
            <a:ext cx="7162800" cy="420687"/>
          </a:xfrm>
          <a:prstGeom prst="rect">
            <a:avLst/>
          </a:prstGeom>
          <a:noFill/>
          <a:ln>
            <a:noFill/>
          </a:ln>
          <a:effectLst/>
        </p:spPr>
        <p:txBody>
          <a:bodyPr>
            <a:spAutoFit/>
          </a:bodyPr>
          <a:lstStyle/>
          <a:p>
            <a:pPr>
              <a:lnSpc>
                <a:spcPct val="80000"/>
              </a:lnSpc>
              <a:defRPr/>
            </a:pPr>
            <a:r>
              <a:rPr lang="en-US" altLang="en-US" sz="2700" b="1">
                <a:solidFill>
                  <a:schemeClr val="tx2"/>
                </a:solidFill>
                <a:effectLst>
                  <a:outerShdw blurRad="38100" dist="38100" dir="2700000" algn="tl">
                    <a:srgbClr val="000000"/>
                  </a:outerShdw>
                </a:effectLst>
                <a:latin typeface="Arial" panose="020B0604020202020204" pitchFamily="34" charset="0"/>
              </a:rPr>
              <a:t>-</a:t>
            </a:r>
            <a:r>
              <a:rPr lang="en-US" altLang="en-US" sz="2700" b="1">
                <a:solidFill>
                  <a:schemeClr val="tx1"/>
                </a:solidFill>
              </a:rPr>
              <a:t> </a:t>
            </a:r>
            <a:r>
              <a:rPr lang="en-US" altLang="en-US" sz="2700" b="1" i="1">
                <a:solidFill>
                  <a:schemeClr val="tx1"/>
                </a:solidFill>
              </a:rPr>
              <a:t>Esto puede variar</a:t>
            </a:r>
          </a:p>
        </p:txBody>
      </p:sp>
    </p:spTree>
    <p:custDataLst>
      <p:tags r:id="rId1"/>
    </p:custData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ECBFBBCA-CC3D-4622-A380-B193CA5DD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86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a:extLst>
              <a:ext uri="{FF2B5EF4-FFF2-40B4-BE49-F238E27FC236}">
                <a16:creationId xmlns:a16="http://schemas.microsoft.com/office/drawing/2014/main" id="{89A9AC81-DFB2-44A4-BCA9-148B3217AA76}"/>
              </a:ext>
            </a:extLst>
          </p:cNvPr>
          <p:cNvSpPr txBox="1">
            <a:spLocks noChangeArrowheads="1"/>
          </p:cNvSpPr>
          <p:nvPr/>
        </p:nvSpPr>
        <p:spPr bwMode="auto">
          <a:xfrm>
            <a:off x="838200" y="3048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63492" name="Picture 4">
            <a:extLst>
              <a:ext uri="{FF2B5EF4-FFF2-40B4-BE49-F238E27FC236}">
                <a16:creationId xmlns:a16="http://schemas.microsoft.com/office/drawing/2014/main" id="{0158F709-859B-472C-9CE4-F62B8FCFBC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28600"/>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5">
            <a:extLst>
              <a:ext uri="{FF2B5EF4-FFF2-40B4-BE49-F238E27FC236}">
                <a16:creationId xmlns:a16="http://schemas.microsoft.com/office/drawing/2014/main" id="{7EB637F2-061C-49AD-AB30-9B7679148A05}"/>
              </a:ext>
            </a:extLst>
          </p:cNvPr>
          <p:cNvSpPr txBox="1">
            <a:spLocks noChangeArrowheads="1"/>
          </p:cNvSpPr>
          <p:nvPr/>
        </p:nvSpPr>
        <p:spPr bwMode="auto">
          <a:xfrm>
            <a:off x="4724400" y="304800"/>
            <a:ext cx="3505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Plan de Entrenamiento:</a:t>
            </a:r>
          </a:p>
        </p:txBody>
      </p:sp>
      <p:pic>
        <p:nvPicPr>
          <p:cNvPr id="63494" name="Picture 6">
            <a:extLst>
              <a:ext uri="{FF2B5EF4-FFF2-40B4-BE49-F238E27FC236}">
                <a16:creationId xmlns:a16="http://schemas.microsoft.com/office/drawing/2014/main" id="{A26DF2D2-E5F7-47D2-9A3F-782E96B64E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749425"/>
            <a:ext cx="6746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5" name="Picture 7">
            <a:extLst>
              <a:ext uri="{FF2B5EF4-FFF2-40B4-BE49-F238E27FC236}">
                <a16:creationId xmlns:a16="http://schemas.microsoft.com/office/drawing/2014/main" id="{401DDC42-CF0F-485F-A5F3-5807B11F0C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1749425"/>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3496" name="Group 8">
            <a:extLst>
              <a:ext uri="{FF2B5EF4-FFF2-40B4-BE49-F238E27FC236}">
                <a16:creationId xmlns:a16="http://schemas.microsoft.com/office/drawing/2014/main" id="{AFD948F3-6C67-4B90-BA16-3885A3AFFC5E}"/>
              </a:ext>
            </a:extLst>
          </p:cNvPr>
          <p:cNvGrpSpPr>
            <a:grpSpLocks/>
          </p:cNvGrpSpPr>
          <p:nvPr/>
        </p:nvGrpSpPr>
        <p:grpSpPr bwMode="auto">
          <a:xfrm>
            <a:off x="3581400" y="917575"/>
            <a:ext cx="4419600" cy="685800"/>
            <a:chOff x="1298" y="1873"/>
            <a:chExt cx="3020" cy="478"/>
          </a:xfrm>
        </p:grpSpPr>
        <p:sp>
          <p:nvSpPr>
            <p:cNvPr id="63540" name="Rectangle 9">
              <a:extLst>
                <a:ext uri="{FF2B5EF4-FFF2-40B4-BE49-F238E27FC236}">
                  <a16:creationId xmlns:a16="http://schemas.microsoft.com/office/drawing/2014/main" id="{645DAE9C-1D20-47C6-B52C-12E0A9EC0358}"/>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3541" name="Rectangle 10">
              <a:extLst>
                <a:ext uri="{FF2B5EF4-FFF2-40B4-BE49-F238E27FC236}">
                  <a16:creationId xmlns:a16="http://schemas.microsoft.com/office/drawing/2014/main" id="{EBF750A3-4CAC-44A6-BC58-EA29C9F4BA50}"/>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3542" name="Freeform 11">
              <a:extLst>
                <a:ext uri="{FF2B5EF4-FFF2-40B4-BE49-F238E27FC236}">
                  <a16:creationId xmlns:a16="http://schemas.microsoft.com/office/drawing/2014/main" id="{B050D798-A873-4C81-820D-39A4A5D97727}"/>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3" name="Freeform 12">
              <a:extLst>
                <a:ext uri="{FF2B5EF4-FFF2-40B4-BE49-F238E27FC236}">
                  <a16:creationId xmlns:a16="http://schemas.microsoft.com/office/drawing/2014/main" id="{BF600D90-75D9-4A3C-89FF-74866442B3C5}"/>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44" name="Freeform 13">
              <a:extLst>
                <a:ext uri="{FF2B5EF4-FFF2-40B4-BE49-F238E27FC236}">
                  <a16:creationId xmlns:a16="http://schemas.microsoft.com/office/drawing/2014/main" id="{13B15FB0-52A0-489B-98A2-ACF01C381F51}"/>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5" name="Freeform 14">
              <a:extLst>
                <a:ext uri="{FF2B5EF4-FFF2-40B4-BE49-F238E27FC236}">
                  <a16:creationId xmlns:a16="http://schemas.microsoft.com/office/drawing/2014/main" id="{7AA79C9A-1D63-4958-8103-0F6A2018AA99}"/>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46" name="Freeform 15">
              <a:extLst>
                <a:ext uri="{FF2B5EF4-FFF2-40B4-BE49-F238E27FC236}">
                  <a16:creationId xmlns:a16="http://schemas.microsoft.com/office/drawing/2014/main" id="{F45D706D-F945-4E8F-8591-E6DE71D4DAD1}"/>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7" name="Freeform 16">
              <a:extLst>
                <a:ext uri="{FF2B5EF4-FFF2-40B4-BE49-F238E27FC236}">
                  <a16:creationId xmlns:a16="http://schemas.microsoft.com/office/drawing/2014/main" id="{7E7BFFD3-FE13-4A3B-AA5C-EE65DF0FA448}"/>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48" name="Freeform 17">
              <a:extLst>
                <a:ext uri="{FF2B5EF4-FFF2-40B4-BE49-F238E27FC236}">
                  <a16:creationId xmlns:a16="http://schemas.microsoft.com/office/drawing/2014/main" id="{4B9AF773-714F-43A4-BF13-4AE2ADEE27EC}"/>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9" name="Freeform 18">
              <a:extLst>
                <a:ext uri="{FF2B5EF4-FFF2-40B4-BE49-F238E27FC236}">
                  <a16:creationId xmlns:a16="http://schemas.microsoft.com/office/drawing/2014/main" id="{71A3CC5B-6F89-4927-BB04-64B143369A80}"/>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3497" name="Text Box 19">
            <a:extLst>
              <a:ext uri="{FF2B5EF4-FFF2-40B4-BE49-F238E27FC236}">
                <a16:creationId xmlns:a16="http://schemas.microsoft.com/office/drawing/2014/main" id="{0ADD8EAA-E6DF-4372-8449-686FA2D89516}"/>
              </a:ext>
            </a:extLst>
          </p:cNvPr>
          <p:cNvSpPr txBox="1">
            <a:spLocks noChangeArrowheads="1"/>
          </p:cNvSpPr>
          <p:nvPr/>
        </p:nvSpPr>
        <p:spPr bwMode="auto">
          <a:xfrm>
            <a:off x="3429000" y="1023938"/>
            <a:ext cx="4724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latin typeface="Arial" panose="020B0604020202020204" pitchFamily="34" charset="0"/>
              </a:rPr>
              <a:t>Consideraciones Preliminares</a:t>
            </a:r>
          </a:p>
        </p:txBody>
      </p:sp>
      <p:grpSp>
        <p:nvGrpSpPr>
          <p:cNvPr id="63498" name="Group 20">
            <a:extLst>
              <a:ext uri="{FF2B5EF4-FFF2-40B4-BE49-F238E27FC236}">
                <a16:creationId xmlns:a16="http://schemas.microsoft.com/office/drawing/2014/main" id="{EBC30A37-12EB-4331-8C98-1B9ACE718AD4}"/>
              </a:ext>
            </a:extLst>
          </p:cNvPr>
          <p:cNvGrpSpPr>
            <a:grpSpLocks/>
          </p:cNvGrpSpPr>
          <p:nvPr/>
        </p:nvGrpSpPr>
        <p:grpSpPr bwMode="auto">
          <a:xfrm>
            <a:off x="1219200" y="917575"/>
            <a:ext cx="2362200" cy="685800"/>
            <a:chOff x="-144" y="3504"/>
            <a:chExt cx="2784" cy="432"/>
          </a:xfrm>
        </p:grpSpPr>
        <p:sp>
          <p:nvSpPr>
            <p:cNvPr id="63530" name="Rectangle 21">
              <a:extLst>
                <a:ext uri="{FF2B5EF4-FFF2-40B4-BE49-F238E27FC236}">
                  <a16:creationId xmlns:a16="http://schemas.microsoft.com/office/drawing/2014/main" id="{3202FC67-0E4C-4FA6-A6EE-2E11DBCE3657}"/>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3531" name="Rectangle 22">
              <a:extLst>
                <a:ext uri="{FF2B5EF4-FFF2-40B4-BE49-F238E27FC236}">
                  <a16:creationId xmlns:a16="http://schemas.microsoft.com/office/drawing/2014/main" id="{11AA9E37-13FB-4B57-B1C8-786F441001CB}"/>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3532" name="Freeform 23">
              <a:extLst>
                <a:ext uri="{FF2B5EF4-FFF2-40B4-BE49-F238E27FC236}">
                  <a16:creationId xmlns:a16="http://schemas.microsoft.com/office/drawing/2014/main" id="{CCB0174B-9A35-44E8-9F5D-2CF90091123B}"/>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3" name="Freeform 24">
              <a:extLst>
                <a:ext uri="{FF2B5EF4-FFF2-40B4-BE49-F238E27FC236}">
                  <a16:creationId xmlns:a16="http://schemas.microsoft.com/office/drawing/2014/main" id="{467FB538-BF87-4B9A-B019-24AEDEEFE662}"/>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34" name="Freeform 25">
              <a:extLst>
                <a:ext uri="{FF2B5EF4-FFF2-40B4-BE49-F238E27FC236}">
                  <a16:creationId xmlns:a16="http://schemas.microsoft.com/office/drawing/2014/main" id="{60F016D4-ACD0-44EF-A711-07FA4D4372BF}"/>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5" name="Freeform 26">
              <a:extLst>
                <a:ext uri="{FF2B5EF4-FFF2-40B4-BE49-F238E27FC236}">
                  <a16:creationId xmlns:a16="http://schemas.microsoft.com/office/drawing/2014/main" id="{68E2AAFE-9389-429F-B879-E0417C6180E9}"/>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36" name="Freeform 27">
              <a:extLst>
                <a:ext uri="{FF2B5EF4-FFF2-40B4-BE49-F238E27FC236}">
                  <a16:creationId xmlns:a16="http://schemas.microsoft.com/office/drawing/2014/main" id="{A8B705E8-45F0-4277-B15A-CAFCFE8699BD}"/>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7" name="Freeform 28">
              <a:extLst>
                <a:ext uri="{FF2B5EF4-FFF2-40B4-BE49-F238E27FC236}">
                  <a16:creationId xmlns:a16="http://schemas.microsoft.com/office/drawing/2014/main" id="{C39E203A-E20E-4FED-9901-29EF07A05948}"/>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38" name="Freeform 29">
              <a:extLst>
                <a:ext uri="{FF2B5EF4-FFF2-40B4-BE49-F238E27FC236}">
                  <a16:creationId xmlns:a16="http://schemas.microsoft.com/office/drawing/2014/main" id="{832A27AE-D4DE-4DD2-97A1-481A53E18D81}"/>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9" name="Freeform 30">
              <a:extLst>
                <a:ext uri="{FF2B5EF4-FFF2-40B4-BE49-F238E27FC236}">
                  <a16:creationId xmlns:a16="http://schemas.microsoft.com/office/drawing/2014/main" id="{331EBAFD-FB01-4724-8A41-25A6BA002CD8}"/>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3499" name="Text Box 31">
            <a:extLst>
              <a:ext uri="{FF2B5EF4-FFF2-40B4-BE49-F238E27FC236}">
                <a16:creationId xmlns:a16="http://schemas.microsoft.com/office/drawing/2014/main" id="{9004C44B-C4FA-40E8-ACE4-95318B19C564}"/>
              </a:ext>
            </a:extLst>
          </p:cNvPr>
          <p:cNvSpPr txBox="1">
            <a:spLocks noChangeArrowheads="1"/>
          </p:cNvSpPr>
          <p:nvPr/>
        </p:nvSpPr>
        <p:spPr bwMode="auto">
          <a:xfrm>
            <a:off x="1371600" y="1023938"/>
            <a:ext cx="20574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Tipos/Ciclos:</a:t>
            </a:r>
          </a:p>
        </p:txBody>
      </p:sp>
      <p:grpSp>
        <p:nvGrpSpPr>
          <p:cNvPr id="63500" name="Group 32">
            <a:extLst>
              <a:ext uri="{FF2B5EF4-FFF2-40B4-BE49-F238E27FC236}">
                <a16:creationId xmlns:a16="http://schemas.microsoft.com/office/drawing/2014/main" id="{F20AFE93-2A31-4DAD-9AA4-2361A3C33D16}"/>
              </a:ext>
            </a:extLst>
          </p:cNvPr>
          <p:cNvGrpSpPr>
            <a:grpSpLocks/>
          </p:cNvGrpSpPr>
          <p:nvPr/>
        </p:nvGrpSpPr>
        <p:grpSpPr bwMode="auto">
          <a:xfrm>
            <a:off x="381000" y="2362200"/>
            <a:ext cx="8458200" cy="4114800"/>
            <a:chOff x="1109" y="1020"/>
            <a:chExt cx="3542" cy="2280"/>
          </a:xfrm>
        </p:grpSpPr>
        <p:sp>
          <p:nvSpPr>
            <p:cNvPr id="63520" name="Rectangle 33">
              <a:extLst>
                <a:ext uri="{FF2B5EF4-FFF2-40B4-BE49-F238E27FC236}">
                  <a16:creationId xmlns:a16="http://schemas.microsoft.com/office/drawing/2014/main" id="{15C492BC-D880-4BB2-AC70-BC16BF3A0AF3}"/>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3521" name="Rectangle 34">
              <a:extLst>
                <a:ext uri="{FF2B5EF4-FFF2-40B4-BE49-F238E27FC236}">
                  <a16:creationId xmlns:a16="http://schemas.microsoft.com/office/drawing/2014/main" id="{309E9D37-4396-4262-8019-5430A513CE08}"/>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3522" name="Freeform 35">
              <a:extLst>
                <a:ext uri="{FF2B5EF4-FFF2-40B4-BE49-F238E27FC236}">
                  <a16:creationId xmlns:a16="http://schemas.microsoft.com/office/drawing/2014/main" id="{C54E8128-9D9F-4F25-A545-57643F61A90B}"/>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3" name="Freeform 36">
              <a:extLst>
                <a:ext uri="{FF2B5EF4-FFF2-40B4-BE49-F238E27FC236}">
                  <a16:creationId xmlns:a16="http://schemas.microsoft.com/office/drawing/2014/main" id="{92B9E50B-EFB3-4AD0-B1C3-FBA169B51FD2}"/>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63524" name="Freeform 37">
              <a:extLst>
                <a:ext uri="{FF2B5EF4-FFF2-40B4-BE49-F238E27FC236}">
                  <a16:creationId xmlns:a16="http://schemas.microsoft.com/office/drawing/2014/main" id="{8EC71F3F-7B40-4AF9-8688-505EC184FD91}"/>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5" name="Freeform 38">
              <a:extLst>
                <a:ext uri="{FF2B5EF4-FFF2-40B4-BE49-F238E27FC236}">
                  <a16:creationId xmlns:a16="http://schemas.microsoft.com/office/drawing/2014/main" id="{D7695476-BF7B-4BF3-B03D-0B71BD088F3E}"/>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63526" name="Freeform 39">
              <a:extLst>
                <a:ext uri="{FF2B5EF4-FFF2-40B4-BE49-F238E27FC236}">
                  <a16:creationId xmlns:a16="http://schemas.microsoft.com/office/drawing/2014/main" id="{5AEA1D33-CBD9-497C-958E-A021B9447DB7}"/>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7" name="Freeform 40">
              <a:extLst>
                <a:ext uri="{FF2B5EF4-FFF2-40B4-BE49-F238E27FC236}">
                  <a16:creationId xmlns:a16="http://schemas.microsoft.com/office/drawing/2014/main" id="{2630F01B-651B-480A-92B3-3397E36CC84B}"/>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63528" name="Freeform 41">
              <a:extLst>
                <a:ext uri="{FF2B5EF4-FFF2-40B4-BE49-F238E27FC236}">
                  <a16:creationId xmlns:a16="http://schemas.microsoft.com/office/drawing/2014/main" id="{FFCC2EE2-65DB-4A0A-8759-2D7D280EFDBE}"/>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9" name="Freeform 42">
              <a:extLst>
                <a:ext uri="{FF2B5EF4-FFF2-40B4-BE49-F238E27FC236}">
                  <a16:creationId xmlns:a16="http://schemas.microsoft.com/office/drawing/2014/main" id="{B28B0D04-2F37-47E8-B092-FE442C48DF62}"/>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63501" name="Picture 43">
            <a:extLst>
              <a:ext uri="{FF2B5EF4-FFF2-40B4-BE49-F238E27FC236}">
                <a16:creationId xmlns:a16="http://schemas.microsoft.com/office/drawing/2014/main" id="{6C930B4D-3714-4231-A679-00D28AD3AA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09600" y="2581275"/>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8364" name="Text Box 44">
            <a:extLst>
              <a:ext uri="{FF2B5EF4-FFF2-40B4-BE49-F238E27FC236}">
                <a16:creationId xmlns:a16="http://schemas.microsoft.com/office/drawing/2014/main" id="{FAB30222-B718-42D8-861B-A55E4FE1ADA7}"/>
              </a:ext>
            </a:extLst>
          </p:cNvPr>
          <p:cNvSpPr txBox="1">
            <a:spLocks noChangeArrowheads="1"/>
          </p:cNvSpPr>
          <p:nvPr/>
        </p:nvSpPr>
        <p:spPr bwMode="auto">
          <a:xfrm>
            <a:off x="914400" y="2505075"/>
            <a:ext cx="7804150" cy="473075"/>
          </a:xfrm>
          <a:prstGeom prst="rect">
            <a:avLst/>
          </a:prstGeom>
          <a:noFill/>
          <a:ln>
            <a:noFill/>
          </a:ln>
          <a:effectLst/>
        </p:spPr>
        <p:txBody>
          <a:bodyPr>
            <a:spAutoFit/>
          </a:bodyPr>
          <a:lstStyle/>
          <a:p>
            <a:pPr>
              <a:defRPr/>
            </a:pPr>
            <a:r>
              <a:rPr lang="en-US" altLang="en-US" sz="2500" b="1">
                <a:solidFill>
                  <a:srgbClr val="00FFFF"/>
                </a:solidFill>
                <a:effectLst>
                  <a:outerShdw blurRad="38100" dist="38100" dir="2700000" algn="tl">
                    <a:srgbClr val="000000"/>
                  </a:outerShdw>
                </a:effectLst>
                <a:latin typeface="Arial" panose="020B0604020202020204" pitchFamily="34" charset="0"/>
              </a:rPr>
              <a:t>Lección/Sesión de Entrenamiento:</a:t>
            </a:r>
          </a:p>
        </p:txBody>
      </p:sp>
      <p:pic>
        <p:nvPicPr>
          <p:cNvPr id="63503" name="Picture 45">
            <a:extLst>
              <a:ext uri="{FF2B5EF4-FFF2-40B4-BE49-F238E27FC236}">
                <a16:creationId xmlns:a16="http://schemas.microsoft.com/office/drawing/2014/main" id="{83AABC79-EBD2-4619-B290-7110BFD202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6863" y="1676400"/>
            <a:ext cx="34115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4" name="Text Box 46">
            <a:extLst>
              <a:ext uri="{FF2B5EF4-FFF2-40B4-BE49-F238E27FC236}">
                <a16:creationId xmlns:a16="http://schemas.microsoft.com/office/drawing/2014/main" id="{4EE88221-5799-4545-B46B-472ADA4A9C17}"/>
              </a:ext>
            </a:extLst>
          </p:cNvPr>
          <p:cNvSpPr txBox="1">
            <a:spLocks noChangeArrowheads="1"/>
          </p:cNvSpPr>
          <p:nvPr/>
        </p:nvSpPr>
        <p:spPr bwMode="auto">
          <a:xfrm>
            <a:off x="2895600" y="1752600"/>
            <a:ext cx="3276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1"/>
                </a:solidFill>
                <a:latin typeface="Arial" panose="020B0604020202020204" pitchFamily="34" charset="0"/>
              </a:rPr>
              <a:t>Definiciones/Conceptos</a:t>
            </a:r>
          </a:p>
        </p:txBody>
      </p:sp>
      <p:sp>
        <p:nvSpPr>
          <p:cNvPr id="63505" name="Text Box 59">
            <a:extLst>
              <a:ext uri="{FF2B5EF4-FFF2-40B4-BE49-F238E27FC236}">
                <a16:creationId xmlns:a16="http://schemas.microsoft.com/office/drawing/2014/main" id="{C0FD9352-A57F-4BBA-BA9A-591186711B7D}"/>
              </a:ext>
            </a:extLst>
          </p:cNvPr>
          <p:cNvSpPr txBox="1">
            <a:spLocks noChangeArrowheads="1"/>
          </p:cNvSpPr>
          <p:nvPr/>
        </p:nvSpPr>
        <p:spPr bwMode="auto">
          <a:xfrm>
            <a:off x="1308100" y="2962275"/>
            <a:ext cx="75311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Frecuencia (ciclo diario):</a:t>
            </a:r>
          </a:p>
        </p:txBody>
      </p:sp>
      <p:pic>
        <p:nvPicPr>
          <p:cNvPr id="63506" name="Picture 60">
            <a:extLst>
              <a:ext uri="{FF2B5EF4-FFF2-40B4-BE49-F238E27FC236}">
                <a16:creationId xmlns:a16="http://schemas.microsoft.com/office/drawing/2014/main" id="{2EC49EFE-C72E-4013-B7FA-B2CEDE64B8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5050" y="2978150"/>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7" name="Picture 61">
            <a:extLst>
              <a:ext uri="{FF2B5EF4-FFF2-40B4-BE49-F238E27FC236}">
                <a16:creationId xmlns:a16="http://schemas.microsoft.com/office/drawing/2014/main" id="{2303AB11-B2F0-42F8-A50E-83E061974B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3416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8" name="Text Box 62">
            <a:extLst>
              <a:ext uri="{FF2B5EF4-FFF2-40B4-BE49-F238E27FC236}">
                <a16:creationId xmlns:a16="http://schemas.microsoft.com/office/drawing/2014/main" id="{7FF932B6-7FFB-4618-B38B-9B7217DD76B7}"/>
              </a:ext>
            </a:extLst>
          </p:cNvPr>
          <p:cNvSpPr txBox="1">
            <a:spLocks noChangeArrowheads="1"/>
          </p:cNvSpPr>
          <p:nvPr/>
        </p:nvSpPr>
        <p:spPr bwMode="auto">
          <a:xfrm>
            <a:off x="1676400" y="3376613"/>
            <a:ext cx="7162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a:solidFill>
                  <a:schemeClr val="tx1"/>
                </a:solidFill>
              </a:rPr>
              <a:t>En deportes de alto rendimiento:</a:t>
            </a:r>
          </a:p>
        </p:txBody>
      </p:sp>
      <p:sp>
        <p:nvSpPr>
          <p:cNvPr id="63509" name="Text Box 63">
            <a:extLst>
              <a:ext uri="{FF2B5EF4-FFF2-40B4-BE49-F238E27FC236}">
                <a16:creationId xmlns:a16="http://schemas.microsoft.com/office/drawing/2014/main" id="{72512E4C-C2BF-4011-9110-76BF3F9349D4}"/>
              </a:ext>
            </a:extLst>
          </p:cNvPr>
          <p:cNvSpPr txBox="1">
            <a:spLocks noChangeArrowheads="1"/>
          </p:cNvSpPr>
          <p:nvPr/>
        </p:nvSpPr>
        <p:spPr bwMode="auto">
          <a:xfrm>
            <a:off x="1676400" y="3813175"/>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700" b="1" i="1">
                <a:solidFill>
                  <a:schemeClr val="tx1"/>
                </a:solidFill>
              </a:rPr>
              <a:t>Se llevan a cabo hasta cuatro (4) sesiones de entrenamiento al día</a:t>
            </a:r>
          </a:p>
        </p:txBody>
      </p:sp>
      <p:sp>
        <p:nvSpPr>
          <p:cNvPr id="63510" name="Text Box 64">
            <a:extLst>
              <a:ext uri="{FF2B5EF4-FFF2-40B4-BE49-F238E27FC236}">
                <a16:creationId xmlns:a16="http://schemas.microsoft.com/office/drawing/2014/main" id="{E447FB43-E4C5-40B4-AEDC-183AD4D97E45}"/>
              </a:ext>
            </a:extLst>
          </p:cNvPr>
          <p:cNvSpPr txBox="1">
            <a:spLocks noChangeArrowheads="1"/>
          </p:cNvSpPr>
          <p:nvPr/>
        </p:nvSpPr>
        <p:spPr bwMode="auto">
          <a:xfrm>
            <a:off x="1308100" y="4605338"/>
            <a:ext cx="75311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Componentes/estructura:</a:t>
            </a:r>
          </a:p>
        </p:txBody>
      </p:sp>
      <p:pic>
        <p:nvPicPr>
          <p:cNvPr id="63511" name="Picture 65">
            <a:extLst>
              <a:ext uri="{FF2B5EF4-FFF2-40B4-BE49-F238E27FC236}">
                <a16:creationId xmlns:a16="http://schemas.microsoft.com/office/drawing/2014/main" id="{4B76DF3C-281E-4B80-BC21-3D3FABD3AC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5050" y="4621213"/>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2" name="Picture 66">
            <a:extLst>
              <a:ext uri="{FF2B5EF4-FFF2-40B4-BE49-F238E27FC236}">
                <a16:creationId xmlns:a16="http://schemas.microsoft.com/office/drawing/2014/main" id="{BB99550A-25CF-416A-852C-0D0FDDC129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50593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3" name="Text Box 67">
            <a:extLst>
              <a:ext uri="{FF2B5EF4-FFF2-40B4-BE49-F238E27FC236}">
                <a16:creationId xmlns:a16="http://schemas.microsoft.com/office/drawing/2014/main" id="{C9EA0BF3-40CD-4811-B052-D471BC67E429}"/>
              </a:ext>
            </a:extLst>
          </p:cNvPr>
          <p:cNvSpPr txBox="1">
            <a:spLocks noChangeArrowheads="1"/>
          </p:cNvSpPr>
          <p:nvPr/>
        </p:nvSpPr>
        <p:spPr bwMode="auto">
          <a:xfrm>
            <a:off x="1676400" y="5019675"/>
            <a:ext cx="7162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100" b="1">
                <a:solidFill>
                  <a:schemeClr val="tx1"/>
                </a:solidFill>
              </a:rPr>
              <a:t>Introducción (3-5 minutos)</a:t>
            </a:r>
          </a:p>
        </p:txBody>
      </p:sp>
      <p:pic>
        <p:nvPicPr>
          <p:cNvPr id="63514" name="Picture 71">
            <a:extLst>
              <a:ext uri="{FF2B5EF4-FFF2-40B4-BE49-F238E27FC236}">
                <a16:creationId xmlns:a16="http://schemas.microsoft.com/office/drawing/2014/main" id="{8AB5877A-8ADD-4171-B1A7-C863287C417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5362575"/>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5" name="Text Box 72">
            <a:extLst>
              <a:ext uri="{FF2B5EF4-FFF2-40B4-BE49-F238E27FC236}">
                <a16:creationId xmlns:a16="http://schemas.microsoft.com/office/drawing/2014/main" id="{A8C631FC-18B7-4D0A-8134-8DD212258058}"/>
              </a:ext>
            </a:extLst>
          </p:cNvPr>
          <p:cNvSpPr txBox="1">
            <a:spLocks noChangeArrowheads="1"/>
          </p:cNvSpPr>
          <p:nvPr/>
        </p:nvSpPr>
        <p:spPr bwMode="auto">
          <a:xfrm>
            <a:off x="1676400" y="5322888"/>
            <a:ext cx="7162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100" b="1">
                <a:solidFill>
                  <a:schemeClr val="tx1"/>
                </a:solidFill>
              </a:rPr>
              <a:t>Preparación o calentamiento (20-30 minutos)</a:t>
            </a:r>
          </a:p>
        </p:txBody>
      </p:sp>
      <p:pic>
        <p:nvPicPr>
          <p:cNvPr id="63516" name="Picture 73">
            <a:extLst>
              <a:ext uri="{FF2B5EF4-FFF2-40B4-BE49-F238E27FC236}">
                <a16:creationId xmlns:a16="http://schemas.microsoft.com/office/drawing/2014/main" id="{3E7F7483-8DE4-4EE0-A9F7-634E06ED1A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5711825"/>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7" name="Text Box 74">
            <a:extLst>
              <a:ext uri="{FF2B5EF4-FFF2-40B4-BE49-F238E27FC236}">
                <a16:creationId xmlns:a16="http://schemas.microsoft.com/office/drawing/2014/main" id="{BAE068E2-F1FC-4655-A9A2-C56A1FF8F9B8}"/>
              </a:ext>
            </a:extLst>
          </p:cNvPr>
          <p:cNvSpPr txBox="1">
            <a:spLocks noChangeArrowheads="1"/>
          </p:cNvSpPr>
          <p:nvPr/>
        </p:nvSpPr>
        <p:spPr bwMode="auto">
          <a:xfrm>
            <a:off x="1676400" y="5672138"/>
            <a:ext cx="7162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100" b="1">
                <a:solidFill>
                  <a:schemeClr val="tx1"/>
                </a:solidFill>
              </a:rPr>
              <a:t>Parte principal (75 minutos)</a:t>
            </a:r>
          </a:p>
        </p:txBody>
      </p:sp>
      <p:pic>
        <p:nvPicPr>
          <p:cNvPr id="63518" name="Picture 75">
            <a:extLst>
              <a:ext uri="{FF2B5EF4-FFF2-40B4-BE49-F238E27FC236}">
                <a16:creationId xmlns:a16="http://schemas.microsoft.com/office/drawing/2014/main" id="{B3539997-304E-478D-B258-EB6EB98767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601503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9" name="Text Box 76">
            <a:extLst>
              <a:ext uri="{FF2B5EF4-FFF2-40B4-BE49-F238E27FC236}">
                <a16:creationId xmlns:a16="http://schemas.microsoft.com/office/drawing/2014/main" id="{3891CB42-0393-44C6-9FA3-8302FBBB7D25}"/>
              </a:ext>
            </a:extLst>
          </p:cNvPr>
          <p:cNvSpPr txBox="1">
            <a:spLocks noChangeArrowheads="1"/>
          </p:cNvSpPr>
          <p:nvPr/>
        </p:nvSpPr>
        <p:spPr bwMode="auto">
          <a:xfrm>
            <a:off x="1676400" y="5975350"/>
            <a:ext cx="7162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100" b="1">
                <a:solidFill>
                  <a:schemeClr val="tx1"/>
                </a:solidFill>
              </a:rPr>
              <a:t>Conclusión (10 minutos)</a:t>
            </a:r>
          </a:p>
        </p:txBody>
      </p:sp>
    </p:spTree>
    <p:custDataLst>
      <p:tags r:id="rId1"/>
    </p:custData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E4460A25-7250-4F97-9DE6-4EC250D02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
            <a:ext cx="449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3">
            <a:extLst>
              <a:ext uri="{FF2B5EF4-FFF2-40B4-BE49-F238E27FC236}">
                <a16:creationId xmlns:a16="http://schemas.microsoft.com/office/drawing/2014/main" id="{4432EB64-D6A4-4D84-A98D-A77DD3E6446F}"/>
              </a:ext>
            </a:extLst>
          </p:cNvPr>
          <p:cNvSpPr txBox="1">
            <a:spLocks noChangeArrowheads="1"/>
          </p:cNvSpPr>
          <p:nvPr/>
        </p:nvSpPr>
        <p:spPr bwMode="auto">
          <a:xfrm>
            <a:off x="1219200" y="381000"/>
            <a:ext cx="4419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PLAN DE ENTRENAMIENTO :</a:t>
            </a:r>
          </a:p>
        </p:txBody>
      </p:sp>
      <p:grpSp>
        <p:nvGrpSpPr>
          <p:cNvPr id="65540" name="Group 8">
            <a:extLst>
              <a:ext uri="{FF2B5EF4-FFF2-40B4-BE49-F238E27FC236}">
                <a16:creationId xmlns:a16="http://schemas.microsoft.com/office/drawing/2014/main" id="{F17C853C-D6D8-4DF5-BE6E-0E26ACC50C22}"/>
              </a:ext>
            </a:extLst>
          </p:cNvPr>
          <p:cNvGrpSpPr>
            <a:grpSpLocks/>
          </p:cNvGrpSpPr>
          <p:nvPr/>
        </p:nvGrpSpPr>
        <p:grpSpPr bwMode="auto">
          <a:xfrm>
            <a:off x="2286000" y="993775"/>
            <a:ext cx="4495800" cy="685800"/>
            <a:chOff x="1298" y="1873"/>
            <a:chExt cx="3020" cy="478"/>
          </a:xfrm>
        </p:grpSpPr>
        <p:sp>
          <p:nvSpPr>
            <p:cNvPr id="65573" name="Rectangle 9">
              <a:extLst>
                <a:ext uri="{FF2B5EF4-FFF2-40B4-BE49-F238E27FC236}">
                  <a16:creationId xmlns:a16="http://schemas.microsoft.com/office/drawing/2014/main" id="{87397F73-9D46-428B-927E-1FA1A3888305}"/>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5574" name="Rectangle 10">
              <a:extLst>
                <a:ext uri="{FF2B5EF4-FFF2-40B4-BE49-F238E27FC236}">
                  <a16:creationId xmlns:a16="http://schemas.microsoft.com/office/drawing/2014/main" id="{424E73C3-623E-4F03-BEBB-885141D42F99}"/>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5575" name="Freeform 11">
              <a:extLst>
                <a:ext uri="{FF2B5EF4-FFF2-40B4-BE49-F238E27FC236}">
                  <a16:creationId xmlns:a16="http://schemas.microsoft.com/office/drawing/2014/main" id="{758E0B49-AC63-4663-B86F-A9D8EF01E8A2}"/>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6" name="Freeform 12">
              <a:extLst>
                <a:ext uri="{FF2B5EF4-FFF2-40B4-BE49-F238E27FC236}">
                  <a16:creationId xmlns:a16="http://schemas.microsoft.com/office/drawing/2014/main" id="{DB902FC5-C39D-4083-A477-347E8C15BBE7}"/>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77" name="Freeform 13">
              <a:extLst>
                <a:ext uri="{FF2B5EF4-FFF2-40B4-BE49-F238E27FC236}">
                  <a16:creationId xmlns:a16="http://schemas.microsoft.com/office/drawing/2014/main" id="{C6703D84-F56D-4A3D-87EF-B0B98A875A44}"/>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8" name="Freeform 14">
              <a:extLst>
                <a:ext uri="{FF2B5EF4-FFF2-40B4-BE49-F238E27FC236}">
                  <a16:creationId xmlns:a16="http://schemas.microsoft.com/office/drawing/2014/main" id="{44D5CFD4-7A19-408A-A04D-18295516CAAC}"/>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79" name="Freeform 15">
              <a:extLst>
                <a:ext uri="{FF2B5EF4-FFF2-40B4-BE49-F238E27FC236}">
                  <a16:creationId xmlns:a16="http://schemas.microsoft.com/office/drawing/2014/main" id="{3EFD2E21-864D-43FC-9D9A-639D695EC50A}"/>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0" name="Freeform 16">
              <a:extLst>
                <a:ext uri="{FF2B5EF4-FFF2-40B4-BE49-F238E27FC236}">
                  <a16:creationId xmlns:a16="http://schemas.microsoft.com/office/drawing/2014/main" id="{39F3DDC7-EE62-4E80-AD79-69B8AD7CE621}"/>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81" name="Freeform 17">
              <a:extLst>
                <a:ext uri="{FF2B5EF4-FFF2-40B4-BE49-F238E27FC236}">
                  <a16:creationId xmlns:a16="http://schemas.microsoft.com/office/drawing/2014/main" id="{D48329CC-FEFF-49ED-B03A-AF13453A96A2}"/>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2" name="Freeform 18">
              <a:extLst>
                <a:ext uri="{FF2B5EF4-FFF2-40B4-BE49-F238E27FC236}">
                  <a16:creationId xmlns:a16="http://schemas.microsoft.com/office/drawing/2014/main" id="{D2A9EE09-EFDC-4C6B-8ACD-66FB1CC8F1A5}"/>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0387" name="Text Box 19">
            <a:extLst>
              <a:ext uri="{FF2B5EF4-FFF2-40B4-BE49-F238E27FC236}">
                <a16:creationId xmlns:a16="http://schemas.microsoft.com/office/drawing/2014/main" id="{E4CD63DD-ACB8-46EE-95D3-838320EA5E4F}"/>
              </a:ext>
            </a:extLst>
          </p:cNvPr>
          <p:cNvSpPr txBox="1">
            <a:spLocks noChangeArrowheads="1"/>
          </p:cNvSpPr>
          <p:nvPr/>
        </p:nvSpPr>
        <p:spPr bwMode="auto">
          <a:xfrm>
            <a:off x="2438400" y="1066800"/>
            <a:ext cx="41910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CICLO PLURI-ANUAL</a:t>
            </a:r>
          </a:p>
        </p:txBody>
      </p:sp>
      <p:grpSp>
        <p:nvGrpSpPr>
          <p:cNvPr id="65542" name="Group 20">
            <a:extLst>
              <a:ext uri="{FF2B5EF4-FFF2-40B4-BE49-F238E27FC236}">
                <a16:creationId xmlns:a16="http://schemas.microsoft.com/office/drawing/2014/main" id="{939256D0-5355-48A5-AC5B-8891FD352FC3}"/>
              </a:ext>
            </a:extLst>
          </p:cNvPr>
          <p:cNvGrpSpPr>
            <a:grpSpLocks/>
          </p:cNvGrpSpPr>
          <p:nvPr/>
        </p:nvGrpSpPr>
        <p:grpSpPr bwMode="auto">
          <a:xfrm>
            <a:off x="5638800" y="304800"/>
            <a:ext cx="2133600" cy="579438"/>
            <a:chOff x="-144" y="3504"/>
            <a:chExt cx="2784" cy="432"/>
          </a:xfrm>
        </p:grpSpPr>
        <p:sp>
          <p:nvSpPr>
            <p:cNvPr id="65563" name="Rectangle 21">
              <a:extLst>
                <a:ext uri="{FF2B5EF4-FFF2-40B4-BE49-F238E27FC236}">
                  <a16:creationId xmlns:a16="http://schemas.microsoft.com/office/drawing/2014/main" id="{084EED76-A9AE-49B6-BB13-B846DF1D65B9}"/>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5564" name="Rectangle 22">
              <a:extLst>
                <a:ext uri="{FF2B5EF4-FFF2-40B4-BE49-F238E27FC236}">
                  <a16:creationId xmlns:a16="http://schemas.microsoft.com/office/drawing/2014/main" id="{A5648E56-25B6-4538-99F3-EA9FD636B48A}"/>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5565" name="Freeform 23">
              <a:extLst>
                <a:ext uri="{FF2B5EF4-FFF2-40B4-BE49-F238E27FC236}">
                  <a16:creationId xmlns:a16="http://schemas.microsoft.com/office/drawing/2014/main" id="{219815DB-1C76-40B1-9776-D63120123D4F}"/>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6" name="Freeform 24">
              <a:extLst>
                <a:ext uri="{FF2B5EF4-FFF2-40B4-BE49-F238E27FC236}">
                  <a16:creationId xmlns:a16="http://schemas.microsoft.com/office/drawing/2014/main" id="{EC36005A-A7E8-405E-BFE9-ADAC642BC060}"/>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67" name="Freeform 25">
              <a:extLst>
                <a:ext uri="{FF2B5EF4-FFF2-40B4-BE49-F238E27FC236}">
                  <a16:creationId xmlns:a16="http://schemas.microsoft.com/office/drawing/2014/main" id="{2CE537CF-0897-4D4D-B4BD-F63EF3226E59}"/>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8" name="Freeform 26">
              <a:extLst>
                <a:ext uri="{FF2B5EF4-FFF2-40B4-BE49-F238E27FC236}">
                  <a16:creationId xmlns:a16="http://schemas.microsoft.com/office/drawing/2014/main" id="{D8F2F861-AD98-40B9-A6E2-262143B0FAE5}"/>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69" name="Freeform 27">
              <a:extLst>
                <a:ext uri="{FF2B5EF4-FFF2-40B4-BE49-F238E27FC236}">
                  <a16:creationId xmlns:a16="http://schemas.microsoft.com/office/drawing/2014/main" id="{3C4D359C-14D8-4A8C-B168-260D7584CD41}"/>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0" name="Freeform 28">
              <a:extLst>
                <a:ext uri="{FF2B5EF4-FFF2-40B4-BE49-F238E27FC236}">
                  <a16:creationId xmlns:a16="http://schemas.microsoft.com/office/drawing/2014/main" id="{650D4C38-C533-4529-94EB-CE011ADA0751}"/>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71" name="Freeform 29">
              <a:extLst>
                <a:ext uri="{FF2B5EF4-FFF2-40B4-BE49-F238E27FC236}">
                  <a16:creationId xmlns:a16="http://schemas.microsoft.com/office/drawing/2014/main" id="{BB73B28E-7400-46C8-800F-2D3C55E9F143}"/>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2" name="Freeform 30">
              <a:extLst>
                <a:ext uri="{FF2B5EF4-FFF2-40B4-BE49-F238E27FC236}">
                  <a16:creationId xmlns:a16="http://schemas.microsoft.com/office/drawing/2014/main" id="{AC495412-71C7-4E33-84EE-7F54C798C97E}"/>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5543" name="Text Box 31">
            <a:extLst>
              <a:ext uri="{FF2B5EF4-FFF2-40B4-BE49-F238E27FC236}">
                <a16:creationId xmlns:a16="http://schemas.microsoft.com/office/drawing/2014/main" id="{7BDA3868-3C57-4268-9DEC-F0962E984D83}"/>
              </a:ext>
            </a:extLst>
          </p:cNvPr>
          <p:cNvSpPr txBox="1">
            <a:spLocks noChangeArrowheads="1"/>
          </p:cNvSpPr>
          <p:nvPr/>
        </p:nvSpPr>
        <p:spPr bwMode="auto">
          <a:xfrm>
            <a:off x="5638800" y="381000"/>
            <a:ext cx="2133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Tipos/Ciclos:</a:t>
            </a:r>
          </a:p>
        </p:txBody>
      </p:sp>
      <p:grpSp>
        <p:nvGrpSpPr>
          <p:cNvPr id="65544" name="Group 32">
            <a:extLst>
              <a:ext uri="{FF2B5EF4-FFF2-40B4-BE49-F238E27FC236}">
                <a16:creationId xmlns:a16="http://schemas.microsoft.com/office/drawing/2014/main" id="{86B2E2B5-46D7-4988-9D44-F9810CF8F112}"/>
              </a:ext>
            </a:extLst>
          </p:cNvPr>
          <p:cNvGrpSpPr>
            <a:grpSpLocks/>
          </p:cNvGrpSpPr>
          <p:nvPr/>
        </p:nvGrpSpPr>
        <p:grpSpPr bwMode="auto">
          <a:xfrm>
            <a:off x="533400" y="2667000"/>
            <a:ext cx="8077200" cy="3810000"/>
            <a:chOff x="1109" y="1020"/>
            <a:chExt cx="3542" cy="2280"/>
          </a:xfrm>
        </p:grpSpPr>
        <p:sp>
          <p:nvSpPr>
            <p:cNvPr id="65553" name="Rectangle 33">
              <a:extLst>
                <a:ext uri="{FF2B5EF4-FFF2-40B4-BE49-F238E27FC236}">
                  <a16:creationId xmlns:a16="http://schemas.microsoft.com/office/drawing/2014/main" id="{E4E1B475-BE50-4136-BBAD-2204A08011CC}"/>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5554" name="Rectangle 34">
              <a:extLst>
                <a:ext uri="{FF2B5EF4-FFF2-40B4-BE49-F238E27FC236}">
                  <a16:creationId xmlns:a16="http://schemas.microsoft.com/office/drawing/2014/main" id="{8DE532BE-F634-4ED6-8546-C94267EBB9AC}"/>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5555" name="Freeform 35">
              <a:extLst>
                <a:ext uri="{FF2B5EF4-FFF2-40B4-BE49-F238E27FC236}">
                  <a16:creationId xmlns:a16="http://schemas.microsoft.com/office/drawing/2014/main" id="{15DF087F-0429-4E4D-BF5D-D715C4B8F3F8}"/>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6" name="Freeform 36">
              <a:extLst>
                <a:ext uri="{FF2B5EF4-FFF2-40B4-BE49-F238E27FC236}">
                  <a16:creationId xmlns:a16="http://schemas.microsoft.com/office/drawing/2014/main" id="{EEDBC6E7-94FD-4925-89F2-69580D7D4185}"/>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65557" name="Freeform 37">
              <a:extLst>
                <a:ext uri="{FF2B5EF4-FFF2-40B4-BE49-F238E27FC236}">
                  <a16:creationId xmlns:a16="http://schemas.microsoft.com/office/drawing/2014/main" id="{914BD2E0-4252-4B71-8AC0-B0F1EEEFA9B4}"/>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8" name="Freeform 38">
              <a:extLst>
                <a:ext uri="{FF2B5EF4-FFF2-40B4-BE49-F238E27FC236}">
                  <a16:creationId xmlns:a16="http://schemas.microsoft.com/office/drawing/2014/main" id="{F9D18A2C-9AA0-4978-BFA3-0EF269D9DAD3}"/>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65559" name="Freeform 39">
              <a:extLst>
                <a:ext uri="{FF2B5EF4-FFF2-40B4-BE49-F238E27FC236}">
                  <a16:creationId xmlns:a16="http://schemas.microsoft.com/office/drawing/2014/main" id="{DB24763E-14C0-429A-9C96-BAAECF364070}"/>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0" name="Freeform 40">
              <a:extLst>
                <a:ext uri="{FF2B5EF4-FFF2-40B4-BE49-F238E27FC236}">
                  <a16:creationId xmlns:a16="http://schemas.microsoft.com/office/drawing/2014/main" id="{E17433B8-ABEB-4542-B4CB-0570A340DD76}"/>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65561" name="Freeform 41">
              <a:extLst>
                <a:ext uri="{FF2B5EF4-FFF2-40B4-BE49-F238E27FC236}">
                  <a16:creationId xmlns:a16="http://schemas.microsoft.com/office/drawing/2014/main" id="{8AFBB796-05F1-4152-897C-1A07FA670078}"/>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62" name="Freeform 42">
              <a:extLst>
                <a:ext uri="{FF2B5EF4-FFF2-40B4-BE49-F238E27FC236}">
                  <a16:creationId xmlns:a16="http://schemas.microsoft.com/office/drawing/2014/main" id="{E8149A42-44D3-4217-ACC9-D857F6BDCB1E}"/>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65545" name="Picture 45">
            <a:extLst>
              <a:ext uri="{FF2B5EF4-FFF2-40B4-BE49-F238E27FC236}">
                <a16:creationId xmlns:a16="http://schemas.microsoft.com/office/drawing/2014/main" id="{A28A3820-F33C-4488-9B13-F6F1D03E5E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8288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6" name="Text Box 46">
            <a:extLst>
              <a:ext uri="{FF2B5EF4-FFF2-40B4-BE49-F238E27FC236}">
                <a16:creationId xmlns:a16="http://schemas.microsoft.com/office/drawing/2014/main" id="{2FDF2A5B-C835-4068-9CF5-A90B7D5278FE}"/>
              </a:ext>
            </a:extLst>
          </p:cNvPr>
          <p:cNvSpPr txBox="1">
            <a:spLocks noChangeArrowheads="1"/>
          </p:cNvSpPr>
          <p:nvPr/>
        </p:nvSpPr>
        <p:spPr bwMode="auto">
          <a:xfrm>
            <a:off x="3352800" y="19050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chemeClr val="tx1"/>
                </a:solidFill>
                <a:latin typeface="Arial" panose="020B0604020202020204" pitchFamily="34" charset="0"/>
              </a:rPr>
              <a:t>Descripción</a:t>
            </a:r>
          </a:p>
        </p:txBody>
      </p:sp>
      <p:pic>
        <p:nvPicPr>
          <p:cNvPr id="65547" name="Picture 62">
            <a:extLst>
              <a:ext uri="{FF2B5EF4-FFF2-40B4-BE49-F238E27FC236}">
                <a16:creationId xmlns:a16="http://schemas.microsoft.com/office/drawing/2014/main" id="{F10825D0-93C4-4281-BF00-1C0600B48F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066800"/>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8" name="Picture 63">
            <a:extLst>
              <a:ext uri="{FF2B5EF4-FFF2-40B4-BE49-F238E27FC236}">
                <a16:creationId xmlns:a16="http://schemas.microsoft.com/office/drawing/2014/main" id="{A8AC16E5-4C53-49FF-91B4-1D731FFB57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066800"/>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9" name="Picture 64">
            <a:extLst>
              <a:ext uri="{FF2B5EF4-FFF2-40B4-BE49-F238E27FC236}">
                <a16:creationId xmlns:a16="http://schemas.microsoft.com/office/drawing/2014/main" id="{D8ED22D2-8E04-4292-9F77-577C004D32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1955800"/>
            <a:ext cx="1069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50" name="Picture 65">
            <a:extLst>
              <a:ext uri="{FF2B5EF4-FFF2-40B4-BE49-F238E27FC236}">
                <a16:creationId xmlns:a16="http://schemas.microsoft.com/office/drawing/2014/main" id="{B4D77FB3-EA00-4890-A606-F82763052F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965325"/>
            <a:ext cx="1077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51" name="AutoShape 66">
            <a:extLst>
              <a:ext uri="{FF2B5EF4-FFF2-40B4-BE49-F238E27FC236}">
                <a16:creationId xmlns:a16="http://schemas.microsoft.com/office/drawing/2014/main" id="{3FCB25DF-3523-4E8A-A5BE-8B3865FF1DC8}"/>
              </a:ext>
            </a:extLst>
          </p:cNvPr>
          <p:cNvSpPr>
            <a:spLocks noChangeArrowheads="1"/>
          </p:cNvSpPr>
          <p:nvPr/>
        </p:nvSpPr>
        <p:spPr bwMode="auto">
          <a:xfrm>
            <a:off x="762000" y="2895600"/>
            <a:ext cx="7620000" cy="33528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5552" name="Text Box 44">
            <a:extLst>
              <a:ext uri="{FF2B5EF4-FFF2-40B4-BE49-F238E27FC236}">
                <a16:creationId xmlns:a16="http://schemas.microsoft.com/office/drawing/2014/main" id="{0B44E6C9-9823-4F01-9920-E29DEBDE102C}"/>
              </a:ext>
            </a:extLst>
          </p:cNvPr>
          <p:cNvSpPr txBox="1">
            <a:spLocks noChangeArrowheads="1"/>
          </p:cNvSpPr>
          <p:nvPr/>
        </p:nvSpPr>
        <p:spPr bwMode="auto">
          <a:xfrm>
            <a:off x="762000" y="3108325"/>
            <a:ext cx="75438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4500" b="1">
                <a:solidFill>
                  <a:schemeClr val="tx1"/>
                </a:solidFill>
              </a:rPr>
              <a:t>Junta diferentes niveles de entrenamiento que determinan el rendimiento a lo largo de varios años</a:t>
            </a:r>
          </a:p>
        </p:txBody>
      </p:sp>
    </p:spTree>
    <p:custDataLst>
      <p:tags r:id="rId1"/>
    </p:custData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15A59ACA-EF47-4797-B1E3-E007E9172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
            <a:ext cx="449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a:extLst>
              <a:ext uri="{FF2B5EF4-FFF2-40B4-BE49-F238E27FC236}">
                <a16:creationId xmlns:a16="http://schemas.microsoft.com/office/drawing/2014/main" id="{B27C181D-36CD-4B45-A89B-E7FFECD11063}"/>
              </a:ext>
            </a:extLst>
          </p:cNvPr>
          <p:cNvSpPr txBox="1">
            <a:spLocks noChangeArrowheads="1"/>
          </p:cNvSpPr>
          <p:nvPr/>
        </p:nvSpPr>
        <p:spPr bwMode="auto">
          <a:xfrm>
            <a:off x="1219200" y="381000"/>
            <a:ext cx="4419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PLAN DE ENTRENAMIENTO :</a:t>
            </a:r>
          </a:p>
        </p:txBody>
      </p:sp>
      <p:grpSp>
        <p:nvGrpSpPr>
          <p:cNvPr id="67588" name="Group 4">
            <a:extLst>
              <a:ext uri="{FF2B5EF4-FFF2-40B4-BE49-F238E27FC236}">
                <a16:creationId xmlns:a16="http://schemas.microsoft.com/office/drawing/2014/main" id="{C83E071C-73FD-4237-9095-BB3EA425F3AD}"/>
              </a:ext>
            </a:extLst>
          </p:cNvPr>
          <p:cNvGrpSpPr>
            <a:grpSpLocks/>
          </p:cNvGrpSpPr>
          <p:nvPr/>
        </p:nvGrpSpPr>
        <p:grpSpPr bwMode="auto">
          <a:xfrm>
            <a:off x="2286000" y="993775"/>
            <a:ext cx="4495800" cy="685800"/>
            <a:chOff x="1298" y="1873"/>
            <a:chExt cx="3020" cy="478"/>
          </a:xfrm>
        </p:grpSpPr>
        <p:sp>
          <p:nvSpPr>
            <p:cNvPr id="67621" name="Rectangle 5">
              <a:extLst>
                <a:ext uri="{FF2B5EF4-FFF2-40B4-BE49-F238E27FC236}">
                  <a16:creationId xmlns:a16="http://schemas.microsoft.com/office/drawing/2014/main" id="{329A5B75-63A6-4C2F-91E9-34E0514FD6FE}"/>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7622" name="Rectangle 6">
              <a:extLst>
                <a:ext uri="{FF2B5EF4-FFF2-40B4-BE49-F238E27FC236}">
                  <a16:creationId xmlns:a16="http://schemas.microsoft.com/office/drawing/2014/main" id="{0DEC503E-CE8D-4348-9FF0-2388CF2452BC}"/>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7623" name="Freeform 7">
              <a:extLst>
                <a:ext uri="{FF2B5EF4-FFF2-40B4-BE49-F238E27FC236}">
                  <a16:creationId xmlns:a16="http://schemas.microsoft.com/office/drawing/2014/main" id="{3482F559-180A-4138-AD7C-FDFBAC5A6BCC}"/>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24" name="Freeform 8">
              <a:extLst>
                <a:ext uri="{FF2B5EF4-FFF2-40B4-BE49-F238E27FC236}">
                  <a16:creationId xmlns:a16="http://schemas.microsoft.com/office/drawing/2014/main" id="{4CC3039B-1943-4662-8752-1ADBF40A56A4}"/>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25" name="Freeform 9">
              <a:extLst>
                <a:ext uri="{FF2B5EF4-FFF2-40B4-BE49-F238E27FC236}">
                  <a16:creationId xmlns:a16="http://schemas.microsoft.com/office/drawing/2014/main" id="{D5624EF6-49AC-4FFF-953C-86D3A624F92F}"/>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26" name="Freeform 10">
              <a:extLst>
                <a:ext uri="{FF2B5EF4-FFF2-40B4-BE49-F238E27FC236}">
                  <a16:creationId xmlns:a16="http://schemas.microsoft.com/office/drawing/2014/main" id="{F014ADDB-2BEB-4358-842F-7615589F2FD2}"/>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27" name="Freeform 11">
              <a:extLst>
                <a:ext uri="{FF2B5EF4-FFF2-40B4-BE49-F238E27FC236}">
                  <a16:creationId xmlns:a16="http://schemas.microsoft.com/office/drawing/2014/main" id="{48F3BADC-667B-435E-A99E-8E3D76596350}"/>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28" name="Freeform 12">
              <a:extLst>
                <a:ext uri="{FF2B5EF4-FFF2-40B4-BE49-F238E27FC236}">
                  <a16:creationId xmlns:a16="http://schemas.microsoft.com/office/drawing/2014/main" id="{03F4C00B-8524-4F79-A719-265B68A570C5}"/>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29" name="Freeform 13">
              <a:extLst>
                <a:ext uri="{FF2B5EF4-FFF2-40B4-BE49-F238E27FC236}">
                  <a16:creationId xmlns:a16="http://schemas.microsoft.com/office/drawing/2014/main" id="{FC8A9729-9DC6-4BC3-A538-7258ECF4C0F0}"/>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30" name="Freeform 14">
              <a:extLst>
                <a:ext uri="{FF2B5EF4-FFF2-40B4-BE49-F238E27FC236}">
                  <a16:creationId xmlns:a16="http://schemas.microsoft.com/office/drawing/2014/main" id="{622D56EF-D2D2-41F5-8417-E1A23A4C350F}"/>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92911" name="Text Box 15">
            <a:extLst>
              <a:ext uri="{FF2B5EF4-FFF2-40B4-BE49-F238E27FC236}">
                <a16:creationId xmlns:a16="http://schemas.microsoft.com/office/drawing/2014/main" id="{EB5045BF-BA74-4988-A69E-38970D3515C4}"/>
              </a:ext>
            </a:extLst>
          </p:cNvPr>
          <p:cNvSpPr txBox="1">
            <a:spLocks noChangeArrowheads="1"/>
          </p:cNvSpPr>
          <p:nvPr/>
        </p:nvSpPr>
        <p:spPr bwMode="auto">
          <a:xfrm>
            <a:off x="2438400" y="1066800"/>
            <a:ext cx="41910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CICLO PLURI-ANUAL</a:t>
            </a:r>
          </a:p>
        </p:txBody>
      </p:sp>
      <p:grpSp>
        <p:nvGrpSpPr>
          <p:cNvPr id="67590" name="Group 16">
            <a:extLst>
              <a:ext uri="{FF2B5EF4-FFF2-40B4-BE49-F238E27FC236}">
                <a16:creationId xmlns:a16="http://schemas.microsoft.com/office/drawing/2014/main" id="{D798DB7B-3053-4057-A5E6-135466FB8323}"/>
              </a:ext>
            </a:extLst>
          </p:cNvPr>
          <p:cNvGrpSpPr>
            <a:grpSpLocks/>
          </p:cNvGrpSpPr>
          <p:nvPr/>
        </p:nvGrpSpPr>
        <p:grpSpPr bwMode="auto">
          <a:xfrm>
            <a:off x="5638800" y="304800"/>
            <a:ext cx="2133600" cy="579438"/>
            <a:chOff x="-144" y="3504"/>
            <a:chExt cx="2784" cy="432"/>
          </a:xfrm>
        </p:grpSpPr>
        <p:sp>
          <p:nvSpPr>
            <p:cNvPr id="67611" name="Rectangle 17">
              <a:extLst>
                <a:ext uri="{FF2B5EF4-FFF2-40B4-BE49-F238E27FC236}">
                  <a16:creationId xmlns:a16="http://schemas.microsoft.com/office/drawing/2014/main" id="{FD29AD5F-C774-4C1E-8B99-86EFA6D1102E}"/>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7612" name="Rectangle 18">
              <a:extLst>
                <a:ext uri="{FF2B5EF4-FFF2-40B4-BE49-F238E27FC236}">
                  <a16:creationId xmlns:a16="http://schemas.microsoft.com/office/drawing/2014/main" id="{CF6628C4-B16F-4935-A386-483DF6037529}"/>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7613" name="Freeform 19">
              <a:extLst>
                <a:ext uri="{FF2B5EF4-FFF2-40B4-BE49-F238E27FC236}">
                  <a16:creationId xmlns:a16="http://schemas.microsoft.com/office/drawing/2014/main" id="{B63D5099-E2EA-4F9B-85AF-E11C90E50148}"/>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4" name="Freeform 20">
              <a:extLst>
                <a:ext uri="{FF2B5EF4-FFF2-40B4-BE49-F238E27FC236}">
                  <a16:creationId xmlns:a16="http://schemas.microsoft.com/office/drawing/2014/main" id="{F5CDDAE6-6F56-4296-8321-6F46A47F7A1B}"/>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15" name="Freeform 21">
              <a:extLst>
                <a:ext uri="{FF2B5EF4-FFF2-40B4-BE49-F238E27FC236}">
                  <a16:creationId xmlns:a16="http://schemas.microsoft.com/office/drawing/2014/main" id="{E412766F-8E7D-44E4-927B-CDACEE336C2F}"/>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6" name="Freeform 22">
              <a:extLst>
                <a:ext uri="{FF2B5EF4-FFF2-40B4-BE49-F238E27FC236}">
                  <a16:creationId xmlns:a16="http://schemas.microsoft.com/office/drawing/2014/main" id="{747CA497-4EAE-433A-A789-C33CBD4ACC63}"/>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17" name="Freeform 23">
              <a:extLst>
                <a:ext uri="{FF2B5EF4-FFF2-40B4-BE49-F238E27FC236}">
                  <a16:creationId xmlns:a16="http://schemas.microsoft.com/office/drawing/2014/main" id="{BB92D28D-12A7-4FC5-9231-B41E3E57B8F4}"/>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8" name="Freeform 24">
              <a:extLst>
                <a:ext uri="{FF2B5EF4-FFF2-40B4-BE49-F238E27FC236}">
                  <a16:creationId xmlns:a16="http://schemas.microsoft.com/office/drawing/2014/main" id="{B31B6323-54C9-44C4-B322-C8497A04BCCB}"/>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19" name="Freeform 25">
              <a:extLst>
                <a:ext uri="{FF2B5EF4-FFF2-40B4-BE49-F238E27FC236}">
                  <a16:creationId xmlns:a16="http://schemas.microsoft.com/office/drawing/2014/main" id="{60B7E5FE-463D-430C-B874-A158AB696D0A}"/>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20" name="Freeform 26">
              <a:extLst>
                <a:ext uri="{FF2B5EF4-FFF2-40B4-BE49-F238E27FC236}">
                  <a16:creationId xmlns:a16="http://schemas.microsoft.com/office/drawing/2014/main" id="{6B6D5A4C-986D-4B6C-9794-C9D9D9C3A99C}"/>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7591" name="Text Box 27">
            <a:extLst>
              <a:ext uri="{FF2B5EF4-FFF2-40B4-BE49-F238E27FC236}">
                <a16:creationId xmlns:a16="http://schemas.microsoft.com/office/drawing/2014/main" id="{AF83B7CA-06B9-4FC8-BBF7-B52473006BED}"/>
              </a:ext>
            </a:extLst>
          </p:cNvPr>
          <p:cNvSpPr txBox="1">
            <a:spLocks noChangeArrowheads="1"/>
          </p:cNvSpPr>
          <p:nvPr/>
        </p:nvSpPr>
        <p:spPr bwMode="auto">
          <a:xfrm>
            <a:off x="5638800" y="381000"/>
            <a:ext cx="2133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Tipos/Ciclos:</a:t>
            </a:r>
          </a:p>
        </p:txBody>
      </p:sp>
      <p:grpSp>
        <p:nvGrpSpPr>
          <p:cNvPr id="67592" name="Group 28">
            <a:extLst>
              <a:ext uri="{FF2B5EF4-FFF2-40B4-BE49-F238E27FC236}">
                <a16:creationId xmlns:a16="http://schemas.microsoft.com/office/drawing/2014/main" id="{A552A550-8AD9-4858-B7BF-16FF960EA5A7}"/>
              </a:ext>
            </a:extLst>
          </p:cNvPr>
          <p:cNvGrpSpPr>
            <a:grpSpLocks/>
          </p:cNvGrpSpPr>
          <p:nvPr/>
        </p:nvGrpSpPr>
        <p:grpSpPr bwMode="auto">
          <a:xfrm>
            <a:off x="533400" y="2667000"/>
            <a:ext cx="8077200" cy="3810000"/>
            <a:chOff x="1109" y="1020"/>
            <a:chExt cx="3542" cy="2280"/>
          </a:xfrm>
        </p:grpSpPr>
        <p:sp>
          <p:nvSpPr>
            <p:cNvPr id="67601" name="Rectangle 29">
              <a:extLst>
                <a:ext uri="{FF2B5EF4-FFF2-40B4-BE49-F238E27FC236}">
                  <a16:creationId xmlns:a16="http://schemas.microsoft.com/office/drawing/2014/main" id="{292D0C82-4FC5-400E-92B8-075855E0970F}"/>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7602" name="Rectangle 30">
              <a:extLst>
                <a:ext uri="{FF2B5EF4-FFF2-40B4-BE49-F238E27FC236}">
                  <a16:creationId xmlns:a16="http://schemas.microsoft.com/office/drawing/2014/main" id="{C6AF5B90-0E95-47A6-BB81-B8CDF021447D}"/>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7603" name="Freeform 31">
              <a:extLst>
                <a:ext uri="{FF2B5EF4-FFF2-40B4-BE49-F238E27FC236}">
                  <a16:creationId xmlns:a16="http://schemas.microsoft.com/office/drawing/2014/main" id="{D25680C5-8FF5-45DC-89C8-E1F73DA1DA65}"/>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4" name="Freeform 32">
              <a:extLst>
                <a:ext uri="{FF2B5EF4-FFF2-40B4-BE49-F238E27FC236}">
                  <a16:creationId xmlns:a16="http://schemas.microsoft.com/office/drawing/2014/main" id="{AE7A44DC-3923-4F91-B58F-C37DAF8FE14B}"/>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67605" name="Freeform 33">
              <a:extLst>
                <a:ext uri="{FF2B5EF4-FFF2-40B4-BE49-F238E27FC236}">
                  <a16:creationId xmlns:a16="http://schemas.microsoft.com/office/drawing/2014/main" id="{05204F29-B645-415D-8756-0F8E0B9031A0}"/>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6" name="Freeform 34">
              <a:extLst>
                <a:ext uri="{FF2B5EF4-FFF2-40B4-BE49-F238E27FC236}">
                  <a16:creationId xmlns:a16="http://schemas.microsoft.com/office/drawing/2014/main" id="{E33BCEBE-4E32-4A59-97AF-452A64070819}"/>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67607" name="Freeform 35">
              <a:extLst>
                <a:ext uri="{FF2B5EF4-FFF2-40B4-BE49-F238E27FC236}">
                  <a16:creationId xmlns:a16="http://schemas.microsoft.com/office/drawing/2014/main" id="{05729CBE-081D-4C0C-8556-84527E8F4D2B}"/>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8" name="Freeform 36">
              <a:extLst>
                <a:ext uri="{FF2B5EF4-FFF2-40B4-BE49-F238E27FC236}">
                  <a16:creationId xmlns:a16="http://schemas.microsoft.com/office/drawing/2014/main" id="{47288D1D-EB3B-40D3-8F6F-CED3E44FB766}"/>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67609" name="Freeform 37">
              <a:extLst>
                <a:ext uri="{FF2B5EF4-FFF2-40B4-BE49-F238E27FC236}">
                  <a16:creationId xmlns:a16="http://schemas.microsoft.com/office/drawing/2014/main" id="{4CDC721D-E6C4-4F65-B6E3-E65049CD26A8}"/>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10" name="Freeform 38">
              <a:extLst>
                <a:ext uri="{FF2B5EF4-FFF2-40B4-BE49-F238E27FC236}">
                  <a16:creationId xmlns:a16="http://schemas.microsoft.com/office/drawing/2014/main" id="{6C8FD3AA-21E5-48D7-A7A7-B87FEE1EA6E8}"/>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67593" name="Picture 39">
            <a:extLst>
              <a:ext uri="{FF2B5EF4-FFF2-40B4-BE49-F238E27FC236}">
                <a16:creationId xmlns:a16="http://schemas.microsoft.com/office/drawing/2014/main" id="{F45C660E-F0FA-4AB5-A6A5-A3085A71A9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8288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4" name="Text Box 40">
            <a:extLst>
              <a:ext uri="{FF2B5EF4-FFF2-40B4-BE49-F238E27FC236}">
                <a16:creationId xmlns:a16="http://schemas.microsoft.com/office/drawing/2014/main" id="{827995F7-70D0-47A2-825A-72BD251BF2AF}"/>
              </a:ext>
            </a:extLst>
          </p:cNvPr>
          <p:cNvSpPr txBox="1">
            <a:spLocks noChangeArrowheads="1"/>
          </p:cNvSpPr>
          <p:nvPr/>
        </p:nvSpPr>
        <p:spPr bwMode="auto">
          <a:xfrm>
            <a:off x="3352800" y="19050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chemeClr val="tx1"/>
                </a:solidFill>
                <a:latin typeface="Arial" panose="020B0604020202020204" pitchFamily="34" charset="0"/>
              </a:rPr>
              <a:t>Utilidad</a:t>
            </a:r>
          </a:p>
        </p:txBody>
      </p:sp>
      <p:pic>
        <p:nvPicPr>
          <p:cNvPr id="67595" name="Picture 41">
            <a:extLst>
              <a:ext uri="{FF2B5EF4-FFF2-40B4-BE49-F238E27FC236}">
                <a16:creationId xmlns:a16="http://schemas.microsoft.com/office/drawing/2014/main" id="{B5B90E42-9972-42DA-81C0-69D7FD1B4D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066800"/>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6" name="Picture 42">
            <a:extLst>
              <a:ext uri="{FF2B5EF4-FFF2-40B4-BE49-F238E27FC236}">
                <a16:creationId xmlns:a16="http://schemas.microsoft.com/office/drawing/2014/main" id="{586BB2DF-8695-4740-9D87-956D160A73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066800"/>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7" name="Picture 43">
            <a:extLst>
              <a:ext uri="{FF2B5EF4-FFF2-40B4-BE49-F238E27FC236}">
                <a16:creationId xmlns:a16="http://schemas.microsoft.com/office/drawing/2014/main" id="{D5FED2AF-A958-490D-AF55-3B966EAE35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1955800"/>
            <a:ext cx="1069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8" name="Picture 44">
            <a:extLst>
              <a:ext uri="{FF2B5EF4-FFF2-40B4-BE49-F238E27FC236}">
                <a16:creationId xmlns:a16="http://schemas.microsoft.com/office/drawing/2014/main" id="{2E54B6EE-4781-4833-BE42-31C21EE300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965325"/>
            <a:ext cx="1077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9" name="AutoShape 45">
            <a:extLst>
              <a:ext uri="{FF2B5EF4-FFF2-40B4-BE49-F238E27FC236}">
                <a16:creationId xmlns:a16="http://schemas.microsoft.com/office/drawing/2014/main" id="{5C38167C-F2F6-4AB4-8AB0-62E6DC470FB3}"/>
              </a:ext>
            </a:extLst>
          </p:cNvPr>
          <p:cNvSpPr>
            <a:spLocks noChangeArrowheads="1"/>
          </p:cNvSpPr>
          <p:nvPr/>
        </p:nvSpPr>
        <p:spPr bwMode="auto">
          <a:xfrm>
            <a:off x="762000" y="2895600"/>
            <a:ext cx="7620000" cy="33528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7600" name="Text Box 46">
            <a:extLst>
              <a:ext uri="{FF2B5EF4-FFF2-40B4-BE49-F238E27FC236}">
                <a16:creationId xmlns:a16="http://schemas.microsoft.com/office/drawing/2014/main" id="{121F0AFE-4FF8-41F3-B721-3DAD6635C726}"/>
              </a:ext>
            </a:extLst>
          </p:cNvPr>
          <p:cNvSpPr txBox="1">
            <a:spLocks noChangeArrowheads="1"/>
          </p:cNvSpPr>
          <p:nvPr/>
        </p:nvSpPr>
        <p:spPr bwMode="auto">
          <a:xfrm>
            <a:off x="762000" y="3108325"/>
            <a:ext cx="7543800" cy="29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3700" b="1">
                <a:solidFill>
                  <a:schemeClr val="tx1"/>
                </a:solidFill>
              </a:rPr>
              <a:t>Frecuentemente empleado en la Europa Oriental, particularmente en aquellos niños escogidos por su potencial para el desarrollo</a:t>
            </a:r>
          </a:p>
          <a:p>
            <a:pPr algn="ctr"/>
            <a:r>
              <a:rPr lang="en-US" altLang="en-US" sz="3700" b="1">
                <a:solidFill>
                  <a:schemeClr val="tx1"/>
                </a:solidFill>
              </a:rPr>
              <a:t>de un alto rendimiento</a:t>
            </a:r>
          </a:p>
        </p:txBody>
      </p:sp>
    </p:spTree>
    <p:custDataLst>
      <p:tags r:id="rId1"/>
    </p:custData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a:extLst>
              <a:ext uri="{FF2B5EF4-FFF2-40B4-BE49-F238E27FC236}">
                <a16:creationId xmlns:a16="http://schemas.microsoft.com/office/drawing/2014/main" id="{836E959F-5926-46F1-9F2E-25431576D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
            <a:ext cx="449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3">
            <a:extLst>
              <a:ext uri="{FF2B5EF4-FFF2-40B4-BE49-F238E27FC236}">
                <a16:creationId xmlns:a16="http://schemas.microsoft.com/office/drawing/2014/main" id="{2FD64DA2-0361-47F9-A58E-1DC95FD55F12}"/>
              </a:ext>
            </a:extLst>
          </p:cNvPr>
          <p:cNvSpPr txBox="1">
            <a:spLocks noChangeArrowheads="1"/>
          </p:cNvSpPr>
          <p:nvPr/>
        </p:nvSpPr>
        <p:spPr bwMode="auto">
          <a:xfrm>
            <a:off x="1219200" y="381000"/>
            <a:ext cx="4419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PLAN DE ENTRENAMIENTO :</a:t>
            </a:r>
          </a:p>
        </p:txBody>
      </p:sp>
      <p:grpSp>
        <p:nvGrpSpPr>
          <p:cNvPr id="69636" name="Group 4">
            <a:extLst>
              <a:ext uri="{FF2B5EF4-FFF2-40B4-BE49-F238E27FC236}">
                <a16:creationId xmlns:a16="http://schemas.microsoft.com/office/drawing/2014/main" id="{E5A97C4C-F3F0-4CE5-B791-7F8D0BF1844F}"/>
              </a:ext>
            </a:extLst>
          </p:cNvPr>
          <p:cNvGrpSpPr>
            <a:grpSpLocks/>
          </p:cNvGrpSpPr>
          <p:nvPr/>
        </p:nvGrpSpPr>
        <p:grpSpPr bwMode="auto">
          <a:xfrm>
            <a:off x="2286000" y="993775"/>
            <a:ext cx="4495800" cy="685800"/>
            <a:chOff x="1298" y="1873"/>
            <a:chExt cx="3020" cy="478"/>
          </a:xfrm>
        </p:grpSpPr>
        <p:sp>
          <p:nvSpPr>
            <p:cNvPr id="69669" name="Rectangle 5">
              <a:extLst>
                <a:ext uri="{FF2B5EF4-FFF2-40B4-BE49-F238E27FC236}">
                  <a16:creationId xmlns:a16="http://schemas.microsoft.com/office/drawing/2014/main" id="{F57A607D-FB9B-467B-8555-36A260733DDF}"/>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9670" name="Rectangle 6">
              <a:extLst>
                <a:ext uri="{FF2B5EF4-FFF2-40B4-BE49-F238E27FC236}">
                  <a16:creationId xmlns:a16="http://schemas.microsoft.com/office/drawing/2014/main" id="{8332D3D8-037A-459E-BD67-CED6CF469FFA}"/>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9671" name="Freeform 7">
              <a:extLst>
                <a:ext uri="{FF2B5EF4-FFF2-40B4-BE49-F238E27FC236}">
                  <a16:creationId xmlns:a16="http://schemas.microsoft.com/office/drawing/2014/main" id="{2009850C-D9ED-4655-85CA-114250B75870}"/>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2" name="Freeform 8">
              <a:extLst>
                <a:ext uri="{FF2B5EF4-FFF2-40B4-BE49-F238E27FC236}">
                  <a16:creationId xmlns:a16="http://schemas.microsoft.com/office/drawing/2014/main" id="{07BCB3F3-F8F0-4342-9949-DF9128905F8D}"/>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73" name="Freeform 9">
              <a:extLst>
                <a:ext uri="{FF2B5EF4-FFF2-40B4-BE49-F238E27FC236}">
                  <a16:creationId xmlns:a16="http://schemas.microsoft.com/office/drawing/2014/main" id="{6143FDA5-F3AC-49D4-AF71-8B30FC8880E5}"/>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4" name="Freeform 10">
              <a:extLst>
                <a:ext uri="{FF2B5EF4-FFF2-40B4-BE49-F238E27FC236}">
                  <a16:creationId xmlns:a16="http://schemas.microsoft.com/office/drawing/2014/main" id="{99B2E98D-FD56-401F-A5D2-02ABDF33130C}"/>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75" name="Freeform 11">
              <a:extLst>
                <a:ext uri="{FF2B5EF4-FFF2-40B4-BE49-F238E27FC236}">
                  <a16:creationId xmlns:a16="http://schemas.microsoft.com/office/drawing/2014/main" id="{D3F60ED7-B6FF-415A-8E27-E481F9465876}"/>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6" name="Freeform 12">
              <a:extLst>
                <a:ext uri="{FF2B5EF4-FFF2-40B4-BE49-F238E27FC236}">
                  <a16:creationId xmlns:a16="http://schemas.microsoft.com/office/drawing/2014/main" id="{D0955CCB-EAE8-4A2E-A6BD-6096B769E3FF}"/>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77" name="Freeform 13">
              <a:extLst>
                <a:ext uri="{FF2B5EF4-FFF2-40B4-BE49-F238E27FC236}">
                  <a16:creationId xmlns:a16="http://schemas.microsoft.com/office/drawing/2014/main" id="{E21A05F4-B70A-4E5A-AFC1-3164AF5D3DFE}"/>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8" name="Freeform 14">
              <a:extLst>
                <a:ext uri="{FF2B5EF4-FFF2-40B4-BE49-F238E27FC236}">
                  <a16:creationId xmlns:a16="http://schemas.microsoft.com/office/drawing/2014/main" id="{A568EA64-2C99-47D7-8C0D-96AFEFFA64F9}"/>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80623" name="Text Box 15">
            <a:extLst>
              <a:ext uri="{FF2B5EF4-FFF2-40B4-BE49-F238E27FC236}">
                <a16:creationId xmlns:a16="http://schemas.microsoft.com/office/drawing/2014/main" id="{8D1760EC-F4A6-46CF-A06F-14B9744749BC}"/>
              </a:ext>
            </a:extLst>
          </p:cNvPr>
          <p:cNvSpPr txBox="1">
            <a:spLocks noChangeArrowheads="1"/>
          </p:cNvSpPr>
          <p:nvPr/>
        </p:nvSpPr>
        <p:spPr bwMode="auto">
          <a:xfrm>
            <a:off x="2438400" y="1066800"/>
            <a:ext cx="41910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CICLO PLURI-ANUAL</a:t>
            </a:r>
          </a:p>
        </p:txBody>
      </p:sp>
      <p:grpSp>
        <p:nvGrpSpPr>
          <p:cNvPr id="69638" name="Group 16">
            <a:extLst>
              <a:ext uri="{FF2B5EF4-FFF2-40B4-BE49-F238E27FC236}">
                <a16:creationId xmlns:a16="http://schemas.microsoft.com/office/drawing/2014/main" id="{F268BC6E-CD37-483D-A122-6D1BA2565AAE}"/>
              </a:ext>
            </a:extLst>
          </p:cNvPr>
          <p:cNvGrpSpPr>
            <a:grpSpLocks/>
          </p:cNvGrpSpPr>
          <p:nvPr/>
        </p:nvGrpSpPr>
        <p:grpSpPr bwMode="auto">
          <a:xfrm>
            <a:off x="5638800" y="304800"/>
            <a:ext cx="2133600" cy="579438"/>
            <a:chOff x="-144" y="3504"/>
            <a:chExt cx="2784" cy="432"/>
          </a:xfrm>
        </p:grpSpPr>
        <p:sp>
          <p:nvSpPr>
            <p:cNvPr id="69659" name="Rectangle 17">
              <a:extLst>
                <a:ext uri="{FF2B5EF4-FFF2-40B4-BE49-F238E27FC236}">
                  <a16:creationId xmlns:a16="http://schemas.microsoft.com/office/drawing/2014/main" id="{E2DE90CC-E965-4FA3-AEAF-6E50B143EF7E}"/>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9660" name="Rectangle 18">
              <a:extLst>
                <a:ext uri="{FF2B5EF4-FFF2-40B4-BE49-F238E27FC236}">
                  <a16:creationId xmlns:a16="http://schemas.microsoft.com/office/drawing/2014/main" id="{BCAE324D-0E66-48D0-8A6A-3D4E308F2C1A}"/>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9661" name="Freeform 19">
              <a:extLst>
                <a:ext uri="{FF2B5EF4-FFF2-40B4-BE49-F238E27FC236}">
                  <a16:creationId xmlns:a16="http://schemas.microsoft.com/office/drawing/2014/main" id="{BFF097F6-6387-404B-8871-F8C3C17C4E26}"/>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2" name="Freeform 20">
              <a:extLst>
                <a:ext uri="{FF2B5EF4-FFF2-40B4-BE49-F238E27FC236}">
                  <a16:creationId xmlns:a16="http://schemas.microsoft.com/office/drawing/2014/main" id="{E91D9771-D590-4F6F-A385-3FE623BD4658}"/>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3" name="Freeform 21">
              <a:extLst>
                <a:ext uri="{FF2B5EF4-FFF2-40B4-BE49-F238E27FC236}">
                  <a16:creationId xmlns:a16="http://schemas.microsoft.com/office/drawing/2014/main" id="{6400E5DA-DAF5-4E13-9491-5649C7CD4FA3}"/>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4" name="Freeform 22">
              <a:extLst>
                <a:ext uri="{FF2B5EF4-FFF2-40B4-BE49-F238E27FC236}">
                  <a16:creationId xmlns:a16="http://schemas.microsoft.com/office/drawing/2014/main" id="{A443174C-BB22-4085-BA29-4FD2729D55F4}"/>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5" name="Freeform 23">
              <a:extLst>
                <a:ext uri="{FF2B5EF4-FFF2-40B4-BE49-F238E27FC236}">
                  <a16:creationId xmlns:a16="http://schemas.microsoft.com/office/drawing/2014/main" id="{001766A1-5DA5-463B-AE57-910F850A27AA}"/>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6" name="Freeform 24">
              <a:extLst>
                <a:ext uri="{FF2B5EF4-FFF2-40B4-BE49-F238E27FC236}">
                  <a16:creationId xmlns:a16="http://schemas.microsoft.com/office/drawing/2014/main" id="{647B3AA8-190D-4929-B5C2-8425F87A1CC0}"/>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7" name="Freeform 25">
              <a:extLst>
                <a:ext uri="{FF2B5EF4-FFF2-40B4-BE49-F238E27FC236}">
                  <a16:creationId xmlns:a16="http://schemas.microsoft.com/office/drawing/2014/main" id="{97F2A468-10C9-4EEF-8BA4-633352DE1FAE}"/>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8" name="Freeform 26">
              <a:extLst>
                <a:ext uri="{FF2B5EF4-FFF2-40B4-BE49-F238E27FC236}">
                  <a16:creationId xmlns:a16="http://schemas.microsoft.com/office/drawing/2014/main" id="{85E02946-4BDB-4B9C-9704-0C94F53968AB}"/>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9639" name="Text Box 27">
            <a:extLst>
              <a:ext uri="{FF2B5EF4-FFF2-40B4-BE49-F238E27FC236}">
                <a16:creationId xmlns:a16="http://schemas.microsoft.com/office/drawing/2014/main" id="{B074F89B-3B8E-4AE3-96D4-D8E4E1B49686}"/>
              </a:ext>
            </a:extLst>
          </p:cNvPr>
          <p:cNvSpPr txBox="1">
            <a:spLocks noChangeArrowheads="1"/>
          </p:cNvSpPr>
          <p:nvPr/>
        </p:nvSpPr>
        <p:spPr bwMode="auto">
          <a:xfrm>
            <a:off x="5638800" y="381000"/>
            <a:ext cx="2133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Tipos/Ciclos:</a:t>
            </a:r>
          </a:p>
        </p:txBody>
      </p:sp>
      <p:grpSp>
        <p:nvGrpSpPr>
          <p:cNvPr id="69640" name="Group 28">
            <a:extLst>
              <a:ext uri="{FF2B5EF4-FFF2-40B4-BE49-F238E27FC236}">
                <a16:creationId xmlns:a16="http://schemas.microsoft.com/office/drawing/2014/main" id="{93C0A21B-0FBD-49D1-B218-CDD12C251AE7}"/>
              </a:ext>
            </a:extLst>
          </p:cNvPr>
          <p:cNvGrpSpPr>
            <a:grpSpLocks/>
          </p:cNvGrpSpPr>
          <p:nvPr/>
        </p:nvGrpSpPr>
        <p:grpSpPr bwMode="auto">
          <a:xfrm>
            <a:off x="533400" y="2667000"/>
            <a:ext cx="8077200" cy="3810000"/>
            <a:chOff x="1109" y="1020"/>
            <a:chExt cx="3542" cy="2280"/>
          </a:xfrm>
        </p:grpSpPr>
        <p:sp>
          <p:nvSpPr>
            <p:cNvPr id="69649" name="Rectangle 29">
              <a:extLst>
                <a:ext uri="{FF2B5EF4-FFF2-40B4-BE49-F238E27FC236}">
                  <a16:creationId xmlns:a16="http://schemas.microsoft.com/office/drawing/2014/main" id="{479535E8-8959-4039-939B-B80452DB3CA3}"/>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9650" name="Rectangle 30">
              <a:extLst>
                <a:ext uri="{FF2B5EF4-FFF2-40B4-BE49-F238E27FC236}">
                  <a16:creationId xmlns:a16="http://schemas.microsoft.com/office/drawing/2014/main" id="{1AA31B16-B140-4821-87BE-2913AD2BCE91}"/>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9651" name="Freeform 31">
              <a:extLst>
                <a:ext uri="{FF2B5EF4-FFF2-40B4-BE49-F238E27FC236}">
                  <a16:creationId xmlns:a16="http://schemas.microsoft.com/office/drawing/2014/main" id="{93615779-A661-4C31-87FD-35182AABE23B}"/>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2" name="Freeform 32">
              <a:extLst>
                <a:ext uri="{FF2B5EF4-FFF2-40B4-BE49-F238E27FC236}">
                  <a16:creationId xmlns:a16="http://schemas.microsoft.com/office/drawing/2014/main" id="{32AE0752-CC8F-4B65-B287-38D374BD8AED}"/>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69653" name="Freeform 33">
              <a:extLst>
                <a:ext uri="{FF2B5EF4-FFF2-40B4-BE49-F238E27FC236}">
                  <a16:creationId xmlns:a16="http://schemas.microsoft.com/office/drawing/2014/main" id="{749F3D13-E019-421B-8616-B5586DC6C676}"/>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4" name="Freeform 34">
              <a:extLst>
                <a:ext uri="{FF2B5EF4-FFF2-40B4-BE49-F238E27FC236}">
                  <a16:creationId xmlns:a16="http://schemas.microsoft.com/office/drawing/2014/main" id="{DB6DF2BD-D08D-46E3-9A13-7A74C7F8887F}"/>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69655" name="Freeform 35">
              <a:extLst>
                <a:ext uri="{FF2B5EF4-FFF2-40B4-BE49-F238E27FC236}">
                  <a16:creationId xmlns:a16="http://schemas.microsoft.com/office/drawing/2014/main" id="{561465F6-0C1F-454B-925F-DAD3B85E3062}"/>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6" name="Freeform 36">
              <a:extLst>
                <a:ext uri="{FF2B5EF4-FFF2-40B4-BE49-F238E27FC236}">
                  <a16:creationId xmlns:a16="http://schemas.microsoft.com/office/drawing/2014/main" id="{CD7F5236-CC45-45FA-A06F-A974C5B17DD6}"/>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69657" name="Freeform 37">
              <a:extLst>
                <a:ext uri="{FF2B5EF4-FFF2-40B4-BE49-F238E27FC236}">
                  <a16:creationId xmlns:a16="http://schemas.microsoft.com/office/drawing/2014/main" id="{DA94D530-800E-406A-AAA4-0BE89FEBA0B6}"/>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8" name="Freeform 38">
              <a:extLst>
                <a:ext uri="{FF2B5EF4-FFF2-40B4-BE49-F238E27FC236}">
                  <a16:creationId xmlns:a16="http://schemas.microsoft.com/office/drawing/2014/main" id="{D960B491-A8C9-4E08-8F37-A9626F1633A2}"/>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69641" name="Picture 39">
            <a:extLst>
              <a:ext uri="{FF2B5EF4-FFF2-40B4-BE49-F238E27FC236}">
                <a16:creationId xmlns:a16="http://schemas.microsoft.com/office/drawing/2014/main" id="{E22BCD0B-A915-4A63-BD8D-F5EDAFA626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8288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Text Box 40">
            <a:extLst>
              <a:ext uri="{FF2B5EF4-FFF2-40B4-BE49-F238E27FC236}">
                <a16:creationId xmlns:a16="http://schemas.microsoft.com/office/drawing/2014/main" id="{28D3A638-1B06-4ABC-BDC5-5BA78BBE65AD}"/>
              </a:ext>
            </a:extLst>
          </p:cNvPr>
          <p:cNvSpPr txBox="1">
            <a:spLocks noChangeArrowheads="1"/>
          </p:cNvSpPr>
          <p:nvPr/>
        </p:nvSpPr>
        <p:spPr bwMode="auto">
          <a:xfrm>
            <a:off x="3352800" y="19050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chemeClr val="tx1"/>
                </a:solidFill>
                <a:latin typeface="Arial" panose="020B0604020202020204" pitchFamily="34" charset="0"/>
              </a:rPr>
              <a:t>Duracion</a:t>
            </a:r>
          </a:p>
        </p:txBody>
      </p:sp>
      <p:pic>
        <p:nvPicPr>
          <p:cNvPr id="69643" name="Picture 41">
            <a:extLst>
              <a:ext uri="{FF2B5EF4-FFF2-40B4-BE49-F238E27FC236}">
                <a16:creationId xmlns:a16="http://schemas.microsoft.com/office/drawing/2014/main" id="{F3CF4EAC-18ED-41D2-B535-0E6143E280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066800"/>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4" name="Picture 42">
            <a:extLst>
              <a:ext uri="{FF2B5EF4-FFF2-40B4-BE49-F238E27FC236}">
                <a16:creationId xmlns:a16="http://schemas.microsoft.com/office/drawing/2014/main" id="{AE0CB96B-81BE-4DB6-BA42-5DFB058C56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066800"/>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5" name="Picture 43">
            <a:extLst>
              <a:ext uri="{FF2B5EF4-FFF2-40B4-BE49-F238E27FC236}">
                <a16:creationId xmlns:a16="http://schemas.microsoft.com/office/drawing/2014/main" id="{8C1913BA-156D-4E18-8485-2F16A0A20A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1955800"/>
            <a:ext cx="1069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6" name="Picture 44">
            <a:extLst>
              <a:ext uri="{FF2B5EF4-FFF2-40B4-BE49-F238E27FC236}">
                <a16:creationId xmlns:a16="http://schemas.microsoft.com/office/drawing/2014/main" id="{B8FBFA65-C7FC-4192-B349-E30DFDED79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965325"/>
            <a:ext cx="1077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47" name="AutoShape 45">
            <a:extLst>
              <a:ext uri="{FF2B5EF4-FFF2-40B4-BE49-F238E27FC236}">
                <a16:creationId xmlns:a16="http://schemas.microsoft.com/office/drawing/2014/main" id="{2DABA045-C735-4F1B-B87B-4A1A23102493}"/>
              </a:ext>
            </a:extLst>
          </p:cNvPr>
          <p:cNvSpPr>
            <a:spLocks noChangeArrowheads="1"/>
          </p:cNvSpPr>
          <p:nvPr/>
        </p:nvSpPr>
        <p:spPr bwMode="auto">
          <a:xfrm>
            <a:off x="762000" y="2895600"/>
            <a:ext cx="7620000" cy="33528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69648" name="Text Box 46">
            <a:extLst>
              <a:ext uri="{FF2B5EF4-FFF2-40B4-BE49-F238E27FC236}">
                <a16:creationId xmlns:a16="http://schemas.microsoft.com/office/drawing/2014/main" id="{CCA0F4D7-236D-47C2-8AB9-928A762F8747}"/>
              </a:ext>
            </a:extLst>
          </p:cNvPr>
          <p:cNvSpPr txBox="1">
            <a:spLocks noChangeArrowheads="1"/>
          </p:cNvSpPr>
          <p:nvPr/>
        </p:nvSpPr>
        <p:spPr bwMode="auto">
          <a:xfrm>
            <a:off x="762000" y="2971800"/>
            <a:ext cx="75438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4900" b="1">
                <a:solidFill>
                  <a:schemeClr val="tx1"/>
                </a:solidFill>
              </a:rPr>
              <a:t>Ocho (8)</a:t>
            </a:r>
          </a:p>
          <a:p>
            <a:pPr algn="ctr"/>
            <a:r>
              <a:rPr lang="en-US" altLang="en-US" sz="4900" b="1">
                <a:solidFill>
                  <a:schemeClr val="tx1"/>
                </a:solidFill>
              </a:rPr>
              <a:t>a</a:t>
            </a:r>
          </a:p>
          <a:p>
            <a:pPr algn="ctr"/>
            <a:r>
              <a:rPr lang="en-US" altLang="en-US" sz="4900" b="1">
                <a:solidFill>
                  <a:schemeClr val="tx1"/>
                </a:solidFill>
              </a:rPr>
              <a:t>Diez-y-Seis (16)</a:t>
            </a:r>
          </a:p>
          <a:p>
            <a:pPr algn="ctr"/>
            <a:r>
              <a:rPr lang="en-US" altLang="en-US" sz="4900" b="1">
                <a:solidFill>
                  <a:schemeClr val="tx1"/>
                </a:solidFill>
              </a:rPr>
              <a:t>Años</a:t>
            </a:r>
          </a:p>
        </p:txBody>
      </p:sp>
    </p:spTree>
    <p:custDataLst>
      <p:tags r:id="rId1"/>
    </p:custData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FA097D08-5D99-4D28-9B77-350D18D7AF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
            <a:ext cx="449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3">
            <a:extLst>
              <a:ext uri="{FF2B5EF4-FFF2-40B4-BE49-F238E27FC236}">
                <a16:creationId xmlns:a16="http://schemas.microsoft.com/office/drawing/2014/main" id="{8090936E-E66E-4229-A9D1-4E9DF3F4BEB8}"/>
              </a:ext>
            </a:extLst>
          </p:cNvPr>
          <p:cNvSpPr txBox="1">
            <a:spLocks noChangeArrowheads="1"/>
          </p:cNvSpPr>
          <p:nvPr/>
        </p:nvSpPr>
        <p:spPr bwMode="auto">
          <a:xfrm>
            <a:off x="1219200" y="381000"/>
            <a:ext cx="4419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PLAN DE ENTRENAMIENTO :</a:t>
            </a:r>
          </a:p>
        </p:txBody>
      </p:sp>
      <p:grpSp>
        <p:nvGrpSpPr>
          <p:cNvPr id="71684" name="Group 4">
            <a:extLst>
              <a:ext uri="{FF2B5EF4-FFF2-40B4-BE49-F238E27FC236}">
                <a16:creationId xmlns:a16="http://schemas.microsoft.com/office/drawing/2014/main" id="{26DFA27A-D631-4E62-8C48-7BD9538A489D}"/>
              </a:ext>
            </a:extLst>
          </p:cNvPr>
          <p:cNvGrpSpPr>
            <a:grpSpLocks/>
          </p:cNvGrpSpPr>
          <p:nvPr/>
        </p:nvGrpSpPr>
        <p:grpSpPr bwMode="auto">
          <a:xfrm>
            <a:off x="2209800" y="993775"/>
            <a:ext cx="4572000" cy="685800"/>
            <a:chOff x="1298" y="1873"/>
            <a:chExt cx="3020" cy="478"/>
          </a:xfrm>
        </p:grpSpPr>
        <p:sp>
          <p:nvSpPr>
            <p:cNvPr id="71717" name="Rectangle 5">
              <a:extLst>
                <a:ext uri="{FF2B5EF4-FFF2-40B4-BE49-F238E27FC236}">
                  <a16:creationId xmlns:a16="http://schemas.microsoft.com/office/drawing/2014/main" id="{95560F47-776C-4392-A24E-9DDAD4035E8D}"/>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1718" name="Rectangle 6">
              <a:extLst>
                <a:ext uri="{FF2B5EF4-FFF2-40B4-BE49-F238E27FC236}">
                  <a16:creationId xmlns:a16="http://schemas.microsoft.com/office/drawing/2014/main" id="{BD97D92F-8344-422A-BBAA-4C4BE6A045AA}"/>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1719" name="Freeform 7">
              <a:extLst>
                <a:ext uri="{FF2B5EF4-FFF2-40B4-BE49-F238E27FC236}">
                  <a16:creationId xmlns:a16="http://schemas.microsoft.com/office/drawing/2014/main" id="{4ED568A9-78AC-4ABD-BBF0-F6ADD98BE8F8}"/>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0" name="Freeform 8">
              <a:extLst>
                <a:ext uri="{FF2B5EF4-FFF2-40B4-BE49-F238E27FC236}">
                  <a16:creationId xmlns:a16="http://schemas.microsoft.com/office/drawing/2014/main" id="{6E15E7B3-9852-4290-8FEB-37AE670A1B7B}"/>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21" name="Freeform 9">
              <a:extLst>
                <a:ext uri="{FF2B5EF4-FFF2-40B4-BE49-F238E27FC236}">
                  <a16:creationId xmlns:a16="http://schemas.microsoft.com/office/drawing/2014/main" id="{4B65BA7A-E62F-4B7E-825D-24C7DB32B486}"/>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2" name="Freeform 10">
              <a:extLst>
                <a:ext uri="{FF2B5EF4-FFF2-40B4-BE49-F238E27FC236}">
                  <a16:creationId xmlns:a16="http://schemas.microsoft.com/office/drawing/2014/main" id="{F15BB21B-A18F-4EB0-81C9-B75DF163B240}"/>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23" name="Freeform 11">
              <a:extLst>
                <a:ext uri="{FF2B5EF4-FFF2-40B4-BE49-F238E27FC236}">
                  <a16:creationId xmlns:a16="http://schemas.microsoft.com/office/drawing/2014/main" id="{E61AFF75-6F8A-4A1B-9E07-6882D9CC446B}"/>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4" name="Freeform 12">
              <a:extLst>
                <a:ext uri="{FF2B5EF4-FFF2-40B4-BE49-F238E27FC236}">
                  <a16:creationId xmlns:a16="http://schemas.microsoft.com/office/drawing/2014/main" id="{2C1BE6D6-504E-4F6E-9B1C-A2D1DD2D59E5}"/>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25" name="Freeform 13">
              <a:extLst>
                <a:ext uri="{FF2B5EF4-FFF2-40B4-BE49-F238E27FC236}">
                  <a16:creationId xmlns:a16="http://schemas.microsoft.com/office/drawing/2014/main" id="{DC13D6ED-8CA7-4CBF-B1BF-4B4D35FDB8A5}"/>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6" name="Freeform 14">
              <a:extLst>
                <a:ext uri="{FF2B5EF4-FFF2-40B4-BE49-F238E27FC236}">
                  <a16:creationId xmlns:a16="http://schemas.microsoft.com/office/drawing/2014/main" id="{7509CA5D-73A7-446D-94FF-1E8050CB55EC}"/>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82671" name="Text Box 15">
            <a:extLst>
              <a:ext uri="{FF2B5EF4-FFF2-40B4-BE49-F238E27FC236}">
                <a16:creationId xmlns:a16="http://schemas.microsoft.com/office/drawing/2014/main" id="{23D163C6-0816-4201-96C3-1E5C0291458F}"/>
              </a:ext>
            </a:extLst>
          </p:cNvPr>
          <p:cNvSpPr txBox="1">
            <a:spLocks noChangeArrowheads="1"/>
          </p:cNvSpPr>
          <p:nvPr/>
        </p:nvSpPr>
        <p:spPr bwMode="auto">
          <a:xfrm>
            <a:off x="2362200" y="1066800"/>
            <a:ext cx="42672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PLAN CUATRI-ANUAL</a:t>
            </a:r>
          </a:p>
        </p:txBody>
      </p:sp>
      <p:grpSp>
        <p:nvGrpSpPr>
          <p:cNvPr id="71686" name="Group 16">
            <a:extLst>
              <a:ext uri="{FF2B5EF4-FFF2-40B4-BE49-F238E27FC236}">
                <a16:creationId xmlns:a16="http://schemas.microsoft.com/office/drawing/2014/main" id="{49848621-022B-40E5-AB15-A12B085C0DCC}"/>
              </a:ext>
            </a:extLst>
          </p:cNvPr>
          <p:cNvGrpSpPr>
            <a:grpSpLocks/>
          </p:cNvGrpSpPr>
          <p:nvPr/>
        </p:nvGrpSpPr>
        <p:grpSpPr bwMode="auto">
          <a:xfrm>
            <a:off x="5638800" y="304800"/>
            <a:ext cx="2133600" cy="579438"/>
            <a:chOff x="-144" y="3504"/>
            <a:chExt cx="2784" cy="432"/>
          </a:xfrm>
        </p:grpSpPr>
        <p:sp>
          <p:nvSpPr>
            <p:cNvPr id="71707" name="Rectangle 17">
              <a:extLst>
                <a:ext uri="{FF2B5EF4-FFF2-40B4-BE49-F238E27FC236}">
                  <a16:creationId xmlns:a16="http://schemas.microsoft.com/office/drawing/2014/main" id="{CBF79D9C-F756-4128-9331-0A76B1304CCF}"/>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1708" name="Rectangle 18">
              <a:extLst>
                <a:ext uri="{FF2B5EF4-FFF2-40B4-BE49-F238E27FC236}">
                  <a16:creationId xmlns:a16="http://schemas.microsoft.com/office/drawing/2014/main" id="{6E5807A4-6FA6-4FB1-9D4A-73565FEA1798}"/>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1709" name="Freeform 19">
              <a:extLst>
                <a:ext uri="{FF2B5EF4-FFF2-40B4-BE49-F238E27FC236}">
                  <a16:creationId xmlns:a16="http://schemas.microsoft.com/office/drawing/2014/main" id="{B7CE5FB7-EEB7-41DE-9A84-9DF274AEC1F8}"/>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0" name="Freeform 20">
              <a:extLst>
                <a:ext uri="{FF2B5EF4-FFF2-40B4-BE49-F238E27FC236}">
                  <a16:creationId xmlns:a16="http://schemas.microsoft.com/office/drawing/2014/main" id="{462B3C9B-0AB5-41D1-A9B6-AD86B46D8A1D}"/>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11" name="Freeform 21">
              <a:extLst>
                <a:ext uri="{FF2B5EF4-FFF2-40B4-BE49-F238E27FC236}">
                  <a16:creationId xmlns:a16="http://schemas.microsoft.com/office/drawing/2014/main" id="{51D1A927-3894-43DF-8336-E262ECAE3719}"/>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2" name="Freeform 22">
              <a:extLst>
                <a:ext uri="{FF2B5EF4-FFF2-40B4-BE49-F238E27FC236}">
                  <a16:creationId xmlns:a16="http://schemas.microsoft.com/office/drawing/2014/main" id="{0646E351-0A82-4F73-AFE0-5DC2B6A7A73B}"/>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13" name="Freeform 23">
              <a:extLst>
                <a:ext uri="{FF2B5EF4-FFF2-40B4-BE49-F238E27FC236}">
                  <a16:creationId xmlns:a16="http://schemas.microsoft.com/office/drawing/2014/main" id="{CD80A9CA-7856-4805-87E3-10558D45CCE4}"/>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4" name="Freeform 24">
              <a:extLst>
                <a:ext uri="{FF2B5EF4-FFF2-40B4-BE49-F238E27FC236}">
                  <a16:creationId xmlns:a16="http://schemas.microsoft.com/office/drawing/2014/main" id="{042C03CC-6EF6-4273-928F-2C8B17DB7EBF}"/>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15" name="Freeform 25">
              <a:extLst>
                <a:ext uri="{FF2B5EF4-FFF2-40B4-BE49-F238E27FC236}">
                  <a16:creationId xmlns:a16="http://schemas.microsoft.com/office/drawing/2014/main" id="{C76D252F-3C4B-4F38-80D0-FA407AF57014}"/>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6" name="Freeform 26">
              <a:extLst>
                <a:ext uri="{FF2B5EF4-FFF2-40B4-BE49-F238E27FC236}">
                  <a16:creationId xmlns:a16="http://schemas.microsoft.com/office/drawing/2014/main" id="{21A18EF0-168E-4DF5-85B6-4A923EB021DE}"/>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1687" name="Text Box 27">
            <a:extLst>
              <a:ext uri="{FF2B5EF4-FFF2-40B4-BE49-F238E27FC236}">
                <a16:creationId xmlns:a16="http://schemas.microsoft.com/office/drawing/2014/main" id="{285EA8C1-6328-4AAB-AFCF-A5F2AD90B252}"/>
              </a:ext>
            </a:extLst>
          </p:cNvPr>
          <p:cNvSpPr txBox="1">
            <a:spLocks noChangeArrowheads="1"/>
          </p:cNvSpPr>
          <p:nvPr/>
        </p:nvSpPr>
        <p:spPr bwMode="auto">
          <a:xfrm>
            <a:off x="5638800" y="381000"/>
            <a:ext cx="2133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Tipos/Ciclos:</a:t>
            </a:r>
          </a:p>
        </p:txBody>
      </p:sp>
      <p:grpSp>
        <p:nvGrpSpPr>
          <p:cNvPr id="71688" name="Group 28">
            <a:extLst>
              <a:ext uri="{FF2B5EF4-FFF2-40B4-BE49-F238E27FC236}">
                <a16:creationId xmlns:a16="http://schemas.microsoft.com/office/drawing/2014/main" id="{CB858401-B9AE-4705-A2C9-95EE14FEDD39}"/>
              </a:ext>
            </a:extLst>
          </p:cNvPr>
          <p:cNvGrpSpPr>
            <a:grpSpLocks/>
          </p:cNvGrpSpPr>
          <p:nvPr/>
        </p:nvGrpSpPr>
        <p:grpSpPr bwMode="auto">
          <a:xfrm>
            <a:off x="533400" y="2667000"/>
            <a:ext cx="8077200" cy="3810000"/>
            <a:chOff x="1109" y="1020"/>
            <a:chExt cx="3542" cy="2280"/>
          </a:xfrm>
        </p:grpSpPr>
        <p:sp>
          <p:nvSpPr>
            <p:cNvPr id="71697" name="Rectangle 29">
              <a:extLst>
                <a:ext uri="{FF2B5EF4-FFF2-40B4-BE49-F238E27FC236}">
                  <a16:creationId xmlns:a16="http://schemas.microsoft.com/office/drawing/2014/main" id="{A7424E4C-44E6-4C2B-A68A-93A9AF119F1A}"/>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1698" name="Rectangle 30">
              <a:extLst>
                <a:ext uri="{FF2B5EF4-FFF2-40B4-BE49-F238E27FC236}">
                  <a16:creationId xmlns:a16="http://schemas.microsoft.com/office/drawing/2014/main" id="{5721B8D2-52F0-4833-9A7E-1880F6948183}"/>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1699" name="Freeform 31">
              <a:extLst>
                <a:ext uri="{FF2B5EF4-FFF2-40B4-BE49-F238E27FC236}">
                  <a16:creationId xmlns:a16="http://schemas.microsoft.com/office/drawing/2014/main" id="{10FA9765-0A77-4C4C-BC23-C964A26E3576}"/>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0" name="Freeform 32">
              <a:extLst>
                <a:ext uri="{FF2B5EF4-FFF2-40B4-BE49-F238E27FC236}">
                  <a16:creationId xmlns:a16="http://schemas.microsoft.com/office/drawing/2014/main" id="{6F19973C-50F9-4249-8A66-B296689E0CD8}"/>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71701" name="Freeform 33">
              <a:extLst>
                <a:ext uri="{FF2B5EF4-FFF2-40B4-BE49-F238E27FC236}">
                  <a16:creationId xmlns:a16="http://schemas.microsoft.com/office/drawing/2014/main" id="{DD05C5FF-A107-4250-8344-B4DDF2EB2DA8}"/>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2" name="Freeform 34">
              <a:extLst>
                <a:ext uri="{FF2B5EF4-FFF2-40B4-BE49-F238E27FC236}">
                  <a16:creationId xmlns:a16="http://schemas.microsoft.com/office/drawing/2014/main" id="{5E343959-DAB3-4853-B9A9-4EA4361ABA58}"/>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71703" name="Freeform 35">
              <a:extLst>
                <a:ext uri="{FF2B5EF4-FFF2-40B4-BE49-F238E27FC236}">
                  <a16:creationId xmlns:a16="http://schemas.microsoft.com/office/drawing/2014/main" id="{94392BAE-4F17-45A4-AEB1-0A106F7C910E}"/>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4" name="Freeform 36">
              <a:extLst>
                <a:ext uri="{FF2B5EF4-FFF2-40B4-BE49-F238E27FC236}">
                  <a16:creationId xmlns:a16="http://schemas.microsoft.com/office/drawing/2014/main" id="{5E33C14E-68F3-42F1-9104-7678D7A6D10E}"/>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71705" name="Freeform 37">
              <a:extLst>
                <a:ext uri="{FF2B5EF4-FFF2-40B4-BE49-F238E27FC236}">
                  <a16:creationId xmlns:a16="http://schemas.microsoft.com/office/drawing/2014/main" id="{93C22C8A-C070-4E97-86DB-EA8C39409F47}"/>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6" name="Freeform 38">
              <a:extLst>
                <a:ext uri="{FF2B5EF4-FFF2-40B4-BE49-F238E27FC236}">
                  <a16:creationId xmlns:a16="http://schemas.microsoft.com/office/drawing/2014/main" id="{8AF65D83-9418-4EDA-AF08-D3A6F131791B}"/>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71689" name="Picture 39">
            <a:extLst>
              <a:ext uri="{FF2B5EF4-FFF2-40B4-BE49-F238E27FC236}">
                <a16:creationId xmlns:a16="http://schemas.microsoft.com/office/drawing/2014/main" id="{FDC207B2-C0F7-4D4D-BF1A-7F41076FF6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8288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0" name="Text Box 40">
            <a:extLst>
              <a:ext uri="{FF2B5EF4-FFF2-40B4-BE49-F238E27FC236}">
                <a16:creationId xmlns:a16="http://schemas.microsoft.com/office/drawing/2014/main" id="{784989AF-9CAA-4147-B59A-D1B7FC9CD6D6}"/>
              </a:ext>
            </a:extLst>
          </p:cNvPr>
          <p:cNvSpPr txBox="1">
            <a:spLocks noChangeArrowheads="1"/>
          </p:cNvSpPr>
          <p:nvPr/>
        </p:nvSpPr>
        <p:spPr bwMode="auto">
          <a:xfrm>
            <a:off x="3352800" y="19050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chemeClr val="tx1"/>
                </a:solidFill>
                <a:latin typeface="Arial" panose="020B0604020202020204" pitchFamily="34" charset="0"/>
              </a:rPr>
              <a:t>Descripción</a:t>
            </a:r>
          </a:p>
        </p:txBody>
      </p:sp>
      <p:pic>
        <p:nvPicPr>
          <p:cNvPr id="71691" name="Picture 41">
            <a:extLst>
              <a:ext uri="{FF2B5EF4-FFF2-40B4-BE49-F238E27FC236}">
                <a16:creationId xmlns:a16="http://schemas.microsoft.com/office/drawing/2014/main" id="{20FC092A-71A9-4A86-9FB5-27763EE93A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066800"/>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92" name="Picture 42">
            <a:extLst>
              <a:ext uri="{FF2B5EF4-FFF2-40B4-BE49-F238E27FC236}">
                <a16:creationId xmlns:a16="http://schemas.microsoft.com/office/drawing/2014/main" id="{475C498B-DA94-441D-8380-A52FF2E2B8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066800"/>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93" name="Picture 43">
            <a:extLst>
              <a:ext uri="{FF2B5EF4-FFF2-40B4-BE49-F238E27FC236}">
                <a16:creationId xmlns:a16="http://schemas.microsoft.com/office/drawing/2014/main" id="{CF24BE17-75E1-44FE-AD8B-702EE4B424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1955800"/>
            <a:ext cx="1069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94" name="Picture 44">
            <a:extLst>
              <a:ext uri="{FF2B5EF4-FFF2-40B4-BE49-F238E27FC236}">
                <a16:creationId xmlns:a16="http://schemas.microsoft.com/office/drawing/2014/main" id="{2F36367F-28DA-4DF9-91A7-BE784B0372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965325"/>
            <a:ext cx="1077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95" name="AutoShape 45">
            <a:extLst>
              <a:ext uri="{FF2B5EF4-FFF2-40B4-BE49-F238E27FC236}">
                <a16:creationId xmlns:a16="http://schemas.microsoft.com/office/drawing/2014/main" id="{3DBFEE96-A5D1-4D66-B9DC-9B97B364F742}"/>
              </a:ext>
            </a:extLst>
          </p:cNvPr>
          <p:cNvSpPr>
            <a:spLocks noChangeArrowheads="1"/>
          </p:cNvSpPr>
          <p:nvPr/>
        </p:nvSpPr>
        <p:spPr bwMode="auto">
          <a:xfrm>
            <a:off x="762000" y="2895600"/>
            <a:ext cx="7620000" cy="33528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1696" name="Text Box 46">
            <a:extLst>
              <a:ext uri="{FF2B5EF4-FFF2-40B4-BE49-F238E27FC236}">
                <a16:creationId xmlns:a16="http://schemas.microsoft.com/office/drawing/2014/main" id="{26FF1858-4297-434D-9383-985FEE0948DD}"/>
              </a:ext>
            </a:extLst>
          </p:cNvPr>
          <p:cNvSpPr txBox="1">
            <a:spLocks noChangeArrowheads="1"/>
          </p:cNvSpPr>
          <p:nvPr/>
        </p:nvSpPr>
        <p:spPr bwMode="auto">
          <a:xfrm>
            <a:off x="838200" y="3048000"/>
            <a:ext cx="7467600"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10000"/>
              </a:lnSpc>
            </a:pPr>
            <a:r>
              <a:rPr lang="en-US" altLang="en-US" sz="4100" b="1">
                <a:solidFill>
                  <a:schemeClr val="tx1"/>
                </a:solidFill>
              </a:rPr>
              <a:t>Aquel plan de entrenamiento que se concentra en ciclos de cuatro (4) años (e.g., el tiempo entre dos juegos olímpicos)</a:t>
            </a:r>
          </a:p>
        </p:txBody>
      </p:sp>
    </p:spTree>
    <p:custDataLst>
      <p:tags r:id="rId1"/>
    </p:custData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a:extLst>
              <a:ext uri="{FF2B5EF4-FFF2-40B4-BE49-F238E27FC236}">
                <a16:creationId xmlns:a16="http://schemas.microsoft.com/office/drawing/2014/main" id="{6EF1C591-81D0-4432-B57D-23FA85E12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
            <a:ext cx="449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a:extLst>
              <a:ext uri="{FF2B5EF4-FFF2-40B4-BE49-F238E27FC236}">
                <a16:creationId xmlns:a16="http://schemas.microsoft.com/office/drawing/2014/main" id="{2A661962-10B9-4506-A06C-57A43E687305}"/>
              </a:ext>
            </a:extLst>
          </p:cNvPr>
          <p:cNvSpPr txBox="1">
            <a:spLocks noChangeArrowheads="1"/>
          </p:cNvSpPr>
          <p:nvPr/>
        </p:nvSpPr>
        <p:spPr bwMode="auto">
          <a:xfrm>
            <a:off x="1219200" y="381000"/>
            <a:ext cx="4419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PLAN DE ENTRENAMIENTO :</a:t>
            </a:r>
          </a:p>
        </p:txBody>
      </p:sp>
      <p:grpSp>
        <p:nvGrpSpPr>
          <p:cNvPr id="73732" name="Group 4">
            <a:extLst>
              <a:ext uri="{FF2B5EF4-FFF2-40B4-BE49-F238E27FC236}">
                <a16:creationId xmlns:a16="http://schemas.microsoft.com/office/drawing/2014/main" id="{23825D3B-31D3-49D1-9C6C-F85BD5A4D26E}"/>
              </a:ext>
            </a:extLst>
          </p:cNvPr>
          <p:cNvGrpSpPr>
            <a:grpSpLocks/>
          </p:cNvGrpSpPr>
          <p:nvPr/>
        </p:nvGrpSpPr>
        <p:grpSpPr bwMode="auto">
          <a:xfrm>
            <a:off x="2743200" y="993775"/>
            <a:ext cx="3505200" cy="685800"/>
            <a:chOff x="1298" y="1873"/>
            <a:chExt cx="3020" cy="478"/>
          </a:xfrm>
        </p:grpSpPr>
        <p:sp>
          <p:nvSpPr>
            <p:cNvPr id="73768" name="Rectangle 5">
              <a:extLst>
                <a:ext uri="{FF2B5EF4-FFF2-40B4-BE49-F238E27FC236}">
                  <a16:creationId xmlns:a16="http://schemas.microsoft.com/office/drawing/2014/main" id="{5A31845C-A8B3-49F9-B5AE-896C48B92D1D}"/>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3769" name="Rectangle 6">
              <a:extLst>
                <a:ext uri="{FF2B5EF4-FFF2-40B4-BE49-F238E27FC236}">
                  <a16:creationId xmlns:a16="http://schemas.microsoft.com/office/drawing/2014/main" id="{78DE9F63-EB5D-4EE5-806C-DFBECC6BBC2A}"/>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3770" name="Freeform 7">
              <a:extLst>
                <a:ext uri="{FF2B5EF4-FFF2-40B4-BE49-F238E27FC236}">
                  <a16:creationId xmlns:a16="http://schemas.microsoft.com/office/drawing/2014/main" id="{641CD54B-9FB9-4C86-B204-0CAD26B5A15B}"/>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1" name="Freeform 8">
              <a:extLst>
                <a:ext uri="{FF2B5EF4-FFF2-40B4-BE49-F238E27FC236}">
                  <a16:creationId xmlns:a16="http://schemas.microsoft.com/office/drawing/2014/main" id="{13FC5968-AE40-4489-AC07-68F0669ACB84}"/>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72" name="Freeform 9">
              <a:extLst>
                <a:ext uri="{FF2B5EF4-FFF2-40B4-BE49-F238E27FC236}">
                  <a16:creationId xmlns:a16="http://schemas.microsoft.com/office/drawing/2014/main" id="{F354DD29-683D-4232-A162-80CE009CFB29}"/>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3" name="Freeform 10">
              <a:extLst>
                <a:ext uri="{FF2B5EF4-FFF2-40B4-BE49-F238E27FC236}">
                  <a16:creationId xmlns:a16="http://schemas.microsoft.com/office/drawing/2014/main" id="{49F12434-63FF-4FC6-9126-F9F7CCCB0806}"/>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74" name="Freeform 11">
              <a:extLst>
                <a:ext uri="{FF2B5EF4-FFF2-40B4-BE49-F238E27FC236}">
                  <a16:creationId xmlns:a16="http://schemas.microsoft.com/office/drawing/2014/main" id="{48280845-6E84-43AD-8728-B349D1401D5D}"/>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5" name="Freeform 12">
              <a:extLst>
                <a:ext uri="{FF2B5EF4-FFF2-40B4-BE49-F238E27FC236}">
                  <a16:creationId xmlns:a16="http://schemas.microsoft.com/office/drawing/2014/main" id="{3531A68C-DADA-4A7E-85B9-FAADF01B282B}"/>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76" name="Freeform 13">
              <a:extLst>
                <a:ext uri="{FF2B5EF4-FFF2-40B4-BE49-F238E27FC236}">
                  <a16:creationId xmlns:a16="http://schemas.microsoft.com/office/drawing/2014/main" id="{07BED932-AF9E-444D-AB8C-B6EBC0582F03}"/>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7" name="Freeform 14">
              <a:extLst>
                <a:ext uri="{FF2B5EF4-FFF2-40B4-BE49-F238E27FC236}">
                  <a16:creationId xmlns:a16="http://schemas.microsoft.com/office/drawing/2014/main" id="{5EB25664-7C06-4110-99A8-9C0F3CBDAE40}"/>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84719" name="Text Box 15">
            <a:extLst>
              <a:ext uri="{FF2B5EF4-FFF2-40B4-BE49-F238E27FC236}">
                <a16:creationId xmlns:a16="http://schemas.microsoft.com/office/drawing/2014/main" id="{AF7AE520-A176-4675-AD80-50724028B527}"/>
              </a:ext>
            </a:extLst>
          </p:cNvPr>
          <p:cNvSpPr txBox="1">
            <a:spLocks noChangeArrowheads="1"/>
          </p:cNvSpPr>
          <p:nvPr/>
        </p:nvSpPr>
        <p:spPr bwMode="auto">
          <a:xfrm>
            <a:off x="2438400" y="1066800"/>
            <a:ext cx="41910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EL PLAN ANUAL</a:t>
            </a:r>
          </a:p>
        </p:txBody>
      </p:sp>
      <p:grpSp>
        <p:nvGrpSpPr>
          <p:cNvPr id="73734" name="Group 16">
            <a:extLst>
              <a:ext uri="{FF2B5EF4-FFF2-40B4-BE49-F238E27FC236}">
                <a16:creationId xmlns:a16="http://schemas.microsoft.com/office/drawing/2014/main" id="{B5C1FD23-496D-452A-8259-E857ED1D70BF}"/>
              </a:ext>
            </a:extLst>
          </p:cNvPr>
          <p:cNvGrpSpPr>
            <a:grpSpLocks/>
          </p:cNvGrpSpPr>
          <p:nvPr/>
        </p:nvGrpSpPr>
        <p:grpSpPr bwMode="auto">
          <a:xfrm>
            <a:off x="5638800" y="304800"/>
            <a:ext cx="2133600" cy="579438"/>
            <a:chOff x="-144" y="3504"/>
            <a:chExt cx="2784" cy="432"/>
          </a:xfrm>
        </p:grpSpPr>
        <p:sp>
          <p:nvSpPr>
            <p:cNvPr id="73758" name="Rectangle 17">
              <a:extLst>
                <a:ext uri="{FF2B5EF4-FFF2-40B4-BE49-F238E27FC236}">
                  <a16:creationId xmlns:a16="http://schemas.microsoft.com/office/drawing/2014/main" id="{2D0D8291-FFFD-4E6F-B139-D5A11EA6301D}"/>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3759" name="Rectangle 18">
              <a:extLst>
                <a:ext uri="{FF2B5EF4-FFF2-40B4-BE49-F238E27FC236}">
                  <a16:creationId xmlns:a16="http://schemas.microsoft.com/office/drawing/2014/main" id="{1BD83E9F-7741-43E4-97EB-7C92DE11A90B}"/>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3760" name="Freeform 19">
              <a:extLst>
                <a:ext uri="{FF2B5EF4-FFF2-40B4-BE49-F238E27FC236}">
                  <a16:creationId xmlns:a16="http://schemas.microsoft.com/office/drawing/2014/main" id="{04DEE74C-CFEC-4010-B7F3-48074B9DCD4D}"/>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1" name="Freeform 20">
              <a:extLst>
                <a:ext uri="{FF2B5EF4-FFF2-40B4-BE49-F238E27FC236}">
                  <a16:creationId xmlns:a16="http://schemas.microsoft.com/office/drawing/2014/main" id="{77381D58-F1DA-48CA-819A-B8676A8A6383}"/>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62" name="Freeform 21">
              <a:extLst>
                <a:ext uri="{FF2B5EF4-FFF2-40B4-BE49-F238E27FC236}">
                  <a16:creationId xmlns:a16="http://schemas.microsoft.com/office/drawing/2014/main" id="{0FA79A2C-9C2C-4D27-B3F1-4970E4177E24}"/>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3" name="Freeform 22">
              <a:extLst>
                <a:ext uri="{FF2B5EF4-FFF2-40B4-BE49-F238E27FC236}">
                  <a16:creationId xmlns:a16="http://schemas.microsoft.com/office/drawing/2014/main" id="{8C4CF66D-B55A-4FEB-80EF-3CC4B76B4F90}"/>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64" name="Freeform 23">
              <a:extLst>
                <a:ext uri="{FF2B5EF4-FFF2-40B4-BE49-F238E27FC236}">
                  <a16:creationId xmlns:a16="http://schemas.microsoft.com/office/drawing/2014/main" id="{10F001C7-A463-41C0-AACD-CC4E7EE48F4E}"/>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5" name="Freeform 24">
              <a:extLst>
                <a:ext uri="{FF2B5EF4-FFF2-40B4-BE49-F238E27FC236}">
                  <a16:creationId xmlns:a16="http://schemas.microsoft.com/office/drawing/2014/main" id="{AB7BE909-0D52-486F-8B9F-E689DFEE735F}"/>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66" name="Freeform 25">
              <a:extLst>
                <a:ext uri="{FF2B5EF4-FFF2-40B4-BE49-F238E27FC236}">
                  <a16:creationId xmlns:a16="http://schemas.microsoft.com/office/drawing/2014/main" id="{3A4110D3-D4CD-4B40-9186-E8CA15E7B351}"/>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7" name="Freeform 26">
              <a:extLst>
                <a:ext uri="{FF2B5EF4-FFF2-40B4-BE49-F238E27FC236}">
                  <a16:creationId xmlns:a16="http://schemas.microsoft.com/office/drawing/2014/main" id="{82DCDBBE-34EB-4670-B622-B79DAAC98A2F}"/>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3735" name="Text Box 27">
            <a:extLst>
              <a:ext uri="{FF2B5EF4-FFF2-40B4-BE49-F238E27FC236}">
                <a16:creationId xmlns:a16="http://schemas.microsoft.com/office/drawing/2014/main" id="{96C10B03-5191-4F22-A3FA-9F7C125C642A}"/>
              </a:ext>
            </a:extLst>
          </p:cNvPr>
          <p:cNvSpPr txBox="1">
            <a:spLocks noChangeArrowheads="1"/>
          </p:cNvSpPr>
          <p:nvPr/>
        </p:nvSpPr>
        <p:spPr bwMode="auto">
          <a:xfrm>
            <a:off x="5638800" y="381000"/>
            <a:ext cx="2133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Tipos/Ciclos:</a:t>
            </a:r>
          </a:p>
        </p:txBody>
      </p:sp>
      <p:grpSp>
        <p:nvGrpSpPr>
          <p:cNvPr id="73736" name="Group 28">
            <a:extLst>
              <a:ext uri="{FF2B5EF4-FFF2-40B4-BE49-F238E27FC236}">
                <a16:creationId xmlns:a16="http://schemas.microsoft.com/office/drawing/2014/main" id="{9BB68F36-1000-4586-83EA-C1BB907CCA61}"/>
              </a:ext>
            </a:extLst>
          </p:cNvPr>
          <p:cNvGrpSpPr>
            <a:grpSpLocks/>
          </p:cNvGrpSpPr>
          <p:nvPr/>
        </p:nvGrpSpPr>
        <p:grpSpPr bwMode="auto">
          <a:xfrm>
            <a:off x="533400" y="2667000"/>
            <a:ext cx="8077200" cy="3810000"/>
            <a:chOff x="1109" y="1020"/>
            <a:chExt cx="3542" cy="2280"/>
          </a:xfrm>
        </p:grpSpPr>
        <p:sp>
          <p:nvSpPr>
            <p:cNvPr id="73748" name="Rectangle 29">
              <a:extLst>
                <a:ext uri="{FF2B5EF4-FFF2-40B4-BE49-F238E27FC236}">
                  <a16:creationId xmlns:a16="http://schemas.microsoft.com/office/drawing/2014/main" id="{ACCF362B-A500-4685-8103-5AA5A3232FAB}"/>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3749" name="Rectangle 30">
              <a:extLst>
                <a:ext uri="{FF2B5EF4-FFF2-40B4-BE49-F238E27FC236}">
                  <a16:creationId xmlns:a16="http://schemas.microsoft.com/office/drawing/2014/main" id="{E4319327-20D6-4133-A9CD-02CB7F22F498}"/>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3750" name="Freeform 31">
              <a:extLst>
                <a:ext uri="{FF2B5EF4-FFF2-40B4-BE49-F238E27FC236}">
                  <a16:creationId xmlns:a16="http://schemas.microsoft.com/office/drawing/2014/main" id="{642673F8-8225-4A7C-B6AF-7D11BB166E5A}"/>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1" name="Freeform 32">
              <a:extLst>
                <a:ext uri="{FF2B5EF4-FFF2-40B4-BE49-F238E27FC236}">
                  <a16:creationId xmlns:a16="http://schemas.microsoft.com/office/drawing/2014/main" id="{CCED2CD3-98B6-4A69-86EE-16A369C4B24D}"/>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73752" name="Freeform 33">
              <a:extLst>
                <a:ext uri="{FF2B5EF4-FFF2-40B4-BE49-F238E27FC236}">
                  <a16:creationId xmlns:a16="http://schemas.microsoft.com/office/drawing/2014/main" id="{202E3D24-F6DC-4CAC-B6FD-145A4C2399A8}"/>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3" name="Freeform 34">
              <a:extLst>
                <a:ext uri="{FF2B5EF4-FFF2-40B4-BE49-F238E27FC236}">
                  <a16:creationId xmlns:a16="http://schemas.microsoft.com/office/drawing/2014/main" id="{F9B8863E-BD89-4052-8768-D385177665FB}"/>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73754" name="Freeform 35">
              <a:extLst>
                <a:ext uri="{FF2B5EF4-FFF2-40B4-BE49-F238E27FC236}">
                  <a16:creationId xmlns:a16="http://schemas.microsoft.com/office/drawing/2014/main" id="{1E00723B-A9AA-463F-9E35-59DA28401AE1}"/>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5" name="Freeform 36">
              <a:extLst>
                <a:ext uri="{FF2B5EF4-FFF2-40B4-BE49-F238E27FC236}">
                  <a16:creationId xmlns:a16="http://schemas.microsoft.com/office/drawing/2014/main" id="{CB30B040-7558-450B-B47D-492DA146825A}"/>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73756" name="Freeform 37">
              <a:extLst>
                <a:ext uri="{FF2B5EF4-FFF2-40B4-BE49-F238E27FC236}">
                  <a16:creationId xmlns:a16="http://schemas.microsoft.com/office/drawing/2014/main" id="{3D3CD5F0-692A-4D45-9910-ECFFBD4F717B}"/>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7" name="Freeform 38">
              <a:extLst>
                <a:ext uri="{FF2B5EF4-FFF2-40B4-BE49-F238E27FC236}">
                  <a16:creationId xmlns:a16="http://schemas.microsoft.com/office/drawing/2014/main" id="{3283259A-C76D-4AC4-B2D4-43FE72D0FE91}"/>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73737" name="Picture 39">
            <a:extLst>
              <a:ext uri="{FF2B5EF4-FFF2-40B4-BE49-F238E27FC236}">
                <a16:creationId xmlns:a16="http://schemas.microsoft.com/office/drawing/2014/main" id="{38602BA0-DC77-4C3F-8D25-1B22B1A591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828800"/>
            <a:ext cx="419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8" name="Text Box 40">
            <a:extLst>
              <a:ext uri="{FF2B5EF4-FFF2-40B4-BE49-F238E27FC236}">
                <a16:creationId xmlns:a16="http://schemas.microsoft.com/office/drawing/2014/main" id="{919A0C15-FA0A-47BE-9802-D8264B66C81B}"/>
              </a:ext>
            </a:extLst>
          </p:cNvPr>
          <p:cNvSpPr txBox="1">
            <a:spLocks noChangeArrowheads="1"/>
          </p:cNvSpPr>
          <p:nvPr/>
        </p:nvSpPr>
        <p:spPr bwMode="auto">
          <a:xfrm>
            <a:off x="2362200" y="1905000"/>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chemeClr val="tx1"/>
                </a:solidFill>
                <a:latin typeface="Arial" panose="020B0604020202020204" pitchFamily="34" charset="0"/>
              </a:rPr>
              <a:t>Descripción/Concepto</a:t>
            </a:r>
          </a:p>
        </p:txBody>
      </p:sp>
      <p:pic>
        <p:nvPicPr>
          <p:cNvPr id="73739" name="Picture 41">
            <a:extLst>
              <a:ext uri="{FF2B5EF4-FFF2-40B4-BE49-F238E27FC236}">
                <a16:creationId xmlns:a16="http://schemas.microsoft.com/office/drawing/2014/main" id="{46F03024-8E40-4D07-9664-4DD600AB1A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066800"/>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0" name="Picture 42">
            <a:extLst>
              <a:ext uri="{FF2B5EF4-FFF2-40B4-BE49-F238E27FC236}">
                <a16:creationId xmlns:a16="http://schemas.microsoft.com/office/drawing/2014/main" id="{69B154E4-6F59-4572-818E-4E69E2608F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1066800"/>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1" name="Picture 43">
            <a:extLst>
              <a:ext uri="{FF2B5EF4-FFF2-40B4-BE49-F238E27FC236}">
                <a16:creationId xmlns:a16="http://schemas.microsoft.com/office/drawing/2014/main" id="{80B07245-A3B1-4A98-ACBD-425431F47B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6550" y="1981200"/>
            <a:ext cx="75565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2" name="Picture 44">
            <a:extLst>
              <a:ext uri="{FF2B5EF4-FFF2-40B4-BE49-F238E27FC236}">
                <a16:creationId xmlns:a16="http://schemas.microsoft.com/office/drawing/2014/main" id="{8DA840B8-4AB5-446E-B913-EC19C60592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1981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43" name="AutoShape 45">
            <a:extLst>
              <a:ext uri="{FF2B5EF4-FFF2-40B4-BE49-F238E27FC236}">
                <a16:creationId xmlns:a16="http://schemas.microsoft.com/office/drawing/2014/main" id="{D0BA2983-B750-4A94-8938-0CC4FD57067B}"/>
              </a:ext>
            </a:extLst>
          </p:cNvPr>
          <p:cNvSpPr>
            <a:spLocks noChangeArrowheads="1"/>
          </p:cNvSpPr>
          <p:nvPr/>
        </p:nvSpPr>
        <p:spPr bwMode="auto">
          <a:xfrm>
            <a:off x="762000" y="2895600"/>
            <a:ext cx="7620000" cy="33528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73744" name="Picture 47">
            <a:extLst>
              <a:ext uri="{FF2B5EF4-FFF2-40B4-BE49-F238E27FC236}">
                <a16:creationId xmlns:a16="http://schemas.microsoft.com/office/drawing/2014/main" id="{16C15456-4D02-4CC6-BE7F-65A4CE01E0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066800" y="31242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45" name="Text Box 48">
            <a:extLst>
              <a:ext uri="{FF2B5EF4-FFF2-40B4-BE49-F238E27FC236}">
                <a16:creationId xmlns:a16="http://schemas.microsoft.com/office/drawing/2014/main" id="{BFB5D2F2-A6E1-4DF2-A46A-B8EA3C03FC37}"/>
              </a:ext>
            </a:extLst>
          </p:cNvPr>
          <p:cNvSpPr txBox="1">
            <a:spLocks noChangeArrowheads="1"/>
          </p:cNvSpPr>
          <p:nvPr/>
        </p:nvSpPr>
        <p:spPr bwMode="auto">
          <a:xfrm>
            <a:off x="1371600" y="3048000"/>
            <a:ext cx="70866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500" b="1">
                <a:solidFill>
                  <a:schemeClr val="tx1"/>
                </a:solidFill>
                <a:latin typeface="Arial" panose="020B0604020202020204" pitchFamily="34" charset="0"/>
              </a:rPr>
              <a:t>Períodos o fases de entrenamiento programados durante el año completo o en varios meses, los cuales se componen respectivamente de diversos macro/meso-ciclos</a:t>
            </a:r>
          </a:p>
        </p:txBody>
      </p:sp>
      <p:pic>
        <p:nvPicPr>
          <p:cNvPr id="73746" name="Picture 49">
            <a:extLst>
              <a:ext uri="{FF2B5EF4-FFF2-40B4-BE49-F238E27FC236}">
                <a16:creationId xmlns:a16="http://schemas.microsoft.com/office/drawing/2014/main" id="{2807D307-2AC1-48E1-BBFA-C76E7E246E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066800" y="5241925"/>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47" name="Text Box 50">
            <a:extLst>
              <a:ext uri="{FF2B5EF4-FFF2-40B4-BE49-F238E27FC236}">
                <a16:creationId xmlns:a16="http://schemas.microsoft.com/office/drawing/2014/main" id="{0B784A67-560F-47B7-A5FE-C9C0B88BA1BD}"/>
              </a:ext>
            </a:extLst>
          </p:cNvPr>
          <p:cNvSpPr txBox="1">
            <a:spLocks noChangeArrowheads="1"/>
          </p:cNvSpPr>
          <p:nvPr/>
        </p:nvSpPr>
        <p:spPr bwMode="auto">
          <a:xfrm>
            <a:off x="1371600" y="5165725"/>
            <a:ext cx="7086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500" b="1">
                <a:solidFill>
                  <a:schemeClr val="tx1"/>
                </a:solidFill>
                <a:latin typeface="Arial" panose="020B0604020202020204" pitchFamily="34" charset="0"/>
              </a:rPr>
              <a:t>Determina el proceso del entrenamiento durante 12 meses</a:t>
            </a:r>
          </a:p>
        </p:txBody>
      </p:sp>
    </p:spTree>
    <p:custDataLst>
      <p:tags r:id="rId1"/>
    </p:custData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a:extLst>
              <a:ext uri="{FF2B5EF4-FFF2-40B4-BE49-F238E27FC236}">
                <a16:creationId xmlns:a16="http://schemas.microsoft.com/office/drawing/2014/main" id="{39D2AD6C-A819-4BDC-9FF3-34BB0E190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
            <a:ext cx="449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3">
            <a:extLst>
              <a:ext uri="{FF2B5EF4-FFF2-40B4-BE49-F238E27FC236}">
                <a16:creationId xmlns:a16="http://schemas.microsoft.com/office/drawing/2014/main" id="{516914BB-9C1B-4FAB-934F-220D2CD929E1}"/>
              </a:ext>
            </a:extLst>
          </p:cNvPr>
          <p:cNvSpPr txBox="1">
            <a:spLocks noChangeArrowheads="1"/>
          </p:cNvSpPr>
          <p:nvPr/>
        </p:nvSpPr>
        <p:spPr bwMode="auto">
          <a:xfrm>
            <a:off x="1219200" y="381000"/>
            <a:ext cx="4419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PLAN DE ENTRENAMIENTO :</a:t>
            </a:r>
          </a:p>
        </p:txBody>
      </p:sp>
      <p:grpSp>
        <p:nvGrpSpPr>
          <p:cNvPr id="75780" name="Group 16">
            <a:extLst>
              <a:ext uri="{FF2B5EF4-FFF2-40B4-BE49-F238E27FC236}">
                <a16:creationId xmlns:a16="http://schemas.microsoft.com/office/drawing/2014/main" id="{5241234E-CAF3-4CEC-8287-F945184E888C}"/>
              </a:ext>
            </a:extLst>
          </p:cNvPr>
          <p:cNvGrpSpPr>
            <a:grpSpLocks/>
          </p:cNvGrpSpPr>
          <p:nvPr/>
        </p:nvGrpSpPr>
        <p:grpSpPr bwMode="auto">
          <a:xfrm>
            <a:off x="5638800" y="304800"/>
            <a:ext cx="2133600" cy="579438"/>
            <a:chOff x="-144" y="3504"/>
            <a:chExt cx="2784" cy="432"/>
          </a:xfrm>
        </p:grpSpPr>
        <p:sp>
          <p:nvSpPr>
            <p:cNvPr id="75813" name="Rectangle 17">
              <a:extLst>
                <a:ext uri="{FF2B5EF4-FFF2-40B4-BE49-F238E27FC236}">
                  <a16:creationId xmlns:a16="http://schemas.microsoft.com/office/drawing/2014/main" id="{AB7F9740-8BE5-4753-B417-30C61343E289}"/>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5814" name="Rectangle 18">
              <a:extLst>
                <a:ext uri="{FF2B5EF4-FFF2-40B4-BE49-F238E27FC236}">
                  <a16:creationId xmlns:a16="http://schemas.microsoft.com/office/drawing/2014/main" id="{71F3CC49-575B-46DF-B338-12CFDC1FE9CE}"/>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5815" name="Freeform 19">
              <a:extLst>
                <a:ext uri="{FF2B5EF4-FFF2-40B4-BE49-F238E27FC236}">
                  <a16:creationId xmlns:a16="http://schemas.microsoft.com/office/drawing/2014/main" id="{8EF4B7B9-7DAB-452B-AD6D-2E24C2EBF2EE}"/>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16" name="Freeform 20">
              <a:extLst>
                <a:ext uri="{FF2B5EF4-FFF2-40B4-BE49-F238E27FC236}">
                  <a16:creationId xmlns:a16="http://schemas.microsoft.com/office/drawing/2014/main" id="{C93182E6-0C5F-4A24-A84A-FAEFF9FCC54D}"/>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17" name="Freeform 21">
              <a:extLst>
                <a:ext uri="{FF2B5EF4-FFF2-40B4-BE49-F238E27FC236}">
                  <a16:creationId xmlns:a16="http://schemas.microsoft.com/office/drawing/2014/main" id="{502D7C39-4715-460E-B0B5-FFC1F76C2309}"/>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18" name="Freeform 22">
              <a:extLst>
                <a:ext uri="{FF2B5EF4-FFF2-40B4-BE49-F238E27FC236}">
                  <a16:creationId xmlns:a16="http://schemas.microsoft.com/office/drawing/2014/main" id="{BC4ECE85-15E9-4882-80ED-906ED2BABA50}"/>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19" name="Freeform 23">
              <a:extLst>
                <a:ext uri="{FF2B5EF4-FFF2-40B4-BE49-F238E27FC236}">
                  <a16:creationId xmlns:a16="http://schemas.microsoft.com/office/drawing/2014/main" id="{84967FB6-9341-4E86-B031-683A887AC068}"/>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20" name="Freeform 24">
              <a:extLst>
                <a:ext uri="{FF2B5EF4-FFF2-40B4-BE49-F238E27FC236}">
                  <a16:creationId xmlns:a16="http://schemas.microsoft.com/office/drawing/2014/main" id="{AAD4AA07-559F-4DFD-B639-645A2835D5E7}"/>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21" name="Freeform 25">
              <a:extLst>
                <a:ext uri="{FF2B5EF4-FFF2-40B4-BE49-F238E27FC236}">
                  <a16:creationId xmlns:a16="http://schemas.microsoft.com/office/drawing/2014/main" id="{B29C8655-5B63-40EF-97DA-A7A066AC7F14}"/>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22" name="Freeform 26">
              <a:extLst>
                <a:ext uri="{FF2B5EF4-FFF2-40B4-BE49-F238E27FC236}">
                  <a16:creationId xmlns:a16="http://schemas.microsoft.com/office/drawing/2014/main" id="{9B53817C-4DCE-420E-94B4-421999F2A09B}"/>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5781" name="Text Box 27">
            <a:extLst>
              <a:ext uri="{FF2B5EF4-FFF2-40B4-BE49-F238E27FC236}">
                <a16:creationId xmlns:a16="http://schemas.microsoft.com/office/drawing/2014/main" id="{9935963D-8D1F-4280-BB50-AA587AC5CCF0}"/>
              </a:ext>
            </a:extLst>
          </p:cNvPr>
          <p:cNvSpPr txBox="1">
            <a:spLocks noChangeArrowheads="1"/>
          </p:cNvSpPr>
          <p:nvPr/>
        </p:nvSpPr>
        <p:spPr bwMode="auto">
          <a:xfrm>
            <a:off x="5638800" y="381000"/>
            <a:ext cx="2133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Tipos/Ciclos:</a:t>
            </a:r>
          </a:p>
        </p:txBody>
      </p:sp>
      <p:grpSp>
        <p:nvGrpSpPr>
          <p:cNvPr id="75782" name="Group 28">
            <a:extLst>
              <a:ext uri="{FF2B5EF4-FFF2-40B4-BE49-F238E27FC236}">
                <a16:creationId xmlns:a16="http://schemas.microsoft.com/office/drawing/2014/main" id="{4EC9258F-17D2-42CB-BBCA-60BDD9EFA360}"/>
              </a:ext>
            </a:extLst>
          </p:cNvPr>
          <p:cNvGrpSpPr>
            <a:grpSpLocks/>
          </p:cNvGrpSpPr>
          <p:nvPr/>
        </p:nvGrpSpPr>
        <p:grpSpPr bwMode="auto">
          <a:xfrm>
            <a:off x="533400" y="2667000"/>
            <a:ext cx="8077200" cy="3810000"/>
            <a:chOff x="1109" y="1020"/>
            <a:chExt cx="3542" cy="2280"/>
          </a:xfrm>
        </p:grpSpPr>
        <p:sp>
          <p:nvSpPr>
            <p:cNvPr id="75803" name="Rectangle 29">
              <a:extLst>
                <a:ext uri="{FF2B5EF4-FFF2-40B4-BE49-F238E27FC236}">
                  <a16:creationId xmlns:a16="http://schemas.microsoft.com/office/drawing/2014/main" id="{038962B6-84E8-4523-A342-D02D34CEEF21}"/>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5804" name="Rectangle 30">
              <a:extLst>
                <a:ext uri="{FF2B5EF4-FFF2-40B4-BE49-F238E27FC236}">
                  <a16:creationId xmlns:a16="http://schemas.microsoft.com/office/drawing/2014/main" id="{5C014CD5-86CF-451B-9143-F7A7465B06E3}"/>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5805" name="Freeform 31">
              <a:extLst>
                <a:ext uri="{FF2B5EF4-FFF2-40B4-BE49-F238E27FC236}">
                  <a16:creationId xmlns:a16="http://schemas.microsoft.com/office/drawing/2014/main" id="{70DA7473-3396-4C4F-B7E0-5A936C151884}"/>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6" name="Freeform 32">
              <a:extLst>
                <a:ext uri="{FF2B5EF4-FFF2-40B4-BE49-F238E27FC236}">
                  <a16:creationId xmlns:a16="http://schemas.microsoft.com/office/drawing/2014/main" id="{F1A769EE-2FD3-4559-A7F3-7ECCA07F57C9}"/>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75807" name="Freeform 33">
              <a:extLst>
                <a:ext uri="{FF2B5EF4-FFF2-40B4-BE49-F238E27FC236}">
                  <a16:creationId xmlns:a16="http://schemas.microsoft.com/office/drawing/2014/main" id="{F487FD2F-4BC3-4BE0-B98B-F48C21FC9D2B}"/>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8" name="Freeform 34">
              <a:extLst>
                <a:ext uri="{FF2B5EF4-FFF2-40B4-BE49-F238E27FC236}">
                  <a16:creationId xmlns:a16="http://schemas.microsoft.com/office/drawing/2014/main" id="{855E1A5F-2BBE-45B5-AB75-14C85F6CD2D3}"/>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75809" name="Freeform 35">
              <a:extLst>
                <a:ext uri="{FF2B5EF4-FFF2-40B4-BE49-F238E27FC236}">
                  <a16:creationId xmlns:a16="http://schemas.microsoft.com/office/drawing/2014/main" id="{46F8DC03-9D9A-41BA-8612-8975905B9A9E}"/>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10" name="Freeform 36">
              <a:extLst>
                <a:ext uri="{FF2B5EF4-FFF2-40B4-BE49-F238E27FC236}">
                  <a16:creationId xmlns:a16="http://schemas.microsoft.com/office/drawing/2014/main" id="{D5DE2375-036A-4E56-82EA-509C2BC85039}"/>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75811" name="Freeform 37">
              <a:extLst>
                <a:ext uri="{FF2B5EF4-FFF2-40B4-BE49-F238E27FC236}">
                  <a16:creationId xmlns:a16="http://schemas.microsoft.com/office/drawing/2014/main" id="{20D40BC6-8EEE-436E-AFB9-A5A2BBCE2929}"/>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12" name="Freeform 38">
              <a:extLst>
                <a:ext uri="{FF2B5EF4-FFF2-40B4-BE49-F238E27FC236}">
                  <a16:creationId xmlns:a16="http://schemas.microsoft.com/office/drawing/2014/main" id="{3D18BCF1-0079-4A4D-87DF-6236DF05EB6E}"/>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75783" name="AutoShape 45">
            <a:extLst>
              <a:ext uri="{FF2B5EF4-FFF2-40B4-BE49-F238E27FC236}">
                <a16:creationId xmlns:a16="http://schemas.microsoft.com/office/drawing/2014/main" id="{F3C19205-A96B-4A8C-962F-A9C9774CFCC9}"/>
              </a:ext>
            </a:extLst>
          </p:cNvPr>
          <p:cNvSpPr>
            <a:spLocks noChangeArrowheads="1"/>
          </p:cNvSpPr>
          <p:nvPr/>
        </p:nvSpPr>
        <p:spPr bwMode="auto">
          <a:xfrm>
            <a:off x="762000" y="2895600"/>
            <a:ext cx="7620000" cy="33528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5784" name="Text Box 50">
            <a:extLst>
              <a:ext uri="{FF2B5EF4-FFF2-40B4-BE49-F238E27FC236}">
                <a16:creationId xmlns:a16="http://schemas.microsoft.com/office/drawing/2014/main" id="{C3300DEF-A223-475D-8FA4-5D08D856177E}"/>
              </a:ext>
            </a:extLst>
          </p:cNvPr>
          <p:cNvSpPr txBox="1">
            <a:spLocks noChangeArrowheads="1"/>
          </p:cNvSpPr>
          <p:nvPr/>
        </p:nvSpPr>
        <p:spPr bwMode="auto">
          <a:xfrm>
            <a:off x="838200" y="3146425"/>
            <a:ext cx="7467600" cy="279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20000"/>
              </a:lnSpc>
            </a:pPr>
            <a:r>
              <a:rPr lang="en-US" altLang="en-US" sz="3700" b="1">
                <a:solidFill>
                  <a:schemeClr val="tx1"/>
                </a:solidFill>
              </a:rPr>
              <a:t>Es otra herramienta principal para el entrenador, con la cual puede dirigir y orientar el entrenamiento atlético a través de un año</a:t>
            </a:r>
          </a:p>
        </p:txBody>
      </p:sp>
      <p:pic>
        <p:nvPicPr>
          <p:cNvPr id="75785" name="Picture 51">
            <a:extLst>
              <a:ext uri="{FF2B5EF4-FFF2-40B4-BE49-F238E27FC236}">
                <a16:creationId xmlns:a16="http://schemas.microsoft.com/office/drawing/2014/main" id="{4A04AF89-E0D4-48A7-9136-860B0CA09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8288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6" name="Text Box 52">
            <a:extLst>
              <a:ext uri="{FF2B5EF4-FFF2-40B4-BE49-F238E27FC236}">
                <a16:creationId xmlns:a16="http://schemas.microsoft.com/office/drawing/2014/main" id="{E66091D4-A9A6-4F88-871B-D1C123E717EE}"/>
              </a:ext>
            </a:extLst>
          </p:cNvPr>
          <p:cNvSpPr txBox="1">
            <a:spLocks noChangeArrowheads="1"/>
          </p:cNvSpPr>
          <p:nvPr/>
        </p:nvSpPr>
        <p:spPr bwMode="auto">
          <a:xfrm>
            <a:off x="3352800" y="19050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chemeClr val="tx1"/>
                </a:solidFill>
                <a:latin typeface="Arial" panose="020B0604020202020204" pitchFamily="34" charset="0"/>
              </a:rPr>
              <a:t>Importancia</a:t>
            </a:r>
          </a:p>
        </p:txBody>
      </p:sp>
      <p:pic>
        <p:nvPicPr>
          <p:cNvPr id="75787" name="Picture 53">
            <a:extLst>
              <a:ext uri="{FF2B5EF4-FFF2-40B4-BE49-F238E27FC236}">
                <a16:creationId xmlns:a16="http://schemas.microsoft.com/office/drawing/2014/main" id="{FBC09BC1-4050-4FDA-AE65-D5F78459EB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955800"/>
            <a:ext cx="1069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8" name="Picture 54">
            <a:extLst>
              <a:ext uri="{FF2B5EF4-FFF2-40B4-BE49-F238E27FC236}">
                <a16:creationId xmlns:a16="http://schemas.microsoft.com/office/drawing/2014/main" id="{1C04840C-C0D8-427D-8A12-D00600C31F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1965325"/>
            <a:ext cx="1077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5789" name="Group 55">
            <a:extLst>
              <a:ext uri="{FF2B5EF4-FFF2-40B4-BE49-F238E27FC236}">
                <a16:creationId xmlns:a16="http://schemas.microsoft.com/office/drawing/2014/main" id="{3F91A7D8-1D2A-411F-B05B-8D53A30549EA}"/>
              </a:ext>
            </a:extLst>
          </p:cNvPr>
          <p:cNvGrpSpPr>
            <a:grpSpLocks/>
          </p:cNvGrpSpPr>
          <p:nvPr/>
        </p:nvGrpSpPr>
        <p:grpSpPr bwMode="auto">
          <a:xfrm>
            <a:off x="2743200" y="993775"/>
            <a:ext cx="3505200" cy="685800"/>
            <a:chOff x="1298" y="1873"/>
            <a:chExt cx="3020" cy="478"/>
          </a:xfrm>
        </p:grpSpPr>
        <p:sp>
          <p:nvSpPr>
            <p:cNvPr id="75793" name="Rectangle 56">
              <a:extLst>
                <a:ext uri="{FF2B5EF4-FFF2-40B4-BE49-F238E27FC236}">
                  <a16:creationId xmlns:a16="http://schemas.microsoft.com/office/drawing/2014/main" id="{9C39A9AC-DBFB-428F-AC84-FCBA36A50CAF}"/>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5794" name="Rectangle 57">
              <a:extLst>
                <a:ext uri="{FF2B5EF4-FFF2-40B4-BE49-F238E27FC236}">
                  <a16:creationId xmlns:a16="http://schemas.microsoft.com/office/drawing/2014/main" id="{8A9A5D4D-8451-47D8-ADF9-6B72ECEC78F2}"/>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5795" name="Freeform 58">
              <a:extLst>
                <a:ext uri="{FF2B5EF4-FFF2-40B4-BE49-F238E27FC236}">
                  <a16:creationId xmlns:a16="http://schemas.microsoft.com/office/drawing/2014/main" id="{E52E2DF3-00B0-413A-AB99-8793AA344D46}"/>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6" name="Freeform 59">
              <a:extLst>
                <a:ext uri="{FF2B5EF4-FFF2-40B4-BE49-F238E27FC236}">
                  <a16:creationId xmlns:a16="http://schemas.microsoft.com/office/drawing/2014/main" id="{D769620B-5D0E-4B7C-AF47-504F2F6FE207}"/>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7" name="Freeform 60">
              <a:extLst>
                <a:ext uri="{FF2B5EF4-FFF2-40B4-BE49-F238E27FC236}">
                  <a16:creationId xmlns:a16="http://schemas.microsoft.com/office/drawing/2014/main" id="{D3E0EA48-E859-4DB4-B372-69CA088E55BC}"/>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8" name="Freeform 61">
              <a:extLst>
                <a:ext uri="{FF2B5EF4-FFF2-40B4-BE49-F238E27FC236}">
                  <a16:creationId xmlns:a16="http://schemas.microsoft.com/office/drawing/2014/main" id="{D6D151B0-BE53-4C92-8EF8-9705685FE7A1}"/>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9" name="Freeform 62">
              <a:extLst>
                <a:ext uri="{FF2B5EF4-FFF2-40B4-BE49-F238E27FC236}">
                  <a16:creationId xmlns:a16="http://schemas.microsoft.com/office/drawing/2014/main" id="{80608DE8-C622-4F6E-A77F-15B0C5365A64}"/>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0" name="Freeform 63">
              <a:extLst>
                <a:ext uri="{FF2B5EF4-FFF2-40B4-BE49-F238E27FC236}">
                  <a16:creationId xmlns:a16="http://schemas.microsoft.com/office/drawing/2014/main" id="{34F5335A-FCF3-4729-AA87-2A11FB33D06F}"/>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01" name="Freeform 64">
              <a:extLst>
                <a:ext uri="{FF2B5EF4-FFF2-40B4-BE49-F238E27FC236}">
                  <a16:creationId xmlns:a16="http://schemas.microsoft.com/office/drawing/2014/main" id="{9D554085-7A3E-41E5-ACED-73F309AED7D9}"/>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2" name="Freeform 65">
              <a:extLst>
                <a:ext uri="{FF2B5EF4-FFF2-40B4-BE49-F238E27FC236}">
                  <a16:creationId xmlns:a16="http://schemas.microsoft.com/office/drawing/2014/main" id="{F62A1FCB-2AAB-4B62-9DC0-B6C31E49FB1D}"/>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90914" name="Text Box 66">
            <a:extLst>
              <a:ext uri="{FF2B5EF4-FFF2-40B4-BE49-F238E27FC236}">
                <a16:creationId xmlns:a16="http://schemas.microsoft.com/office/drawing/2014/main" id="{C6E4C1C7-5EFB-4657-9A7B-88427BA17CAC}"/>
              </a:ext>
            </a:extLst>
          </p:cNvPr>
          <p:cNvSpPr txBox="1">
            <a:spLocks noChangeArrowheads="1"/>
          </p:cNvSpPr>
          <p:nvPr/>
        </p:nvSpPr>
        <p:spPr bwMode="auto">
          <a:xfrm>
            <a:off x="2438400" y="1066800"/>
            <a:ext cx="41910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EL PLAN ANUAL</a:t>
            </a:r>
          </a:p>
        </p:txBody>
      </p:sp>
      <p:pic>
        <p:nvPicPr>
          <p:cNvPr id="75791" name="Picture 67">
            <a:extLst>
              <a:ext uri="{FF2B5EF4-FFF2-40B4-BE49-F238E27FC236}">
                <a16:creationId xmlns:a16="http://schemas.microsoft.com/office/drawing/2014/main" id="{6881D955-5782-4F9A-AEA6-1D38F7AE1F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1066800"/>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2" name="Picture 68">
            <a:extLst>
              <a:ext uri="{FF2B5EF4-FFF2-40B4-BE49-F238E27FC236}">
                <a16:creationId xmlns:a16="http://schemas.microsoft.com/office/drawing/2014/main" id="{A284895B-7C80-44EF-8EAD-5B20EADB1A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1066800"/>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a:extLst>
              <a:ext uri="{FF2B5EF4-FFF2-40B4-BE49-F238E27FC236}">
                <a16:creationId xmlns:a16="http://schemas.microsoft.com/office/drawing/2014/main" id="{654F5B37-585A-4EED-A125-9C6D00A2C3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95400"/>
            <a:ext cx="754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8">
            <a:extLst>
              <a:ext uri="{FF2B5EF4-FFF2-40B4-BE49-F238E27FC236}">
                <a16:creationId xmlns:a16="http://schemas.microsoft.com/office/drawing/2014/main" id="{DC6B7398-0B72-46C2-AEEB-DF20E4129D6D}"/>
              </a:ext>
            </a:extLst>
          </p:cNvPr>
          <p:cNvSpPr>
            <a:spLocks noChangeArrowheads="1"/>
          </p:cNvSpPr>
          <p:nvPr/>
        </p:nvSpPr>
        <p:spPr bwMode="auto">
          <a:xfrm>
            <a:off x="685800" y="3200400"/>
            <a:ext cx="7772400" cy="3200400"/>
          </a:xfrm>
          <a:prstGeom prst="roundRect">
            <a:avLst>
              <a:gd name="adj" fmla="val 16667"/>
            </a:avLst>
          </a:prstGeom>
          <a:gradFill rotWithShape="0">
            <a:gsLst>
              <a:gs pos="0">
                <a:srgbClr val="0000CC"/>
              </a:gs>
              <a:gs pos="100000">
                <a:srgbClr val="000000"/>
              </a:gs>
            </a:gsLst>
            <a:path path="shape">
              <a:fillToRect l="50000" t="50000" r="50000" b="50000"/>
            </a:path>
          </a:gra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s-PR" altLang="en-US">
              <a:solidFill>
                <a:schemeClr val="tx2"/>
              </a:solidFill>
            </a:endParaRPr>
          </a:p>
        </p:txBody>
      </p:sp>
      <p:sp>
        <p:nvSpPr>
          <p:cNvPr id="10244" name="Text Box 9">
            <a:extLst>
              <a:ext uri="{FF2B5EF4-FFF2-40B4-BE49-F238E27FC236}">
                <a16:creationId xmlns:a16="http://schemas.microsoft.com/office/drawing/2014/main" id="{E51A14A6-B515-4C28-9D6C-FBDD0C9458E8}"/>
              </a:ext>
            </a:extLst>
          </p:cNvPr>
          <p:cNvSpPr txBox="1">
            <a:spLocks noChangeArrowheads="1"/>
          </p:cNvSpPr>
          <p:nvPr/>
        </p:nvSpPr>
        <p:spPr bwMode="auto">
          <a:xfrm>
            <a:off x="762000" y="3200400"/>
            <a:ext cx="76200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10000"/>
              </a:lnSpc>
              <a:buClr>
                <a:srgbClr val="00FF00"/>
              </a:buClr>
              <a:buFont typeface="Wingdings" panose="05000000000000000000" pitchFamily="2" charset="2"/>
              <a:buNone/>
            </a:pPr>
            <a:r>
              <a:rPr lang="en-US" altLang="en-US" sz="3400" b="1"/>
              <a:t> </a:t>
            </a:r>
            <a:r>
              <a:rPr lang="en-US" altLang="en-US" sz="3500" b="1"/>
              <a:t>La integridad del proceso de entrenamiento se asegura sobre la base de una estructura definida, la cual es un orden relativamente estable encargado de unir sus componentes</a:t>
            </a:r>
          </a:p>
        </p:txBody>
      </p:sp>
      <p:pic>
        <p:nvPicPr>
          <p:cNvPr id="10245" name="Picture 10">
            <a:extLst>
              <a:ext uri="{FF2B5EF4-FFF2-40B4-BE49-F238E27FC236}">
                <a16:creationId xmlns:a16="http://schemas.microsoft.com/office/drawing/2014/main" id="{C8625D6B-7382-41F3-B0EB-53F1F5AEDA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572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11">
            <a:extLst>
              <a:ext uri="{FF2B5EF4-FFF2-40B4-BE49-F238E27FC236}">
                <a16:creationId xmlns:a16="http://schemas.microsoft.com/office/drawing/2014/main" id="{223F8D93-11D7-4A8B-87E8-D81196A6BA0B}"/>
              </a:ext>
            </a:extLst>
          </p:cNvPr>
          <p:cNvSpPr txBox="1">
            <a:spLocks noChangeArrowheads="1"/>
          </p:cNvSpPr>
          <p:nvPr/>
        </p:nvSpPr>
        <p:spPr bwMode="auto">
          <a:xfrm>
            <a:off x="1447800" y="5334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10247" name="Picture 12">
            <a:extLst>
              <a:ext uri="{FF2B5EF4-FFF2-40B4-BE49-F238E27FC236}">
                <a16:creationId xmlns:a16="http://schemas.microsoft.com/office/drawing/2014/main" id="{810BB73B-74AD-40B6-875A-D7BC0426C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572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3">
            <a:extLst>
              <a:ext uri="{FF2B5EF4-FFF2-40B4-BE49-F238E27FC236}">
                <a16:creationId xmlns:a16="http://schemas.microsoft.com/office/drawing/2014/main" id="{D48275B4-497D-4399-AEA2-E5D784B86BB1}"/>
              </a:ext>
            </a:extLst>
          </p:cNvPr>
          <p:cNvSpPr txBox="1">
            <a:spLocks noChangeArrowheads="1"/>
          </p:cNvSpPr>
          <p:nvPr/>
        </p:nvSpPr>
        <p:spPr bwMode="auto">
          <a:xfrm>
            <a:off x="5334000" y="533400"/>
            <a:ext cx="2362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Estructuración:</a:t>
            </a:r>
          </a:p>
        </p:txBody>
      </p:sp>
      <p:sp>
        <p:nvSpPr>
          <p:cNvPr id="10249" name="Text Box 14">
            <a:extLst>
              <a:ext uri="{FF2B5EF4-FFF2-40B4-BE49-F238E27FC236}">
                <a16:creationId xmlns:a16="http://schemas.microsoft.com/office/drawing/2014/main" id="{16B91E2F-56FD-4F64-BB67-2A6977830024}"/>
              </a:ext>
            </a:extLst>
          </p:cNvPr>
          <p:cNvSpPr txBox="1">
            <a:spLocks noChangeArrowheads="1"/>
          </p:cNvSpPr>
          <p:nvPr/>
        </p:nvSpPr>
        <p:spPr bwMode="auto">
          <a:xfrm>
            <a:off x="457200" y="1401763"/>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rPr>
              <a:t>LAS BASES PARA LA INTEGRACIÓN DE SUS PARTES</a:t>
            </a:r>
          </a:p>
        </p:txBody>
      </p:sp>
      <p:pic>
        <p:nvPicPr>
          <p:cNvPr id="10250" name="Picture 15">
            <a:extLst>
              <a:ext uri="{FF2B5EF4-FFF2-40B4-BE49-F238E27FC236}">
                <a16:creationId xmlns:a16="http://schemas.microsoft.com/office/drawing/2014/main" id="{34117A7B-9BA8-4D0C-AF44-5C1EED2BA7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2209800"/>
            <a:ext cx="236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16">
            <a:extLst>
              <a:ext uri="{FF2B5EF4-FFF2-40B4-BE49-F238E27FC236}">
                <a16:creationId xmlns:a16="http://schemas.microsoft.com/office/drawing/2014/main" id="{466026DB-0429-447B-ACE8-C79EE5E7D7E3}"/>
              </a:ext>
            </a:extLst>
          </p:cNvPr>
          <p:cNvSpPr txBox="1">
            <a:spLocks noChangeArrowheads="1"/>
          </p:cNvSpPr>
          <p:nvPr/>
        </p:nvSpPr>
        <p:spPr bwMode="auto">
          <a:xfrm>
            <a:off x="3276600" y="22860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3200" b="1">
                <a:solidFill>
                  <a:schemeClr val="tx1"/>
                </a:solidFill>
                <a:latin typeface="Arial" panose="020B0604020202020204" pitchFamily="34" charset="0"/>
              </a:rPr>
              <a:t>Concepto:</a:t>
            </a:r>
          </a:p>
        </p:txBody>
      </p:sp>
      <p:pic>
        <p:nvPicPr>
          <p:cNvPr id="10252" name="Picture 17">
            <a:extLst>
              <a:ext uri="{FF2B5EF4-FFF2-40B4-BE49-F238E27FC236}">
                <a16:creationId xmlns:a16="http://schemas.microsoft.com/office/drawing/2014/main" id="{011AB375-58BA-4CBE-B9A0-D893CFC8B0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413000"/>
            <a:ext cx="13604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3" name="Picture 18">
            <a:extLst>
              <a:ext uri="{FF2B5EF4-FFF2-40B4-BE49-F238E27FC236}">
                <a16:creationId xmlns:a16="http://schemas.microsoft.com/office/drawing/2014/main" id="{89EFEF89-0246-499A-A3B1-8A6D49DCC7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23622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ECADAB66-2F5E-4000-9C36-8FD39658F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
            <a:ext cx="449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3">
            <a:extLst>
              <a:ext uri="{FF2B5EF4-FFF2-40B4-BE49-F238E27FC236}">
                <a16:creationId xmlns:a16="http://schemas.microsoft.com/office/drawing/2014/main" id="{3561B116-C54D-498F-A69D-B64829947FED}"/>
              </a:ext>
            </a:extLst>
          </p:cNvPr>
          <p:cNvSpPr txBox="1">
            <a:spLocks noChangeArrowheads="1"/>
          </p:cNvSpPr>
          <p:nvPr/>
        </p:nvSpPr>
        <p:spPr bwMode="auto">
          <a:xfrm>
            <a:off x="1219200" y="381000"/>
            <a:ext cx="4419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PLAN DE ENTRENAMIENTO :</a:t>
            </a:r>
          </a:p>
        </p:txBody>
      </p:sp>
      <p:grpSp>
        <p:nvGrpSpPr>
          <p:cNvPr id="77828" name="Group 16">
            <a:extLst>
              <a:ext uri="{FF2B5EF4-FFF2-40B4-BE49-F238E27FC236}">
                <a16:creationId xmlns:a16="http://schemas.microsoft.com/office/drawing/2014/main" id="{CA3D0DDF-08F8-4168-94EE-6C5CA99C253B}"/>
              </a:ext>
            </a:extLst>
          </p:cNvPr>
          <p:cNvGrpSpPr>
            <a:grpSpLocks/>
          </p:cNvGrpSpPr>
          <p:nvPr/>
        </p:nvGrpSpPr>
        <p:grpSpPr bwMode="auto">
          <a:xfrm>
            <a:off x="5638800" y="304800"/>
            <a:ext cx="2133600" cy="579438"/>
            <a:chOff x="-144" y="3504"/>
            <a:chExt cx="2784" cy="432"/>
          </a:xfrm>
        </p:grpSpPr>
        <p:sp>
          <p:nvSpPr>
            <p:cNvPr id="77874" name="Rectangle 17">
              <a:extLst>
                <a:ext uri="{FF2B5EF4-FFF2-40B4-BE49-F238E27FC236}">
                  <a16:creationId xmlns:a16="http://schemas.microsoft.com/office/drawing/2014/main" id="{6C2BE9F3-DB5E-49D2-B069-FB54B31679F7}"/>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7875" name="Rectangle 18">
              <a:extLst>
                <a:ext uri="{FF2B5EF4-FFF2-40B4-BE49-F238E27FC236}">
                  <a16:creationId xmlns:a16="http://schemas.microsoft.com/office/drawing/2014/main" id="{6BF8EB49-D702-4709-995C-9EE3B3FFC198}"/>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7876" name="Freeform 19">
              <a:extLst>
                <a:ext uri="{FF2B5EF4-FFF2-40B4-BE49-F238E27FC236}">
                  <a16:creationId xmlns:a16="http://schemas.microsoft.com/office/drawing/2014/main" id="{81873BF2-07E0-4F49-8D48-743BA4A73DF7}"/>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7" name="Freeform 20">
              <a:extLst>
                <a:ext uri="{FF2B5EF4-FFF2-40B4-BE49-F238E27FC236}">
                  <a16:creationId xmlns:a16="http://schemas.microsoft.com/office/drawing/2014/main" id="{66C3DC0C-D44D-4EBD-A6C4-DE783AD9B5DB}"/>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78" name="Freeform 21">
              <a:extLst>
                <a:ext uri="{FF2B5EF4-FFF2-40B4-BE49-F238E27FC236}">
                  <a16:creationId xmlns:a16="http://schemas.microsoft.com/office/drawing/2014/main" id="{B843B3D7-44B7-4FD8-8C08-A300CFBCDDBE}"/>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9" name="Freeform 22">
              <a:extLst>
                <a:ext uri="{FF2B5EF4-FFF2-40B4-BE49-F238E27FC236}">
                  <a16:creationId xmlns:a16="http://schemas.microsoft.com/office/drawing/2014/main" id="{98AA70BD-C440-4D4F-B14E-8696CEF23054}"/>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80" name="Freeform 23">
              <a:extLst>
                <a:ext uri="{FF2B5EF4-FFF2-40B4-BE49-F238E27FC236}">
                  <a16:creationId xmlns:a16="http://schemas.microsoft.com/office/drawing/2014/main" id="{B9B7FA14-1F86-4248-AFDF-FB9C7EDDB170}"/>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1" name="Freeform 24">
              <a:extLst>
                <a:ext uri="{FF2B5EF4-FFF2-40B4-BE49-F238E27FC236}">
                  <a16:creationId xmlns:a16="http://schemas.microsoft.com/office/drawing/2014/main" id="{967061DA-A09E-406A-97C4-705E32FB9B11}"/>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82" name="Freeform 25">
              <a:extLst>
                <a:ext uri="{FF2B5EF4-FFF2-40B4-BE49-F238E27FC236}">
                  <a16:creationId xmlns:a16="http://schemas.microsoft.com/office/drawing/2014/main" id="{45D35004-C8B1-48A5-AB48-CC53051855E6}"/>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3" name="Freeform 26">
              <a:extLst>
                <a:ext uri="{FF2B5EF4-FFF2-40B4-BE49-F238E27FC236}">
                  <a16:creationId xmlns:a16="http://schemas.microsoft.com/office/drawing/2014/main" id="{1BEEF004-1295-4B56-9082-C7D1A497B0C4}"/>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7829" name="Text Box 27">
            <a:extLst>
              <a:ext uri="{FF2B5EF4-FFF2-40B4-BE49-F238E27FC236}">
                <a16:creationId xmlns:a16="http://schemas.microsoft.com/office/drawing/2014/main" id="{51FE11FE-3B91-4A08-9D7F-46C9F0C7ADB5}"/>
              </a:ext>
            </a:extLst>
          </p:cNvPr>
          <p:cNvSpPr txBox="1">
            <a:spLocks noChangeArrowheads="1"/>
          </p:cNvSpPr>
          <p:nvPr/>
        </p:nvSpPr>
        <p:spPr bwMode="auto">
          <a:xfrm>
            <a:off x="5638800" y="381000"/>
            <a:ext cx="2133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Tipos/Ciclos:</a:t>
            </a:r>
          </a:p>
        </p:txBody>
      </p:sp>
      <p:grpSp>
        <p:nvGrpSpPr>
          <p:cNvPr id="77830" name="Group 28">
            <a:extLst>
              <a:ext uri="{FF2B5EF4-FFF2-40B4-BE49-F238E27FC236}">
                <a16:creationId xmlns:a16="http://schemas.microsoft.com/office/drawing/2014/main" id="{EA076DB3-2F0B-41A2-93B1-37595B85D9D6}"/>
              </a:ext>
            </a:extLst>
          </p:cNvPr>
          <p:cNvGrpSpPr>
            <a:grpSpLocks/>
          </p:cNvGrpSpPr>
          <p:nvPr/>
        </p:nvGrpSpPr>
        <p:grpSpPr bwMode="auto">
          <a:xfrm>
            <a:off x="533400" y="2590800"/>
            <a:ext cx="8077200" cy="3962400"/>
            <a:chOff x="1109" y="1020"/>
            <a:chExt cx="3542" cy="2280"/>
          </a:xfrm>
        </p:grpSpPr>
        <p:sp>
          <p:nvSpPr>
            <p:cNvPr id="77864" name="Rectangle 29">
              <a:extLst>
                <a:ext uri="{FF2B5EF4-FFF2-40B4-BE49-F238E27FC236}">
                  <a16:creationId xmlns:a16="http://schemas.microsoft.com/office/drawing/2014/main" id="{9F527A4B-A159-4E72-99CB-77E696A1E9F1}"/>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7865" name="Rectangle 30">
              <a:extLst>
                <a:ext uri="{FF2B5EF4-FFF2-40B4-BE49-F238E27FC236}">
                  <a16:creationId xmlns:a16="http://schemas.microsoft.com/office/drawing/2014/main" id="{F8763B03-8D92-4C80-9C45-71898D751B41}"/>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7866" name="Freeform 31">
              <a:extLst>
                <a:ext uri="{FF2B5EF4-FFF2-40B4-BE49-F238E27FC236}">
                  <a16:creationId xmlns:a16="http://schemas.microsoft.com/office/drawing/2014/main" id="{9BCB064C-DFF4-4F1E-B681-AA147CE3687D}"/>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7" name="Freeform 32">
              <a:extLst>
                <a:ext uri="{FF2B5EF4-FFF2-40B4-BE49-F238E27FC236}">
                  <a16:creationId xmlns:a16="http://schemas.microsoft.com/office/drawing/2014/main" id="{6ABF61F7-FA6E-45E4-B1CC-013B48F7ADEC}"/>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77868" name="Freeform 33">
              <a:extLst>
                <a:ext uri="{FF2B5EF4-FFF2-40B4-BE49-F238E27FC236}">
                  <a16:creationId xmlns:a16="http://schemas.microsoft.com/office/drawing/2014/main" id="{377AF170-463C-4E82-AFC9-516090DB2C2E}"/>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9" name="Freeform 34">
              <a:extLst>
                <a:ext uri="{FF2B5EF4-FFF2-40B4-BE49-F238E27FC236}">
                  <a16:creationId xmlns:a16="http://schemas.microsoft.com/office/drawing/2014/main" id="{E5A93A80-F131-49D8-8153-7AD339309E61}"/>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77870" name="Freeform 35">
              <a:extLst>
                <a:ext uri="{FF2B5EF4-FFF2-40B4-BE49-F238E27FC236}">
                  <a16:creationId xmlns:a16="http://schemas.microsoft.com/office/drawing/2014/main" id="{3983D735-DA2D-4EB7-A0C2-DD34F5BAD031}"/>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1" name="Freeform 36">
              <a:extLst>
                <a:ext uri="{FF2B5EF4-FFF2-40B4-BE49-F238E27FC236}">
                  <a16:creationId xmlns:a16="http://schemas.microsoft.com/office/drawing/2014/main" id="{CBD5942B-197A-41E0-8B2B-7C76A301F151}"/>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77872" name="Freeform 37">
              <a:extLst>
                <a:ext uri="{FF2B5EF4-FFF2-40B4-BE49-F238E27FC236}">
                  <a16:creationId xmlns:a16="http://schemas.microsoft.com/office/drawing/2014/main" id="{C5AD0803-7ECB-445D-801A-0A9537049F5B}"/>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3" name="Freeform 38">
              <a:extLst>
                <a:ext uri="{FF2B5EF4-FFF2-40B4-BE49-F238E27FC236}">
                  <a16:creationId xmlns:a16="http://schemas.microsoft.com/office/drawing/2014/main" id="{908980E1-1007-4B15-A5B7-B8F8B18C4B3E}"/>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77831" name="Picture 43">
            <a:extLst>
              <a:ext uri="{FF2B5EF4-FFF2-40B4-BE49-F238E27FC236}">
                <a16:creationId xmlns:a16="http://schemas.microsoft.com/office/drawing/2014/main" id="{AE6CAE44-15DA-43A4-B2FB-90347A3C65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1981200"/>
            <a:ext cx="45085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2" name="Picture 44">
            <a:extLst>
              <a:ext uri="{FF2B5EF4-FFF2-40B4-BE49-F238E27FC236}">
                <a16:creationId xmlns:a16="http://schemas.microsoft.com/office/drawing/2014/main" id="{621B2D0F-3A59-4EB5-8B41-8300ED38D7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1775" y="1981200"/>
            <a:ext cx="454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3" name="AutoShape 45">
            <a:extLst>
              <a:ext uri="{FF2B5EF4-FFF2-40B4-BE49-F238E27FC236}">
                <a16:creationId xmlns:a16="http://schemas.microsoft.com/office/drawing/2014/main" id="{FCF40C6C-540E-47E5-AAD8-7A4B041EEE53}"/>
              </a:ext>
            </a:extLst>
          </p:cNvPr>
          <p:cNvSpPr>
            <a:spLocks noChangeArrowheads="1"/>
          </p:cNvSpPr>
          <p:nvPr/>
        </p:nvSpPr>
        <p:spPr bwMode="auto">
          <a:xfrm>
            <a:off x="762000" y="2819400"/>
            <a:ext cx="7620000" cy="35052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77834" name="Picture 50">
            <a:extLst>
              <a:ext uri="{FF2B5EF4-FFF2-40B4-BE49-F238E27FC236}">
                <a16:creationId xmlns:a16="http://schemas.microsoft.com/office/drawing/2014/main" id="{A06CB7A9-56B7-4816-873F-3E3CD57EB8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4775" y="1828800"/>
            <a:ext cx="640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5" name="Text Box 40">
            <a:extLst>
              <a:ext uri="{FF2B5EF4-FFF2-40B4-BE49-F238E27FC236}">
                <a16:creationId xmlns:a16="http://schemas.microsoft.com/office/drawing/2014/main" id="{2BBD0ABB-B4BE-4346-A6A5-FA2EBE1FFC65}"/>
              </a:ext>
            </a:extLst>
          </p:cNvPr>
          <p:cNvSpPr txBox="1">
            <a:spLocks noChangeArrowheads="1"/>
          </p:cNvSpPr>
          <p:nvPr/>
        </p:nvSpPr>
        <p:spPr bwMode="auto">
          <a:xfrm>
            <a:off x="1374775" y="1919288"/>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b="1">
                <a:solidFill>
                  <a:schemeClr val="tx1"/>
                </a:solidFill>
                <a:latin typeface="Arial" panose="020B0604020202020204" pitchFamily="34" charset="0"/>
              </a:rPr>
              <a:t>Períodos/Fases/Divisiones/Componentes</a:t>
            </a:r>
          </a:p>
        </p:txBody>
      </p:sp>
      <p:pic>
        <p:nvPicPr>
          <p:cNvPr id="77836" name="Picture 51">
            <a:extLst>
              <a:ext uri="{FF2B5EF4-FFF2-40B4-BE49-F238E27FC236}">
                <a16:creationId xmlns:a16="http://schemas.microsoft.com/office/drawing/2014/main" id="{476BB994-B19B-4EB3-B5D6-AA6F8C3689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143000" y="30480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6804" name="Text Box 52">
            <a:extLst>
              <a:ext uri="{FF2B5EF4-FFF2-40B4-BE49-F238E27FC236}">
                <a16:creationId xmlns:a16="http://schemas.microsoft.com/office/drawing/2014/main" id="{B729FF84-1645-4DA8-97AA-9F552878DEB4}"/>
              </a:ext>
            </a:extLst>
          </p:cNvPr>
          <p:cNvSpPr txBox="1">
            <a:spLocks noChangeArrowheads="1"/>
          </p:cNvSpPr>
          <p:nvPr/>
        </p:nvSpPr>
        <p:spPr bwMode="auto">
          <a:xfrm>
            <a:off x="1447800" y="2971800"/>
            <a:ext cx="7086600" cy="473075"/>
          </a:xfrm>
          <a:prstGeom prst="rect">
            <a:avLst/>
          </a:prstGeom>
          <a:noFill/>
          <a:ln>
            <a:noFill/>
          </a:ln>
          <a:effectLst/>
        </p:spPr>
        <p:txBody>
          <a:bodyPr>
            <a:spAutoFit/>
          </a:bodyPr>
          <a:lstStyle/>
          <a:p>
            <a:pPr>
              <a:defRPr/>
            </a:pPr>
            <a:r>
              <a:rPr lang="en-US" altLang="en-US" sz="2500" b="1">
                <a:solidFill>
                  <a:schemeClr val="tx1"/>
                </a:solidFill>
                <a:effectLst>
                  <a:outerShdw blurRad="38100" dist="38100" dir="2700000" algn="tl">
                    <a:srgbClr val="000000"/>
                  </a:outerShdw>
                </a:effectLst>
                <a:latin typeface="Arial" panose="020B0604020202020204" pitchFamily="34" charset="0"/>
              </a:rPr>
              <a:t>Preparatorio (Pre-Temporada):</a:t>
            </a:r>
          </a:p>
        </p:txBody>
      </p:sp>
      <p:sp>
        <p:nvSpPr>
          <p:cNvPr id="77838" name="Text Box 53">
            <a:extLst>
              <a:ext uri="{FF2B5EF4-FFF2-40B4-BE49-F238E27FC236}">
                <a16:creationId xmlns:a16="http://schemas.microsoft.com/office/drawing/2014/main" id="{6875A1BE-A6FA-4B92-BF47-E00A466D0563}"/>
              </a:ext>
            </a:extLst>
          </p:cNvPr>
          <p:cNvSpPr txBox="1">
            <a:spLocks noChangeArrowheads="1"/>
          </p:cNvSpPr>
          <p:nvPr/>
        </p:nvSpPr>
        <p:spPr bwMode="auto">
          <a:xfrm>
            <a:off x="1841500" y="3502025"/>
            <a:ext cx="66167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Preparación General:</a:t>
            </a:r>
          </a:p>
        </p:txBody>
      </p:sp>
      <p:pic>
        <p:nvPicPr>
          <p:cNvPr id="77839" name="Picture 54">
            <a:extLst>
              <a:ext uri="{FF2B5EF4-FFF2-40B4-BE49-F238E27FC236}">
                <a16:creationId xmlns:a16="http://schemas.microsoft.com/office/drawing/2014/main" id="{4D47C68E-0BF8-4B4A-97F7-6CAD911856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8450" y="3517900"/>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0" name="Text Box 55">
            <a:extLst>
              <a:ext uri="{FF2B5EF4-FFF2-40B4-BE49-F238E27FC236}">
                <a16:creationId xmlns:a16="http://schemas.microsoft.com/office/drawing/2014/main" id="{EA2E2C00-173B-40BF-A5F1-4468799AA20B}"/>
              </a:ext>
            </a:extLst>
          </p:cNvPr>
          <p:cNvSpPr txBox="1">
            <a:spLocks noChangeArrowheads="1"/>
          </p:cNvSpPr>
          <p:nvPr/>
        </p:nvSpPr>
        <p:spPr bwMode="auto">
          <a:xfrm>
            <a:off x="1841500" y="3959225"/>
            <a:ext cx="66167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Preparación Específica</a:t>
            </a:r>
          </a:p>
        </p:txBody>
      </p:sp>
      <p:pic>
        <p:nvPicPr>
          <p:cNvPr id="77841" name="Picture 56">
            <a:extLst>
              <a:ext uri="{FF2B5EF4-FFF2-40B4-BE49-F238E27FC236}">
                <a16:creationId xmlns:a16="http://schemas.microsoft.com/office/drawing/2014/main" id="{0C0B6327-1698-4838-BB1C-A6376683EE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8450" y="3975100"/>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2" name="Picture 57">
            <a:extLst>
              <a:ext uri="{FF2B5EF4-FFF2-40B4-BE49-F238E27FC236}">
                <a16:creationId xmlns:a16="http://schemas.microsoft.com/office/drawing/2014/main" id="{71C0F016-141E-4794-99A0-CF42D46195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143000" y="44196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6810" name="Text Box 58">
            <a:extLst>
              <a:ext uri="{FF2B5EF4-FFF2-40B4-BE49-F238E27FC236}">
                <a16:creationId xmlns:a16="http://schemas.microsoft.com/office/drawing/2014/main" id="{6D603184-73B9-4C6D-87D8-283578A61130}"/>
              </a:ext>
            </a:extLst>
          </p:cNvPr>
          <p:cNvSpPr txBox="1">
            <a:spLocks noChangeArrowheads="1"/>
          </p:cNvSpPr>
          <p:nvPr/>
        </p:nvSpPr>
        <p:spPr bwMode="auto">
          <a:xfrm>
            <a:off x="1447800" y="4343400"/>
            <a:ext cx="7086600" cy="473075"/>
          </a:xfrm>
          <a:prstGeom prst="rect">
            <a:avLst/>
          </a:prstGeom>
          <a:noFill/>
          <a:ln>
            <a:noFill/>
          </a:ln>
          <a:effectLst/>
        </p:spPr>
        <p:txBody>
          <a:bodyPr>
            <a:spAutoFit/>
          </a:bodyPr>
          <a:lstStyle/>
          <a:p>
            <a:pPr>
              <a:defRPr/>
            </a:pPr>
            <a:r>
              <a:rPr lang="en-US" altLang="en-US" sz="2500" b="1">
                <a:solidFill>
                  <a:schemeClr val="tx1"/>
                </a:solidFill>
                <a:effectLst>
                  <a:outerShdw blurRad="38100" dist="38100" dir="2700000" algn="tl">
                    <a:srgbClr val="000000"/>
                  </a:outerShdw>
                </a:effectLst>
                <a:latin typeface="Arial" panose="020B0604020202020204" pitchFamily="34" charset="0"/>
              </a:rPr>
              <a:t>Competitivo (Dentro de Temporada):</a:t>
            </a:r>
          </a:p>
        </p:txBody>
      </p:sp>
      <p:sp>
        <p:nvSpPr>
          <p:cNvPr id="77844" name="Text Box 59">
            <a:extLst>
              <a:ext uri="{FF2B5EF4-FFF2-40B4-BE49-F238E27FC236}">
                <a16:creationId xmlns:a16="http://schemas.microsoft.com/office/drawing/2014/main" id="{04B7DAD8-DDCC-4B3D-BB3D-12E7D370DDC7}"/>
              </a:ext>
            </a:extLst>
          </p:cNvPr>
          <p:cNvSpPr txBox="1">
            <a:spLocks noChangeArrowheads="1"/>
          </p:cNvSpPr>
          <p:nvPr/>
        </p:nvSpPr>
        <p:spPr bwMode="auto">
          <a:xfrm>
            <a:off x="1841500" y="4873625"/>
            <a:ext cx="66167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Fase Pre-Competitiva</a:t>
            </a:r>
          </a:p>
        </p:txBody>
      </p:sp>
      <p:pic>
        <p:nvPicPr>
          <p:cNvPr id="77845" name="Picture 60">
            <a:extLst>
              <a:ext uri="{FF2B5EF4-FFF2-40B4-BE49-F238E27FC236}">
                <a16:creationId xmlns:a16="http://schemas.microsoft.com/office/drawing/2014/main" id="{01C559B7-4002-46B6-AB9E-0938A52721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8450" y="4889500"/>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6" name="Text Box 61">
            <a:extLst>
              <a:ext uri="{FF2B5EF4-FFF2-40B4-BE49-F238E27FC236}">
                <a16:creationId xmlns:a16="http://schemas.microsoft.com/office/drawing/2014/main" id="{E47DD6F3-B46F-4E45-B933-33680C59D14D}"/>
              </a:ext>
            </a:extLst>
          </p:cNvPr>
          <p:cNvSpPr txBox="1">
            <a:spLocks noChangeArrowheads="1"/>
          </p:cNvSpPr>
          <p:nvPr/>
        </p:nvSpPr>
        <p:spPr bwMode="auto">
          <a:xfrm>
            <a:off x="1841500" y="5330825"/>
            <a:ext cx="66167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b="1" i="1">
                <a:solidFill>
                  <a:schemeClr val="tx1"/>
                </a:solidFill>
                <a:latin typeface="Arial" panose="020B0604020202020204" pitchFamily="34" charset="0"/>
              </a:rPr>
              <a:t>Fase de las Competencias Principales</a:t>
            </a:r>
          </a:p>
        </p:txBody>
      </p:sp>
      <p:pic>
        <p:nvPicPr>
          <p:cNvPr id="77847" name="Picture 62">
            <a:extLst>
              <a:ext uri="{FF2B5EF4-FFF2-40B4-BE49-F238E27FC236}">
                <a16:creationId xmlns:a16="http://schemas.microsoft.com/office/drawing/2014/main" id="{2CF77B85-0C36-4D4A-951A-15D69211A5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8450" y="5346700"/>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8" name="Picture 63">
            <a:extLst>
              <a:ext uri="{FF2B5EF4-FFF2-40B4-BE49-F238E27FC236}">
                <a16:creationId xmlns:a16="http://schemas.microsoft.com/office/drawing/2014/main" id="{E0EA5B4F-3758-4711-B761-A38CE712B2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143000" y="5775325"/>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6816" name="Text Box 64">
            <a:extLst>
              <a:ext uri="{FF2B5EF4-FFF2-40B4-BE49-F238E27FC236}">
                <a16:creationId xmlns:a16="http://schemas.microsoft.com/office/drawing/2014/main" id="{24E98707-52A7-4898-9C2E-D7EB126BCAAF}"/>
              </a:ext>
            </a:extLst>
          </p:cNvPr>
          <p:cNvSpPr txBox="1">
            <a:spLocks noChangeArrowheads="1"/>
          </p:cNvSpPr>
          <p:nvPr/>
        </p:nvSpPr>
        <p:spPr bwMode="auto">
          <a:xfrm>
            <a:off x="1447800" y="5699125"/>
            <a:ext cx="7086600" cy="473075"/>
          </a:xfrm>
          <a:prstGeom prst="rect">
            <a:avLst/>
          </a:prstGeom>
          <a:noFill/>
          <a:ln>
            <a:noFill/>
          </a:ln>
          <a:effectLst/>
        </p:spPr>
        <p:txBody>
          <a:bodyPr>
            <a:spAutoFit/>
          </a:bodyPr>
          <a:lstStyle/>
          <a:p>
            <a:pPr>
              <a:defRPr/>
            </a:pPr>
            <a:r>
              <a:rPr lang="en-US" altLang="en-US" sz="2500" b="1">
                <a:solidFill>
                  <a:schemeClr val="tx1"/>
                </a:solidFill>
                <a:effectLst>
                  <a:outerShdw blurRad="38100" dist="38100" dir="2700000" algn="tl">
                    <a:srgbClr val="000000"/>
                  </a:outerShdw>
                </a:effectLst>
                <a:latin typeface="Arial" panose="020B0604020202020204" pitchFamily="34" charset="0"/>
              </a:rPr>
              <a:t>Transitorio (Fuera de Temporada)</a:t>
            </a:r>
          </a:p>
        </p:txBody>
      </p:sp>
      <p:grpSp>
        <p:nvGrpSpPr>
          <p:cNvPr id="77850" name="Group 65">
            <a:extLst>
              <a:ext uri="{FF2B5EF4-FFF2-40B4-BE49-F238E27FC236}">
                <a16:creationId xmlns:a16="http://schemas.microsoft.com/office/drawing/2014/main" id="{5ED94A40-5726-4B7C-8ECA-2B06963D5EF1}"/>
              </a:ext>
            </a:extLst>
          </p:cNvPr>
          <p:cNvGrpSpPr>
            <a:grpSpLocks/>
          </p:cNvGrpSpPr>
          <p:nvPr/>
        </p:nvGrpSpPr>
        <p:grpSpPr bwMode="auto">
          <a:xfrm>
            <a:off x="2743200" y="993775"/>
            <a:ext cx="3505200" cy="685800"/>
            <a:chOff x="1298" y="1873"/>
            <a:chExt cx="3020" cy="478"/>
          </a:xfrm>
        </p:grpSpPr>
        <p:sp>
          <p:nvSpPr>
            <p:cNvPr id="77854" name="Rectangle 66">
              <a:extLst>
                <a:ext uri="{FF2B5EF4-FFF2-40B4-BE49-F238E27FC236}">
                  <a16:creationId xmlns:a16="http://schemas.microsoft.com/office/drawing/2014/main" id="{5A486EF2-212D-4152-B093-6ACAC29E993A}"/>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7855" name="Rectangle 67">
              <a:extLst>
                <a:ext uri="{FF2B5EF4-FFF2-40B4-BE49-F238E27FC236}">
                  <a16:creationId xmlns:a16="http://schemas.microsoft.com/office/drawing/2014/main" id="{803A4D2A-83C5-4761-B6CC-B74FD8E9F4D7}"/>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7856" name="Freeform 68">
              <a:extLst>
                <a:ext uri="{FF2B5EF4-FFF2-40B4-BE49-F238E27FC236}">
                  <a16:creationId xmlns:a16="http://schemas.microsoft.com/office/drawing/2014/main" id="{8D9C28D3-1845-47F4-9DD9-CECFFBA3D2C5}"/>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7" name="Freeform 69">
              <a:extLst>
                <a:ext uri="{FF2B5EF4-FFF2-40B4-BE49-F238E27FC236}">
                  <a16:creationId xmlns:a16="http://schemas.microsoft.com/office/drawing/2014/main" id="{AAE66189-301E-4036-BFC5-4DB33BEBB2B8}"/>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58" name="Freeform 70">
              <a:extLst>
                <a:ext uri="{FF2B5EF4-FFF2-40B4-BE49-F238E27FC236}">
                  <a16:creationId xmlns:a16="http://schemas.microsoft.com/office/drawing/2014/main" id="{DE9F5722-EA74-4172-A3E7-08EA6F0CF476}"/>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9" name="Freeform 71">
              <a:extLst>
                <a:ext uri="{FF2B5EF4-FFF2-40B4-BE49-F238E27FC236}">
                  <a16:creationId xmlns:a16="http://schemas.microsoft.com/office/drawing/2014/main" id="{9F24AAA0-1676-4BF3-96DC-844FFCFCEE01}"/>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60" name="Freeform 72">
              <a:extLst>
                <a:ext uri="{FF2B5EF4-FFF2-40B4-BE49-F238E27FC236}">
                  <a16:creationId xmlns:a16="http://schemas.microsoft.com/office/drawing/2014/main" id="{CA3F49B1-7C37-4805-A354-735C1D4836B7}"/>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1" name="Freeform 73">
              <a:extLst>
                <a:ext uri="{FF2B5EF4-FFF2-40B4-BE49-F238E27FC236}">
                  <a16:creationId xmlns:a16="http://schemas.microsoft.com/office/drawing/2014/main" id="{D68BAF85-AA31-4337-BAB1-F5CC72056E7E}"/>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62" name="Freeform 74">
              <a:extLst>
                <a:ext uri="{FF2B5EF4-FFF2-40B4-BE49-F238E27FC236}">
                  <a16:creationId xmlns:a16="http://schemas.microsoft.com/office/drawing/2014/main" id="{D1DD6922-50A8-4DD6-BFB9-DA771098CBB8}"/>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3" name="Freeform 75">
              <a:extLst>
                <a:ext uri="{FF2B5EF4-FFF2-40B4-BE49-F238E27FC236}">
                  <a16:creationId xmlns:a16="http://schemas.microsoft.com/office/drawing/2014/main" id="{DFBFA34E-B6ED-4AA4-935F-2CBDDD5344A2}"/>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86828" name="Text Box 76">
            <a:extLst>
              <a:ext uri="{FF2B5EF4-FFF2-40B4-BE49-F238E27FC236}">
                <a16:creationId xmlns:a16="http://schemas.microsoft.com/office/drawing/2014/main" id="{44C992C0-B8B0-41B4-80AE-92E1C0F163F4}"/>
              </a:ext>
            </a:extLst>
          </p:cNvPr>
          <p:cNvSpPr txBox="1">
            <a:spLocks noChangeArrowheads="1"/>
          </p:cNvSpPr>
          <p:nvPr/>
        </p:nvSpPr>
        <p:spPr bwMode="auto">
          <a:xfrm>
            <a:off x="2438400" y="1066800"/>
            <a:ext cx="41910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EL PLAN ANUAL</a:t>
            </a:r>
          </a:p>
        </p:txBody>
      </p:sp>
      <p:pic>
        <p:nvPicPr>
          <p:cNvPr id="77852" name="Picture 77">
            <a:extLst>
              <a:ext uri="{FF2B5EF4-FFF2-40B4-BE49-F238E27FC236}">
                <a16:creationId xmlns:a16="http://schemas.microsoft.com/office/drawing/2014/main" id="{AB7471ED-0514-4FEE-A3A8-BAA37096D0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1066800"/>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53" name="Picture 78">
            <a:extLst>
              <a:ext uri="{FF2B5EF4-FFF2-40B4-BE49-F238E27FC236}">
                <a16:creationId xmlns:a16="http://schemas.microsoft.com/office/drawing/2014/main" id="{F8A6FA14-A15F-40A7-A06E-C703D8EC8C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7000" y="1066800"/>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41F767E9-F9A3-4314-B46C-F7B1AE580E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33400"/>
            <a:ext cx="449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3">
            <a:extLst>
              <a:ext uri="{FF2B5EF4-FFF2-40B4-BE49-F238E27FC236}">
                <a16:creationId xmlns:a16="http://schemas.microsoft.com/office/drawing/2014/main" id="{A1592C3D-1F06-44CB-80C5-E6D3EF0BD639}"/>
              </a:ext>
            </a:extLst>
          </p:cNvPr>
          <p:cNvSpPr txBox="1">
            <a:spLocks noChangeArrowheads="1"/>
          </p:cNvSpPr>
          <p:nvPr/>
        </p:nvSpPr>
        <p:spPr bwMode="auto">
          <a:xfrm>
            <a:off x="2362200" y="609600"/>
            <a:ext cx="4419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PLAN DE ENTRENAMIENTO :</a:t>
            </a:r>
          </a:p>
        </p:txBody>
      </p:sp>
      <p:grpSp>
        <p:nvGrpSpPr>
          <p:cNvPr id="79876" name="Group 16">
            <a:extLst>
              <a:ext uri="{FF2B5EF4-FFF2-40B4-BE49-F238E27FC236}">
                <a16:creationId xmlns:a16="http://schemas.microsoft.com/office/drawing/2014/main" id="{51BAEFEC-05EF-477B-A837-891107F65D72}"/>
              </a:ext>
            </a:extLst>
          </p:cNvPr>
          <p:cNvGrpSpPr>
            <a:grpSpLocks/>
          </p:cNvGrpSpPr>
          <p:nvPr/>
        </p:nvGrpSpPr>
        <p:grpSpPr bwMode="auto">
          <a:xfrm>
            <a:off x="3429000" y="1447800"/>
            <a:ext cx="2133600" cy="579438"/>
            <a:chOff x="-144" y="3504"/>
            <a:chExt cx="2784" cy="432"/>
          </a:xfrm>
        </p:grpSpPr>
        <p:sp>
          <p:nvSpPr>
            <p:cNvPr id="79909" name="Rectangle 17">
              <a:extLst>
                <a:ext uri="{FF2B5EF4-FFF2-40B4-BE49-F238E27FC236}">
                  <a16:creationId xmlns:a16="http://schemas.microsoft.com/office/drawing/2014/main" id="{9C8D6154-FA58-4A12-B856-C448ACBA9152}"/>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9910" name="Rectangle 18">
              <a:extLst>
                <a:ext uri="{FF2B5EF4-FFF2-40B4-BE49-F238E27FC236}">
                  <a16:creationId xmlns:a16="http://schemas.microsoft.com/office/drawing/2014/main" id="{A2AFC586-1BFE-4B1D-AF8D-4A25ED85E74E}"/>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9911" name="Freeform 19">
              <a:extLst>
                <a:ext uri="{FF2B5EF4-FFF2-40B4-BE49-F238E27FC236}">
                  <a16:creationId xmlns:a16="http://schemas.microsoft.com/office/drawing/2014/main" id="{648BB522-8BB6-48BF-A645-CCCAA7633653}"/>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12" name="Freeform 20">
              <a:extLst>
                <a:ext uri="{FF2B5EF4-FFF2-40B4-BE49-F238E27FC236}">
                  <a16:creationId xmlns:a16="http://schemas.microsoft.com/office/drawing/2014/main" id="{000A6F72-9110-41E1-A5CF-5F338A3D215C}"/>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913" name="Freeform 21">
              <a:extLst>
                <a:ext uri="{FF2B5EF4-FFF2-40B4-BE49-F238E27FC236}">
                  <a16:creationId xmlns:a16="http://schemas.microsoft.com/office/drawing/2014/main" id="{F678A8DD-3627-465F-A74D-03A0C65E0E51}"/>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14" name="Freeform 22">
              <a:extLst>
                <a:ext uri="{FF2B5EF4-FFF2-40B4-BE49-F238E27FC236}">
                  <a16:creationId xmlns:a16="http://schemas.microsoft.com/office/drawing/2014/main" id="{7EA94A82-4D77-4544-A863-09B236CFD286}"/>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915" name="Freeform 23">
              <a:extLst>
                <a:ext uri="{FF2B5EF4-FFF2-40B4-BE49-F238E27FC236}">
                  <a16:creationId xmlns:a16="http://schemas.microsoft.com/office/drawing/2014/main" id="{199B4669-6320-402B-8D03-BD864F40792D}"/>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16" name="Freeform 24">
              <a:extLst>
                <a:ext uri="{FF2B5EF4-FFF2-40B4-BE49-F238E27FC236}">
                  <a16:creationId xmlns:a16="http://schemas.microsoft.com/office/drawing/2014/main" id="{61EF171F-D256-43DF-82B8-5DAE9FB73040}"/>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917" name="Freeform 25">
              <a:extLst>
                <a:ext uri="{FF2B5EF4-FFF2-40B4-BE49-F238E27FC236}">
                  <a16:creationId xmlns:a16="http://schemas.microsoft.com/office/drawing/2014/main" id="{328B8FF8-189B-4BEE-A9C7-D64D16E6D092}"/>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18" name="Freeform 26">
              <a:extLst>
                <a:ext uri="{FF2B5EF4-FFF2-40B4-BE49-F238E27FC236}">
                  <a16:creationId xmlns:a16="http://schemas.microsoft.com/office/drawing/2014/main" id="{B52C88CC-E7CD-4F90-8B8B-24BB8F146254}"/>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9877" name="Text Box 27">
            <a:extLst>
              <a:ext uri="{FF2B5EF4-FFF2-40B4-BE49-F238E27FC236}">
                <a16:creationId xmlns:a16="http://schemas.microsoft.com/office/drawing/2014/main" id="{2CE88BD4-1844-4103-9B08-FD85CD2DE3EB}"/>
              </a:ext>
            </a:extLst>
          </p:cNvPr>
          <p:cNvSpPr txBox="1">
            <a:spLocks noChangeArrowheads="1"/>
          </p:cNvSpPr>
          <p:nvPr/>
        </p:nvSpPr>
        <p:spPr bwMode="auto">
          <a:xfrm>
            <a:off x="3429000" y="1524000"/>
            <a:ext cx="2133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Tipos/Ciclos:</a:t>
            </a:r>
          </a:p>
        </p:txBody>
      </p:sp>
      <p:grpSp>
        <p:nvGrpSpPr>
          <p:cNvPr id="79878" name="Group 28">
            <a:extLst>
              <a:ext uri="{FF2B5EF4-FFF2-40B4-BE49-F238E27FC236}">
                <a16:creationId xmlns:a16="http://schemas.microsoft.com/office/drawing/2014/main" id="{1EF56010-F0F3-4B60-BE23-9C9DF0F25168}"/>
              </a:ext>
            </a:extLst>
          </p:cNvPr>
          <p:cNvGrpSpPr>
            <a:grpSpLocks/>
          </p:cNvGrpSpPr>
          <p:nvPr/>
        </p:nvGrpSpPr>
        <p:grpSpPr bwMode="auto">
          <a:xfrm>
            <a:off x="762000" y="4343400"/>
            <a:ext cx="7467600" cy="1828800"/>
            <a:chOff x="1109" y="1020"/>
            <a:chExt cx="3542" cy="2280"/>
          </a:xfrm>
        </p:grpSpPr>
        <p:sp>
          <p:nvSpPr>
            <p:cNvPr id="79899" name="Rectangle 29">
              <a:extLst>
                <a:ext uri="{FF2B5EF4-FFF2-40B4-BE49-F238E27FC236}">
                  <a16:creationId xmlns:a16="http://schemas.microsoft.com/office/drawing/2014/main" id="{74994D86-4BA7-484E-A666-D61118E7C2F0}"/>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9900" name="Rectangle 30">
              <a:extLst>
                <a:ext uri="{FF2B5EF4-FFF2-40B4-BE49-F238E27FC236}">
                  <a16:creationId xmlns:a16="http://schemas.microsoft.com/office/drawing/2014/main" id="{6686CE3E-6648-404D-BD19-DA0484C57B0C}"/>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9901" name="Freeform 31">
              <a:extLst>
                <a:ext uri="{FF2B5EF4-FFF2-40B4-BE49-F238E27FC236}">
                  <a16:creationId xmlns:a16="http://schemas.microsoft.com/office/drawing/2014/main" id="{C72DF6E3-2987-4BAC-B1B9-E01F544CE875}"/>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2" name="Freeform 32">
              <a:extLst>
                <a:ext uri="{FF2B5EF4-FFF2-40B4-BE49-F238E27FC236}">
                  <a16:creationId xmlns:a16="http://schemas.microsoft.com/office/drawing/2014/main" id="{4D49C48E-A627-4B6D-9C32-7E2F0E74E437}"/>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79903" name="Freeform 33">
              <a:extLst>
                <a:ext uri="{FF2B5EF4-FFF2-40B4-BE49-F238E27FC236}">
                  <a16:creationId xmlns:a16="http://schemas.microsoft.com/office/drawing/2014/main" id="{CB4E23F6-D417-4EA0-A827-7D632F8D82EA}"/>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4" name="Freeform 34">
              <a:extLst>
                <a:ext uri="{FF2B5EF4-FFF2-40B4-BE49-F238E27FC236}">
                  <a16:creationId xmlns:a16="http://schemas.microsoft.com/office/drawing/2014/main" id="{02AFDBDF-FD82-4978-93A3-3CE26687B2DF}"/>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79905" name="Freeform 35">
              <a:extLst>
                <a:ext uri="{FF2B5EF4-FFF2-40B4-BE49-F238E27FC236}">
                  <a16:creationId xmlns:a16="http://schemas.microsoft.com/office/drawing/2014/main" id="{A2E2EA8C-13B8-48E6-89C8-132F5D99D62C}"/>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6" name="Freeform 36">
              <a:extLst>
                <a:ext uri="{FF2B5EF4-FFF2-40B4-BE49-F238E27FC236}">
                  <a16:creationId xmlns:a16="http://schemas.microsoft.com/office/drawing/2014/main" id="{95BB9727-1544-46C2-8973-EFEFDD02E534}"/>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79907" name="Freeform 37">
              <a:extLst>
                <a:ext uri="{FF2B5EF4-FFF2-40B4-BE49-F238E27FC236}">
                  <a16:creationId xmlns:a16="http://schemas.microsoft.com/office/drawing/2014/main" id="{F7A79DCA-E1A9-41BD-A57C-0BECA8BC298D}"/>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08" name="Freeform 38">
              <a:extLst>
                <a:ext uri="{FF2B5EF4-FFF2-40B4-BE49-F238E27FC236}">
                  <a16:creationId xmlns:a16="http://schemas.microsoft.com/office/drawing/2014/main" id="{3F1675B7-2351-48AA-A891-342679A45A73}"/>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79879" name="AutoShape 43">
            <a:extLst>
              <a:ext uri="{FF2B5EF4-FFF2-40B4-BE49-F238E27FC236}">
                <a16:creationId xmlns:a16="http://schemas.microsoft.com/office/drawing/2014/main" id="{E5C9B493-78EE-4771-9D98-83C901003E8C}"/>
              </a:ext>
            </a:extLst>
          </p:cNvPr>
          <p:cNvSpPr>
            <a:spLocks noChangeArrowheads="1"/>
          </p:cNvSpPr>
          <p:nvPr/>
        </p:nvSpPr>
        <p:spPr bwMode="auto">
          <a:xfrm>
            <a:off x="1066800" y="4572000"/>
            <a:ext cx="6858000" cy="12954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88847" name="Text Box 47">
            <a:extLst>
              <a:ext uri="{FF2B5EF4-FFF2-40B4-BE49-F238E27FC236}">
                <a16:creationId xmlns:a16="http://schemas.microsoft.com/office/drawing/2014/main" id="{6CC0FD89-71E8-463D-A13C-9CC9B600CDF7}"/>
              </a:ext>
            </a:extLst>
          </p:cNvPr>
          <p:cNvSpPr txBox="1">
            <a:spLocks noChangeArrowheads="1"/>
          </p:cNvSpPr>
          <p:nvPr/>
        </p:nvSpPr>
        <p:spPr bwMode="auto">
          <a:xfrm>
            <a:off x="1219200" y="4724400"/>
            <a:ext cx="6553200" cy="1022350"/>
          </a:xfrm>
          <a:prstGeom prst="rect">
            <a:avLst/>
          </a:prstGeom>
          <a:noFill/>
          <a:ln>
            <a:noFill/>
          </a:ln>
          <a:effectLst/>
        </p:spPr>
        <p:txBody>
          <a:bodyPr>
            <a:spAutoFit/>
          </a:bodyPr>
          <a:lstStyle/>
          <a:p>
            <a:pPr algn="ctr">
              <a:defRPr/>
            </a:pPr>
            <a:r>
              <a:rPr lang="en-US" altLang="en-US" sz="6100" b="1">
                <a:solidFill>
                  <a:schemeClr val="tx1"/>
                </a:solidFill>
                <a:effectLst>
                  <a:outerShdw blurRad="38100" dist="38100" dir="2700000" algn="tl">
                    <a:srgbClr val="000000"/>
                  </a:outerShdw>
                </a:effectLst>
                <a:latin typeface="Arial" panose="020B0604020202020204" pitchFamily="34" charset="0"/>
              </a:rPr>
              <a:t>PERIODIZACIÓN</a:t>
            </a:r>
          </a:p>
        </p:txBody>
      </p:sp>
      <p:grpSp>
        <p:nvGrpSpPr>
          <p:cNvPr id="79881" name="Group 60">
            <a:extLst>
              <a:ext uri="{FF2B5EF4-FFF2-40B4-BE49-F238E27FC236}">
                <a16:creationId xmlns:a16="http://schemas.microsoft.com/office/drawing/2014/main" id="{141C28F9-F4BC-41FD-B528-AD748E42F9D2}"/>
              </a:ext>
            </a:extLst>
          </p:cNvPr>
          <p:cNvGrpSpPr>
            <a:grpSpLocks/>
          </p:cNvGrpSpPr>
          <p:nvPr/>
        </p:nvGrpSpPr>
        <p:grpSpPr bwMode="auto">
          <a:xfrm>
            <a:off x="2743200" y="2362200"/>
            <a:ext cx="3505200" cy="685800"/>
            <a:chOff x="1298" y="1873"/>
            <a:chExt cx="3020" cy="478"/>
          </a:xfrm>
        </p:grpSpPr>
        <p:sp>
          <p:nvSpPr>
            <p:cNvPr id="79889" name="Rectangle 61">
              <a:extLst>
                <a:ext uri="{FF2B5EF4-FFF2-40B4-BE49-F238E27FC236}">
                  <a16:creationId xmlns:a16="http://schemas.microsoft.com/office/drawing/2014/main" id="{BF50E058-BAFF-4211-A2FB-4F0C2232A61C}"/>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9890" name="Rectangle 62">
              <a:extLst>
                <a:ext uri="{FF2B5EF4-FFF2-40B4-BE49-F238E27FC236}">
                  <a16:creationId xmlns:a16="http://schemas.microsoft.com/office/drawing/2014/main" id="{377599AF-C393-4338-AFD2-E836FD239143}"/>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79891" name="Freeform 63">
              <a:extLst>
                <a:ext uri="{FF2B5EF4-FFF2-40B4-BE49-F238E27FC236}">
                  <a16:creationId xmlns:a16="http://schemas.microsoft.com/office/drawing/2014/main" id="{937ED4FF-1E5F-43A1-BEF6-4FEBAC276D28}"/>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2" name="Freeform 64">
              <a:extLst>
                <a:ext uri="{FF2B5EF4-FFF2-40B4-BE49-F238E27FC236}">
                  <a16:creationId xmlns:a16="http://schemas.microsoft.com/office/drawing/2014/main" id="{70367D43-A194-4E20-A60F-B9CFEC584A62}"/>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93" name="Freeform 65">
              <a:extLst>
                <a:ext uri="{FF2B5EF4-FFF2-40B4-BE49-F238E27FC236}">
                  <a16:creationId xmlns:a16="http://schemas.microsoft.com/office/drawing/2014/main" id="{74A5EC66-D72F-4684-9F1A-B59300C2FAD6}"/>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4" name="Freeform 66">
              <a:extLst>
                <a:ext uri="{FF2B5EF4-FFF2-40B4-BE49-F238E27FC236}">
                  <a16:creationId xmlns:a16="http://schemas.microsoft.com/office/drawing/2014/main" id="{8B390DD1-EA48-44EB-B068-496D3ABA1DDA}"/>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95" name="Freeform 67">
              <a:extLst>
                <a:ext uri="{FF2B5EF4-FFF2-40B4-BE49-F238E27FC236}">
                  <a16:creationId xmlns:a16="http://schemas.microsoft.com/office/drawing/2014/main" id="{CA022509-913C-42E8-A2CF-C4092C0B7861}"/>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6" name="Freeform 68">
              <a:extLst>
                <a:ext uri="{FF2B5EF4-FFF2-40B4-BE49-F238E27FC236}">
                  <a16:creationId xmlns:a16="http://schemas.microsoft.com/office/drawing/2014/main" id="{0039E891-B355-44BE-B427-30699F7AAF26}"/>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97" name="Freeform 69">
              <a:extLst>
                <a:ext uri="{FF2B5EF4-FFF2-40B4-BE49-F238E27FC236}">
                  <a16:creationId xmlns:a16="http://schemas.microsoft.com/office/drawing/2014/main" id="{1C16579B-C5BF-44AB-8E74-B999AAB0BA07}"/>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98" name="Freeform 70">
              <a:extLst>
                <a:ext uri="{FF2B5EF4-FFF2-40B4-BE49-F238E27FC236}">
                  <a16:creationId xmlns:a16="http://schemas.microsoft.com/office/drawing/2014/main" id="{F97F8302-0E64-46C9-A7AB-0CD40B0773CE}"/>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88871" name="Text Box 71">
            <a:extLst>
              <a:ext uri="{FF2B5EF4-FFF2-40B4-BE49-F238E27FC236}">
                <a16:creationId xmlns:a16="http://schemas.microsoft.com/office/drawing/2014/main" id="{C6F64DA9-5686-4CCA-B1B5-C929F2049E7D}"/>
              </a:ext>
            </a:extLst>
          </p:cNvPr>
          <p:cNvSpPr txBox="1">
            <a:spLocks noChangeArrowheads="1"/>
          </p:cNvSpPr>
          <p:nvPr/>
        </p:nvSpPr>
        <p:spPr bwMode="auto">
          <a:xfrm>
            <a:off x="2438400" y="2435225"/>
            <a:ext cx="41910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EL PLAN ANUAL</a:t>
            </a:r>
          </a:p>
        </p:txBody>
      </p:sp>
      <p:pic>
        <p:nvPicPr>
          <p:cNvPr id="79883" name="Picture 74">
            <a:extLst>
              <a:ext uri="{FF2B5EF4-FFF2-40B4-BE49-F238E27FC236}">
                <a16:creationId xmlns:a16="http://schemas.microsoft.com/office/drawing/2014/main" id="{DAA83D51-362C-4CD4-92F6-E7B685B513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352800"/>
            <a:ext cx="144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4" name="Text Box 75">
            <a:extLst>
              <a:ext uri="{FF2B5EF4-FFF2-40B4-BE49-F238E27FC236}">
                <a16:creationId xmlns:a16="http://schemas.microsoft.com/office/drawing/2014/main" id="{47DF9CCD-95A9-43C1-983F-E22574BC9EE7}"/>
              </a:ext>
            </a:extLst>
          </p:cNvPr>
          <p:cNvSpPr txBox="1">
            <a:spLocks noChangeArrowheads="1"/>
          </p:cNvSpPr>
          <p:nvPr/>
        </p:nvSpPr>
        <p:spPr bwMode="auto">
          <a:xfrm>
            <a:off x="3886200" y="34290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chemeClr val="tx1"/>
                </a:solidFill>
                <a:latin typeface="Arial" panose="020B0604020202020204" pitchFamily="34" charset="0"/>
              </a:rPr>
              <a:t>Bases</a:t>
            </a:r>
          </a:p>
        </p:txBody>
      </p:sp>
      <p:sp>
        <p:nvSpPr>
          <p:cNvPr id="79885" name="Line 78">
            <a:extLst>
              <a:ext uri="{FF2B5EF4-FFF2-40B4-BE49-F238E27FC236}">
                <a16:creationId xmlns:a16="http://schemas.microsoft.com/office/drawing/2014/main" id="{B381470F-FBE4-40CE-BECF-93D8387BF669}"/>
              </a:ext>
            </a:extLst>
          </p:cNvPr>
          <p:cNvSpPr>
            <a:spLocks noChangeShapeType="1"/>
          </p:cNvSpPr>
          <p:nvPr/>
        </p:nvSpPr>
        <p:spPr bwMode="auto">
          <a:xfrm>
            <a:off x="4495800" y="1143000"/>
            <a:ext cx="0" cy="304800"/>
          </a:xfrm>
          <a:prstGeom prst="line">
            <a:avLst/>
          </a:prstGeom>
          <a:noFill/>
          <a:ln w="5715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6" name="Line 79">
            <a:extLst>
              <a:ext uri="{FF2B5EF4-FFF2-40B4-BE49-F238E27FC236}">
                <a16:creationId xmlns:a16="http://schemas.microsoft.com/office/drawing/2014/main" id="{050DF321-12E2-4F31-8A5D-72CDFF054CEC}"/>
              </a:ext>
            </a:extLst>
          </p:cNvPr>
          <p:cNvSpPr>
            <a:spLocks noChangeShapeType="1"/>
          </p:cNvSpPr>
          <p:nvPr/>
        </p:nvSpPr>
        <p:spPr bwMode="auto">
          <a:xfrm>
            <a:off x="4495800" y="2057400"/>
            <a:ext cx="0" cy="304800"/>
          </a:xfrm>
          <a:prstGeom prst="line">
            <a:avLst/>
          </a:prstGeom>
          <a:noFill/>
          <a:ln w="5715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7" name="Line 80">
            <a:extLst>
              <a:ext uri="{FF2B5EF4-FFF2-40B4-BE49-F238E27FC236}">
                <a16:creationId xmlns:a16="http://schemas.microsoft.com/office/drawing/2014/main" id="{119459B5-1A2A-4048-BDD3-44E9833D6220}"/>
              </a:ext>
            </a:extLst>
          </p:cNvPr>
          <p:cNvSpPr>
            <a:spLocks noChangeShapeType="1"/>
          </p:cNvSpPr>
          <p:nvPr/>
        </p:nvSpPr>
        <p:spPr bwMode="auto">
          <a:xfrm>
            <a:off x="4495800" y="3048000"/>
            <a:ext cx="0" cy="304800"/>
          </a:xfrm>
          <a:prstGeom prst="line">
            <a:avLst/>
          </a:prstGeom>
          <a:noFill/>
          <a:ln w="5715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8" name="Line 81">
            <a:extLst>
              <a:ext uri="{FF2B5EF4-FFF2-40B4-BE49-F238E27FC236}">
                <a16:creationId xmlns:a16="http://schemas.microsoft.com/office/drawing/2014/main" id="{A60E4E8B-7207-447C-BAAE-6E37650B899D}"/>
              </a:ext>
            </a:extLst>
          </p:cNvPr>
          <p:cNvSpPr>
            <a:spLocks noChangeShapeType="1"/>
          </p:cNvSpPr>
          <p:nvPr/>
        </p:nvSpPr>
        <p:spPr bwMode="auto">
          <a:xfrm>
            <a:off x="4495800" y="4038600"/>
            <a:ext cx="0" cy="304800"/>
          </a:xfrm>
          <a:prstGeom prst="line">
            <a:avLst/>
          </a:prstGeom>
          <a:noFill/>
          <a:ln w="5715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48">
            <a:extLst>
              <a:ext uri="{FF2B5EF4-FFF2-40B4-BE49-F238E27FC236}">
                <a16:creationId xmlns:a16="http://schemas.microsoft.com/office/drawing/2014/main" id="{185B10ED-FBB5-4431-8874-8C2C3A30A222}"/>
              </a:ext>
            </a:extLst>
          </p:cNvPr>
          <p:cNvGrpSpPr>
            <a:grpSpLocks/>
          </p:cNvGrpSpPr>
          <p:nvPr/>
        </p:nvGrpSpPr>
        <p:grpSpPr bwMode="auto">
          <a:xfrm>
            <a:off x="2743200" y="152400"/>
            <a:ext cx="3505200" cy="685800"/>
            <a:chOff x="1298" y="1873"/>
            <a:chExt cx="3020" cy="478"/>
          </a:xfrm>
        </p:grpSpPr>
        <p:sp>
          <p:nvSpPr>
            <p:cNvPr id="81955" name="Rectangle 49">
              <a:extLst>
                <a:ext uri="{FF2B5EF4-FFF2-40B4-BE49-F238E27FC236}">
                  <a16:creationId xmlns:a16="http://schemas.microsoft.com/office/drawing/2014/main" id="{37CD4641-9899-4694-B406-64324F150561}"/>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1956" name="Rectangle 50">
              <a:extLst>
                <a:ext uri="{FF2B5EF4-FFF2-40B4-BE49-F238E27FC236}">
                  <a16:creationId xmlns:a16="http://schemas.microsoft.com/office/drawing/2014/main" id="{593398C7-CBC8-47BB-9BD0-9125CB5BE3DD}"/>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1957" name="Freeform 51">
              <a:extLst>
                <a:ext uri="{FF2B5EF4-FFF2-40B4-BE49-F238E27FC236}">
                  <a16:creationId xmlns:a16="http://schemas.microsoft.com/office/drawing/2014/main" id="{E1ED047B-57E9-4880-A1A8-441E8F4F0D10}"/>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8" name="Freeform 52">
              <a:extLst>
                <a:ext uri="{FF2B5EF4-FFF2-40B4-BE49-F238E27FC236}">
                  <a16:creationId xmlns:a16="http://schemas.microsoft.com/office/drawing/2014/main" id="{65D22776-4AF7-4E89-93AE-9E9C730A56F6}"/>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59" name="Freeform 53">
              <a:extLst>
                <a:ext uri="{FF2B5EF4-FFF2-40B4-BE49-F238E27FC236}">
                  <a16:creationId xmlns:a16="http://schemas.microsoft.com/office/drawing/2014/main" id="{ACDF1AA8-139E-45B3-9037-9E08EC085F55}"/>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0" name="Freeform 54">
              <a:extLst>
                <a:ext uri="{FF2B5EF4-FFF2-40B4-BE49-F238E27FC236}">
                  <a16:creationId xmlns:a16="http://schemas.microsoft.com/office/drawing/2014/main" id="{C0E7FA21-F471-4F90-9933-7771AA6A7DA5}"/>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61" name="Freeform 55">
              <a:extLst>
                <a:ext uri="{FF2B5EF4-FFF2-40B4-BE49-F238E27FC236}">
                  <a16:creationId xmlns:a16="http://schemas.microsoft.com/office/drawing/2014/main" id="{D7483430-04B3-4A67-9561-C8EBD159BAB1}"/>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2" name="Freeform 56">
              <a:extLst>
                <a:ext uri="{FF2B5EF4-FFF2-40B4-BE49-F238E27FC236}">
                  <a16:creationId xmlns:a16="http://schemas.microsoft.com/office/drawing/2014/main" id="{AD8B00A0-7705-4855-AE25-4690712C9ECD}"/>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63" name="Freeform 57">
              <a:extLst>
                <a:ext uri="{FF2B5EF4-FFF2-40B4-BE49-F238E27FC236}">
                  <a16:creationId xmlns:a16="http://schemas.microsoft.com/office/drawing/2014/main" id="{CEBE7E9C-2F45-4759-80F3-22AC7B0564EC}"/>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64" name="Freeform 58">
              <a:extLst>
                <a:ext uri="{FF2B5EF4-FFF2-40B4-BE49-F238E27FC236}">
                  <a16:creationId xmlns:a16="http://schemas.microsoft.com/office/drawing/2014/main" id="{5BF523C4-A082-471B-9136-F2D0CC480054}"/>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8619" name="Text Box 59">
            <a:extLst>
              <a:ext uri="{FF2B5EF4-FFF2-40B4-BE49-F238E27FC236}">
                <a16:creationId xmlns:a16="http://schemas.microsoft.com/office/drawing/2014/main" id="{32CE03B3-A7FA-4462-B130-1A9A46B4B829}"/>
              </a:ext>
            </a:extLst>
          </p:cNvPr>
          <p:cNvSpPr txBox="1">
            <a:spLocks noChangeArrowheads="1"/>
          </p:cNvSpPr>
          <p:nvPr/>
        </p:nvSpPr>
        <p:spPr bwMode="auto">
          <a:xfrm>
            <a:off x="2438400" y="225425"/>
            <a:ext cx="41910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EL PLAN ANUAL</a:t>
            </a:r>
          </a:p>
        </p:txBody>
      </p:sp>
      <p:sp>
        <p:nvSpPr>
          <p:cNvPr id="81924" name="Freeform 107">
            <a:extLst>
              <a:ext uri="{FF2B5EF4-FFF2-40B4-BE49-F238E27FC236}">
                <a16:creationId xmlns:a16="http://schemas.microsoft.com/office/drawing/2014/main" id="{E2578554-C193-43B7-B6B6-A5ABAB62EC7F}"/>
              </a:ext>
            </a:extLst>
          </p:cNvPr>
          <p:cNvSpPr>
            <a:spLocks/>
          </p:cNvSpPr>
          <p:nvPr/>
        </p:nvSpPr>
        <p:spPr bwMode="auto">
          <a:xfrm>
            <a:off x="1631950" y="939800"/>
            <a:ext cx="1339850" cy="508000"/>
          </a:xfrm>
          <a:custGeom>
            <a:avLst/>
            <a:gdLst>
              <a:gd name="T0" fmla="*/ 1108421 w 2530"/>
              <a:gd name="T1" fmla="*/ 264054 h 960"/>
              <a:gd name="T2" fmla="*/ 1053874 w 2530"/>
              <a:gd name="T3" fmla="*/ 339725 h 960"/>
              <a:gd name="T4" fmla="*/ 1036927 w 2530"/>
              <a:gd name="T5" fmla="*/ 383117 h 960"/>
              <a:gd name="T6" fmla="*/ 1019451 w 2530"/>
              <a:gd name="T7" fmla="*/ 394758 h 960"/>
              <a:gd name="T8" fmla="*/ 994031 w 2530"/>
              <a:gd name="T9" fmla="*/ 405871 h 960"/>
              <a:gd name="T10" fmla="*/ 973377 w 2530"/>
              <a:gd name="T11" fmla="*/ 405871 h 960"/>
              <a:gd name="T12" fmla="*/ 994031 w 2530"/>
              <a:gd name="T13" fmla="*/ 332317 h 960"/>
              <a:gd name="T14" fmla="*/ 1141256 w 2530"/>
              <a:gd name="T15" fmla="*/ 179917 h 960"/>
              <a:gd name="T16" fmla="*/ 1144433 w 2530"/>
              <a:gd name="T17" fmla="*/ 132821 h 960"/>
              <a:gd name="T18" fmla="*/ 961726 w 2530"/>
              <a:gd name="T19" fmla="*/ 237596 h 960"/>
              <a:gd name="T20" fmla="*/ 822975 w 2530"/>
              <a:gd name="T21" fmla="*/ 345546 h 960"/>
              <a:gd name="T22" fmla="*/ 693227 w 2530"/>
              <a:gd name="T23" fmla="*/ 456142 h 960"/>
              <a:gd name="T24" fmla="*/ 591546 w 2530"/>
              <a:gd name="T25" fmla="*/ 416454 h 960"/>
              <a:gd name="T26" fmla="*/ 726591 w 2530"/>
              <a:gd name="T27" fmla="*/ 277283 h 960"/>
              <a:gd name="T28" fmla="*/ 877522 w 2530"/>
              <a:gd name="T29" fmla="*/ 137583 h 960"/>
              <a:gd name="T30" fmla="*/ 629147 w 2530"/>
              <a:gd name="T31" fmla="*/ 314325 h 960"/>
              <a:gd name="T32" fmla="*/ 448029 w 2530"/>
              <a:gd name="T33" fmla="*/ 460904 h 960"/>
              <a:gd name="T34" fmla="*/ 340523 w 2530"/>
              <a:gd name="T35" fmla="*/ 500592 h 960"/>
              <a:gd name="T36" fmla="*/ 335757 w 2530"/>
              <a:gd name="T37" fmla="*/ 429683 h 960"/>
              <a:gd name="T38" fmla="*/ 395070 w 2530"/>
              <a:gd name="T39" fmla="*/ 405871 h 960"/>
              <a:gd name="T40" fmla="*/ 434789 w 2530"/>
              <a:gd name="T41" fmla="*/ 367771 h 960"/>
              <a:gd name="T42" fmla="*/ 419431 w 2530"/>
              <a:gd name="T43" fmla="*/ 366183 h 960"/>
              <a:gd name="T44" fmla="*/ 463916 w 2530"/>
              <a:gd name="T45" fmla="*/ 330200 h 960"/>
              <a:gd name="T46" fmla="*/ 482452 w 2530"/>
              <a:gd name="T47" fmla="*/ 303742 h 960"/>
              <a:gd name="T48" fmla="*/ 576718 w 2530"/>
              <a:gd name="T49" fmla="*/ 199496 h 960"/>
              <a:gd name="T50" fmla="*/ 388715 w 2530"/>
              <a:gd name="T51" fmla="*/ 348192 h 960"/>
              <a:gd name="T52" fmla="*/ 275384 w 2530"/>
              <a:gd name="T53" fmla="*/ 432329 h 960"/>
              <a:gd name="T54" fmla="*/ 217130 w 2530"/>
              <a:gd name="T55" fmla="*/ 383117 h 960"/>
              <a:gd name="T56" fmla="*/ 381831 w 2530"/>
              <a:gd name="T57" fmla="*/ 184679 h 960"/>
              <a:gd name="T58" fmla="*/ 289683 w 2530"/>
              <a:gd name="T59" fmla="*/ 259292 h 960"/>
              <a:gd name="T60" fmla="*/ 156228 w 2530"/>
              <a:gd name="T61" fmla="*/ 369888 h 960"/>
              <a:gd name="T62" fmla="*/ 52958 w 2530"/>
              <a:gd name="T63" fmla="*/ 419100 h 960"/>
              <a:gd name="T64" fmla="*/ 2118 w 2530"/>
              <a:gd name="T65" fmla="*/ 416454 h 960"/>
              <a:gd name="T66" fmla="*/ 5296 w 2530"/>
              <a:gd name="T67" fmla="*/ 398463 h 960"/>
              <a:gd name="T68" fmla="*/ 28598 w 2530"/>
              <a:gd name="T69" fmla="*/ 392642 h 960"/>
              <a:gd name="T70" fmla="*/ 44485 w 2530"/>
              <a:gd name="T71" fmla="*/ 381529 h 960"/>
              <a:gd name="T72" fmla="*/ 94266 w 2530"/>
              <a:gd name="T73" fmla="*/ 348192 h 960"/>
              <a:gd name="T74" fmla="*/ 273795 w 2530"/>
              <a:gd name="T75" fmla="*/ 203729 h 960"/>
              <a:gd name="T76" fmla="*/ 490925 w 2530"/>
              <a:gd name="T77" fmla="*/ 28575 h 960"/>
              <a:gd name="T78" fmla="*/ 558183 w 2530"/>
              <a:gd name="T79" fmla="*/ 4763 h 960"/>
              <a:gd name="T80" fmla="*/ 496751 w 2530"/>
              <a:gd name="T81" fmla="*/ 141817 h 960"/>
              <a:gd name="T82" fmla="*/ 400366 w 2530"/>
              <a:gd name="T83" fmla="*/ 267758 h 960"/>
              <a:gd name="T84" fmla="*/ 594194 w 2530"/>
              <a:gd name="T85" fmla="*/ 130704 h 960"/>
              <a:gd name="T86" fmla="*/ 692697 w 2530"/>
              <a:gd name="T87" fmla="*/ 77788 h 960"/>
              <a:gd name="T88" fmla="*/ 746185 w 2530"/>
              <a:gd name="T89" fmla="*/ 135467 h 960"/>
              <a:gd name="T90" fmla="*/ 621203 w 2530"/>
              <a:gd name="T91" fmla="*/ 243417 h 960"/>
              <a:gd name="T92" fmla="*/ 463916 w 2530"/>
              <a:gd name="T93" fmla="*/ 389996 h 960"/>
              <a:gd name="T94" fmla="*/ 697993 w 2530"/>
              <a:gd name="T95" fmla="*/ 216958 h 960"/>
              <a:gd name="T96" fmla="*/ 908768 w 2530"/>
              <a:gd name="T97" fmla="*/ 57679 h 960"/>
              <a:gd name="T98" fmla="*/ 1002504 w 2530"/>
              <a:gd name="T99" fmla="*/ 17992 h 960"/>
              <a:gd name="T100" fmla="*/ 1025277 w 2530"/>
              <a:gd name="T101" fmla="*/ 111125 h 960"/>
              <a:gd name="T102" fmla="*/ 879111 w 2530"/>
              <a:gd name="T103" fmla="*/ 219604 h 960"/>
              <a:gd name="T104" fmla="*/ 719176 w 2530"/>
              <a:gd name="T105" fmla="*/ 376767 h 960"/>
              <a:gd name="T106" fmla="*/ 890232 w 2530"/>
              <a:gd name="T107" fmla="*/ 250825 h 960"/>
              <a:gd name="T108" fmla="*/ 1182034 w 2530"/>
              <a:gd name="T109" fmla="*/ 51329 h 960"/>
              <a:gd name="T110" fmla="*/ 1311782 w 2530"/>
              <a:gd name="T111" fmla="*/ 31221 h 960"/>
              <a:gd name="T112" fmla="*/ 1320785 w 2530"/>
              <a:gd name="T113" fmla="*/ 99483 h 960"/>
              <a:gd name="T114" fmla="*/ 1151847 w 2530"/>
              <a:gd name="T115" fmla="*/ 232833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30" h="960">
                <a:moveTo>
                  <a:pt x="2226" y="377"/>
                </a:moveTo>
                <a:lnTo>
                  <a:pt x="2213" y="390"/>
                </a:lnTo>
                <a:lnTo>
                  <a:pt x="2194" y="402"/>
                </a:lnTo>
                <a:lnTo>
                  <a:pt x="2172" y="424"/>
                </a:lnTo>
                <a:lnTo>
                  <a:pt x="2148" y="444"/>
                </a:lnTo>
                <a:lnTo>
                  <a:pt x="2126" y="465"/>
                </a:lnTo>
                <a:lnTo>
                  <a:pt x="2107" y="481"/>
                </a:lnTo>
                <a:lnTo>
                  <a:pt x="2093" y="499"/>
                </a:lnTo>
                <a:lnTo>
                  <a:pt x="2083" y="506"/>
                </a:lnTo>
                <a:lnTo>
                  <a:pt x="2074" y="515"/>
                </a:lnTo>
                <a:lnTo>
                  <a:pt x="2067" y="528"/>
                </a:lnTo>
                <a:lnTo>
                  <a:pt x="2052" y="549"/>
                </a:lnTo>
                <a:lnTo>
                  <a:pt x="2039" y="565"/>
                </a:lnTo>
                <a:lnTo>
                  <a:pt x="2023" y="590"/>
                </a:lnTo>
                <a:lnTo>
                  <a:pt x="2006" y="617"/>
                </a:lnTo>
                <a:lnTo>
                  <a:pt x="1990" y="642"/>
                </a:lnTo>
                <a:lnTo>
                  <a:pt x="1971" y="667"/>
                </a:lnTo>
                <a:lnTo>
                  <a:pt x="1950" y="678"/>
                </a:lnTo>
                <a:lnTo>
                  <a:pt x="1928" y="692"/>
                </a:lnTo>
                <a:lnTo>
                  <a:pt x="1918" y="703"/>
                </a:lnTo>
                <a:lnTo>
                  <a:pt x="1919" y="721"/>
                </a:lnTo>
                <a:lnTo>
                  <a:pt x="1934" y="721"/>
                </a:lnTo>
                <a:lnTo>
                  <a:pt x="1950" y="721"/>
                </a:lnTo>
                <a:lnTo>
                  <a:pt x="1958" y="724"/>
                </a:lnTo>
                <a:lnTo>
                  <a:pt x="1952" y="724"/>
                </a:lnTo>
                <a:lnTo>
                  <a:pt x="1936" y="728"/>
                </a:lnTo>
                <a:lnTo>
                  <a:pt x="1912" y="733"/>
                </a:lnTo>
                <a:lnTo>
                  <a:pt x="1896" y="737"/>
                </a:lnTo>
                <a:lnTo>
                  <a:pt x="1893" y="742"/>
                </a:lnTo>
                <a:lnTo>
                  <a:pt x="1903" y="742"/>
                </a:lnTo>
                <a:lnTo>
                  <a:pt x="1918" y="746"/>
                </a:lnTo>
                <a:lnTo>
                  <a:pt x="1925" y="746"/>
                </a:lnTo>
                <a:lnTo>
                  <a:pt x="1928" y="749"/>
                </a:lnTo>
                <a:lnTo>
                  <a:pt x="1919" y="753"/>
                </a:lnTo>
                <a:lnTo>
                  <a:pt x="1909" y="758"/>
                </a:lnTo>
                <a:lnTo>
                  <a:pt x="1893" y="758"/>
                </a:lnTo>
                <a:lnTo>
                  <a:pt x="1877" y="758"/>
                </a:lnTo>
                <a:lnTo>
                  <a:pt x="1863" y="753"/>
                </a:lnTo>
                <a:lnTo>
                  <a:pt x="1863" y="758"/>
                </a:lnTo>
                <a:lnTo>
                  <a:pt x="1877" y="767"/>
                </a:lnTo>
                <a:lnTo>
                  <a:pt x="1890" y="771"/>
                </a:lnTo>
                <a:lnTo>
                  <a:pt x="1887" y="771"/>
                </a:lnTo>
                <a:lnTo>
                  <a:pt x="1883" y="778"/>
                </a:lnTo>
                <a:lnTo>
                  <a:pt x="1871" y="783"/>
                </a:lnTo>
                <a:lnTo>
                  <a:pt x="1855" y="787"/>
                </a:lnTo>
                <a:lnTo>
                  <a:pt x="1849" y="778"/>
                </a:lnTo>
                <a:lnTo>
                  <a:pt x="1844" y="771"/>
                </a:lnTo>
                <a:lnTo>
                  <a:pt x="1838" y="767"/>
                </a:lnTo>
                <a:lnTo>
                  <a:pt x="1834" y="771"/>
                </a:lnTo>
                <a:lnTo>
                  <a:pt x="1806" y="749"/>
                </a:lnTo>
                <a:lnTo>
                  <a:pt x="1803" y="721"/>
                </a:lnTo>
                <a:lnTo>
                  <a:pt x="1812" y="695"/>
                </a:lnTo>
                <a:lnTo>
                  <a:pt x="1831" y="674"/>
                </a:lnTo>
                <a:lnTo>
                  <a:pt x="1838" y="667"/>
                </a:lnTo>
                <a:lnTo>
                  <a:pt x="1855" y="649"/>
                </a:lnTo>
                <a:lnTo>
                  <a:pt x="1877" y="628"/>
                </a:lnTo>
                <a:lnTo>
                  <a:pt x="1900" y="603"/>
                </a:lnTo>
                <a:lnTo>
                  <a:pt x="1931" y="569"/>
                </a:lnTo>
                <a:lnTo>
                  <a:pt x="1967" y="536"/>
                </a:lnTo>
                <a:lnTo>
                  <a:pt x="2002" y="499"/>
                </a:lnTo>
                <a:lnTo>
                  <a:pt x="2039" y="456"/>
                </a:lnTo>
                <a:lnTo>
                  <a:pt x="2077" y="419"/>
                </a:lnTo>
                <a:lnTo>
                  <a:pt x="2119" y="377"/>
                </a:lnTo>
                <a:lnTo>
                  <a:pt x="2155" y="340"/>
                </a:lnTo>
                <a:lnTo>
                  <a:pt x="2194" y="302"/>
                </a:lnTo>
                <a:lnTo>
                  <a:pt x="2229" y="268"/>
                </a:lnTo>
                <a:lnTo>
                  <a:pt x="2262" y="235"/>
                </a:lnTo>
                <a:lnTo>
                  <a:pt x="2290" y="210"/>
                </a:lnTo>
                <a:lnTo>
                  <a:pt x="2313" y="188"/>
                </a:lnTo>
                <a:lnTo>
                  <a:pt x="2270" y="201"/>
                </a:lnTo>
                <a:lnTo>
                  <a:pt x="2219" y="222"/>
                </a:lnTo>
                <a:lnTo>
                  <a:pt x="2161" y="251"/>
                </a:lnTo>
                <a:lnTo>
                  <a:pt x="2102" y="281"/>
                </a:lnTo>
                <a:lnTo>
                  <a:pt x="2039" y="315"/>
                </a:lnTo>
                <a:lnTo>
                  <a:pt x="1983" y="349"/>
                </a:lnTo>
                <a:lnTo>
                  <a:pt x="1931" y="377"/>
                </a:lnTo>
                <a:lnTo>
                  <a:pt x="1887" y="402"/>
                </a:lnTo>
                <a:lnTo>
                  <a:pt x="1868" y="415"/>
                </a:lnTo>
                <a:lnTo>
                  <a:pt x="1844" y="431"/>
                </a:lnTo>
                <a:lnTo>
                  <a:pt x="1816" y="449"/>
                </a:lnTo>
                <a:lnTo>
                  <a:pt x="1787" y="469"/>
                </a:lnTo>
                <a:lnTo>
                  <a:pt x="1754" y="494"/>
                </a:lnTo>
                <a:lnTo>
                  <a:pt x="1722" y="519"/>
                </a:lnTo>
                <a:lnTo>
                  <a:pt x="1689" y="544"/>
                </a:lnTo>
                <a:lnTo>
                  <a:pt x="1654" y="569"/>
                </a:lnTo>
                <a:lnTo>
                  <a:pt x="1619" y="599"/>
                </a:lnTo>
                <a:lnTo>
                  <a:pt x="1586" y="628"/>
                </a:lnTo>
                <a:lnTo>
                  <a:pt x="1554" y="653"/>
                </a:lnTo>
                <a:lnTo>
                  <a:pt x="1524" y="683"/>
                </a:lnTo>
                <a:lnTo>
                  <a:pt x="1493" y="708"/>
                </a:lnTo>
                <a:lnTo>
                  <a:pt x="1470" y="733"/>
                </a:lnTo>
                <a:lnTo>
                  <a:pt x="1448" y="753"/>
                </a:lnTo>
                <a:lnTo>
                  <a:pt x="1429" y="774"/>
                </a:lnTo>
                <a:lnTo>
                  <a:pt x="1392" y="812"/>
                </a:lnTo>
                <a:lnTo>
                  <a:pt x="1350" y="842"/>
                </a:lnTo>
                <a:lnTo>
                  <a:pt x="1309" y="862"/>
                </a:lnTo>
                <a:lnTo>
                  <a:pt x="1269" y="876"/>
                </a:lnTo>
                <a:lnTo>
                  <a:pt x="1234" y="880"/>
                </a:lnTo>
                <a:lnTo>
                  <a:pt x="1201" y="880"/>
                </a:lnTo>
                <a:lnTo>
                  <a:pt x="1176" y="876"/>
                </a:lnTo>
                <a:lnTo>
                  <a:pt x="1157" y="867"/>
                </a:lnTo>
                <a:lnTo>
                  <a:pt x="1131" y="846"/>
                </a:lnTo>
                <a:lnTo>
                  <a:pt x="1114" y="821"/>
                </a:lnTo>
                <a:lnTo>
                  <a:pt x="1117" y="787"/>
                </a:lnTo>
                <a:lnTo>
                  <a:pt x="1147" y="742"/>
                </a:lnTo>
                <a:lnTo>
                  <a:pt x="1163" y="724"/>
                </a:lnTo>
                <a:lnTo>
                  <a:pt x="1185" y="699"/>
                </a:lnTo>
                <a:lnTo>
                  <a:pt x="1215" y="670"/>
                </a:lnTo>
                <a:lnTo>
                  <a:pt x="1247" y="637"/>
                </a:lnTo>
                <a:lnTo>
                  <a:pt x="1288" y="603"/>
                </a:lnTo>
                <a:lnTo>
                  <a:pt x="1328" y="565"/>
                </a:lnTo>
                <a:lnTo>
                  <a:pt x="1372" y="524"/>
                </a:lnTo>
                <a:lnTo>
                  <a:pt x="1415" y="486"/>
                </a:lnTo>
                <a:lnTo>
                  <a:pt x="1459" y="444"/>
                </a:lnTo>
                <a:lnTo>
                  <a:pt x="1502" y="406"/>
                </a:lnTo>
                <a:lnTo>
                  <a:pt x="1541" y="369"/>
                </a:lnTo>
                <a:lnTo>
                  <a:pt x="1577" y="335"/>
                </a:lnTo>
                <a:lnTo>
                  <a:pt x="1611" y="306"/>
                </a:lnTo>
                <a:lnTo>
                  <a:pt x="1638" y="281"/>
                </a:lnTo>
                <a:lnTo>
                  <a:pt x="1657" y="260"/>
                </a:lnTo>
                <a:lnTo>
                  <a:pt x="1670" y="247"/>
                </a:lnTo>
                <a:lnTo>
                  <a:pt x="1597" y="297"/>
                </a:lnTo>
                <a:lnTo>
                  <a:pt x="1524" y="349"/>
                </a:lnTo>
                <a:lnTo>
                  <a:pt x="1451" y="399"/>
                </a:lnTo>
                <a:lnTo>
                  <a:pt x="1380" y="449"/>
                </a:lnTo>
                <a:lnTo>
                  <a:pt x="1315" y="499"/>
                </a:lnTo>
                <a:lnTo>
                  <a:pt x="1250" y="544"/>
                </a:lnTo>
                <a:lnTo>
                  <a:pt x="1188" y="594"/>
                </a:lnTo>
                <a:lnTo>
                  <a:pt x="1128" y="642"/>
                </a:lnTo>
                <a:lnTo>
                  <a:pt x="1073" y="683"/>
                </a:lnTo>
                <a:lnTo>
                  <a:pt x="1022" y="724"/>
                </a:lnTo>
                <a:lnTo>
                  <a:pt x="976" y="762"/>
                </a:lnTo>
                <a:lnTo>
                  <a:pt x="935" y="796"/>
                </a:lnTo>
                <a:lnTo>
                  <a:pt x="901" y="826"/>
                </a:lnTo>
                <a:lnTo>
                  <a:pt x="870" y="851"/>
                </a:lnTo>
                <a:lnTo>
                  <a:pt x="846" y="871"/>
                </a:lnTo>
                <a:lnTo>
                  <a:pt x="827" y="887"/>
                </a:lnTo>
                <a:lnTo>
                  <a:pt x="797" y="912"/>
                </a:lnTo>
                <a:lnTo>
                  <a:pt x="769" y="930"/>
                </a:lnTo>
                <a:lnTo>
                  <a:pt x="743" y="946"/>
                </a:lnTo>
                <a:lnTo>
                  <a:pt x="715" y="955"/>
                </a:lnTo>
                <a:lnTo>
                  <a:pt x="691" y="960"/>
                </a:lnTo>
                <a:lnTo>
                  <a:pt x="666" y="955"/>
                </a:lnTo>
                <a:lnTo>
                  <a:pt x="643" y="946"/>
                </a:lnTo>
                <a:lnTo>
                  <a:pt x="618" y="930"/>
                </a:lnTo>
                <a:lnTo>
                  <a:pt x="588" y="896"/>
                </a:lnTo>
                <a:lnTo>
                  <a:pt x="582" y="867"/>
                </a:lnTo>
                <a:lnTo>
                  <a:pt x="594" y="842"/>
                </a:lnTo>
                <a:lnTo>
                  <a:pt x="607" y="830"/>
                </a:lnTo>
                <a:lnTo>
                  <a:pt x="613" y="826"/>
                </a:lnTo>
                <a:lnTo>
                  <a:pt x="623" y="817"/>
                </a:lnTo>
                <a:lnTo>
                  <a:pt x="634" y="812"/>
                </a:lnTo>
                <a:lnTo>
                  <a:pt x="647" y="803"/>
                </a:lnTo>
                <a:lnTo>
                  <a:pt x="659" y="799"/>
                </a:lnTo>
                <a:lnTo>
                  <a:pt x="669" y="796"/>
                </a:lnTo>
                <a:lnTo>
                  <a:pt x="681" y="792"/>
                </a:lnTo>
                <a:lnTo>
                  <a:pt x="688" y="792"/>
                </a:lnTo>
                <a:lnTo>
                  <a:pt x="708" y="787"/>
                </a:lnTo>
                <a:lnTo>
                  <a:pt x="727" y="778"/>
                </a:lnTo>
                <a:lnTo>
                  <a:pt x="746" y="767"/>
                </a:lnTo>
                <a:lnTo>
                  <a:pt x="762" y="753"/>
                </a:lnTo>
                <a:lnTo>
                  <a:pt x="781" y="737"/>
                </a:lnTo>
                <a:lnTo>
                  <a:pt x="802" y="721"/>
                </a:lnTo>
                <a:lnTo>
                  <a:pt x="824" y="699"/>
                </a:lnTo>
                <a:lnTo>
                  <a:pt x="849" y="683"/>
                </a:lnTo>
                <a:lnTo>
                  <a:pt x="840" y="687"/>
                </a:lnTo>
                <a:lnTo>
                  <a:pt x="833" y="692"/>
                </a:lnTo>
                <a:lnTo>
                  <a:pt x="821" y="695"/>
                </a:lnTo>
                <a:lnTo>
                  <a:pt x="808" y="699"/>
                </a:lnTo>
                <a:lnTo>
                  <a:pt x="795" y="708"/>
                </a:lnTo>
                <a:lnTo>
                  <a:pt x="778" y="712"/>
                </a:lnTo>
                <a:lnTo>
                  <a:pt x="759" y="724"/>
                </a:lnTo>
                <a:lnTo>
                  <a:pt x="740" y="733"/>
                </a:lnTo>
                <a:lnTo>
                  <a:pt x="753" y="721"/>
                </a:lnTo>
                <a:lnTo>
                  <a:pt x="769" y="708"/>
                </a:lnTo>
                <a:lnTo>
                  <a:pt x="792" y="692"/>
                </a:lnTo>
                <a:lnTo>
                  <a:pt x="818" y="674"/>
                </a:lnTo>
                <a:lnTo>
                  <a:pt x="843" y="658"/>
                </a:lnTo>
                <a:lnTo>
                  <a:pt x="868" y="642"/>
                </a:lnTo>
                <a:lnTo>
                  <a:pt x="892" y="619"/>
                </a:lnTo>
                <a:lnTo>
                  <a:pt x="911" y="603"/>
                </a:lnTo>
                <a:lnTo>
                  <a:pt x="901" y="608"/>
                </a:lnTo>
                <a:lnTo>
                  <a:pt x="886" y="617"/>
                </a:lnTo>
                <a:lnTo>
                  <a:pt x="876" y="624"/>
                </a:lnTo>
                <a:lnTo>
                  <a:pt x="862" y="633"/>
                </a:lnTo>
                <a:lnTo>
                  <a:pt x="851" y="642"/>
                </a:lnTo>
                <a:lnTo>
                  <a:pt x="837" y="649"/>
                </a:lnTo>
                <a:lnTo>
                  <a:pt x="824" y="658"/>
                </a:lnTo>
                <a:lnTo>
                  <a:pt x="811" y="667"/>
                </a:lnTo>
                <a:lnTo>
                  <a:pt x="830" y="649"/>
                </a:lnTo>
                <a:lnTo>
                  <a:pt x="865" y="617"/>
                </a:lnTo>
                <a:lnTo>
                  <a:pt x="911" y="574"/>
                </a:lnTo>
                <a:lnTo>
                  <a:pt x="968" y="524"/>
                </a:lnTo>
                <a:lnTo>
                  <a:pt x="1027" y="469"/>
                </a:lnTo>
                <a:lnTo>
                  <a:pt x="1085" y="415"/>
                </a:lnTo>
                <a:lnTo>
                  <a:pt x="1138" y="369"/>
                </a:lnTo>
                <a:lnTo>
                  <a:pt x="1182" y="327"/>
                </a:lnTo>
                <a:lnTo>
                  <a:pt x="1157" y="340"/>
                </a:lnTo>
                <a:lnTo>
                  <a:pt x="1125" y="356"/>
                </a:lnTo>
                <a:lnTo>
                  <a:pt x="1089" y="377"/>
                </a:lnTo>
                <a:lnTo>
                  <a:pt x="1050" y="406"/>
                </a:lnTo>
                <a:lnTo>
                  <a:pt x="1005" y="440"/>
                </a:lnTo>
                <a:lnTo>
                  <a:pt x="963" y="474"/>
                </a:lnTo>
                <a:lnTo>
                  <a:pt x="914" y="511"/>
                </a:lnTo>
                <a:lnTo>
                  <a:pt x="868" y="549"/>
                </a:lnTo>
                <a:lnTo>
                  <a:pt x="821" y="587"/>
                </a:lnTo>
                <a:lnTo>
                  <a:pt x="775" y="624"/>
                </a:lnTo>
                <a:lnTo>
                  <a:pt x="734" y="658"/>
                </a:lnTo>
                <a:lnTo>
                  <a:pt x="694" y="692"/>
                </a:lnTo>
                <a:lnTo>
                  <a:pt x="659" y="721"/>
                </a:lnTo>
                <a:lnTo>
                  <a:pt x="629" y="746"/>
                </a:lnTo>
                <a:lnTo>
                  <a:pt x="604" y="767"/>
                </a:lnTo>
                <a:lnTo>
                  <a:pt x="588" y="778"/>
                </a:lnTo>
                <a:lnTo>
                  <a:pt x="563" y="796"/>
                </a:lnTo>
                <a:lnTo>
                  <a:pt x="539" y="808"/>
                </a:lnTo>
                <a:lnTo>
                  <a:pt x="520" y="817"/>
                </a:lnTo>
                <a:lnTo>
                  <a:pt x="501" y="821"/>
                </a:lnTo>
                <a:lnTo>
                  <a:pt x="482" y="821"/>
                </a:lnTo>
                <a:lnTo>
                  <a:pt x="466" y="817"/>
                </a:lnTo>
                <a:lnTo>
                  <a:pt x="450" y="808"/>
                </a:lnTo>
                <a:lnTo>
                  <a:pt x="436" y="799"/>
                </a:lnTo>
                <a:lnTo>
                  <a:pt x="414" y="774"/>
                </a:lnTo>
                <a:lnTo>
                  <a:pt x="404" y="753"/>
                </a:lnTo>
                <a:lnTo>
                  <a:pt x="410" y="724"/>
                </a:lnTo>
                <a:lnTo>
                  <a:pt x="426" y="695"/>
                </a:lnTo>
                <a:lnTo>
                  <a:pt x="442" y="674"/>
                </a:lnTo>
                <a:lnTo>
                  <a:pt x="469" y="642"/>
                </a:lnTo>
                <a:lnTo>
                  <a:pt x="504" y="599"/>
                </a:lnTo>
                <a:lnTo>
                  <a:pt x="545" y="549"/>
                </a:lnTo>
                <a:lnTo>
                  <a:pt x="595" y="490"/>
                </a:lnTo>
                <a:lnTo>
                  <a:pt x="656" y="424"/>
                </a:lnTo>
                <a:lnTo>
                  <a:pt x="721" y="349"/>
                </a:lnTo>
                <a:lnTo>
                  <a:pt x="795" y="268"/>
                </a:lnTo>
                <a:lnTo>
                  <a:pt x="766" y="297"/>
                </a:lnTo>
                <a:lnTo>
                  <a:pt x="734" y="327"/>
                </a:lnTo>
                <a:lnTo>
                  <a:pt x="702" y="356"/>
                </a:lnTo>
                <a:lnTo>
                  <a:pt x="665" y="390"/>
                </a:lnTo>
                <a:lnTo>
                  <a:pt x="626" y="424"/>
                </a:lnTo>
                <a:lnTo>
                  <a:pt x="588" y="456"/>
                </a:lnTo>
                <a:lnTo>
                  <a:pt x="547" y="490"/>
                </a:lnTo>
                <a:lnTo>
                  <a:pt x="510" y="524"/>
                </a:lnTo>
                <a:lnTo>
                  <a:pt x="472" y="558"/>
                </a:lnTo>
                <a:lnTo>
                  <a:pt x="433" y="587"/>
                </a:lnTo>
                <a:lnTo>
                  <a:pt x="398" y="617"/>
                </a:lnTo>
                <a:lnTo>
                  <a:pt x="368" y="642"/>
                </a:lnTo>
                <a:lnTo>
                  <a:pt x="339" y="667"/>
                </a:lnTo>
                <a:lnTo>
                  <a:pt x="314" y="687"/>
                </a:lnTo>
                <a:lnTo>
                  <a:pt x="295" y="699"/>
                </a:lnTo>
                <a:lnTo>
                  <a:pt x="278" y="712"/>
                </a:lnTo>
                <a:lnTo>
                  <a:pt x="252" y="728"/>
                </a:lnTo>
                <a:lnTo>
                  <a:pt x="224" y="746"/>
                </a:lnTo>
                <a:lnTo>
                  <a:pt x="197" y="758"/>
                </a:lnTo>
                <a:lnTo>
                  <a:pt x="168" y="771"/>
                </a:lnTo>
                <a:lnTo>
                  <a:pt x="143" y="778"/>
                </a:lnTo>
                <a:lnTo>
                  <a:pt x="119" y="787"/>
                </a:lnTo>
                <a:lnTo>
                  <a:pt x="100" y="792"/>
                </a:lnTo>
                <a:lnTo>
                  <a:pt x="87" y="792"/>
                </a:lnTo>
                <a:lnTo>
                  <a:pt x="75" y="792"/>
                </a:lnTo>
                <a:lnTo>
                  <a:pt x="62" y="792"/>
                </a:lnTo>
                <a:lnTo>
                  <a:pt x="48" y="792"/>
                </a:lnTo>
                <a:lnTo>
                  <a:pt x="35" y="792"/>
                </a:lnTo>
                <a:lnTo>
                  <a:pt x="23" y="792"/>
                </a:lnTo>
                <a:lnTo>
                  <a:pt x="13" y="792"/>
                </a:lnTo>
                <a:lnTo>
                  <a:pt x="4" y="787"/>
                </a:lnTo>
                <a:lnTo>
                  <a:pt x="0" y="787"/>
                </a:lnTo>
                <a:lnTo>
                  <a:pt x="16" y="783"/>
                </a:lnTo>
                <a:lnTo>
                  <a:pt x="29" y="778"/>
                </a:lnTo>
                <a:lnTo>
                  <a:pt x="35" y="771"/>
                </a:lnTo>
                <a:lnTo>
                  <a:pt x="37" y="771"/>
                </a:lnTo>
                <a:lnTo>
                  <a:pt x="20" y="767"/>
                </a:lnTo>
                <a:lnTo>
                  <a:pt x="10" y="758"/>
                </a:lnTo>
                <a:lnTo>
                  <a:pt x="10" y="753"/>
                </a:lnTo>
                <a:lnTo>
                  <a:pt x="26" y="758"/>
                </a:lnTo>
                <a:lnTo>
                  <a:pt x="43" y="758"/>
                </a:lnTo>
                <a:lnTo>
                  <a:pt x="59" y="758"/>
                </a:lnTo>
                <a:lnTo>
                  <a:pt x="71" y="753"/>
                </a:lnTo>
                <a:lnTo>
                  <a:pt x="78" y="749"/>
                </a:lnTo>
                <a:lnTo>
                  <a:pt x="75" y="746"/>
                </a:lnTo>
                <a:lnTo>
                  <a:pt x="68" y="746"/>
                </a:lnTo>
                <a:lnTo>
                  <a:pt x="54" y="742"/>
                </a:lnTo>
                <a:lnTo>
                  <a:pt x="40" y="742"/>
                </a:lnTo>
                <a:lnTo>
                  <a:pt x="43" y="737"/>
                </a:lnTo>
                <a:lnTo>
                  <a:pt x="62" y="733"/>
                </a:lnTo>
                <a:lnTo>
                  <a:pt x="84" y="728"/>
                </a:lnTo>
                <a:lnTo>
                  <a:pt x="100" y="724"/>
                </a:lnTo>
                <a:lnTo>
                  <a:pt x="106" y="724"/>
                </a:lnTo>
                <a:lnTo>
                  <a:pt x="97" y="721"/>
                </a:lnTo>
                <a:lnTo>
                  <a:pt x="84" y="721"/>
                </a:lnTo>
                <a:lnTo>
                  <a:pt x="71" y="721"/>
                </a:lnTo>
                <a:lnTo>
                  <a:pt x="84" y="717"/>
                </a:lnTo>
                <a:lnTo>
                  <a:pt x="100" y="708"/>
                </a:lnTo>
                <a:lnTo>
                  <a:pt x="116" y="699"/>
                </a:lnTo>
                <a:lnTo>
                  <a:pt x="133" y="687"/>
                </a:lnTo>
                <a:lnTo>
                  <a:pt x="146" y="678"/>
                </a:lnTo>
                <a:lnTo>
                  <a:pt x="162" y="667"/>
                </a:lnTo>
                <a:lnTo>
                  <a:pt x="178" y="658"/>
                </a:lnTo>
                <a:lnTo>
                  <a:pt x="191" y="644"/>
                </a:lnTo>
                <a:lnTo>
                  <a:pt x="214" y="628"/>
                </a:lnTo>
                <a:lnTo>
                  <a:pt x="246" y="603"/>
                </a:lnTo>
                <a:lnTo>
                  <a:pt x="287" y="569"/>
                </a:lnTo>
                <a:lnTo>
                  <a:pt x="339" y="528"/>
                </a:lnTo>
                <a:lnTo>
                  <a:pt x="393" y="486"/>
                </a:lnTo>
                <a:lnTo>
                  <a:pt x="452" y="435"/>
                </a:lnTo>
                <a:lnTo>
                  <a:pt x="517" y="385"/>
                </a:lnTo>
                <a:lnTo>
                  <a:pt x="581" y="331"/>
                </a:lnTo>
                <a:lnTo>
                  <a:pt x="646" y="281"/>
                </a:lnTo>
                <a:lnTo>
                  <a:pt x="708" y="231"/>
                </a:lnTo>
                <a:lnTo>
                  <a:pt x="765" y="185"/>
                </a:lnTo>
                <a:lnTo>
                  <a:pt x="817" y="143"/>
                </a:lnTo>
                <a:lnTo>
                  <a:pt x="862" y="106"/>
                </a:lnTo>
                <a:lnTo>
                  <a:pt x="901" y="76"/>
                </a:lnTo>
                <a:lnTo>
                  <a:pt x="927" y="54"/>
                </a:lnTo>
                <a:lnTo>
                  <a:pt x="940" y="42"/>
                </a:lnTo>
                <a:lnTo>
                  <a:pt x="957" y="29"/>
                </a:lnTo>
                <a:lnTo>
                  <a:pt x="970" y="22"/>
                </a:lnTo>
                <a:lnTo>
                  <a:pt x="986" y="9"/>
                </a:lnTo>
                <a:lnTo>
                  <a:pt x="1002" y="4"/>
                </a:lnTo>
                <a:lnTo>
                  <a:pt x="1020" y="0"/>
                </a:lnTo>
                <a:lnTo>
                  <a:pt x="1036" y="4"/>
                </a:lnTo>
                <a:lnTo>
                  <a:pt x="1054" y="9"/>
                </a:lnTo>
                <a:lnTo>
                  <a:pt x="1076" y="25"/>
                </a:lnTo>
                <a:lnTo>
                  <a:pt x="1106" y="59"/>
                </a:lnTo>
                <a:lnTo>
                  <a:pt x="1117" y="84"/>
                </a:lnTo>
                <a:lnTo>
                  <a:pt x="1106" y="109"/>
                </a:lnTo>
                <a:lnTo>
                  <a:pt x="1082" y="134"/>
                </a:lnTo>
                <a:lnTo>
                  <a:pt x="1053" y="160"/>
                </a:lnTo>
                <a:lnTo>
                  <a:pt x="1002" y="206"/>
                </a:lnTo>
                <a:lnTo>
                  <a:pt x="938" y="268"/>
                </a:lnTo>
                <a:lnTo>
                  <a:pt x="868" y="340"/>
                </a:lnTo>
                <a:lnTo>
                  <a:pt x="797" y="415"/>
                </a:lnTo>
                <a:lnTo>
                  <a:pt x="731" y="486"/>
                </a:lnTo>
                <a:lnTo>
                  <a:pt x="681" y="544"/>
                </a:lnTo>
                <a:lnTo>
                  <a:pt x="650" y="587"/>
                </a:lnTo>
                <a:lnTo>
                  <a:pt x="681" y="565"/>
                </a:lnTo>
                <a:lnTo>
                  <a:pt x="715" y="536"/>
                </a:lnTo>
                <a:lnTo>
                  <a:pt x="756" y="506"/>
                </a:lnTo>
                <a:lnTo>
                  <a:pt x="799" y="478"/>
                </a:lnTo>
                <a:lnTo>
                  <a:pt x="846" y="444"/>
                </a:lnTo>
                <a:lnTo>
                  <a:pt x="892" y="410"/>
                </a:lnTo>
                <a:lnTo>
                  <a:pt x="940" y="374"/>
                </a:lnTo>
                <a:lnTo>
                  <a:pt x="989" y="340"/>
                </a:lnTo>
                <a:lnTo>
                  <a:pt x="1036" y="306"/>
                </a:lnTo>
                <a:lnTo>
                  <a:pt x="1082" y="276"/>
                </a:lnTo>
                <a:lnTo>
                  <a:pt x="1122" y="247"/>
                </a:lnTo>
                <a:lnTo>
                  <a:pt x="1160" y="218"/>
                </a:lnTo>
                <a:lnTo>
                  <a:pt x="1193" y="197"/>
                </a:lnTo>
                <a:lnTo>
                  <a:pt x="1221" y="181"/>
                </a:lnTo>
                <a:lnTo>
                  <a:pt x="1241" y="168"/>
                </a:lnTo>
                <a:lnTo>
                  <a:pt x="1256" y="160"/>
                </a:lnTo>
                <a:lnTo>
                  <a:pt x="1272" y="151"/>
                </a:lnTo>
                <a:lnTo>
                  <a:pt x="1290" y="147"/>
                </a:lnTo>
                <a:lnTo>
                  <a:pt x="1308" y="147"/>
                </a:lnTo>
                <a:lnTo>
                  <a:pt x="1324" y="147"/>
                </a:lnTo>
                <a:lnTo>
                  <a:pt x="1340" y="151"/>
                </a:lnTo>
                <a:lnTo>
                  <a:pt x="1358" y="160"/>
                </a:lnTo>
                <a:lnTo>
                  <a:pt x="1374" y="168"/>
                </a:lnTo>
                <a:lnTo>
                  <a:pt x="1393" y="181"/>
                </a:lnTo>
                <a:lnTo>
                  <a:pt x="1418" y="206"/>
                </a:lnTo>
                <a:lnTo>
                  <a:pt x="1424" y="231"/>
                </a:lnTo>
                <a:lnTo>
                  <a:pt x="1409" y="256"/>
                </a:lnTo>
                <a:lnTo>
                  <a:pt x="1383" y="285"/>
                </a:lnTo>
                <a:lnTo>
                  <a:pt x="1370" y="297"/>
                </a:lnTo>
                <a:lnTo>
                  <a:pt x="1350" y="315"/>
                </a:lnTo>
                <a:lnTo>
                  <a:pt x="1324" y="335"/>
                </a:lnTo>
                <a:lnTo>
                  <a:pt x="1293" y="360"/>
                </a:lnTo>
                <a:lnTo>
                  <a:pt x="1256" y="394"/>
                </a:lnTo>
                <a:lnTo>
                  <a:pt x="1218" y="427"/>
                </a:lnTo>
                <a:lnTo>
                  <a:pt x="1173" y="460"/>
                </a:lnTo>
                <a:lnTo>
                  <a:pt x="1131" y="499"/>
                </a:lnTo>
                <a:lnTo>
                  <a:pt x="1086" y="536"/>
                </a:lnTo>
                <a:lnTo>
                  <a:pt x="1044" y="574"/>
                </a:lnTo>
                <a:lnTo>
                  <a:pt x="1002" y="612"/>
                </a:lnTo>
                <a:lnTo>
                  <a:pt x="966" y="644"/>
                </a:lnTo>
                <a:lnTo>
                  <a:pt x="930" y="678"/>
                </a:lnTo>
                <a:lnTo>
                  <a:pt x="901" y="708"/>
                </a:lnTo>
                <a:lnTo>
                  <a:pt x="876" y="737"/>
                </a:lnTo>
                <a:lnTo>
                  <a:pt x="859" y="758"/>
                </a:lnTo>
                <a:lnTo>
                  <a:pt x="917" y="712"/>
                </a:lnTo>
                <a:lnTo>
                  <a:pt x="979" y="667"/>
                </a:lnTo>
                <a:lnTo>
                  <a:pt x="1044" y="617"/>
                </a:lnTo>
                <a:lnTo>
                  <a:pt x="1112" y="565"/>
                </a:lnTo>
                <a:lnTo>
                  <a:pt x="1182" y="515"/>
                </a:lnTo>
                <a:lnTo>
                  <a:pt x="1250" y="460"/>
                </a:lnTo>
                <a:lnTo>
                  <a:pt x="1318" y="410"/>
                </a:lnTo>
                <a:lnTo>
                  <a:pt x="1386" y="360"/>
                </a:lnTo>
                <a:lnTo>
                  <a:pt x="1448" y="310"/>
                </a:lnTo>
                <a:lnTo>
                  <a:pt x="1508" y="268"/>
                </a:lnTo>
                <a:lnTo>
                  <a:pt x="1564" y="226"/>
                </a:lnTo>
                <a:lnTo>
                  <a:pt x="1613" y="188"/>
                </a:lnTo>
                <a:lnTo>
                  <a:pt x="1654" y="156"/>
                </a:lnTo>
                <a:lnTo>
                  <a:pt x="1689" y="131"/>
                </a:lnTo>
                <a:lnTo>
                  <a:pt x="1716" y="109"/>
                </a:lnTo>
                <a:lnTo>
                  <a:pt x="1732" y="97"/>
                </a:lnTo>
                <a:lnTo>
                  <a:pt x="1754" y="79"/>
                </a:lnTo>
                <a:lnTo>
                  <a:pt x="1776" y="63"/>
                </a:lnTo>
                <a:lnTo>
                  <a:pt x="1799" y="47"/>
                </a:lnTo>
                <a:lnTo>
                  <a:pt x="1819" y="34"/>
                </a:lnTo>
                <a:lnTo>
                  <a:pt x="1841" y="29"/>
                </a:lnTo>
                <a:lnTo>
                  <a:pt x="1866" y="25"/>
                </a:lnTo>
                <a:lnTo>
                  <a:pt x="1893" y="34"/>
                </a:lnTo>
                <a:lnTo>
                  <a:pt x="1919" y="47"/>
                </a:lnTo>
                <a:lnTo>
                  <a:pt x="1945" y="67"/>
                </a:lnTo>
                <a:lnTo>
                  <a:pt x="1961" y="88"/>
                </a:lnTo>
                <a:lnTo>
                  <a:pt x="1971" y="113"/>
                </a:lnTo>
                <a:lnTo>
                  <a:pt x="1971" y="134"/>
                </a:lnTo>
                <a:lnTo>
                  <a:pt x="1967" y="160"/>
                </a:lnTo>
                <a:lnTo>
                  <a:pt x="1955" y="185"/>
                </a:lnTo>
                <a:lnTo>
                  <a:pt x="1936" y="210"/>
                </a:lnTo>
                <a:lnTo>
                  <a:pt x="1915" y="231"/>
                </a:lnTo>
                <a:lnTo>
                  <a:pt x="1899" y="243"/>
                </a:lnTo>
                <a:lnTo>
                  <a:pt x="1871" y="265"/>
                </a:lnTo>
                <a:lnTo>
                  <a:pt x="1838" y="285"/>
                </a:lnTo>
                <a:lnTo>
                  <a:pt x="1800" y="315"/>
                </a:lnTo>
                <a:lnTo>
                  <a:pt x="1754" y="344"/>
                </a:lnTo>
                <a:lnTo>
                  <a:pt x="1709" y="381"/>
                </a:lnTo>
                <a:lnTo>
                  <a:pt x="1660" y="415"/>
                </a:lnTo>
                <a:lnTo>
                  <a:pt x="1611" y="453"/>
                </a:lnTo>
                <a:lnTo>
                  <a:pt x="1561" y="494"/>
                </a:lnTo>
                <a:lnTo>
                  <a:pt x="1515" y="533"/>
                </a:lnTo>
                <a:lnTo>
                  <a:pt x="1473" y="569"/>
                </a:lnTo>
                <a:lnTo>
                  <a:pt x="1434" y="608"/>
                </a:lnTo>
                <a:lnTo>
                  <a:pt x="1402" y="644"/>
                </a:lnTo>
                <a:lnTo>
                  <a:pt x="1374" y="678"/>
                </a:lnTo>
                <a:lnTo>
                  <a:pt x="1358" y="712"/>
                </a:lnTo>
                <a:lnTo>
                  <a:pt x="1350" y="737"/>
                </a:lnTo>
                <a:lnTo>
                  <a:pt x="1380" y="717"/>
                </a:lnTo>
                <a:lnTo>
                  <a:pt x="1415" y="687"/>
                </a:lnTo>
                <a:lnTo>
                  <a:pt x="1459" y="653"/>
                </a:lnTo>
                <a:lnTo>
                  <a:pt x="1508" y="612"/>
                </a:lnTo>
                <a:lnTo>
                  <a:pt x="1561" y="569"/>
                </a:lnTo>
                <a:lnTo>
                  <a:pt x="1619" y="519"/>
                </a:lnTo>
                <a:lnTo>
                  <a:pt x="1681" y="474"/>
                </a:lnTo>
                <a:lnTo>
                  <a:pt x="1747" y="419"/>
                </a:lnTo>
                <a:lnTo>
                  <a:pt x="1812" y="369"/>
                </a:lnTo>
                <a:lnTo>
                  <a:pt x="1883" y="319"/>
                </a:lnTo>
                <a:lnTo>
                  <a:pt x="1952" y="268"/>
                </a:lnTo>
                <a:lnTo>
                  <a:pt x="2023" y="222"/>
                </a:lnTo>
                <a:lnTo>
                  <a:pt x="2093" y="176"/>
                </a:lnTo>
                <a:lnTo>
                  <a:pt x="2161" y="134"/>
                </a:lnTo>
                <a:lnTo>
                  <a:pt x="2232" y="97"/>
                </a:lnTo>
                <a:lnTo>
                  <a:pt x="2297" y="67"/>
                </a:lnTo>
                <a:lnTo>
                  <a:pt x="2332" y="54"/>
                </a:lnTo>
                <a:lnTo>
                  <a:pt x="2362" y="47"/>
                </a:lnTo>
                <a:lnTo>
                  <a:pt x="2390" y="42"/>
                </a:lnTo>
                <a:lnTo>
                  <a:pt x="2413" y="38"/>
                </a:lnTo>
                <a:lnTo>
                  <a:pt x="2436" y="42"/>
                </a:lnTo>
                <a:lnTo>
                  <a:pt x="2458" y="50"/>
                </a:lnTo>
                <a:lnTo>
                  <a:pt x="2477" y="59"/>
                </a:lnTo>
                <a:lnTo>
                  <a:pt x="2497" y="72"/>
                </a:lnTo>
                <a:lnTo>
                  <a:pt x="2517" y="88"/>
                </a:lnTo>
                <a:lnTo>
                  <a:pt x="2527" y="106"/>
                </a:lnTo>
                <a:lnTo>
                  <a:pt x="2530" y="118"/>
                </a:lnTo>
                <a:lnTo>
                  <a:pt x="2530" y="134"/>
                </a:lnTo>
                <a:lnTo>
                  <a:pt x="2523" y="151"/>
                </a:lnTo>
                <a:lnTo>
                  <a:pt x="2511" y="168"/>
                </a:lnTo>
                <a:lnTo>
                  <a:pt x="2494" y="188"/>
                </a:lnTo>
                <a:lnTo>
                  <a:pt x="2477" y="206"/>
                </a:lnTo>
                <a:lnTo>
                  <a:pt x="2446" y="231"/>
                </a:lnTo>
                <a:lnTo>
                  <a:pt x="2406" y="265"/>
                </a:lnTo>
                <a:lnTo>
                  <a:pt x="2357" y="302"/>
                </a:lnTo>
                <a:lnTo>
                  <a:pt x="2303" y="340"/>
                </a:lnTo>
                <a:lnTo>
                  <a:pt x="2251" y="381"/>
                </a:lnTo>
                <a:lnTo>
                  <a:pt x="2207" y="410"/>
                </a:lnTo>
                <a:lnTo>
                  <a:pt x="2175" y="440"/>
                </a:lnTo>
                <a:lnTo>
                  <a:pt x="2155" y="453"/>
                </a:lnTo>
                <a:lnTo>
                  <a:pt x="2170" y="435"/>
                </a:lnTo>
                <a:lnTo>
                  <a:pt x="2191" y="415"/>
                </a:lnTo>
                <a:lnTo>
                  <a:pt x="2213" y="394"/>
                </a:lnTo>
                <a:lnTo>
                  <a:pt x="2226"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5" name="Freeform 108">
            <a:extLst>
              <a:ext uri="{FF2B5EF4-FFF2-40B4-BE49-F238E27FC236}">
                <a16:creationId xmlns:a16="http://schemas.microsoft.com/office/drawing/2014/main" id="{470B5615-7E97-45A3-9AC3-AE4A5612AA41}"/>
              </a:ext>
            </a:extLst>
          </p:cNvPr>
          <p:cNvSpPr>
            <a:spLocks/>
          </p:cNvSpPr>
          <p:nvPr/>
        </p:nvSpPr>
        <p:spPr bwMode="auto">
          <a:xfrm>
            <a:off x="6019800" y="939800"/>
            <a:ext cx="1338263" cy="508000"/>
          </a:xfrm>
          <a:custGeom>
            <a:avLst/>
            <a:gdLst>
              <a:gd name="T0" fmla="*/ 230808 w 2528"/>
              <a:gd name="T1" fmla="*/ 263779 h 961"/>
              <a:gd name="T2" fmla="*/ 285334 w 2528"/>
              <a:gd name="T3" fmla="*/ 339371 h 961"/>
              <a:gd name="T4" fmla="*/ 302274 w 2528"/>
              <a:gd name="T5" fmla="*/ 383247 h 961"/>
              <a:gd name="T6" fmla="*/ 319743 w 2528"/>
              <a:gd name="T7" fmla="*/ 394876 h 961"/>
              <a:gd name="T8" fmla="*/ 345153 w 2528"/>
              <a:gd name="T9" fmla="*/ 405977 h 961"/>
              <a:gd name="T10" fmla="*/ 365799 w 2528"/>
              <a:gd name="T11" fmla="*/ 405977 h 961"/>
              <a:gd name="T12" fmla="*/ 345153 w 2528"/>
              <a:gd name="T13" fmla="*/ 332499 h 961"/>
              <a:gd name="T14" fmla="*/ 197987 w 2528"/>
              <a:gd name="T15" fmla="*/ 179729 h 961"/>
              <a:gd name="T16" fmla="*/ 194810 w 2528"/>
              <a:gd name="T17" fmla="*/ 133211 h 961"/>
              <a:gd name="T18" fmla="*/ 377445 w 2528"/>
              <a:gd name="T19" fmla="*/ 237349 h 961"/>
              <a:gd name="T20" fmla="*/ 516142 w 2528"/>
              <a:gd name="T21" fmla="*/ 345715 h 961"/>
              <a:gd name="T22" fmla="*/ 645839 w 2528"/>
              <a:gd name="T23" fmla="*/ 456196 h 961"/>
              <a:gd name="T24" fmla="*/ 746950 w 2528"/>
              <a:gd name="T25" fmla="*/ 416549 h 961"/>
              <a:gd name="T26" fmla="*/ 611959 w 2528"/>
              <a:gd name="T27" fmla="*/ 276995 h 961"/>
              <a:gd name="T28" fmla="*/ 461616 w 2528"/>
              <a:gd name="T29" fmla="*/ 137969 h 961"/>
              <a:gd name="T30" fmla="*/ 709364 w 2528"/>
              <a:gd name="T31" fmla="*/ 314527 h 961"/>
              <a:gd name="T32" fmla="*/ 890411 w 2528"/>
              <a:gd name="T33" fmla="*/ 460953 h 961"/>
              <a:gd name="T34" fmla="*/ 998403 w 2528"/>
              <a:gd name="T35" fmla="*/ 500599 h 961"/>
              <a:gd name="T36" fmla="*/ 1003168 w 2528"/>
              <a:gd name="T37" fmla="*/ 429765 h 961"/>
              <a:gd name="T38" fmla="*/ 943878 w 2528"/>
              <a:gd name="T39" fmla="*/ 405977 h 961"/>
              <a:gd name="T40" fmla="*/ 903645 w 2528"/>
              <a:gd name="T41" fmla="*/ 367388 h 961"/>
              <a:gd name="T42" fmla="*/ 919526 w 2528"/>
              <a:gd name="T43" fmla="*/ 365802 h 961"/>
              <a:gd name="T44" fmla="*/ 875059 w 2528"/>
              <a:gd name="T45" fmla="*/ 330385 h 961"/>
              <a:gd name="T46" fmla="*/ 856001 w 2528"/>
              <a:gd name="T47" fmla="*/ 303954 h 961"/>
              <a:gd name="T48" fmla="*/ 761772 w 2528"/>
              <a:gd name="T49" fmla="*/ 199288 h 961"/>
              <a:gd name="T50" fmla="*/ 949701 w 2528"/>
              <a:gd name="T51" fmla="*/ 348358 h 961"/>
              <a:gd name="T52" fmla="*/ 1062987 w 2528"/>
              <a:gd name="T53" fmla="*/ 432408 h 961"/>
              <a:gd name="T54" fmla="*/ 1121748 w 2528"/>
              <a:gd name="T55" fmla="*/ 383247 h 961"/>
              <a:gd name="T56" fmla="*/ 957112 w 2528"/>
              <a:gd name="T57" fmla="*/ 184487 h 961"/>
              <a:gd name="T58" fmla="*/ 1048694 w 2528"/>
              <a:gd name="T59" fmla="*/ 259022 h 961"/>
              <a:gd name="T60" fmla="*/ 1182097 w 2528"/>
              <a:gd name="T61" fmla="*/ 370031 h 961"/>
              <a:gd name="T62" fmla="*/ 1285325 w 2528"/>
              <a:gd name="T63" fmla="*/ 419193 h 961"/>
              <a:gd name="T64" fmla="*/ 1336145 w 2528"/>
              <a:gd name="T65" fmla="*/ 416549 h 961"/>
              <a:gd name="T66" fmla="*/ 1332969 w 2528"/>
              <a:gd name="T67" fmla="*/ 398576 h 961"/>
              <a:gd name="T68" fmla="*/ 1309677 w 2528"/>
              <a:gd name="T69" fmla="*/ 392762 h 961"/>
              <a:gd name="T70" fmla="*/ 1293795 w 2528"/>
              <a:gd name="T71" fmla="*/ 381661 h 961"/>
              <a:gd name="T72" fmla="*/ 1244034 w 2528"/>
              <a:gd name="T73" fmla="*/ 348358 h 961"/>
              <a:gd name="T74" fmla="*/ 1064576 w 2528"/>
              <a:gd name="T75" fmla="*/ 204046 h 961"/>
              <a:gd name="T76" fmla="*/ 847531 w 2528"/>
              <a:gd name="T77" fmla="*/ 28545 h 961"/>
              <a:gd name="T78" fmla="*/ 780830 w 2528"/>
              <a:gd name="T79" fmla="*/ 4229 h 961"/>
              <a:gd name="T80" fmla="*/ 842238 w 2528"/>
              <a:gd name="T81" fmla="*/ 141669 h 961"/>
              <a:gd name="T82" fmla="*/ 938055 w 2528"/>
              <a:gd name="T83" fmla="*/ 268008 h 961"/>
              <a:gd name="T84" fmla="*/ 744832 w 2528"/>
              <a:gd name="T85" fmla="*/ 130568 h 961"/>
              <a:gd name="T86" fmla="*/ 646368 w 2528"/>
              <a:gd name="T87" fmla="*/ 77707 h 961"/>
              <a:gd name="T88" fmla="*/ 592372 w 2528"/>
              <a:gd name="T89" fmla="*/ 135326 h 961"/>
              <a:gd name="T90" fmla="*/ 717305 w 2528"/>
              <a:gd name="T91" fmla="*/ 243692 h 961"/>
              <a:gd name="T92" fmla="*/ 875059 w 2528"/>
              <a:gd name="T93" fmla="*/ 390119 h 961"/>
              <a:gd name="T94" fmla="*/ 641075 w 2528"/>
              <a:gd name="T95" fmla="*/ 217261 h 961"/>
              <a:gd name="T96" fmla="*/ 430383 w 2528"/>
              <a:gd name="T97" fmla="*/ 57619 h 961"/>
              <a:gd name="T98" fmla="*/ 336683 w 2528"/>
              <a:gd name="T99" fmla="*/ 17444 h 961"/>
              <a:gd name="T100" fmla="*/ 313920 w 2528"/>
              <a:gd name="T101" fmla="*/ 111009 h 961"/>
              <a:gd name="T102" fmla="*/ 460028 w 2528"/>
              <a:gd name="T103" fmla="*/ 219376 h 961"/>
              <a:gd name="T104" fmla="*/ 619900 w 2528"/>
              <a:gd name="T105" fmla="*/ 376903 h 961"/>
              <a:gd name="T106" fmla="*/ 448911 w 2528"/>
              <a:gd name="T107" fmla="*/ 250564 h 961"/>
              <a:gd name="T108" fmla="*/ 157225 w 2528"/>
              <a:gd name="T109" fmla="*/ 51276 h 961"/>
              <a:gd name="T110" fmla="*/ 28057 w 2528"/>
              <a:gd name="T111" fmla="*/ 31188 h 961"/>
              <a:gd name="T112" fmla="*/ 18528 w 2528"/>
              <a:gd name="T113" fmla="*/ 99380 h 961"/>
              <a:gd name="T114" fmla="*/ 187929 w 2528"/>
              <a:gd name="T115" fmla="*/ 232591 h 9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28" h="961">
                <a:moveTo>
                  <a:pt x="303" y="377"/>
                </a:moveTo>
                <a:lnTo>
                  <a:pt x="316" y="390"/>
                </a:lnTo>
                <a:lnTo>
                  <a:pt x="335" y="402"/>
                </a:lnTo>
                <a:lnTo>
                  <a:pt x="358" y="424"/>
                </a:lnTo>
                <a:lnTo>
                  <a:pt x="381" y="445"/>
                </a:lnTo>
                <a:lnTo>
                  <a:pt x="403" y="465"/>
                </a:lnTo>
                <a:lnTo>
                  <a:pt x="422" y="482"/>
                </a:lnTo>
                <a:lnTo>
                  <a:pt x="436" y="499"/>
                </a:lnTo>
                <a:lnTo>
                  <a:pt x="446" y="507"/>
                </a:lnTo>
                <a:lnTo>
                  <a:pt x="455" y="516"/>
                </a:lnTo>
                <a:lnTo>
                  <a:pt x="462" y="529"/>
                </a:lnTo>
                <a:lnTo>
                  <a:pt x="477" y="549"/>
                </a:lnTo>
                <a:lnTo>
                  <a:pt x="490" y="566"/>
                </a:lnTo>
                <a:lnTo>
                  <a:pt x="506" y="591"/>
                </a:lnTo>
                <a:lnTo>
                  <a:pt x="523" y="617"/>
                </a:lnTo>
                <a:lnTo>
                  <a:pt x="539" y="642"/>
                </a:lnTo>
                <a:lnTo>
                  <a:pt x="558" y="667"/>
                </a:lnTo>
                <a:lnTo>
                  <a:pt x="579" y="679"/>
                </a:lnTo>
                <a:lnTo>
                  <a:pt x="601" y="692"/>
                </a:lnTo>
                <a:lnTo>
                  <a:pt x="611" y="704"/>
                </a:lnTo>
                <a:lnTo>
                  <a:pt x="610" y="722"/>
                </a:lnTo>
                <a:lnTo>
                  <a:pt x="595" y="722"/>
                </a:lnTo>
                <a:lnTo>
                  <a:pt x="579" y="722"/>
                </a:lnTo>
                <a:lnTo>
                  <a:pt x="571" y="725"/>
                </a:lnTo>
                <a:lnTo>
                  <a:pt x="577" y="725"/>
                </a:lnTo>
                <a:lnTo>
                  <a:pt x="593" y="729"/>
                </a:lnTo>
                <a:lnTo>
                  <a:pt x="617" y="734"/>
                </a:lnTo>
                <a:lnTo>
                  <a:pt x="633" y="738"/>
                </a:lnTo>
                <a:lnTo>
                  <a:pt x="636" y="743"/>
                </a:lnTo>
                <a:lnTo>
                  <a:pt x="626" y="743"/>
                </a:lnTo>
                <a:lnTo>
                  <a:pt x="611" y="747"/>
                </a:lnTo>
                <a:lnTo>
                  <a:pt x="604" y="747"/>
                </a:lnTo>
                <a:lnTo>
                  <a:pt x="601" y="750"/>
                </a:lnTo>
                <a:lnTo>
                  <a:pt x="610" y="754"/>
                </a:lnTo>
                <a:lnTo>
                  <a:pt x="620" y="759"/>
                </a:lnTo>
                <a:lnTo>
                  <a:pt x="636" y="759"/>
                </a:lnTo>
                <a:lnTo>
                  <a:pt x="652" y="759"/>
                </a:lnTo>
                <a:lnTo>
                  <a:pt x="666" y="754"/>
                </a:lnTo>
                <a:lnTo>
                  <a:pt x="666" y="759"/>
                </a:lnTo>
                <a:lnTo>
                  <a:pt x="652" y="768"/>
                </a:lnTo>
                <a:lnTo>
                  <a:pt x="639" y="772"/>
                </a:lnTo>
                <a:lnTo>
                  <a:pt x="642" y="772"/>
                </a:lnTo>
                <a:lnTo>
                  <a:pt x="646" y="779"/>
                </a:lnTo>
                <a:lnTo>
                  <a:pt x="658" y="784"/>
                </a:lnTo>
                <a:lnTo>
                  <a:pt x="674" y="788"/>
                </a:lnTo>
                <a:lnTo>
                  <a:pt x="680" y="779"/>
                </a:lnTo>
                <a:lnTo>
                  <a:pt x="685" y="772"/>
                </a:lnTo>
                <a:lnTo>
                  <a:pt x="691" y="768"/>
                </a:lnTo>
                <a:lnTo>
                  <a:pt x="695" y="772"/>
                </a:lnTo>
                <a:lnTo>
                  <a:pt x="723" y="750"/>
                </a:lnTo>
                <a:lnTo>
                  <a:pt x="726" y="722"/>
                </a:lnTo>
                <a:lnTo>
                  <a:pt x="717" y="695"/>
                </a:lnTo>
                <a:lnTo>
                  <a:pt x="698" y="675"/>
                </a:lnTo>
                <a:lnTo>
                  <a:pt x="691" y="667"/>
                </a:lnTo>
                <a:lnTo>
                  <a:pt x="674" y="650"/>
                </a:lnTo>
                <a:lnTo>
                  <a:pt x="652" y="629"/>
                </a:lnTo>
                <a:lnTo>
                  <a:pt x="629" y="604"/>
                </a:lnTo>
                <a:lnTo>
                  <a:pt x="598" y="570"/>
                </a:lnTo>
                <a:lnTo>
                  <a:pt x="562" y="536"/>
                </a:lnTo>
                <a:lnTo>
                  <a:pt x="527" y="499"/>
                </a:lnTo>
                <a:lnTo>
                  <a:pt x="490" y="457"/>
                </a:lnTo>
                <a:lnTo>
                  <a:pt x="452" y="420"/>
                </a:lnTo>
                <a:lnTo>
                  <a:pt x="411" y="377"/>
                </a:lnTo>
                <a:lnTo>
                  <a:pt x="374" y="340"/>
                </a:lnTo>
                <a:lnTo>
                  <a:pt x="335" y="302"/>
                </a:lnTo>
                <a:lnTo>
                  <a:pt x="300" y="268"/>
                </a:lnTo>
                <a:lnTo>
                  <a:pt x="268" y="235"/>
                </a:lnTo>
                <a:lnTo>
                  <a:pt x="240" y="210"/>
                </a:lnTo>
                <a:lnTo>
                  <a:pt x="216" y="188"/>
                </a:lnTo>
                <a:lnTo>
                  <a:pt x="259" y="202"/>
                </a:lnTo>
                <a:lnTo>
                  <a:pt x="310" y="222"/>
                </a:lnTo>
                <a:lnTo>
                  <a:pt x="368" y="252"/>
                </a:lnTo>
                <a:lnTo>
                  <a:pt x="427" y="281"/>
                </a:lnTo>
                <a:lnTo>
                  <a:pt x="490" y="315"/>
                </a:lnTo>
                <a:lnTo>
                  <a:pt x="546" y="349"/>
                </a:lnTo>
                <a:lnTo>
                  <a:pt x="598" y="377"/>
                </a:lnTo>
                <a:lnTo>
                  <a:pt x="642" y="402"/>
                </a:lnTo>
                <a:lnTo>
                  <a:pt x="661" y="415"/>
                </a:lnTo>
                <a:lnTo>
                  <a:pt x="685" y="432"/>
                </a:lnTo>
                <a:lnTo>
                  <a:pt x="713" y="449"/>
                </a:lnTo>
                <a:lnTo>
                  <a:pt x="742" y="470"/>
                </a:lnTo>
                <a:lnTo>
                  <a:pt x="775" y="495"/>
                </a:lnTo>
                <a:lnTo>
                  <a:pt x="807" y="520"/>
                </a:lnTo>
                <a:lnTo>
                  <a:pt x="839" y="545"/>
                </a:lnTo>
                <a:lnTo>
                  <a:pt x="875" y="570"/>
                </a:lnTo>
                <a:lnTo>
                  <a:pt x="910" y="600"/>
                </a:lnTo>
                <a:lnTo>
                  <a:pt x="943" y="629"/>
                </a:lnTo>
                <a:lnTo>
                  <a:pt x="975" y="654"/>
                </a:lnTo>
                <a:lnTo>
                  <a:pt x="1004" y="684"/>
                </a:lnTo>
                <a:lnTo>
                  <a:pt x="1035" y="709"/>
                </a:lnTo>
                <a:lnTo>
                  <a:pt x="1059" y="734"/>
                </a:lnTo>
                <a:lnTo>
                  <a:pt x="1081" y="754"/>
                </a:lnTo>
                <a:lnTo>
                  <a:pt x="1100" y="775"/>
                </a:lnTo>
                <a:lnTo>
                  <a:pt x="1137" y="813"/>
                </a:lnTo>
                <a:lnTo>
                  <a:pt x="1178" y="843"/>
                </a:lnTo>
                <a:lnTo>
                  <a:pt x="1220" y="863"/>
                </a:lnTo>
                <a:lnTo>
                  <a:pt x="1259" y="877"/>
                </a:lnTo>
                <a:lnTo>
                  <a:pt x="1295" y="881"/>
                </a:lnTo>
                <a:lnTo>
                  <a:pt x="1327" y="881"/>
                </a:lnTo>
                <a:lnTo>
                  <a:pt x="1352" y="877"/>
                </a:lnTo>
                <a:lnTo>
                  <a:pt x="1371" y="868"/>
                </a:lnTo>
                <a:lnTo>
                  <a:pt x="1398" y="847"/>
                </a:lnTo>
                <a:lnTo>
                  <a:pt x="1414" y="822"/>
                </a:lnTo>
                <a:lnTo>
                  <a:pt x="1411" y="788"/>
                </a:lnTo>
                <a:lnTo>
                  <a:pt x="1382" y="743"/>
                </a:lnTo>
                <a:lnTo>
                  <a:pt x="1366" y="725"/>
                </a:lnTo>
                <a:lnTo>
                  <a:pt x="1343" y="700"/>
                </a:lnTo>
                <a:lnTo>
                  <a:pt x="1314" y="670"/>
                </a:lnTo>
                <a:lnTo>
                  <a:pt x="1282" y="638"/>
                </a:lnTo>
                <a:lnTo>
                  <a:pt x="1240" y="604"/>
                </a:lnTo>
                <a:lnTo>
                  <a:pt x="1200" y="566"/>
                </a:lnTo>
                <a:lnTo>
                  <a:pt x="1156" y="524"/>
                </a:lnTo>
                <a:lnTo>
                  <a:pt x="1114" y="486"/>
                </a:lnTo>
                <a:lnTo>
                  <a:pt x="1069" y="445"/>
                </a:lnTo>
                <a:lnTo>
                  <a:pt x="1027" y="406"/>
                </a:lnTo>
                <a:lnTo>
                  <a:pt x="988" y="370"/>
                </a:lnTo>
                <a:lnTo>
                  <a:pt x="951" y="336"/>
                </a:lnTo>
                <a:lnTo>
                  <a:pt x="918" y="306"/>
                </a:lnTo>
                <a:lnTo>
                  <a:pt x="891" y="281"/>
                </a:lnTo>
                <a:lnTo>
                  <a:pt x="872" y="261"/>
                </a:lnTo>
                <a:lnTo>
                  <a:pt x="859" y="247"/>
                </a:lnTo>
                <a:lnTo>
                  <a:pt x="932" y="297"/>
                </a:lnTo>
                <a:lnTo>
                  <a:pt x="1004" y="349"/>
                </a:lnTo>
                <a:lnTo>
                  <a:pt x="1078" y="399"/>
                </a:lnTo>
                <a:lnTo>
                  <a:pt x="1149" y="449"/>
                </a:lnTo>
                <a:lnTo>
                  <a:pt x="1214" y="499"/>
                </a:lnTo>
                <a:lnTo>
                  <a:pt x="1279" y="545"/>
                </a:lnTo>
                <a:lnTo>
                  <a:pt x="1340" y="595"/>
                </a:lnTo>
                <a:lnTo>
                  <a:pt x="1401" y="642"/>
                </a:lnTo>
                <a:lnTo>
                  <a:pt x="1455" y="684"/>
                </a:lnTo>
                <a:lnTo>
                  <a:pt x="1507" y="725"/>
                </a:lnTo>
                <a:lnTo>
                  <a:pt x="1553" y="763"/>
                </a:lnTo>
                <a:lnTo>
                  <a:pt x="1594" y="797"/>
                </a:lnTo>
                <a:lnTo>
                  <a:pt x="1628" y="827"/>
                </a:lnTo>
                <a:lnTo>
                  <a:pt x="1659" y="852"/>
                </a:lnTo>
                <a:lnTo>
                  <a:pt x="1682" y="872"/>
                </a:lnTo>
                <a:lnTo>
                  <a:pt x="1701" y="888"/>
                </a:lnTo>
                <a:lnTo>
                  <a:pt x="1731" y="914"/>
                </a:lnTo>
                <a:lnTo>
                  <a:pt x="1759" y="931"/>
                </a:lnTo>
                <a:lnTo>
                  <a:pt x="1785" y="947"/>
                </a:lnTo>
                <a:lnTo>
                  <a:pt x="1813" y="956"/>
                </a:lnTo>
                <a:lnTo>
                  <a:pt x="1837" y="961"/>
                </a:lnTo>
                <a:lnTo>
                  <a:pt x="1862" y="956"/>
                </a:lnTo>
                <a:lnTo>
                  <a:pt x="1886" y="947"/>
                </a:lnTo>
                <a:lnTo>
                  <a:pt x="1911" y="931"/>
                </a:lnTo>
                <a:lnTo>
                  <a:pt x="1940" y="897"/>
                </a:lnTo>
                <a:lnTo>
                  <a:pt x="1946" y="868"/>
                </a:lnTo>
                <a:lnTo>
                  <a:pt x="1934" y="843"/>
                </a:lnTo>
                <a:lnTo>
                  <a:pt x="1921" y="831"/>
                </a:lnTo>
                <a:lnTo>
                  <a:pt x="1915" y="827"/>
                </a:lnTo>
                <a:lnTo>
                  <a:pt x="1905" y="818"/>
                </a:lnTo>
                <a:lnTo>
                  <a:pt x="1895" y="813"/>
                </a:lnTo>
                <a:lnTo>
                  <a:pt x="1881" y="804"/>
                </a:lnTo>
                <a:lnTo>
                  <a:pt x="1869" y="800"/>
                </a:lnTo>
                <a:lnTo>
                  <a:pt x="1859" y="797"/>
                </a:lnTo>
                <a:lnTo>
                  <a:pt x="1847" y="793"/>
                </a:lnTo>
                <a:lnTo>
                  <a:pt x="1840" y="793"/>
                </a:lnTo>
                <a:lnTo>
                  <a:pt x="1821" y="788"/>
                </a:lnTo>
                <a:lnTo>
                  <a:pt x="1802" y="779"/>
                </a:lnTo>
                <a:lnTo>
                  <a:pt x="1783" y="768"/>
                </a:lnTo>
                <a:lnTo>
                  <a:pt x="1766" y="754"/>
                </a:lnTo>
                <a:lnTo>
                  <a:pt x="1747" y="738"/>
                </a:lnTo>
                <a:lnTo>
                  <a:pt x="1727" y="722"/>
                </a:lnTo>
                <a:lnTo>
                  <a:pt x="1704" y="700"/>
                </a:lnTo>
                <a:lnTo>
                  <a:pt x="1679" y="684"/>
                </a:lnTo>
                <a:lnTo>
                  <a:pt x="1688" y="688"/>
                </a:lnTo>
                <a:lnTo>
                  <a:pt x="1696" y="692"/>
                </a:lnTo>
                <a:lnTo>
                  <a:pt x="1707" y="695"/>
                </a:lnTo>
                <a:lnTo>
                  <a:pt x="1721" y="700"/>
                </a:lnTo>
                <a:lnTo>
                  <a:pt x="1734" y="709"/>
                </a:lnTo>
                <a:lnTo>
                  <a:pt x="1750" y="713"/>
                </a:lnTo>
                <a:lnTo>
                  <a:pt x="1769" y="725"/>
                </a:lnTo>
                <a:lnTo>
                  <a:pt x="1788" y="734"/>
                </a:lnTo>
                <a:lnTo>
                  <a:pt x="1775" y="722"/>
                </a:lnTo>
                <a:lnTo>
                  <a:pt x="1759" y="709"/>
                </a:lnTo>
                <a:lnTo>
                  <a:pt x="1737" y="692"/>
                </a:lnTo>
                <a:lnTo>
                  <a:pt x="1710" y="675"/>
                </a:lnTo>
                <a:lnTo>
                  <a:pt x="1685" y="659"/>
                </a:lnTo>
                <a:lnTo>
                  <a:pt x="1660" y="642"/>
                </a:lnTo>
                <a:lnTo>
                  <a:pt x="1637" y="620"/>
                </a:lnTo>
                <a:lnTo>
                  <a:pt x="1617" y="604"/>
                </a:lnTo>
                <a:lnTo>
                  <a:pt x="1628" y="608"/>
                </a:lnTo>
                <a:lnTo>
                  <a:pt x="1643" y="617"/>
                </a:lnTo>
                <a:lnTo>
                  <a:pt x="1653" y="625"/>
                </a:lnTo>
                <a:lnTo>
                  <a:pt x="1666" y="633"/>
                </a:lnTo>
                <a:lnTo>
                  <a:pt x="1678" y="642"/>
                </a:lnTo>
                <a:lnTo>
                  <a:pt x="1691" y="650"/>
                </a:lnTo>
                <a:lnTo>
                  <a:pt x="1704" y="659"/>
                </a:lnTo>
                <a:lnTo>
                  <a:pt x="1718" y="667"/>
                </a:lnTo>
                <a:lnTo>
                  <a:pt x="1699" y="650"/>
                </a:lnTo>
                <a:lnTo>
                  <a:pt x="1663" y="617"/>
                </a:lnTo>
                <a:lnTo>
                  <a:pt x="1617" y="575"/>
                </a:lnTo>
                <a:lnTo>
                  <a:pt x="1560" y="524"/>
                </a:lnTo>
                <a:lnTo>
                  <a:pt x="1501" y="470"/>
                </a:lnTo>
                <a:lnTo>
                  <a:pt x="1444" y="415"/>
                </a:lnTo>
                <a:lnTo>
                  <a:pt x="1391" y="370"/>
                </a:lnTo>
                <a:lnTo>
                  <a:pt x="1346" y="327"/>
                </a:lnTo>
                <a:lnTo>
                  <a:pt x="1371" y="340"/>
                </a:lnTo>
                <a:lnTo>
                  <a:pt x="1404" y="356"/>
                </a:lnTo>
                <a:lnTo>
                  <a:pt x="1439" y="377"/>
                </a:lnTo>
                <a:lnTo>
                  <a:pt x="1479" y="406"/>
                </a:lnTo>
                <a:lnTo>
                  <a:pt x="1523" y="440"/>
                </a:lnTo>
                <a:lnTo>
                  <a:pt x="1566" y="474"/>
                </a:lnTo>
                <a:lnTo>
                  <a:pt x="1615" y="511"/>
                </a:lnTo>
                <a:lnTo>
                  <a:pt x="1660" y="549"/>
                </a:lnTo>
                <a:lnTo>
                  <a:pt x="1707" y="588"/>
                </a:lnTo>
                <a:lnTo>
                  <a:pt x="1753" y="625"/>
                </a:lnTo>
                <a:lnTo>
                  <a:pt x="1794" y="659"/>
                </a:lnTo>
                <a:lnTo>
                  <a:pt x="1834" y="692"/>
                </a:lnTo>
                <a:lnTo>
                  <a:pt x="1869" y="722"/>
                </a:lnTo>
                <a:lnTo>
                  <a:pt x="1899" y="747"/>
                </a:lnTo>
                <a:lnTo>
                  <a:pt x="1924" y="768"/>
                </a:lnTo>
                <a:lnTo>
                  <a:pt x="1940" y="779"/>
                </a:lnTo>
                <a:lnTo>
                  <a:pt x="1965" y="797"/>
                </a:lnTo>
                <a:lnTo>
                  <a:pt x="1989" y="809"/>
                </a:lnTo>
                <a:lnTo>
                  <a:pt x="2008" y="818"/>
                </a:lnTo>
                <a:lnTo>
                  <a:pt x="2027" y="822"/>
                </a:lnTo>
                <a:lnTo>
                  <a:pt x="2046" y="822"/>
                </a:lnTo>
                <a:lnTo>
                  <a:pt x="2063" y="818"/>
                </a:lnTo>
                <a:lnTo>
                  <a:pt x="2079" y="809"/>
                </a:lnTo>
                <a:lnTo>
                  <a:pt x="2092" y="800"/>
                </a:lnTo>
                <a:lnTo>
                  <a:pt x="2114" y="775"/>
                </a:lnTo>
                <a:lnTo>
                  <a:pt x="2124" y="754"/>
                </a:lnTo>
                <a:lnTo>
                  <a:pt x="2119" y="725"/>
                </a:lnTo>
                <a:lnTo>
                  <a:pt x="2102" y="695"/>
                </a:lnTo>
                <a:lnTo>
                  <a:pt x="2086" y="675"/>
                </a:lnTo>
                <a:lnTo>
                  <a:pt x="2060" y="642"/>
                </a:lnTo>
                <a:lnTo>
                  <a:pt x="2024" y="600"/>
                </a:lnTo>
                <a:lnTo>
                  <a:pt x="1983" y="549"/>
                </a:lnTo>
                <a:lnTo>
                  <a:pt x="1933" y="490"/>
                </a:lnTo>
                <a:lnTo>
                  <a:pt x="1872" y="424"/>
                </a:lnTo>
                <a:lnTo>
                  <a:pt x="1808" y="349"/>
                </a:lnTo>
                <a:lnTo>
                  <a:pt x="1734" y="268"/>
                </a:lnTo>
                <a:lnTo>
                  <a:pt x="1762" y="297"/>
                </a:lnTo>
                <a:lnTo>
                  <a:pt x="1794" y="327"/>
                </a:lnTo>
                <a:lnTo>
                  <a:pt x="1827" y="356"/>
                </a:lnTo>
                <a:lnTo>
                  <a:pt x="1864" y="390"/>
                </a:lnTo>
                <a:lnTo>
                  <a:pt x="1902" y="424"/>
                </a:lnTo>
                <a:lnTo>
                  <a:pt x="1940" y="457"/>
                </a:lnTo>
                <a:lnTo>
                  <a:pt x="1981" y="490"/>
                </a:lnTo>
                <a:lnTo>
                  <a:pt x="2018" y="524"/>
                </a:lnTo>
                <a:lnTo>
                  <a:pt x="2057" y="558"/>
                </a:lnTo>
                <a:lnTo>
                  <a:pt x="2095" y="588"/>
                </a:lnTo>
                <a:lnTo>
                  <a:pt x="2130" y="617"/>
                </a:lnTo>
                <a:lnTo>
                  <a:pt x="2160" y="642"/>
                </a:lnTo>
                <a:lnTo>
                  <a:pt x="2189" y="667"/>
                </a:lnTo>
                <a:lnTo>
                  <a:pt x="2214" y="688"/>
                </a:lnTo>
                <a:lnTo>
                  <a:pt x="2233" y="700"/>
                </a:lnTo>
                <a:lnTo>
                  <a:pt x="2250" y="713"/>
                </a:lnTo>
                <a:lnTo>
                  <a:pt x="2276" y="729"/>
                </a:lnTo>
                <a:lnTo>
                  <a:pt x="2304" y="747"/>
                </a:lnTo>
                <a:lnTo>
                  <a:pt x="2331" y="759"/>
                </a:lnTo>
                <a:lnTo>
                  <a:pt x="2360" y="772"/>
                </a:lnTo>
                <a:lnTo>
                  <a:pt x="2385" y="779"/>
                </a:lnTo>
                <a:lnTo>
                  <a:pt x="2409" y="788"/>
                </a:lnTo>
                <a:lnTo>
                  <a:pt x="2428" y="793"/>
                </a:lnTo>
                <a:lnTo>
                  <a:pt x="2441" y="793"/>
                </a:lnTo>
                <a:lnTo>
                  <a:pt x="2453" y="793"/>
                </a:lnTo>
                <a:lnTo>
                  <a:pt x="2466" y="793"/>
                </a:lnTo>
                <a:lnTo>
                  <a:pt x="2480" y="793"/>
                </a:lnTo>
                <a:lnTo>
                  <a:pt x="2493" y="793"/>
                </a:lnTo>
                <a:lnTo>
                  <a:pt x="2505" y="793"/>
                </a:lnTo>
                <a:lnTo>
                  <a:pt x="2515" y="793"/>
                </a:lnTo>
                <a:lnTo>
                  <a:pt x="2524" y="788"/>
                </a:lnTo>
                <a:lnTo>
                  <a:pt x="2528" y="788"/>
                </a:lnTo>
                <a:lnTo>
                  <a:pt x="2512" y="784"/>
                </a:lnTo>
                <a:lnTo>
                  <a:pt x="2499" y="779"/>
                </a:lnTo>
                <a:lnTo>
                  <a:pt x="2493" y="772"/>
                </a:lnTo>
                <a:lnTo>
                  <a:pt x="2491" y="772"/>
                </a:lnTo>
                <a:lnTo>
                  <a:pt x="2508" y="768"/>
                </a:lnTo>
                <a:lnTo>
                  <a:pt x="2518" y="759"/>
                </a:lnTo>
                <a:lnTo>
                  <a:pt x="2518" y="754"/>
                </a:lnTo>
                <a:lnTo>
                  <a:pt x="2502" y="759"/>
                </a:lnTo>
                <a:lnTo>
                  <a:pt x="2485" y="759"/>
                </a:lnTo>
                <a:lnTo>
                  <a:pt x="2469" y="759"/>
                </a:lnTo>
                <a:lnTo>
                  <a:pt x="2457" y="754"/>
                </a:lnTo>
                <a:lnTo>
                  <a:pt x="2450" y="750"/>
                </a:lnTo>
                <a:lnTo>
                  <a:pt x="2453" y="747"/>
                </a:lnTo>
                <a:lnTo>
                  <a:pt x="2460" y="747"/>
                </a:lnTo>
                <a:lnTo>
                  <a:pt x="2474" y="743"/>
                </a:lnTo>
                <a:lnTo>
                  <a:pt x="2488" y="743"/>
                </a:lnTo>
                <a:lnTo>
                  <a:pt x="2485" y="738"/>
                </a:lnTo>
                <a:lnTo>
                  <a:pt x="2466" y="734"/>
                </a:lnTo>
                <a:lnTo>
                  <a:pt x="2444" y="729"/>
                </a:lnTo>
                <a:lnTo>
                  <a:pt x="2428" y="725"/>
                </a:lnTo>
                <a:lnTo>
                  <a:pt x="2422" y="725"/>
                </a:lnTo>
                <a:lnTo>
                  <a:pt x="2431" y="722"/>
                </a:lnTo>
                <a:lnTo>
                  <a:pt x="2444" y="722"/>
                </a:lnTo>
                <a:lnTo>
                  <a:pt x="2457" y="722"/>
                </a:lnTo>
                <a:lnTo>
                  <a:pt x="2444" y="717"/>
                </a:lnTo>
                <a:lnTo>
                  <a:pt x="2428" y="709"/>
                </a:lnTo>
                <a:lnTo>
                  <a:pt x="2412" y="700"/>
                </a:lnTo>
                <a:lnTo>
                  <a:pt x="2396" y="688"/>
                </a:lnTo>
                <a:lnTo>
                  <a:pt x="2382" y="679"/>
                </a:lnTo>
                <a:lnTo>
                  <a:pt x="2366" y="667"/>
                </a:lnTo>
                <a:lnTo>
                  <a:pt x="2350" y="659"/>
                </a:lnTo>
                <a:lnTo>
                  <a:pt x="2337" y="645"/>
                </a:lnTo>
                <a:lnTo>
                  <a:pt x="2314" y="629"/>
                </a:lnTo>
                <a:lnTo>
                  <a:pt x="2282" y="604"/>
                </a:lnTo>
                <a:lnTo>
                  <a:pt x="2241" y="570"/>
                </a:lnTo>
                <a:lnTo>
                  <a:pt x="2189" y="529"/>
                </a:lnTo>
                <a:lnTo>
                  <a:pt x="2135" y="486"/>
                </a:lnTo>
                <a:lnTo>
                  <a:pt x="2076" y="436"/>
                </a:lnTo>
                <a:lnTo>
                  <a:pt x="2011" y="386"/>
                </a:lnTo>
                <a:lnTo>
                  <a:pt x="1948" y="331"/>
                </a:lnTo>
                <a:lnTo>
                  <a:pt x="1883" y="281"/>
                </a:lnTo>
                <a:lnTo>
                  <a:pt x="1821" y="231"/>
                </a:lnTo>
                <a:lnTo>
                  <a:pt x="1763" y="185"/>
                </a:lnTo>
                <a:lnTo>
                  <a:pt x="1712" y="143"/>
                </a:lnTo>
                <a:lnTo>
                  <a:pt x="1666" y="106"/>
                </a:lnTo>
                <a:lnTo>
                  <a:pt x="1628" y="76"/>
                </a:lnTo>
                <a:lnTo>
                  <a:pt x="1601" y="54"/>
                </a:lnTo>
                <a:lnTo>
                  <a:pt x="1588" y="42"/>
                </a:lnTo>
                <a:lnTo>
                  <a:pt x="1572" y="29"/>
                </a:lnTo>
                <a:lnTo>
                  <a:pt x="1559" y="22"/>
                </a:lnTo>
                <a:lnTo>
                  <a:pt x="1542" y="8"/>
                </a:lnTo>
                <a:lnTo>
                  <a:pt x="1526" y="4"/>
                </a:lnTo>
                <a:lnTo>
                  <a:pt x="1508" y="0"/>
                </a:lnTo>
                <a:lnTo>
                  <a:pt x="1492" y="4"/>
                </a:lnTo>
                <a:lnTo>
                  <a:pt x="1475" y="8"/>
                </a:lnTo>
                <a:lnTo>
                  <a:pt x="1452" y="25"/>
                </a:lnTo>
                <a:lnTo>
                  <a:pt x="1423" y="59"/>
                </a:lnTo>
                <a:lnTo>
                  <a:pt x="1411" y="84"/>
                </a:lnTo>
                <a:lnTo>
                  <a:pt x="1423" y="109"/>
                </a:lnTo>
                <a:lnTo>
                  <a:pt x="1447" y="134"/>
                </a:lnTo>
                <a:lnTo>
                  <a:pt x="1476" y="160"/>
                </a:lnTo>
                <a:lnTo>
                  <a:pt x="1526" y="206"/>
                </a:lnTo>
                <a:lnTo>
                  <a:pt x="1591" y="268"/>
                </a:lnTo>
                <a:lnTo>
                  <a:pt x="1660" y="340"/>
                </a:lnTo>
                <a:lnTo>
                  <a:pt x="1731" y="415"/>
                </a:lnTo>
                <a:lnTo>
                  <a:pt x="1797" y="486"/>
                </a:lnTo>
                <a:lnTo>
                  <a:pt x="1847" y="545"/>
                </a:lnTo>
                <a:lnTo>
                  <a:pt x="1878" y="588"/>
                </a:lnTo>
                <a:lnTo>
                  <a:pt x="1847" y="566"/>
                </a:lnTo>
                <a:lnTo>
                  <a:pt x="1813" y="536"/>
                </a:lnTo>
                <a:lnTo>
                  <a:pt x="1772" y="507"/>
                </a:lnTo>
                <a:lnTo>
                  <a:pt x="1729" y="479"/>
                </a:lnTo>
                <a:lnTo>
                  <a:pt x="1682" y="445"/>
                </a:lnTo>
                <a:lnTo>
                  <a:pt x="1637" y="411"/>
                </a:lnTo>
                <a:lnTo>
                  <a:pt x="1588" y="374"/>
                </a:lnTo>
                <a:lnTo>
                  <a:pt x="1539" y="340"/>
                </a:lnTo>
                <a:lnTo>
                  <a:pt x="1492" y="306"/>
                </a:lnTo>
                <a:lnTo>
                  <a:pt x="1447" y="277"/>
                </a:lnTo>
                <a:lnTo>
                  <a:pt x="1407" y="247"/>
                </a:lnTo>
                <a:lnTo>
                  <a:pt x="1368" y="218"/>
                </a:lnTo>
                <a:lnTo>
                  <a:pt x="1336" y="197"/>
                </a:lnTo>
                <a:lnTo>
                  <a:pt x="1308" y="181"/>
                </a:lnTo>
                <a:lnTo>
                  <a:pt x="1287" y="168"/>
                </a:lnTo>
                <a:lnTo>
                  <a:pt x="1273" y="160"/>
                </a:lnTo>
                <a:lnTo>
                  <a:pt x="1256" y="151"/>
                </a:lnTo>
                <a:lnTo>
                  <a:pt x="1239" y="147"/>
                </a:lnTo>
                <a:lnTo>
                  <a:pt x="1221" y="147"/>
                </a:lnTo>
                <a:lnTo>
                  <a:pt x="1205" y="147"/>
                </a:lnTo>
                <a:lnTo>
                  <a:pt x="1189" y="151"/>
                </a:lnTo>
                <a:lnTo>
                  <a:pt x="1171" y="160"/>
                </a:lnTo>
                <a:lnTo>
                  <a:pt x="1155" y="168"/>
                </a:lnTo>
                <a:lnTo>
                  <a:pt x="1136" y="181"/>
                </a:lnTo>
                <a:lnTo>
                  <a:pt x="1111" y="206"/>
                </a:lnTo>
                <a:lnTo>
                  <a:pt x="1105" y="231"/>
                </a:lnTo>
                <a:lnTo>
                  <a:pt x="1119" y="256"/>
                </a:lnTo>
                <a:lnTo>
                  <a:pt x="1146" y="286"/>
                </a:lnTo>
                <a:lnTo>
                  <a:pt x="1159" y="297"/>
                </a:lnTo>
                <a:lnTo>
                  <a:pt x="1178" y="315"/>
                </a:lnTo>
                <a:lnTo>
                  <a:pt x="1205" y="336"/>
                </a:lnTo>
                <a:lnTo>
                  <a:pt x="1236" y="361"/>
                </a:lnTo>
                <a:lnTo>
                  <a:pt x="1273" y="395"/>
                </a:lnTo>
                <a:lnTo>
                  <a:pt x="1311" y="427"/>
                </a:lnTo>
                <a:lnTo>
                  <a:pt x="1355" y="461"/>
                </a:lnTo>
                <a:lnTo>
                  <a:pt x="1398" y="499"/>
                </a:lnTo>
                <a:lnTo>
                  <a:pt x="1442" y="536"/>
                </a:lnTo>
                <a:lnTo>
                  <a:pt x="1485" y="575"/>
                </a:lnTo>
                <a:lnTo>
                  <a:pt x="1526" y="613"/>
                </a:lnTo>
                <a:lnTo>
                  <a:pt x="1563" y="645"/>
                </a:lnTo>
                <a:lnTo>
                  <a:pt x="1598" y="679"/>
                </a:lnTo>
                <a:lnTo>
                  <a:pt x="1628" y="709"/>
                </a:lnTo>
                <a:lnTo>
                  <a:pt x="1653" y="738"/>
                </a:lnTo>
                <a:lnTo>
                  <a:pt x="1669" y="759"/>
                </a:lnTo>
                <a:lnTo>
                  <a:pt x="1612" y="713"/>
                </a:lnTo>
                <a:lnTo>
                  <a:pt x="1550" y="667"/>
                </a:lnTo>
                <a:lnTo>
                  <a:pt x="1485" y="617"/>
                </a:lnTo>
                <a:lnTo>
                  <a:pt x="1417" y="566"/>
                </a:lnTo>
                <a:lnTo>
                  <a:pt x="1346" y="516"/>
                </a:lnTo>
                <a:lnTo>
                  <a:pt x="1279" y="461"/>
                </a:lnTo>
                <a:lnTo>
                  <a:pt x="1211" y="411"/>
                </a:lnTo>
                <a:lnTo>
                  <a:pt x="1143" y="361"/>
                </a:lnTo>
                <a:lnTo>
                  <a:pt x="1081" y="311"/>
                </a:lnTo>
                <a:lnTo>
                  <a:pt x="1021" y="268"/>
                </a:lnTo>
                <a:lnTo>
                  <a:pt x="965" y="227"/>
                </a:lnTo>
                <a:lnTo>
                  <a:pt x="916" y="188"/>
                </a:lnTo>
                <a:lnTo>
                  <a:pt x="875" y="156"/>
                </a:lnTo>
                <a:lnTo>
                  <a:pt x="839" y="131"/>
                </a:lnTo>
                <a:lnTo>
                  <a:pt x="813" y="109"/>
                </a:lnTo>
                <a:lnTo>
                  <a:pt x="797" y="97"/>
                </a:lnTo>
                <a:lnTo>
                  <a:pt x="775" y="79"/>
                </a:lnTo>
                <a:lnTo>
                  <a:pt x="753" y="63"/>
                </a:lnTo>
                <a:lnTo>
                  <a:pt x="730" y="47"/>
                </a:lnTo>
                <a:lnTo>
                  <a:pt x="710" y="33"/>
                </a:lnTo>
                <a:lnTo>
                  <a:pt x="688" y="29"/>
                </a:lnTo>
                <a:lnTo>
                  <a:pt x="663" y="25"/>
                </a:lnTo>
                <a:lnTo>
                  <a:pt x="636" y="33"/>
                </a:lnTo>
                <a:lnTo>
                  <a:pt x="610" y="47"/>
                </a:lnTo>
                <a:lnTo>
                  <a:pt x="585" y="67"/>
                </a:lnTo>
                <a:lnTo>
                  <a:pt x="568" y="88"/>
                </a:lnTo>
                <a:lnTo>
                  <a:pt x="558" y="113"/>
                </a:lnTo>
                <a:lnTo>
                  <a:pt x="558" y="134"/>
                </a:lnTo>
                <a:lnTo>
                  <a:pt x="562" y="160"/>
                </a:lnTo>
                <a:lnTo>
                  <a:pt x="574" y="185"/>
                </a:lnTo>
                <a:lnTo>
                  <a:pt x="593" y="210"/>
                </a:lnTo>
                <a:lnTo>
                  <a:pt x="614" y="231"/>
                </a:lnTo>
                <a:lnTo>
                  <a:pt x="630" y="243"/>
                </a:lnTo>
                <a:lnTo>
                  <a:pt x="658" y="265"/>
                </a:lnTo>
                <a:lnTo>
                  <a:pt x="691" y="286"/>
                </a:lnTo>
                <a:lnTo>
                  <a:pt x="729" y="315"/>
                </a:lnTo>
                <a:lnTo>
                  <a:pt x="775" y="345"/>
                </a:lnTo>
                <a:lnTo>
                  <a:pt x="820" y="381"/>
                </a:lnTo>
                <a:lnTo>
                  <a:pt x="869" y="415"/>
                </a:lnTo>
                <a:lnTo>
                  <a:pt x="918" y="454"/>
                </a:lnTo>
                <a:lnTo>
                  <a:pt x="968" y="495"/>
                </a:lnTo>
                <a:lnTo>
                  <a:pt x="1013" y="533"/>
                </a:lnTo>
                <a:lnTo>
                  <a:pt x="1056" y="570"/>
                </a:lnTo>
                <a:lnTo>
                  <a:pt x="1094" y="608"/>
                </a:lnTo>
                <a:lnTo>
                  <a:pt x="1127" y="645"/>
                </a:lnTo>
                <a:lnTo>
                  <a:pt x="1155" y="679"/>
                </a:lnTo>
                <a:lnTo>
                  <a:pt x="1171" y="713"/>
                </a:lnTo>
                <a:lnTo>
                  <a:pt x="1178" y="738"/>
                </a:lnTo>
                <a:lnTo>
                  <a:pt x="1149" y="717"/>
                </a:lnTo>
                <a:lnTo>
                  <a:pt x="1114" y="688"/>
                </a:lnTo>
                <a:lnTo>
                  <a:pt x="1069" y="654"/>
                </a:lnTo>
                <a:lnTo>
                  <a:pt x="1021" y="613"/>
                </a:lnTo>
                <a:lnTo>
                  <a:pt x="968" y="570"/>
                </a:lnTo>
                <a:lnTo>
                  <a:pt x="910" y="520"/>
                </a:lnTo>
                <a:lnTo>
                  <a:pt x="848" y="474"/>
                </a:lnTo>
                <a:lnTo>
                  <a:pt x="782" y="420"/>
                </a:lnTo>
                <a:lnTo>
                  <a:pt x="717" y="370"/>
                </a:lnTo>
                <a:lnTo>
                  <a:pt x="646" y="319"/>
                </a:lnTo>
                <a:lnTo>
                  <a:pt x="577" y="268"/>
                </a:lnTo>
                <a:lnTo>
                  <a:pt x="506" y="222"/>
                </a:lnTo>
                <a:lnTo>
                  <a:pt x="436" y="176"/>
                </a:lnTo>
                <a:lnTo>
                  <a:pt x="368" y="134"/>
                </a:lnTo>
                <a:lnTo>
                  <a:pt x="297" y="97"/>
                </a:lnTo>
                <a:lnTo>
                  <a:pt x="232" y="67"/>
                </a:lnTo>
                <a:lnTo>
                  <a:pt x="197" y="54"/>
                </a:lnTo>
                <a:lnTo>
                  <a:pt x="168" y="47"/>
                </a:lnTo>
                <a:lnTo>
                  <a:pt x="140" y="42"/>
                </a:lnTo>
                <a:lnTo>
                  <a:pt x="116" y="38"/>
                </a:lnTo>
                <a:lnTo>
                  <a:pt x="94" y="42"/>
                </a:lnTo>
                <a:lnTo>
                  <a:pt x="72" y="50"/>
                </a:lnTo>
                <a:lnTo>
                  <a:pt x="53" y="59"/>
                </a:lnTo>
                <a:lnTo>
                  <a:pt x="32" y="72"/>
                </a:lnTo>
                <a:lnTo>
                  <a:pt x="13" y="88"/>
                </a:lnTo>
                <a:lnTo>
                  <a:pt x="2" y="106"/>
                </a:lnTo>
                <a:lnTo>
                  <a:pt x="0" y="118"/>
                </a:lnTo>
                <a:lnTo>
                  <a:pt x="0" y="134"/>
                </a:lnTo>
                <a:lnTo>
                  <a:pt x="7" y="151"/>
                </a:lnTo>
                <a:lnTo>
                  <a:pt x="19" y="168"/>
                </a:lnTo>
                <a:lnTo>
                  <a:pt x="35" y="188"/>
                </a:lnTo>
                <a:lnTo>
                  <a:pt x="53" y="206"/>
                </a:lnTo>
                <a:lnTo>
                  <a:pt x="84" y="231"/>
                </a:lnTo>
                <a:lnTo>
                  <a:pt x="123" y="265"/>
                </a:lnTo>
                <a:lnTo>
                  <a:pt x="172" y="302"/>
                </a:lnTo>
                <a:lnTo>
                  <a:pt x="226" y="340"/>
                </a:lnTo>
                <a:lnTo>
                  <a:pt x="278" y="381"/>
                </a:lnTo>
                <a:lnTo>
                  <a:pt x="322" y="411"/>
                </a:lnTo>
                <a:lnTo>
                  <a:pt x="355" y="440"/>
                </a:lnTo>
                <a:lnTo>
                  <a:pt x="374" y="454"/>
                </a:lnTo>
                <a:lnTo>
                  <a:pt x="359" y="436"/>
                </a:lnTo>
                <a:lnTo>
                  <a:pt x="338" y="415"/>
                </a:lnTo>
                <a:lnTo>
                  <a:pt x="316" y="395"/>
                </a:lnTo>
                <a:lnTo>
                  <a:pt x="303"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926" name="Picture 65">
            <a:extLst>
              <a:ext uri="{FF2B5EF4-FFF2-40B4-BE49-F238E27FC236}">
                <a16:creationId xmlns:a16="http://schemas.microsoft.com/office/drawing/2014/main" id="{200D6835-DF96-4179-A046-ADB04AE24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288" y="838200"/>
            <a:ext cx="2678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7" name="Text Box 66">
            <a:extLst>
              <a:ext uri="{FF2B5EF4-FFF2-40B4-BE49-F238E27FC236}">
                <a16:creationId xmlns:a16="http://schemas.microsoft.com/office/drawing/2014/main" id="{F689154F-60F8-4574-9093-FD438B0048E0}"/>
              </a:ext>
            </a:extLst>
          </p:cNvPr>
          <p:cNvSpPr txBox="1">
            <a:spLocks noChangeArrowheads="1"/>
          </p:cNvSpPr>
          <p:nvPr/>
        </p:nvSpPr>
        <p:spPr bwMode="auto">
          <a:xfrm>
            <a:off x="3265488" y="914400"/>
            <a:ext cx="2525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chemeClr val="tx1"/>
                </a:solidFill>
                <a:latin typeface="Arial" panose="020B0604020202020204" pitchFamily="34" charset="0"/>
              </a:rPr>
              <a:t>Periodización</a:t>
            </a:r>
          </a:p>
        </p:txBody>
      </p:sp>
      <p:pic>
        <p:nvPicPr>
          <p:cNvPr id="81928" name="Picture 67">
            <a:extLst>
              <a:ext uri="{FF2B5EF4-FFF2-40B4-BE49-F238E27FC236}">
                <a16:creationId xmlns:a16="http://schemas.microsoft.com/office/drawing/2014/main" id="{FF59F77B-AEB2-42AB-A264-A04C74C16D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600200"/>
            <a:ext cx="1069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9" name="Picture 68">
            <a:extLst>
              <a:ext uri="{FF2B5EF4-FFF2-40B4-BE49-F238E27FC236}">
                <a16:creationId xmlns:a16="http://schemas.microsoft.com/office/drawing/2014/main" id="{A3F3EA77-70D1-4ACB-953C-746CDC10A6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600200"/>
            <a:ext cx="1077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1930" name="Group 69">
            <a:extLst>
              <a:ext uri="{FF2B5EF4-FFF2-40B4-BE49-F238E27FC236}">
                <a16:creationId xmlns:a16="http://schemas.microsoft.com/office/drawing/2014/main" id="{C17F5E6E-ABD0-43E3-8B72-4BFCB65D0918}"/>
              </a:ext>
            </a:extLst>
          </p:cNvPr>
          <p:cNvGrpSpPr>
            <a:grpSpLocks/>
          </p:cNvGrpSpPr>
          <p:nvPr/>
        </p:nvGrpSpPr>
        <p:grpSpPr bwMode="auto">
          <a:xfrm>
            <a:off x="228600" y="2286000"/>
            <a:ext cx="8763000" cy="4267200"/>
            <a:chOff x="1109" y="1020"/>
            <a:chExt cx="3542" cy="2280"/>
          </a:xfrm>
        </p:grpSpPr>
        <p:sp>
          <p:nvSpPr>
            <p:cNvPr id="81945" name="Rectangle 70">
              <a:extLst>
                <a:ext uri="{FF2B5EF4-FFF2-40B4-BE49-F238E27FC236}">
                  <a16:creationId xmlns:a16="http://schemas.microsoft.com/office/drawing/2014/main" id="{487BF49D-4A1D-4ED4-BD2A-12255B351272}"/>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1946" name="Rectangle 71">
              <a:extLst>
                <a:ext uri="{FF2B5EF4-FFF2-40B4-BE49-F238E27FC236}">
                  <a16:creationId xmlns:a16="http://schemas.microsoft.com/office/drawing/2014/main" id="{EB41AFB5-A875-4A6C-8DD9-D5B8C76B7D59}"/>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1947" name="Freeform 72">
              <a:extLst>
                <a:ext uri="{FF2B5EF4-FFF2-40B4-BE49-F238E27FC236}">
                  <a16:creationId xmlns:a16="http://schemas.microsoft.com/office/drawing/2014/main" id="{0C84C7B9-A5BB-4A45-915A-22F3EC07D6A6}"/>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8" name="Freeform 73">
              <a:extLst>
                <a:ext uri="{FF2B5EF4-FFF2-40B4-BE49-F238E27FC236}">
                  <a16:creationId xmlns:a16="http://schemas.microsoft.com/office/drawing/2014/main" id="{0F903547-8EB7-4BBC-9162-5ED2C5801BFE}"/>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81949" name="Freeform 74">
              <a:extLst>
                <a:ext uri="{FF2B5EF4-FFF2-40B4-BE49-F238E27FC236}">
                  <a16:creationId xmlns:a16="http://schemas.microsoft.com/office/drawing/2014/main" id="{124003BF-E1DF-4E11-9019-7CA97928FF77}"/>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0" name="Freeform 75">
              <a:extLst>
                <a:ext uri="{FF2B5EF4-FFF2-40B4-BE49-F238E27FC236}">
                  <a16:creationId xmlns:a16="http://schemas.microsoft.com/office/drawing/2014/main" id="{F7848B14-4A05-4BC7-8D29-E6FE16DE2950}"/>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81951" name="Freeform 76">
              <a:extLst>
                <a:ext uri="{FF2B5EF4-FFF2-40B4-BE49-F238E27FC236}">
                  <a16:creationId xmlns:a16="http://schemas.microsoft.com/office/drawing/2014/main" id="{27F758FC-CEEA-4FB0-9591-6FB529D2015B}"/>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2" name="Freeform 77">
              <a:extLst>
                <a:ext uri="{FF2B5EF4-FFF2-40B4-BE49-F238E27FC236}">
                  <a16:creationId xmlns:a16="http://schemas.microsoft.com/office/drawing/2014/main" id="{FF4DC685-8729-493B-A591-6403A24E704A}"/>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81953" name="Freeform 78">
              <a:extLst>
                <a:ext uri="{FF2B5EF4-FFF2-40B4-BE49-F238E27FC236}">
                  <a16:creationId xmlns:a16="http://schemas.microsoft.com/office/drawing/2014/main" id="{1A33CEB0-2C51-4B5C-9F86-11FA912FE020}"/>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54" name="Freeform 79">
              <a:extLst>
                <a:ext uri="{FF2B5EF4-FFF2-40B4-BE49-F238E27FC236}">
                  <a16:creationId xmlns:a16="http://schemas.microsoft.com/office/drawing/2014/main" id="{265D6F63-8C13-4D67-8A4E-58227596F344}"/>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81931" name="AutoShape 80">
            <a:extLst>
              <a:ext uri="{FF2B5EF4-FFF2-40B4-BE49-F238E27FC236}">
                <a16:creationId xmlns:a16="http://schemas.microsoft.com/office/drawing/2014/main" id="{2C75FE53-CF48-43A2-AAB2-60C67742AEFC}"/>
              </a:ext>
            </a:extLst>
          </p:cNvPr>
          <p:cNvSpPr>
            <a:spLocks noChangeArrowheads="1"/>
          </p:cNvSpPr>
          <p:nvPr/>
        </p:nvSpPr>
        <p:spPr bwMode="auto">
          <a:xfrm>
            <a:off x="457200" y="2514600"/>
            <a:ext cx="8305800" cy="38100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grpSp>
        <p:nvGrpSpPr>
          <p:cNvPr id="81932" name="Group 95">
            <a:extLst>
              <a:ext uri="{FF2B5EF4-FFF2-40B4-BE49-F238E27FC236}">
                <a16:creationId xmlns:a16="http://schemas.microsoft.com/office/drawing/2014/main" id="{8C22503A-DEA9-47DA-9792-5FC0C01F9C3B}"/>
              </a:ext>
            </a:extLst>
          </p:cNvPr>
          <p:cNvGrpSpPr>
            <a:grpSpLocks/>
          </p:cNvGrpSpPr>
          <p:nvPr/>
        </p:nvGrpSpPr>
        <p:grpSpPr bwMode="auto">
          <a:xfrm>
            <a:off x="2819400" y="1524000"/>
            <a:ext cx="3429000" cy="609600"/>
            <a:chOff x="-144" y="3504"/>
            <a:chExt cx="2784" cy="432"/>
          </a:xfrm>
        </p:grpSpPr>
        <p:sp>
          <p:nvSpPr>
            <p:cNvPr id="81935" name="Rectangle 96">
              <a:extLst>
                <a:ext uri="{FF2B5EF4-FFF2-40B4-BE49-F238E27FC236}">
                  <a16:creationId xmlns:a16="http://schemas.microsoft.com/office/drawing/2014/main" id="{F23F8511-D035-4E6F-B1DA-C5D37B2D819D}"/>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1936" name="Rectangle 97">
              <a:extLst>
                <a:ext uri="{FF2B5EF4-FFF2-40B4-BE49-F238E27FC236}">
                  <a16:creationId xmlns:a16="http://schemas.microsoft.com/office/drawing/2014/main" id="{337E4DE0-30EC-4AF7-936C-6751AFCAF071}"/>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1937" name="Freeform 98">
              <a:extLst>
                <a:ext uri="{FF2B5EF4-FFF2-40B4-BE49-F238E27FC236}">
                  <a16:creationId xmlns:a16="http://schemas.microsoft.com/office/drawing/2014/main" id="{9A0087A3-CC1D-4B93-90C4-F53A9F9A3B98}"/>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8" name="Freeform 99">
              <a:extLst>
                <a:ext uri="{FF2B5EF4-FFF2-40B4-BE49-F238E27FC236}">
                  <a16:creationId xmlns:a16="http://schemas.microsoft.com/office/drawing/2014/main" id="{C86B3744-96EA-4286-AE2D-5C534E5BB628}"/>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39" name="Freeform 100">
              <a:extLst>
                <a:ext uri="{FF2B5EF4-FFF2-40B4-BE49-F238E27FC236}">
                  <a16:creationId xmlns:a16="http://schemas.microsoft.com/office/drawing/2014/main" id="{C7C76382-3627-42C6-A8EC-1C9D72913B3A}"/>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0" name="Freeform 101">
              <a:extLst>
                <a:ext uri="{FF2B5EF4-FFF2-40B4-BE49-F238E27FC236}">
                  <a16:creationId xmlns:a16="http://schemas.microsoft.com/office/drawing/2014/main" id="{88D4A00B-2730-40BC-87A4-4C65B9E316BB}"/>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41" name="Freeform 102">
              <a:extLst>
                <a:ext uri="{FF2B5EF4-FFF2-40B4-BE49-F238E27FC236}">
                  <a16:creationId xmlns:a16="http://schemas.microsoft.com/office/drawing/2014/main" id="{EEAD7E3C-D633-4787-B315-2FF35FA46483}"/>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2" name="Freeform 103">
              <a:extLst>
                <a:ext uri="{FF2B5EF4-FFF2-40B4-BE49-F238E27FC236}">
                  <a16:creationId xmlns:a16="http://schemas.microsoft.com/office/drawing/2014/main" id="{3A0C394C-5E6C-471E-B6D6-5DE290D6A960}"/>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43" name="Freeform 104">
              <a:extLst>
                <a:ext uri="{FF2B5EF4-FFF2-40B4-BE49-F238E27FC236}">
                  <a16:creationId xmlns:a16="http://schemas.microsoft.com/office/drawing/2014/main" id="{93DEF889-69D5-49F6-B487-3D018E4C86AE}"/>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44" name="Freeform 105">
              <a:extLst>
                <a:ext uri="{FF2B5EF4-FFF2-40B4-BE49-F238E27FC236}">
                  <a16:creationId xmlns:a16="http://schemas.microsoft.com/office/drawing/2014/main" id="{59FAB8E9-99B6-4E5F-858C-350C80A3DA35}"/>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1933" name="Text Box 106">
            <a:extLst>
              <a:ext uri="{FF2B5EF4-FFF2-40B4-BE49-F238E27FC236}">
                <a16:creationId xmlns:a16="http://schemas.microsoft.com/office/drawing/2014/main" id="{09B6C0A8-9538-4419-8D9E-DFFE97938804}"/>
              </a:ext>
            </a:extLst>
          </p:cNvPr>
          <p:cNvSpPr txBox="1">
            <a:spLocks noChangeArrowheads="1"/>
          </p:cNvSpPr>
          <p:nvPr/>
        </p:nvSpPr>
        <p:spPr bwMode="auto">
          <a:xfrm>
            <a:off x="2819400" y="1600200"/>
            <a:ext cx="3429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Descripción/Concepto</a:t>
            </a:r>
          </a:p>
        </p:txBody>
      </p:sp>
      <p:sp>
        <p:nvSpPr>
          <p:cNvPr id="81934" name="Text Box 109">
            <a:extLst>
              <a:ext uri="{FF2B5EF4-FFF2-40B4-BE49-F238E27FC236}">
                <a16:creationId xmlns:a16="http://schemas.microsoft.com/office/drawing/2014/main" id="{5A5D097C-05EB-4482-85CD-E9508BBB0C7F}"/>
              </a:ext>
            </a:extLst>
          </p:cNvPr>
          <p:cNvSpPr txBox="1">
            <a:spLocks noChangeArrowheads="1"/>
          </p:cNvSpPr>
          <p:nvPr/>
        </p:nvSpPr>
        <p:spPr bwMode="auto">
          <a:xfrm>
            <a:off x="533400" y="2574925"/>
            <a:ext cx="815340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500" b="1">
                <a:solidFill>
                  <a:schemeClr val="tx1"/>
                </a:solidFill>
              </a:rPr>
              <a:t>El proceso de dividir el plan anual en períodos/fases de entrenamiento más pequeñas, con el fin de permitir que el programa se prepare/establezca en más factibles/manejables y de asegurar que se alcance una óptima forma deportiva (la mejor disposición y unidad armoniosa de los aspectos/componentes físicos, psíquicos, técnicos y tácticos del atleta) o máxima condición atlética en la fecha programada (alto nivel de rendimiento en un tiempo dado) para la principales competencias de año</a:t>
            </a:r>
          </a:p>
        </p:txBody>
      </p:sp>
    </p:spTree>
    <p:custDataLst>
      <p:tags r:id="rId1"/>
    </p:custData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66">
            <a:extLst>
              <a:ext uri="{FF2B5EF4-FFF2-40B4-BE49-F238E27FC236}">
                <a16:creationId xmlns:a16="http://schemas.microsoft.com/office/drawing/2014/main" id="{54BFE8BD-73E2-4549-B6F1-48C4074040F5}"/>
              </a:ext>
            </a:extLst>
          </p:cNvPr>
          <p:cNvGrpSpPr>
            <a:grpSpLocks/>
          </p:cNvGrpSpPr>
          <p:nvPr/>
        </p:nvGrpSpPr>
        <p:grpSpPr bwMode="auto">
          <a:xfrm>
            <a:off x="2743200" y="304800"/>
            <a:ext cx="3505200" cy="685800"/>
            <a:chOff x="1298" y="1873"/>
            <a:chExt cx="3020" cy="478"/>
          </a:xfrm>
        </p:grpSpPr>
        <p:sp>
          <p:nvSpPr>
            <p:cNvPr id="84008" name="Rectangle 67">
              <a:extLst>
                <a:ext uri="{FF2B5EF4-FFF2-40B4-BE49-F238E27FC236}">
                  <a16:creationId xmlns:a16="http://schemas.microsoft.com/office/drawing/2014/main" id="{952FC803-B05C-4159-8405-9CEFEC93D014}"/>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4009" name="Rectangle 68">
              <a:extLst>
                <a:ext uri="{FF2B5EF4-FFF2-40B4-BE49-F238E27FC236}">
                  <a16:creationId xmlns:a16="http://schemas.microsoft.com/office/drawing/2014/main" id="{8594D2D1-3DF0-4E53-8F80-C2BEA769EBA1}"/>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4010" name="Freeform 69">
              <a:extLst>
                <a:ext uri="{FF2B5EF4-FFF2-40B4-BE49-F238E27FC236}">
                  <a16:creationId xmlns:a16="http://schemas.microsoft.com/office/drawing/2014/main" id="{245F85A7-BC9C-4749-807B-3A8DAE8D5816}"/>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1" name="Freeform 70">
              <a:extLst>
                <a:ext uri="{FF2B5EF4-FFF2-40B4-BE49-F238E27FC236}">
                  <a16:creationId xmlns:a16="http://schemas.microsoft.com/office/drawing/2014/main" id="{C85A939F-92BF-4FEA-848D-BB54A909A0F9}"/>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12" name="Freeform 71">
              <a:extLst>
                <a:ext uri="{FF2B5EF4-FFF2-40B4-BE49-F238E27FC236}">
                  <a16:creationId xmlns:a16="http://schemas.microsoft.com/office/drawing/2014/main" id="{7A51ED7F-A49B-4314-91FA-771451FC7F33}"/>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3" name="Freeform 72">
              <a:extLst>
                <a:ext uri="{FF2B5EF4-FFF2-40B4-BE49-F238E27FC236}">
                  <a16:creationId xmlns:a16="http://schemas.microsoft.com/office/drawing/2014/main" id="{3850DC87-1324-4A60-858B-9AACC232B301}"/>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14" name="Freeform 73">
              <a:extLst>
                <a:ext uri="{FF2B5EF4-FFF2-40B4-BE49-F238E27FC236}">
                  <a16:creationId xmlns:a16="http://schemas.microsoft.com/office/drawing/2014/main" id="{E88D74E5-FFC3-4D32-86CE-9C288B2620D0}"/>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5" name="Freeform 74">
              <a:extLst>
                <a:ext uri="{FF2B5EF4-FFF2-40B4-BE49-F238E27FC236}">
                  <a16:creationId xmlns:a16="http://schemas.microsoft.com/office/drawing/2014/main" id="{801AE74B-C49B-42B1-A023-397374216ADC}"/>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16" name="Freeform 75">
              <a:extLst>
                <a:ext uri="{FF2B5EF4-FFF2-40B4-BE49-F238E27FC236}">
                  <a16:creationId xmlns:a16="http://schemas.microsoft.com/office/drawing/2014/main" id="{E0DDCFEC-08C9-4915-8CCB-22A8DC6C2ACD}"/>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17" name="Freeform 76">
              <a:extLst>
                <a:ext uri="{FF2B5EF4-FFF2-40B4-BE49-F238E27FC236}">
                  <a16:creationId xmlns:a16="http://schemas.microsoft.com/office/drawing/2014/main" id="{F470EC74-D78F-4BB7-B989-02FB75A2F88E}"/>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2493" name="Text Box 77">
            <a:extLst>
              <a:ext uri="{FF2B5EF4-FFF2-40B4-BE49-F238E27FC236}">
                <a16:creationId xmlns:a16="http://schemas.microsoft.com/office/drawing/2014/main" id="{A9BCA7D5-5B6C-4A18-88C8-2AC8F7CD091D}"/>
              </a:ext>
            </a:extLst>
          </p:cNvPr>
          <p:cNvSpPr txBox="1">
            <a:spLocks noChangeArrowheads="1"/>
          </p:cNvSpPr>
          <p:nvPr/>
        </p:nvSpPr>
        <p:spPr bwMode="auto">
          <a:xfrm>
            <a:off x="2438400" y="377825"/>
            <a:ext cx="41910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EL PLAN ANUAL</a:t>
            </a:r>
          </a:p>
        </p:txBody>
      </p:sp>
      <p:sp>
        <p:nvSpPr>
          <p:cNvPr id="83972" name="Freeform 78">
            <a:extLst>
              <a:ext uri="{FF2B5EF4-FFF2-40B4-BE49-F238E27FC236}">
                <a16:creationId xmlns:a16="http://schemas.microsoft.com/office/drawing/2014/main" id="{BE823EEC-F190-46BE-9922-BF8AFBA16FDD}"/>
              </a:ext>
            </a:extLst>
          </p:cNvPr>
          <p:cNvSpPr>
            <a:spLocks/>
          </p:cNvSpPr>
          <p:nvPr/>
        </p:nvSpPr>
        <p:spPr bwMode="auto">
          <a:xfrm>
            <a:off x="1631950" y="1092200"/>
            <a:ext cx="1339850" cy="508000"/>
          </a:xfrm>
          <a:custGeom>
            <a:avLst/>
            <a:gdLst>
              <a:gd name="T0" fmla="*/ 1108421 w 2530"/>
              <a:gd name="T1" fmla="*/ 264054 h 960"/>
              <a:gd name="T2" fmla="*/ 1053874 w 2530"/>
              <a:gd name="T3" fmla="*/ 339725 h 960"/>
              <a:gd name="T4" fmla="*/ 1036927 w 2530"/>
              <a:gd name="T5" fmla="*/ 383117 h 960"/>
              <a:gd name="T6" fmla="*/ 1019451 w 2530"/>
              <a:gd name="T7" fmla="*/ 394758 h 960"/>
              <a:gd name="T8" fmla="*/ 994031 w 2530"/>
              <a:gd name="T9" fmla="*/ 405871 h 960"/>
              <a:gd name="T10" fmla="*/ 973377 w 2530"/>
              <a:gd name="T11" fmla="*/ 405871 h 960"/>
              <a:gd name="T12" fmla="*/ 994031 w 2530"/>
              <a:gd name="T13" fmla="*/ 332317 h 960"/>
              <a:gd name="T14" fmla="*/ 1141256 w 2530"/>
              <a:gd name="T15" fmla="*/ 179917 h 960"/>
              <a:gd name="T16" fmla="*/ 1144433 w 2530"/>
              <a:gd name="T17" fmla="*/ 132821 h 960"/>
              <a:gd name="T18" fmla="*/ 961726 w 2530"/>
              <a:gd name="T19" fmla="*/ 237596 h 960"/>
              <a:gd name="T20" fmla="*/ 822975 w 2530"/>
              <a:gd name="T21" fmla="*/ 345546 h 960"/>
              <a:gd name="T22" fmla="*/ 693227 w 2530"/>
              <a:gd name="T23" fmla="*/ 456142 h 960"/>
              <a:gd name="T24" fmla="*/ 591546 w 2530"/>
              <a:gd name="T25" fmla="*/ 416454 h 960"/>
              <a:gd name="T26" fmla="*/ 726591 w 2530"/>
              <a:gd name="T27" fmla="*/ 277283 h 960"/>
              <a:gd name="T28" fmla="*/ 877522 w 2530"/>
              <a:gd name="T29" fmla="*/ 137583 h 960"/>
              <a:gd name="T30" fmla="*/ 629147 w 2530"/>
              <a:gd name="T31" fmla="*/ 314325 h 960"/>
              <a:gd name="T32" fmla="*/ 448029 w 2530"/>
              <a:gd name="T33" fmla="*/ 460904 h 960"/>
              <a:gd name="T34" fmla="*/ 340523 w 2530"/>
              <a:gd name="T35" fmla="*/ 500592 h 960"/>
              <a:gd name="T36" fmla="*/ 335757 w 2530"/>
              <a:gd name="T37" fmla="*/ 429683 h 960"/>
              <a:gd name="T38" fmla="*/ 395070 w 2530"/>
              <a:gd name="T39" fmla="*/ 405871 h 960"/>
              <a:gd name="T40" fmla="*/ 434789 w 2530"/>
              <a:gd name="T41" fmla="*/ 367771 h 960"/>
              <a:gd name="T42" fmla="*/ 419431 w 2530"/>
              <a:gd name="T43" fmla="*/ 366183 h 960"/>
              <a:gd name="T44" fmla="*/ 463916 w 2530"/>
              <a:gd name="T45" fmla="*/ 330200 h 960"/>
              <a:gd name="T46" fmla="*/ 482452 w 2530"/>
              <a:gd name="T47" fmla="*/ 303742 h 960"/>
              <a:gd name="T48" fmla="*/ 576718 w 2530"/>
              <a:gd name="T49" fmla="*/ 199496 h 960"/>
              <a:gd name="T50" fmla="*/ 388715 w 2530"/>
              <a:gd name="T51" fmla="*/ 348192 h 960"/>
              <a:gd name="T52" fmla="*/ 275384 w 2530"/>
              <a:gd name="T53" fmla="*/ 432329 h 960"/>
              <a:gd name="T54" fmla="*/ 217130 w 2530"/>
              <a:gd name="T55" fmla="*/ 383117 h 960"/>
              <a:gd name="T56" fmla="*/ 381831 w 2530"/>
              <a:gd name="T57" fmla="*/ 184679 h 960"/>
              <a:gd name="T58" fmla="*/ 289683 w 2530"/>
              <a:gd name="T59" fmla="*/ 259292 h 960"/>
              <a:gd name="T60" fmla="*/ 156228 w 2530"/>
              <a:gd name="T61" fmla="*/ 369888 h 960"/>
              <a:gd name="T62" fmla="*/ 52958 w 2530"/>
              <a:gd name="T63" fmla="*/ 419100 h 960"/>
              <a:gd name="T64" fmla="*/ 2118 w 2530"/>
              <a:gd name="T65" fmla="*/ 416454 h 960"/>
              <a:gd name="T66" fmla="*/ 5296 w 2530"/>
              <a:gd name="T67" fmla="*/ 398463 h 960"/>
              <a:gd name="T68" fmla="*/ 28598 w 2530"/>
              <a:gd name="T69" fmla="*/ 392642 h 960"/>
              <a:gd name="T70" fmla="*/ 44485 w 2530"/>
              <a:gd name="T71" fmla="*/ 381529 h 960"/>
              <a:gd name="T72" fmla="*/ 94266 w 2530"/>
              <a:gd name="T73" fmla="*/ 348192 h 960"/>
              <a:gd name="T74" fmla="*/ 273795 w 2530"/>
              <a:gd name="T75" fmla="*/ 203729 h 960"/>
              <a:gd name="T76" fmla="*/ 490925 w 2530"/>
              <a:gd name="T77" fmla="*/ 28575 h 960"/>
              <a:gd name="T78" fmla="*/ 558183 w 2530"/>
              <a:gd name="T79" fmla="*/ 4763 h 960"/>
              <a:gd name="T80" fmla="*/ 496751 w 2530"/>
              <a:gd name="T81" fmla="*/ 141817 h 960"/>
              <a:gd name="T82" fmla="*/ 400366 w 2530"/>
              <a:gd name="T83" fmla="*/ 267758 h 960"/>
              <a:gd name="T84" fmla="*/ 594194 w 2530"/>
              <a:gd name="T85" fmla="*/ 130704 h 960"/>
              <a:gd name="T86" fmla="*/ 692697 w 2530"/>
              <a:gd name="T87" fmla="*/ 77788 h 960"/>
              <a:gd name="T88" fmla="*/ 746185 w 2530"/>
              <a:gd name="T89" fmla="*/ 135467 h 960"/>
              <a:gd name="T90" fmla="*/ 621203 w 2530"/>
              <a:gd name="T91" fmla="*/ 243417 h 960"/>
              <a:gd name="T92" fmla="*/ 463916 w 2530"/>
              <a:gd name="T93" fmla="*/ 389996 h 960"/>
              <a:gd name="T94" fmla="*/ 697993 w 2530"/>
              <a:gd name="T95" fmla="*/ 216958 h 960"/>
              <a:gd name="T96" fmla="*/ 908768 w 2530"/>
              <a:gd name="T97" fmla="*/ 57679 h 960"/>
              <a:gd name="T98" fmla="*/ 1002504 w 2530"/>
              <a:gd name="T99" fmla="*/ 17992 h 960"/>
              <a:gd name="T100" fmla="*/ 1025277 w 2530"/>
              <a:gd name="T101" fmla="*/ 111125 h 960"/>
              <a:gd name="T102" fmla="*/ 879111 w 2530"/>
              <a:gd name="T103" fmla="*/ 219604 h 960"/>
              <a:gd name="T104" fmla="*/ 719176 w 2530"/>
              <a:gd name="T105" fmla="*/ 376767 h 960"/>
              <a:gd name="T106" fmla="*/ 890232 w 2530"/>
              <a:gd name="T107" fmla="*/ 250825 h 960"/>
              <a:gd name="T108" fmla="*/ 1182034 w 2530"/>
              <a:gd name="T109" fmla="*/ 51329 h 960"/>
              <a:gd name="T110" fmla="*/ 1311782 w 2530"/>
              <a:gd name="T111" fmla="*/ 31221 h 960"/>
              <a:gd name="T112" fmla="*/ 1320785 w 2530"/>
              <a:gd name="T113" fmla="*/ 99483 h 960"/>
              <a:gd name="T114" fmla="*/ 1151847 w 2530"/>
              <a:gd name="T115" fmla="*/ 232833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30" h="960">
                <a:moveTo>
                  <a:pt x="2226" y="377"/>
                </a:moveTo>
                <a:lnTo>
                  <a:pt x="2213" y="390"/>
                </a:lnTo>
                <a:lnTo>
                  <a:pt x="2194" y="402"/>
                </a:lnTo>
                <a:lnTo>
                  <a:pt x="2172" y="424"/>
                </a:lnTo>
                <a:lnTo>
                  <a:pt x="2148" y="444"/>
                </a:lnTo>
                <a:lnTo>
                  <a:pt x="2126" y="465"/>
                </a:lnTo>
                <a:lnTo>
                  <a:pt x="2107" y="481"/>
                </a:lnTo>
                <a:lnTo>
                  <a:pt x="2093" y="499"/>
                </a:lnTo>
                <a:lnTo>
                  <a:pt x="2083" y="506"/>
                </a:lnTo>
                <a:lnTo>
                  <a:pt x="2074" y="515"/>
                </a:lnTo>
                <a:lnTo>
                  <a:pt x="2067" y="528"/>
                </a:lnTo>
                <a:lnTo>
                  <a:pt x="2052" y="549"/>
                </a:lnTo>
                <a:lnTo>
                  <a:pt x="2039" y="565"/>
                </a:lnTo>
                <a:lnTo>
                  <a:pt x="2023" y="590"/>
                </a:lnTo>
                <a:lnTo>
                  <a:pt x="2006" y="617"/>
                </a:lnTo>
                <a:lnTo>
                  <a:pt x="1990" y="642"/>
                </a:lnTo>
                <a:lnTo>
                  <a:pt x="1971" y="667"/>
                </a:lnTo>
                <a:lnTo>
                  <a:pt x="1950" y="678"/>
                </a:lnTo>
                <a:lnTo>
                  <a:pt x="1928" y="692"/>
                </a:lnTo>
                <a:lnTo>
                  <a:pt x="1918" y="703"/>
                </a:lnTo>
                <a:lnTo>
                  <a:pt x="1919" y="721"/>
                </a:lnTo>
                <a:lnTo>
                  <a:pt x="1934" y="721"/>
                </a:lnTo>
                <a:lnTo>
                  <a:pt x="1950" y="721"/>
                </a:lnTo>
                <a:lnTo>
                  <a:pt x="1958" y="724"/>
                </a:lnTo>
                <a:lnTo>
                  <a:pt x="1952" y="724"/>
                </a:lnTo>
                <a:lnTo>
                  <a:pt x="1936" y="728"/>
                </a:lnTo>
                <a:lnTo>
                  <a:pt x="1912" y="733"/>
                </a:lnTo>
                <a:lnTo>
                  <a:pt x="1896" y="737"/>
                </a:lnTo>
                <a:lnTo>
                  <a:pt x="1893" y="742"/>
                </a:lnTo>
                <a:lnTo>
                  <a:pt x="1903" y="742"/>
                </a:lnTo>
                <a:lnTo>
                  <a:pt x="1918" y="746"/>
                </a:lnTo>
                <a:lnTo>
                  <a:pt x="1925" y="746"/>
                </a:lnTo>
                <a:lnTo>
                  <a:pt x="1928" y="749"/>
                </a:lnTo>
                <a:lnTo>
                  <a:pt x="1919" y="753"/>
                </a:lnTo>
                <a:lnTo>
                  <a:pt x="1909" y="758"/>
                </a:lnTo>
                <a:lnTo>
                  <a:pt x="1893" y="758"/>
                </a:lnTo>
                <a:lnTo>
                  <a:pt x="1877" y="758"/>
                </a:lnTo>
                <a:lnTo>
                  <a:pt x="1863" y="753"/>
                </a:lnTo>
                <a:lnTo>
                  <a:pt x="1863" y="758"/>
                </a:lnTo>
                <a:lnTo>
                  <a:pt x="1877" y="767"/>
                </a:lnTo>
                <a:lnTo>
                  <a:pt x="1890" y="771"/>
                </a:lnTo>
                <a:lnTo>
                  <a:pt x="1887" y="771"/>
                </a:lnTo>
                <a:lnTo>
                  <a:pt x="1883" y="778"/>
                </a:lnTo>
                <a:lnTo>
                  <a:pt x="1871" y="783"/>
                </a:lnTo>
                <a:lnTo>
                  <a:pt x="1855" y="787"/>
                </a:lnTo>
                <a:lnTo>
                  <a:pt x="1849" y="778"/>
                </a:lnTo>
                <a:lnTo>
                  <a:pt x="1844" y="771"/>
                </a:lnTo>
                <a:lnTo>
                  <a:pt x="1838" y="767"/>
                </a:lnTo>
                <a:lnTo>
                  <a:pt x="1834" y="771"/>
                </a:lnTo>
                <a:lnTo>
                  <a:pt x="1806" y="749"/>
                </a:lnTo>
                <a:lnTo>
                  <a:pt x="1803" y="721"/>
                </a:lnTo>
                <a:lnTo>
                  <a:pt x="1812" y="695"/>
                </a:lnTo>
                <a:lnTo>
                  <a:pt x="1831" y="674"/>
                </a:lnTo>
                <a:lnTo>
                  <a:pt x="1838" y="667"/>
                </a:lnTo>
                <a:lnTo>
                  <a:pt x="1855" y="649"/>
                </a:lnTo>
                <a:lnTo>
                  <a:pt x="1877" y="628"/>
                </a:lnTo>
                <a:lnTo>
                  <a:pt x="1900" y="603"/>
                </a:lnTo>
                <a:lnTo>
                  <a:pt x="1931" y="569"/>
                </a:lnTo>
                <a:lnTo>
                  <a:pt x="1967" y="536"/>
                </a:lnTo>
                <a:lnTo>
                  <a:pt x="2002" y="499"/>
                </a:lnTo>
                <a:lnTo>
                  <a:pt x="2039" y="456"/>
                </a:lnTo>
                <a:lnTo>
                  <a:pt x="2077" y="419"/>
                </a:lnTo>
                <a:lnTo>
                  <a:pt x="2119" y="377"/>
                </a:lnTo>
                <a:lnTo>
                  <a:pt x="2155" y="340"/>
                </a:lnTo>
                <a:lnTo>
                  <a:pt x="2194" y="302"/>
                </a:lnTo>
                <a:lnTo>
                  <a:pt x="2229" y="268"/>
                </a:lnTo>
                <a:lnTo>
                  <a:pt x="2262" y="235"/>
                </a:lnTo>
                <a:lnTo>
                  <a:pt x="2290" y="210"/>
                </a:lnTo>
                <a:lnTo>
                  <a:pt x="2313" y="188"/>
                </a:lnTo>
                <a:lnTo>
                  <a:pt x="2270" y="201"/>
                </a:lnTo>
                <a:lnTo>
                  <a:pt x="2219" y="222"/>
                </a:lnTo>
                <a:lnTo>
                  <a:pt x="2161" y="251"/>
                </a:lnTo>
                <a:lnTo>
                  <a:pt x="2102" y="281"/>
                </a:lnTo>
                <a:lnTo>
                  <a:pt x="2039" y="315"/>
                </a:lnTo>
                <a:lnTo>
                  <a:pt x="1983" y="349"/>
                </a:lnTo>
                <a:lnTo>
                  <a:pt x="1931" y="377"/>
                </a:lnTo>
                <a:lnTo>
                  <a:pt x="1887" y="402"/>
                </a:lnTo>
                <a:lnTo>
                  <a:pt x="1868" y="415"/>
                </a:lnTo>
                <a:lnTo>
                  <a:pt x="1844" y="431"/>
                </a:lnTo>
                <a:lnTo>
                  <a:pt x="1816" y="449"/>
                </a:lnTo>
                <a:lnTo>
                  <a:pt x="1787" y="469"/>
                </a:lnTo>
                <a:lnTo>
                  <a:pt x="1754" y="494"/>
                </a:lnTo>
                <a:lnTo>
                  <a:pt x="1722" y="519"/>
                </a:lnTo>
                <a:lnTo>
                  <a:pt x="1689" y="544"/>
                </a:lnTo>
                <a:lnTo>
                  <a:pt x="1654" y="569"/>
                </a:lnTo>
                <a:lnTo>
                  <a:pt x="1619" y="599"/>
                </a:lnTo>
                <a:lnTo>
                  <a:pt x="1586" y="628"/>
                </a:lnTo>
                <a:lnTo>
                  <a:pt x="1554" y="653"/>
                </a:lnTo>
                <a:lnTo>
                  <a:pt x="1524" y="683"/>
                </a:lnTo>
                <a:lnTo>
                  <a:pt x="1493" y="708"/>
                </a:lnTo>
                <a:lnTo>
                  <a:pt x="1470" y="733"/>
                </a:lnTo>
                <a:lnTo>
                  <a:pt x="1448" y="753"/>
                </a:lnTo>
                <a:lnTo>
                  <a:pt x="1429" y="774"/>
                </a:lnTo>
                <a:lnTo>
                  <a:pt x="1392" y="812"/>
                </a:lnTo>
                <a:lnTo>
                  <a:pt x="1350" y="842"/>
                </a:lnTo>
                <a:lnTo>
                  <a:pt x="1309" y="862"/>
                </a:lnTo>
                <a:lnTo>
                  <a:pt x="1269" y="876"/>
                </a:lnTo>
                <a:lnTo>
                  <a:pt x="1234" y="880"/>
                </a:lnTo>
                <a:lnTo>
                  <a:pt x="1201" y="880"/>
                </a:lnTo>
                <a:lnTo>
                  <a:pt x="1176" y="876"/>
                </a:lnTo>
                <a:lnTo>
                  <a:pt x="1157" y="867"/>
                </a:lnTo>
                <a:lnTo>
                  <a:pt x="1131" y="846"/>
                </a:lnTo>
                <a:lnTo>
                  <a:pt x="1114" y="821"/>
                </a:lnTo>
                <a:lnTo>
                  <a:pt x="1117" y="787"/>
                </a:lnTo>
                <a:lnTo>
                  <a:pt x="1147" y="742"/>
                </a:lnTo>
                <a:lnTo>
                  <a:pt x="1163" y="724"/>
                </a:lnTo>
                <a:lnTo>
                  <a:pt x="1185" y="699"/>
                </a:lnTo>
                <a:lnTo>
                  <a:pt x="1215" y="670"/>
                </a:lnTo>
                <a:lnTo>
                  <a:pt x="1247" y="637"/>
                </a:lnTo>
                <a:lnTo>
                  <a:pt x="1288" y="603"/>
                </a:lnTo>
                <a:lnTo>
                  <a:pt x="1328" y="565"/>
                </a:lnTo>
                <a:lnTo>
                  <a:pt x="1372" y="524"/>
                </a:lnTo>
                <a:lnTo>
                  <a:pt x="1415" y="486"/>
                </a:lnTo>
                <a:lnTo>
                  <a:pt x="1459" y="444"/>
                </a:lnTo>
                <a:lnTo>
                  <a:pt x="1502" y="406"/>
                </a:lnTo>
                <a:lnTo>
                  <a:pt x="1541" y="369"/>
                </a:lnTo>
                <a:lnTo>
                  <a:pt x="1577" y="335"/>
                </a:lnTo>
                <a:lnTo>
                  <a:pt x="1611" y="306"/>
                </a:lnTo>
                <a:lnTo>
                  <a:pt x="1638" y="281"/>
                </a:lnTo>
                <a:lnTo>
                  <a:pt x="1657" y="260"/>
                </a:lnTo>
                <a:lnTo>
                  <a:pt x="1670" y="247"/>
                </a:lnTo>
                <a:lnTo>
                  <a:pt x="1597" y="297"/>
                </a:lnTo>
                <a:lnTo>
                  <a:pt x="1524" y="349"/>
                </a:lnTo>
                <a:lnTo>
                  <a:pt x="1451" y="399"/>
                </a:lnTo>
                <a:lnTo>
                  <a:pt x="1380" y="449"/>
                </a:lnTo>
                <a:lnTo>
                  <a:pt x="1315" y="499"/>
                </a:lnTo>
                <a:lnTo>
                  <a:pt x="1250" y="544"/>
                </a:lnTo>
                <a:lnTo>
                  <a:pt x="1188" y="594"/>
                </a:lnTo>
                <a:lnTo>
                  <a:pt x="1128" y="642"/>
                </a:lnTo>
                <a:lnTo>
                  <a:pt x="1073" y="683"/>
                </a:lnTo>
                <a:lnTo>
                  <a:pt x="1022" y="724"/>
                </a:lnTo>
                <a:lnTo>
                  <a:pt x="976" y="762"/>
                </a:lnTo>
                <a:lnTo>
                  <a:pt x="935" y="796"/>
                </a:lnTo>
                <a:lnTo>
                  <a:pt x="901" y="826"/>
                </a:lnTo>
                <a:lnTo>
                  <a:pt x="870" y="851"/>
                </a:lnTo>
                <a:lnTo>
                  <a:pt x="846" y="871"/>
                </a:lnTo>
                <a:lnTo>
                  <a:pt x="827" y="887"/>
                </a:lnTo>
                <a:lnTo>
                  <a:pt x="797" y="912"/>
                </a:lnTo>
                <a:lnTo>
                  <a:pt x="769" y="930"/>
                </a:lnTo>
                <a:lnTo>
                  <a:pt x="743" y="946"/>
                </a:lnTo>
                <a:lnTo>
                  <a:pt x="715" y="955"/>
                </a:lnTo>
                <a:lnTo>
                  <a:pt x="691" y="960"/>
                </a:lnTo>
                <a:lnTo>
                  <a:pt x="666" y="955"/>
                </a:lnTo>
                <a:lnTo>
                  <a:pt x="643" y="946"/>
                </a:lnTo>
                <a:lnTo>
                  <a:pt x="618" y="930"/>
                </a:lnTo>
                <a:lnTo>
                  <a:pt x="588" y="896"/>
                </a:lnTo>
                <a:lnTo>
                  <a:pt x="582" y="867"/>
                </a:lnTo>
                <a:lnTo>
                  <a:pt x="594" y="842"/>
                </a:lnTo>
                <a:lnTo>
                  <a:pt x="607" y="830"/>
                </a:lnTo>
                <a:lnTo>
                  <a:pt x="613" y="826"/>
                </a:lnTo>
                <a:lnTo>
                  <a:pt x="623" y="817"/>
                </a:lnTo>
                <a:lnTo>
                  <a:pt x="634" y="812"/>
                </a:lnTo>
                <a:lnTo>
                  <a:pt x="647" y="803"/>
                </a:lnTo>
                <a:lnTo>
                  <a:pt x="659" y="799"/>
                </a:lnTo>
                <a:lnTo>
                  <a:pt x="669" y="796"/>
                </a:lnTo>
                <a:lnTo>
                  <a:pt x="681" y="792"/>
                </a:lnTo>
                <a:lnTo>
                  <a:pt x="688" y="792"/>
                </a:lnTo>
                <a:lnTo>
                  <a:pt x="708" y="787"/>
                </a:lnTo>
                <a:lnTo>
                  <a:pt x="727" y="778"/>
                </a:lnTo>
                <a:lnTo>
                  <a:pt x="746" y="767"/>
                </a:lnTo>
                <a:lnTo>
                  <a:pt x="762" y="753"/>
                </a:lnTo>
                <a:lnTo>
                  <a:pt x="781" y="737"/>
                </a:lnTo>
                <a:lnTo>
                  <a:pt x="802" y="721"/>
                </a:lnTo>
                <a:lnTo>
                  <a:pt x="824" y="699"/>
                </a:lnTo>
                <a:lnTo>
                  <a:pt x="849" y="683"/>
                </a:lnTo>
                <a:lnTo>
                  <a:pt x="840" y="687"/>
                </a:lnTo>
                <a:lnTo>
                  <a:pt x="833" y="692"/>
                </a:lnTo>
                <a:lnTo>
                  <a:pt x="821" y="695"/>
                </a:lnTo>
                <a:lnTo>
                  <a:pt x="808" y="699"/>
                </a:lnTo>
                <a:lnTo>
                  <a:pt x="795" y="708"/>
                </a:lnTo>
                <a:lnTo>
                  <a:pt x="778" y="712"/>
                </a:lnTo>
                <a:lnTo>
                  <a:pt x="759" y="724"/>
                </a:lnTo>
                <a:lnTo>
                  <a:pt x="740" y="733"/>
                </a:lnTo>
                <a:lnTo>
                  <a:pt x="753" y="721"/>
                </a:lnTo>
                <a:lnTo>
                  <a:pt x="769" y="708"/>
                </a:lnTo>
                <a:lnTo>
                  <a:pt x="792" y="692"/>
                </a:lnTo>
                <a:lnTo>
                  <a:pt x="818" y="674"/>
                </a:lnTo>
                <a:lnTo>
                  <a:pt x="843" y="658"/>
                </a:lnTo>
                <a:lnTo>
                  <a:pt x="868" y="642"/>
                </a:lnTo>
                <a:lnTo>
                  <a:pt x="892" y="619"/>
                </a:lnTo>
                <a:lnTo>
                  <a:pt x="911" y="603"/>
                </a:lnTo>
                <a:lnTo>
                  <a:pt x="901" y="608"/>
                </a:lnTo>
                <a:lnTo>
                  <a:pt x="886" y="617"/>
                </a:lnTo>
                <a:lnTo>
                  <a:pt x="876" y="624"/>
                </a:lnTo>
                <a:lnTo>
                  <a:pt x="862" y="633"/>
                </a:lnTo>
                <a:lnTo>
                  <a:pt x="851" y="642"/>
                </a:lnTo>
                <a:lnTo>
                  <a:pt x="837" y="649"/>
                </a:lnTo>
                <a:lnTo>
                  <a:pt x="824" y="658"/>
                </a:lnTo>
                <a:lnTo>
                  <a:pt x="811" y="667"/>
                </a:lnTo>
                <a:lnTo>
                  <a:pt x="830" y="649"/>
                </a:lnTo>
                <a:lnTo>
                  <a:pt x="865" y="617"/>
                </a:lnTo>
                <a:lnTo>
                  <a:pt x="911" y="574"/>
                </a:lnTo>
                <a:lnTo>
                  <a:pt x="968" y="524"/>
                </a:lnTo>
                <a:lnTo>
                  <a:pt x="1027" y="469"/>
                </a:lnTo>
                <a:lnTo>
                  <a:pt x="1085" y="415"/>
                </a:lnTo>
                <a:lnTo>
                  <a:pt x="1138" y="369"/>
                </a:lnTo>
                <a:lnTo>
                  <a:pt x="1182" y="327"/>
                </a:lnTo>
                <a:lnTo>
                  <a:pt x="1157" y="340"/>
                </a:lnTo>
                <a:lnTo>
                  <a:pt x="1125" y="356"/>
                </a:lnTo>
                <a:lnTo>
                  <a:pt x="1089" y="377"/>
                </a:lnTo>
                <a:lnTo>
                  <a:pt x="1050" y="406"/>
                </a:lnTo>
                <a:lnTo>
                  <a:pt x="1005" y="440"/>
                </a:lnTo>
                <a:lnTo>
                  <a:pt x="963" y="474"/>
                </a:lnTo>
                <a:lnTo>
                  <a:pt x="914" y="511"/>
                </a:lnTo>
                <a:lnTo>
                  <a:pt x="868" y="549"/>
                </a:lnTo>
                <a:lnTo>
                  <a:pt x="821" y="587"/>
                </a:lnTo>
                <a:lnTo>
                  <a:pt x="775" y="624"/>
                </a:lnTo>
                <a:lnTo>
                  <a:pt x="734" y="658"/>
                </a:lnTo>
                <a:lnTo>
                  <a:pt x="694" y="692"/>
                </a:lnTo>
                <a:lnTo>
                  <a:pt x="659" y="721"/>
                </a:lnTo>
                <a:lnTo>
                  <a:pt x="629" y="746"/>
                </a:lnTo>
                <a:lnTo>
                  <a:pt x="604" y="767"/>
                </a:lnTo>
                <a:lnTo>
                  <a:pt x="588" y="778"/>
                </a:lnTo>
                <a:lnTo>
                  <a:pt x="563" y="796"/>
                </a:lnTo>
                <a:lnTo>
                  <a:pt x="539" y="808"/>
                </a:lnTo>
                <a:lnTo>
                  <a:pt x="520" y="817"/>
                </a:lnTo>
                <a:lnTo>
                  <a:pt x="501" y="821"/>
                </a:lnTo>
                <a:lnTo>
                  <a:pt x="482" y="821"/>
                </a:lnTo>
                <a:lnTo>
                  <a:pt x="466" y="817"/>
                </a:lnTo>
                <a:lnTo>
                  <a:pt x="450" y="808"/>
                </a:lnTo>
                <a:lnTo>
                  <a:pt x="436" y="799"/>
                </a:lnTo>
                <a:lnTo>
                  <a:pt x="414" y="774"/>
                </a:lnTo>
                <a:lnTo>
                  <a:pt x="404" y="753"/>
                </a:lnTo>
                <a:lnTo>
                  <a:pt x="410" y="724"/>
                </a:lnTo>
                <a:lnTo>
                  <a:pt x="426" y="695"/>
                </a:lnTo>
                <a:lnTo>
                  <a:pt x="442" y="674"/>
                </a:lnTo>
                <a:lnTo>
                  <a:pt x="469" y="642"/>
                </a:lnTo>
                <a:lnTo>
                  <a:pt x="504" y="599"/>
                </a:lnTo>
                <a:lnTo>
                  <a:pt x="545" y="549"/>
                </a:lnTo>
                <a:lnTo>
                  <a:pt x="595" y="490"/>
                </a:lnTo>
                <a:lnTo>
                  <a:pt x="656" y="424"/>
                </a:lnTo>
                <a:lnTo>
                  <a:pt x="721" y="349"/>
                </a:lnTo>
                <a:lnTo>
                  <a:pt x="795" y="268"/>
                </a:lnTo>
                <a:lnTo>
                  <a:pt x="766" y="297"/>
                </a:lnTo>
                <a:lnTo>
                  <a:pt x="734" y="327"/>
                </a:lnTo>
                <a:lnTo>
                  <a:pt x="702" y="356"/>
                </a:lnTo>
                <a:lnTo>
                  <a:pt x="665" y="390"/>
                </a:lnTo>
                <a:lnTo>
                  <a:pt x="626" y="424"/>
                </a:lnTo>
                <a:lnTo>
                  <a:pt x="588" y="456"/>
                </a:lnTo>
                <a:lnTo>
                  <a:pt x="547" y="490"/>
                </a:lnTo>
                <a:lnTo>
                  <a:pt x="510" y="524"/>
                </a:lnTo>
                <a:lnTo>
                  <a:pt x="472" y="558"/>
                </a:lnTo>
                <a:lnTo>
                  <a:pt x="433" y="587"/>
                </a:lnTo>
                <a:lnTo>
                  <a:pt x="398" y="617"/>
                </a:lnTo>
                <a:lnTo>
                  <a:pt x="368" y="642"/>
                </a:lnTo>
                <a:lnTo>
                  <a:pt x="339" y="667"/>
                </a:lnTo>
                <a:lnTo>
                  <a:pt x="314" y="687"/>
                </a:lnTo>
                <a:lnTo>
                  <a:pt x="295" y="699"/>
                </a:lnTo>
                <a:lnTo>
                  <a:pt x="278" y="712"/>
                </a:lnTo>
                <a:lnTo>
                  <a:pt x="252" y="728"/>
                </a:lnTo>
                <a:lnTo>
                  <a:pt x="224" y="746"/>
                </a:lnTo>
                <a:lnTo>
                  <a:pt x="197" y="758"/>
                </a:lnTo>
                <a:lnTo>
                  <a:pt x="168" y="771"/>
                </a:lnTo>
                <a:lnTo>
                  <a:pt x="143" y="778"/>
                </a:lnTo>
                <a:lnTo>
                  <a:pt x="119" y="787"/>
                </a:lnTo>
                <a:lnTo>
                  <a:pt x="100" y="792"/>
                </a:lnTo>
                <a:lnTo>
                  <a:pt x="87" y="792"/>
                </a:lnTo>
                <a:lnTo>
                  <a:pt x="75" y="792"/>
                </a:lnTo>
                <a:lnTo>
                  <a:pt x="62" y="792"/>
                </a:lnTo>
                <a:lnTo>
                  <a:pt x="48" y="792"/>
                </a:lnTo>
                <a:lnTo>
                  <a:pt x="35" y="792"/>
                </a:lnTo>
                <a:lnTo>
                  <a:pt x="23" y="792"/>
                </a:lnTo>
                <a:lnTo>
                  <a:pt x="13" y="792"/>
                </a:lnTo>
                <a:lnTo>
                  <a:pt x="4" y="787"/>
                </a:lnTo>
                <a:lnTo>
                  <a:pt x="0" y="787"/>
                </a:lnTo>
                <a:lnTo>
                  <a:pt x="16" y="783"/>
                </a:lnTo>
                <a:lnTo>
                  <a:pt x="29" y="778"/>
                </a:lnTo>
                <a:lnTo>
                  <a:pt x="35" y="771"/>
                </a:lnTo>
                <a:lnTo>
                  <a:pt x="37" y="771"/>
                </a:lnTo>
                <a:lnTo>
                  <a:pt x="20" y="767"/>
                </a:lnTo>
                <a:lnTo>
                  <a:pt x="10" y="758"/>
                </a:lnTo>
                <a:lnTo>
                  <a:pt x="10" y="753"/>
                </a:lnTo>
                <a:lnTo>
                  <a:pt x="26" y="758"/>
                </a:lnTo>
                <a:lnTo>
                  <a:pt x="43" y="758"/>
                </a:lnTo>
                <a:lnTo>
                  <a:pt x="59" y="758"/>
                </a:lnTo>
                <a:lnTo>
                  <a:pt x="71" y="753"/>
                </a:lnTo>
                <a:lnTo>
                  <a:pt x="78" y="749"/>
                </a:lnTo>
                <a:lnTo>
                  <a:pt x="75" y="746"/>
                </a:lnTo>
                <a:lnTo>
                  <a:pt x="68" y="746"/>
                </a:lnTo>
                <a:lnTo>
                  <a:pt x="54" y="742"/>
                </a:lnTo>
                <a:lnTo>
                  <a:pt x="40" y="742"/>
                </a:lnTo>
                <a:lnTo>
                  <a:pt x="43" y="737"/>
                </a:lnTo>
                <a:lnTo>
                  <a:pt x="62" y="733"/>
                </a:lnTo>
                <a:lnTo>
                  <a:pt x="84" y="728"/>
                </a:lnTo>
                <a:lnTo>
                  <a:pt x="100" y="724"/>
                </a:lnTo>
                <a:lnTo>
                  <a:pt x="106" y="724"/>
                </a:lnTo>
                <a:lnTo>
                  <a:pt x="97" y="721"/>
                </a:lnTo>
                <a:lnTo>
                  <a:pt x="84" y="721"/>
                </a:lnTo>
                <a:lnTo>
                  <a:pt x="71" y="721"/>
                </a:lnTo>
                <a:lnTo>
                  <a:pt x="84" y="717"/>
                </a:lnTo>
                <a:lnTo>
                  <a:pt x="100" y="708"/>
                </a:lnTo>
                <a:lnTo>
                  <a:pt x="116" y="699"/>
                </a:lnTo>
                <a:lnTo>
                  <a:pt x="133" y="687"/>
                </a:lnTo>
                <a:lnTo>
                  <a:pt x="146" y="678"/>
                </a:lnTo>
                <a:lnTo>
                  <a:pt x="162" y="667"/>
                </a:lnTo>
                <a:lnTo>
                  <a:pt x="178" y="658"/>
                </a:lnTo>
                <a:lnTo>
                  <a:pt x="191" y="644"/>
                </a:lnTo>
                <a:lnTo>
                  <a:pt x="214" y="628"/>
                </a:lnTo>
                <a:lnTo>
                  <a:pt x="246" y="603"/>
                </a:lnTo>
                <a:lnTo>
                  <a:pt x="287" y="569"/>
                </a:lnTo>
                <a:lnTo>
                  <a:pt x="339" y="528"/>
                </a:lnTo>
                <a:lnTo>
                  <a:pt x="393" y="486"/>
                </a:lnTo>
                <a:lnTo>
                  <a:pt x="452" y="435"/>
                </a:lnTo>
                <a:lnTo>
                  <a:pt x="517" y="385"/>
                </a:lnTo>
                <a:lnTo>
                  <a:pt x="581" y="331"/>
                </a:lnTo>
                <a:lnTo>
                  <a:pt x="646" y="281"/>
                </a:lnTo>
                <a:lnTo>
                  <a:pt x="708" y="231"/>
                </a:lnTo>
                <a:lnTo>
                  <a:pt x="765" y="185"/>
                </a:lnTo>
                <a:lnTo>
                  <a:pt x="817" y="143"/>
                </a:lnTo>
                <a:lnTo>
                  <a:pt x="862" y="106"/>
                </a:lnTo>
                <a:lnTo>
                  <a:pt x="901" y="76"/>
                </a:lnTo>
                <a:lnTo>
                  <a:pt x="927" y="54"/>
                </a:lnTo>
                <a:lnTo>
                  <a:pt x="940" y="42"/>
                </a:lnTo>
                <a:lnTo>
                  <a:pt x="957" y="29"/>
                </a:lnTo>
                <a:lnTo>
                  <a:pt x="970" y="22"/>
                </a:lnTo>
                <a:lnTo>
                  <a:pt x="986" y="9"/>
                </a:lnTo>
                <a:lnTo>
                  <a:pt x="1002" y="4"/>
                </a:lnTo>
                <a:lnTo>
                  <a:pt x="1020" y="0"/>
                </a:lnTo>
                <a:lnTo>
                  <a:pt x="1036" y="4"/>
                </a:lnTo>
                <a:lnTo>
                  <a:pt x="1054" y="9"/>
                </a:lnTo>
                <a:lnTo>
                  <a:pt x="1076" y="25"/>
                </a:lnTo>
                <a:lnTo>
                  <a:pt x="1106" y="59"/>
                </a:lnTo>
                <a:lnTo>
                  <a:pt x="1117" y="84"/>
                </a:lnTo>
                <a:lnTo>
                  <a:pt x="1106" y="109"/>
                </a:lnTo>
                <a:lnTo>
                  <a:pt x="1082" y="134"/>
                </a:lnTo>
                <a:lnTo>
                  <a:pt x="1053" y="160"/>
                </a:lnTo>
                <a:lnTo>
                  <a:pt x="1002" y="206"/>
                </a:lnTo>
                <a:lnTo>
                  <a:pt x="938" y="268"/>
                </a:lnTo>
                <a:lnTo>
                  <a:pt x="868" y="340"/>
                </a:lnTo>
                <a:lnTo>
                  <a:pt x="797" y="415"/>
                </a:lnTo>
                <a:lnTo>
                  <a:pt x="731" y="486"/>
                </a:lnTo>
                <a:lnTo>
                  <a:pt x="681" y="544"/>
                </a:lnTo>
                <a:lnTo>
                  <a:pt x="650" y="587"/>
                </a:lnTo>
                <a:lnTo>
                  <a:pt x="681" y="565"/>
                </a:lnTo>
                <a:lnTo>
                  <a:pt x="715" y="536"/>
                </a:lnTo>
                <a:lnTo>
                  <a:pt x="756" y="506"/>
                </a:lnTo>
                <a:lnTo>
                  <a:pt x="799" y="478"/>
                </a:lnTo>
                <a:lnTo>
                  <a:pt x="846" y="444"/>
                </a:lnTo>
                <a:lnTo>
                  <a:pt x="892" y="410"/>
                </a:lnTo>
                <a:lnTo>
                  <a:pt x="940" y="374"/>
                </a:lnTo>
                <a:lnTo>
                  <a:pt x="989" y="340"/>
                </a:lnTo>
                <a:lnTo>
                  <a:pt x="1036" y="306"/>
                </a:lnTo>
                <a:lnTo>
                  <a:pt x="1082" y="276"/>
                </a:lnTo>
                <a:lnTo>
                  <a:pt x="1122" y="247"/>
                </a:lnTo>
                <a:lnTo>
                  <a:pt x="1160" y="218"/>
                </a:lnTo>
                <a:lnTo>
                  <a:pt x="1193" y="197"/>
                </a:lnTo>
                <a:lnTo>
                  <a:pt x="1221" y="181"/>
                </a:lnTo>
                <a:lnTo>
                  <a:pt x="1241" y="168"/>
                </a:lnTo>
                <a:lnTo>
                  <a:pt x="1256" y="160"/>
                </a:lnTo>
                <a:lnTo>
                  <a:pt x="1272" y="151"/>
                </a:lnTo>
                <a:lnTo>
                  <a:pt x="1290" y="147"/>
                </a:lnTo>
                <a:lnTo>
                  <a:pt x="1308" y="147"/>
                </a:lnTo>
                <a:lnTo>
                  <a:pt x="1324" y="147"/>
                </a:lnTo>
                <a:lnTo>
                  <a:pt x="1340" y="151"/>
                </a:lnTo>
                <a:lnTo>
                  <a:pt x="1358" y="160"/>
                </a:lnTo>
                <a:lnTo>
                  <a:pt x="1374" y="168"/>
                </a:lnTo>
                <a:lnTo>
                  <a:pt x="1393" y="181"/>
                </a:lnTo>
                <a:lnTo>
                  <a:pt x="1418" y="206"/>
                </a:lnTo>
                <a:lnTo>
                  <a:pt x="1424" y="231"/>
                </a:lnTo>
                <a:lnTo>
                  <a:pt x="1409" y="256"/>
                </a:lnTo>
                <a:lnTo>
                  <a:pt x="1383" y="285"/>
                </a:lnTo>
                <a:lnTo>
                  <a:pt x="1370" y="297"/>
                </a:lnTo>
                <a:lnTo>
                  <a:pt x="1350" y="315"/>
                </a:lnTo>
                <a:lnTo>
                  <a:pt x="1324" y="335"/>
                </a:lnTo>
                <a:lnTo>
                  <a:pt x="1293" y="360"/>
                </a:lnTo>
                <a:lnTo>
                  <a:pt x="1256" y="394"/>
                </a:lnTo>
                <a:lnTo>
                  <a:pt x="1218" y="427"/>
                </a:lnTo>
                <a:lnTo>
                  <a:pt x="1173" y="460"/>
                </a:lnTo>
                <a:lnTo>
                  <a:pt x="1131" y="499"/>
                </a:lnTo>
                <a:lnTo>
                  <a:pt x="1086" y="536"/>
                </a:lnTo>
                <a:lnTo>
                  <a:pt x="1044" y="574"/>
                </a:lnTo>
                <a:lnTo>
                  <a:pt x="1002" y="612"/>
                </a:lnTo>
                <a:lnTo>
                  <a:pt x="966" y="644"/>
                </a:lnTo>
                <a:lnTo>
                  <a:pt x="930" y="678"/>
                </a:lnTo>
                <a:lnTo>
                  <a:pt x="901" y="708"/>
                </a:lnTo>
                <a:lnTo>
                  <a:pt x="876" y="737"/>
                </a:lnTo>
                <a:lnTo>
                  <a:pt x="859" y="758"/>
                </a:lnTo>
                <a:lnTo>
                  <a:pt x="917" y="712"/>
                </a:lnTo>
                <a:lnTo>
                  <a:pt x="979" y="667"/>
                </a:lnTo>
                <a:lnTo>
                  <a:pt x="1044" y="617"/>
                </a:lnTo>
                <a:lnTo>
                  <a:pt x="1112" y="565"/>
                </a:lnTo>
                <a:lnTo>
                  <a:pt x="1182" y="515"/>
                </a:lnTo>
                <a:lnTo>
                  <a:pt x="1250" y="460"/>
                </a:lnTo>
                <a:lnTo>
                  <a:pt x="1318" y="410"/>
                </a:lnTo>
                <a:lnTo>
                  <a:pt x="1386" y="360"/>
                </a:lnTo>
                <a:lnTo>
                  <a:pt x="1448" y="310"/>
                </a:lnTo>
                <a:lnTo>
                  <a:pt x="1508" y="268"/>
                </a:lnTo>
                <a:lnTo>
                  <a:pt x="1564" y="226"/>
                </a:lnTo>
                <a:lnTo>
                  <a:pt x="1613" y="188"/>
                </a:lnTo>
                <a:lnTo>
                  <a:pt x="1654" y="156"/>
                </a:lnTo>
                <a:lnTo>
                  <a:pt x="1689" y="131"/>
                </a:lnTo>
                <a:lnTo>
                  <a:pt x="1716" y="109"/>
                </a:lnTo>
                <a:lnTo>
                  <a:pt x="1732" y="97"/>
                </a:lnTo>
                <a:lnTo>
                  <a:pt x="1754" y="79"/>
                </a:lnTo>
                <a:lnTo>
                  <a:pt x="1776" y="63"/>
                </a:lnTo>
                <a:lnTo>
                  <a:pt x="1799" y="47"/>
                </a:lnTo>
                <a:lnTo>
                  <a:pt x="1819" y="34"/>
                </a:lnTo>
                <a:lnTo>
                  <a:pt x="1841" y="29"/>
                </a:lnTo>
                <a:lnTo>
                  <a:pt x="1866" y="25"/>
                </a:lnTo>
                <a:lnTo>
                  <a:pt x="1893" y="34"/>
                </a:lnTo>
                <a:lnTo>
                  <a:pt x="1919" y="47"/>
                </a:lnTo>
                <a:lnTo>
                  <a:pt x="1945" y="67"/>
                </a:lnTo>
                <a:lnTo>
                  <a:pt x="1961" y="88"/>
                </a:lnTo>
                <a:lnTo>
                  <a:pt x="1971" y="113"/>
                </a:lnTo>
                <a:lnTo>
                  <a:pt x="1971" y="134"/>
                </a:lnTo>
                <a:lnTo>
                  <a:pt x="1967" y="160"/>
                </a:lnTo>
                <a:lnTo>
                  <a:pt x="1955" y="185"/>
                </a:lnTo>
                <a:lnTo>
                  <a:pt x="1936" y="210"/>
                </a:lnTo>
                <a:lnTo>
                  <a:pt x="1915" y="231"/>
                </a:lnTo>
                <a:lnTo>
                  <a:pt x="1899" y="243"/>
                </a:lnTo>
                <a:lnTo>
                  <a:pt x="1871" y="265"/>
                </a:lnTo>
                <a:lnTo>
                  <a:pt x="1838" y="285"/>
                </a:lnTo>
                <a:lnTo>
                  <a:pt x="1800" y="315"/>
                </a:lnTo>
                <a:lnTo>
                  <a:pt x="1754" y="344"/>
                </a:lnTo>
                <a:lnTo>
                  <a:pt x="1709" y="381"/>
                </a:lnTo>
                <a:lnTo>
                  <a:pt x="1660" y="415"/>
                </a:lnTo>
                <a:lnTo>
                  <a:pt x="1611" y="453"/>
                </a:lnTo>
                <a:lnTo>
                  <a:pt x="1561" y="494"/>
                </a:lnTo>
                <a:lnTo>
                  <a:pt x="1515" y="533"/>
                </a:lnTo>
                <a:lnTo>
                  <a:pt x="1473" y="569"/>
                </a:lnTo>
                <a:lnTo>
                  <a:pt x="1434" y="608"/>
                </a:lnTo>
                <a:lnTo>
                  <a:pt x="1402" y="644"/>
                </a:lnTo>
                <a:lnTo>
                  <a:pt x="1374" y="678"/>
                </a:lnTo>
                <a:lnTo>
                  <a:pt x="1358" y="712"/>
                </a:lnTo>
                <a:lnTo>
                  <a:pt x="1350" y="737"/>
                </a:lnTo>
                <a:lnTo>
                  <a:pt x="1380" y="717"/>
                </a:lnTo>
                <a:lnTo>
                  <a:pt x="1415" y="687"/>
                </a:lnTo>
                <a:lnTo>
                  <a:pt x="1459" y="653"/>
                </a:lnTo>
                <a:lnTo>
                  <a:pt x="1508" y="612"/>
                </a:lnTo>
                <a:lnTo>
                  <a:pt x="1561" y="569"/>
                </a:lnTo>
                <a:lnTo>
                  <a:pt x="1619" y="519"/>
                </a:lnTo>
                <a:lnTo>
                  <a:pt x="1681" y="474"/>
                </a:lnTo>
                <a:lnTo>
                  <a:pt x="1747" y="419"/>
                </a:lnTo>
                <a:lnTo>
                  <a:pt x="1812" y="369"/>
                </a:lnTo>
                <a:lnTo>
                  <a:pt x="1883" y="319"/>
                </a:lnTo>
                <a:lnTo>
                  <a:pt x="1952" y="268"/>
                </a:lnTo>
                <a:lnTo>
                  <a:pt x="2023" y="222"/>
                </a:lnTo>
                <a:lnTo>
                  <a:pt x="2093" y="176"/>
                </a:lnTo>
                <a:lnTo>
                  <a:pt x="2161" y="134"/>
                </a:lnTo>
                <a:lnTo>
                  <a:pt x="2232" y="97"/>
                </a:lnTo>
                <a:lnTo>
                  <a:pt x="2297" y="67"/>
                </a:lnTo>
                <a:lnTo>
                  <a:pt x="2332" y="54"/>
                </a:lnTo>
                <a:lnTo>
                  <a:pt x="2362" y="47"/>
                </a:lnTo>
                <a:lnTo>
                  <a:pt x="2390" y="42"/>
                </a:lnTo>
                <a:lnTo>
                  <a:pt x="2413" y="38"/>
                </a:lnTo>
                <a:lnTo>
                  <a:pt x="2436" y="42"/>
                </a:lnTo>
                <a:lnTo>
                  <a:pt x="2458" y="50"/>
                </a:lnTo>
                <a:lnTo>
                  <a:pt x="2477" y="59"/>
                </a:lnTo>
                <a:lnTo>
                  <a:pt x="2497" y="72"/>
                </a:lnTo>
                <a:lnTo>
                  <a:pt x="2517" y="88"/>
                </a:lnTo>
                <a:lnTo>
                  <a:pt x="2527" y="106"/>
                </a:lnTo>
                <a:lnTo>
                  <a:pt x="2530" y="118"/>
                </a:lnTo>
                <a:lnTo>
                  <a:pt x="2530" y="134"/>
                </a:lnTo>
                <a:lnTo>
                  <a:pt x="2523" y="151"/>
                </a:lnTo>
                <a:lnTo>
                  <a:pt x="2511" y="168"/>
                </a:lnTo>
                <a:lnTo>
                  <a:pt x="2494" y="188"/>
                </a:lnTo>
                <a:lnTo>
                  <a:pt x="2477" y="206"/>
                </a:lnTo>
                <a:lnTo>
                  <a:pt x="2446" y="231"/>
                </a:lnTo>
                <a:lnTo>
                  <a:pt x="2406" y="265"/>
                </a:lnTo>
                <a:lnTo>
                  <a:pt x="2357" y="302"/>
                </a:lnTo>
                <a:lnTo>
                  <a:pt x="2303" y="340"/>
                </a:lnTo>
                <a:lnTo>
                  <a:pt x="2251" y="381"/>
                </a:lnTo>
                <a:lnTo>
                  <a:pt x="2207" y="410"/>
                </a:lnTo>
                <a:lnTo>
                  <a:pt x="2175" y="440"/>
                </a:lnTo>
                <a:lnTo>
                  <a:pt x="2155" y="453"/>
                </a:lnTo>
                <a:lnTo>
                  <a:pt x="2170" y="435"/>
                </a:lnTo>
                <a:lnTo>
                  <a:pt x="2191" y="415"/>
                </a:lnTo>
                <a:lnTo>
                  <a:pt x="2213" y="394"/>
                </a:lnTo>
                <a:lnTo>
                  <a:pt x="2226"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73" name="Freeform 79">
            <a:extLst>
              <a:ext uri="{FF2B5EF4-FFF2-40B4-BE49-F238E27FC236}">
                <a16:creationId xmlns:a16="http://schemas.microsoft.com/office/drawing/2014/main" id="{CC3377FD-CB58-42EC-AC4A-47EEB88D7070}"/>
              </a:ext>
            </a:extLst>
          </p:cNvPr>
          <p:cNvSpPr>
            <a:spLocks/>
          </p:cNvSpPr>
          <p:nvPr/>
        </p:nvSpPr>
        <p:spPr bwMode="auto">
          <a:xfrm>
            <a:off x="6019800" y="1092200"/>
            <a:ext cx="1338263" cy="508000"/>
          </a:xfrm>
          <a:custGeom>
            <a:avLst/>
            <a:gdLst>
              <a:gd name="T0" fmla="*/ 230808 w 2528"/>
              <a:gd name="T1" fmla="*/ 263779 h 961"/>
              <a:gd name="T2" fmla="*/ 285334 w 2528"/>
              <a:gd name="T3" fmla="*/ 339371 h 961"/>
              <a:gd name="T4" fmla="*/ 302274 w 2528"/>
              <a:gd name="T5" fmla="*/ 383247 h 961"/>
              <a:gd name="T6" fmla="*/ 319743 w 2528"/>
              <a:gd name="T7" fmla="*/ 394876 h 961"/>
              <a:gd name="T8" fmla="*/ 345153 w 2528"/>
              <a:gd name="T9" fmla="*/ 405977 h 961"/>
              <a:gd name="T10" fmla="*/ 365799 w 2528"/>
              <a:gd name="T11" fmla="*/ 405977 h 961"/>
              <a:gd name="T12" fmla="*/ 345153 w 2528"/>
              <a:gd name="T13" fmla="*/ 332499 h 961"/>
              <a:gd name="T14" fmla="*/ 197987 w 2528"/>
              <a:gd name="T15" fmla="*/ 179729 h 961"/>
              <a:gd name="T16" fmla="*/ 194810 w 2528"/>
              <a:gd name="T17" fmla="*/ 133211 h 961"/>
              <a:gd name="T18" fmla="*/ 377445 w 2528"/>
              <a:gd name="T19" fmla="*/ 237349 h 961"/>
              <a:gd name="T20" fmla="*/ 516142 w 2528"/>
              <a:gd name="T21" fmla="*/ 345715 h 961"/>
              <a:gd name="T22" fmla="*/ 645839 w 2528"/>
              <a:gd name="T23" fmla="*/ 456196 h 961"/>
              <a:gd name="T24" fmla="*/ 746950 w 2528"/>
              <a:gd name="T25" fmla="*/ 416549 h 961"/>
              <a:gd name="T26" fmla="*/ 611959 w 2528"/>
              <a:gd name="T27" fmla="*/ 276995 h 961"/>
              <a:gd name="T28" fmla="*/ 461616 w 2528"/>
              <a:gd name="T29" fmla="*/ 137969 h 961"/>
              <a:gd name="T30" fmla="*/ 709364 w 2528"/>
              <a:gd name="T31" fmla="*/ 314527 h 961"/>
              <a:gd name="T32" fmla="*/ 890411 w 2528"/>
              <a:gd name="T33" fmla="*/ 460953 h 961"/>
              <a:gd name="T34" fmla="*/ 998403 w 2528"/>
              <a:gd name="T35" fmla="*/ 500599 h 961"/>
              <a:gd name="T36" fmla="*/ 1003168 w 2528"/>
              <a:gd name="T37" fmla="*/ 429765 h 961"/>
              <a:gd name="T38" fmla="*/ 943878 w 2528"/>
              <a:gd name="T39" fmla="*/ 405977 h 961"/>
              <a:gd name="T40" fmla="*/ 903645 w 2528"/>
              <a:gd name="T41" fmla="*/ 367388 h 961"/>
              <a:gd name="T42" fmla="*/ 919526 w 2528"/>
              <a:gd name="T43" fmla="*/ 365802 h 961"/>
              <a:gd name="T44" fmla="*/ 875059 w 2528"/>
              <a:gd name="T45" fmla="*/ 330385 h 961"/>
              <a:gd name="T46" fmla="*/ 856001 w 2528"/>
              <a:gd name="T47" fmla="*/ 303954 h 961"/>
              <a:gd name="T48" fmla="*/ 761772 w 2528"/>
              <a:gd name="T49" fmla="*/ 199288 h 961"/>
              <a:gd name="T50" fmla="*/ 949701 w 2528"/>
              <a:gd name="T51" fmla="*/ 348358 h 961"/>
              <a:gd name="T52" fmla="*/ 1062987 w 2528"/>
              <a:gd name="T53" fmla="*/ 432408 h 961"/>
              <a:gd name="T54" fmla="*/ 1121748 w 2528"/>
              <a:gd name="T55" fmla="*/ 383247 h 961"/>
              <a:gd name="T56" fmla="*/ 957112 w 2528"/>
              <a:gd name="T57" fmla="*/ 184487 h 961"/>
              <a:gd name="T58" fmla="*/ 1048694 w 2528"/>
              <a:gd name="T59" fmla="*/ 259022 h 961"/>
              <a:gd name="T60" fmla="*/ 1182097 w 2528"/>
              <a:gd name="T61" fmla="*/ 370031 h 961"/>
              <a:gd name="T62" fmla="*/ 1285325 w 2528"/>
              <a:gd name="T63" fmla="*/ 419193 h 961"/>
              <a:gd name="T64" fmla="*/ 1336145 w 2528"/>
              <a:gd name="T65" fmla="*/ 416549 h 961"/>
              <a:gd name="T66" fmla="*/ 1332969 w 2528"/>
              <a:gd name="T67" fmla="*/ 398576 h 961"/>
              <a:gd name="T68" fmla="*/ 1309677 w 2528"/>
              <a:gd name="T69" fmla="*/ 392762 h 961"/>
              <a:gd name="T70" fmla="*/ 1293795 w 2528"/>
              <a:gd name="T71" fmla="*/ 381661 h 961"/>
              <a:gd name="T72" fmla="*/ 1244034 w 2528"/>
              <a:gd name="T73" fmla="*/ 348358 h 961"/>
              <a:gd name="T74" fmla="*/ 1064576 w 2528"/>
              <a:gd name="T75" fmla="*/ 204046 h 961"/>
              <a:gd name="T76" fmla="*/ 847531 w 2528"/>
              <a:gd name="T77" fmla="*/ 28545 h 961"/>
              <a:gd name="T78" fmla="*/ 780830 w 2528"/>
              <a:gd name="T79" fmla="*/ 4229 h 961"/>
              <a:gd name="T80" fmla="*/ 842238 w 2528"/>
              <a:gd name="T81" fmla="*/ 141669 h 961"/>
              <a:gd name="T82" fmla="*/ 938055 w 2528"/>
              <a:gd name="T83" fmla="*/ 268008 h 961"/>
              <a:gd name="T84" fmla="*/ 744832 w 2528"/>
              <a:gd name="T85" fmla="*/ 130568 h 961"/>
              <a:gd name="T86" fmla="*/ 646368 w 2528"/>
              <a:gd name="T87" fmla="*/ 77707 h 961"/>
              <a:gd name="T88" fmla="*/ 592372 w 2528"/>
              <a:gd name="T89" fmla="*/ 135326 h 961"/>
              <a:gd name="T90" fmla="*/ 717305 w 2528"/>
              <a:gd name="T91" fmla="*/ 243692 h 961"/>
              <a:gd name="T92" fmla="*/ 875059 w 2528"/>
              <a:gd name="T93" fmla="*/ 390119 h 961"/>
              <a:gd name="T94" fmla="*/ 641075 w 2528"/>
              <a:gd name="T95" fmla="*/ 217261 h 961"/>
              <a:gd name="T96" fmla="*/ 430383 w 2528"/>
              <a:gd name="T97" fmla="*/ 57619 h 961"/>
              <a:gd name="T98" fmla="*/ 336683 w 2528"/>
              <a:gd name="T99" fmla="*/ 17444 h 961"/>
              <a:gd name="T100" fmla="*/ 313920 w 2528"/>
              <a:gd name="T101" fmla="*/ 111009 h 961"/>
              <a:gd name="T102" fmla="*/ 460028 w 2528"/>
              <a:gd name="T103" fmla="*/ 219376 h 961"/>
              <a:gd name="T104" fmla="*/ 619900 w 2528"/>
              <a:gd name="T105" fmla="*/ 376903 h 961"/>
              <a:gd name="T106" fmla="*/ 448911 w 2528"/>
              <a:gd name="T107" fmla="*/ 250564 h 961"/>
              <a:gd name="T108" fmla="*/ 157225 w 2528"/>
              <a:gd name="T109" fmla="*/ 51276 h 961"/>
              <a:gd name="T110" fmla="*/ 28057 w 2528"/>
              <a:gd name="T111" fmla="*/ 31188 h 961"/>
              <a:gd name="T112" fmla="*/ 18528 w 2528"/>
              <a:gd name="T113" fmla="*/ 99380 h 961"/>
              <a:gd name="T114" fmla="*/ 187929 w 2528"/>
              <a:gd name="T115" fmla="*/ 232591 h 9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28" h="961">
                <a:moveTo>
                  <a:pt x="303" y="377"/>
                </a:moveTo>
                <a:lnTo>
                  <a:pt x="316" y="390"/>
                </a:lnTo>
                <a:lnTo>
                  <a:pt x="335" y="402"/>
                </a:lnTo>
                <a:lnTo>
                  <a:pt x="358" y="424"/>
                </a:lnTo>
                <a:lnTo>
                  <a:pt x="381" y="445"/>
                </a:lnTo>
                <a:lnTo>
                  <a:pt x="403" y="465"/>
                </a:lnTo>
                <a:lnTo>
                  <a:pt x="422" y="482"/>
                </a:lnTo>
                <a:lnTo>
                  <a:pt x="436" y="499"/>
                </a:lnTo>
                <a:lnTo>
                  <a:pt x="446" y="507"/>
                </a:lnTo>
                <a:lnTo>
                  <a:pt x="455" y="516"/>
                </a:lnTo>
                <a:lnTo>
                  <a:pt x="462" y="529"/>
                </a:lnTo>
                <a:lnTo>
                  <a:pt x="477" y="549"/>
                </a:lnTo>
                <a:lnTo>
                  <a:pt x="490" y="566"/>
                </a:lnTo>
                <a:lnTo>
                  <a:pt x="506" y="591"/>
                </a:lnTo>
                <a:lnTo>
                  <a:pt x="523" y="617"/>
                </a:lnTo>
                <a:lnTo>
                  <a:pt x="539" y="642"/>
                </a:lnTo>
                <a:lnTo>
                  <a:pt x="558" y="667"/>
                </a:lnTo>
                <a:lnTo>
                  <a:pt x="579" y="679"/>
                </a:lnTo>
                <a:lnTo>
                  <a:pt x="601" y="692"/>
                </a:lnTo>
                <a:lnTo>
                  <a:pt x="611" y="704"/>
                </a:lnTo>
                <a:lnTo>
                  <a:pt x="610" y="722"/>
                </a:lnTo>
                <a:lnTo>
                  <a:pt x="595" y="722"/>
                </a:lnTo>
                <a:lnTo>
                  <a:pt x="579" y="722"/>
                </a:lnTo>
                <a:lnTo>
                  <a:pt x="571" y="725"/>
                </a:lnTo>
                <a:lnTo>
                  <a:pt x="577" y="725"/>
                </a:lnTo>
                <a:lnTo>
                  <a:pt x="593" y="729"/>
                </a:lnTo>
                <a:lnTo>
                  <a:pt x="617" y="734"/>
                </a:lnTo>
                <a:lnTo>
                  <a:pt x="633" y="738"/>
                </a:lnTo>
                <a:lnTo>
                  <a:pt x="636" y="743"/>
                </a:lnTo>
                <a:lnTo>
                  <a:pt x="626" y="743"/>
                </a:lnTo>
                <a:lnTo>
                  <a:pt x="611" y="747"/>
                </a:lnTo>
                <a:lnTo>
                  <a:pt x="604" y="747"/>
                </a:lnTo>
                <a:lnTo>
                  <a:pt x="601" y="750"/>
                </a:lnTo>
                <a:lnTo>
                  <a:pt x="610" y="754"/>
                </a:lnTo>
                <a:lnTo>
                  <a:pt x="620" y="759"/>
                </a:lnTo>
                <a:lnTo>
                  <a:pt x="636" y="759"/>
                </a:lnTo>
                <a:lnTo>
                  <a:pt x="652" y="759"/>
                </a:lnTo>
                <a:lnTo>
                  <a:pt x="666" y="754"/>
                </a:lnTo>
                <a:lnTo>
                  <a:pt x="666" y="759"/>
                </a:lnTo>
                <a:lnTo>
                  <a:pt x="652" y="768"/>
                </a:lnTo>
                <a:lnTo>
                  <a:pt x="639" y="772"/>
                </a:lnTo>
                <a:lnTo>
                  <a:pt x="642" y="772"/>
                </a:lnTo>
                <a:lnTo>
                  <a:pt x="646" y="779"/>
                </a:lnTo>
                <a:lnTo>
                  <a:pt x="658" y="784"/>
                </a:lnTo>
                <a:lnTo>
                  <a:pt x="674" y="788"/>
                </a:lnTo>
                <a:lnTo>
                  <a:pt x="680" y="779"/>
                </a:lnTo>
                <a:lnTo>
                  <a:pt x="685" y="772"/>
                </a:lnTo>
                <a:lnTo>
                  <a:pt x="691" y="768"/>
                </a:lnTo>
                <a:lnTo>
                  <a:pt x="695" y="772"/>
                </a:lnTo>
                <a:lnTo>
                  <a:pt x="723" y="750"/>
                </a:lnTo>
                <a:lnTo>
                  <a:pt x="726" y="722"/>
                </a:lnTo>
                <a:lnTo>
                  <a:pt x="717" y="695"/>
                </a:lnTo>
                <a:lnTo>
                  <a:pt x="698" y="675"/>
                </a:lnTo>
                <a:lnTo>
                  <a:pt x="691" y="667"/>
                </a:lnTo>
                <a:lnTo>
                  <a:pt x="674" y="650"/>
                </a:lnTo>
                <a:lnTo>
                  <a:pt x="652" y="629"/>
                </a:lnTo>
                <a:lnTo>
                  <a:pt x="629" y="604"/>
                </a:lnTo>
                <a:lnTo>
                  <a:pt x="598" y="570"/>
                </a:lnTo>
                <a:lnTo>
                  <a:pt x="562" y="536"/>
                </a:lnTo>
                <a:lnTo>
                  <a:pt x="527" y="499"/>
                </a:lnTo>
                <a:lnTo>
                  <a:pt x="490" y="457"/>
                </a:lnTo>
                <a:lnTo>
                  <a:pt x="452" y="420"/>
                </a:lnTo>
                <a:lnTo>
                  <a:pt x="411" y="377"/>
                </a:lnTo>
                <a:lnTo>
                  <a:pt x="374" y="340"/>
                </a:lnTo>
                <a:lnTo>
                  <a:pt x="335" y="302"/>
                </a:lnTo>
                <a:lnTo>
                  <a:pt x="300" y="268"/>
                </a:lnTo>
                <a:lnTo>
                  <a:pt x="268" y="235"/>
                </a:lnTo>
                <a:lnTo>
                  <a:pt x="240" y="210"/>
                </a:lnTo>
                <a:lnTo>
                  <a:pt x="216" y="188"/>
                </a:lnTo>
                <a:lnTo>
                  <a:pt x="259" y="202"/>
                </a:lnTo>
                <a:lnTo>
                  <a:pt x="310" y="222"/>
                </a:lnTo>
                <a:lnTo>
                  <a:pt x="368" y="252"/>
                </a:lnTo>
                <a:lnTo>
                  <a:pt x="427" y="281"/>
                </a:lnTo>
                <a:lnTo>
                  <a:pt x="490" y="315"/>
                </a:lnTo>
                <a:lnTo>
                  <a:pt x="546" y="349"/>
                </a:lnTo>
                <a:lnTo>
                  <a:pt x="598" y="377"/>
                </a:lnTo>
                <a:lnTo>
                  <a:pt x="642" y="402"/>
                </a:lnTo>
                <a:lnTo>
                  <a:pt x="661" y="415"/>
                </a:lnTo>
                <a:lnTo>
                  <a:pt x="685" y="432"/>
                </a:lnTo>
                <a:lnTo>
                  <a:pt x="713" y="449"/>
                </a:lnTo>
                <a:lnTo>
                  <a:pt x="742" y="470"/>
                </a:lnTo>
                <a:lnTo>
                  <a:pt x="775" y="495"/>
                </a:lnTo>
                <a:lnTo>
                  <a:pt x="807" y="520"/>
                </a:lnTo>
                <a:lnTo>
                  <a:pt x="839" y="545"/>
                </a:lnTo>
                <a:lnTo>
                  <a:pt x="875" y="570"/>
                </a:lnTo>
                <a:lnTo>
                  <a:pt x="910" y="600"/>
                </a:lnTo>
                <a:lnTo>
                  <a:pt x="943" y="629"/>
                </a:lnTo>
                <a:lnTo>
                  <a:pt x="975" y="654"/>
                </a:lnTo>
                <a:lnTo>
                  <a:pt x="1004" y="684"/>
                </a:lnTo>
                <a:lnTo>
                  <a:pt x="1035" y="709"/>
                </a:lnTo>
                <a:lnTo>
                  <a:pt x="1059" y="734"/>
                </a:lnTo>
                <a:lnTo>
                  <a:pt x="1081" y="754"/>
                </a:lnTo>
                <a:lnTo>
                  <a:pt x="1100" y="775"/>
                </a:lnTo>
                <a:lnTo>
                  <a:pt x="1137" y="813"/>
                </a:lnTo>
                <a:lnTo>
                  <a:pt x="1178" y="843"/>
                </a:lnTo>
                <a:lnTo>
                  <a:pt x="1220" y="863"/>
                </a:lnTo>
                <a:lnTo>
                  <a:pt x="1259" y="877"/>
                </a:lnTo>
                <a:lnTo>
                  <a:pt x="1295" y="881"/>
                </a:lnTo>
                <a:lnTo>
                  <a:pt x="1327" y="881"/>
                </a:lnTo>
                <a:lnTo>
                  <a:pt x="1352" y="877"/>
                </a:lnTo>
                <a:lnTo>
                  <a:pt x="1371" y="868"/>
                </a:lnTo>
                <a:lnTo>
                  <a:pt x="1398" y="847"/>
                </a:lnTo>
                <a:lnTo>
                  <a:pt x="1414" y="822"/>
                </a:lnTo>
                <a:lnTo>
                  <a:pt x="1411" y="788"/>
                </a:lnTo>
                <a:lnTo>
                  <a:pt x="1382" y="743"/>
                </a:lnTo>
                <a:lnTo>
                  <a:pt x="1366" y="725"/>
                </a:lnTo>
                <a:lnTo>
                  <a:pt x="1343" y="700"/>
                </a:lnTo>
                <a:lnTo>
                  <a:pt x="1314" y="670"/>
                </a:lnTo>
                <a:lnTo>
                  <a:pt x="1282" y="638"/>
                </a:lnTo>
                <a:lnTo>
                  <a:pt x="1240" y="604"/>
                </a:lnTo>
                <a:lnTo>
                  <a:pt x="1200" y="566"/>
                </a:lnTo>
                <a:lnTo>
                  <a:pt x="1156" y="524"/>
                </a:lnTo>
                <a:lnTo>
                  <a:pt x="1114" y="486"/>
                </a:lnTo>
                <a:lnTo>
                  <a:pt x="1069" y="445"/>
                </a:lnTo>
                <a:lnTo>
                  <a:pt x="1027" y="406"/>
                </a:lnTo>
                <a:lnTo>
                  <a:pt x="988" y="370"/>
                </a:lnTo>
                <a:lnTo>
                  <a:pt x="951" y="336"/>
                </a:lnTo>
                <a:lnTo>
                  <a:pt x="918" y="306"/>
                </a:lnTo>
                <a:lnTo>
                  <a:pt x="891" y="281"/>
                </a:lnTo>
                <a:lnTo>
                  <a:pt x="872" y="261"/>
                </a:lnTo>
                <a:lnTo>
                  <a:pt x="859" y="247"/>
                </a:lnTo>
                <a:lnTo>
                  <a:pt x="932" y="297"/>
                </a:lnTo>
                <a:lnTo>
                  <a:pt x="1004" y="349"/>
                </a:lnTo>
                <a:lnTo>
                  <a:pt x="1078" y="399"/>
                </a:lnTo>
                <a:lnTo>
                  <a:pt x="1149" y="449"/>
                </a:lnTo>
                <a:lnTo>
                  <a:pt x="1214" y="499"/>
                </a:lnTo>
                <a:lnTo>
                  <a:pt x="1279" y="545"/>
                </a:lnTo>
                <a:lnTo>
                  <a:pt x="1340" y="595"/>
                </a:lnTo>
                <a:lnTo>
                  <a:pt x="1401" y="642"/>
                </a:lnTo>
                <a:lnTo>
                  <a:pt x="1455" y="684"/>
                </a:lnTo>
                <a:lnTo>
                  <a:pt x="1507" y="725"/>
                </a:lnTo>
                <a:lnTo>
                  <a:pt x="1553" y="763"/>
                </a:lnTo>
                <a:lnTo>
                  <a:pt x="1594" y="797"/>
                </a:lnTo>
                <a:lnTo>
                  <a:pt x="1628" y="827"/>
                </a:lnTo>
                <a:lnTo>
                  <a:pt x="1659" y="852"/>
                </a:lnTo>
                <a:lnTo>
                  <a:pt x="1682" y="872"/>
                </a:lnTo>
                <a:lnTo>
                  <a:pt x="1701" y="888"/>
                </a:lnTo>
                <a:lnTo>
                  <a:pt x="1731" y="914"/>
                </a:lnTo>
                <a:lnTo>
                  <a:pt x="1759" y="931"/>
                </a:lnTo>
                <a:lnTo>
                  <a:pt x="1785" y="947"/>
                </a:lnTo>
                <a:lnTo>
                  <a:pt x="1813" y="956"/>
                </a:lnTo>
                <a:lnTo>
                  <a:pt x="1837" y="961"/>
                </a:lnTo>
                <a:lnTo>
                  <a:pt x="1862" y="956"/>
                </a:lnTo>
                <a:lnTo>
                  <a:pt x="1886" y="947"/>
                </a:lnTo>
                <a:lnTo>
                  <a:pt x="1911" y="931"/>
                </a:lnTo>
                <a:lnTo>
                  <a:pt x="1940" y="897"/>
                </a:lnTo>
                <a:lnTo>
                  <a:pt x="1946" y="868"/>
                </a:lnTo>
                <a:lnTo>
                  <a:pt x="1934" y="843"/>
                </a:lnTo>
                <a:lnTo>
                  <a:pt x="1921" y="831"/>
                </a:lnTo>
                <a:lnTo>
                  <a:pt x="1915" y="827"/>
                </a:lnTo>
                <a:lnTo>
                  <a:pt x="1905" y="818"/>
                </a:lnTo>
                <a:lnTo>
                  <a:pt x="1895" y="813"/>
                </a:lnTo>
                <a:lnTo>
                  <a:pt x="1881" y="804"/>
                </a:lnTo>
                <a:lnTo>
                  <a:pt x="1869" y="800"/>
                </a:lnTo>
                <a:lnTo>
                  <a:pt x="1859" y="797"/>
                </a:lnTo>
                <a:lnTo>
                  <a:pt x="1847" y="793"/>
                </a:lnTo>
                <a:lnTo>
                  <a:pt x="1840" y="793"/>
                </a:lnTo>
                <a:lnTo>
                  <a:pt x="1821" y="788"/>
                </a:lnTo>
                <a:lnTo>
                  <a:pt x="1802" y="779"/>
                </a:lnTo>
                <a:lnTo>
                  <a:pt x="1783" y="768"/>
                </a:lnTo>
                <a:lnTo>
                  <a:pt x="1766" y="754"/>
                </a:lnTo>
                <a:lnTo>
                  <a:pt x="1747" y="738"/>
                </a:lnTo>
                <a:lnTo>
                  <a:pt x="1727" y="722"/>
                </a:lnTo>
                <a:lnTo>
                  <a:pt x="1704" y="700"/>
                </a:lnTo>
                <a:lnTo>
                  <a:pt x="1679" y="684"/>
                </a:lnTo>
                <a:lnTo>
                  <a:pt x="1688" y="688"/>
                </a:lnTo>
                <a:lnTo>
                  <a:pt x="1696" y="692"/>
                </a:lnTo>
                <a:lnTo>
                  <a:pt x="1707" y="695"/>
                </a:lnTo>
                <a:lnTo>
                  <a:pt x="1721" y="700"/>
                </a:lnTo>
                <a:lnTo>
                  <a:pt x="1734" y="709"/>
                </a:lnTo>
                <a:lnTo>
                  <a:pt x="1750" y="713"/>
                </a:lnTo>
                <a:lnTo>
                  <a:pt x="1769" y="725"/>
                </a:lnTo>
                <a:lnTo>
                  <a:pt x="1788" y="734"/>
                </a:lnTo>
                <a:lnTo>
                  <a:pt x="1775" y="722"/>
                </a:lnTo>
                <a:lnTo>
                  <a:pt x="1759" y="709"/>
                </a:lnTo>
                <a:lnTo>
                  <a:pt x="1737" y="692"/>
                </a:lnTo>
                <a:lnTo>
                  <a:pt x="1710" y="675"/>
                </a:lnTo>
                <a:lnTo>
                  <a:pt x="1685" y="659"/>
                </a:lnTo>
                <a:lnTo>
                  <a:pt x="1660" y="642"/>
                </a:lnTo>
                <a:lnTo>
                  <a:pt x="1637" y="620"/>
                </a:lnTo>
                <a:lnTo>
                  <a:pt x="1617" y="604"/>
                </a:lnTo>
                <a:lnTo>
                  <a:pt x="1628" y="608"/>
                </a:lnTo>
                <a:lnTo>
                  <a:pt x="1643" y="617"/>
                </a:lnTo>
                <a:lnTo>
                  <a:pt x="1653" y="625"/>
                </a:lnTo>
                <a:lnTo>
                  <a:pt x="1666" y="633"/>
                </a:lnTo>
                <a:lnTo>
                  <a:pt x="1678" y="642"/>
                </a:lnTo>
                <a:lnTo>
                  <a:pt x="1691" y="650"/>
                </a:lnTo>
                <a:lnTo>
                  <a:pt x="1704" y="659"/>
                </a:lnTo>
                <a:lnTo>
                  <a:pt x="1718" y="667"/>
                </a:lnTo>
                <a:lnTo>
                  <a:pt x="1699" y="650"/>
                </a:lnTo>
                <a:lnTo>
                  <a:pt x="1663" y="617"/>
                </a:lnTo>
                <a:lnTo>
                  <a:pt x="1617" y="575"/>
                </a:lnTo>
                <a:lnTo>
                  <a:pt x="1560" y="524"/>
                </a:lnTo>
                <a:lnTo>
                  <a:pt x="1501" y="470"/>
                </a:lnTo>
                <a:lnTo>
                  <a:pt x="1444" y="415"/>
                </a:lnTo>
                <a:lnTo>
                  <a:pt x="1391" y="370"/>
                </a:lnTo>
                <a:lnTo>
                  <a:pt x="1346" y="327"/>
                </a:lnTo>
                <a:lnTo>
                  <a:pt x="1371" y="340"/>
                </a:lnTo>
                <a:lnTo>
                  <a:pt x="1404" y="356"/>
                </a:lnTo>
                <a:lnTo>
                  <a:pt x="1439" y="377"/>
                </a:lnTo>
                <a:lnTo>
                  <a:pt x="1479" y="406"/>
                </a:lnTo>
                <a:lnTo>
                  <a:pt x="1523" y="440"/>
                </a:lnTo>
                <a:lnTo>
                  <a:pt x="1566" y="474"/>
                </a:lnTo>
                <a:lnTo>
                  <a:pt x="1615" y="511"/>
                </a:lnTo>
                <a:lnTo>
                  <a:pt x="1660" y="549"/>
                </a:lnTo>
                <a:lnTo>
                  <a:pt x="1707" y="588"/>
                </a:lnTo>
                <a:lnTo>
                  <a:pt x="1753" y="625"/>
                </a:lnTo>
                <a:lnTo>
                  <a:pt x="1794" y="659"/>
                </a:lnTo>
                <a:lnTo>
                  <a:pt x="1834" y="692"/>
                </a:lnTo>
                <a:lnTo>
                  <a:pt x="1869" y="722"/>
                </a:lnTo>
                <a:lnTo>
                  <a:pt x="1899" y="747"/>
                </a:lnTo>
                <a:lnTo>
                  <a:pt x="1924" y="768"/>
                </a:lnTo>
                <a:lnTo>
                  <a:pt x="1940" y="779"/>
                </a:lnTo>
                <a:lnTo>
                  <a:pt x="1965" y="797"/>
                </a:lnTo>
                <a:lnTo>
                  <a:pt x="1989" y="809"/>
                </a:lnTo>
                <a:lnTo>
                  <a:pt x="2008" y="818"/>
                </a:lnTo>
                <a:lnTo>
                  <a:pt x="2027" y="822"/>
                </a:lnTo>
                <a:lnTo>
                  <a:pt x="2046" y="822"/>
                </a:lnTo>
                <a:lnTo>
                  <a:pt x="2063" y="818"/>
                </a:lnTo>
                <a:lnTo>
                  <a:pt x="2079" y="809"/>
                </a:lnTo>
                <a:lnTo>
                  <a:pt x="2092" y="800"/>
                </a:lnTo>
                <a:lnTo>
                  <a:pt x="2114" y="775"/>
                </a:lnTo>
                <a:lnTo>
                  <a:pt x="2124" y="754"/>
                </a:lnTo>
                <a:lnTo>
                  <a:pt x="2119" y="725"/>
                </a:lnTo>
                <a:lnTo>
                  <a:pt x="2102" y="695"/>
                </a:lnTo>
                <a:lnTo>
                  <a:pt x="2086" y="675"/>
                </a:lnTo>
                <a:lnTo>
                  <a:pt x="2060" y="642"/>
                </a:lnTo>
                <a:lnTo>
                  <a:pt x="2024" y="600"/>
                </a:lnTo>
                <a:lnTo>
                  <a:pt x="1983" y="549"/>
                </a:lnTo>
                <a:lnTo>
                  <a:pt x="1933" y="490"/>
                </a:lnTo>
                <a:lnTo>
                  <a:pt x="1872" y="424"/>
                </a:lnTo>
                <a:lnTo>
                  <a:pt x="1808" y="349"/>
                </a:lnTo>
                <a:lnTo>
                  <a:pt x="1734" y="268"/>
                </a:lnTo>
                <a:lnTo>
                  <a:pt x="1762" y="297"/>
                </a:lnTo>
                <a:lnTo>
                  <a:pt x="1794" y="327"/>
                </a:lnTo>
                <a:lnTo>
                  <a:pt x="1827" y="356"/>
                </a:lnTo>
                <a:lnTo>
                  <a:pt x="1864" y="390"/>
                </a:lnTo>
                <a:lnTo>
                  <a:pt x="1902" y="424"/>
                </a:lnTo>
                <a:lnTo>
                  <a:pt x="1940" y="457"/>
                </a:lnTo>
                <a:lnTo>
                  <a:pt x="1981" y="490"/>
                </a:lnTo>
                <a:lnTo>
                  <a:pt x="2018" y="524"/>
                </a:lnTo>
                <a:lnTo>
                  <a:pt x="2057" y="558"/>
                </a:lnTo>
                <a:lnTo>
                  <a:pt x="2095" y="588"/>
                </a:lnTo>
                <a:lnTo>
                  <a:pt x="2130" y="617"/>
                </a:lnTo>
                <a:lnTo>
                  <a:pt x="2160" y="642"/>
                </a:lnTo>
                <a:lnTo>
                  <a:pt x="2189" y="667"/>
                </a:lnTo>
                <a:lnTo>
                  <a:pt x="2214" y="688"/>
                </a:lnTo>
                <a:lnTo>
                  <a:pt x="2233" y="700"/>
                </a:lnTo>
                <a:lnTo>
                  <a:pt x="2250" y="713"/>
                </a:lnTo>
                <a:lnTo>
                  <a:pt x="2276" y="729"/>
                </a:lnTo>
                <a:lnTo>
                  <a:pt x="2304" y="747"/>
                </a:lnTo>
                <a:lnTo>
                  <a:pt x="2331" y="759"/>
                </a:lnTo>
                <a:lnTo>
                  <a:pt x="2360" y="772"/>
                </a:lnTo>
                <a:lnTo>
                  <a:pt x="2385" y="779"/>
                </a:lnTo>
                <a:lnTo>
                  <a:pt x="2409" y="788"/>
                </a:lnTo>
                <a:lnTo>
                  <a:pt x="2428" y="793"/>
                </a:lnTo>
                <a:lnTo>
                  <a:pt x="2441" y="793"/>
                </a:lnTo>
                <a:lnTo>
                  <a:pt x="2453" y="793"/>
                </a:lnTo>
                <a:lnTo>
                  <a:pt x="2466" y="793"/>
                </a:lnTo>
                <a:lnTo>
                  <a:pt x="2480" y="793"/>
                </a:lnTo>
                <a:lnTo>
                  <a:pt x="2493" y="793"/>
                </a:lnTo>
                <a:lnTo>
                  <a:pt x="2505" y="793"/>
                </a:lnTo>
                <a:lnTo>
                  <a:pt x="2515" y="793"/>
                </a:lnTo>
                <a:lnTo>
                  <a:pt x="2524" y="788"/>
                </a:lnTo>
                <a:lnTo>
                  <a:pt x="2528" y="788"/>
                </a:lnTo>
                <a:lnTo>
                  <a:pt x="2512" y="784"/>
                </a:lnTo>
                <a:lnTo>
                  <a:pt x="2499" y="779"/>
                </a:lnTo>
                <a:lnTo>
                  <a:pt x="2493" y="772"/>
                </a:lnTo>
                <a:lnTo>
                  <a:pt x="2491" y="772"/>
                </a:lnTo>
                <a:lnTo>
                  <a:pt x="2508" y="768"/>
                </a:lnTo>
                <a:lnTo>
                  <a:pt x="2518" y="759"/>
                </a:lnTo>
                <a:lnTo>
                  <a:pt x="2518" y="754"/>
                </a:lnTo>
                <a:lnTo>
                  <a:pt x="2502" y="759"/>
                </a:lnTo>
                <a:lnTo>
                  <a:pt x="2485" y="759"/>
                </a:lnTo>
                <a:lnTo>
                  <a:pt x="2469" y="759"/>
                </a:lnTo>
                <a:lnTo>
                  <a:pt x="2457" y="754"/>
                </a:lnTo>
                <a:lnTo>
                  <a:pt x="2450" y="750"/>
                </a:lnTo>
                <a:lnTo>
                  <a:pt x="2453" y="747"/>
                </a:lnTo>
                <a:lnTo>
                  <a:pt x="2460" y="747"/>
                </a:lnTo>
                <a:lnTo>
                  <a:pt x="2474" y="743"/>
                </a:lnTo>
                <a:lnTo>
                  <a:pt x="2488" y="743"/>
                </a:lnTo>
                <a:lnTo>
                  <a:pt x="2485" y="738"/>
                </a:lnTo>
                <a:lnTo>
                  <a:pt x="2466" y="734"/>
                </a:lnTo>
                <a:lnTo>
                  <a:pt x="2444" y="729"/>
                </a:lnTo>
                <a:lnTo>
                  <a:pt x="2428" y="725"/>
                </a:lnTo>
                <a:lnTo>
                  <a:pt x="2422" y="725"/>
                </a:lnTo>
                <a:lnTo>
                  <a:pt x="2431" y="722"/>
                </a:lnTo>
                <a:lnTo>
                  <a:pt x="2444" y="722"/>
                </a:lnTo>
                <a:lnTo>
                  <a:pt x="2457" y="722"/>
                </a:lnTo>
                <a:lnTo>
                  <a:pt x="2444" y="717"/>
                </a:lnTo>
                <a:lnTo>
                  <a:pt x="2428" y="709"/>
                </a:lnTo>
                <a:lnTo>
                  <a:pt x="2412" y="700"/>
                </a:lnTo>
                <a:lnTo>
                  <a:pt x="2396" y="688"/>
                </a:lnTo>
                <a:lnTo>
                  <a:pt x="2382" y="679"/>
                </a:lnTo>
                <a:lnTo>
                  <a:pt x="2366" y="667"/>
                </a:lnTo>
                <a:lnTo>
                  <a:pt x="2350" y="659"/>
                </a:lnTo>
                <a:lnTo>
                  <a:pt x="2337" y="645"/>
                </a:lnTo>
                <a:lnTo>
                  <a:pt x="2314" y="629"/>
                </a:lnTo>
                <a:lnTo>
                  <a:pt x="2282" y="604"/>
                </a:lnTo>
                <a:lnTo>
                  <a:pt x="2241" y="570"/>
                </a:lnTo>
                <a:lnTo>
                  <a:pt x="2189" y="529"/>
                </a:lnTo>
                <a:lnTo>
                  <a:pt x="2135" y="486"/>
                </a:lnTo>
                <a:lnTo>
                  <a:pt x="2076" y="436"/>
                </a:lnTo>
                <a:lnTo>
                  <a:pt x="2011" y="386"/>
                </a:lnTo>
                <a:lnTo>
                  <a:pt x="1948" y="331"/>
                </a:lnTo>
                <a:lnTo>
                  <a:pt x="1883" y="281"/>
                </a:lnTo>
                <a:lnTo>
                  <a:pt x="1821" y="231"/>
                </a:lnTo>
                <a:lnTo>
                  <a:pt x="1763" y="185"/>
                </a:lnTo>
                <a:lnTo>
                  <a:pt x="1712" y="143"/>
                </a:lnTo>
                <a:lnTo>
                  <a:pt x="1666" y="106"/>
                </a:lnTo>
                <a:lnTo>
                  <a:pt x="1628" y="76"/>
                </a:lnTo>
                <a:lnTo>
                  <a:pt x="1601" y="54"/>
                </a:lnTo>
                <a:lnTo>
                  <a:pt x="1588" y="42"/>
                </a:lnTo>
                <a:lnTo>
                  <a:pt x="1572" y="29"/>
                </a:lnTo>
                <a:lnTo>
                  <a:pt x="1559" y="22"/>
                </a:lnTo>
                <a:lnTo>
                  <a:pt x="1542" y="8"/>
                </a:lnTo>
                <a:lnTo>
                  <a:pt x="1526" y="4"/>
                </a:lnTo>
                <a:lnTo>
                  <a:pt x="1508" y="0"/>
                </a:lnTo>
                <a:lnTo>
                  <a:pt x="1492" y="4"/>
                </a:lnTo>
                <a:lnTo>
                  <a:pt x="1475" y="8"/>
                </a:lnTo>
                <a:lnTo>
                  <a:pt x="1452" y="25"/>
                </a:lnTo>
                <a:lnTo>
                  <a:pt x="1423" y="59"/>
                </a:lnTo>
                <a:lnTo>
                  <a:pt x="1411" y="84"/>
                </a:lnTo>
                <a:lnTo>
                  <a:pt x="1423" y="109"/>
                </a:lnTo>
                <a:lnTo>
                  <a:pt x="1447" y="134"/>
                </a:lnTo>
                <a:lnTo>
                  <a:pt x="1476" y="160"/>
                </a:lnTo>
                <a:lnTo>
                  <a:pt x="1526" y="206"/>
                </a:lnTo>
                <a:lnTo>
                  <a:pt x="1591" y="268"/>
                </a:lnTo>
                <a:lnTo>
                  <a:pt x="1660" y="340"/>
                </a:lnTo>
                <a:lnTo>
                  <a:pt x="1731" y="415"/>
                </a:lnTo>
                <a:lnTo>
                  <a:pt x="1797" y="486"/>
                </a:lnTo>
                <a:lnTo>
                  <a:pt x="1847" y="545"/>
                </a:lnTo>
                <a:lnTo>
                  <a:pt x="1878" y="588"/>
                </a:lnTo>
                <a:lnTo>
                  <a:pt x="1847" y="566"/>
                </a:lnTo>
                <a:lnTo>
                  <a:pt x="1813" y="536"/>
                </a:lnTo>
                <a:lnTo>
                  <a:pt x="1772" y="507"/>
                </a:lnTo>
                <a:lnTo>
                  <a:pt x="1729" y="479"/>
                </a:lnTo>
                <a:lnTo>
                  <a:pt x="1682" y="445"/>
                </a:lnTo>
                <a:lnTo>
                  <a:pt x="1637" y="411"/>
                </a:lnTo>
                <a:lnTo>
                  <a:pt x="1588" y="374"/>
                </a:lnTo>
                <a:lnTo>
                  <a:pt x="1539" y="340"/>
                </a:lnTo>
                <a:lnTo>
                  <a:pt x="1492" y="306"/>
                </a:lnTo>
                <a:lnTo>
                  <a:pt x="1447" y="277"/>
                </a:lnTo>
                <a:lnTo>
                  <a:pt x="1407" y="247"/>
                </a:lnTo>
                <a:lnTo>
                  <a:pt x="1368" y="218"/>
                </a:lnTo>
                <a:lnTo>
                  <a:pt x="1336" y="197"/>
                </a:lnTo>
                <a:lnTo>
                  <a:pt x="1308" y="181"/>
                </a:lnTo>
                <a:lnTo>
                  <a:pt x="1287" y="168"/>
                </a:lnTo>
                <a:lnTo>
                  <a:pt x="1273" y="160"/>
                </a:lnTo>
                <a:lnTo>
                  <a:pt x="1256" y="151"/>
                </a:lnTo>
                <a:lnTo>
                  <a:pt x="1239" y="147"/>
                </a:lnTo>
                <a:lnTo>
                  <a:pt x="1221" y="147"/>
                </a:lnTo>
                <a:lnTo>
                  <a:pt x="1205" y="147"/>
                </a:lnTo>
                <a:lnTo>
                  <a:pt x="1189" y="151"/>
                </a:lnTo>
                <a:lnTo>
                  <a:pt x="1171" y="160"/>
                </a:lnTo>
                <a:lnTo>
                  <a:pt x="1155" y="168"/>
                </a:lnTo>
                <a:lnTo>
                  <a:pt x="1136" y="181"/>
                </a:lnTo>
                <a:lnTo>
                  <a:pt x="1111" y="206"/>
                </a:lnTo>
                <a:lnTo>
                  <a:pt x="1105" y="231"/>
                </a:lnTo>
                <a:lnTo>
                  <a:pt x="1119" y="256"/>
                </a:lnTo>
                <a:lnTo>
                  <a:pt x="1146" y="286"/>
                </a:lnTo>
                <a:lnTo>
                  <a:pt x="1159" y="297"/>
                </a:lnTo>
                <a:lnTo>
                  <a:pt x="1178" y="315"/>
                </a:lnTo>
                <a:lnTo>
                  <a:pt x="1205" y="336"/>
                </a:lnTo>
                <a:lnTo>
                  <a:pt x="1236" y="361"/>
                </a:lnTo>
                <a:lnTo>
                  <a:pt x="1273" y="395"/>
                </a:lnTo>
                <a:lnTo>
                  <a:pt x="1311" y="427"/>
                </a:lnTo>
                <a:lnTo>
                  <a:pt x="1355" y="461"/>
                </a:lnTo>
                <a:lnTo>
                  <a:pt x="1398" y="499"/>
                </a:lnTo>
                <a:lnTo>
                  <a:pt x="1442" y="536"/>
                </a:lnTo>
                <a:lnTo>
                  <a:pt x="1485" y="575"/>
                </a:lnTo>
                <a:lnTo>
                  <a:pt x="1526" y="613"/>
                </a:lnTo>
                <a:lnTo>
                  <a:pt x="1563" y="645"/>
                </a:lnTo>
                <a:lnTo>
                  <a:pt x="1598" y="679"/>
                </a:lnTo>
                <a:lnTo>
                  <a:pt x="1628" y="709"/>
                </a:lnTo>
                <a:lnTo>
                  <a:pt x="1653" y="738"/>
                </a:lnTo>
                <a:lnTo>
                  <a:pt x="1669" y="759"/>
                </a:lnTo>
                <a:lnTo>
                  <a:pt x="1612" y="713"/>
                </a:lnTo>
                <a:lnTo>
                  <a:pt x="1550" y="667"/>
                </a:lnTo>
                <a:lnTo>
                  <a:pt x="1485" y="617"/>
                </a:lnTo>
                <a:lnTo>
                  <a:pt x="1417" y="566"/>
                </a:lnTo>
                <a:lnTo>
                  <a:pt x="1346" y="516"/>
                </a:lnTo>
                <a:lnTo>
                  <a:pt x="1279" y="461"/>
                </a:lnTo>
                <a:lnTo>
                  <a:pt x="1211" y="411"/>
                </a:lnTo>
                <a:lnTo>
                  <a:pt x="1143" y="361"/>
                </a:lnTo>
                <a:lnTo>
                  <a:pt x="1081" y="311"/>
                </a:lnTo>
                <a:lnTo>
                  <a:pt x="1021" y="268"/>
                </a:lnTo>
                <a:lnTo>
                  <a:pt x="965" y="227"/>
                </a:lnTo>
                <a:lnTo>
                  <a:pt x="916" y="188"/>
                </a:lnTo>
                <a:lnTo>
                  <a:pt x="875" y="156"/>
                </a:lnTo>
                <a:lnTo>
                  <a:pt x="839" y="131"/>
                </a:lnTo>
                <a:lnTo>
                  <a:pt x="813" y="109"/>
                </a:lnTo>
                <a:lnTo>
                  <a:pt x="797" y="97"/>
                </a:lnTo>
                <a:lnTo>
                  <a:pt x="775" y="79"/>
                </a:lnTo>
                <a:lnTo>
                  <a:pt x="753" y="63"/>
                </a:lnTo>
                <a:lnTo>
                  <a:pt x="730" y="47"/>
                </a:lnTo>
                <a:lnTo>
                  <a:pt x="710" y="33"/>
                </a:lnTo>
                <a:lnTo>
                  <a:pt x="688" y="29"/>
                </a:lnTo>
                <a:lnTo>
                  <a:pt x="663" y="25"/>
                </a:lnTo>
                <a:lnTo>
                  <a:pt x="636" y="33"/>
                </a:lnTo>
                <a:lnTo>
                  <a:pt x="610" y="47"/>
                </a:lnTo>
                <a:lnTo>
                  <a:pt x="585" y="67"/>
                </a:lnTo>
                <a:lnTo>
                  <a:pt x="568" y="88"/>
                </a:lnTo>
                <a:lnTo>
                  <a:pt x="558" y="113"/>
                </a:lnTo>
                <a:lnTo>
                  <a:pt x="558" y="134"/>
                </a:lnTo>
                <a:lnTo>
                  <a:pt x="562" y="160"/>
                </a:lnTo>
                <a:lnTo>
                  <a:pt x="574" y="185"/>
                </a:lnTo>
                <a:lnTo>
                  <a:pt x="593" y="210"/>
                </a:lnTo>
                <a:lnTo>
                  <a:pt x="614" y="231"/>
                </a:lnTo>
                <a:lnTo>
                  <a:pt x="630" y="243"/>
                </a:lnTo>
                <a:lnTo>
                  <a:pt x="658" y="265"/>
                </a:lnTo>
                <a:lnTo>
                  <a:pt x="691" y="286"/>
                </a:lnTo>
                <a:lnTo>
                  <a:pt x="729" y="315"/>
                </a:lnTo>
                <a:lnTo>
                  <a:pt x="775" y="345"/>
                </a:lnTo>
                <a:lnTo>
                  <a:pt x="820" y="381"/>
                </a:lnTo>
                <a:lnTo>
                  <a:pt x="869" y="415"/>
                </a:lnTo>
                <a:lnTo>
                  <a:pt x="918" y="454"/>
                </a:lnTo>
                <a:lnTo>
                  <a:pt x="968" y="495"/>
                </a:lnTo>
                <a:lnTo>
                  <a:pt x="1013" y="533"/>
                </a:lnTo>
                <a:lnTo>
                  <a:pt x="1056" y="570"/>
                </a:lnTo>
                <a:lnTo>
                  <a:pt x="1094" y="608"/>
                </a:lnTo>
                <a:lnTo>
                  <a:pt x="1127" y="645"/>
                </a:lnTo>
                <a:lnTo>
                  <a:pt x="1155" y="679"/>
                </a:lnTo>
                <a:lnTo>
                  <a:pt x="1171" y="713"/>
                </a:lnTo>
                <a:lnTo>
                  <a:pt x="1178" y="738"/>
                </a:lnTo>
                <a:lnTo>
                  <a:pt x="1149" y="717"/>
                </a:lnTo>
                <a:lnTo>
                  <a:pt x="1114" y="688"/>
                </a:lnTo>
                <a:lnTo>
                  <a:pt x="1069" y="654"/>
                </a:lnTo>
                <a:lnTo>
                  <a:pt x="1021" y="613"/>
                </a:lnTo>
                <a:lnTo>
                  <a:pt x="968" y="570"/>
                </a:lnTo>
                <a:lnTo>
                  <a:pt x="910" y="520"/>
                </a:lnTo>
                <a:lnTo>
                  <a:pt x="848" y="474"/>
                </a:lnTo>
                <a:lnTo>
                  <a:pt x="782" y="420"/>
                </a:lnTo>
                <a:lnTo>
                  <a:pt x="717" y="370"/>
                </a:lnTo>
                <a:lnTo>
                  <a:pt x="646" y="319"/>
                </a:lnTo>
                <a:lnTo>
                  <a:pt x="577" y="268"/>
                </a:lnTo>
                <a:lnTo>
                  <a:pt x="506" y="222"/>
                </a:lnTo>
                <a:lnTo>
                  <a:pt x="436" y="176"/>
                </a:lnTo>
                <a:lnTo>
                  <a:pt x="368" y="134"/>
                </a:lnTo>
                <a:lnTo>
                  <a:pt x="297" y="97"/>
                </a:lnTo>
                <a:lnTo>
                  <a:pt x="232" y="67"/>
                </a:lnTo>
                <a:lnTo>
                  <a:pt x="197" y="54"/>
                </a:lnTo>
                <a:lnTo>
                  <a:pt x="168" y="47"/>
                </a:lnTo>
                <a:lnTo>
                  <a:pt x="140" y="42"/>
                </a:lnTo>
                <a:lnTo>
                  <a:pt x="116" y="38"/>
                </a:lnTo>
                <a:lnTo>
                  <a:pt x="94" y="42"/>
                </a:lnTo>
                <a:lnTo>
                  <a:pt x="72" y="50"/>
                </a:lnTo>
                <a:lnTo>
                  <a:pt x="53" y="59"/>
                </a:lnTo>
                <a:lnTo>
                  <a:pt x="32" y="72"/>
                </a:lnTo>
                <a:lnTo>
                  <a:pt x="13" y="88"/>
                </a:lnTo>
                <a:lnTo>
                  <a:pt x="2" y="106"/>
                </a:lnTo>
                <a:lnTo>
                  <a:pt x="0" y="118"/>
                </a:lnTo>
                <a:lnTo>
                  <a:pt x="0" y="134"/>
                </a:lnTo>
                <a:lnTo>
                  <a:pt x="7" y="151"/>
                </a:lnTo>
                <a:lnTo>
                  <a:pt x="19" y="168"/>
                </a:lnTo>
                <a:lnTo>
                  <a:pt x="35" y="188"/>
                </a:lnTo>
                <a:lnTo>
                  <a:pt x="53" y="206"/>
                </a:lnTo>
                <a:lnTo>
                  <a:pt x="84" y="231"/>
                </a:lnTo>
                <a:lnTo>
                  <a:pt x="123" y="265"/>
                </a:lnTo>
                <a:lnTo>
                  <a:pt x="172" y="302"/>
                </a:lnTo>
                <a:lnTo>
                  <a:pt x="226" y="340"/>
                </a:lnTo>
                <a:lnTo>
                  <a:pt x="278" y="381"/>
                </a:lnTo>
                <a:lnTo>
                  <a:pt x="322" y="411"/>
                </a:lnTo>
                <a:lnTo>
                  <a:pt x="355" y="440"/>
                </a:lnTo>
                <a:lnTo>
                  <a:pt x="374" y="454"/>
                </a:lnTo>
                <a:lnTo>
                  <a:pt x="359" y="436"/>
                </a:lnTo>
                <a:lnTo>
                  <a:pt x="338" y="415"/>
                </a:lnTo>
                <a:lnTo>
                  <a:pt x="316" y="395"/>
                </a:lnTo>
                <a:lnTo>
                  <a:pt x="303"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3974" name="Picture 80">
            <a:extLst>
              <a:ext uri="{FF2B5EF4-FFF2-40B4-BE49-F238E27FC236}">
                <a16:creationId xmlns:a16="http://schemas.microsoft.com/office/drawing/2014/main" id="{47A8CAAA-15D7-424E-8306-78DB304E3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288" y="990600"/>
            <a:ext cx="2678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Text Box 81">
            <a:extLst>
              <a:ext uri="{FF2B5EF4-FFF2-40B4-BE49-F238E27FC236}">
                <a16:creationId xmlns:a16="http://schemas.microsoft.com/office/drawing/2014/main" id="{334A1536-FF67-45D7-AF4E-3602785D8D47}"/>
              </a:ext>
            </a:extLst>
          </p:cNvPr>
          <p:cNvSpPr txBox="1">
            <a:spLocks noChangeArrowheads="1"/>
          </p:cNvSpPr>
          <p:nvPr/>
        </p:nvSpPr>
        <p:spPr bwMode="auto">
          <a:xfrm>
            <a:off x="3265488" y="1066800"/>
            <a:ext cx="2525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chemeClr val="tx1"/>
                </a:solidFill>
                <a:latin typeface="Arial" panose="020B0604020202020204" pitchFamily="34" charset="0"/>
              </a:rPr>
              <a:t>Periodización</a:t>
            </a:r>
          </a:p>
        </p:txBody>
      </p:sp>
      <p:pic>
        <p:nvPicPr>
          <p:cNvPr id="83976" name="Picture 82">
            <a:extLst>
              <a:ext uri="{FF2B5EF4-FFF2-40B4-BE49-F238E27FC236}">
                <a16:creationId xmlns:a16="http://schemas.microsoft.com/office/drawing/2014/main" id="{D6CEF4CF-E52C-453B-AD17-24C4A1F2D7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3825" y="1752600"/>
            <a:ext cx="1069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7" name="Picture 83">
            <a:extLst>
              <a:ext uri="{FF2B5EF4-FFF2-40B4-BE49-F238E27FC236}">
                <a16:creationId xmlns:a16="http://schemas.microsoft.com/office/drawing/2014/main" id="{B3B0FF19-1972-43CA-AB33-28BE1EE87F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2888" y="1752600"/>
            <a:ext cx="1077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3978" name="Group 84">
            <a:extLst>
              <a:ext uri="{FF2B5EF4-FFF2-40B4-BE49-F238E27FC236}">
                <a16:creationId xmlns:a16="http://schemas.microsoft.com/office/drawing/2014/main" id="{CC2B6401-BBDC-4E9C-84B4-A5A6C795312E}"/>
              </a:ext>
            </a:extLst>
          </p:cNvPr>
          <p:cNvGrpSpPr>
            <a:grpSpLocks/>
          </p:cNvGrpSpPr>
          <p:nvPr/>
        </p:nvGrpSpPr>
        <p:grpSpPr bwMode="auto">
          <a:xfrm>
            <a:off x="3886200" y="1676400"/>
            <a:ext cx="1295400" cy="609600"/>
            <a:chOff x="-144" y="3504"/>
            <a:chExt cx="2784" cy="432"/>
          </a:xfrm>
        </p:grpSpPr>
        <p:sp>
          <p:nvSpPr>
            <p:cNvPr id="83998" name="Rectangle 85">
              <a:extLst>
                <a:ext uri="{FF2B5EF4-FFF2-40B4-BE49-F238E27FC236}">
                  <a16:creationId xmlns:a16="http://schemas.microsoft.com/office/drawing/2014/main" id="{D6C749F2-7228-4522-B424-BDA68E904948}"/>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3999" name="Rectangle 86">
              <a:extLst>
                <a:ext uri="{FF2B5EF4-FFF2-40B4-BE49-F238E27FC236}">
                  <a16:creationId xmlns:a16="http://schemas.microsoft.com/office/drawing/2014/main" id="{65A80E21-67FE-44A9-A8EE-06046A2373C0}"/>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4000" name="Freeform 87">
              <a:extLst>
                <a:ext uri="{FF2B5EF4-FFF2-40B4-BE49-F238E27FC236}">
                  <a16:creationId xmlns:a16="http://schemas.microsoft.com/office/drawing/2014/main" id="{B63A1CF7-DB56-428F-935D-8DA0DD211161}"/>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1" name="Freeform 88">
              <a:extLst>
                <a:ext uri="{FF2B5EF4-FFF2-40B4-BE49-F238E27FC236}">
                  <a16:creationId xmlns:a16="http://schemas.microsoft.com/office/drawing/2014/main" id="{FB3D399D-FB71-4BB7-A153-85670A9BF932}"/>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02" name="Freeform 89">
              <a:extLst>
                <a:ext uri="{FF2B5EF4-FFF2-40B4-BE49-F238E27FC236}">
                  <a16:creationId xmlns:a16="http://schemas.microsoft.com/office/drawing/2014/main" id="{3A6C8B01-39C7-4C23-A0C0-97170775A8BE}"/>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3" name="Freeform 90">
              <a:extLst>
                <a:ext uri="{FF2B5EF4-FFF2-40B4-BE49-F238E27FC236}">
                  <a16:creationId xmlns:a16="http://schemas.microsoft.com/office/drawing/2014/main" id="{B9E5FBB1-5F5E-43FD-BD01-6DC632A76E8C}"/>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04" name="Freeform 91">
              <a:extLst>
                <a:ext uri="{FF2B5EF4-FFF2-40B4-BE49-F238E27FC236}">
                  <a16:creationId xmlns:a16="http://schemas.microsoft.com/office/drawing/2014/main" id="{ECC9D1BB-B25A-48A5-8826-8ED23B7749F7}"/>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5" name="Freeform 92">
              <a:extLst>
                <a:ext uri="{FF2B5EF4-FFF2-40B4-BE49-F238E27FC236}">
                  <a16:creationId xmlns:a16="http://schemas.microsoft.com/office/drawing/2014/main" id="{26A79AA9-DCE8-4174-A3D7-C25BAB58E5FC}"/>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006" name="Freeform 93">
              <a:extLst>
                <a:ext uri="{FF2B5EF4-FFF2-40B4-BE49-F238E27FC236}">
                  <a16:creationId xmlns:a16="http://schemas.microsoft.com/office/drawing/2014/main" id="{B2CD5CBB-14E3-4218-A98E-F81E82FEEE2C}"/>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07" name="Freeform 94">
              <a:extLst>
                <a:ext uri="{FF2B5EF4-FFF2-40B4-BE49-F238E27FC236}">
                  <a16:creationId xmlns:a16="http://schemas.microsoft.com/office/drawing/2014/main" id="{2FB03B22-DCBC-419F-9F04-7328D2B075C7}"/>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3979" name="Text Box 95">
            <a:extLst>
              <a:ext uri="{FF2B5EF4-FFF2-40B4-BE49-F238E27FC236}">
                <a16:creationId xmlns:a16="http://schemas.microsoft.com/office/drawing/2014/main" id="{B8FACCDD-25C2-4D95-85E5-A7FEDAD87944}"/>
              </a:ext>
            </a:extLst>
          </p:cNvPr>
          <p:cNvSpPr txBox="1">
            <a:spLocks noChangeArrowheads="1"/>
          </p:cNvSpPr>
          <p:nvPr/>
        </p:nvSpPr>
        <p:spPr bwMode="auto">
          <a:xfrm>
            <a:off x="2819400" y="1752600"/>
            <a:ext cx="3429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Valor</a:t>
            </a:r>
          </a:p>
        </p:txBody>
      </p:sp>
      <p:grpSp>
        <p:nvGrpSpPr>
          <p:cNvPr id="83980" name="Group 96">
            <a:extLst>
              <a:ext uri="{FF2B5EF4-FFF2-40B4-BE49-F238E27FC236}">
                <a16:creationId xmlns:a16="http://schemas.microsoft.com/office/drawing/2014/main" id="{E777416D-4A3E-4F24-9FE2-8AF30194D39D}"/>
              </a:ext>
            </a:extLst>
          </p:cNvPr>
          <p:cNvGrpSpPr>
            <a:grpSpLocks/>
          </p:cNvGrpSpPr>
          <p:nvPr/>
        </p:nvGrpSpPr>
        <p:grpSpPr bwMode="auto">
          <a:xfrm>
            <a:off x="381000" y="2362200"/>
            <a:ext cx="8382000" cy="4191000"/>
            <a:chOff x="1109" y="1020"/>
            <a:chExt cx="3542" cy="2280"/>
          </a:xfrm>
        </p:grpSpPr>
        <p:sp>
          <p:nvSpPr>
            <p:cNvPr id="83988" name="Rectangle 97">
              <a:extLst>
                <a:ext uri="{FF2B5EF4-FFF2-40B4-BE49-F238E27FC236}">
                  <a16:creationId xmlns:a16="http://schemas.microsoft.com/office/drawing/2014/main" id="{728B4EF6-23C3-4857-B189-3AC4B8C35965}"/>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3989" name="Rectangle 98">
              <a:extLst>
                <a:ext uri="{FF2B5EF4-FFF2-40B4-BE49-F238E27FC236}">
                  <a16:creationId xmlns:a16="http://schemas.microsoft.com/office/drawing/2014/main" id="{7D34434B-4287-4F11-B412-028D4D6B3DF4}"/>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3990" name="Freeform 99">
              <a:extLst>
                <a:ext uri="{FF2B5EF4-FFF2-40B4-BE49-F238E27FC236}">
                  <a16:creationId xmlns:a16="http://schemas.microsoft.com/office/drawing/2014/main" id="{68E5E3FA-CF5B-4178-BD57-C561C6EF6BF1}"/>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1" name="Freeform 100">
              <a:extLst>
                <a:ext uri="{FF2B5EF4-FFF2-40B4-BE49-F238E27FC236}">
                  <a16:creationId xmlns:a16="http://schemas.microsoft.com/office/drawing/2014/main" id="{703EAB00-595F-4BEC-A12B-CD72A8DAEA6E}"/>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83992" name="Freeform 101">
              <a:extLst>
                <a:ext uri="{FF2B5EF4-FFF2-40B4-BE49-F238E27FC236}">
                  <a16:creationId xmlns:a16="http://schemas.microsoft.com/office/drawing/2014/main" id="{B09D89B0-5F77-4972-8D1D-0E57AD0E3026}"/>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3" name="Freeform 102">
              <a:extLst>
                <a:ext uri="{FF2B5EF4-FFF2-40B4-BE49-F238E27FC236}">
                  <a16:creationId xmlns:a16="http://schemas.microsoft.com/office/drawing/2014/main" id="{48646CC7-8E62-4EE7-A1CF-88260F59BADA}"/>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83994" name="Freeform 103">
              <a:extLst>
                <a:ext uri="{FF2B5EF4-FFF2-40B4-BE49-F238E27FC236}">
                  <a16:creationId xmlns:a16="http://schemas.microsoft.com/office/drawing/2014/main" id="{1CD33B99-EAA7-4B69-9CAD-13E089F591FE}"/>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5" name="Freeform 104">
              <a:extLst>
                <a:ext uri="{FF2B5EF4-FFF2-40B4-BE49-F238E27FC236}">
                  <a16:creationId xmlns:a16="http://schemas.microsoft.com/office/drawing/2014/main" id="{D6FEFE11-7EC8-4939-84CF-48426AF37F00}"/>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83996" name="Freeform 105">
              <a:extLst>
                <a:ext uri="{FF2B5EF4-FFF2-40B4-BE49-F238E27FC236}">
                  <a16:creationId xmlns:a16="http://schemas.microsoft.com/office/drawing/2014/main" id="{5A18407B-D17E-4BD6-9B71-C110911D2B7B}"/>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7" name="Freeform 106">
              <a:extLst>
                <a:ext uri="{FF2B5EF4-FFF2-40B4-BE49-F238E27FC236}">
                  <a16:creationId xmlns:a16="http://schemas.microsoft.com/office/drawing/2014/main" id="{D8EB7912-8276-4364-AA9C-1C06D4A486FA}"/>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83981" name="AutoShape 107">
            <a:extLst>
              <a:ext uri="{FF2B5EF4-FFF2-40B4-BE49-F238E27FC236}">
                <a16:creationId xmlns:a16="http://schemas.microsoft.com/office/drawing/2014/main" id="{9714A721-7723-42AE-8DD7-F21C36528D4A}"/>
              </a:ext>
            </a:extLst>
          </p:cNvPr>
          <p:cNvSpPr>
            <a:spLocks noChangeArrowheads="1"/>
          </p:cNvSpPr>
          <p:nvPr/>
        </p:nvSpPr>
        <p:spPr bwMode="auto">
          <a:xfrm>
            <a:off x="609600" y="2514600"/>
            <a:ext cx="7924800" cy="38862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83982" name="Picture 108">
            <a:extLst>
              <a:ext uri="{FF2B5EF4-FFF2-40B4-BE49-F238E27FC236}">
                <a16:creationId xmlns:a16="http://schemas.microsoft.com/office/drawing/2014/main" id="{F05346DE-6CCB-466E-A1D2-23DE166852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14400" y="26670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83" name="Text Box 109">
            <a:extLst>
              <a:ext uri="{FF2B5EF4-FFF2-40B4-BE49-F238E27FC236}">
                <a16:creationId xmlns:a16="http://schemas.microsoft.com/office/drawing/2014/main" id="{65C960A5-2C42-41B1-B33F-4E9319821B74}"/>
              </a:ext>
            </a:extLst>
          </p:cNvPr>
          <p:cNvSpPr txBox="1">
            <a:spLocks noChangeArrowheads="1"/>
          </p:cNvSpPr>
          <p:nvPr/>
        </p:nvSpPr>
        <p:spPr bwMode="auto">
          <a:xfrm>
            <a:off x="1143000" y="2590800"/>
            <a:ext cx="7391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Mejora la organización del entrenamiento, permitiendo al entrenador conducir su programa en una manera sistemática</a:t>
            </a:r>
          </a:p>
        </p:txBody>
      </p:sp>
      <p:pic>
        <p:nvPicPr>
          <p:cNvPr id="83984" name="Picture 110">
            <a:extLst>
              <a:ext uri="{FF2B5EF4-FFF2-40B4-BE49-F238E27FC236}">
                <a16:creationId xmlns:a16="http://schemas.microsoft.com/office/drawing/2014/main" id="{F42D63F9-80A4-4C8A-85D4-D19E829919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14400" y="37338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85" name="Text Box 111">
            <a:extLst>
              <a:ext uri="{FF2B5EF4-FFF2-40B4-BE49-F238E27FC236}">
                <a16:creationId xmlns:a16="http://schemas.microsoft.com/office/drawing/2014/main" id="{A8D9278A-363C-454D-8144-42B6EBE31F7E}"/>
              </a:ext>
            </a:extLst>
          </p:cNvPr>
          <p:cNvSpPr txBox="1">
            <a:spLocks noChangeArrowheads="1"/>
          </p:cNvSpPr>
          <p:nvPr/>
        </p:nvSpPr>
        <p:spPr bwMode="auto">
          <a:xfrm>
            <a:off x="1143000" y="3657600"/>
            <a:ext cx="73914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Se facilita el logro de un alto grado de entrenamiento  y un estado psicológico que conceda el desarrollo de un óptimo nivel de rendimiento atlético, fundamentado en una condición física y forma deportiva en su máxima y mejor etapa</a:t>
            </a:r>
          </a:p>
        </p:txBody>
      </p:sp>
      <p:pic>
        <p:nvPicPr>
          <p:cNvPr id="83986" name="Picture 112">
            <a:extLst>
              <a:ext uri="{FF2B5EF4-FFF2-40B4-BE49-F238E27FC236}">
                <a16:creationId xmlns:a16="http://schemas.microsoft.com/office/drawing/2014/main" id="{E32CDB09-F821-4DDB-A089-DD3FA5A36A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14400" y="54102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87" name="Text Box 113">
            <a:extLst>
              <a:ext uri="{FF2B5EF4-FFF2-40B4-BE49-F238E27FC236}">
                <a16:creationId xmlns:a16="http://schemas.microsoft.com/office/drawing/2014/main" id="{E595753B-E177-409A-A921-81F13F2D5664}"/>
              </a:ext>
            </a:extLst>
          </p:cNvPr>
          <p:cNvSpPr txBox="1">
            <a:spLocks noChangeArrowheads="1"/>
          </p:cNvSpPr>
          <p:nvPr/>
        </p:nvSpPr>
        <p:spPr bwMode="auto">
          <a:xfrm>
            <a:off x="1143000" y="5334000"/>
            <a:ext cx="7239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Favorece el desarrollo, en secuencia lógica y metódica, de las destrezas, habilidades biomotoras y características del atleta</a:t>
            </a:r>
          </a:p>
        </p:txBody>
      </p:sp>
    </p:spTree>
    <p:custDataLst>
      <p:tags r:id="rId1"/>
    </p:custData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2">
            <a:extLst>
              <a:ext uri="{FF2B5EF4-FFF2-40B4-BE49-F238E27FC236}">
                <a16:creationId xmlns:a16="http://schemas.microsoft.com/office/drawing/2014/main" id="{FBD48E17-4712-4526-93C8-3404D620311A}"/>
              </a:ext>
            </a:extLst>
          </p:cNvPr>
          <p:cNvGrpSpPr>
            <a:grpSpLocks/>
          </p:cNvGrpSpPr>
          <p:nvPr/>
        </p:nvGrpSpPr>
        <p:grpSpPr bwMode="auto">
          <a:xfrm>
            <a:off x="2743200" y="457200"/>
            <a:ext cx="3505200" cy="685800"/>
            <a:chOff x="1298" y="1873"/>
            <a:chExt cx="3020" cy="478"/>
          </a:xfrm>
        </p:grpSpPr>
        <p:sp>
          <p:nvSpPr>
            <p:cNvPr id="86053" name="Rectangle 3">
              <a:extLst>
                <a:ext uri="{FF2B5EF4-FFF2-40B4-BE49-F238E27FC236}">
                  <a16:creationId xmlns:a16="http://schemas.microsoft.com/office/drawing/2014/main" id="{C6C59364-D933-44C6-A3CC-24664CB85908}"/>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6054" name="Rectangle 4">
              <a:extLst>
                <a:ext uri="{FF2B5EF4-FFF2-40B4-BE49-F238E27FC236}">
                  <a16:creationId xmlns:a16="http://schemas.microsoft.com/office/drawing/2014/main" id="{32F09A3F-3836-407A-B640-67CBCBB69F84}"/>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6055" name="Freeform 5">
              <a:extLst>
                <a:ext uri="{FF2B5EF4-FFF2-40B4-BE49-F238E27FC236}">
                  <a16:creationId xmlns:a16="http://schemas.microsoft.com/office/drawing/2014/main" id="{29385AE2-AD16-4A4A-88C5-1DE59C4EAD87}"/>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56" name="Freeform 6">
              <a:extLst>
                <a:ext uri="{FF2B5EF4-FFF2-40B4-BE49-F238E27FC236}">
                  <a16:creationId xmlns:a16="http://schemas.microsoft.com/office/drawing/2014/main" id="{D413F5CA-0A08-4233-AE1D-8CF037251126}"/>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57" name="Freeform 7">
              <a:extLst>
                <a:ext uri="{FF2B5EF4-FFF2-40B4-BE49-F238E27FC236}">
                  <a16:creationId xmlns:a16="http://schemas.microsoft.com/office/drawing/2014/main" id="{31E969D9-E26E-47B2-A972-CDD0DE609138}"/>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58" name="Freeform 8">
              <a:extLst>
                <a:ext uri="{FF2B5EF4-FFF2-40B4-BE49-F238E27FC236}">
                  <a16:creationId xmlns:a16="http://schemas.microsoft.com/office/drawing/2014/main" id="{6A1E6DCC-29AF-4FC2-AF42-522743B7D857}"/>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59" name="Freeform 9">
              <a:extLst>
                <a:ext uri="{FF2B5EF4-FFF2-40B4-BE49-F238E27FC236}">
                  <a16:creationId xmlns:a16="http://schemas.microsoft.com/office/drawing/2014/main" id="{3B09F0C3-8EE2-4B41-8EB4-8BF1B5081B89}"/>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60" name="Freeform 10">
              <a:extLst>
                <a:ext uri="{FF2B5EF4-FFF2-40B4-BE49-F238E27FC236}">
                  <a16:creationId xmlns:a16="http://schemas.microsoft.com/office/drawing/2014/main" id="{ED8BBE5D-0AFB-42D3-8D05-93EFA1300D19}"/>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61" name="Freeform 11">
              <a:extLst>
                <a:ext uri="{FF2B5EF4-FFF2-40B4-BE49-F238E27FC236}">
                  <a16:creationId xmlns:a16="http://schemas.microsoft.com/office/drawing/2014/main" id="{8912459E-129B-48D2-8F0F-7227EDC77179}"/>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62" name="Freeform 12">
              <a:extLst>
                <a:ext uri="{FF2B5EF4-FFF2-40B4-BE49-F238E27FC236}">
                  <a16:creationId xmlns:a16="http://schemas.microsoft.com/office/drawing/2014/main" id="{E3BC15ED-8424-40D3-BA6D-84BEDFFEB38A}"/>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97005" name="Text Box 13">
            <a:extLst>
              <a:ext uri="{FF2B5EF4-FFF2-40B4-BE49-F238E27FC236}">
                <a16:creationId xmlns:a16="http://schemas.microsoft.com/office/drawing/2014/main" id="{20A66467-EE81-4016-9098-CCA9D74CB9E1}"/>
              </a:ext>
            </a:extLst>
          </p:cNvPr>
          <p:cNvSpPr txBox="1">
            <a:spLocks noChangeArrowheads="1"/>
          </p:cNvSpPr>
          <p:nvPr/>
        </p:nvSpPr>
        <p:spPr bwMode="auto">
          <a:xfrm>
            <a:off x="2438400" y="530225"/>
            <a:ext cx="41910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EL PLAN ANUAL</a:t>
            </a:r>
          </a:p>
        </p:txBody>
      </p:sp>
      <p:sp>
        <p:nvSpPr>
          <p:cNvPr id="86020" name="Freeform 14">
            <a:extLst>
              <a:ext uri="{FF2B5EF4-FFF2-40B4-BE49-F238E27FC236}">
                <a16:creationId xmlns:a16="http://schemas.microsoft.com/office/drawing/2014/main" id="{B7E3E31F-200B-49BD-BA87-A27C794570F6}"/>
              </a:ext>
            </a:extLst>
          </p:cNvPr>
          <p:cNvSpPr>
            <a:spLocks/>
          </p:cNvSpPr>
          <p:nvPr/>
        </p:nvSpPr>
        <p:spPr bwMode="auto">
          <a:xfrm>
            <a:off x="1631950" y="1320800"/>
            <a:ext cx="1339850" cy="508000"/>
          </a:xfrm>
          <a:custGeom>
            <a:avLst/>
            <a:gdLst>
              <a:gd name="T0" fmla="*/ 1108421 w 2530"/>
              <a:gd name="T1" fmla="*/ 264054 h 960"/>
              <a:gd name="T2" fmla="*/ 1053874 w 2530"/>
              <a:gd name="T3" fmla="*/ 339725 h 960"/>
              <a:gd name="T4" fmla="*/ 1036927 w 2530"/>
              <a:gd name="T5" fmla="*/ 383117 h 960"/>
              <a:gd name="T6" fmla="*/ 1019451 w 2530"/>
              <a:gd name="T7" fmla="*/ 394758 h 960"/>
              <a:gd name="T8" fmla="*/ 994031 w 2530"/>
              <a:gd name="T9" fmla="*/ 405871 h 960"/>
              <a:gd name="T10" fmla="*/ 973377 w 2530"/>
              <a:gd name="T11" fmla="*/ 405871 h 960"/>
              <a:gd name="T12" fmla="*/ 994031 w 2530"/>
              <a:gd name="T13" fmla="*/ 332317 h 960"/>
              <a:gd name="T14" fmla="*/ 1141256 w 2530"/>
              <a:gd name="T15" fmla="*/ 179917 h 960"/>
              <a:gd name="T16" fmla="*/ 1144433 w 2530"/>
              <a:gd name="T17" fmla="*/ 132821 h 960"/>
              <a:gd name="T18" fmla="*/ 961726 w 2530"/>
              <a:gd name="T19" fmla="*/ 237596 h 960"/>
              <a:gd name="T20" fmla="*/ 822975 w 2530"/>
              <a:gd name="T21" fmla="*/ 345546 h 960"/>
              <a:gd name="T22" fmla="*/ 693227 w 2530"/>
              <a:gd name="T23" fmla="*/ 456142 h 960"/>
              <a:gd name="T24" fmla="*/ 591546 w 2530"/>
              <a:gd name="T25" fmla="*/ 416454 h 960"/>
              <a:gd name="T26" fmla="*/ 726591 w 2530"/>
              <a:gd name="T27" fmla="*/ 277283 h 960"/>
              <a:gd name="T28" fmla="*/ 877522 w 2530"/>
              <a:gd name="T29" fmla="*/ 137583 h 960"/>
              <a:gd name="T30" fmla="*/ 629147 w 2530"/>
              <a:gd name="T31" fmla="*/ 314325 h 960"/>
              <a:gd name="T32" fmla="*/ 448029 w 2530"/>
              <a:gd name="T33" fmla="*/ 460904 h 960"/>
              <a:gd name="T34" fmla="*/ 340523 w 2530"/>
              <a:gd name="T35" fmla="*/ 500592 h 960"/>
              <a:gd name="T36" fmla="*/ 335757 w 2530"/>
              <a:gd name="T37" fmla="*/ 429683 h 960"/>
              <a:gd name="T38" fmla="*/ 395070 w 2530"/>
              <a:gd name="T39" fmla="*/ 405871 h 960"/>
              <a:gd name="T40" fmla="*/ 434789 w 2530"/>
              <a:gd name="T41" fmla="*/ 367771 h 960"/>
              <a:gd name="T42" fmla="*/ 419431 w 2530"/>
              <a:gd name="T43" fmla="*/ 366183 h 960"/>
              <a:gd name="T44" fmla="*/ 463916 w 2530"/>
              <a:gd name="T45" fmla="*/ 330200 h 960"/>
              <a:gd name="T46" fmla="*/ 482452 w 2530"/>
              <a:gd name="T47" fmla="*/ 303742 h 960"/>
              <a:gd name="T48" fmla="*/ 576718 w 2530"/>
              <a:gd name="T49" fmla="*/ 199496 h 960"/>
              <a:gd name="T50" fmla="*/ 388715 w 2530"/>
              <a:gd name="T51" fmla="*/ 348192 h 960"/>
              <a:gd name="T52" fmla="*/ 275384 w 2530"/>
              <a:gd name="T53" fmla="*/ 432329 h 960"/>
              <a:gd name="T54" fmla="*/ 217130 w 2530"/>
              <a:gd name="T55" fmla="*/ 383117 h 960"/>
              <a:gd name="T56" fmla="*/ 381831 w 2530"/>
              <a:gd name="T57" fmla="*/ 184679 h 960"/>
              <a:gd name="T58" fmla="*/ 289683 w 2530"/>
              <a:gd name="T59" fmla="*/ 259292 h 960"/>
              <a:gd name="T60" fmla="*/ 156228 w 2530"/>
              <a:gd name="T61" fmla="*/ 369888 h 960"/>
              <a:gd name="T62" fmla="*/ 52958 w 2530"/>
              <a:gd name="T63" fmla="*/ 419100 h 960"/>
              <a:gd name="T64" fmla="*/ 2118 w 2530"/>
              <a:gd name="T65" fmla="*/ 416454 h 960"/>
              <a:gd name="T66" fmla="*/ 5296 w 2530"/>
              <a:gd name="T67" fmla="*/ 398463 h 960"/>
              <a:gd name="T68" fmla="*/ 28598 w 2530"/>
              <a:gd name="T69" fmla="*/ 392642 h 960"/>
              <a:gd name="T70" fmla="*/ 44485 w 2530"/>
              <a:gd name="T71" fmla="*/ 381529 h 960"/>
              <a:gd name="T72" fmla="*/ 94266 w 2530"/>
              <a:gd name="T73" fmla="*/ 348192 h 960"/>
              <a:gd name="T74" fmla="*/ 273795 w 2530"/>
              <a:gd name="T75" fmla="*/ 203729 h 960"/>
              <a:gd name="T76" fmla="*/ 490925 w 2530"/>
              <a:gd name="T77" fmla="*/ 28575 h 960"/>
              <a:gd name="T78" fmla="*/ 558183 w 2530"/>
              <a:gd name="T79" fmla="*/ 4763 h 960"/>
              <a:gd name="T80" fmla="*/ 496751 w 2530"/>
              <a:gd name="T81" fmla="*/ 141817 h 960"/>
              <a:gd name="T82" fmla="*/ 400366 w 2530"/>
              <a:gd name="T83" fmla="*/ 267758 h 960"/>
              <a:gd name="T84" fmla="*/ 594194 w 2530"/>
              <a:gd name="T85" fmla="*/ 130704 h 960"/>
              <a:gd name="T86" fmla="*/ 692697 w 2530"/>
              <a:gd name="T87" fmla="*/ 77788 h 960"/>
              <a:gd name="T88" fmla="*/ 746185 w 2530"/>
              <a:gd name="T89" fmla="*/ 135467 h 960"/>
              <a:gd name="T90" fmla="*/ 621203 w 2530"/>
              <a:gd name="T91" fmla="*/ 243417 h 960"/>
              <a:gd name="T92" fmla="*/ 463916 w 2530"/>
              <a:gd name="T93" fmla="*/ 389996 h 960"/>
              <a:gd name="T94" fmla="*/ 697993 w 2530"/>
              <a:gd name="T95" fmla="*/ 216958 h 960"/>
              <a:gd name="T96" fmla="*/ 908768 w 2530"/>
              <a:gd name="T97" fmla="*/ 57679 h 960"/>
              <a:gd name="T98" fmla="*/ 1002504 w 2530"/>
              <a:gd name="T99" fmla="*/ 17992 h 960"/>
              <a:gd name="T100" fmla="*/ 1025277 w 2530"/>
              <a:gd name="T101" fmla="*/ 111125 h 960"/>
              <a:gd name="T102" fmla="*/ 879111 w 2530"/>
              <a:gd name="T103" fmla="*/ 219604 h 960"/>
              <a:gd name="T104" fmla="*/ 719176 w 2530"/>
              <a:gd name="T105" fmla="*/ 376767 h 960"/>
              <a:gd name="T106" fmla="*/ 890232 w 2530"/>
              <a:gd name="T107" fmla="*/ 250825 h 960"/>
              <a:gd name="T108" fmla="*/ 1182034 w 2530"/>
              <a:gd name="T109" fmla="*/ 51329 h 960"/>
              <a:gd name="T110" fmla="*/ 1311782 w 2530"/>
              <a:gd name="T111" fmla="*/ 31221 h 960"/>
              <a:gd name="T112" fmla="*/ 1320785 w 2530"/>
              <a:gd name="T113" fmla="*/ 99483 h 960"/>
              <a:gd name="T114" fmla="*/ 1151847 w 2530"/>
              <a:gd name="T115" fmla="*/ 232833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30" h="960">
                <a:moveTo>
                  <a:pt x="2226" y="377"/>
                </a:moveTo>
                <a:lnTo>
                  <a:pt x="2213" y="390"/>
                </a:lnTo>
                <a:lnTo>
                  <a:pt x="2194" y="402"/>
                </a:lnTo>
                <a:lnTo>
                  <a:pt x="2172" y="424"/>
                </a:lnTo>
                <a:lnTo>
                  <a:pt x="2148" y="444"/>
                </a:lnTo>
                <a:lnTo>
                  <a:pt x="2126" y="465"/>
                </a:lnTo>
                <a:lnTo>
                  <a:pt x="2107" y="481"/>
                </a:lnTo>
                <a:lnTo>
                  <a:pt x="2093" y="499"/>
                </a:lnTo>
                <a:lnTo>
                  <a:pt x="2083" y="506"/>
                </a:lnTo>
                <a:lnTo>
                  <a:pt x="2074" y="515"/>
                </a:lnTo>
                <a:lnTo>
                  <a:pt x="2067" y="528"/>
                </a:lnTo>
                <a:lnTo>
                  <a:pt x="2052" y="549"/>
                </a:lnTo>
                <a:lnTo>
                  <a:pt x="2039" y="565"/>
                </a:lnTo>
                <a:lnTo>
                  <a:pt x="2023" y="590"/>
                </a:lnTo>
                <a:lnTo>
                  <a:pt x="2006" y="617"/>
                </a:lnTo>
                <a:lnTo>
                  <a:pt x="1990" y="642"/>
                </a:lnTo>
                <a:lnTo>
                  <a:pt x="1971" y="667"/>
                </a:lnTo>
                <a:lnTo>
                  <a:pt x="1950" y="678"/>
                </a:lnTo>
                <a:lnTo>
                  <a:pt x="1928" y="692"/>
                </a:lnTo>
                <a:lnTo>
                  <a:pt x="1918" y="703"/>
                </a:lnTo>
                <a:lnTo>
                  <a:pt x="1919" y="721"/>
                </a:lnTo>
                <a:lnTo>
                  <a:pt x="1934" y="721"/>
                </a:lnTo>
                <a:lnTo>
                  <a:pt x="1950" y="721"/>
                </a:lnTo>
                <a:lnTo>
                  <a:pt x="1958" y="724"/>
                </a:lnTo>
                <a:lnTo>
                  <a:pt x="1952" y="724"/>
                </a:lnTo>
                <a:lnTo>
                  <a:pt x="1936" y="728"/>
                </a:lnTo>
                <a:lnTo>
                  <a:pt x="1912" y="733"/>
                </a:lnTo>
                <a:lnTo>
                  <a:pt x="1896" y="737"/>
                </a:lnTo>
                <a:lnTo>
                  <a:pt x="1893" y="742"/>
                </a:lnTo>
                <a:lnTo>
                  <a:pt x="1903" y="742"/>
                </a:lnTo>
                <a:lnTo>
                  <a:pt x="1918" y="746"/>
                </a:lnTo>
                <a:lnTo>
                  <a:pt x="1925" y="746"/>
                </a:lnTo>
                <a:lnTo>
                  <a:pt x="1928" y="749"/>
                </a:lnTo>
                <a:lnTo>
                  <a:pt x="1919" y="753"/>
                </a:lnTo>
                <a:lnTo>
                  <a:pt x="1909" y="758"/>
                </a:lnTo>
                <a:lnTo>
                  <a:pt x="1893" y="758"/>
                </a:lnTo>
                <a:lnTo>
                  <a:pt x="1877" y="758"/>
                </a:lnTo>
                <a:lnTo>
                  <a:pt x="1863" y="753"/>
                </a:lnTo>
                <a:lnTo>
                  <a:pt x="1863" y="758"/>
                </a:lnTo>
                <a:lnTo>
                  <a:pt x="1877" y="767"/>
                </a:lnTo>
                <a:lnTo>
                  <a:pt x="1890" y="771"/>
                </a:lnTo>
                <a:lnTo>
                  <a:pt x="1887" y="771"/>
                </a:lnTo>
                <a:lnTo>
                  <a:pt x="1883" y="778"/>
                </a:lnTo>
                <a:lnTo>
                  <a:pt x="1871" y="783"/>
                </a:lnTo>
                <a:lnTo>
                  <a:pt x="1855" y="787"/>
                </a:lnTo>
                <a:lnTo>
                  <a:pt x="1849" y="778"/>
                </a:lnTo>
                <a:lnTo>
                  <a:pt x="1844" y="771"/>
                </a:lnTo>
                <a:lnTo>
                  <a:pt x="1838" y="767"/>
                </a:lnTo>
                <a:lnTo>
                  <a:pt x="1834" y="771"/>
                </a:lnTo>
                <a:lnTo>
                  <a:pt x="1806" y="749"/>
                </a:lnTo>
                <a:lnTo>
                  <a:pt x="1803" y="721"/>
                </a:lnTo>
                <a:lnTo>
                  <a:pt x="1812" y="695"/>
                </a:lnTo>
                <a:lnTo>
                  <a:pt x="1831" y="674"/>
                </a:lnTo>
                <a:lnTo>
                  <a:pt x="1838" y="667"/>
                </a:lnTo>
                <a:lnTo>
                  <a:pt x="1855" y="649"/>
                </a:lnTo>
                <a:lnTo>
                  <a:pt x="1877" y="628"/>
                </a:lnTo>
                <a:lnTo>
                  <a:pt x="1900" y="603"/>
                </a:lnTo>
                <a:lnTo>
                  <a:pt x="1931" y="569"/>
                </a:lnTo>
                <a:lnTo>
                  <a:pt x="1967" y="536"/>
                </a:lnTo>
                <a:lnTo>
                  <a:pt x="2002" y="499"/>
                </a:lnTo>
                <a:lnTo>
                  <a:pt x="2039" y="456"/>
                </a:lnTo>
                <a:lnTo>
                  <a:pt x="2077" y="419"/>
                </a:lnTo>
                <a:lnTo>
                  <a:pt x="2119" y="377"/>
                </a:lnTo>
                <a:lnTo>
                  <a:pt x="2155" y="340"/>
                </a:lnTo>
                <a:lnTo>
                  <a:pt x="2194" y="302"/>
                </a:lnTo>
                <a:lnTo>
                  <a:pt x="2229" y="268"/>
                </a:lnTo>
                <a:lnTo>
                  <a:pt x="2262" y="235"/>
                </a:lnTo>
                <a:lnTo>
                  <a:pt x="2290" y="210"/>
                </a:lnTo>
                <a:lnTo>
                  <a:pt x="2313" y="188"/>
                </a:lnTo>
                <a:lnTo>
                  <a:pt x="2270" y="201"/>
                </a:lnTo>
                <a:lnTo>
                  <a:pt x="2219" y="222"/>
                </a:lnTo>
                <a:lnTo>
                  <a:pt x="2161" y="251"/>
                </a:lnTo>
                <a:lnTo>
                  <a:pt x="2102" y="281"/>
                </a:lnTo>
                <a:lnTo>
                  <a:pt x="2039" y="315"/>
                </a:lnTo>
                <a:lnTo>
                  <a:pt x="1983" y="349"/>
                </a:lnTo>
                <a:lnTo>
                  <a:pt x="1931" y="377"/>
                </a:lnTo>
                <a:lnTo>
                  <a:pt x="1887" y="402"/>
                </a:lnTo>
                <a:lnTo>
                  <a:pt x="1868" y="415"/>
                </a:lnTo>
                <a:lnTo>
                  <a:pt x="1844" y="431"/>
                </a:lnTo>
                <a:lnTo>
                  <a:pt x="1816" y="449"/>
                </a:lnTo>
                <a:lnTo>
                  <a:pt x="1787" y="469"/>
                </a:lnTo>
                <a:lnTo>
                  <a:pt x="1754" y="494"/>
                </a:lnTo>
                <a:lnTo>
                  <a:pt x="1722" y="519"/>
                </a:lnTo>
                <a:lnTo>
                  <a:pt x="1689" y="544"/>
                </a:lnTo>
                <a:lnTo>
                  <a:pt x="1654" y="569"/>
                </a:lnTo>
                <a:lnTo>
                  <a:pt x="1619" y="599"/>
                </a:lnTo>
                <a:lnTo>
                  <a:pt x="1586" y="628"/>
                </a:lnTo>
                <a:lnTo>
                  <a:pt x="1554" y="653"/>
                </a:lnTo>
                <a:lnTo>
                  <a:pt x="1524" y="683"/>
                </a:lnTo>
                <a:lnTo>
                  <a:pt x="1493" y="708"/>
                </a:lnTo>
                <a:lnTo>
                  <a:pt x="1470" y="733"/>
                </a:lnTo>
                <a:lnTo>
                  <a:pt x="1448" y="753"/>
                </a:lnTo>
                <a:lnTo>
                  <a:pt x="1429" y="774"/>
                </a:lnTo>
                <a:lnTo>
                  <a:pt x="1392" y="812"/>
                </a:lnTo>
                <a:lnTo>
                  <a:pt x="1350" y="842"/>
                </a:lnTo>
                <a:lnTo>
                  <a:pt x="1309" y="862"/>
                </a:lnTo>
                <a:lnTo>
                  <a:pt x="1269" y="876"/>
                </a:lnTo>
                <a:lnTo>
                  <a:pt x="1234" y="880"/>
                </a:lnTo>
                <a:lnTo>
                  <a:pt x="1201" y="880"/>
                </a:lnTo>
                <a:lnTo>
                  <a:pt x="1176" y="876"/>
                </a:lnTo>
                <a:lnTo>
                  <a:pt x="1157" y="867"/>
                </a:lnTo>
                <a:lnTo>
                  <a:pt x="1131" y="846"/>
                </a:lnTo>
                <a:lnTo>
                  <a:pt x="1114" y="821"/>
                </a:lnTo>
                <a:lnTo>
                  <a:pt x="1117" y="787"/>
                </a:lnTo>
                <a:lnTo>
                  <a:pt x="1147" y="742"/>
                </a:lnTo>
                <a:lnTo>
                  <a:pt x="1163" y="724"/>
                </a:lnTo>
                <a:lnTo>
                  <a:pt x="1185" y="699"/>
                </a:lnTo>
                <a:lnTo>
                  <a:pt x="1215" y="670"/>
                </a:lnTo>
                <a:lnTo>
                  <a:pt x="1247" y="637"/>
                </a:lnTo>
                <a:lnTo>
                  <a:pt x="1288" y="603"/>
                </a:lnTo>
                <a:lnTo>
                  <a:pt x="1328" y="565"/>
                </a:lnTo>
                <a:lnTo>
                  <a:pt x="1372" y="524"/>
                </a:lnTo>
                <a:lnTo>
                  <a:pt x="1415" y="486"/>
                </a:lnTo>
                <a:lnTo>
                  <a:pt x="1459" y="444"/>
                </a:lnTo>
                <a:lnTo>
                  <a:pt x="1502" y="406"/>
                </a:lnTo>
                <a:lnTo>
                  <a:pt x="1541" y="369"/>
                </a:lnTo>
                <a:lnTo>
                  <a:pt x="1577" y="335"/>
                </a:lnTo>
                <a:lnTo>
                  <a:pt x="1611" y="306"/>
                </a:lnTo>
                <a:lnTo>
                  <a:pt x="1638" y="281"/>
                </a:lnTo>
                <a:lnTo>
                  <a:pt x="1657" y="260"/>
                </a:lnTo>
                <a:lnTo>
                  <a:pt x="1670" y="247"/>
                </a:lnTo>
                <a:lnTo>
                  <a:pt x="1597" y="297"/>
                </a:lnTo>
                <a:lnTo>
                  <a:pt x="1524" y="349"/>
                </a:lnTo>
                <a:lnTo>
                  <a:pt x="1451" y="399"/>
                </a:lnTo>
                <a:lnTo>
                  <a:pt x="1380" y="449"/>
                </a:lnTo>
                <a:lnTo>
                  <a:pt x="1315" y="499"/>
                </a:lnTo>
                <a:lnTo>
                  <a:pt x="1250" y="544"/>
                </a:lnTo>
                <a:lnTo>
                  <a:pt x="1188" y="594"/>
                </a:lnTo>
                <a:lnTo>
                  <a:pt x="1128" y="642"/>
                </a:lnTo>
                <a:lnTo>
                  <a:pt x="1073" y="683"/>
                </a:lnTo>
                <a:lnTo>
                  <a:pt x="1022" y="724"/>
                </a:lnTo>
                <a:lnTo>
                  <a:pt x="976" y="762"/>
                </a:lnTo>
                <a:lnTo>
                  <a:pt x="935" y="796"/>
                </a:lnTo>
                <a:lnTo>
                  <a:pt x="901" y="826"/>
                </a:lnTo>
                <a:lnTo>
                  <a:pt x="870" y="851"/>
                </a:lnTo>
                <a:lnTo>
                  <a:pt x="846" y="871"/>
                </a:lnTo>
                <a:lnTo>
                  <a:pt x="827" y="887"/>
                </a:lnTo>
                <a:lnTo>
                  <a:pt x="797" y="912"/>
                </a:lnTo>
                <a:lnTo>
                  <a:pt x="769" y="930"/>
                </a:lnTo>
                <a:lnTo>
                  <a:pt x="743" y="946"/>
                </a:lnTo>
                <a:lnTo>
                  <a:pt x="715" y="955"/>
                </a:lnTo>
                <a:lnTo>
                  <a:pt x="691" y="960"/>
                </a:lnTo>
                <a:lnTo>
                  <a:pt x="666" y="955"/>
                </a:lnTo>
                <a:lnTo>
                  <a:pt x="643" y="946"/>
                </a:lnTo>
                <a:lnTo>
                  <a:pt x="618" y="930"/>
                </a:lnTo>
                <a:lnTo>
                  <a:pt x="588" y="896"/>
                </a:lnTo>
                <a:lnTo>
                  <a:pt x="582" y="867"/>
                </a:lnTo>
                <a:lnTo>
                  <a:pt x="594" y="842"/>
                </a:lnTo>
                <a:lnTo>
                  <a:pt x="607" y="830"/>
                </a:lnTo>
                <a:lnTo>
                  <a:pt x="613" y="826"/>
                </a:lnTo>
                <a:lnTo>
                  <a:pt x="623" y="817"/>
                </a:lnTo>
                <a:lnTo>
                  <a:pt x="634" y="812"/>
                </a:lnTo>
                <a:lnTo>
                  <a:pt x="647" y="803"/>
                </a:lnTo>
                <a:lnTo>
                  <a:pt x="659" y="799"/>
                </a:lnTo>
                <a:lnTo>
                  <a:pt x="669" y="796"/>
                </a:lnTo>
                <a:lnTo>
                  <a:pt x="681" y="792"/>
                </a:lnTo>
                <a:lnTo>
                  <a:pt x="688" y="792"/>
                </a:lnTo>
                <a:lnTo>
                  <a:pt x="708" y="787"/>
                </a:lnTo>
                <a:lnTo>
                  <a:pt x="727" y="778"/>
                </a:lnTo>
                <a:lnTo>
                  <a:pt x="746" y="767"/>
                </a:lnTo>
                <a:lnTo>
                  <a:pt x="762" y="753"/>
                </a:lnTo>
                <a:lnTo>
                  <a:pt x="781" y="737"/>
                </a:lnTo>
                <a:lnTo>
                  <a:pt x="802" y="721"/>
                </a:lnTo>
                <a:lnTo>
                  <a:pt x="824" y="699"/>
                </a:lnTo>
                <a:lnTo>
                  <a:pt x="849" y="683"/>
                </a:lnTo>
                <a:lnTo>
                  <a:pt x="840" y="687"/>
                </a:lnTo>
                <a:lnTo>
                  <a:pt x="833" y="692"/>
                </a:lnTo>
                <a:lnTo>
                  <a:pt x="821" y="695"/>
                </a:lnTo>
                <a:lnTo>
                  <a:pt x="808" y="699"/>
                </a:lnTo>
                <a:lnTo>
                  <a:pt x="795" y="708"/>
                </a:lnTo>
                <a:lnTo>
                  <a:pt x="778" y="712"/>
                </a:lnTo>
                <a:lnTo>
                  <a:pt x="759" y="724"/>
                </a:lnTo>
                <a:lnTo>
                  <a:pt x="740" y="733"/>
                </a:lnTo>
                <a:lnTo>
                  <a:pt x="753" y="721"/>
                </a:lnTo>
                <a:lnTo>
                  <a:pt x="769" y="708"/>
                </a:lnTo>
                <a:lnTo>
                  <a:pt x="792" y="692"/>
                </a:lnTo>
                <a:lnTo>
                  <a:pt x="818" y="674"/>
                </a:lnTo>
                <a:lnTo>
                  <a:pt x="843" y="658"/>
                </a:lnTo>
                <a:lnTo>
                  <a:pt x="868" y="642"/>
                </a:lnTo>
                <a:lnTo>
                  <a:pt x="892" y="619"/>
                </a:lnTo>
                <a:lnTo>
                  <a:pt x="911" y="603"/>
                </a:lnTo>
                <a:lnTo>
                  <a:pt x="901" y="608"/>
                </a:lnTo>
                <a:lnTo>
                  <a:pt x="886" y="617"/>
                </a:lnTo>
                <a:lnTo>
                  <a:pt x="876" y="624"/>
                </a:lnTo>
                <a:lnTo>
                  <a:pt x="862" y="633"/>
                </a:lnTo>
                <a:lnTo>
                  <a:pt x="851" y="642"/>
                </a:lnTo>
                <a:lnTo>
                  <a:pt x="837" y="649"/>
                </a:lnTo>
                <a:lnTo>
                  <a:pt x="824" y="658"/>
                </a:lnTo>
                <a:lnTo>
                  <a:pt x="811" y="667"/>
                </a:lnTo>
                <a:lnTo>
                  <a:pt x="830" y="649"/>
                </a:lnTo>
                <a:lnTo>
                  <a:pt x="865" y="617"/>
                </a:lnTo>
                <a:lnTo>
                  <a:pt x="911" y="574"/>
                </a:lnTo>
                <a:lnTo>
                  <a:pt x="968" y="524"/>
                </a:lnTo>
                <a:lnTo>
                  <a:pt x="1027" y="469"/>
                </a:lnTo>
                <a:lnTo>
                  <a:pt x="1085" y="415"/>
                </a:lnTo>
                <a:lnTo>
                  <a:pt x="1138" y="369"/>
                </a:lnTo>
                <a:lnTo>
                  <a:pt x="1182" y="327"/>
                </a:lnTo>
                <a:lnTo>
                  <a:pt x="1157" y="340"/>
                </a:lnTo>
                <a:lnTo>
                  <a:pt x="1125" y="356"/>
                </a:lnTo>
                <a:lnTo>
                  <a:pt x="1089" y="377"/>
                </a:lnTo>
                <a:lnTo>
                  <a:pt x="1050" y="406"/>
                </a:lnTo>
                <a:lnTo>
                  <a:pt x="1005" y="440"/>
                </a:lnTo>
                <a:lnTo>
                  <a:pt x="963" y="474"/>
                </a:lnTo>
                <a:lnTo>
                  <a:pt x="914" y="511"/>
                </a:lnTo>
                <a:lnTo>
                  <a:pt x="868" y="549"/>
                </a:lnTo>
                <a:lnTo>
                  <a:pt x="821" y="587"/>
                </a:lnTo>
                <a:lnTo>
                  <a:pt x="775" y="624"/>
                </a:lnTo>
                <a:lnTo>
                  <a:pt x="734" y="658"/>
                </a:lnTo>
                <a:lnTo>
                  <a:pt x="694" y="692"/>
                </a:lnTo>
                <a:lnTo>
                  <a:pt x="659" y="721"/>
                </a:lnTo>
                <a:lnTo>
                  <a:pt x="629" y="746"/>
                </a:lnTo>
                <a:lnTo>
                  <a:pt x="604" y="767"/>
                </a:lnTo>
                <a:lnTo>
                  <a:pt x="588" y="778"/>
                </a:lnTo>
                <a:lnTo>
                  <a:pt x="563" y="796"/>
                </a:lnTo>
                <a:lnTo>
                  <a:pt x="539" y="808"/>
                </a:lnTo>
                <a:lnTo>
                  <a:pt x="520" y="817"/>
                </a:lnTo>
                <a:lnTo>
                  <a:pt x="501" y="821"/>
                </a:lnTo>
                <a:lnTo>
                  <a:pt x="482" y="821"/>
                </a:lnTo>
                <a:lnTo>
                  <a:pt x="466" y="817"/>
                </a:lnTo>
                <a:lnTo>
                  <a:pt x="450" y="808"/>
                </a:lnTo>
                <a:lnTo>
                  <a:pt x="436" y="799"/>
                </a:lnTo>
                <a:lnTo>
                  <a:pt x="414" y="774"/>
                </a:lnTo>
                <a:lnTo>
                  <a:pt x="404" y="753"/>
                </a:lnTo>
                <a:lnTo>
                  <a:pt x="410" y="724"/>
                </a:lnTo>
                <a:lnTo>
                  <a:pt x="426" y="695"/>
                </a:lnTo>
                <a:lnTo>
                  <a:pt x="442" y="674"/>
                </a:lnTo>
                <a:lnTo>
                  <a:pt x="469" y="642"/>
                </a:lnTo>
                <a:lnTo>
                  <a:pt x="504" y="599"/>
                </a:lnTo>
                <a:lnTo>
                  <a:pt x="545" y="549"/>
                </a:lnTo>
                <a:lnTo>
                  <a:pt x="595" y="490"/>
                </a:lnTo>
                <a:lnTo>
                  <a:pt x="656" y="424"/>
                </a:lnTo>
                <a:lnTo>
                  <a:pt x="721" y="349"/>
                </a:lnTo>
                <a:lnTo>
                  <a:pt x="795" y="268"/>
                </a:lnTo>
                <a:lnTo>
                  <a:pt x="766" y="297"/>
                </a:lnTo>
                <a:lnTo>
                  <a:pt x="734" y="327"/>
                </a:lnTo>
                <a:lnTo>
                  <a:pt x="702" y="356"/>
                </a:lnTo>
                <a:lnTo>
                  <a:pt x="665" y="390"/>
                </a:lnTo>
                <a:lnTo>
                  <a:pt x="626" y="424"/>
                </a:lnTo>
                <a:lnTo>
                  <a:pt x="588" y="456"/>
                </a:lnTo>
                <a:lnTo>
                  <a:pt x="547" y="490"/>
                </a:lnTo>
                <a:lnTo>
                  <a:pt x="510" y="524"/>
                </a:lnTo>
                <a:lnTo>
                  <a:pt x="472" y="558"/>
                </a:lnTo>
                <a:lnTo>
                  <a:pt x="433" y="587"/>
                </a:lnTo>
                <a:lnTo>
                  <a:pt x="398" y="617"/>
                </a:lnTo>
                <a:lnTo>
                  <a:pt x="368" y="642"/>
                </a:lnTo>
                <a:lnTo>
                  <a:pt x="339" y="667"/>
                </a:lnTo>
                <a:lnTo>
                  <a:pt x="314" y="687"/>
                </a:lnTo>
                <a:lnTo>
                  <a:pt x="295" y="699"/>
                </a:lnTo>
                <a:lnTo>
                  <a:pt x="278" y="712"/>
                </a:lnTo>
                <a:lnTo>
                  <a:pt x="252" y="728"/>
                </a:lnTo>
                <a:lnTo>
                  <a:pt x="224" y="746"/>
                </a:lnTo>
                <a:lnTo>
                  <a:pt x="197" y="758"/>
                </a:lnTo>
                <a:lnTo>
                  <a:pt x="168" y="771"/>
                </a:lnTo>
                <a:lnTo>
                  <a:pt x="143" y="778"/>
                </a:lnTo>
                <a:lnTo>
                  <a:pt x="119" y="787"/>
                </a:lnTo>
                <a:lnTo>
                  <a:pt x="100" y="792"/>
                </a:lnTo>
                <a:lnTo>
                  <a:pt x="87" y="792"/>
                </a:lnTo>
                <a:lnTo>
                  <a:pt x="75" y="792"/>
                </a:lnTo>
                <a:lnTo>
                  <a:pt x="62" y="792"/>
                </a:lnTo>
                <a:lnTo>
                  <a:pt x="48" y="792"/>
                </a:lnTo>
                <a:lnTo>
                  <a:pt x="35" y="792"/>
                </a:lnTo>
                <a:lnTo>
                  <a:pt x="23" y="792"/>
                </a:lnTo>
                <a:lnTo>
                  <a:pt x="13" y="792"/>
                </a:lnTo>
                <a:lnTo>
                  <a:pt x="4" y="787"/>
                </a:lnTo>
                <a:lnTo>
                  <a:pt x="0" y="787"/>
                </a:lnTo>
                <a:lnTo>
                  <a:pt x="16" y="783"/>
                </a:lnTo>
                <a:lnTo>
                  <a:pt x="29" y="778"/>
                </a:lnTo>
                <a:lnTo>
                  <a:pt x="35" y="771"/>
                </a:lnTo>
                <a:lnTo>
                  <a:pt x="37" y="771"/>
                </a:lnTo>
                <a:lnTo>
                  <a:pt x="20" y="767"/>
                </a:lnTo>
                <a:lnTo>
                  <a:pt x="10" y="758"/>
                </a:lnTo>
                <a:lnTo>
                  <a:pt x="10" y="753"/>
                </a:lnTo>
                <a:lnTo>
                  <a:pt x="26" y="758"/>
                </a:lnTo>
                <a:lnTo>
                  <a:pt x="43" y="758"/>
                </a:lnTo>
                <a:lnTo>
                  <a:pt x="59" y="758"/>
                </a:lnTo>
                <a:lnTo>
                  <a:pt x="71" y="753"/>
                </a:lnTo>
                <a:lnTo>
                  <a:pt x="78" y="749"/>
                </a:lnTo>
                <a:lnTo>
                  <a:pt x="75" y="746"/>
                </a:lnTo>
                <a:lnTo>
                  <a:pt x="68" y="746"/>
                </a:lnTo>
                <a:lnTo>
                  <a:pt x="54" y="742"/>
                </a:lnTo>
                <a:lnTo>
                  <a:pt x="40" y="742"/>
                </a:lnTo>
                <a:lnTo>
                  <a:pt x="43" y="737"/>
                </a:lnTo>
                <a:lnTo>
                  <a:pt x="62" y="733"/>
                </a:lnTo>
                <a:lnTo>
                  <a:pt x="84" y="728"/>
                </a:lnTo>
                <a:lnTo>
                  <a:pt x="100" y="724"/>
                </a:lnTo>
                <a:lnTo>
                  <a:pt x="106" y="724"/>
                </a:lnTo>
                <a:lnTo>
                  <a:pt x="97" y="721"/>
                </a:lnTo>
                <a:lnTo>
                  <a:pt x="84" y="721"/>
                </a:lnTo>
                <a:lnTo>
                  <a:pt x="71" y="721"/>
                </a:lnTo>
                <a:lnTo>
                  <a:pt x="84" y="717"/>
                </a:lnTo>
                <a:lnTo>
                  <a:pt x="100" y="708"/>
                </a:lnTo>
                <a:lnTo>
                  <a:pt x="116" y="699"/>
                </a:lnTo>
                <a:lnTo>
                  <a:pt x="133" y="687"/>
                </a:lnTo>
                <a:lnTo>
                  <a:pt x="146" y="678"/>
                </a:lnTo>
                <a:lnTo>
                  <a:pt x="162" y="667"/>
                </a:lnTo>
                <a:lnTo>
                  <a:pt x="178" y="658"/>
                </a:lnTo>
                <a:lnTo>
                  <a:pt x="191" y="644"/>
                </a:lnTo>
                <a:lnTo>
                  <a:pt x="214" y="628"/>
                </a:lnTo>
                <a:lnTo>
                  <a:pt x="246" y="603"/>
                </a:lnTo>
                <a:lnTo>
                  <a:pt x="287" y="569"/>
                </a:lnTo>
                <a:lnTo>
                  <a:pt x="339" y="528"/>
                </a:lnTo>
                <a:lnTo>
                  <a:pt x="393" y="486"/>
                </a:lnTo>
                <a:lnTo>
                  <a:pt x="452" y="435"/>
                </a:lnTo>
                <a:lnTo>
                  <a:pt x="517" y="385"/>
                </a:lnTo>
                <a:lnTo>
                  <a:pt x="581" y="331"/>
                </a:lnTo>
                <a:lnTo>
                  <a:pt x="646" y="281"/>
                </a:lnTo>
                <a:lnTo>
                  <a:pt x="708" y="231"/>
                </a:lnTo>
                <a:lnTo>
                  <a:pt x="765" y="185"/>
                </a:lnTo>
                <a:lnTo>
                  <a:pt x="817" y="143"/>
                </a:lnTo>
                <a:lnTo>
                  <a:pt x="862" y="106"/>
                </a:lnTo>
                <a:lnTo>
                  <a:pt x="901" y="76"/>
                </a:lnTo>
                <a:lnTo>
                  <a:pt x="927" y="54"/>
                </a:lnTo>
                <a:lnTo>
                  <a:pt x="940" y="42"/>
                </a:lnTo>
                <a:lnTo>
                  <a:pt x="957" y="29"/>
                </a:lnTo>
                <a:lnTo>
                  <a:pt x="970" y="22"/>
                </a:lnTo>
                <a:lnTo>
                  <a:pt x="986" y="9"/>
                </a:lnTo>
                <a:lnTo>
                  <a:pt x="1002" y="4"/>
                </a:lnTo>
                <a:lnTo>
                  <a:pt x="1020" y="0"/>
                </a:lnTo>
                <a:lnTo>
                  <a:pt x="1036" y="4"/>
                </a:lnTo>
                <a:lnTo>
                  <a:pt x="1054" y="9"/>
                </a:lnTo>
                <a:lnTo>
                  <a:pt x="1076" y="25"/>
                </a:lnTo>
                <a:lnTo>
                  <a:pt x="1106" y="59"/>
                </a:lnTo>
                <a:lnTo>
                  <a:pt x="1117" y="84"/>
                </a:lnTo>
                <a:lnTo>
                  <a:pt x="1106" y="109"/>
                </a:lnTo>
                <a:lnTo>
                  <a:pt x="1082" y="134"/>
                </a:lnTo>
                <a:lnTo>
                  <a:pt x="1053" y="160"/>
                </a:lnTo>
                <a:lnTo>
                  <a:pt x="1002" y="206"/>
                </a:lnTo>
                <a:lnTo>
                  <a:pt x="938" y="268"/>
                </a:lnTo>
                <a:lnTo>
                  <a:pt x="868" y="340"/>
                </a:lnTo>
                <a:lnTo>
                  <a:pt x="797" y="415"/>
                </a:lnTo>
                <a:lnTo>
                  <a:pt x="731" y="486"/>
                </a:lnTo>
                <a:lnTo>
                  <a:pt x="681" y="544"/>
                </a:lnTo>
                <a:lnTo>
                  <a:pt x="650" y="587"/>
                </a:lnTo>
                <a:lnTo>
                  <a:pt x="681" y="565"/>
                </a:lnTo>
                <a:lnTo>
                  <a:pt x="715" y="536"/>
                </a:lnTo>
                <a:lnTo>
                  <a:pt x="756" y="506"/>
                </a:lnTo>
                <a:lnTo>
                  <a:pt x="799" y="478"/>
                </a:lnTo>
                <a:lnTo>
                  <a:pt x="846" y="444"/>
                </a:lnTo>
                <a:lnTo>
                  <a:pt x="892" y="410"/>
                </a:lnTo>
                <a:lnTo>
                  <a:pt x="940" y="374"/>
                </a:lnTo>
                <a:lnTo>
                  <a:pt x="989" y="340"/>
                </a:lnTo>
                <a:lnTo>
                  <a:pt x="1036" y="306"/>
                </a:lnTo>
                <a:lnTo>
                  <a:pt x="1082" y="276"/>
                </a:lnTo>
                <a:lnTo>
                  <a:pt x="1122" y="247"/>
                </a:lnTo>
                <a:lnTo>
                  <a:pt x="1160" y="218"/>
                </a:lnTo>
                <a:lnTo>
                  <a:pt x="1193" y="197"/>
                </a:lnTo>
                <a:lnTo>
                  <a:pt x="1221" y="181"/>
                </a:lnTo>
                <a:lnTo>
                  <a:pt x="1241" y="168"/>
                </a:lnTo>
                <a:lnTo>
                  <a:pt x="1256" y="160"/>
                </a:lnTo>
                <a:lnTo>
                  <a:pt x="1272" y="151"/>
                </a:lnTo>
                <a:lnTo>
                  <a:pt x="1290" y="147"/>
                </a:lnTo>
                <a:lnTo>
                  <a:pt x="1308" y="147"/>
                </a:lnTo>
                <a:lnTo>
                  <a:pt x="1324" y="147"/>
                </a:lnTo>
                <a:lnTo>
                  <a:pt x="1340" y="151"/>
                </a:lnTo>
                <a:lnTo>
                  <a:pt x="1358" y="160"/>
                </a:lnTo>
                <a:lnTo>
                  <a:pt x="1374" y="168"/>
                </a:lnTo>
                <a:lnTo>
                  <a:pt x="1393" y="181"/>
                </a:lnTo>
                <a:lnTo>
                  <a:pt x="1418" y="206"/>
                </a:lnTo>
                <a:lnTo>
                  <a:pt x="1424" y="231"/>
                </a:lnTo>
                <a:lnTo>
                  <a:pt x="1409" y="256"/>
                </a:lnTo>
                <a:lnTo>
                  <a:pt x="1383" y="285"/>
                </a:lnTo>
                <a:lnTo>
                  <a:pt x="1370" y="297"/>
                </a:lnTo>
                <a:lnTo>
                  <a:pt x="1350" y="315"/>
                </a:lnTo>
                <a:lnTo>
                  <a:pt x="1324" y="335"/>
                </a:lnTo>
                <a:lnTo>
                  <a:pt x="1293" y="360"/>
                </a:lnTo>
                <a:lnTo>
                  <a:pt x="1256" y="394"/>
                </a:lnTo>
                <a:lnTo>
                  <a:pt x="1218" y="427"/>
                </a:lnTo>
                <a:lnTo>
                  <a:pt x="1173" y="460"/>
                </a:lnTo>
                <a:lnTo>
                  <a:pt x="1131" y="499"/>
                </a:lnTo>
                <a:lnTo>
                  <a:pt x="1086" y="536"/>
                </a:lnTo>
                <a:lnTo>
                  <a:pt x="1044" y="574"/>
                </a:lnTo>
                <a:lnTo>
                  <a:pt x="1002" y="612"/>
                </a:lnTo>
                <a:lnTo>
                  <a:pt x="966" y="644"/>
                </a:lnTo>
                <a:lnTo>
                  <a:pt x="930" y="678"/>
                </a:lnTo>
                <a:lnTo>
                  <a:pt x="901" y="708"/>
                </a:lnTo>
                <a:lnTo>
                  <a:pt x="876" y="737"/>
                </a:lnTo>
                <a:lnTo>
                  <a:pt x="859" y="758"/>
                </a:lnTo>
                <a:lnTo>
                  <a:pt x="917" y="712"/>
                </a:lnTo>
                <a:lnTo>
                  <a:pt x="979" y="667"/>
                </a:lnTo>
                <a:lnTo>
                  <a:pt x="1044" y="617"/>
                </a:lnTo>
                <a:lnTo>
                  <a:pt x="1112" y="565"/>
                </a:lnTo>
                <a:lnTo>
                  <a:pt x="1182" y="515"/>
                </a:lnTo>
                <a:lnTo>
                  <a:pt x="1250" y="460"/>
                </a:lnTo>
                <a:lnTo>
                  <a:pt x="1318" y="410"/>
                </a:lnTo>
                <a:lnTo>
                  <a:pt x="1386" y="360"/>
                </a:lnTo>
                <a:lnTo>
                  <a:pt x="1448" y="310"/>
                </a:lnTo>
                <a:lnTo>
                  <a:pt x="1508" y="268"/>
                </a:lnTo>
                <a:lnTo>
                  <a:pt x="1564" y="226"/>
                </a:lnTo>
                <a:lnTo>
                  <a:pt x="1613" y="188"/>
                </a:lnTo>
                <a:lnTo>
                  <a:pt x="1654" y="156"/>
                </a:lnTo>
                <a:lnTo>
                  <a:pt x="1689" y="131"/>
                </a:lnTo>
                <a:lnTo>
                  <a:pt x="1716" y="109"/>
                </a:lnTo>
                <a:lnTo>
                  <a:pt x="1732" y="97"/>
                </a:lnTo>
                <a:lnTo>
                  <a:pt x="1754" y="79"/>
                </a:lnTo>
                <a:lnTo>
                  <a:pt x="1776" y="63"/>
                </a:lnTo>
                <a:lnTo>
                  <a:pt x="1799" y="47"/>
                </a:lnTo>
                <a:lnTo>
                  <a:pt x="1819" y="34"/>
                </a:lnTo>
                <a:lnTo>
                  <a:pt x="1841" y="29"/>
                </a:lnTo>
                <a:lnTo>
                  <a:pt x="1866" y="25"/>
                </a:lnTo>
                <a:lnTo>
                  <a:pt x="1893" y="34"/>
                </a:lnTo>
                <a:lnTo>
                  <a:pt x="1919" y="47"/>
                </a:lnTo>
                <a:lnTo>
                  <a:pt x="1945" y="67"/>
                </a:lnTo>
                <a:lnTo>
                  <a:pt x="1961" y="88"/>
                </a:lnTo>
                <a:lnTo>
                  <a:pt x="1971" y="113"/>
                </a:lnTo>
                <a:lnTo>
                  <a:pt x="1971" y="134"/>
                </a:lnTo>
                <a:lnTo>
                  <a:pt x="1967" y="160"/>
                </a:lnTo>
                <a:lnTo>
                  <a:pt x="1955" y="185"/>
                </a:lnTo>
                <a:lnTo>
                  <a:pt x="1936" y="210"/>
                </a:lnTo>
                <a:lnTo>
                  <a:pt x="1915" y="231"/>
                </a:lnTo>
                <a:lnTo>
                  <a:pt x="1899" y="243"/>
                </a:lnTo>
                <a:lnTo>
                  <a:pt x="1871" y="265"/>
                </a:lnTo>
                <a:lnTo>
                  <a:pt x="1838" y="285"/>
                </a:lnTo>
                <a:lnTo>
                  <a:pt x="1800" y="315"/>
                </a:lnTo>
                <a:lnTo>
                  <a:pt x="1754" y="344"/>
                </a:lnTo>
                <a:lnTo>
                  <a:pt x="1709" y="381"/>
                </a:lnTo>
                <a:lnTo>
                  <a:pt x="1660" y="415"/>
                </a:lnTo>
                <a:lnTo>
                  <a:pt x="1611" y="453"/>
                </a:lnTo>
                <a:lnTo>
                  <a:pt x="1561" y="494"/>
                </a:lnTo>
                <a:lnTo>
                  <a:pt x="1515" y="533"/>
                </a:lnTo>
                <a:lnTo>
                  <a:pt x="1473" y="569"/>
                </a:lnTo>
                <a:lnTo>
                  <a:pt x="1434" y="608"/>
                </a:lnTo>
                <a:lnTo>
                  <a:pt x="1402" y="644"/>
                </a:lnTo>
                <a:lnTo>
                  <a:pt x="1374" y="678"/>
                </a:lnTo>
                <a:lnTo>
                  <a:pt x="1358" y="712"/>
                </a:lnTo>
                <a:lnTo>
                  <a:pt x="1350" y="737"/>
                </a:lnTo>
                <a:lnTo>
                  <a:pt x="1380" y="717"/>
                </a:lnTo>
                <a:lnTo>
                  <a:pt x="1415" y="687"/>
                </a:lnTo>
                <a:lnTo>
                  <a:pt x="1459" y="653"/>
                </a:lnTo>
                <a:lnTo>
                  <a:pt x="1508" y="612"/>
                </a:lnTo>
                <a:lnTo>
                  <a:pt x="1561" y="569"/>
                </a:lnTo>
                <a:lnTo>
                  <a:pt x="1619" y="519"/>
                </a:lnTo>
                <a:lnTo>
                  <a:pt x="1681" y="474"/>
                </a:lnTo>
                <a:lnTo>
                  <a:pt x="1747" y="419"/>
                </a:lnTo>
                <a:lnTo>
                  <a:pt x="1812" y="369"/>
                </a:lnTo>
                <a:lnTo>
                  <a:pt x="1883" y="319"/>
                </a:lnTo>
                <a:lnTo>
                  <a:pt x="1952" y="268"/>
                </a:lnTo>
                <a:lnTo>
                  <a:pt x="2023" y="222"/>
                </a:lnTo>
                <a:lnTo>
                  <a:pt x="2093" y="176"/>
                </a:lnTo>
                <a:lnTo>
                  <a:pt x="2161" y="134"/>
                </a:lnTo>
                <a:lnTo>
                  <a:pt x="2232" y="97"/>
                </a:lnTo>
                <a:lnTo>
                  <a:pt x="2297" y="67"/>
                </a:lnTo>
                <a:lnTo>
                  <a:pt x="2332" y="54"/>
                </a:lnTo>
                <a:lnTo>
                  <a:pt x="2362" y="47"/>
                </a:lnTo>
                <a:lnTo>
                  <a:pt x="2390" y="42"/>
                </a:lnTo>
                <a:lnTo>
                  <a:pt x="2413" y="38"/>
                </a:lnTo>
                <a:lnTo>
                  <a:pt x="2436" y="42"/>
                </a:lnTo>
                <a:lnTo>
                  <a:pt x="2458" y="50"/>
                </a:lnTo>
                <a:lnTo>
                  <a:pt x="2477" y="59"/>
                </a:lnTo>
                <a:lnTo>
                  <a:pt x="2497" y="72"/>
                </a:lnTo>
                <a:lnTo>
                  <a:pt x="2517" y="88"/>
                </a:lnTo>
                <a:lnTo>
                  <a:pt x="2527" y="106"/>
                </a:lnTo>
                <a:lnTo>
                  <a:pt x="2530" y="118"/>
                </a:lnTo>
                <a:lnTo>
                  <a:pt x="2530" y="134"/>
                </a:lnTo>
                <a:lnTo>
                  <a:pt x="2523" y="151"/>
                </a:lnTo>
                <a:lnTo>
                  <a:pt x="2511" y="168"/>
                </a:lnTo>
                <a:lnTo>
                  <a:pt x="2494" y="188"/>
                </a:lnTo>
                <a:lnTo>
                  <a:pt x="2477" y="206"/>
                </a:lnTo>
                <a:lnTo>
                  <a:pt x="2446" y="231"/>
                </a:lnTo>
                <a:lnTo>
                  <a:pt x="2406" y="265"/>
                </a:lnTo>
                <a:lnTo>
                  <a:pt x="2357" y="302"/>
                </a:lnTo>
                <a:lnTo>
                  <a:pt x="2303" y="340"/>
                </a:lnTo>
                <a:lnTo>
                  <a:pt x="2251" y="381"/>
                </a:lnTo>
                <a:lnTo>
                  <a:pt x="2207" y="410"/>
                </a:lnTo>
                <a:lnTo>
                  <a:pt x="2175" y="440"/>
                </a:lnTo>
                <a:lnTo>
                  <a:pt x="2155" y="453"/>
                </a:lnTo>
                <a:lnTo>
                  <a:pt x="2170" y="435"/>
                </a:lnTo>
                <a:lnTo>
                  <a:pt x="2191" y="415"/>
                </a:lnTo>
                <a:lnTo>
                  <a:pt x="2213" y="394"/>
                </a:lnTo>
                <a:lnTo>
                  <a:pt x="2226"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1" name="Freeform 15">
            <a:extLst>
              <a:ext uri="{FF2B5EF4-FFF2-40B4-BE49-F238E27FC236}">
                <a16:creationId xmlns:a16="http://schemas.microsoft.com/office/drawing/2014/main" id="{299904EE-5FD0-493D-B2D9-27D77638CC2F}"/>
              </a:ext>
            </a:extLst>
          </p:cNvPr>
          <p:cNvSpPr>
            <a:spLocks/>
          </p:cNvSpPr>
          <p:nvPr/>
        </p:nvSpPr>
        <p:spPr bwMode="auto">
          <a:xfrm>
            <a:off x="6019800" y="1320800"/>
            <a:ext cx="1338263" cy="508000"/>
          </a:xfrm>
          <a:custGeom>
            <a:avLst/>
            <a:gdLst>
              <a:gd name="T0" fmla="*/ 230808 w 2528"/>
              <a:gd name="T1" fmla="*/ 263779 h 961"/>
              <a:gd name="T2" fmla="*/ 285334 w 2528"/>
              <a:gd name="T3" fmla="*/ 339371 h 961"/>
              <a:gd name="T4" fmla="*/ 302274 w 2528"/>
              <a:gd name="T5" fmla="*/ 383247 h 961"/>
              <a:gd name="T6" fmla="*/ 319743 w 2528"/>
              <a:gd name="T7" fmla="*/ 394876 h 961"/>
              <a:gd name="T8" fmla="*/ 345153 w 2528"/>
              <a:gd name="T9" fmla="*/ 405977 h 961"/>
              <a:gd name="T10" fmla="*/ 365799 w 2528"/>
              <a:gd name="T11" fmla="*/ 405977 h 961"/>
              <a:gd name="T12" fmla="*/ 345153 w 2528"/>
              <a:gd name="T13" fmla="*/ 332499 h 961"/>
              <a:gd name="T14" fmla="*/ 197987 w 2528"/>
              <a:gd name="T15" fmla="*/ 179729 h 961"/>
              <a:gd name="T16" fmla="*/ 194810 w 2528"/>
              <a:gd name="T17" fmla="*/ 133211 h 961"/>
              <a:gd name="T18" fmla="*/ 377445 w 2528"/>
              <a:gd name="T19" fmla="*/ 237349 h 961"/>
              <a:gd name="T20" fmla="*/ 516142 w 2528"/>
              <a:gd name="T21" fmla="*/ 345715 h 961"/>
              <a:gd name="T22" fmla="*/ 645839 w 2528"/>
              <a:gd name="T23" fmla="*/ 456196 h 961"/>
              <a:gd name="T24" fmla="*/ 746950 w 2528"/>
              <a:gd name="T25" fmla="*/ 416549 h 961"/>
              <a:gd name="T26" fmla="*/ 611959 w 2528"/>
              <a:gd name="T27" fmla="*/ 276995 h 961"/>
              <a:gd name="T28" fmla="*/ 461616 w 2528"/>
              <a:gd name="T29" fmla="*/ 137969 h 961"/>
              <a:gd name="T30" fmla="*/ 709364 w 2528"/>
              <a:gd name="T31" fmla="*/ 314527 h 961"/>
              <a:gd name="T32" fmla="*/ 890411 w 2528"/>
              <a:gd name="T33" fmla="*/ 460953 h 961"/>
              <a:gd name="T34" fmla="*/ 998403 w 2528"/>
              <a:gd name="T35" fmla="*/ 500599 h 961"/>
              <a:gd name="T36" fmla="*/ 1003168 w 2528"/>
              <a:gd name="T37" fmla="*/ 429765 h 961"/>
              <a:gd name="T38" fmla="*/ 943878 w 2528"/>
              <a:gd name="T39" fmla="*/ 405977 h 961"/>
              <a:gd name="T40" fmla="*/ 903645 w 2528"/>
              <a:gd name="T41" fmla="*/ 367388 h 961"/>
              <a:gd name="T42" fmla="*/ 919526 w 2528"/>
              <a:gd name="T43" fmla="*/ 365802 h 961"/>
              <a:gd name="T44" fmla="*/ 875059 w 2528"/>
              <a:gd name="T45" fmla="*/ 330385 h 961"/>
              <a:gd name="T46" fmla="*/ 856001 w 2528"/>
              <a:gd name="T47" fmla="*/ 303954 h 961"/>
              <a:gd name="T48" fmla="*/ 761772 w 2528"/>
              <a:gd name="T49" fmla="*/ 199288 h 961"/>
              <a:gd name="T50" fmla="*/ 949701 w 2528"/>
              <a:gd name="T51" fmla="*/ 348358 h 961"/>
              <a:gd name="T52" fmla="*/ 1062987 w 2528"/>
              <a:gd name="T53" fmla="*/ 432408 h 961"/>
              <a:gd name="T54" fmla="*/ 1121748 w 2528"/>
              <a:gd name="T55" fmla="*/ 383247 h 961"/>
              <a:gd name="T56" fmla="*/ 957112 w 2528"/>
              <a:gd name="T57" fmla="*/ 184487 h 961"/>
              <a:gd name="T58" fmla="*/ 1048694 w 2528"/>
              <a:gd name="T59" fmla="*/ 259022 h 961"/>
              <a:gd name="T60" fmla="*/ 1182097 w 2528"/>
              <a:gd name="T61" fmla="*/ 370031 h 961"/>
              <a:gd name="T62" fmla="*/ 1285325 w 2528"/>
              <a:gd name="T63" fmla="*/ 419193 h 961"/>
              <a:gd name="T64" fmla="*/ 1336145 w 2528"/>
              <a:gd name="T65" fmla="*/ 416549 h 961"/>
              <a:gd name="T66" fmla="*/ 1332969 w 2528"/>
              <a:gd name="T67" fmla="*/ 398576 h 961"/>
              <a:gd name="T68" fmla="*/ 1309677 w 2528"/>
              <a:gd name="T69" fmla="*/ 392762 h 961"/>
              <a:gd name="T70" fmla="*/ 1293795 w 2528"/>
              <a:gd name="T71" fmla="*/ 381661 h 961"/>
              <a:gd name="T72" fmla="*/ 1244034 w 2528"/>
              <a:gd name="T73" fmla="*/ 348358 h 961"/>
              <a:gd name="T74" fmla="*/ 1064576 w 2528"/>
              <a:gd name="T75" fmla="*/ 204046 h 961"/>
              <a:gd name="T76" fmla="*/ 847531 w 2528"/>
              <a:gd name="T77" fmla="*/ 28545 h 961"/>
              <a:gd name="T78" fmla="*/ 780830 w 2528"/>
              <a:gd name="T79" fmla="*/ 4229 h 961"/>
              <a:gd name="T80" fmla="*/ 842238 w 2528"/>
              <a:gd name="T81" fmla="*/ 141669 h 961"/>
              <a:gd name="T82" fmla="*/ 938055 w 2528"/>
              <a:gd name="T83" fmla="*/ 268008 h 961"/>
              <a:gd name="T84" fmla="*/ 744832 w 2528"/>
              <a:gd name="T85" fmla="*/ 130568 h 961"/>
              <a:gd name="T86" fmla="*/ 646368 w 2528"/>
              <a:gd name="T87" fmla="*/ 77707 h 961"/>
              <a:gd name="T88" fmla="*/ 592372 w 2528"/>
              <a:gd name="T89" fmla="*/ 135326 h 961"/>
              <a:gd name="T90" fmla="*/ 717305 w 2528"/>
              <a:gd name="T91" fmla="*/ 243692 h 961"/>
              <a:gd name="T92" fmla="*/ 875059 w 2528"/>
              <a:gd name="T93" fmla="*/ 390119 h 961"/>
              <a:gd name="T94" fmla="*/ 641075 w 2528"/>
              <a:gd name="T95" fmla="*/ 217261 h 961"/>
              <a:gd name="T96" fmla="*/ 430383 w 2528"/>
              <a:gd name="T97" fmla="*/ 57619 h 961"/>
              <a:gd name="T98" fmla="*/ 336683 w 2528"/>
              <a:gd name="T99" fmla="*/ 17444 h 961"/>
              <a:gd name="T100" fmla="*/ 313920 w 2528"/>
              <a:gd name="T101" fmla="*/ 111009 h 961"/>
              <a:gd name="T102" fmla="*/ 460028 w 2528"/>
              <a:gd name="T103" fmla="*/ 219376 h 961"/>
              <a:gd name="T104" fmla="*/ 619900 w 2528"/>
              <a:gd name="T105" fmla="*/ 376903 h 961"/>
              <a:gd name="T106" fmla="*/ 448911 w 2528"/>
              <a:gd name="T107" fmla="*/ 250564 h 961"/>
              <a:gd name="T108" fmla="*/ 157225 w 2528"/>
              <a:gd name="T109" fmla="*/ 51276 h 961"/>
              <a:gd name="T110" fmla="*/ 28057 w 2528"/>
              <a:gd name="T111" fmla="*/ 31188 h 961"/>
              <a:gd name="T112" fmla="*/ 18528 w 2528"/>
              <a:gd name="T113" fmla="*/ 99380 h 961"/>
              <a:gd name="T114" fmla="*/ 187929 w 2528"/>
              <a:gd name="T115" fmla="*/ 232591 h 9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28" h="961">
                <a:moveTo>
                  <a:pt x="303" y="377"/>
                </a:moveTo>
                <a:lnTo>
                  <a:pt x="316" y="390"/>
                </a:lnTo>
                <a:lnTo>
                  <a:pt x="335" y="402"/>
                </a:lnTo>
                <a:lnTo>
                  <a:pt x="358" y="424"/>
                </a:lnTo>
                <a:lnTo>
                  <a:pt x="381" y="445"/>
                </a:lnTo>
                <a:lnTo>
                  <a:pt x="403" y="465"/>
                </a:lnTo>
                <a:lnTo>
                  <a:pt x="422" y="482"/>
                </a:lnTo>
                <a:lnTo>
                  <a:pt x="436" y="499"/>
                </a:lnTo>
                <a:lnTo>
                  <a:pt x="446" y="507"/>
                </a:lnTo>
                <a:lnTo>
                  <a:pt x="455" y="516"/>
                </a:lnTo>
                <a:lnTo>
                  <a:pt x="462" y="529"/>
                </a:lnTo>
                <a:lnTo>
                  <a:pt x="477" y="549"/>
                </a:lnTo>
                <a:lnTo>
                  <a:pt x="490" y="566"/>
                </a:lnTo>
                <a:lnTo>
                  <a:pt x="506" y="591"/>
                </a:lnTo>
                <a:lnTo>
                  <a:pt x="523" y="617"/>
                </a:lnTo>
                <a:lnTo>
                  <a:pt x="539" y="642"/>
                </a:lnTo>
                <a:lnTo>
                  <a:pt x="558" y="667"/>
                </a:lnTo>
                <a:lnTo>
                  <a:pt x="579" y="679"/>
                </a:lnTo>
                <a:lnTo>
                  <a:pt x="601" y="692"/>
                </a:lnTo>
                <a:lnTo>
                  <a:pt x="611" y="704"/>
                </a:lnTo>
                <a:lnTo>
                  <a:pt x="610" y="722"/>
                </a:lnTo>
                <a:lnTo>
                  <a:pt x="595" y="722"/>
                </a:lnTo>
                <a:lnTo>
                  <a:pt x="579" y="722"/>
                </a:lnTo>
                <a:lnTo>
                  <a:pt x="571" y="725"/>
                </a:lnTo>
                <a:lnTo>
                  <a:pt x="577" y="725"/>
                </a:lnTo>
                <a:lnTo>
                  <a:pt x="593" y="729"/>
                </a:lnTo>
                <a:lnTo>
                  <a:pt x="617" y="734"/>
                </a:lnTo>
                <a:lnTo>
                  <a:pt x="633" y="738"/>
                </a:lnTo>
                <a:lnTo>
                  <a:pt x="636" y="743"/>
                </a:lnTo>
                <a:lnTo>
                  <a:pt x="626" y="743"/>
                </a:lnTo>
                <a:lnTo>
                  <a:pt x="611" y="747"/>
                </a:lnTo>
                <a:lnTo>
                  <a:pt x="604" y="747"/>
                </a:lnTo>
                <a:lnTo>
                  <a:pt x="601" y="750"/>
                </a:lnTo>
                <a:lnTo>
                  <a:pt x="610" y="754"/>
                </a:lnTo>
                <a:lnTo>
                  <a:pt x="620" y="759"/>
                </a:lnTo>
                <a:lnTo>
                  <a:pt x="636" y="759"/>
                </a:lnTo>
                <a:lnTo>
                  <a:pt x="652" y="759"/>
                </a:lnTo>
                <a:lnTo>
                  <a:pt x="666" y="754"/>
                </a:lnTo>
                <a:lnTo>
                  <a:pt x="666" y="759"/>
                </a:lnTo>
                <a:lnTo>
                  <a:pt x="652" y="768"/>
                </a:lnTo>
                <a:lnTo>
                  <a:pt x="639" y="772"/>
                </a:lnTo>
                <a:lnTo>
                  <a:pt x="642" y="772"/>
                </a:lnTo>
                <a:lnTo>
                  <a:pt x="646" y="779"/>
                </a:lnTo>
                <a:lnTo>
                  <a:pt x="658" y="784"/>
                </a:lnTo>
                <a:lnTo>
                  <a:pt x="674" y="788"/>
                </a:lnTo>
                <a:lnTo>
                  <a:pt x="680" y="779"/>
                </a:lnTo>
                <a:lnTo>
                  <a:pt x="685" y="772"/>
                </a:lnTo>
                <a:lnTo>
                  <a:pt x="691" y="768"/>
                </a:lnTo>
                <a:lnTo>
                  <a:pt x="695" y="772"/>
                </a:lnTo>
                <a:lnTo>
                  <a:pt x="723" y="750"/>
                </a:lnTo>
                <a:lnTo>
                  <a:pt x="726" y="722"/>
                </a:lnTo>
                <a:lnTo>
                  <a:pt x="717" y="695"/>
                </a:lnTo>
                <a:lnTo>
                  <a:pt x="698" y="675"/>
                </a:lnTo>
                <a:lnTo>
                  <a:pt x="691" y="667"/>
                </a:lnTo>
                <a:lnTo>
                  <a:pt x="674" y="650"/>
                </a:lnTo>
                <a:lnTo>
                  <a:pt x="652" y="629"/>
                </a:lnTo>
                <a:lnTo>
                  <a:pt x="629" y="604"/>
                </a:lnTo>
                <a:lnTo>
                  <a:pt x="598" y="570"/>
                </a:lnTo>
                <a:lnTo>
                  <a:pt x="562" y="536"/>
                </a:lnTo>
                <a:lnTo>
                  <a:pt x="527" y="499"/>
                </a:lnTo>
                <a:lnTo>
                  <a:pt x="490" y="457"/>
                </a:lnTo>
                <a:lnTo>
                  <a:pt x="452" y="420"/>
                </a:lnTo>
                <a:lnTo>
                  <a:pt x="411" y="377"/>
                </a:lnTo>
                <a:lnTo>
                  <a:pt x="374" y="340"/>
                </a:lnTo>
                <a:lnTo>
                  <a:pt x="335" y="302"/>
                </a:lnTo>
                <a:lnTo>
                  <a:pt x="300" y="268"/>
                </a:lnTo>
                <a:lnTo>
                  <a:pt x="268" y="235"/>
                </a:lnTo>
                <a:lnTo>
                  <a:pt x="240" y="210"/>
                </a:lnTo>
                <a:lnTo>
                  <a:pt x="216" y="188"/>
                </a:lnTo>
                <a:lnTo>
                  <a:pt x="259" y="202"/>
                </a:lnTo>
                <a:lnTo>
                  <a:pt x="310" y="222"/>
                </a:lnTo>
                <a:lnTo>
                  <a:pt x="368" y="252"/>
                </a:lnTo>
                <a:lnTo>
                  <a:pt x="427" y="281"/>
                </a:lnTo>
                <a:lnTo>
                  <a:pt x="490" y="315"/>
                </a:lnTo>
                <a:lnTo>
                  <a:pt x="546" y="349"/>
                </a:lnTo>
                <a:lnTo>
                  <a:pt x="598" y="377"/>
                </a:lnTo>
                <a:lnTo>
                  <a:pt x="642" y="402"/>
                </a:lnTo>
                <a:lnTo>
                  <a:pt x="661" y="415"/>
                </a:lnTo>
                <a:lnTo>
                  <a:pt x="685" y="432"/>
                </a:lnTo>
                <a:lnTo>
                  <a:pt x="713" y="449"/>
                </a:lnTo>
                <a:lnTo>
                  <a:pt x="742" y="470"/>
                </a:lnTo>
                <a:lnTo>
                  <a:pt x="775" y="495"/>
                </a:lnTo>
                <a:lnTo>
                  <a:pt x="807" y="520"/>
                </a:lnTo>
                <a:lnTo>
                  <a:pt x="839" y="545"/>
                </a:lnTo>
                <a:lnTo>
                  <a:pt x="875" y="570"/>
                </a:lnTo>
                <a:lnTo>
                  <a:pt x="910" y="600"/>
                </a:lnTo>
                <a:lnTo>
                  <a:pt x="943" y="629"/>
                </a:lnTo>
                <a:lnTo>
                  <a:pt x="975" y="654"/>
                </a:lnTo>
                <a:lnTo>
                  <a:pt x="1004" y="684"/>
                </a:lnTo>
                <a:lnTo>
                  <a:pt x="1035" y="709"/>
                </a:lnTo>
                <a:lnTo>
                  <a:pt x="1059" y="734"/>
                </a:lnTo>
                <a:lnTo>
                  <a:pt x="1081" y="754"/>
                </a:lnTo>
                <a:lnTo>
                  <a:pt x="1100" y="775"/>
                </a:lnTo>
                <a:lnTo>
                  <a:pt x="1137" y="813"/>
                </a:lnTo>
                <a:lnTo>
                  <a:pt x="1178" y="843"/>
                </a:lnTo>
                <a:lnTo>
                  <a:pt x="1220" y="863"/>
                </a:lnTo>
                <a:lnTo>
                  <a:pt x="1259" y="877"/>
                </a:lnTo>
                <a:lnTo>
                  <a:pt x="1295" y="881"/>
                </a:lnTo>
                <a:lnTo>
                  <a:pt x="1327" y="881"/>
                </a:lnTo>
                <a:lnTo>
                  <a:pt x="1352" y="877"/>
                </a:lnTo>
                <a:lnTo>
                  <a:pt x="1371" y="868"/>
                </a:lnTo>
                <a:lnTo>
                  <a:pt x="1398" y="847"/>
                </a:lnTo>
                <a:lnTo>
                  <a:pt x="1414" y="822"/>
                </a:lnTo>
                <a:lnTo>
                  <a:pt x="1411" y="788"/>
                </a:lnTo>
                <a:lnTo>
                  <a:pt x="1382" y="743"/>
                </a:lnTo>
                <a:lnTo>
                  <a:pt x="1366" y="725"/>
                </a:lnTo>
                <a:lnTo>
                  <a:pt x="1343" y="700"/>
                </a:lnTo>
                <a:lnTo>
                  <a:pt x="1314" y="670"/>
                </a:lnTo>
                <a:lnTo>
                  <a:pt x="1282" y="638"/>
                </a:lnTo>
                <a:lnTo>
                  <a:pt x="1240" y="604"/>
                </a:lnTo>
                <a:lnTo>
                  <a:pt x="1200" y="566"/>
                </a:lnTo>
                <a:lnTo>
                  <a:pt x="1156" y="524"/>
                </a:lnTo>
                <a:lnTo>
                  <a:pt x="1114" y="486"/>
                </a:lnTo>
                <a:lnTo>
                  <a:pt x="1069" y="445"/>
                </a:lnTo>
                <a:lnTo>
                  <a:pt x="1027" y="406"/>
                </a:lnTo>
                <a:lnTo>
                  <a:pt x="988" y="370"/>
                </a:lnTo>
                <a:lnTo>
                  <a:pt x="951" y="336"/>
                </a:lnTo>
                <a:lnTo>
                  <a:pt x="918" y="306"/>
                </a:lnTo>
                <a:lnTo>
                  <a:pt x="891" y="281"/>
                </a:lnTo>
                <a:lnTo>
                  <a:pt x="872" y="261"/>
                </a:lnTo>
                <a:lnTo>
                  <a:pt x="859" y="247"/>
                </a:lnTo>
                <a:lnTo>
                  <a:pt x="932" y="297"/>
                </a:lnTo>
                <a:lnTo>
                  <a:pt x="1004" y="349"/>
                </a:lnTo>
                <a:lnTo>
                  <a:pt x="1078" y="399"/>
                </a:lnTo>
                <a:lnTo>
                  <a:pt x="1149" y="449"/>
                </a:lnTo>
                <a:lnTo>
                  <a:pt x="1214" y="499"/>
                </a:lnTo>
                <a:lnTo>
                  <a:pt x="1279" y="545"/>
                </a:lnTo>
                <a:lnTo>
                  <a:pt x="1340" y="595"/>
                </a:lnTo>
                <a:lnTo>
                  <a:pt x="1401" y="642"/>
                </a:lnTo>
                <a:lnTo>
                  <a:pt x="1455" y="684"/>
                </a:lnTo>
                <a:lnTo>
                  <a:pt x="1507" y="725"/>
                </a:lnTo>
                <a:lnTo>
                  <a:pt x="1553" y="763"/>
                </a:lnTo>
                <a:lnTo>
                  <a:pt x="1594" y="797"/>
                </a:lnTo>
                <a:lnTo>
                  <a:pt x="1628" y="827"/>
                </a:lnTo>
                <a:lnTo>
                  <a:pt x="1659" y="852"/>
                </a:lnTo>
                <a:lnTo>
                  <a:pt x="1682" y="872"/>
                </a:lnTo>
                <a:lnTo>
                  <a:pt x="1701" y="888"/>
                </a:lnTo>
                <a:lnTo>
                  <a:pt x="1731" y="914"/>
                </a:lnTo>
                <a:lnTo>
                  <a:pt x="1759" y="931"/>
                </a:lnTo>
                <a:lnTo>
                  <a:pt x="1785" y="947"/>
                </a:lnTo>
                <a:lnTo>
                  <a:pt x="1813" y="956"/>
                </a:lnTo>
                <a:lnTo>
                  <a:pt x="1837" y="961"/>
                </a:lnTo>
                <a:lnTo>
                  <a:pt x="1862" y="956"/>
                </a:lnTo>
                <a:lnTo>
                  <a:pt x="1886" y="947"/>
                </a:lnTo>
                <a:lnTo>
                  <a:pt x="1911" y="931"/>
                </a:lnTo>
                <a:lnTo>
                  <a:pt x="1940" y="897"/>
                </a:lnTo>
                <a:lnTo>
                  <a:pt x="1946" y="868"/>
                </a:lnTo>
                <a:lnTo>
                  <a:pt x="1934" y="843"/>
                </a:lnTo>
                <a:lnTo>
                  <a:pt x="1921" y="831"/>
                </a:lnTo>
                <a:lnTo>
                  <a:pt x="1915" y="827"/>
                </a:lnTo>
                <a:lnTo>
                  <a:pt x="1905" y="818"/>
                </a:lnTo>
                <a:lnTo>
                  <a:pt x="1895" y="813"/>
                </a:lnTo>
                <a:lnTo>
                  <a:pt x="1881" y="804"/>
                </a:lnTo>
                <a:lnTo>
                  <a:pt x="1869" y="800"/>
                </a:lnTo>
                <a:lnTo>
                  <a:pt x="1859" y="797"/>
                </a:lnTo>
                <a:lnTo>
                  <a:pt x="1847" y="793"/>
                </a:lnTo>
                <a:lnTo>
                  <a:pt x="1840" y="793"/>
                </a:lnTo>
                <a:lnTo>
                  <a:pt x="1821" y="788"/>
                </a:lnTo>
                <a:lnTo>
                  <a:pt x="1802" y="779"/>
                </a:lnTo>
                <a:lnTo>
                  <a:pt x="1783" y="768"/>
                </a:lnTo>
                <a:lnTo>
                  <a:pt x="1766" y="754"/>
                </a:lnTo>
                <a:lnTo>
                  <a:pt x="1747" y="738"/>
                </a:lnTo>
                <a:lnTo>
                  <a:pt x="1727" y="722"/>
                </a:lnTo>
                <a:lnTo>
                  <a:pt x="1704" y="700"/>
                </a:lnTo>
                <a:lnTo>
                  <a:pt x="1679" y="684"/>
                </a:lnTo>
                <a:lnTo>
                  <a:pt x="1688" y="688"/>
                </a:lnTo>
                <a:lnTo>
                  <a:pt x="1696" y="692"/>
                </a:lnTo>
                <a:lnTo>
                  <a:pt x="1707" y="695"/>
                </a:lnTo>
                <a:lnTo>
                  <a:pt x="1721" y="700"/>
                </a:lnTo>
                <a:lnTo>
                  <a:pt x="1734" y="709"/>
                </a:lnTo>
                <a:lnTo>
                  <a:pt x="1750" y="713"/>
                </a:lnTo>
                <a:lnTo>
                  <a:pt x="1769" y="725"/>
                </a:lnTo>
                <a:lnTo>
                  <a:pt x="1788" y="734"/>
                </a:lnTo>
                <a:lnTo>
                  <a:pt x="1775" y="722"/>
                </a:lnTo>
                <a:lnTo>
                  <a:pt x="1759" y="709"/>
                </a:lnTo>
                <a:lnTo>
                  <a:pt x="1737" y="692"/>
                </a:lnTo>
                <a:lnTo>
                  <a:pt x="1710" y="675"/>
                </a:lnTo>
                <a:lnTo>
                  <a:pt x="1685" y="659"/>
                </a:lnTo>
                <a:lnTo>
                  <a:pt x="1660" y="642"/>
                </a:lnTo>
                <a:lnTo>
                  <a:pt x="1637" y="620"/>
                </a:lnTo>
                <a:lnTo>
                  <a:pt x="1617" y="604"/>
                </a:lnTo>
                <a:lnTo>
                  <a:pt x="1628" y="608"/>
                </a:lnTo>
                <a:lnTo>
                  <a:pt x="1643" y="617"/>
                </a:lnTo>
                <a:lnTo>
                  <a:pt x="1653" y="625"/>
                </a:lnTo>
                <a:lnTo>
                  <a:pt x="1666" y="633"/>
                </a:lnTo>
                <a:lnTo>
                  <a:pt x="1678" y="642"/>
                </a:lnTo>
                <a:lnTo>
                  <a:pt x="1691" y="650"/>
                </a:lnTo>
                <a:lnTo>
                  <a:pt x="1704" y="659"/>
                </a:lnTo>
                <a:lnTo>
                  <a:pt x="1718" y="667"/>
                </a:lnTo>
                <a:lnTo>
                  <a:pt x="1699" y="650"/>
                </a:lnTo>
                <a:lnTo>
                  <a:pt x="1663" y="617"/>
                </a:lnTo>
                <a:lnTo>
                  <a:pt x="1617" y="575"/>
                </a:lnTo>
                <a:lnTo>
                  <a:pt x="1560" y="524"/>
                </a:lnTo>
                <a:lnTo>
                  <a:pt x="1501" y="470"/>
                </a:lnTo>
                <a:lnTo>
                  <a:pt x="1444" y="415"/>
                </a:lnTo>
                <a:lnTo>
                  <a:pt x="1391" y="370"/>
                </a:lnTo>
                <a:lnTo>
                  <a:pt x="1346" y="327"/>
                </a:lnTo>
                <a:lnTo>
                  <a:pt x="1371" y="340"/>
                </a:lnTo>
                <a:lnTo>
                  <a:pt x="1404" y="356"/>
                </a:lnTo>
                <a:lnTo>
                  <a:pt x="1439" y="377"/>
                </a:lnTo>
                <a:lnTo>
                  <a:pt x="1479" y="406"/>
                </a:lnTo>
                <a:lnTo>
                  <a:pt x="1523" y="440"/>
                </a:lnTo>
                <a:lnTo>
                  <a:pt x="1566" y="474"/>
                </a:lnTo>
                <a:lnTo>
                  <a:pt x="1615" y="511"/>
                </a:lnTo>
                <a:lnTo>
                  <a:pt x="1660" y="549"/>
                </a:lnTo>
                <a:lnTo>
                  <a:pt x="1707" y="588"/>
                </a:lnTo>
                <a:lnTo>
                  <a:pt x="1753" y="625"/>
                </a:lnTo>
                <a:lnTo>
                  <a:pt x="1794" y="659"/>
                </a:lnTo>
                <a:lnTo>
                  <a:pt x="1834" y="692"/>
                </a:lnTo>
                <a:lnTo>
                  <a:pt x="1869" y="722"/>
                </a:lnTo>
                <a:lnTo>
                  <a:pt x="1899" y="747"/>
                </a:lnTo>
                <a:lnTo>
                  <a:pt x="1924" y="768"/>
                </a:lnTo>
                <a:lnTo>
                  <a:pt x="1940" y="779"/>
                </a:lnTo>
                <a:lnTo>
                  <a:pt x="1965" y="797"/>
                </a:lnTo>
                <a:lnTo>
                  <a:pt x="1989" y="809"/>
                </a:lnTo>
                <a:lnTo>
                  <a:pt x="2008" y="818"/>
                </a:lnTo>
                <a:lnTo>
                  <a:pt x="2027" y="822"/>
                </a:lnTo>
                <a:lnTo>
                  <a:pt x="2046" y="822"/>
                </a:lnTo>
                <a:lnTo>
                  <a:pt x="2063" y="818"/>
                </a:lnTo>
                <a:lnTo>
                  <a:pt x="2079" y="809"/>
                </a:lnTo>
                <a:lnTo>
                  <a:pt x="2092" y="800"/>
                </a:lnTo>
                <a:lnTo>
                  <a:pt x="2114" y="775"/>
                </a:lnTo>
                <a:lnTo>
                  <a:pt x="2124" y="754"/>
                </a:lnTo>
                <a:lnTo>
                  <a:pt x="2119" y="725"/>
                </a:lnTo>
                <a:lnTo>
                  <a:pt x="2102" y="695"/>
                </a:lnTo>
                <a:lnTo>
                  <a:pt x="2086" y="675"/>
                </a:lnTo>
                <a:lnTo>
                  <a:pt x="2060" y="642"/>
                </a:lnTo>
                <a:lnTo>
                  <a:pt x="2024" y="600"/>
                </a:lnTo>
                <a:lnTo>
                  <a:pt x="1983" y="549"/>
                </a:lnTo>
                <a:lnTo>
                  <a:pt x="1933" y="490"/>
                </a:lnTo>
                <a:lnTo>
                  <a:pt x="1872" y="424"/>
                </a:lnTo>
                <a:lnTo>
                  <a:pt x="1808" y="349"/>
                </a:lnTo>
                <a:lnTo>
                  <a:pt x="1734" y="268"/>
                </a:lnTo>
                <a:lnTo>
                  <a:pt x="1762" y="297"/>
                </a:lnTo>
                <a:lnTo>
                  <a:pt x="1794" y="327"/>
                </a:lnTo>
                <a:lnTo>
                  <a:pt x="1827" y="356"/>
                </a:lnTo>
                <a:lnTo>
                  <a:pt x="1864" y="390"/>
                </a:lnTo>
                <a:lnTo>
                  <a:pt x="1902" y="424"/>
                </a:lnTo>
                <a:lnTo>
                  <a:pt x="1940" y="457"/>
                </a:lnTo>
                <a:lnTo>
                  <a:pt x="1981" y="490"/>
                </a:lnTo>
                <a:lnTo>
                  <a:pt x="2018" y="524"/>
                </a:lnTo>
                <a:lnTo>
                  <a:pt x="2057" y="558"/>
                </a:lnTo>
                <a:lnTo>
                  <a:pt x="2095" y="588"/>
                </a:lnTo>
                <a:lnTo>
                  <a:pt x="2130" y="617"/>
                </a:lnTo>
                <a:lnTo>
                  <a:pt x="2160" y="642"/>
                </a:lnTo>
                <a:lnTo>
                  <a:pt x="2189" y="667"/>
                </a:lnTo>
                <a:lnTo>
                  <a:pt x="2214" y="688"/>
                </a:lnTo>
                <a:lnTo>
                  <a:pt x="2233" y="700"/>
                </a:lnTo>
                <a:lnTo>
                  <a:pt x="2250" y="713"/>
                </a:lnTo>
                <a:lnTo>
                  <a:pt x="2276" y="729"/>
                </a:lnTo>
                <a:lnTo>
                  <a:pt x="2304" y="747"/>
                </a:lnTo>
                <a:lnTo>
                  <a:pt x="2331" y="759"/>
                </a:lnTo>
                <a:lnTo>
                  <a:pt x="2360" y="772"/>
                </a:lnTo>
                <a:lnTo>
                  <a:pt x="2385" y="779"/>
                </a:lnTo>
                <a:lnTo>
                  <a:pt x="2409" y="788"/>
                </a:lnTo>
                <a:lnTo>
                  <a:pt x="2428" y="793"/>
                </a:lnTo>
                <a:lnTo>
                  <a:pt x="2441" y="793"/>
                </a:lnTo>
                <a:lnTo>
                  <a:pt x="2453" y="793"/>
                </a:lnTo>
                <a:lnTo>
                  <a:pt x="2466" y="793"/>
                </a:lnTo>
                <a:lnTo>
                  <a:pt x="2480" y="793"/>
                </a:lnTo>
                <a:lnTo>
                  <a:pt x="2493" y="793"/>
                </a:lnTo>
                <a:lnTo>
                  <a:pt x="2505" y="793"/>
                </a:lnTo>
                <a:lnTo>
                  <a:pt x="2515" y="793"/>
                </a:lnTo>
                <a:lnTo>
                  <a:pt x="2524" y="788"/>
                </a:lnTo>
                <a:lnTo>
                  <a:pt x="2528" y="788"/>
                </a:lnTo>
                <a:lnTo>
                  <a:pt x="2512" y="784"/>
                </a:lnTo>
                <a:lnTo>
                  <a:pt x="2499" y="779"/>
                </a:lnTo>
                <a:lnTo>
                  <a:pt x="2493" y="772"/>
                </a:lnTo>
                <a:lnTo>
                  <a:pt x="2491" y="772"/>
                </a:lnTo>
                <a:lnTo>
                  <a:pt x="2508" y="768"/>
                </a:lnTo>
                <a:lnTo>
                  <a:pt x="2518" y="759"/>
                </a:lnTo>
                <a:lnTo>
                  <a:pt x="2518" y="754"/>
                </a:lnTo>
                <a:lnTo>
                  <a:pt x="2502" y="759"/>
                </a:lnTo>
                <a:lnTo>
                  <a:pt x="2485" y="759"/>
                </a:lnTo>
                <a:lnTo>
                  <a:pt x="2469" y="759"/>
                </a:lnTo>
                <a:lnTo>
                  <a:pt x="2457" y="754"/>
                </a:lnTo>
                <a:lnTo>
                  <a:pt x="2450" y="750"/>
                </a:lnTo>
                <a:lnTo>
                  <a:pt x="2453" y="747"/>
                </a:lnTo>
                <a:lnTo>
                  <a:pt x="2460" y="747"/>
                </a:lnTo>
                <a:lnTo>
                  <a:pt x="2474" y="743"/>
                </a:lnTo>
                <a:lnTo>
                  <a:pt x="2488" y="743"/>
                </a:lnTo>
                <a:lnTo>
                  <a:pt x="2485" y="738"/>
                </a:lnTo>
                <a:lnTo>
                  <a:pt x="2466" y="734"/>
                </a:lnTo>
                <a:lnTo>
                  <a:pt x="2444" y="729"/>
                </a:lnTo>
                <a:lnTo>
                  <a:pt x="2428" y="725"/>
                </a:lnTo>
                <a:lnTo>
                  <a:pt x="2422" y="725"/>
                </a:lnTo>
                <a:lnTo>
                  <a:pt x="2431" y="722"/>
                </a:lnTo>
                <a:lnTo>
                  <a:pt x="2444" y="722"/>
                </a:lnTo>
                <a:lnTo>
                  <a:pt x="2457" y="722"/>
                </a:lnTo>
                <a:lnTo>
                  <a:pt x="2444" y="717"/>
                </a:lnTo>
                <a:lnTo>
                  <a:pt x="2428" y="709"/>
                </a:lnTo>
                <a:lnTo>
                  <a:pt x="2412" y="700"/>
                </a:lnTo>
                <a:lnTo>
                  <a:pt x="2396" y="688"/>
                </a:lnTo>
                <a:lnTo>
                  <a:pt x="2382" y="679"/>
                </a:lnTo>
                <a:lnTo>
                  <a:pt x="2366" y="667"/>
                </a:lnTo>
                <a:lnTo>
                  <a:pt x="2350" y="659"/>
                </a:lnTo>
                <a:lnTo>
                  <a:pt x="2337" y="645"/>
                </a:lnTo>
                <a:lnTo>
                  <a:pt x="2314" y="629"/>
                </a:lnTo>
                <a:lnTo>
                  <a:pt x="2282" y="604"/>
                </a:lnTo>
                <a:lnTo>
                  <a:pt x="2241" y="570"/>
                </a:lnTo>
                <a:lnTo>
                  <a:pt x="2189" y="529"/>
                </a:lnTo>
                <a:lnTo>
                  <a:pt x="2135" y="486"/>
                </a:lnTo>
                <a:lnTo>
                  <a:pt x="2076" y="436"/>
                </a:lnTo>
                <a:lnTo>
                  <a:pt x="2011" y="386"/>
                </a:lnTo>
                <a:lnTo>
                  <a:pt x="1948" y="331"/>
                </a:lnTo>
                <a:lnTo>
                  <a:pt x="1883" y="281"/>
                </a:lnTo>
                <a:lnTo>
                  <a:pt x="1821" y="231"/>
                </a:lnTo>
                <a:lnTo>
                  <a:pt x="1763" y="185"/>
                </a:lnTo>
                <a:lnTo>
                  <a:pt x="1712" y="143"/>
                </a:lnTo>
                <a:lnTo>
                  <a:pt x="1666" y="106"/>
                </a:lnTo>
                <a:lnTo>
                  <a:pt x="1628" y="76"/>
                </a:lnTo>
                <a:lnTo>
                  <a:pt x="1601" y="54"/>
                </a:lnTo>
                <a:lnTo>
                  <a:pt x="1588" y="42"/>
                </a:lnTo>
                <a:lnTo>
                  <a:pt x="1572" y="29"/>
                </a:lnTo>
                <a:lnTo>
                  <a:pt x="1559" y="22"/>
                </a:lnTo>
                <a:lnTo>
                  <a:pt x="1542" y="8"/>
                </a:lnTo>
                <a:lnTo>
                  <a:pt x="1526" y="4"/>
                </a:lnTo>
                <a:lnTo>
                  <a:pt x="1508" y="0"/>
                </a:lnTo>
                <a:lnTo>
                  <a:pt x="1492" y="4"/>
                </a:lnTo>
                <a:lnTo>
                  <a:pt x="1475" y="8"/>
                </a:lnTo>
                <a:lnTo>
                  <a:pt x="1452" y="25"/>
                </a:lnTo>
                <a:lnTo>
                  <a:pt x="1423" y="59"/>
                </a:lnTo>
                <a:lnTo>
                  <a:pt x="1411" y="84"/>
                </a:lnTo>
                <a:lnTo>
                  <a:pt x="1423" y="109"/>
                </a:lnTo>
                <a:lnTo>
                  <a:pt x="1447" y="134"/>
                </a:lnTo>
                <a:lnTo>
                  <a:pt x="1476" y="160"/>
                </a:lnTo>
                <a:lnTo>
                  <a:pt x="1526" y="206"/>
                </a:lnTo>
                <a:lnTo>
                  <a:pt x="1591" y="268"/>
                </a:lnTo>
                <a:lnTo>
                  <a:pt x="1660" y="340"/>
                </a:lnTo>
                <a:lnTo>
                  <a:pt x="1731" y="415"/>
                </a:lnTo>
                <a:lnTo>
                  <a:pt x="1797" y="486"/>
                </a:lnTo>
                <a:lnTo>
                  <a:pt x="1847" y="545"/>
                </a:lnTo>
                <a:lnTo>
                  <a:pt x="1878" y="588"/>
                </a:lnTo>
                <a:lnTo>
                  <a:pt x="1847" y="566"/>
                </a:lnTo>
                <a:lnTo>
                  <a:pt x="1813" y="536"/>
                </a:lnTo>
                <a:lnTo>
                  <a:pt x="1772" y="507"/>
                </a:lnTo>
                <a:lnTo>
                  <a:pt x="1729" y="479"/>
                </a:lnTo>
                <a:lnTo>
                  <a:pt x="1682" y="445"/>
                </a:lnTo>
                <a:lnTo>
                  <a:pt x="1637" y="411"/>
                </a:lnTo>
                <a:lnTo>
                  <a:pt x="1588" y="374"/>
                </a:lnTo>
                <a:lnTo>
                  <a:pt x="1539" y="340"/>
                </a:lnTo>
                <a:lnTo>
                  <a:pt x="1492" y="306"/>
                </a:lnTo>
                <a:lnTo>
                  <a:pt x="1447" y="277"/>
                </a:lnTo>
                <a:lnTo>
                  <a:pt x="1407" y="247"/>
                </a:lnTo>
                <a:lnTo>
                  <a:pt x="1368" y="218"/>
                </a:lnTo>
                <a:lnTo>
                  <a:pt x="1336" y="197"/>
                </a:lnTo>
                <a:lnTo>
                  <a:pt x="1308" y="181"/>
                </a:lnTo>
                <a:lnTo>
                  <a:pt x="1287" y="168"/>
                </a:lnTo>
                <a:lnTo>
                  <a:pt x="1273" y="160"/>
                </a:lnTo>
                <a:lnTo>
                  <a:pt x="1256" y="151"/>
                </a:lnTo>
                <a:lnTo>
                  <a:pt x="1239" y="147"/>
                </a:lnTo>
                <a:lnTo>
                  <a:pt x="1221" y="147"/>
                </a:lnTo>
                <a:lnTo>
                  <a:pt x="1205" y="147"/>
                </a:lnTo>
                <a:lnTo>
                  <a:pt x="1189" y="151"/>
                </a:lnTo>
                <a:lnTo>
                  <a:pt x="1171" y="160"/>
                </a:lnTo>
                <a:lnTo>
                  <a:pt x="1155" y="168"/>
                </a:lnTo>
                <a:lnTo>
                  <a:pt x="1136" y="181"/>
                </a:lnTo>
                <a:lnTo>
                  <a:pt x="1111" y="206"/>
                </a:lnTo>
                <a:lnTo>
                  <a:pt x="1105" y="231"/>
                </a:lnTo>
                <a:lnTo>
                  <a:pt x="1119" y="256"/>
                </a:lnTo>
                <a:lnTo>
                  <a:pt x="1146" y="286"/>
                </a:lnTo>
                <a:lnTo>
                  <a:pt x="1159" y="297"/>
                </a:lnTo>
                <a:lnTo>
                  <a:pt x="1178" y="315"/>
                </a:lnTo>
                <a:lnTo>
                  <a:pt x="1205" y="336"/>
                </a:lnTo>
                <a:lnTo>
                  <a:pt x="1236" y="361"/>
                </a:lnTo>
                <a:lnTo>
                  <a:pt x="1273" y="395"/>
                </a:lnTo>
                <a:lnTo>
                  <a:pt x="1311" y="427"/>
                </a:lnTo>
                <a:lnTo>
                  <a:pt x="1355" y="461"/>
                </a:lnTo>
                <a:lnTo>
                  <a:pt x="1398" y="499"/>
                </a:lnTo>
                <a:lnTo>
                  <a:pt x="1442" y="536"/>
                </a:lnTo>
                <a:lnTo>
                  <a:pt x="1485" y="575"/>
                </a:lnTo>
                <a:lnTo>
                  <a:pt x="1526" y="613"/>
                </a:lnTo>
                <a:lnTo>
                  <a:pt x="1563" y="645"/>
                </a:lnTo>
                <a:lnTo>
                  <a:pt x="1598" y="679"/>
                </a:lnTo>
                <a:lnTo>
                  <a:pt x="1628" y="709"/>
                </a:lnTo>
                <a:lnTo>
                  <a:pt x="1653" y="738"/>
                </a:lnTo>
                <a:lnTo>
                  <a:pt x="1669" y="759"/>
                </a:lnTo>
                <a:lnTo>
                  <a:pt x="1612" y="713"/>
                </a:lnTo>
                <a:lnTo>
                  <a:pt x="1550" y="667"/>
                </a:lnTo>
                <a:lnTo>
                  <a:pt x="1485" y="617"/>
                </a:lnTo>
                <a:lnTo>
                  <a:pt x="1417" y="566"/>
                </a:lnTo>
                <a:lnTo>
                  <a:pt x="1346" y="516"/>
                </a:lnTo>
                <a:lnTo>
                  <a:pt x="1279" y="461"/>
                </a:lnTo>
                <a:lnTo>
                  <a:pt x="1211" y="411"/>
                </a:lnTo>
                <a:lnTo>
                  <a:pt x="1143" y="361"/>
                </a:lnTo>
                <a:lnTo>
                  <a:pt x="1081" y="311"/>
                </a:lnTo>
                <a:lnTo>
                  <a:pt x="1021" y="268"/>
                </a:lnTo>
                <a:lnTo>
                  <a:pt x="965" y="227"/>
                </a:lnTo>
                <a:lnTo>
                  <a:pt x="916" y="188"/>
                </a:lnTo>
                <a:lnTo>
                  <a:pt x="875" y="156"/>
                </a:lnTo>
                <a:lnTo>
                  <a:pt x="839" y="131"/>
                </a:lnTo>
                <a:lnTo>
                  <a:pt x="813" y="109"/>
                </a:lnTo>
                <a:lnTo>
                  <a:pt x="797" y="97"/>
                </a:lnTo>
                <a:lnTo>
                  <a:pt x="775" y="79"/>
                </a:lnTo>
                <a:lnTo>
                  <a:pt x="753" y="63"/>
                </a:lnTo>
                <a:lnTo>
                  <a:pt x="730" y="47"/>
                </a:lnTo>
                <a:lnTo>
                  <a:pt x="710" y="33"/>
                </a:lnTo>
                <a:lnTo>
                  <a:pt x="688" y="29"/>
                </a:lnTo>
                <a:lnTo>
                  <a:pt x="663" y="25"/>
                </a:lnTo>
                <a:lnTo>
                  <a:pt x="636" y="33"/>
                </a:lnTo>
                <a:lnTo>
                  <a:pt x="610" y="47"/>
                </a:lnTo>
                <a:lnTo>
                  <a:pt x="585" y="67"/>
                </a:lnTo>
                <a:lnTo>
                  <a:pt x="568" y="88"/>
                </a:lnTo>
                <a:lnTo>
                  <a:pt x="558" y="113"/>
                </a:lnTo>
                <a:lnTo>
                  <a:pt x="558" y="134"/>
                </a:lnTo>
                <a:lnTo>
                  <a:pt x="562" y="160"/>
                </a:lnTo>
                <a:lnTo>
                  <a:pt x="574" y="185"/>
                </a:lnTo>
                <a:lnTo>
                  <a:pt x="593" y="210"/>
                </a:lnTo>
                <a:lnTo>
                  <a:pt x="614" y="231"/>
                </a:lnTo>
                <a:lnTo>
                  <a:pt x="630" y="243"/>
                </a:lnTo>
                <a:lnTo>
                  <a:pt x="658" y="265"/>
                </a:lnTo>
                <a:lnTo>
                  <a:pt x="691" y="286"/>
                </a:lnTo>
                <a:lnTo>
                  <a:pt x="729" y="315"/>
                </a:lnTo>
                <a:lnTo>
                  <a:pt x="775" y="345"/>
                </a:lnTo>
                <a:lnTo>
                  <a:pt x="820" y="381"/>
                </a:lnTo>
                <a:lnTo>
                  <a:pt x="869" y="415"/>
                </a:lnTo>
                <a:lnTo>
                  <a:pt x="918" y="454"/>
                </a:lnTo>
                <a:lnTo>
                  <a:pt x="968" y="495"/>
                </a:lnTo>
                <a:lnTo>
                  <a:pt x="1013" y="533"/>
                </a:lnTo>
                <a:lnTo>
                  <a:pt x="1056" y="570"/>
                </a:lnTo>
                <a:lnTo>
                  <a:pt x="1094" y="608"/>
                </a:lnTo>
                <a:lnTo>
                  <a:pt x="1127" y="645"/>
                </a:lnTo>
                <a:lnTo>
                  <a:pt x="1155" y="679"/>
                </a:lnTo>
                <a:lnTo>
                  <a:pt x="1171" y="713"/>
                </a:lnTo>
                <a:lnTo>
                  <a:pt x="1178" y="738"/>
                </a:lnTo>
                <a:lnTo>
                  <a:pt x="1149" y="717"/>
                </a:lnTo>
                <a:lnTo>
                  <a:pt x="1114" y="688"/>
                </a:lnTo>
                <a:lnTo>
                  <a:pt x="1069" y="654"/>
                </a:lnTo>
                <a:lnTo>
                  <a:pt x="1021" y="613"/>
                </a:lnTo>
                <a:lnTo>
                  <a:pt x="968" y="570"/>
                </a:lnTo>
                <a:lnTo>
                  <a:pt x="910" y="520"/>
                </a:lnTo>
                <a:lnTo>
                  <a:pt x="848" y="474"/>
                </a:lnTo>
                <a:lnTo>
                  <a:pt x="782" y="420"/>
                </a:lnTo>
                <a:lnTo>
                  <a:pt x="717" y="370"/>
                </a:lnTo>
                <a:lnTo>
                  <a:pt x="646" y="319"/>
                </a:lnTo>
                <a:lnTo>
                  <a:pt x="577" y="268"/>
                </a:lnTo>
                <a:lnTo>
                  <a:pt x="506" y="222"/>
                </a:lnTo>
                <a:lnTo>
                  <a:pt x="436" y="176"/>
                </a:lnTo>
                <a:lnTo>
                  <a:pt x="368" y="134"/>
                </a:lnTo>
                <a:lnTo>
                  <a:pt x="297" y="97"/>
                </a:lnTo>
                <a:lnTo>
                  <a:pt x="232" y="67"/>
                </a:lnTo>
                <a:lnTo>
                  <a:pt x="197" y="54"/>
                </a:lnTo>
                <a:lnTo>
                  <a:pt x="168" y="47"/>
                </a:lnTo>
                <a:lnTo>
                  <a:pt x="140" y="42"/>
                </a:lnTo>
                <a:lnTo>
                  <a:pt x="116" y="38"/>
                </a:lnTo>
                <a:lnTo>
                  <a:pt x="94" y="42"/>
                </a:lnTo>
                <a:lnTo>
                  <a:pt x="72" y="50"/>
                </a:lnTo>
                <a:lnTo>
                  <a:pt x="53" y="59"/>
                </a:lnTo>
                <a:lnTo>
                  <a:pt x="32" y="72"/>
                </a:lnTo>
                <a:lnTo>
                  <a:pt x="13" y="88"/>
                </a:lnTo>
                <a:lnTo>
                  <a:pt x="2" y="106"/>
                </a:lnTo>
                <a:lnTo>
                  <a:pt x="0" y="118"/>
                </a:lnTo>
                <a:lnTo>
                  <a:pt x="0" y="134"/>
                </a:lnTo>
                <a:lnTo>
                  <a:pt x="7" y="151"/>
                </a:lnTo>
                <a:lnTo>
                  <a:pt x="19" y="168"/>
                </a:lnTo>
                <a:lnTo>
                  <a:pt x="35" y="188"/>
                </a:lnTo>
                <a:lnTo>
                  <a:pt x="53" y="206"/>
                </a:lnTo>
                <a:lnTo>
                  <a:pt x="84" y="231"/>
                </a:lnTo>
                <a:lnTo>
                  <a:pt x="123" y="265"/>
                </a:lnTo>
                <a:lnTo>
                  <a:pt x="172" y="302"/>
                </a:lnTo>
                <a:lnTo>
                  <a:pt x="226" y="340"/>
                </a:lnTo>
                <a:lnTo>
                  <a:pt x="278" y="381"/>
                </a:lnTo>
                <a:lnTo>
                  <a:pt x="322" y="411"/>
                </a:lnTo>
                <a:lnTo>
                  <a:pt x="355" y="440"/>
                </a:lnTo>
                <a:lnTo>
                  <a:pt x="374" y="454"/>
                </a:lnTo>
                <a:lnTo>
                  <a:pt x="359" y="436"/>
                </a:lnTo>
                <a:lnTo>
                  <a:pt x="338" y="415"/>
                </a:lnTo>
                <a:lnTo>
                  <a:pt x="316" y="395"/>
                </a:lnTo>
                <a:lnTo>
                  <a:pt x="303"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6022" name="Picture 16">
            <a:extLst>
              <a:ext uri="{FF2B5EF4-FFF2-40B4-BE49-F238E27FC236}">
                <a16:creationId xmlns:a16="http://schemas.microsoft.com/office/drawing/2014/main" id="{6884F740-4309-4FAE-9B28-D18D8D9B1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288" y="1219200"/>
            <a:ext cx="2678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Text Box 17">
            <a:extLst>
              <a:ext uri="{FF2B5EF4-FFF2-40B4-BE49-F238E27FC236}">
                <a16:creationId xmlns:a16="http://schemas.microsoft.com/office/drawing/2014/main" id="{D51F9A74-033E-4615-85A9-7C3F5C86ACAE}"/>
              </a:ext>
            </a:extLst>
          </p:cNvPr>
          <p:cNvSpPr txBox="1">
            <a:spLocks noChangeArrowheads="1"/>
          </p:cNvSpPr>
          <p:nvPr/>
        </p:nvSpPr>
        <p:spPr bwMode="auto">
          <a:xfrm>
            <a:off x="3265488" y="1295400"/>
            <a:ext cx="2525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chemeClr val="tx1"/>
                </a:solidFill>
                <a:latin typeface="Arial" panose="020B0604020202020204" pitchFamily="34" charset="0"/>
              </a:rPr>
              <a:t>Periodización</a:t>
            </a:r>
          </a:p>
        </p:txBody>
      </p:sp>
      <p:pic>
        <p:nvPicPr>
          <p:cNvPr id="86024" name="Picture 18">
            <a:extLst>
              <a:ext uri="{FF2B5EF4-FFF2-40B4-BE49-F238E27FC236}">
                <a16:creationId xmlns:a16="http://schemas.microsoft.com/office/drawing/2014/main" id="{3C5F9BE2-660F-4DC1-8A86-2D8A24848E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3825" y="2057400"/>
            <a:ext cx="1069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5" name="Picture 19">
            <a:extLst>
              <a:ext uri="{FF2B5EF4-FFF2-40B4-BE49-F238E27FC236}">
                <a16:creationId xmlns:a16="http://schemas.microsoft.com/office/drawing/2014/main" id="{1EB00A80-2E82-4D60-9957-A07693FB62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2888" y="2057400"/>
            <a:ext cx="1077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6026" name="Group 20">
            <a:extLst>
              <a:ext uri="{FF2B5EF4-FFF2-40B4-BE49-F238E27FC236}">
                <a16:creationId xmlns:a16="http://schemas.microsoft.com/office/drawing/2014/main" id="{5B957A39-B390-4049-B974-E5C9FB396BFD}"/>
              </a:ext>
            </a:extLst>
          </p:cNvPr>
          <p:cNvGrpSpPr>
            <a:grpSpLocks/>
          </p:cNvGrpSpPr>
          <p:nvPr/>
        </p:nvGrpSpPr>
        <p:grpSpPr bwMode="auto">
          <a:xfrm>
            <a:off x="3886200" y="1981200"/>
            <a:ext cx="1295400" cy="609600"/>
            <a:chOff x="-144" y="3504"/>
            <a:chExt cx="2784" cy="432"/>
          </a:xfrm>
        </p:grpSpPr>
        <p:sp>
          <p:nvSpPr>
            <p:cNvPr id="86043" name="Rectangle 21">
              <a:extLst>
                <a:ext uri="{FF2B5EF4-FFF2-40B4-BE49-F238E27FC236}">
                  <a16:creationId xmlns:a16="http://schemas.microsoft.com/office/drawing/2014/main" id="{5365CCBF-1B0B-4249-B80C-BF329F227F3B}"/>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6044" name="Rectangle 22">
              <a:extLst>
                <a:ext uri="{FF2B5EF4-FFF2-40B4-BE49-F238E27FC236}">
                  <a16:creationId xmlns:a16="http://schemas.microsoft.com/office/drawing/2014/main" id="{BF76B4B3-0CCB-4DF4-AF0C-863A71C95ABB}"/>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6045" name="Freeform 23">
              <a:extLst>
                <a:ext uri="{FF2B5EF4-FFF2-40B4-BE49-F238E27FC236}">
                  <a16:creationId xmlns:a16="http://schemas.microsoft.com/office/drawing/2014/main" id="{22D247EE-C20B-498D-8C42-A36F32CF72FC}"/>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6" name="Freeform 24">
              <a:extLst>
                <a:ext uri="{FF2B5EF4-FFF2-40B4-BE49-F238E27FC236}">
                  <a16:creationId xmlns:a16="http://schemas.microsoft.com/office/drawing/2014/main" id="{5D535411-CFF2-4E6A-A154-BD502A43C811}"/>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47" name="Freeform 25">
              <a:extLst>
                <a:ext uri="{FF2B5EF4-FFF2-40B4-BE49-F238E27FC236}">
                  <a16:creationId xmlns:a16="http://schemas.microsoft.com/office/drawing/2014/main" id="{0664962F-BA87-448C-9038-6D68616B5AB5}"/>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8" name="Freeform 26">
              <a:extLst>
                <a:ext uri="{FF2B5EF4-FFF2-40B4-BE49-F238E27FC236}">
                  <a16:creationId xmlns:a16="http://schemas.microsoft.com/office/drawing/2014/main" id="{E1118C8E-A8B1-41AE-B3F5-C0087627EC1D}"/>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49" name="Freeform 27">
              <a:extLst>
                <a:ext uri="{FF2B5EF4-FFF2-40B4-BE49-F238E27FC236}">
                  <a16:creationId xmlns:a16="http://schemas.microsoft.com/office/drawing/2014/main" id="{3086D888-87A0-4D30-A04A-26F48C3092C9}"/>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50" name="Freeform 28">
              <a:extLst>
                <a:ext uri="{FF2B5EF4-FFF2-40B4-BE49-F238E27FC236}">
                  <a16:creationId xmlns:a16="http://schemas.microsoft.com/office/drawing/2014/main" id="{D4051618-5831-478F-BBE1-BAA06ADC4B2F}"/>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51" name="Freeform 29">
              <a:extLst>
                <a:ext uri="{FF2B5EF4-FFF2-40B4-BE49-F238E27FC236}">
                  <a16:creationId xmlns:a16="http://schemas.microsoft.com/office/drawing/2014/main" id="{2B105B6E-8D53-46AE-95B6-83598E5CD2C3}"/>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52" name="Freeform 30">
              <a:extLst>
                <a:ext uri="{FF2B5EF4-FFF2-40B4-BE49-F238E27FC236}">
                  <a16:creationId xmlns:a16="http://schemas.microsoft.com/office/drawing/2014/main" id="{61BB3D23-6034-438A-A2E9-205AFBF3ED8C}"/>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6027" name="Text Box 31">
            <a:extLst>
              <a:ext uri="{FF2B5EF4-FFF2-40B4-BE49-F238E27FC236}">
                <a16:creationId xmlns:a16="http://schemas.microsoft.com/office/drawing/2014/main" id="{BBB1A7E2-0ABB-4024-B326-31BBE83CB0B0}"/>
              </a:ext>
            </a:extLst>
          </p:cNvPr>
          <p:cNvSpPr txBox="1">
            <a:spLocks noChangeArrowheads="1"/>
          </p:cNvSpPr>
          <p:nvPr/>
        </p:nvSpPr>
        <p:spPr bwMode="auto">
          <a:xfrm>
            <a:off x="2819400" y="2057400"/>
            <a:ext cx="3429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Valor</a:t>
            </a:r>
          </a:p>
        </p:txBody>
      </p:sp>
      <p:grpSp>
        <p:nvGrpSpPr>
          <p:cNvPr id="86028" name="Group 32">
            <a:extLst>
              <a:ext uri="{FF2B5EF4-FFF2-40B4-BE49-F238E27FC236}">
                <a16:creationId xmlns:a16="http://schemas.microsoft.com/office/drawing/2014/main" id="{56BE1BAF-07AC-4B5C-9BFA-1209F24A8E0A}"/>
              </a:ext>
            </a:extLst>
          </p:cNvPr>
          <p:cNvGrpSpPr>
            <a:grpSpLocks/>
          </p:cNvGrpSpPr>
          <p:nvPr/>
        </p:nvGrpSpPr>
        <p:grpSpPr bwMode="auto">
          <a:xfrm>
            <a:off x="381000" y="2743200"/>
            <a:ext cx="8382000" cy="3657600"/>
            <a:chOff x="1109" y="1020"/>
            <a:chExt cx="3542" cy="2280"/>
          </a:xfrm>
        </p:grpSpPr>
        <p:sp>
          <p:nvSpPr>
            <p:cNvPr id="86033" name="Rectangle 33">
              <a:extLst>
                <a:ext uri="{FF2B5EF4-FFF2-40B4-BE49-F238E27FC236}">
                  <a16:creationId xmlns:a16="http://schemas.microsoft.com/office/drawing/2014/main" id="{0D8EF269-4FA1-4D0B-863E-E70B4CE0542F}"/>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6034" name="Rectangle 34">
              <a:extLst>
                <a:ext uri="{FF2B5EF4-FFF2-40B4-BE49-F238E27FC236}">
                  <a16:creationId xmlns:a16="http://schemas.microsoft.com/office/drawing/2014/main" id="{A8E298F9-2458-4839-BE79-FD3BCB606C6D}"/>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6035" name="Freeform 35">
              <a:extLst>
                <a:ext uri="{FF2B5EF4-FFF2-40B4-BE49-F238E27FC236}">
                  <a16:creationId xmlns:a16="http://schemas.microsoft.com/office/drawing/2014/main" id="{844B560F-9910-4C74-965D-C2A771B44B51}"/>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6" name="Freeform 36">
              <a:extLst>
                <a:ext uri="{FF2B5EF4-FFF2-40B4-BE49-F238E27FC236}">
                  <a16:creationId xmlns:a16="http://schemas.microsoft.com/office/drawing/2014/main" id="{654F46FB-346B-4134-B84A-7E94448D278D}"/>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86037" name="Freeform 37">
              <a:extLst>
                <a:ext uri="{FF2B5EF4-FFF2-40B4-BE49-F238E27FC236}">
                  <a16:creationId xmlns:a16="http://schemas.microsoft.com/office/drawing/2014/main" id="{042F3B09-D7F4-4BA4-AA46-2B3D17110FBA}"/>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38" name="Freeform 38">
              <a:extLst>
                <a:ext uri="{FF2B5EF4-FFF2-40B4-BE49-F238E27FC236}">
                  <a16:creationId xmlns:a16="http://schemas.microsoft.com/office/drawing/2014/main" id="{699AD91D-7963-4854-A41D-AC7CFF3F1756}"/>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86039" name="Freeform 39">
              <a:extLst>
                <a:ext uri="{FF2B5EF4-FFF2-40B4-BE49-F238E27FC236}">
                  <a16:creationId xmlns:a16="http://schemas.microsoft.com/office/drawing/2014/main" id="{D927F809-DAB8-4A35-9FF1-81AA11F97A1C}"/>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0" name="Freeform 40">
              <a:extLst>
                <a:ext uri="{FF2B5EF4-FFF2-40B4-BE49-F238E27FC236}">
                  <a16:creationId xmlns:a16="http://schemas.microsoft.com/office/drawing/2014/main" id="{DF905A0A-AE8D-4D13-9B30-F87B5DEA7521}"/>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86041" name="Freeform 41">
              <a:extLst>
                <a:ext uri="{FF2B5EF4-FFF2-40B4-BE49-F238E27FC236}">
                  <a16:creationId xmlns:a16="http://schemas.microsoft.com/office/drawing/2014/main" id="{D2D14469-C4CE-4051-B560-C1B73D61E635}"/>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42" name="Freeform 42">
              <a:extLst>
                <a:ext uri="{FF2B5EF4-FFF2-40B4-BE49-F238E27FC236}">
                  <a16:creationId xmlns:a16="http://schemas.microsoft.com/office/drawing/2014/main" id="{897578AD-B467-4A96-8637-2C8D83927BCE}"/>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86029" name="AutoShape 43">
            <a:extLst>
              <a:ext uri="{FF2B5EF4-FFF2-40B4-BE49-F238E27FC236}">
                <a16:creationId xmlns:a16="http://schemas.microsoft.com/office/drawing/2014/main" id="{C59464CD-FC2E-4E05-A8FE-BEC7A065624C}"/>
              </a:ext>
            </a:extLst>
          </p:cNvPr>
          <p:cNvSpPr>
            <a:spLocks noChangeArrowheads="1"/>
          </p:cNvSpPr>
          <p:nvPr/>
        </p:nvSpPr>
        <p:spPr bwMode="auto">
          <a:xfrm>
            <a:off x="609600" y="2971800"/>
            <a:ext cx="7924800" cy="32004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86030" name="Picture 46">
            <a:extLst>
              <a:ext uri="{FF2B5EF4-FFF2-40B4-BE49-F238E27FC236}">
                <a16:creationId xmlns:a16="http://schemas.microsoft.com/office/drawing/2014/main" id="{386143EC-8197-4ACA-B596-D74B1DBE95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14400" y="32131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31" name="Text Box 47">
            <a:extLst>
              <a:ext uri="{FF2B5EF4-FFF2-40B4-BE49-F238E27FC236}">
                <a16:creationId xmlns:a16="http://schemas.microsoft.com/office/drawing/2014/main" id="{985B020B-6A1C-4E97-8238-8D82026B2A25}"/>
              </a:ext>
            </a:extLst>
          </p:cNvPr>
          <p:cNvSpPr txBox="1">
            <a:spLocks noChangeArrowheads="1"/>
          </p:cNvSpPr>
          <p:nvPr/>
        </p:nvSpPr>
        <p:spPr bwMode="auto">
          <a:xfrm>
            <a:off x="1143000" y="3136900"/>
            <a:ext cx="73152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Permite que durante el entrenamiento se alternen las fases de actividades estresoras con períodos de recuperación y regeneración, durante el cual los atletas son expuestos a presiones mucho menores (fase de transición):</a:t>
            </a:r>
          </a:p>
        </p:txBody>
      </p:sp>
      <p:sp>
        <p:nvSpPr>
          <p:cNvPr id="86032" name="Text Box 48">
            <a:extLst>
              <a:ext uri="{FF2B5EF4-FFF2-40B4-BE49-F238E27FC236}">
                <a16:creationId xmlns:a16="http://schemas.microsoft.com/office/drawing/2014/main" id="{A2ECAF23-08B5-4FA5-B251-3CF2A3F0EC3D}"/>
              </a:ext>
            </a:extLst>
          </p:cNvPr>
          <p:cNvSpPr txBox="1">
            <a:spLocks noChangeArrowheads="1"/>
          </p:cNvSpPr>
          <p:nvPr/>
        </p:nvSpPr>
        <p:spPr bwMode="auto">
          <a:xfrm>
            <a:off x="1143000" y="4889500"/>
            <a:ext cx="7391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i="1">
                <a:solidFill>
                  <a:schemeClr val="tx1"/>
                </a:solidFill>
              </a:rPr>
              <a:t>Durante dicha fase se facilita la creación de un humor favorable y genera el potencial atlético, de manera que provea una base sólida para los siguientes períodos de trabajo fuerte</a:t>
            </a:r>
          </a:p>
        </p:txBody>
      </p:sp>
    </p:spTree>
    <p:custDataLst>
      <p:tags r:id="rId1"/>
    </p:custData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
            <a:extLst>
              <a:ext uri="{FF2B5EF4-FFF2-40B4-BE49-F238E27FC236}">
                <a16:creationId xmlns:a16="http://schemas.microsoft.com/office/drawing/2014/main" id="{3D71A7BD-C575-4EC6-8E28-0A963802C46B}"/>
              </a:ext>
            </a:extLst>
          </p:cNvPr>
          <p:cNvGrpSpPr>
            <a:grpSpLocks/>
          </p:cNvGrpSpPr>
          <p:nvPr/>
        </p:nvGrpSpPr>
        <p:grpSpPr bwMode="auto">
          <a:xfrm>
            <a:off x="2743200" y="457200"/>
            <a:ext cx="3505200" cy="685800"/>
            <a:chOff x="1298" y="1873"/>
            <a:chExt cx="3020" cy="478"/>
          </a:xfrm>
        </p:grpSpPr>
        <p:sp>
          <p:nvSpPr>
            <p:cNvPr id="88104" name="Rectangle 3">
              <a:extLst>
                <a:ext uri="{FF2B5EF4-FFF2-40B4-BE49-F238E27FC236}">
                  <a16:creationId xmlns:a16="http://schemas.microsoft.com/office/drawing/2014/main" id="{502FBAC4-E291-47E2-BFD3-BA650EF739E5}"/>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8105" name="Rectangle 4">
              <a:extLst>
                <a:ext uri="{FF2B5EF4-FFF2-40B4-BE49-F238E27FC236}">
                  <a16:creationId xmlns:a16="http://schemas.microsoft.com/office/drawing/2014/main" id="{47F962BE-A2F1-4615-91D2-6FABED6DA9CF}"/>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8106" name="Freeform 5">
              <a:extLst>
                <a:ext uri="{FF2B5EF4-FFF2-40B4-BE49-F238E27FC236}">
                  <a16:creationId xmlns:a16="http://schemas.microsoft.com/office/drawing/2014/main" id="{FAF65E70-50C8-4736-8819-4E8B747AC1ED}"/>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7" name="Freeform 6">
              <a:extLst>
                <a:ext uri="{FF2B5EF4-FFF2-40B4-BE49-F238E27FC236}">
                  <a16:creationId xmlns:a16="http://schemas.microsoft.com/office/drawing/2014/main" id="{56822B18-D815-4A94-A3BA-29C7271BBD3E}"/>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08" name="Freeform 7">
              <a:extLst>
                <a:ext uri="{FF2B5EF4-FFF2-40B4-BE49-F238E27FC236}">
                  <a16:creationId xmlns:a16="http://schemas.microsoft.com/office/drawing/2014/main" id="{A4FEED81-4DED-4CA4-B4B9-D9854C676129}"/>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9" name="Freeform 8">
              <a:extLst>
                <a:ext uri="{FF2B5EF4-FFF2-40B4-BE49-F238E27FC236}">
                  <a16:creationId xmlns:a16="http://schemas.microsoft.com/office/drawing/2014/main" id="{F0D7883C-8E02-47E0-A6F4-99F87DE30B7B}"/>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10" name="Freeform 9">
              <a:extLst>
                <a:ext uri="{FF2B5EF4-FFF2-40B4-BE49-F238E27FC236}">
                  <a16:creationId xmlns:a16="http://schemas.microsoft.com/office/drawing/2014/main" id="{26CA44C6-DAEB-4DE7-8220-9DFFF943D291}"/>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11" name="Freeform 10">
              <a:extLst>
                <a:ext uri="{FF2B5EF4-FFF2-40B4-BE49-F238E27FC236}">
                  <a16:creationId xmlns:a16="http://schemas.microsoft.com/office/drawing/2014/main" id="{9196764E-5E06-458D-9650-7BC5D34F46FF}"/>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12" name="Freeform 11">
              <a:extLst>
                <a:ext uri="{FF2B5EF4-FFF2-40B4-BE49-F238E27FC236}">
                  <a16:creationId xmlns:a16="http://schemas.microsoft.com/office/drawing/2014/main" id="{C6503017-9008-4869-8039-66C56237639C}"/>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13" name="Freeform 12">
              <a:extLst>
                <a:ext uri="{FF2B5EF4-FFF2-40B4-BE49-F238E27FC236}">
                  <a16:creationId xmlns:a16="http://schemas.microsoft.com/office/drawing/2014/main" id="{F2AB763F-E5D3-410C-BA6B-3604FD586924}"/>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99053" name="Text Box 13">
            <a:extLst>
              <a:ext uri="{FF2B5EF4-FFF2-40B4-BE49-F238E27FC236}">
                <a16:creationId xmlns:a16="http://schemas.microsoft.com/office/drawing/2014/main" id="{0FB92E66-B973-4772-B895-40FCB98A9539}"/>
              </a:ext>
            </a:extLst>
          </p:cNvPr>
          <p:cNvSpPr txBox="1">
            <a:spLocks noChangeArrowheads="1"/>
          </p:cNvSpPr>
          <p:nvPr/>
        </p:nvSpPr>
        <p:spPr bwMode="auto">
          <a:xfrm>
            <a:off x="2438400" y="530225"/>
            <a:ext cx="41910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EL PLAN ANUAL</a:t>
            </a:r>
          </a:p>
        </p:txBody>
      </p:sp>
      <p:sp>
        <p:nvSpPr>
          <p:cNvPr id="88068" name="Freeform 14">
            <a:extLst>
              <a:ext uri="{FF2B5EF4-FFF2-40B4-BE49-F238E27FC236}">
                <a16:creationId xmlns:a16="http://schemas.microsoft.com/office/drawing/2014/main" id="{EFA95640-4830-4C12-95D5-0DD84F6FE000}"/>
              </a:ext>
            </a:extLst>
          </p:cNvPr>
          <p:cNvSpPr>
            <a:spLocks/>
          </p:cNvSpPr>
          <p:nvPr/>
        </p:nvSpPr>
        <p:spPr bwMode="auto">
          <a:xfrm>
            <a:off x="1631950" y="1320800"/>
            <a:ext cx="1339850" cy="508000"/>
          </a:xfrm>
          <a:custGeom>
            <a:avLst/>
            <a:gdLst>
              <a:gd name="T0" fmla="*/ 1108421 w 2530"/>
              <a:gd name="T1" fmla="*/ 264054 h 960"/>
              <a:gd name="T2" fmla="*/ 1053874 w 2530"/>
              <a:gd name="T3" fmla="*/ 339725 h 960"/>
              <a:gd name="T4" fmla="*/ 1036927 w 2530"/>
              <a:gd name="T5" fmla="*/ 383117 h 960"/>
              <a:gd name="T6" fmla="*/ 1019451 w 2530"/>
              <a:gd name="T7" fmla="*/ 394758 h 960"/>
              <a:gd name="T8" fmla="*/ 994031 w 2530"/>
              <a:gd name="T9" fmla="*/ 405871 h 960"/>
              <a:gd name="T10" fmla="*/ 973377 w 2530"/>
              <a:gd name="T11" fmla="*/ 405871 h 960"/>
              <a:gd name="T12" fmla="*/ 994031 w 2530"/>
              <a:gd name="T13" fmla="*/ 332317 h 960"/>
              <a:gd name="T14" fmla="*/ 1141256 w 2530"/>
              <a:gd name="T15" fmla="*/ 179917 h 960"/>
              <a:gd name="T16" fmla="*/ 1144433 w 2530"/>
              <a:gd name="T17" fmla="*/ 132821 h 960"/>
              <a:gd name="T18" fmla="*/ 961726 w 2530"/>
              <a:gd name="T19" fmla="*/ 237596 h 960"/>
              <a:gd name="T20" fmla="*/ 822975 w 2530"/>
              <a:gd name="T21" fmla="*/ 345546 h 960"/>
              <a:gd name="T22" fmla="*/ 693227 w 2530"/>
              <a:gd name="T23" fmla="*/ 456142 h 960"/>
              <a:gd name="T24" fmla="*/ 591546 w 2530"/>
              <a:gd name="T25" fmla="*/ 416454 h 960"/>
              <a:gd name="T26" fmla="*/ 726591 w 2530"/>
              <a:gd name="T27" fmla="*/ 277283 h 960"/>
              <a:gd name="T28" fmla="*/ 877522 w 2530"/>
              <a:gd name="T29" fmla="*/ 137583 h 960"/>
              <a:gd name="T30" fmla="*/ 629147 w 2530"/>
              <a:gd name="T31" fmla="*/ 314325 h 960"/>
              <a:gd name="T32" fmla="*/ 448029 w 2530"/>
              <a:gd name="T33" fmla="*/ 460904 h 960"/>
              <a:gd name="T34" fmla="*/ 340523 w 2530"/>
              <a:gd name="T35" fmla="*/ 500592 h 960"/>
              <a:gd name="T36" fmla="*/ 335757 w 2530"/>
              <a:gd name="T37" fmla="*/ 429683 h 960"/>
              <a:gd name="T38" fmla="*/ 395070 w 2530"/>
              <a:gd name="T39" fmla="*/ 405871 h 960"/>
              <a:gd name="T40" fmla="*/ 434789 w 2530"/>
              <a:gd name="T41" fmla="*/ 367771 h 960"/>
              <a:gd name="T42" fmla="*/ 419431 w 2530"/>
              <a:gd name="T43" fmla="*/ 366183 h 960"/>
              <a:gd name="T44" fmla="*/ 463916 w 2530"/>
              <a:gd name="T45" fmla="*/ 330200 h 960"/>
              <a:gd name="T46" fmla="*/ 482452 w 2530"/>
              <a:gd name="T47" fmla="*/ 303742 h 960"/>
              <a:gd name="T48" fmla="*/ 576718 w 2530"/>
              <a:gd name="T49" fmla="*/ 199496 h 960"/>
              <a:gd name="T50" fmla="*/ 388715 w 2530"/>
              <a:gd name="T51" fmla="*/ 348192 h 960"/>
              <a:gd name="T52" fmla="*/ 275384 w 2530"/>
              <a:gd name="T53" fmla="*/ 432329 h 960"/>
              <a:gd name="T54" fmla="*/ 217130 w 2530"/>
              <a:gd name="T55" fmla="*/ 383117 h 960"/>
              <a:gd name="T56" fmla="*/ 381831 w 2530"/>
              <a:gd name="T57" fmla="*/ 184679 h 960"/>
              <a:gd name="T58" fmla="*/ 289683 w 2530"/>
              <a:gd name="T59" fmla="*/ 259292 h 960"/>
              <a:gd name="T60" fmla="*/ 156228 w 2530"/>
              <a:gd name="T61" fmla="*/ 369888 h 960"/>
              <a:gd name="T62" fmla="*/ 52958 w 2530"/>
              <a:gd name="T63" fmla="*/ 419100 h 960"/>
              <a:gd name="T64" fmla="*/ 2118 w 2530"/>
              <a:gd name="T65" fmla="*/ 416454 h 960"/>
              <a:gd name="T66" fmla="*/ 5296 w 2530"/>
              <a:gd name="T67" fmla="*/ 398463 h 960"/>
              <a:gd name="T68" fmla="*/ 28598 w 2530"/>
              <a:gd name="T69" fmla="*/ 392642 h 960"/>
              <a:gd name="T70" fmla="*/ 44485 w 2530"/>
              <a:gd name="T71" fmla="*/ 381529 h 960"/>
              <a:gd name="T72" fmla="*/ 94266 w 2530"/>
              <a:gd name="T73" fmla="*/ 348192 h 960"/>
              <a:gd name="T74" fmla="*/ 273795 w 2530"/>
              <a:gd name="T75" fmla="*/ 203729 h 960"/>
              <a:gd name="T76" fmla="*/ 490925 w 2530"/>
              <a:gd name="T77" fmla="*/ 28575 h 960"/>
              <a:gd name="T78" fmla="*/ 558183 w 2530"/>
              <a:gd name="T79" fmla="*/ 4763 h 960"/>
              <a:gd name="T80" fmla="*/ 496751 w 2530"/>
              <a:gd name="T81" fmla="*/ 141817 h 960"/>
              <a:gd name="T82" fmla="*/ 400366 w 2530"/>
              <a:gd name="T83" fmla="*/ 267758 h 960"/>
              <a:gd name="T84" fmla="*/ 594194 w 2530"/>
              <a:gd name="T85" fmla="*/ 130704 h 960"/>
              <a:gd name="T86" fmla="*/ 692697 w 2530"/>
              <a:gd name="T87" fmla="*/ 77788 h 960"/>
              <a:gd name="T88" fmla="*/ 746185 w 2530"/>
              <a:gd name="T89" fmla="*/ 135467 h 960"/>
              <a:gd name="T90" fmla="*/ 621203 w 2530"/>
              <a:gd name="T91" fmla="*/ 243417 h 960"/>
              <a:gd name="T92" fmla="*/ 463916 w 2530"/>
              <a:gd name="T93" fmla="*/ 389996 h 960"/>
              <a:gd name="T94" fmla="*/ 697993 w 2530"/>
              <a:gd name="T95" fmla="*/ 216958 h 960"/>
              <a:gd name="T96" fmla="*/ 908768 w 2530"/>
              <a:gd name="T97" fmla="*/ 57679 h 960"/>
              <a:gd name="T98" fmla="*/ 1002504 w 2530"/>
              <a:gd name="T99" fmla="*/ 17992 h 960"/>
              <a:gd name="T100" fmla="*/ 1025277 w 2530"/>
              <a:gd name="T101" fmla="*/ 111125 h 960"/>
              <a:gd name="T102" fmla="*/ 879111 w 2530"/>
              <a:gd name="T103" fmla="*/ 219604 h 960"/>
              <a:gd name="T104" fmla="*/ 719176 w 2530"/>
              <a:gd name="T105" fmla="*/ 376767 h 960"/>
              <a:gd name="T106" fmla="*/ 890232 w 2530"/>
              <a:gd name="T107" fmla="*/ 250825 h 960"/>
              <a:gd name="T108" fmla="*/ 1182034 w 2530"/>
              <a:gd name="T109" fmla="*/ 51329 h 960"/>
              <a:gd name="T110" fmla="*/ 1311782 w 2530"/>
              <a:gd name="T111" fmla="*/ 31221 h 960"/>
              <a:gd name="T112" fmla="*/ 1320785 w 2530"/>
              <a:gd name="T113" fmla="*/ 99483 h 960"/>
              <a:gd name="T114" fmla="*/ 1151847 w 2530"/>
              <a:gd name="T115" fmla="*/ 232833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30" h="960">
                <a:moveTo>
                  <a:pt x="2226" y="377"/>
                </a:moveTo>
                <a:lnTo>
                  <a:pt x="2213" y="390"/>
                </a:lnTo>
                <a:lnTo>
                  <a:pt x="2194" y="402"/>
                </a:lnTo>
                <a:lnTo>
                  <a:pt x="2172" y="424"/>
                </a:lnTo>
                <a:lnTo>
                  <a:pt x="2148" y="444"/>
                </a:lnTo>
                <a:lnTo>
                  <a:pt x="2126" y="465"/>
                </a:lnTo>
                <a:lnTo>
                  <a:pt x="2107" y="481"/>
                </a:lnTo>
                <a:lnTo>
                  <a:pt x="2093" y="499"/>
                </a:lnTo>
                <a:lnTo>
                  <a:pt x="2083" y="506"/>
                </a:lnTo>
                <a:lnTo>
                  <a:pt x="2074" y="515"/>
                </a:lnTo>
                <a:lnTo>
                  <a:pt x="2067" y="528"/>
                </a:lnTo>
                <a:lnTo>
                  <a:pt x="2052" y="549"/>
                </a:lnTo>
                <a:lnTo>
                  <a:pt x="2039" y="565"/>
                </a:lnTo>
                <a:lnTo>
                  <a:pt x="2023" y="590"/>
                </a:lnTo>
                <a:lnTo>
                  <a:pt x="2006" y="617"/>
                </a:lnTo>
                <a:lnTo>
                  <a:pt x="1990" y="642"/>
                </a:lnTo>
                <a:lnTo>
                  <a:pt x="1971" y="667"/>
                </a:lnTo>
                <a:lnTo>
                  <a:pt x="1950" y="678"/>
                </a:lnTo>
                <a:lnTo>
                  <a:pt x="1928" y="692"/>
                </a:lnTo>
                <a:lnTo>
                  <a:pt x="1918" y="703"/>
                </a:lnTo>
                <a:lnTo>
                  <a:pt x="1919" y="721"/>
                </a:lnTo>
                <a:lnTo>
                  <a:pt x="1934" y="721"/>
                </a:lnTo>
                <a:lnTo>
                  <a:pt x="1950" y="721"/>
                </a:lnTo>
                <a:lnTo>
                  <a:pt x="1958" y="724"/>
                </a:lnTo>
                <a:lnTo>
                  <a:pt x="1952" y="724"/>
                </a:lnTo>
                <a:lnTo>
                  <a:pt x="1936" y="728"/>
                </a:lnTo>
                <a:lnTo>
                  <a:pt x="1912" y="733"/>
                </a:lnTo>
                <a:lnTo>
                  <a:pt x="1896" y="737"/>
                </a:lnTo>
                <a:lnTo>
                  <a:pt x="1893" y="742"/>
                </a:lnTo>
                <a:lnTo>
                  <a:pt x="1903" y="742"/>
                </a:lnTo>
                <a:lnTo>
                  <a:pt x="1918" y="746"/>
                </a:lnTo>
                <a:lnTo>
                  <a:pt x="1925" y="746"/>
                </a:lnTo>
                <a:lnTo>
                  <a:pt x="1928" y="749"/>
                </a:lnTo>
                <a:lnTo>
                  <a:pt x="1919" y="753"/>
                </a:lnTo>
                <a:lnTo>
                  <a:pt x="1909" y="758"/>
                </a:lnTo>
                <a:lnTo>
                  <a:pt x="1893" y="758"/>
                </a:lnTo>
                <a:lnTo>
                  <a:pt x="1877" y="758"/>
                </a:lnTo>
                <a:lnTo>
                  <a:pt x="1863" y="753"/>
                </a:lnTo>
                <a:lnTo>
                  <a:pt x="1863" y="758"/>
                </a:lnTo>
                <a:lnTo>
                  <a:pt x="1877" y="767"/>
                </a:lnTo>
                <a:lnTo>
                  <a:pt x="1890" y="771"/>
                </a:lnTo>
                <a:lnTo>
                  <a:pt x="1887" y="771"/>
                </a:lnTo>
                <a:lnTo>
                  <a:pt x="1883" y="778"/>
                </a:lnTo>
                <a:lnTo>
                  <a:pt x="1871" y="783"/>
                </a:lnTo>
                <a:lnTo>
                  <a:pt x="1855" y="787"/>
                </a:lnTo>
                <a:lnTo>
                  <a:pt x="1849" y="778"/>
                </a:lnTo>
                <a:lnTo>
                  <a:pt x="1844" y="771"/>
                </a:lnTo>
                <a:lnTo>
                  <a:pt x="1838" y="767"/>
                </a:lnTo>
                <a:lnTo>
                  <a:pt x="1834" y="771"/>
                </a:lnTo>
                <a:lnTo>
                  <a:pt x="1806" y="749"/>
                </a:lnTo>
                <a:lnTo>
                  <a:pt x="1803" y="721"/>
                </a:lnTo>
                <a:lnTo>
                  <a:pt x="1812" y="695"/>
                </a:lnTo>
                <a:lnTo>
                  <a:pt x="1831" y="674"/>
                </a:lnTo>
                <a:lnTo>
                  <a:pt x="1838" y="667"/>
                </a:lnTo>
                <a:lnTo>
                  <a:pt x="1855" y="649"/>
                </a:lnTo>
                <a:lnTo>
                  <a:pt x="1877" y="628"/>
                </a:lnTo>
                <a:lnTo>
                  <a:pt x="1900" y="603"/>
                </a:lnTo>
                <a:lnTo>
                  <a:pt x="1931" y="569"/>
                </a:lnTo>
                <a:lnTo>
                  <a:pt x="1967" y="536"/>
                </a:lnTo>
                <a:lnTo>
                  <a:pt x="2002" y="499"/>
                </a:lnTo>
                <a:lnTo>
                  <a:pt x="2039" y="456"/>
                </a:lnTo>
                <a:lnTo>
                  <a:pt x="2077" y="419"/>
                </a:lnTo>
                <a:lnTo>
                  <a:pt x="2119" y="377"/>
                </a:lnTo>
                <a:lnTo>
                  <a:pt x="2155" y="340"/>
                </a:lnTo>
                <a:lnTo>
                  <a:pt x="2194" y="302"/>
                </a:lnTo>
                <a:lnTo>
                  <a:pt x="2229" y="268"/>
                </a:lnTo>
                <a:lnTo>
                  <a:pt x="2262" y="235"/>
                </a:lnTo>
                <a:lnTo>
                  <a:pt x="2290" y="210"/>
                </a:lnTo>
                <a:lnTo>
                  <a:pt x="2313" y="188"/>
                </a:lnTo>
                <a:lnTo>
                  <a:pt x="2270" y="201"/>
                </a:lnTo>
                <a:lnTo>
                  <a:pt x="2219" y="222"/>
                </a:lnTo>
                <a:lnTo>
                  <a:pt x="2161" y="251"/>
                </a:lnTo>
                <a:lnTo>
                  <a:pt x="2102" y="281"/>
                </a:lnTo>
                <a:lnTo>
                  <a:pt x="2039" y="315"/>
                </a:lnTo>
                <a:lnTo>
                  <a:pt x="1983" y="349"/>
                </a:lnTo>
                <a:lnTo>
                  <a:pt x="1931" y="377"/>
                </a:lnTo>
                <a:lnTo>
                  <a:pt x="1887" y="402"/>
                </a:lnTo>
                <a:lnTo>
                  <a:pt x="1868" y="415"/>
                </a:lnTo>
                <a:lnTo>
                  <a:pt x="1844" y="431"/>
                </a:lnTo>
                <a:lnTo>
                  <a:pt x="1816" y="449"/>
                </a:lnTo>
                <a:lnTo>
                  <a:pt x="1787" y="469"/>
                </a:lnTo>
                <a:lnTo>
                  <a:pt x="1754" y="494"/>
                </a:lnTo>
                <a:lnTo>
                  <a:pt x="1722" y="519"/>
                </a:lnTo>
                <a:lnTo>
                  <a:pt x="1689" y="544"/>
                </a:lnTo>
                <a:lnTo>
                  <a:pt x="1654" y="569"/>
                </a:lnTo>
                <a:lnTo>
                  <a:pt x="1619" y="599"/>
                </a:lnTo>
                <a:lnTo>
                  <a:pt x="1586" y="628"/>
                </a:lnTo>
                <a:lnTo>
                  <a:pt x="1554" y="653"/>
                </a:lnTo>
                <a:lnTo>
                  <a:pt x="1524" y="683"/>
                </a:lnTo>
                <a:lnTo>
                  <a:pt x="1493" y="708"/>
                </a:lnTo>
                <a:lnTo>
                  <a:pt x="1470" y="733"/>
                </a:lnTo>
                <a:lnTo>
                  <a:pt x="1448" y="753"/>
                </a:lnTo>
                <a:lnTo>
                  <a:pt x="1429" y="774"/>
                </a:lnTo>
                <a:lnTo>
                  <a:pt x="1392" y="812"/>
                </a:lnTo>
                <a:lnTo>
                  <a:pt x="1350" y="842"/>
                </a:lnTo>
                <a:lnTo>
                  <a:pt x="1309" y="862"/>
                </a:lnTo>
                <a:lnTo>
                  <a:pt x="1269" y="876"/>
                </a:lnTo>
                <a:lnTo>
                  <a:pt x="1234" y="880"/>
                </a:lnTo>
                <a:lnTo>
                  <a:pt x="1201" y="880"/>
                </a:lnTo>
                <a:lnTo>
                  <a:pt x="1176" y="876"/>
                </a:lnTo>
                <a:lnTo>
                  <a:pt x="1157" y="867"/>
                </a:lnTo>
                <a:lnTo>
                  <a:pt x="1131" y="846"/>
                </a:lnTo>
                <a:lnTo>
                  <a:pt x="1114" y="821"/>
                </a:lnTo>
                <a:lnTo>
                  <a:pt x="1117" y="787"/>
                </a:lnTo>
                <a:lnTo>
                  <a:pt x="1147" y="742"/>
                </a:lnTo>
                <a:lnTo>
                  <a:pt x="1163" y="724"/>
                </a:lnTo>
                <a:lnTo>
                  <a:pt x="1185" y="699"/>
                </a:lnTo>
                <a:lnTo>
                  <a:pt x="1215" y="670"/>
                </a:lnTo>
                <a:lnTo>
                  <a:pt x="1247" y="637"/>
                </a:lnTo>
                <a:lnTo>
                  <a:pt x="1288" y="603"/>
                </a:lnTo>
                <a:lnTo>
                  <a:pt x="1328" y="565"/>
                </a:lnTo>
                <a:lnTo>
                  <a:pt x="1372" y="524"/>
                </a:lnTo>
                <a:lnTo>
                  <a:pt x="1415" y="486"/>
                </a:lnTo>
                <a:lnTo>
                  <a:pt x="1459" y="444"/>
                </a:lnTo>
                <a:lnTo>
                  <a:pt x="1502" y="406"/>
                </a:lnTo>
                <a:lnTo>
                  <a:pt x="1541" y="369"/>
                </a:lnTo>
                <a:lnTo>
                  <a:pt x="1577" y="335"/>
                </a:lnTo>
                <a:lnTo>
                  <a:pt x="1611" y="306"/>
                </a:lnTo>
                <a:lnTo>
                  <a:pt x="1638" y="281"/>
                </a:lnTo>
                <a:lnTo>
                  <a:pt x="1657" y="260"/>
                </a:lnTo>
                <a:lnTo>
                  <a:pt x="1670" y="247"/>
                </a:lnTo>
                <a:lnTo>
                  <a:pt x="1597" y="297"/>
                </a:lnTo>
                <a:lnTo>
                  <a:pt x="1524" y="349"/>
                </a:lnTo>
                <a:lnTo>
                  <a:pt x="1451" y="399"/>
                </a:lnTo>
                <a:lnTo>
                  <a:pt x="1380" y="449"/>
                </a:lnTo>
                <a:lnTo>
                  <a:pt x="1315" y="499"/>
                </a:lnTo>
                <a:lnTo>
                  <a:pt x="1250" y="544"/>
                </a:lnTo>
                <a:lnTo>
                  <a:pt x="1188" y="594"/>
                </a:lnTo>
                <a:lnTo>
                  <a:pt x="1128" y="642"/>
                </a:lnTo>
                <a:lnTo>
                  <a:pt x="1073" y="683"/>
                </a:lnTo>
                <a:lnTo>
                  <a:pt x="1022" y="724"/>
                </a:lnTo>
                <a:lnTo>
                  <a:pt x="976" y="762"/>
                </a:lnTo>
                <a:lnTo>
                  <a:pt x="935" y="796"/>
                </a:lnTo>
                <a:lnTo>
                  <a:pt x="901" y="826"/>
                </a:lnTo>
                <a:lnTo>
                  <a:pt x="870" y="851"/>
                </a:lnTo>
                <a:lnTo>
                  <a:pt x="846" y="871"/>
                </a:lnTo>
                <a:lnTo>
                  <a:pt x="827" y="887"/>
                </a:lnTo>
                <a:lnTo>
                  <a:pt x="797" y="912"/>
                </a:lnTo>
                <a:lnTo>
                  <a:pt x="769" y="930"/>
                </a:lnTo>
                <a:lnTo>
                  <a:pt x="743" y="946"/>
                </a:lnTo>
                <a:lnTo>
                  <a:pt x="715" y="955"/>
                </a:lnTo>
                <a:lnTo>
                  <a:pt x="691" y="960"/>
                </a:lnTo>
                <a:lnTo>
                  <a:pt x="666" y="955"/>
                </a:lnTo>
                <a:lnTo>
                  <a:pt x="643" y="946"/>
                </a:lnTo>
                <a:lnTo>
                  <a:pt x="618" y="930"/>
                </a:lnTo>
                <a:lnTo>
                  <a:pt x="588" y="896"/>
                </a:lnTo>
                <a:lnTo>
                  <a:pt x="582" y="867"/>
                </a:lnTo>
                <a:lnTo>
                  <a:pt x="594" y="842"/>
                </a:lnTo>
                <a:lnTo>
                  <a:pt x="607" y="830"/>
                </a:lnTo>
                <a:lnTo>
                  <a:pt x="613" y="826"/>
                </a:lnTo>
                <a:lnTo>
                  <a:pt x="623" y="817"/>
                </a:lnTo>
                <a:lnTo>
                  <a:pt x="634" y="812"/>
                </a:lnTo>
                <a:lnTo>
                  <a:pt x="647" y="803"/>
                </a:lnTo>
                <a:lnTo>
                  <a:pt x="659" y="799"/>
                </a:lnTo>
                <a:lnTo>
                  <a:pt x="669" y="796"/>
                </a:lnTo>
                <a:lnTo>
                  <a:pt x="681" y="792"/>
                </a:lnTo>
                <a:lnTo>
                  <a:pt x="688" y="792"/>
                </a:lnTo>
                <a:lnTo>
                  <a:pt x="708" y="787"/>
                </a:lnTo>
                <a:lnTo>
                  <a:pt x="727" y="778"/>
                </a:lnTo>
                <a:lnTo>
                  <a:pt x="746" y="767"/>
                </a:lnTo>
                <a:lnTo>
                  <a:pt x="762" y="753"/>
                </a:lnTo>
                <a:lnTo>
                  <a:pt x="781" y="737"/>
                </a:lnTo>
                <a:lnTo>
                  <a:pt x="802" y="721"/>
                </a:lnTo>
                <a:lnTo>
                  <a:pt x="824" y="699"/>
                </a:lnTo>
                <a:lnTo>
                  <a:pt x="849" y="683"/>
                </a:lnTo>
                <a:lnTo>
                  <a:pt x="840" y="687"/>
                </a:lnTo>
                <a:lnTo>
                  <a:pt x="833" y="692"/>
                </a:lnTo>
                <a:lnTo>
                  <a:pt x="821" y="695"/>
                </a:lnTo>
                <a:lnTo>
                  <a:pt x="808" y="699"/>
                </a:lnTo>
                <a:lnTo>
                  <a:pt x="795" y="708"/>
                </a:lnTo>
                <a:lnTo>
                  <a:pt x="778" y="712"/>
                </a:lnTo>
                <a:lnTo>
                  <a:pt x="759" y="724"/>
                </a:lnTo>
                <a:lnTo>
                  <a:pt x="740" y="733"/>
                </a:lnTo>
                <a:lnTo>
                  <a:pt x="753" y="721"/>
                </a:lnTo>
                <a:lnTo>
                  <a:pt x="769" y="708"/>
                </a:lnTo>
                <a:lnTo>
                  <a:pt x="792" y="692"/>
                </a:lnTo>
                <a:lnTo>
                  <a:pt x="818" y="674"/>
                </a:lnTo>
                <a:lnTo>
                  <a:pt x="843" y="658"/>
                </a:lnTo>
                <a:lnTo>
                  <a:pt x="868" y="642"/>
                </a:lnTo>
                <a:lnTo>
                  <a:pt x="892" y="619"/>
                </a:lnTo>
                <a:lnTo>
                  <a:pt x="911" y="603"/>
                </a:lnTo>
                <a:lnTo>
                  <a:pt x="901" y="608"/>
                </a:lnTo>
                <a:lnTo>
                  <a:pt x="886" y="617"/>
                </a:lnTo>
                <a:lnTo>
                  <a:pt x="876" y="624"/>
                </a:lnTo>
                <a:lnTo>
                  <a:pt x="862" y="633"/>
                </a:lnTo>
                <a:lnTo>
                  <a:pt x="851" y="642"/>
                </a:lnTo>
                <a:lnTo>
                  <a:pt x="837" y="649"/>
                </a:lnTo>
                <a:lnTo>
                  <a:pt x="824" y="658"/>
                </a:lnTo>
                <a:lnTo>
                  <a:pt x="811" y="667"/>
                </a:lnTo>
                <a:lnTo>
                  <a:pt x="830" y="649"/>
                </a:lnTo>
                <a:lnTo>
                  <a:pt x="865" y="617"/>
                </a:lnTo>
                <a:lnTo>
                  <a:pt x="911" y="574"/>
                </a:lnTo>
                <a:lnTo>
                  <a:pt x="968" y="524"/>
                </a:lnTo>
                <a:lnTo>
                  <a:pt x="1027" y="469"/>
                </a:lnTo>
                <a:lnTo>
                  <a:pt x="1085" y="415"/>
                </a:lnTo>
                <a:lnTo>
                  <a:pt x="1138" y="369"/>
                </a:lnTo>
                <a:lnTo>
                  <a:pt x="1182" y="327"/>
                </a:lnTo>
                <a:lnTo>
                  <a:pt x="1157" y="340"/>
                </a:lnTo>
                <a:lnTo>
                  <a:pt x="1125" y="356"/>
                </a:lnTo>
                <a:lnTo>
                  <a:pt x="1089" y="377"/>
                </a:lnTo>
                <a:lnTo>
                  <a:pt x="1050" y="406"/>
                </a:lnTo>
                <a:lnTo>
                  <a:pt x="1005" y="440"/>
                </a:lnTo>
                <a:lnTo>
                  <a:pt x="963" y="474"/>
                </a:lnTo>
                <a:lnTo>
                  <a:pt x="914" y="511"/>
                </a:lnTo>
                <a:lnTo>
                  <a:pt x="868" y="549"/>
                </a:lnTo>
                <a:lnTo>
                  <a:pt x="821" y="587"/>
                </a:lnTo>
                <a:lnTo>
                  <a:pt x="775" y="624"/>
                </a:lnTo>
                <a:lnTo>
                  <a:pt x="734" y="658"/>
                </a:lnTo>
                <a:lnTo>
                  <a:pt x="694" y="692"/>
                </a:lnTo>
                <a:lnTo>
                  <a:pt x="659" y="721"/>
                </a:lnTo>
                <a:lnTo>
                  <a:pt x="629" y="746"/>
                </a:lnTo>
                <a:lnTo>
                  <a:pt x="604" y="767"/>
                </a:lnTo>
                <a:lnTo>
                  <a:pt x="588" y="778"/>
                </a:lnTo>
                <a:lnTo>
                  <a:pt x="563" y="796"/>
                </a:lnTo>
                <a:lnTo>
                  <a:pt x="539" y="808"/>
                </a:lnTo>
                <a:lnTo>
                  <a:pt x="520" y="817"/>
                </a:lnTo>
                <a:lnTo>
                  <a:pt x="501" y="821"/>
                </a:lnTo>
                <a:lnTo>
                  <a:pt x="482" y="821"/>
                </a:lnTo>
                <a:lnTo>
                  <a:pt x="466" y="817"/>
                </a:lnTo>
                <a:lnTo>
                  <a:pt x="450" y="808"/>
                </a:lnTo>
                <a:lnTo>
                  <a:pt x="436" y="799"/>
                </a:lnTo>
                <a:lnTo>
                  <a:pt x="414" y="774"/>
                </a:lnTo>
                <a:lnTo>
                  <a:pt x="404" y="753"/>
                </a:lnTo>
                <a:lnTo>
                  <a:pt x="410" y="724"/>
                </a:lnTo>
                <a:lnTo>
                  <a:pt x="426" y="695"/>
                </a:lnTo>
                <a:lnTo>
                  <a:pt x="442" y="674"/>
                </a:lnTo>
                <a:lnTo>
                  <a:pt x="469" y="642"/>
                </a:lnTo>
                <a:lnTo>
                  <a:pt x="504" y="599"/>
                </a:lnTo>
                <a:lnTo>
                  <a:pt x="545" y="549"/>
                </a:lnTo>
                <a:lnTo>
                  <a:pt x="595" y="490"/>
                </a:lnTo>
                <a:lnTo>
                  <a:pt x="656" y="424"/>
                </a:lnTo>
                <a:lnTo>
                  <a:pt x="721" y="349"/>
                </a:lnTo>
                <a:lnTo>
                  <a:pt x="795" y="268"/>
                </a:lnTo>
                <a:lnTo>
                  <a:pt x="766" y="297"/>
                </a:lnTo>
                <a:lnTo>
                  <a:pt x="734" y="327"/>
                </a:lnTo>
                <a:lnTo>
                  <a:pt x="702" y="356"/>
                </a:lnTo>
                <a:lnTo>
                  <a:pt x="665" y="390"/>
                </a:lnTo>
                <a:lnTo>
                  <a:pt x="626" y="424"/>
                </a:lnTo>
                <a:lnTo>
                  <a:pt x="588" y="456"/>
                </a:lnTo>
                <a:lnTo>
                  <a:pt x="547" y="490"/>
                </a:lnTo>
                <a:lnTo>
                  <a:pt x="510" y="524"/>
                </a:lnTo>
                <a:lnTo>
                  <a:pt x="472" y="558"/>
                </a:lnTo>
                <a:lnTo>
                  <a:pt x="433" y="587"/>
                </a:lnTo>
                <a:lnTo>
                  <a:pt x="398" y="617"/>
                </a:lnTo>
                <a:lnTo>
                  <a:pt x="368" y="642"/>
                </a:lnTo>
                <a:lnTo>
                  <a:pt x="339" y="667"/>
                </a:lnTo>
                <a:lnTo>
                  <a:pt x="314" y="687"/>
                </a:lnTo>
                <a:lnTo>
                  <a:pt x="295" y="699"/>
                </a:lnTo>
                <a:lnTo>
                  <a:pt x="278" y="712"/>
                </a:lnTo>
                <a:lnTo>
                  <a:pt x="252" y="728"/>
                </a:lnTo>
                <a:lnTo>
                  <a:pt x="224" y="746"/>
                </a:lnTo>
                <a:lnTo>
                  <a:pt x="197" y="758"/>
                </a:lnTo>
                <a:lnTo>
                  <a:pt x="168" y="771"/>
                </a:lnTo>
                <a:lnTo>
                  <a:pt x="143" y="778"/>
                </a:lnTo>
                <a:lnTo>
                  <a:pt x="119" y="787"/>
                </a:lnTo>
                <a:lnTo>
                  <a:pt x="100" y="792"/>
                </a:lnTo>
                <a:lnTo>
                  <a:pt x="87" y="792"/>
                </a:lnTo>
                <a:lnTo>
                  <a:pt x="75" y="792"/>
                </a:lnTo>
                <a:lnTo>
                  <a:pt x="62" y="792"/>
                </a:lnTo>
                <a:lnTo>
                  <a:pt x="48" y="792"/>
                </a:lnTo>
                <a:lnTo>
                  <a:pt x="35" y="792"/>
                </a:lnTo>
                <a:lnTo>
                  <a:pt x="23" y="792"/>
                </a:lnTo>
                <a:lnTo>
                  <a:pt x="13" y="792"/>
                </a:lnTo>
                <a:lnTo>
                  <a:pt x="4" y="787"/>
                </a:lnTo>
                <a:lnTo>
                  <a:pt x="0" y="787"/>
                </a:lnTo>
                <a:lnTo>
                  <a:pt x="16" y="783"/>
                </a:lnTo>
                <a:lnTo>
                  <a:pt x="29" y="778"/>
                </a:lnTo>
                <a:lnTo>
                  <a:pt x="35" y="771"/>
                </a:lnTo>
                <a:lnTo>
                  <a:pt x="37" y="771"/>
                </a:lnTo>
                <a:lnTo>
                  <a:pt x="20" y="767"/>
                </a:lnTo>
                <a:lnTo>
                  <a:pt x="10" y="758"/>
                </a:lnTo>
                <a:lnTo>
                  <a:pt x="10" y="753"/>
                </a:lnTo>
                <a:lnTo>
                  <a:pt x="26" y="758"/>
                </a:lnTo>
                <a:lnTo>
                  <a:pt x="43" y="758"/>
                </a:lnTo>
                <a:lnTo>
                  <a:pt x="59" y="758"/>
                </a:lnTo>
                <a:lnTo>
                  <a:pt x="71" y="753"/>
                </a:lnTo>
                <a:lnTo>
                  <a:pt x="78" y="749"/>
                </a:lnTo>
                <a:lnTo>
                  <a:pt x="75" y="746"/>
                </a:lnTo>
                <a:lnTo>
                  <a:pt x="68" y="746"/>
                </a:lnTo>
                <a:lnTo>
                  <a:pt x="54" y="742"/>
                </a:lnTo>
                <a:lnTo>
                  <a:pt x="40" y="742"/>
                </a:lnTo>
                <a:lnTo>
                  <a:pt x="43" y="737"/>
                </a:lnTo>
                <a:lnTo>
                  <a:pt x="62" y="733"/>
                </a:lnTo>
                <a:lnTo>
                  <a:pt x="84" y="728"/>
                </a:lnTo>
                <a:lnTo>
                  <a:pt x="100" y="724"/>
                </a:lnTo>
                <a:lnTo>
                  <a:pt x="106" y="724"/>
                </a:lnTo>
                <a:lnTo>
                  <a:pt x="97" y="721"/>
                </a:lnTo>
                <a:lnTo>
                  <a:pt x="84" y="721"/>
                </a:lnTo>
                <a:lnTo>
                  <a:pt x="71" y="721"/>
                </a:lnTo>
                <a:lnTo>
                  <a:pt x="84" y="717"/>
                </a:lnTo>
                <a:lnTo>
                  <a:pt x="100" y="708"/>
                </a:lnTo>
                <a:lnTo>
                  <a:pt x="116" y="699"/>
                </a:lnTo>
                <a:lnTo>
                  <a:pt x="133" y="687"/>
                </a:lnTo>
                <a:lnTo>
                  <a:pt x="146" y="678"/>
                </a:lnTo>
                <a:lnTo>
                  <a:pt x="162" y="667"/>
                </a:lnTo>
                <a:lnTo>
                  <a:pt x="178" y="658"/>
                </a:lnTo>
                <a:lnTo>
                  <a:pt x="191" y="644"/>
                </a:lnTo>
                <a:lnTo>
                  <a:pt x="214" y="628"/>
                </a:lnTo>
                <a:lnTo>
                  <a:pt x="246" y="603"/>
                </a:lnTo>
                <a:lnTo>
                  <a:pt x="287" y="569"/>
                </a:lnTo>
                <a:lnTo>
                  <a:pt x="339" y="528"/>
                </a:lnTo>
                <a:lnTo>
                  <a:pt x="393" y="486"/>
                </a:lnTo>
                <a:lnTo>
                  <a:pt x="452" y="435"/>
                </a:lnTo>
                <a:lnTo>
                  <a:pt x="517" y="385"/>
                </a:lnTo>
                <a:lnTo>
                  <a:pt x="581" y="331"/>
                </a:lnTo>
                <a:lnTo>
                  <a:pt x="646" y="281"/>
                </a:lnTo>
                <a:lnTo>
                  <a:pt x="708" y="231"/>
                </a:lnTo>
                <a:lnTo>
                  <a:pt x="765" y="185"/>
                </a:lnTo>
                <a:lnTo>
                  <a:pt x="817" y="143"/>
                </a:lnTo>
                <a:lnTo>
                  <a:pt x="862" y="106"/>
                </a:lnTo>
                <a:lnTo>
                  <a:pt x="901" y="76"/>
                </a:lnTo>
                <a:lnTo>
                  <a:pt x="927" y="54"/>
                </a:lnTo>
                <a:lnTo>
                  <a:pt x="940" y="42"/>
                </a:lnTo>
                <a:lnTo>
                  <a:pt x="957" y="29"/>
                </a:lnTo>
                <a:lnTo>
                  <a:pt x="970" y="22"/>
                </a:lnTo>
                <a:lnTo>
                  <a:pt x="986" y="9"/>
                </a:lnTo>
                <a:lnTo>
                  <a:pt x="1002" y="4"/>
                </a:lnTo>
                <a:lnTo>
                  <a:pt x="1020" y="0"/>
                </a:lnTo>
                <a:lnTo>
                  <a:pt x="1036" y="4"/>
                </a:lnTo>
                <a:lnTo>
                  <a:pt x="1054" y="9"/>
                </a:lnTo>
                <a:lnTo>
                  <a:pt x="1076" y="25"/>
                </a:lnTo>
                <a:lnTo>
                  <a:pt x="1106" y="59"/>
                </a:lnTo>
                <a:lnTo>
                  <a:pt x="1117" y="84"/>
                </a:lnTo>
                <a:lnTo>
                  <a:pt x="1106" y="109"/>
                </a:lnTo>
                <a:lnTo>
                  <a:pt x="1082" y="134"/>
                </a:lnTo>
                <a:lnTo>
                  <a:pt x="1053" y="160"/>
                </a:lnTo>
                <a:lnTo>
                  <a:pt x="1002" y="206"/>
                </a:lnTo>
                <a:lnTo>
                  <a:pt x="938" y="268"/>
                </a:lnTo>
                <a:lnTo>
                  <a:pt x="868" y="340"/>
                </a:lnTo>
                <a:lnTo>
                  <a:pt x="797" y="415"/>
                </a:lnTo>
                <a:lnTo>
                  <a:pt x="731" y="486"/>
                </a:lnTo>
                <a:lnTo>
                  <a:pt x="681" y="544"/>
                </a:lnTo>
                <a:lnTo>
                  <a:pt x="650" y="587"/>
                </a:lnTo>
                <a:lnTo>
                  <a:pt x="681" y="565"/>
                </a:lnTo>
                <a:lnTo>
                  <a:pt x="715" y="536"/>
                </a:lnTo>
                <a:lnTo>
                  <a:pt x="756" y="506"/>
                </a:lnTo>
                <a:lnTo>
                  <a:pt x="799" y="478"/>
                </a:lnTo>
                <a:lnTo>
                  <a:pt x="846" y="444"/>
                </a:lnTo>
                <a:lnTo>
                  <a:pt x="892" y="410"/>
                </a:lnTo>
                <a:lnTo>
                  <a:pt x="940" y="374"/>
                </a:lnTo>
                <a:lnTo>
                  <a:pt x="989" y="340"/>
                </a:lnTo>
                <a:lnTo>
                  <a:pt x="1036" y="306"/>
                </a:lnTo>
                <a:lnTo>
                  <a:pt x="1082" y="276"/>
                </a:lnTo>
                <a:lnTo>
                  <a:pt x="1122" y="247"/>
                </a:lnTo>
                <a:lnTo>
                  <a:pt x="1160" y="218"/>
                </a:lnTo>
                <a:lnTo>
                  <a:pt x="1193" y="197"/>
                </a:lnTo>
                <a:lnTo>
                  <a:pt x="1221" y="181"/>
                </a:lnTo>
                <a:lnTo>
                  <a:pt x="1241" y="168"/>
                </a:lnTo>
                <a:lnTo>
                  <a:pt x="1256" y="160"/>
                </a:lnTo>
                <a:lnTo>
                  <a:pt x="1272" y="151"/>
                </a:lnTo>
                <a:lnTo>
                  <a:pt x="1290" y="147"/>
                </a:lnTo>
                <a:lnTo>
                  <a:pt x="1308" y="147"/>
                </a:lnTo>
                <a:lnTo>
                  <a:pt x="1324" y="147"/>
                </a:lnTo>
                <a:lnTo>
                  <a:pt x="1340" y="151"/>
                </a:lnTo>
                <a:lnTo>
                  <a:pt x="1358" y="160"/>
                </a:lnTo>
                <a:lnTo>
                  <a:pt x="1374" y="168"/>
                </a:lnTo>
                <a:lnTo>
                  <a:pt x="1393" y="181"/>
                </a:lnTo>
                <a:lnTo>
                  <a:pt x="1418" y="206"/>
                </a:lnTo>
                <a:lnTo>
                  <a:pt x="1424" y="231"/>
                </a:lnTo>
                <a:lnTo>
                  <a:pt x="1409" y="256"/>
                </a:lnTo>
                <a:lnTo>
                  <a:pt x="1383" y="285"/>
                </a:lnTo>
                <a:lnTo>
                  <a:pt x="1370" y="297"/>
                </a:lnTo>
                <a:lnTo>
                  <a:pt x="1350" y="315"/>
                </a:lnTo>
                <a:lnTo>
                  <a:pt x="1324" y="335"/>
                </a:lnTo>
                <a:lnTo>
                  <a:pt x="1293" y="360"/>
                </a:lnTo>
                <a:lnTo>
                  <a:pt x="1256" y="394"/>
                </a:lnTo>
                <a:lnTo>
                  <a:pt x="1218" y="427"/>
                </a:lnTo>
                <a:lnTo>
                  <a:pt x="1173" y="460"/>
                </a:lnTo>
                <a:lnTo>
                  <a:pt x="1131" y="499"/>
                </a:lnTo>
                <a:lnTo>
                  <a:pt x="1086" y="536"/>
                </a:lnTo>
                <a:lnTo>
                  <a:pt x="1044" y="574"/>
                </a:lnTo>
                <a:lnTo>
                  <a:pt x="1002" y="612"/>
                </a:lnTo>
                <a:lnTo>
                  <a:pt x="966" y="644"/>
                </a:lnTo>
                <a:lnTo>
                  <a:pt x="930" y="678"/>
                </a:lnTo>
                <a:lnTo>
                  <a:pt x="901" y="708"/>
                </a:lnTo>
                <a:lnTo>
                  <a:pt x="876" y="737"/>
                </a:lnTo>
                <a:lnTo>
                  <a:pt x="859" y="758"/>
                </a:lnTo>
                <a:lnTo>
                  <a:pt x="917" y="712"/>
                </a:lnTo>
                <a:lnTo>
                  <a:pt x="979" y="667"/>
                </a:lnTo>
                <a:lnTo>
                  <a:pt x="1044" y="617"/>
                </a:lnTo>
                <a:lnTo>
                  <a:pt x="1112" y="565"/>
                </a:lnTo>
                <a:lnTo>
                  <a:pt x="1182" y="515"/>
                </a:lnTo>
                <a:lnTo>
                  <a:pt x="1250" y="460"/>
                </a:lnTo>
                <a:lnTo>
                  <a:pt x="1318" y="410"/>
                </a:lnTo>
                <a:lnTo>
                  <a:pt x="1386" y="360"/>
                </a:lnTo>
                <a:lnTo>
                  <a:pt x="1448" y="310"/>
                </a:lnTo>
                <a:lnTo>
                  <a:pt x="1508" y="268"/>
                </a:lnTo>
                <a:lnTo>
                  <a:pt x="1564" y="226"/>
                </a:lnTo>
                <a:lnTo>
                  <a:pt x="1613" y="188"/>
                </a:lnTo>
                <a:lnTo>
                  <a:pt x="1654" y="156"/>
                </a:lnTo>
                <a:lnTo>
                  <a:pt x="1689" y="131"/>
                </a:lnTo>
                <a:lnTo>
                  <a:pt x="1716" y="109"/>
                </a:lnTo>
                <a:lnTo>
                  <a:pt x="1732" y="97"/>
                </a:lnTo>
                <a:lnTo>
                  <a:pt x="1754" y="79"/>
                </a:lnTo>
                <a:lnTo>
                  <a:pt x="1776" y="63"/>
                </a:lnTo>
                <a:lnTo>
                  <a:pt x="1799" y="47"/>
                </a:lnTo>
                <a:lnTo>
                  <a:pt x="1819" y="34"/>
                </a:lnTo>
                <a:lnTo>
                  <a:pt x="1841" y="29"/>
                </a:lnTo>
                <a:lnTo>
                  <a:pt x="1866" y="25"/>
                </a:lnTo>
                <a:lnTo>
                  <a:pt x="1893" y="34"/>
                </a:lnTo>
                <a:lnTo>
                  <a:pt x="1919" y="47"/>
                </a:lnTo>
                <a:lnTo>
                  <a:pt x="1945" y="67"/>
                </a:lnTo>
                <a:lnTo>
                  <a:pt x="1961" y="88"/>
                </a:lnTo>
                <a:lnTo>
                  <a:pt x="1971" y="113"/>
                </a:lnTo>
                <a:lnTo>
                  <a:pt x="1971" y="134"/>
                </a:lnTo>
                <a:lnTo>
                  <a:pt x="1967" y="160"/>
                </a:lnTo>
                <a:lnTo>
                  <a:pt x="1955" y="185"/>
                </a:lnTo>
                <a:lnTo>
                  <a:pt x="1936" y="210"/>
                </a:lnTo>
                <a:lnTo>
                  <a:pt x="1915" y="231"/>
                </a:lnTo>
                <a:lnTo>
                  <a:pt x="1899" y="243"/>
                </a:lnTo>
                <a:lnTo>
                  <a:pt x="1871" y="265"/>
                </a:lnTo>
                <a:lnTo>
                  <a:pt x="1838" y="285"/>
                </a:lnTo>
                <a:lnTo>
                  <a:pt x="1800" y="315"/>
                </a:lnTo>
                <a:lnTo>
                  <a:pt x="1754" y="344"/>
                </a:lnTo>
                <a:lnTo>
                  <a:pt x="1709" y="381"/>
                </a:lnTo>
                <a:lnTo>
                  <a:pt x="1660" y="415"/>
                </a:lnTo>
                <a:lnTo>
                  <a:pt x="1611" y="453"/>
                </a:lnTo>
                <a:lnTo>
                  <a:pt x="1561" y="494"/>
                </a:lnTo>
                <a:lnTo>
                  <a:pt x="1515" y="533"/>
                </a:lnTo>
                <a:lnTo>
                  <a:pt x="1473" y="569"/>
                </a:lnTo>
                <a:lnTo>
                  <a:pt x="1434" y="608"/>
                </a:lnTo>
                <a:lnTo>
                  <a:pt x="1402" y="644"/>
                </a:lnTo>
                <a:lnTo>
                  <a:pt x="1374" y="678"/>
                </a:lnTo>
                <a:lnTo>
                  <a:pt x="1358" y="712"/>
                </a:lnTo>
                <a:lnTo>
                  <a:pt x="1350" y="737"/>
                </a:lnTo>
                <a:lnTo>
                  <a:pt x="1380" y="717"/>
                </a:lnTo>
                <a:lnTo>
                  <a:pt x="1415" y="687"/>
                </a:lnTo>
                <a:lnTo>
                  <a:pt x="1459" y="653"/>
                </a:lnTo>
                <a:lnTo>
                  <a:pt x="1508" y="612"/>
                </a:lnTo>
                <a:lnTo>
                  <a:pt x="1561" y="569"/>
                </a:lnTo>
                <a:lnTo>
                  <a:pt x="1619" y="519"/>
                </a:lnTo>
                <a:lnTo>
                  <a:pt x="1681" y="474"/>
                </a:lnTo>
                <a:lnTo>
                  <a:pt x="1747" y="419"/>
                </a:lnTo>
                <a:lnTo>
                  <a:pt x="1812" y="369"/>
                </a:lnTo>
                <a:lnTo>
                  <a:pt x="1883" y="319"/>
                </a:lnTo>
                <a:lnTo>
                  <a:pt x="1952" y="268"/>
                </a:lnTo>
                <a:lnTo>
                  <a:pt x="2023" y="222"/>
                </a:lnTo>
                <a:lnTo>
                  <a:pt x="2093" y="176"/>
                </a:lnTo>
                <a:lnTo>
                  <a:pt x="2161" y="134"/>
                </a:lnTo>
                <a:lnTo>
                  <a:pt x="2232" y="97"/>
                </a:lnTo>
                <a:lnTo>
                  <a:pt x="2297" y="67"/>
                </a:lnTo>
                <a:lnTo>
                  <a:pt x="2332" y="54"/>
                </a:lnTo>
                <a:lnTo>
                  <a:pt x="2362" y="47"/>
                </a:lnTo>
                <a:lnTo>
                  <a:pt x="2390" y="42"/>
                </a:lnTo>
                <a:lnTo>
                  <a:pt x="2413" y="38"/>
                </a:lnTo>
                <a:lnTo>
                  <a:pt x="2436" y="42"/>
                </a:lnTo>
                <a:lnTo>
                  <a:pt x="2458" y="50"/>
                </a:lnTo>
                <a:lnTo>
                  <a:pt x="2477" y="59"/>
                </a:lnTo>
                <a:lnTo>
                  <a:pt x="2497" y="72"/>
                </a:lnTo>
                <a:lnTo>
                  <a:pt x="2517" y="88"/>
                </a:lnTo>
                <a:lnTo>
                  <a:pt x="2527" y="106"/>
                </a:lnTo>
                <a:lnTo>
                  <a:pt x="2530" y="118"/>
                </a:lnTo>
                <a:lnTo>
                  <a:pt x="2530" y="134"/>
                </a:lnTo>
                <a:lnTo>
                  <a:pt x="2523" y="151"/>
                </a:lnTo>
                <a:lnTo>
                  <a:pt x="2511" y="168"/>
                </a:lnTo>
                <a:lnTo>
                  <a:pt x="2494" y="188"/>
                </a:lnTo>
                <a:lnTo>
                  <a:pt x="2477" y="206"/>
                </a:lnTo>
                <a:lnTo>
                  <a:pt x="2446" y="231"/>
                </a:lnTo>
                <a:lnTo>
                  <a:pt x="2406" y="265"/>
                </a:lnTo>
                <a:lnTo>
                  <a:pt x="2357" y="302"/>
                </a:lnTo>
                <a:lnTo>
                  <a:pt x="2303" y="340"/>
                </a:lnTo>
                <a:lnTo>
                  <a:pt x="2251" y="381"/>
                </a:lnTo>
                <a:lnTo>
                  <a:pt x="2207" y="410"/>
                </a:lnTo>
                <a:lnTo>
                  <a:pt x="2175" y="440"/>
                </a:lnTo>
                <a:lnTo>
                  <a:pt x="2155" y="453"/>
                </a:lnTo>
                <a:lnTo>
                  <a:pt x="2170" y="435"/>
                </a:lnTo>
                <a:lnTo>
                  <a:pt x="2191" y="415"/>
                </a:lnTo>
                <a:lnTo>
                  <a:pt x="2213" y="394"/>
                </a:lnTo>
                <a:lnTo>
                  <a:pt x="2226"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69" name="Freeform 15">
            <a:extLst>
              <a:ext uri="{FF2B5EF4-FFF2-40B4-BE49-F238E27FC236}">
                <a16:creationId xmlns:a16="http://schemas.microsoft.com/office/drawing/2014/main" id="{0BFEF9D7-79FC-45C6-9A19-3873ED986522}"/>
              </a:ext>
            </a:extLst>
          </p:cNvPr>
          <p:cNvSpPr>
            <a:spLocks/>
          </p:cNvSpPr>
          <p:nvPr/>
        </p:nvSpPr>
        <p:spPr bwMode="auto">
          <a:xfrm>
            <a:off x="6019800" y="1320800"/>
            <a:ext cx="1338263" cy="508000"/>
          </a:xfrm>
          <a:custGeom>
            <a:avLst/>
            <a:gdLst>
              <a:gd name="T0" fmla="*/ 230808 w 2528"/>
              <a:gd name="T1" fmla="*/ 263779 h 961"/>
              <a:gd name="T2" fmla="*/ 285334 w 2528"/>
              <a:gd name="T3" fmla="*/ 339371 h 961"/>
              <a:gd name="T4" fmla="*/ 302274 w 2528"/>
              <a:gd name="T5" fmla="*/ 383247 h 961"/>
              <a:gd name="T6" fmla="*/ 319743 w 2528"/>
              <a:gd name="T7" fmla="*/ 394876 h 961"/>
              <a:gd name="T8" fmla="*/ 345153 w 2528"/>
              <a:gd name="T9" fmla="*/ 405977 h 961"/>
              <a:gd name="T10" fmla="*/ 365799 w 2528"/>
              <a:gd name="T11" fmla="*/ 405977 h 961"/>
              <a:gd name="T12" fmla="*/ 345153 w 2528"/>
              <a:gd name="T13" fmla="*/ 332499 h 961"/>
              <a:gd name="T14" fmla="*/ 197987 w 2528"/>
              <a:gd name="T15" fmla="*/ 179729 h 961"/>
              <a:gd name="T16" fmla="*/ 194810 w 2528"/>
              <a:gd name="T17" fmla="*/ 133211 h 961"/>
              <a:gd name="T18" fmla="*/ 377445 w 2528"/>
              <a:gd name="T19" fmla="*/ 237349 h 961"/>
              <a:gd name="T20" fmla="*/ 516142 w 2528"/>
              <a:gd name="T21" fmla="*/ 345715 h 961"/>
              <a:gd name="T22" fmla="*/ 645839 w 2528"/>
              <a:gd name="T23" fmla="*/ 456196 h 961"/>
              <a:gd name="T24" fmla="*/ 746950 w 2528"/>
              <a:gd name="T25" fmla="*/ 416549 h 961"/>
              <a:gd name="T26" fmla="*/ 611959 w 2528"/>
              <a:gd name="T27" fmla="*/ 276995 h 961"/>
              <a:gd name="T28" fmla="*/ 461616 w 2528"/>
              <a:gd name="T29" fmla="*/ 137969 h 961"/>
              <a:gd name="T30" fmla="*/ 709364 w 2528"/>
              <a:gd name="T31" fmla="*/ 314527 h 961"/>
              <a:gd name="T32" fmla="*/ 890411 w 2528"/>
              <a:gd name="T33" fmla="*/ 460953 h 961"/>
              <a:gd name="T34" fmla="*/ 998403 w 2528"/>
              <a:gd name="T35" fmla="*/ 500599 h 961"/>
              <a:gd name="T36" fmla="*/ 1003168 w 2528"/>
              <a:gd name="T37" fmla="*/ 429765 h 961"/>
              <a:gd name="T38" fmla="*/ 943878 w 2528"/>
              <a:gd name="T39" fmla="*/ 405977 h 961"/>
              <a:gd name="T40" fmla="*/ 903645 w 2528"/>
              <a:gd name="T41" fmla="*/ 367388 h 961"/>
              <a:gd name="T42" fmla="*/ 919526 w 2528"/>
              <a:gd name="T43" fmla="*/ 365802 h 961"/>
              <a:gd name="T44" fmla="*/ 875059 w 2528"/>
              <a:gd name="T45" fmla="*/ 330385 h 961"/>
              <a:gd name="T46" fmla="*/ 856001 w 2528"/>
              <a:gd name="T47" fmla="*/ 303954 h 961"/>
              <a:gd name="T48" fmla="*/ 761772 w 2528"/>
              <a:gd name="T49" fmla="*/ 199288 h 961"/>
              <a:gd name="T50" fmla="*/ 949701 w 2528"/>
              <a:gd name="T51" fmla="*/ 348358 h 961"/>
              <a:gd name="T52" fmla="*/ 1062987 w 2528"/>
              <a:gd name="T53" fmla="*/ 432408 h 961"/>
              <a:gd name="T54" fmla="*/ 1121748 w 2528"/>
              <a:gd name="T55" fmla="*/ 383247 h 961"/>
              <a:gd name="T56" fmla="*/ 957112 w 2528"/>
              <a:gd name="T57" fmla="*/ 184487 h 961"/>
              <a:gd name="T58" fmla="*/ 1048694 w 2528"/>
              <a:gd name="T59" fmla="*/ 259022 h 961"/>
              <a:gd name="T60" fmla="*/ 1182097 w 2528"/>
              <a:gd name="T61" fmla="*/ 370031 h 961"/>
              <a:gd name="T62" fmla="*/ 1285325 w 2528"/>
              <a:gd name="T63" fmla="*/ 419193 h 961"/>
              <a:gd name="T64" fmla="*/ 1336145 w 2528"/>
              <a:gd name="T65" fmla="*/ 416549 h 961"/>
              <a:gd name="T66" fmla="*/ 1332969 w 2528"/>
              <a:gd name="T67" fmla="*/ 398576 h 961"/>
              <a:gd name="T68" fmla="*/ 1309677 w 2528"/>
              <a:gd name="T69" fmla="*/ 392762 h 961"/>
              <a:gd name="T70" fmla="*/ 1293795 w 2528"/>
              <a:gd name="T71" fmla="*/ 381661 h 961"/>
              <a:gd name="T72" fmla="*/ 1244034 w 2528"/>
              <a:gd name="T73" fmla="*/ 348358 h 961"/>
              <a:gd name="T74" fmla="*/ 1064576 w 2528"/>
              <a:gd name="T75" fmla="*/ 204046 h 961"/>
              <a:gd name="T76" fmla="*/ 847531 w 2528"/>
              <a:gd name="T77" fmla="*/ 28545 h 961"/>
              <a:gd name="T78" fmla="*/ 780830 w 2528"/>
              <a:gd name="T79" fmla="*/ 4229 h 961"/>
              <a:gd name="T80" fmla="*/ 842238 w 2528"/>
              <a:gd name="T81" fmla="*/ 141669 h 961"/>
              <a:gd name="T82" fmla="*/ 938055 w 2528"/>
              <a:gd name="T83" fmla="*/ 268008 h 961"/>
              <a:gd name="T84" fmla="*/ 744832 w 2528"/>
              <a:gd name="T85" fmla="*/ 130568 h 961"/>
              <a:gd name="T86" fmla="*/ 646368 w 2528"/>
              <a:gd name="T87" fmla="*/ 77707 h 961"/>
              <a:gd name="T88" fmla="*/ 592372 w 2528"/>
              <a:gd name="T89" fmla="*/ 135326 h 961"/>
              <a:gd name="T90" fmla="*/ 717305 w 2528"/>
              <a:gd name="T91" fmla="*/ 243692 h 961"/>
              <a:gd name="T92" fmla="*/ 875059 w 2528"/>
              <a:gd name="T93" fmla="*/ 390119 h 961"/>
              <a:gd name="T94" fmla="*/ 641075 w 2528"/>
              <a:gd name="T95" fmla="*/ 217261 h 961"/>
              <a:gd name="T96" fmla="*/ 430383 w 2528"/>
              <a:gd name="T97" fmla="*/ 57619 h 961"/>
              <a:gd name="T98" fmla="*/ 336683 w 2528"/>
              <a:gd name="T99" fmla="*/ 17444 h 961"/>
              <a:gd name="T100" fmla="*/ 313920 w 2528"/>
              <a:gd name="T101" fmla="*/ 111009 h 961"/>
              <a:gd name="T102" fmla="*/ 460028 w 2528"/>
              <a:gd name="T103" fmla="*/ 219376 h 961"/>
              <a:gd name="T104" fmla="*/ 619900 w 2528"/>
              <a:gd name="T105" fmla="*/ 376903 h 961"/>
              <a:gd name="T106" fmla="*/ 448911 w 2528"/>
              <a:gd name="T107" fmla="*/ 250564 h 961"/>
              <a:gd name="T108" fmla="*/ 157225 w 2528"/>
              <a:gd name="T109" fmla="*/ 51276 h 961"/>
              <a:gd name="T110" fmla="*/ 28057 w 2528"/>
              <a:gd name="T111" fmla="*/ 31188 h 961"/>
              <a:gd name="T112" fmla="*/ 18528 w 2528"/>
              <a:gd name="T113" fmla="*/ 99380 h 961"/>
              <a:gd name="T114" fmla="*/ 187929 w 2528"/>
              <a:gd name="T115" fmla="*/ 232591 h 9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28" h="961">
                <a:moveTo>
                  <a:pt x="303" y="377"/>
                </a:moveTo>
                <a:lnTo>
                  <a:pt x="316" y="390"/>
                </a:lnTo>
                <a:lnTo>
                  <a:pt x="335" y="402"/>
                </a:lnTo>
                <a:lnTo>
                  <a:pt x="358" y="424"/>
                </a:lnTo>
                <a:lnTo>
                  <a:pt x="381" y="445"/>
                </a:lnTo>
                <a:lnTo>
                  <a:pt x="403" y="465"/>
                </a:lnTo>
                <a:lnTo>
                  <a:pt x="422" y="482"/>
                </a:lnTo>
                <a:lnTo>
                  <a:pt x="436" y="499"/>
                </a:lnTo>
                <a:lnTo>
                  <a:pt x="446" y="507"/>
                </a:lnTo>
                <a:lnTo>
                  <a:pt x="455" y="516"/>
                </a:lnTo>
                <a:lnTo>
                  <a:pt x="462" y="529"/>
                </a:lnTo>
                <a:lnTo>
                  <a:pt x="477" y="549"/>
                </a:lnTo>
                <a:lnTo>
                  <a:pt x="490" y="566"/>
                </a:lnTo>
                <a:lnTo>
                  <a:pt x="506" y="591"/>
                </a:lnTo>
                <a:lnTo>
                  <a:pt x="523" y="617"/>
                </a:lnTo>
                <a:lnTo>
                  <a:pt x="539" y="642"/>
                </a:lnTo>
                <a:lnTo>
                  <a:pt x="558" y="667"/>
                </a:lnTo>
                <a:lnTo>
                  <a:pt x="579" y="679"/>
                </a:lnTo>
                <a:lnTo>
                  <a:pt x="601" y="692"/>
                </a:lnTo>
                <a:lnTo>
                  <a:pt x="611" y="704"/>
                </a:lnTo>
                <a:lnTo>
                  <a:pt x="610" y="722"/>
                </a:lnTo>
                <a:lnTo>
                  <a:pt x="595" y="722"/>
                </a:lnTo>
                <a:lnTo>
                  <a:pt x="579" y="722"/>
                </a:lnTo>
                <a:lnTo>
                  <a:pt x="571" y="725"/>
                </a:lnTo>
                <a:lnTo>
                  <a:pt x="577" y="725"/>
                </a:lnTo>
                <a:lnTo>
                  <a:pt x="593" y="729"/>
                </a:lnTo>
                <a:lnTo>
                  <a:pt x="617" y="734"/>
                </a:lnTo>
                <a:lnTo>
                  <a:pt x="633" y="738"/>
                </a:lnTo>
                <a:lnTo>
                  <a:pt x="636" y="743"/>
                </a:lnTo>
                <a:lnTo>
                  <a:pt x="626" y="743"/>
                </a:lnTo>
                <a:lnTo>
                  <a:pt x="611" y="747"/>
                </a:lnTo>
                <a:lnTo>
                  <a:pt x="604" y="747"/>
                </a:lnTo>
                <a:lnTo>
                  <a:pt x="601" y="750"/>
                </a:lnTo>
                <a:lnTo>
                  <a:pt x="610" y="754"/>
                </a:lnTo>
                <a:lnTo>
                  <a:pt x="620" y="759"/>
                </a:lnTo>
                <a:lnTo>
                  <a:pt x="636" y="759"/>
                </a:lnTo>
                <a:lnTo>
                  <a:pt x="652" y="759"/>
                </a:lnTo>
                <a:lnTo>
                  <a:pt x="666" y="754"/>
                </a:lnTo>
                <a:lnTo>
                  <a:pt x="666" y="759"/>
                </a:lnTo>
                <a:lnTo>
                  <a:pt x="652" y="768"/>
                </a:lnTo>
                <a:lnTo>
                  <a:pt x="639" y="772"/>
                </a:lnTo>
                <a:lnTo>
                  <a:pt x="642" y="772"/>
                </a:lnTo>
                <a:lnTo>
                  <a:pt x="646" y="779"/>
                </a:lnTo>
                <a:lnTo>
                  <a:pt x="658" y="784"/>
                </a:lnTo>
                <a:lnTo>
                  <a:pt x="674" y="788"/>
                </a:lnTo>
                <a:lnTo>
                  <a:pt x="680" y="779"/>
                </a:lnTo>
                <a:lnTo>
                  <a:pt x="685" y="772"/>
                </a:lnTo>
                <a:lnTo>
                  <a:pt x="691" y="768"/>
                </a:lnTo>
                <a:lnTo>
                  <a:pt x="695" y="772"/>
                </a:lnTo>
                <a:lnTo>
                  <a:pt x="723" y="750"/>
                </a:lnTo>
                <a:lnTo>
                  <a:pt x="726" y="722"/>
                </a:lnTo>
                <a:lnTo>
                  <a:pt x="717" y="695"/>
                </a:lnTo>
                <a:lnTo>
                  <a:pt x="698" y="675"/>
                </a:lnTo>
                <a:lnTo>
                  <a:pt x="691" y="667"/>
                </a:lnTo>
                <a:lnTo>
                  <a:pt x="674" y="650"/>
                </a:lnTo>
                <a:lnTo>
                  <a:pt x="652" y="629"/>
                </a:lnTo>
                <a:lnTo>
                  <a:pt x="629" y="604"/>
                </a:lnTo>
                <a:lnTo>
                  <a:pt x="598" y="570"/>
                </a:lnTo>
                <a:lnTo>
                  <a:pt x="562" y="536"/>
                </a:lnTo>
                <a:lnTo>
                  <a:pt x="527" y="499"/>
                </a:lnTo>
                <a:lnTo>
                  <a:pt x="490" y="457"/>
                </a:lnTo>
                <a:lnTo>
                  <a:pt x="452" y="420"/>
                </a:lnTo>
                <a:lnTo>
                  <a:pt x="411" y="377"/>
                </a:lnTo>
                <a:lnTo>
                  <a:pt x="374" y="340"/>
                </a:lnTo>
                <a:lnTo>
                  <a:pt x="335" y="302"/>
                </a:lnTo>
                <a:lnTo>
                  <a:pt x="300" y="268"/>
                </a:lnTo>
                <a:lnTo>
                  <a:pt x="268" y="235"/>
                </a:lnTo>
                <a:lnTo>
                  <a:pt x="240" y="210"/>
                </a:lnTo>
                <a:lnTo>
                  <a:pt x="216" y="188"/>
                </a:lnTo>
                <a:lnTo>
                  <a:pt x="259" y="202"/>
                </a:lnTo>
                <a:lnTo>
                  <a:pt x="310" y="222"/>
                </a:lnTo>
                <a:lnTo>
                  <a:pt x="368" y="252"/>
                </a:lnTo>
                <a:lnTo>
                  <a:pt x="427" y="281"/>
                </a:lnTo>
                <a:lnTo>
                  <a:pt x="490" y="315"/>
                </a:lnTo>
                <a:lnTo>
                  <a:pt x="546" y="349"/>
                </a:lnTo>
                <a:lnTo>
                  <a:pt x="598" y="377"/>
                </a:lnTo>
                <a:lnTo>
                  <a:pt x="642" y="402"/>
                </a:lnTo>
                <a:lnTo>
                  <a:pt x="661" y="415"/>
                </a:lnTo>
                <a:lnTo>
                  <a:pt x="685" y="432"/>
                </a:lnTo>
                <a:lnTo>
                  <a:pt x="713" y="449"/>
                </a:lnTo>
                <a:lnTo>
                  <a:pt x="742" y="470"/>
                </a:lnTo>
                <a:lnTo>
                  <a:pt x="775" y="495"/>
                </a:lnTo>
                <a:lnTo>
                  <a:pt x="807" y="520"/>
                </a:lnTo>
                <a:lnTo>
                  <a:pt x="839" y="545"/>
                </a:lnTo>
                <a:lnTo>
                  <a:pt x="875" y="570"/>
                </a:lnTo>
                <a:lnTo>
                  <a:pt x="910" y="600"/>
                </a:lnTo>
                <a:lnTo>
                  <a:pt x="943" y="629"/>
                </a:lnTo>
                <a:lnTo>
                  <a:pt x="975" y="654"/>
                </a:lnTo>
                <a:lnTo>
                  <a:pt x="1004" y="684"/>
                </a:lnTo>
                <a:lnTo>
                  <a:pt x="1035" y="709"/>
                </a:lnTo>
                <a:lnTo>
                  <a:pt x="1059" y="734"/>
                </a:lnTo>
                <a:lnTo>
                  <a:pt x="1081" y="754"/>
                </a:lnTo>
                <a:lnTo>
                  <a:pt x="1100" y="775"/>
                </a:lnTo>
                <a:lnTo>
                  <a:pt x="1137" y="813"/>
                </a:lnTo>
                <a:lnTo>
                  <a:pt x="1178" y="843"/>
                </a:lnTo>
                <a:lnTo>
                  <a:pt x="1220" y="863"/>
                </a:lnTo>
                <a:lnTo>
                  <a:pt x="1259" y="877"/>
                </a:lnTo>
                <a:lnTo>
                  <a:pt x="1295" y="881"/>
                </a:lnTo>
                <a:lnTo>
                  <a:pt x="1327" y="881"/>
                </a:lnTo>
                <a:lnTo>
                  <a:pt x="1352" y="877"/>
                </a:lnTo>
                <a:lnTo>
                  <a:pt x="1371" y="868"/>
                </a:lnTo>
                <a:lnTo>
                  <a:pt x="1398" y="847"/>
                </a:lnTo>
                <a:lnTo>
                  <a:pt x="1414" y="822"/>
                </a:lnTo>
                <a:lnTo>
                  <a:pt x="1411" y="788"/>
                </a:lnTo>
                <a:lnTo>
                  <a:pt x="1382" y="743"/>
                </a:lnTo>
                <a:lnTo>
                  <a:pt x="1366" y="725"/>
                </a:lnTo>
                <a:lnTo>
                  <a:pt x="1343" y="700"/>
                </a:lnTo>
                <a:lnTo>
                  <a:pt x="1314" y="670"/>
                </a:lnTo>
                <a:lnTo>
                  <a:pt x="1282" y="638"/>
                </a:lnTo>
                <a:lnTo>
                  <a:pt x="1240" y="604"/>
                </a:lnTo>
                <a:lnTo>
                  <a:pt x="1200" y="566"/>
                </a:lnTo>
                <a:lnTo>
                  <a:pt x="1156" y="524"/>
                </a:lnTo>
                <a:lnTo>
                  <a:pt x="1114" y="486"/>
                </a:lnTo>
                <a:lnTo>
                  <a:pt x="1069" y="445"/>
                </a:lnTo>
                <a:lnTo>
                  <a:pt x="1027" y="406"/>
                </a:lnTo>
                <a:lnTo>
                  <a:pt x="988" y="370"/>
                </a:lnTo>
                <a:lnTo>
                  <a:pt x="951" y="336"/>
                </a:lnTo>
                <a:lnTo>
                  <a:pt x="918" y="306"/>
                </a:lnTo>
                <a:lnTo>
                  <a:pt x="891" y="281"/>
                </a:lnTo>
                <a:lnTo>
                  <a:pt x="872" y="261"/>
                </a:lnTo>
                <a:lnTo>
                  <a:pt x="859" y="247"/>
                </a:lnTo>
                <a:lnTo>
                  <a:pt x="932" y="297"/>
                </a:lnTo>
                <a:lnTo>
                  <a:pt x="1004" y="349"/>
                </a:lnTo>
                <a:lnTo>
                  <a:pt x="1078" y="399"/>
                </a:lnTo>
                <a:lnTo>
                  <a:pt x="1149" y="449"/>
                </a:lnTo>
                <a:lnTo>
                  <a:pt x="1214" y="499"/>
                </a:lnTo>
                <a:lnTo>
                  <a:pt x="1279" y="545"/>
                </a:lnTo>
                <a:lnTo>
                  <a:pt x="1340" y="595"/>
                </a:lnTo>
                <a:lnTo>
                  <a:pt x="1401" y="642"/>
                </a:lnTo>
                <a:lnTo>
                  <a:pt x="1455" y="684"/>
                </a:lnTo>
                <a:lnTo>
                  <a:pt x="1507" y="725"/>
                </a:lnTo>
                <a:lnTo>
                  <a:pt x="1553" y="763"/>
                </a:lnTo>
                <a:lnTo>
                  <a:pt x="1594" y="797"/>
                </a:lnTo>
                <a:lnTo>
                  <a:pt x="1628" y="827"/>
                </a:lnTo>
                <a:lnTo>
                  <a:pt x="1659" y="852"/>
                </a:lnTo>
                <a:lnTo>
                  <a:pt x="1682" y="872"/>
                </a:lnTo>
                <a:lnTo>
                  <a:pt x="1701" y="888"/>
                </a:lnTo>
                <a:lnTo>
                  <a:pt x="1731" y="914"/>
                </a:lnTo>
                <a:lnTo>
                  <a:pt x="1759" y="931"/>
                </a:lnTo>
                <a:lnTo>
                  <a:pt x="1785" y="947"/>
                </a:lnTo>
                <a:lnTo>
                  <a:pt x="1813" y="956"/>
                </a:lnTo>
                <a:lnTo>
                  <a:pt x="1837" y="961"/>
                </a:lnTo>
                <a:lnTo>
                  <a:pt x="1862" y="956"/>
                </a:lnTo>
                <a:lnTo>
                  <a:pt x="1886" y="947"/>
                </a:lnTo>
                <a:lnTo>
                  <a:pt x="1911" y="931"/>
                </a:lnTo>
                <a:lnTo>
                  <a:pt x="1940" y="897"/>
                </a:lnTo>
                <a:lnTo>
                  <a:pt x="1946" y="868"/>
                </a:lnTo>
                <a:lnTo>
                  <a:pt x="1934" y="843"/>
                </a:lnTo>
                <a:lnTo>
                  <a:pt x="1921" y="831"/>
                </a:lnTo>
                <a:lnTo>
                  <a:pt x="1915" y="827"/>
                </a:lnTo>
                <a:lnTo>
                  <a:pt x="1905" y="818"/>
                </a:lnTo>
                <a:lnTo>
                  <a:pt x="1895" y="813"/>
                </a:lnTo>
                <a:lnTo>
                  <a:pt x="1881" y="804"/>
                </a:lnTo>
                <a:lnTo>
                  <a:pt x="1869" y="800"/>
                </a:lnTo>
                <a:lnTo>
                  <a:pt x="1859" y="797"/>
                </a:lnTo>
                <a:lnTo>
                  <a:pt x="1847" y="793"/>
                </a:lnTo>
                <a:lnTo>
                  <a:pt x="1840" y="793"/>
                </a:lnTo>
                <a:lnTo>
                  <a:pt x="1821" y="788"/>
                </a:lnTo>
                <a:lnTo>
                  <a:pt x="1802" y="779"/>
                </a:lnTo>
                <a:lnTo>
                  <a:pt x="1783" y="768"/>
                </a:lnTo>
                <a:lnTo>
                  <a:pt x="1766" y="754"/>
                </a:lnTo>
                <a:lnTo>
                  <a:pt x="1747" y="738"/>
                </a:lnTo>
                <a:lnTo>
                  <a:pt x="1727" y="722"/>
                </a:lnTo>
                <a:lnTo>
                  <a:pt x="1704" y="700"/>
                </a:lnTo>
                <a:lnTo>
                  <a:pt x="1679" y="684"/>
                </a:lnTo>
                <a:lnTo>
                  <a:pt x="1688" y="688"/>
                </a:lnTo>
                <a:lnTo>
                  <a:pt x="1696" y="692"/>
                </a:lnTo>
                <a:lnTo>
                  <a:pt x="1707" y="695"/>
                </a:lnTo>
                <a:lnTo>
                  <a:pt x="1721" y="700"/>
                </a:lnTo>
                <a:lnTo>
                  <a:pt x="1734" y="709"/>
                </a:lnTo>
                <a:lnTo>
                  <a:pt x="1750" y="713"/>
                </a:lnTo>
                <a:lnTo>
                  <a:pt x="1769" y="725"/>
                </a:lnTo>
                <a:lnTo>
                  <a:pt x="1788" y="734"/>
                </a:lnTo>
                <a:lnTo>
                  <a:pt x="1775" y="722"/>
                </a:lnTo>
                <a:lnTo>
                  <a:pt x="1759" y="709"/>
                </a:lnTo>
                <a:lnTo>
                  <a:pt x="1737" y="692"/>
                </a:lnTo>
                <a:lnTo>
                  <a:pt x="1710" y="675"/>
                </a:lnTo>
                <a:lnTo>
                  <a:pt x="1685" y="659"/>
                </a:lnTo>
                <a:lnTo>
                  <a:pt x="1660" y="642"/>
                </a:lnTo>
                <a:lnTo>
                  <a:pt x="1637" y="620"/>
                </a:lnTo>
                <a:lnTo>
                  <a:pt x="1617" y="604"/>
                </a:lnTo>
                <a:lnTo>
                  <a:pt x="1628" y="608"/>
                </a:lnTo>
                <a:lnTo>
                  <a:pt x="1643" y="617"/>
                </a:lnTo>
                <a:lnTo>
                  <a:pt x="1653" y="625"/>
                </a:lnTo>
                <a:lnTo>
                  <a:pt x="1666" y="633"/>
                </a:lnTo>
                <a:lnTo>
                  <a:pt x="1678" y="642"/>
                </a:lnTo>
                <a:lnTo>
                  <a:pt x="1691" y="650"/>
                </a:lnTo>
                <a:lnTo>
                  <a:pt x="1704" y="659"/>
                </a:lnTo>
                <a:lnTo>
                  <a:pt x="1718" y="667"/>
                </a:lnTo>
                <a:lnTo>
                  <a:pt x="1699" y="650"/>
                </a:lnTo>
                <a:lnTo>
                  <a:pt x="1663" y="617"/>
                </a:lnTo>
                <a:lnTo>
                  <a:pt x="1617" y="575"/>
                </a:lnTo>
                <a:lnTo>
                  <a:pt x="1560" y="524"/>
                </a:lnTo>
                <a:lnTo>
                  <a:pt x="1501" y="470"/>
                </a:lnTo>
                <a:lnTo>
                  <a:pt x="1444" y="415"/>
                </a:lnTo>
                <a:lnTo>
                  <a:pt x="1391" y="370"/>
                </a:lnTo>
                <a:lnTo>
                  <a:pt x="1346" y="327"/>
                </a:lnTo>
                <a:lnTo>
                  <a:pt x="1371" y="340"/>
                </a:lnTo>
                <a:lnTo>
                  <a:pt x="1404" y="356"/>
                </a:lnTo>
                <a:lnTo>
                  <a:pt x="1439" y="377"/>
                </a:lnTo>
                <a:lnTo>
                  <a:pt x="1479" y="406"/>
                </a:lnTo>
                <a:lnTo>
                  <a:pt x="1523" y="440"/>
                </a:lnTo>
                <a:lnTo>
                  <a:pt x="1566" y="474"/>
                </a:lnTo>
                <a:lnTo>
                  <a:pt x="1615" y="511"/>
                </a:lnTo>
                <a:lnTo>
                  <a:pt x="1660" y="549"/>
                </a:lnTo>
                <a:lnTo>
                  <a:pt x="1707" y="588"/>
                </a:lnTo>
                <a:lnTo>
                  <a:pt x="1753" y="625"/>
                </a:lnTo>
                <a:lnTo>
                  <a:pt x="1794" y="659"/>
                </a:lnTo>
                <a:lnTo>
                  <a:pt x="1834" y="692"/>
                </a:lnTo>
                <a:lnTo>
                  <a:pt x="1869" y="722"/>
                </a:lnTo>
                <a:lnTo>
                  <a:pt x="1899" y="747"/>
                </a:lnTo>
                <a:lnTo>
                  <a:pt x="1924" y="768"/>
                </a:lnTo>
                <a:lnTo>
                  <a:pt x="1940" y="779"/>
                </a:lnTo>
                <a:lnTo>
                  <a:pt x="1965" y="797"/>
                </a:lnTo>
                <a:lnTo>
                  <a:pt x="1989" y="809"/>
                </a:lnTo>
                <a:lnTo>
                  <a:pt x="2008" y="818"/>
                </a:lnTo>
                <a:lnTo>
                  <a:pt x="2027" y="822"/>
                </a:lnTo>
                <a:lnTo>
                  <a:pt x="2046" y="822"/>
                </a:lnTo>
                <a:lnTo>
                  <a:pt x="2063" y="818"/>
                </a:lnTo>
                <a:lnTo>
                  <a:pt x="2079" y="809"/>
                </a:lnTo>
                <a:lnTo>
                  <a:pt x="2092" y="800"/>
                </a:lnTo>
                <a:lnTo>
                  <a:pt x="2114" y="775"/>
                </a:lnTo>
                <a:lnTo>
                  <a:pt x="2124" y="754"/>
                </a:lnTo>
                <a:lnTo>
                  <a:pt x="2119" y="725"/>
                </a:lnTo>
                <a:lnTo>
                  <a:pt x="2102" y="695"/>
                </a:lnTo>
                <a:lnTo>
                  <a:pt x="2086" y="675"/>
                </a:lnTo>
                <a:lnTo>
                  <a:pt x="2060" y="642"/>
                </a:lnTo>
                <a:lnTo>
                  <a:pt x="2024" y="600"/>
                </a:lnTo>
                <a:lnTo>
                  <a:pt x="1983" y="549"/>
                </a:lnTo>
                <a:lnTo>
                  <a:pt x="1933" y="490"/>
                </a:lnTo>
                <a:lnTo>
                  <a:pt x="1872" y="424"/>
                </a:lnTo>
                <a:lnTo>
                  <a:pt x="1808" y="349"/>
                </a:lnTo>
                <a:lnTo>
                  <a:pt x="1734" y="268"/>
                </a:lnTo>
                <a:lnTo>
                  <a:pt x="1762" y="297"/>
                </a:lnTo>
                <a:lnTo>
                  <a:pt x="1794" y="327"/>
                </a:lnTo>
                <a:lnTo>
                  <a:pt x="1827" y="356"/>
                </a:lnTo>
                <a:lnTo>
                  <a:pt x="1864" y="390"/>
                </a:lnTo>
                <a:lnTo>
                  <a:pt x="1902" y="424"/>
                </a:lnTo>
                <a:lnTo>
                  <a:pt x="1940" y="457"/>
                </a:lnTo>
                <a:lnTo>
                  <a:pt x="1981" y="490"/>
                </a:lnTo>
                <a:lnTo>
                  <a:pt x="2018" y="524"/>
                </a:lnTo>
                <a:lnTo>
                  <a:pt x="2057" y="558"/>
                </a:lnTo>
                <a:lnTo>
                  <a:pt x="2095" y="588"/>
                </a:lnTo>
                <a:lnTo>
                  <a:pt x="2130" y="617"/>
                </a:lnTo>
                <a:lnTo>
                  <a:pt x="2160" y="642"/>
                </a:lnTo>
                <a:lnTo>
                  <a:pt x="2189" y="667"/>
                </a:lnTo>
                <a:lnTo>
                  <a:pt x="2214" y="688"/>
                </a:lnTo>
                <a:lnTo>
                  <a:pt x="2233" y="700"/>
                </a:lnTo>
                <a:lnTo>
                  <a:pt x="2250" y="713"/>
                </a:lnTo>
                <a:lnTo>
                  <a:pt x="2276" y="729"/>
                </a:lnTo>
                <a:lnTo>
                  <a:pt x="2304" y="747"/>
                </a:lnTo>
                <a:lnTo>
                  <a:pt x="2331" y="759"/>
                </a:lnTo>
                <a:lnTo>
                  <a:pt x="2360" y="772"/>
                </a:lnTo>
                <a:lnTo>
                  <a:pt x="2385" y="779"/>
                </a:lnTo>
                <a:lnTo>
                  <a:pt x="2409" y="788"/>
                </a:lnTo>
                <a:lnTo>
                  <a:pt x="2428" y="793"/>
                </a:lnTo>
                <a:lnTo>
                  <a:pt x="2441" y="793"/>
                </a:lnTo>
                <a:lnTo>
                  <a:pt x="2453" y="793"/>
                </a:lnTo>
                <a:lnTo>
                  <a:pt x="2466" y="793"/>
                </a:lnTo>
                <a:lnTo>
                  <a:pt x="2480" y="793"/>
                </a:lnTo>
                <a:lnTo>
                  <a:pt x="2493" y="793"/>
                </a:lnTo>
                <a:lnTo>
                  <a:pt x="2505" y="793"/>
                </a:lnTo>
                <a:lnTo>
                  <a:pt x="2515" y="793"/>
                </a:lnTo>
                <a:lnTo>
                  <a:pt x="2524" y="788"/>
                </a:lnTo>
                <a:lnTo>
                  <a:pt x="2528" y="788"/>
                </a:lnTo>
                <a:lnTo>
                  <a:pt x="2512" y="784"/>
                </a:lnTo>
                <a:lnTo>
                  <a:pt x="2499" y="779"/>
                </a:lnTo>
                <a:lnTo>
                  <a:pt x="2493" y="772"/>
                </a:lnTo>
                <a:lnTo>
                  <a:pt x="2491" y="772"/>
                </a:lnTo>
                <a:lnTo>
                  <a:pt x="2508" y="768"/>
                </a:lnTo>
                <a:lnTo>
                  <a:pt x="2518" y="759"/>
                </a:lnTo>
                <a:lnTo>
                  <a:pt x="2518" y="754"/>
                </a:lnTo>
                <a:lnTo>
                  <a:pt x="2502" y="759"/>
                </a:lnTo>
                <a:lnTo>
                  <a:pt x="2485" y="759"/>
                </a:lnTo>
                <a:lnTo>
                  <a:pt x="2469" y="759"/>
                </a:lnTo>
                <a:lnTo>
                  <a:pt x="2457" y="754"/>
                </a:lnTo>
                <a:lnTo>
                  <a:pt x="2450" y="750"/>
                </a:lnTo>
                <a:lnTo>
                  <a:pt x="2453" y="747"/>
                </a:lnTo>
                <a:lnTo>
                  <a:pt x="2460" y="747"/>
                </a:lnTo>
                <a:lnTo>
                  <a:pt x="2474" y="743"/>
                </a:lnTo>
                <a:lnTo>
                  <a:pt x="2488" y="743"/>
                </a:lnTo>
                <a:lnTo>
                  <a:pt x="2485" y="738"/>
                </a:lnTo>
                <a:lnTo>
                  <a:pt x="2466" y="734"/>
                </a:lnTo>
                <a:lnTo>
                  <a:pt x="2444" y="729"/>
                </a:lnTo>
                <a:lnTo>
                  <a:pt x="2428" y="725"/>
                </a:lnTo>
                <a:lnTo>
                  <a:pt x="2422" y="725"/>
                </a:lnTo>
                <a:lnTo>
                  <a:pt x="2431" y="722"/>
                </a:lnTo>
                <a:lnTo>
                  <a:pt x="2444" y="722"/>
                </a:lnTo>
                <a:lnTo>
                  <a:pt x="2457" y="722"/>
                </a:lnTo>
                <a:lnTo>
                  <a:pt x="2444" y="717"/>
                </a:lnTo>
                <a:lnTo>
                  <a:pt x="2428" y="709"/>
                </a:lnTo>
                <a:lnTo>
                  <a:pt x="2412" y="700"/>
                </a:lnTo>
                <a:lnTo>
                  <a:pt x="2396" y="688"/>
                </a:lnTo>
                <a:lnTo>
                  <a:pt x="2382" y="679"/>
                </a:lnTo>
                <a:lnTo>
                  <a:pt x="2366" y="667"/>
                </a:lnTo>
                <a:lnTo>
                  <a:pt x="2350" y="659"/>
                </a:lnTo>
                <a:lnTo>
                  <a:pt x="2337" y="645"/>
                </a:lnTo>
                <a:lnTo>
                  <a:pt x="2314" y="629"/>
                </a:lnTo>
                <a:lnTo>
                  <a:pt x="2282" y="604"/>
                </a:lnTo>
                <a:lnTo>
                  <a:pt x="2241" y="570"/>
                </a:lnTo>
                <a:lnTo>
                  <a:pt x="2189" y="529"/>
                </a:lnTo>
                <a:lnTo>
                  <a:pt x="2135" y="486"/>
                </a:lnTo>
                <a:lnTo>
                  <a:pt x="2076" y="436"/>
                </a:lnTo>
                <a:lnTo>
                  <a:pt x="2011" y="386"/>
                </a:lnTo>
                <a:lnTo>
                  <a:pt x="1948" y="331"/>
                </a:lnTo>
                <a:lnTo>
                  <a:pt x="1883" y="281"/>
                </a:lnTo>
                <a:lnTo>
                  <a:pt x="1821" y="231"/>
                </a:lnTo>
                <a:lnTo>
                  <a:pt x="1763" y="185"/>
                </a:lnTo>
                <a:lnTo>
                  <a:pt x="1712" y="143"/>
                </a:lnTo>
                <a:lnTo>
                  <a:pt x="1666" y="106"/>
                </a:lnTo>
                <a:lnTo>
                  <a:pt x="1628" y="76"/>
                </a:lnTo>
                <a:lnTo>
                  <a:pt x="1601" y="54"/>
                </a:lnTo>
                <a:lnTo>
                  <a:pt x="1588" y="42"/>
                </a:lnTo>
                <a:lnTo>
                  <a:pt x="1572" y="29"/>
                </a:lnTo>
                <a:lnTo>
                  <a:pt x="1559" y="22"/>
                </a:lnTo>
                <a:lnTo>
                  <a:pt x="1542" y="8"/>
                </a:lnTo>
                <a:lnTo>
                  <a:pt x="1526" y="4"/>
                </a:lnTo>
                <a:lnTo>
                  <a:pt x="1508" y="0"/>
                </a:lnTo>
                <a:lnTo>
                  <a:pt x="1492" y="4"/>
                </a:lnTo>
                <a:lnTo>
                  <a:pt x="1475" y="8"/>
                </a:lnTo>
                <a:lnTo>
                  <a:pt x="1452" y="25"/>
                </a:lnTo>
                <a:lnTo>
                  <a:pt x="1423" y="59"/>
                </a:lnTo>
                <a:lnTo>
                  <a:pt x="1411" y="84"/>
                </a:lnTo>
                <a:lnTo>
                  <a:pt x="1423" y="109"/>
                </a:lnTo>
                <a:lnTo>
                  <a:pt x="1447" y="134"/>
                </a:lnTo>
                <a:lnTo>
                  <a:pt x="1476" y="160"/>
                </a:lnTo>
                <a:lnTo>
                  <a:pt x="1526" y="206"/>
                </a:lnTo>
                <a:lnTo>
                  <a:pt x="1591" y="268"/>
                </a:lnTo>
                <a:lnTo>
                  <a:pt x="1660" y="340"/>
                </a:lnTo>
                <a:lnTo>
                  <a:pt x="1731" y="415"/>
                </a:lnTo>
                <a:lnTo>
                  <a:pt x="1797" y="486"/>
                </a:lnTo>
                <a:lnTo>
                  <a:pt x="1847" y="545"/>
                </a:lnTo>
                <a:lnTo>
                  <a:pt x="1878" y="588"/>
                </a:lnTo>
                <a:lnTo>
                  <a:pt x="1847" y="566"/>
                </a:lnTo>
                <a:lnTo>
                  <a:pt x="1813" y="536"/>
                </a:lnTo>
                <a:lnTo>
                  <a:pt x="1772" y="507"/>
                </a:lnTo>
                <a:lnTo>
                  <a:pt x="1729" y="479"/>
                </a:lnTo>
                <a:lnTo>
                  <a:pt x="1682" y="445"/>
                </a:lnTo>
                <a:lnTo>
                  <a:pt x="1637" y="411"/>
                </a:lnTo>
                <a:lnTo>
                  <a:pt x="1588" y="374"/>
                </a:lnTo>
                <a:lnTo>
                  <a:pt x="1539" y="340"/>
                </a:lnTo>
                <a:lnTo>
                  <a:pt x="1492" y="306"/>
                </a:lnTo>
                <a:lnTo>
                  <a:pt x="1447" y="277"/>
                </a:lnTo>
                <a:lnTo>
                  <a:pt x="1407" y="247"/>
                </a:lnTo>
                <a:lnTo>
                  <a:pt x="1368" y="218"/>
                </a:lnTo>
                <a:lnTo>
                  <a:pt x="1336" y="197"/>
                </a:lnTo>
                <a:lnTo>
                  <a:pt x="1308" y="181"/>
                </a:lnTo>
                <a:lnTo>
                  <a:pt x="1287" y="168"/>
                </a:lnTo>
                <a:lnTo>
                  <a:pt x="1273" y="160"/>
                </a:lnTo>
                <a:lnTo>
                  <a:pt x="1256" y="151"/>
                </a:lnTo>
                <a:lnTo>
                  <a:pt x="1239" y="147"/>
                </a:lnTo>
                <a:lnTo>
                  <a:pt x="1221" y="147"/>
                </a:lnTo>
                <a:lnTo>
                  <a:pt x="1205" y="147"/>
                </a:lnTo>
                <a:lnTo>
                  <a:pt x="1189" y="151"/>
                </a:lnTo>
                <a:lnTo>
                  <a:pt x="1171" y="160"/>
                </a:lnTo>
                <a:lnTo>
                  <a:pt x="1155" y="168"/>
                </a:lnTo>
                <a:lnTo>
                  <a:pt x="1136" y="181"/>
                </a:lnTo>
                <a:lnTo>
                  <a:pt x="1111" y="206"/>
                </a:lnTo>
                <a:lnTo>
                  <a:pt x="1105" y="231"/>
                </a:lnTo>
                <a:lnTo>
                  <a:pt x="1119" y="256"/>
                </a:lnTo>
                <a:lnTo>
                  <a:pt x="1146" y="286"/>
                </a:lnTo>
                <a:lnTo>
                  <a:pt x="1159" y="297"/>
                </a:lnTo>
                <a:lnTo>
                  <a:pt x="1178" y="315"/>
                </a:lnTo>
                <a:lnTo>
                  <a:pt x="1205" y="336"/>
                </a:lnTo>
                <a:lnTo>
                  <a:pt x="1236" y="361"/>
                </a:lnTo>
                <a:lnTo>
                  <a:pt x="1273" y="395"/>
                </a:lnTo>
                <a:lnTo>
                  <a:pt x="1311" y="427"/>
                </a:lnTo>
                <a:lnTo>
                  <a:pt x="1355" y="461"/>
                </a:lnTo>
                <a:lnTo>
                  <a:pt x="1398" y="499"/>
                </a:lnTo>
                <a:lnTo>
                  <a:pt x="1442" y="536"/>
                </a:lnTo>
                <a:lnTo>
                  <a:pt x="1485" y="575"/>
                </a:lnTo>
                <a:lnTo>
                  <a:pt x="1526" y="613"/>
                </a:lnTo>
                <a:lnTo>
                  <a:pt x="1563" y="645"/>
                </a:lnTo>
                <a:lnTo>
                  <a:pt x="1598" y="679"/>
                </a:lnTo>
                <a:lnTo>
                  <a:pt x="1628" y="709"/>
                </a:lnTo>
                <a:lnTo>
                  <a:pt x="1653" y="738"/>
                </a:lnTo>
                <a:lnTo>
                  <a:pt x="1669" y="759"/>
                </a:lnTo>
                <a:lnTo>
                  <a:pt x="1612" y="713"/>
                </a:lnTo>
                <a:lnTo>
                  <a:pt x="1550" y="667"/>
                </a:lnTo>
                <a:lnTo>
                  <a:pt x="1485" y="617"/>
                </a:lnTo>
                <a:lnTo>
                  <a:pt x="1417" y="566"/>
                </a:lnTo>
                <a:lnTo>
                  <a:pt x="1346" y="516"/>
                </a:lnTo>
                <a:lnTo>
                  <a:pt x="1279" y="461"/>
                </a:lnTo>
                <a:lnTo>
                  <a:pt x="1211" y="411"/>
                </a:lnTo>
                <a:lnTo>
                  <a:pt x="1143" y="361"/>
                </a:lnTo>
                <a:lnTo>
                  <a:pt x="1081" y="311"/>
                </a:lnTo>
                <a:lnTo>
                  <a:pt x="1021" y="268"/>
                </a:lnTo>
                <a:lnTo>
                  <a:pt x="965" y="227"/>
                </a:lnTo>
                <a:lnTo>
                  <a:pt x="916" y="188"/>
                </a:lnTo>
                <a:lnTo>
                  <a:pt x="875" y="156"/>
                </a:lnTo>
                <a:lnTo>
                  <a:pt x="839" y="131"/>
                </a:lnTo>
                <a:lnTo>
                  <a:pt x="813" y="109"/>
                </a:lnTo>
                <a:lnTo>
                  <a:pt x="797" y="97"/>
                </a:lnTo>
                <a:lnTo>
                  <a:pt x="775" y="79"/>
                </a:lnTo>
                <a:lnTo>
                  <a:pt x="753" y="63"/>
                </a:lnTo>
                <a:lnTo>
                  <a:pt x="730" y="47"/>
                </a:lnTo>
                <a:lnTo>
                  <a:pt x="710" y="33"/>
                </a:lnTo>
                <a:lnTo>
                  <a:pt x="688" y="29"/>
                </a:lnTo>
                <a:lnTo>
                  <a:pt x="663" y="25"/>
                </a:lnTo>
                <a:lnTo>
                  <a:pt x="636" y="33"/>
                </a:lnTo>
                <a:lnTo>
                  <a:pt x="610" y="47"/>
                </a:lnTo>
                <a:lnTo>
                  <a:pt x="585" y="67"/>
                </a:lnTo>
                <a:lnTo>
                  <a:pt x="568" y="88"/>
                </a:lnTo>
                <a:lnTo>
                  <a:pt x="558" y="113"/>
                </a:lnTo>
                <a:lnTo>
                  <a:pt x="558" y="134"/>
                </a:lnTo>
                <a:lnTo>
                  <a:pt x="562" y="160"/>
                </a:lnTo>
                <a:lnTo>
                  <a:pt x="574" y="185"/>
                </a:lnTo>
                <a:lnTo>
                  <a:pt x="593" y="210"/>
                </a:lnTo>
                <a:lnTo>
                  <a:pt x="614" y="231"/>
                </a:lnTo>
                <a:lnTo>
                  <a:pt x="630" y="243"/>
                </a:lnTo>
                <a:lnTo>
                  <a:pt x="658" y="265"/>
                </a:lnTo>
                <a:lnTo>
                  <a:pt x="691" y="286"/>
                </a:lnTo>
                <a:lnTo>
                  <a:pt x="729" y="315"/>
                </a:lnTo>
                <a:lnTo>
                  <a:pt x="775" y="345"/>
                </a:lnTo>
                <a:lnTo>
                  <a:pt x="820" y="381"/>
                </a:lnTo>
                <a:lnTo>
                  <a:pt x="869" y="415"/>
                </a:lnTo>
                <a:lnTo>
                  <a:pt x="918" y="454"/>
                </a:lnTo>
                <a:lnTo>
                  <a:pt x="968" y="495"/>
                </a:lnTo>
                <a:lnTo>
                  <a:pt x="1013" y="533"/>
                </a:lnTo>
                <a:lnTo>
                  <a:pt x="1056" y="570"/>
                </a:lnTo>
                <a:lnTo>
                  <a:pt x="1094" y="608"/>
                </a:lnTo>
                <a:lnTo>
                  <a:pt x="1127" y="645"/>
                </a:lnTo>
                <a:lnTo>
                  <a:pt x="1155" y="679"/>
                </a:lnTo>
                <a:lnTo>
                  <a:pt x="1171" y="713"/>
                </a:lnTo>
                <a:lnTo>
                  <a:pt x="1178" y="738"/>
                </a:lnTo>
                <a:lnTo>
                  <a:pt x="1149" y="717"/>
                </a:lnTo>
                <a:lnTo>
                  <a:pt x="1114" y="688"/>
                </a:lnTo>
                <a:lnTo>
                  <a:pt x="1069" y="654"/>
                </a:lnTo>
                <a:lnTo>
                  <a:pt x="1021" y="613"/>
                </a:lnTo>
                <a:lnTo>
                  <a:pt x="968" y="570"/>
                </a:lnTo>
                <a:lnTo>
                  <a:pt x="910" y="520"/>
                </a:lnTo>
                <a:lnTo>
                  <a:pt x="848" y="474"/>
                </a:lnTo>
                <a:lnTo>
                  <a:pt x="782" y="420"/>
                </a:lnTo>
                <a:lnTo>
                  <a:pt x="717" y="370"/>
                </a:lnTo>
                <a:lnTo>
                  <a:pt x="646" y="319"/>
                </a:lnTo>
                <a:lnTo>
                  <a:pt x="577" y="268"/>
                </a:lnTo>
                <a:lnTo>
                  <a:pt x="506" y="222"/>
                </a:lnTo>
                <a:lnTo>
                  <a:pt x="436" y="176"/>
                </a:lnTo>
                <a:lnTo>
                  <a:pt x="368" y="134"/>
                </a:lnTo>
                <a:lnTo>
                  <a:pt x="297" y="97"/>
                </a:lnTo>
                <a:lnTo>
                  <a:pt x="232" y="67"/>
                </a:lnTo>
                <a:lnTo>
                  <a:pt x="197" y="54"/>
                </a:lnTo>
                <a:lnTo>
                  <a:pt x="168" y="47"/>
                </a:lnTo>
                <a:lnTo>
                  <a:pt x="140" y="42"/>
                </a:lnTo>
                <a:lnTo>
                  <a:pt x="116" y="38"/>
                </a:lnTo>
                <a:lnTo>
                  <a:pt x="94" y="42"/>
                </a:lnTo>
                <a:lnTo>
                  <a:pt x="72" y="50"/>
                </a:lnTo>
                <a:lnTo>
                  <a:pt x="53" y="59"/>
                </a:lnTo>
                <a:lnTo>
                  <a:pt x="32" y="72"/>
                </a:lnTo>
                <a:lnTo>
                  <a:pt x="13" y="88"/>
                </a:lnTo>
                <a:lnTo>
                  <a:pt x="2" y="106"/>
                </a:lnTo>
                <a:lnTo>
                  <a:pt x="0" y="118"/>
                </a:lnTo>
                <a:lnTo>
                  <a:pt x="0" y="134"/>
                </a:lnTo>
                <a:lnTo>
                  <a:pt x="7" y="151"/>
                </a:lnTo>
                <a:lnTo>
                  <a:pt x="19" y="168"/>
                </a:lnTo>
                <a:lnTo>
                  <a:pt x="35" y="188"/>
                </a:lnTo>
                <a:lnTo>
                  <a:pt x="53" y="206"/>
                </a:lnTo>
                <a:lnTo>
                  <a:pt x="84" y="231"/>
                </a:lnTo>
                <a:lnTo>
                  <a:pt x="123" y="265"/>
                </a:lnTo>
                <a:lnTo>
                  <a:pt x="172" y="302"/>
                </a:lnTo>
                <a:lnTo>
                  <a:pt x="226" y="340"/>
                </a:lnTo>
                <a:lnTo>
                  <a:pt x="278" y="381"/>
                </a:lnTo>
                <a:lnTo>
                  <a:pt x="322" y="411"/>
                </a:lnTo>
                <a:lnTo>
                  <a:pt x="355" y="440"/>
                </a:lnTo>
                <a:lnTo>
                  <a:pt x="374" y="454"/>
                </a:lnTo>
                <a:lnTo>
                  <a:pt x="359" y="436"/>
                </a:lnTo>
                <a:lnTo>
                  <a:pt x="338" y="415"/>
                </a:lnTo>
                <a:lnTo>
                  <a:pt x="316" y="395"/>
                </a:lnTo>
                <a:lnTo>
                  <a:pt x="303"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8070" name="Picture 16">
            <a:extLst>
              <a:ext uri="{FF2B5EF4-FFF2-40B4-BE49-F238E27FC236}">
                <a16:creationId xmlns:a16="http://schemas.microsoft.com/office/drawing/2014/main" id="{1677C445-0DDC-4F10-A06C-28A5AAF37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288" y="1219200"/>
            <a:ext cx="2678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Text Box 17">
            <a:extLst>
              <a:ext uri="{FF2B5EF4-FFF2-40B4-BE49-F238E27FC236}">
                <a16:creationId xmlns:a16="http://schemas.microsoft.com/office/drawing/2014/main" id="{1ABC6B80-9065-4D67-94F9-7F540C2BB926}"/>
              </a:ext>
            </a:extLst>
          </p:cNvPr>
          <p:cNvSpPr txBox="1">
            <a:spLocks noChangeArrowheads="1"/>
          </p:cNvSpPr>
          <p:nvPr/>
        </p:nvSpPr>
        <p:spPr bwMode="auto">
          <a:xfrm>
            <a:off x="3265488" y="1295400"/>
            <a:ext cx="2525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chemeClr val="tx1"/>
                </a:solidFill>
                <a:latin typeface="Arial" panose="020B0604020202020204" pitchFamily="34" charset="0"/>
              </a:rPr>
              <a:t>Periodización</a:t>
            </a:r>
          </a:p>
        </p:txBody>
      </p:sp>
      <p:pic>
        <p:nvPicPr>
          <p:cNvPr id="88072" name="Picture 18">
            <a:extLst>
              <a:ext uri="{FF2B5EF4-FFF2-40B4-BE49-F238E27FC236}">
                <a16:creationId xmlns:a16="http://schemas.microsoft.com/office/drawing/2014/main" id="{F6BA0E1E-C62B-44CB-A714-74C6508C05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057400"/>
            <a:ext cx="6127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3" name="Picture 19">
            <a:extLst>
              <a:ext uri="{FF2B5EF4-FFF2-40B4-BE49-F238E27FC236}">
                <a16:creationId xmlns:a16="http://schemas.microsoft.com/office/drawing/2014/main" id="{9E2E7B9F-6834-4338-9CA4-B1C405C2B5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75" y="2057400"/>
            <a:ext cx="619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8074" name="Group 20">
            <a:extLst>
              <a:ext uri="{FF2B5EF4-FFF2-40B4-BE49-F238E27FC236}">
                <a16:creationId xmlns:a16="http://schemas.microsoft.com/office/drawing/2014/main" id="{594E3016-8E0E-4FF8-A5AA-1FAC8AB07B98}"/>
              </a:ext>
            </a:extLst>
          </p:cNvPr>
          <p:cNvGrpSpPr>
            <a:grpSpLocks/>
          </p:cNvGrpSpPr>
          <p:nvPr/>
        </p:nvGrpSpPr>
        <p:grpSpPr bwMode="auto">
          <a:xfrm>
            <a:off x="1524000" y="1981200"/>
            <a:ext cx="6172200" cy="609600"/>
            <a:chOff x="-144" y="3504"/>
            <a:chExt cx="2784" cy="432"/>
          </a:xfrm>
        </p:grpSpPr>
        <p:sp>
          <p:nvSpPr>
            <p:cNvPr id="88094" name="Rectangle 21">
              <a:extLst>
                <a:ext uri="{FF2B5EF4-FFF2-40B4-BE49-F238E27FC236}">
                  <a16:creationId xmlns:a16="http://schemas.microsoft.com/office/drawing/2014/main" id="{71EBEC8F-1C86-4C6A-9FD7-263FF19F3CEB}"/>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8095" name="Rectangle 22">
              <a:extLst>
                <a:ext uri="{FF2B5EF4-FFF2-40B4-BE49-F238E27FC236}">
                  <a16:creationId xmlns:a16="http://schemas.microsoft.com/office/drawing/2014/main" id="{29C7E6AA-B1F6-41EA-8762-479C1E8D8F48}"/>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8096" name="Freeform 23">
              <a:extLst>
                <a:ext uri="{FF2B5EF4-FFF2-40B4-BE49-F238E27FC236}">
                  <a16:creationId xmlns:a16="http://schemas.microsoft.com/office/drawing/2014/main" id="{F9055873-1511-425F-A192-56C3657729A9}"/>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7" name="Freeform 24">
              <a:extLst>
                <a:ext uri="{FF2B5EF4-FFF2-40B4-BE49-F238E27FC236}">
                  <a16:creationId xmlns:a16="http://schemas.microsoft.com/office/drawing/2014/main" id="{F91CBC23-F84D-410A-AE1D-E2207998369B}"/>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098" name="Freeform 25">
              <a:extLst>
                <a:ext uri="{FF2B5EF4-FFF2-40B4-BE49-F238E27FC236}">
                  <a16:creationId xmlns:a16="http://schemas.microsoft.com/office/drawing/2014/main" id="{717639AF-0D29-47AD-97C8-2DC60774C50F}"/>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9" name="Freeform 26">
              <a:extLst>
                <a:ext uri="{FF2B5EF4-FFF2-40B4-BE49-F238E27FC236}">
                  <a16:creationId xmlns:a16="http://schemas.microsoft.com/office/drawing/2014/main" id="{BDA9A7B6-368D-4DC3-8C28-E979F9368087}"/>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00" name="Freeform 27">
              <a:extLst>
                <a:ext uri="{FF2B5EF4-FFF2-40B4-BE49-F238E27FC236}">
                  <a16:creationId xmlns:a16="http://schemas.microsoft.com/office/drawing/2014/main" id="{E34101D9-1069-48EB-9F8E-B74674A172A5}"/>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1" name="Freeform 28">
              <a:extLst>
                <a:ext uri="{FF2B5EF4-FFF2-40B4-BE49-F238E27FC236}">
                  <a16:creationId xmlns:a16="http://schemas.microsoft.com/office/drawing/2014/main" id="{E3095C75-42D6-4EF5-B57D-2F42FDB13AF3}"/>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02" name="Freeform 29">
              <a:extLst>
                <a:ext uri="{FF2B5EF4-FFF2-40B4-BE49-F238E27FC236}">
                  <a16:creationId xmlns:a16="http://schemas.microsoft.com/office/drawing/2014/main" id="{AC5E3658-0229-479E-95F7-E130025BDDC2}"/>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3" name="Freeform 30">
              <a:extLst>
                <a:ext uri="{FF2B5EF4-FFF2-40B4-BE49-F238E27FC236}">
                  <a16:creationId xmlns:a16="http://schemas.microsoft.com/office/drawing/2014/main" id="{C625FD0E-5253-4EDA-A8C0-57A73DB0ECFE}"/>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8075" name="Text Box 31">
            <a:extLst>
              <a:ext uri="{FF2B5EF4-FFF2-40B4-BE49-F238E27FC236}">
                <a16:creationId xmlns:a16="http://schemas.microsoft.com/office/drawing/2014/main" id="{E86AE05B-8BF2-4AE2-9974-32728D836C9C}"/>
              </a:ext>
            </a:extLst>
          </p:cNvPr>
          <p:cNvSpPr txBox="1">
            <a:spLocks noChangeArrowheads="1"/>
          </p:cNvSpPr>
          <p:nvPr/>
        </p:nvSpPr>
        <p:spPr bwMode="auto">
          <a:xfrm>
            <a:off x="1676400" y="2057400"/>
            <a:ext cx="5943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Determinantes para un Alto Rendimiento:</a:t>
            </a:r>
          </a:p>
        </p:txBody>
      </p:sp>
      <p:grpSp>
        <p:nvGrpSpPr>
          <p:cNvPr id="88076" name="Group 32">
            <a:extLst>
              <a:ext uri="{FF2B5EF4-FFF2-40B4-BE49-F238E27FC236}">
                <a16:creationId xmlns:a16="http://schemas.microsoft.com/office/drawing/2014/main" id="{3C3D17FF-9341-4957-B64A-4688B3FCCEAB}"/>
              </a:ext>
            </a:extLst>
          </p:cNvPr>
          <p:cNvGrpSpPr>
            <a:grpSpLocks/>
          </p:cNvGrpSpPr>
          <p:nvPr/>
        </p:nvGrpSpPr>
        <p:grpSpPr bwMode="auto">
          <a:xfrm>
            <a:off x="381000" y="2743200"/>
            <a:ext cx="8382000" cy="3657600"/>
            <a:chOff x="1109" y="1020"/>
            <a:chExt cx="3542" cy="2280"/>
          </a:xfrm>
        </p:grpSpPr>
        <p:sp>
          <p:nvSpPr>
            <p:cNvPr id="88084" name="Rectangle 33">
              <a:extLst>
                <a:ext uri="{FF2B5EF4-FFF2-40B4-BE49-F238E27FC236}">
                  <a16:creationId xmlns:a16="http://schemas.microsoft.com/office/drawing/2014/main" id="{4533C6E3-A99F-40C0-A5B6-6BA84BC78811}"/>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8085" name="Rectangle 34">
              <a:extLst>
                <a:ext uri="{FF2B5EF4-FFF2-40B4-BE49-F238E27FC236}">
                  <a16:creationId xmlns:a16="http://schemas.microsoft.com/office/drawing/2014/main" id="{C040655F-C10C-4EE8-9733-F3968D84DB8B}"/>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88086" name="Freeform 35">
              <a:extLst>
                <a:ext uri="{FF2B5EF4-FFF2-40B4-BE49-F238E27FC236}">
                  <a16:creationId xmlns:a16="http://schemas.microsoft.com/office/drawing/2014/main" id="{6219B730-9CC4-4B88-A935-0F9F2B806538}"/>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7" name="Freeform 36">
              <a:extLst>
                <a:ext uri="{FF2B5EF4-FFF2-40B4-BE49-F238E27FC236}">
                  <a16:creationId xmlns:a16="http://schemas.microsoft.com/office/drawing/2014/main" id="{B7FA3B70-334A-4665-A036-872A3E30F14E}"/>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88088" name="Freeform 37">
              <a:extLst>
                <a:ext uri="{FF2B5EF4-FFF2-40B4-BE49-F238E27FC236}">
                  <a16:creationId xmlns:a16="http://schemas.microsoft.com/office/drawing/2014/main" id="{C33A5133-93D6-40E0-96AC-28E8DCFF25A2}"/>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89" name="Freeform 38">
              <a:extLst>
                <a:ext uri="{FF2B5EF4-FFF2-40B4-BE49-F238E27FC236}">
                  <a16:creationId xmlns:a16="http://schemas.microsoft.com/office/drawing/2014/main" id="{06D1E0C9-6580-472A-A8F7-1D137C7155F3}"/>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88090" name="Freeform 39">
              <a:extLst>
                <a:ext uri="{FF2B5EF4-FFF2-40B4-BE49-F238E27FC236}">
                  <a16:creationId xmlns:a16="http://schemas.microsoft.com/office/drawing/2014/main" id="{0190B8B0-7DD1-4526-9F41-E657938B75DE}"/>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1" name="Freeform 40">
              <a:extLst>
                <a:ext uri="{FF2B5EF4-FFF2-40B4-BE49-F238E27FC236}">
                  <a16:creationId xmlns:a16="http://schemas.microsoft.com/office/drawing/2014/main" id="{5BBEEB96-7B28-463F-AA35-8441E4C16043}"/>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88092" name="Freeform 41">
              <a:extLst>
                <a:ext uri="{FF2B5EF4-FFF2-40B4-BE49-F238E27FC236}">
                  <a16:creationId xmlns:a16="http://schemas.microsoft.com/office/drawing/2014/main" id="{14772230-E9FD-449C-ACC4-D23DD4FD6BF9}"/>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93" name="Freeform 42">
              <a:extLst>
                <a:ext uri="{FF2B5EF4-FFF2-40B4-BE49-F238E27FC236}">
                  <a16:creationId xmlns:a16="http://schemas.microsoft.com/office/drawing/2014/main" id="{201ADCFE-0CD9-4CC2-B6D4-E57C58B49928}"/>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88077" name="AutoShape 43">
            <a:extLst>
              <a:ext uri="{FF2B5EF4-FFF2-40B4-BE49-F238E27FC236}">
                <a16:creationId xmlns:a16="http://schemas.microsoft.com/office/drawing/2014/main" id="{A65AE13D-6F70-4AB7-A818-4919F740A797}"/>
              </a:ext>
            </a:extLst>
          </p:cNvPr>
          <p:cNvSpPr>
            <a:spLocks noChangeArrowheads="1"/>
          </p:cNvSpPr>
          <p:nvPr/>
        </p:nvSpPr>
        <p:spPr bwMode="auto">
          <a:xfrm>
            <a:off x="609600" y="2971800"/>
            <a:ext cx="7924800" cy="32004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88078" name="Picture 44">
            <a:extLst>
              <a:ext uri="{FF2B5EF4-FFF2-40B4-BE49-F238E27FC236}">
                <a16:creationId xmlns:a16="http://schemas.microsoft.com/office/drawing/2014/main" id="{F030BEFB-D276-425E-BDC2-40FECA6AEA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38200" y="3228975"/>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9" name="Text Box 45">
            <a:extLst>
              <a:ext uri="{FF2B5EF4-FFF2-40B4-BE49-F238E27FC236}">
                <a16:creationId xmlns:a16="http://schemas.microsoft.com/office/drawing/2014/main" id="{7E0A0EAE-F2C4-47D1-8E78-6311144C65AF}"/>
              </a:ext>
            </a:extLst>
          </p:cNvPr>
          <p:cNvSpPr txBox="1">
            <a:spLocks noChangeArrowheads="1"/>
          </p:cNvSpPr>
          <p:nvPr/>
        </p:nvSpPr>
        <p:spPr bwMode="auto">
          <a:xfrm>
            <a:off x="1143000" y="3152775"/>
            <a:ext cx="7315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500" b="1">
                <a:solidFill>
                  <a:schemeClr val="tx1"/>
                </a:solidFill>
                <a:latin typeface="Arial" panose="020B0604020202020204" pitchFamily="34" charset="0"/>
              </a:rPr>
              <a:t>La adaptación del organismo</a:t>
            </a:r>
          </a:p>
        </p:txBody>
      </p:sp>
      <p:pic>
        <p:nvPicPr>
          <p:cNvPr id="88080" name="Picture 48">
            <a:extLst>
              <a:ext uri="{FF2B5EF4-FFF2-40B4-BE49-F238E27FC236}">
                <a16:creationId xmlns:a16="http://schemas.microsoft.com/office/drawing/2014/main" id="{2F3F8A79-6747-484F-9C7F-DD22D5ADFD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38200" y="3978275"/>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81" name="Text Box 49">
            <a:extLst>
              <a:ext uri="{FF2B5EF4-FFF2-40B4-BE49-F238E27FC236}">
                <a16:creationId xmlns:a16="http://schemas.microsoft.com/office/drawing/2014/main" id="{20F4349D-0219-4E27-9990-DC93467F34CF}"/>
              </a:ext>
            </a:extLst>
          </p:cNvPr>
          <p:cNvSpPr txBox="1">
            <a:spLocks noChangeArrowheads="1"/>
          </p:cNvSpPr>
          <p:nvPr/>
        </p:nvSpPr>
        <p:spPr bwMode="auto">
          <a:xfrm>
            <a:off x="1143000" y="3902075"/>
            <a:ext cx="73152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500" b="1">
                <a:solidFill>
                  <a:schemeClr val="tx1"/>
                </a:solidFill>
                <a:latin typeface="Arial" panose="020B0604020202020204" pitchFamily="34" charset="0"/>
              </a:rPr>
              <a:t>Los ajustes psicológicos a los aspectos específicos del entrenamiento y las competencias</a:t>
            </a:r>
          </a:p>
        </p:txBody>
      </p:sp>
      <p:pic>
        <p:nvPicPr>
          <p:cNvPr id="88082" name="Picture 50">
            <a:extLst>
              <a:ext uri="{FF2B5EF4-FFF2-40B4-BE49-F238E27FC236}">
                <a16:creationId xmlns:a16="http://schemas.microsoft.com/office/drawing/2014/main" id="{E4B8A09E-37D6-44F7-B350-311708945D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38200" y="5470525"/>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83" name="Text Box 51">
            <a:extLst>
              <a:ext uri="{FF2B5EF4-FFF2-40B4-BE49-F238E27FC236}">
                <a16:creationId xmlns:a16="http://schemas.microsoft.com/office/drawing/2014/main" id="{1A329820-92A3-4A49-8A6D-DB9C1CEBF55F}"/>
              </a:ext>
            </a:extLst>
          </p:cNvPr>
          <p:cNvSpPr txBox="1">
            <a:spLocks noChangeArrowheads="1"/>
          </p:cNvSpPr>
          <p:nvPr/>
        </p:nvSpPr>
        <p:spPr bwMode="auto">
          <a:xfrm>
            <a:off x="1143000" y="5394325"/>
            <a:ext cx="7315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500" b="1">
                <a:solidFill>
                  <a:schemeClr val="tx1"/>
                </a:solidFill>
                <a:latin typeface="Arial" panose="020B0604020202020204" pitchFamily="34" charset="0"/>
              </a:rPr>
              <a:t>El desarrollo de destrezas y habilidades</a:t>
            </a:r>
          </a:p>
        </p:txBody>
      </p:sp>
    </p:spTree>
    <p:custDataLst>
      <p:tags r:id="rId1"/>
    </p:custData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2">
            <a:extLst>
              <a:ext uri="{FF2B5EF4-FFF2-40B4-BE49-F238E27FC236}">
                <a16:creationId xmlns:a16="http://schemas.microsoft.com/office/drawing/2014/main" id="{20BAD303-5BE4-4E4A-9ECC-CC0718C84E35}"/>
              </a:ext>
            </a:extLst>
          </p:cNvPr>
          <p:cNvGrpSpPr>
            <a:grpSpLocks/>
          </p:cNvGrpSpPr>
          <p:nvPr/>
        </p:nvGrpSpPr>
        <p:grpSpPr bwMode="auto">
          <a:xfrm>
            <a:off x="2743200" y="457200"/>
            <a:ext cx="3505200" cy="685800"/>
            <a:chOff x="1298" y="1873"/>
            <a:chExt cx="3020" cy="478"/>
          </a:xfrm>
        </p:grpSpPr>
        <p:sp>
          <p:nvSpPr>
            <p:cNvPr id="90151" name="Rectangle 3">
              <a:extLst>
                <a:ext uri="{FF2B5EF4-FFF2-40B4-BE49-F238E27FC236}">
                  <a16:creationId xmlns:a16="http://schemas.microsoft.com/office/drawing/2014/main" id="{BF289501-B268-4498-B445-FBC05AD2A370}"/>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0152" name="Rectangle 4">
              <a:extLst>
                <a:ext uri="{FF2B5EF4-FFF2-40B4-BE49-F238E27FC236}">
                  <a16:creationId xmlns:a16="http://schemas.microsoft.com/office/drawing/2014/main" id="{FD16814A-F0C8-490D-A36F-8C94402D0068}"/>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0153" name="Freeform 5">
              <a:extLst>
                <a:ext uri="{FF2B5EF4-FFF2-40B4-BE49-F238E27FC236}">
                  <a16:creationId xmlns:a16="http://schemas.microsoft.com/office/drawing/2014/main" id="{5C96AA7D-BBEA-49A0-9F72-C0852223C877}"/>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54" name="Freeform 6">
              <a:extLst>
                <a:ext uri="{FF2B5EF4-FFF2-40B4-BE49-F238E27FC236}">
                  <a16:creationId xmlns:a16="http://schemas.microsoft.com/office/drawing/2014/main" id="{73AEAB53-2618-4551-A0F9-765C49334AE5}"/>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55" name="Freeform 7">
              <a:extLst>
                <a:ext uri="{FF2B5EF4-FFF2-40B4-BE49-F238E27FC236}">
                  <a16:creationId xmlns:a16="http://schemas.microsoft.com/office/drawing/2014/main" id="{81AEDD7D-A907-42C6-8765-476CD794BB43}"/>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56" name="Freeform 8">
              <a:extLst>
                <a:ext uri="{FF2B5EF4-FFF2-40B4-BE49-F238E27FC236}">
                  <a16:creationId xmlns:a16="http://schemas.microsoft.com/office/drawing/2014/main" id="{095B2198-C68C-4644-B4B7-28B29DC1A425}"/>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57" name="Freeform 9">
              <a:extLst>
                <a:ext uri="{FF2B5EF4-FFF2-40B4-BE49-F238E27FC236}">
                  <a16:creationId xmlns:a16="http://schemas.microsoft.com/office/drawing/2014/main" id="{8CC593A9-B6C2-49FE-8952-887DA11EFB26}"/>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58" name="Freeform 10">
              <a:extLst>
                <a:ext uri="{FF2B5EF4-FFF2-40B4-BE49-F238E27FC236}">
                  <a16:creationId xmlns:a16="http://schemas.microsoft.com/office/drawing/2014/main" id="{4205C214-E273-4560-888F-F6572A587FCA}"/>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59" name="Freeform 11">
              <a:extLst>
                <a:ext uri="{FF2B5EF4-FFF2-40B4-BE49-F238E27FC236}">
                  <a16:creationId xmlns:a16="http://schemas.microsoft.com/office/drawing/2014/main" id="{B3F194A7-EA96-4B29-9EF8-38336E78FDA4}"/>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60" name="Freeform 12">
              <a:extLst>
                <a:ext uri="{FF2B5EF4-FFF2-40B4-BE49-F238E27FC236}">
                  <a16:creationId xmlns:a16="http://schemas.microsoft.com/office/drawing/2014/main" id="{CC56C746-8CCB-4034-9BDD-AF557FA507AA}"/>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03149" name="Text Box 13">
            <a:extLst>
              <a:ext uri="{FF2B5EF4-FFF2-40B4-BE49-F238E27FC236}">
                <a16:creationId xmlns:a16="http://schemas.microsoft.com/office/drawing/2014/main" id="{AE962AEB-BF3F-419F-95CF-41DB5A45CBD4}"/>
              </a:ext>
            </a:extLst>
          </p:cNvPr>
          <p:cNvSpPr txBox="1">
            <a:spLocks noChangeArrowheads="1"/>
          </p:cNvSpPr>
          <p:nvPr/>
        </p:nvSpPr>
        <p:spPr bwMode="auto">
          <a:xfrm>
            <a:off x="2438400" y="530225"/>
            <a:ext cx="41910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EL PLAN ANUAL</a:t>
            </a:r>
          </a:p>
        </p:txBody>
      </p:sp>
      <p:sp>
        <p:nvSpPr>
          <p:cNvPr id="90116" name="Freeform 14">
            <a:extLst>
              <a:ext uri="{FF2B5EF4-FFF2-40B4-BE49-F238E27FC236}">
                <a16:creationId xmlns:a16="http://schemas.microsoft.com/office/drawing/2014/main" id="{AE3A3B1E-AE2C-42E6-BF12-88A72ED111E2}"/>
              </a:ext>
            </a:extLst>
          </p:cNvPr>
          <p:cNvSpPr>
            <a:spLocks/>
          </p:cNvSpPr>
          <p:nvPr/>
        </p:nvSpPr>
        <p:spPr bwMode="auto">
          <a:xfrm>
            <a:off x="1631950" y="1320800"/>
            <a:ext cx="1339850" cy="508000"/>
          </a:xfrm>
          <a:custGeom>
            <a:avLst/>
            <a:gdLst>
              <a:gd name="T0" fmla="*/ 1108421 w 2530"/>
              <a:gd name="T1" fmla="*/ 264054 h 960"/>
              <a:gd name="T2" fmla="*/ 1053874 w 2530"/>
              <a:gd name="T3" fmla="*/ 339725 h 960"/>
              <a:gd name="T4" fmla="*/ 1036927 w 2530"/>
              <a:gd name="T5" fmla="*/ 383117 h 960"/>
              <a:gd name="T6" fmla="*/ 1019451 w 2530"/>
              <a:gd name="T7" fmla="*/ 394758 h 960"/>
              <a:gd name="T8" fmla="*/ 994031 w 2530"/>
              <a:gd name="T9" fmla="*/ 405871 h 960"/>
              <a:gd name="T10" fmla="*/ 973377 w 2530"/>
              <a:gd name="T11" fmla="*/ 405871 h 960"/>
              <a:gd name="T12" fmla="*/ 994031 w 2530"/>
              <a:gd name="T13" fmla="*/ 332317 h 960"/>
              <a:gd name="T14" fmla="*/ 1141256 w 2530"/>
              <a:gd name="T15" fmla="*/ 179917 h 960"/>
              <a:gd name="T16" fmla="*/ 1144433 w 2530"/>
              <a:gd name="T17" fmla="*/ 132821 h 960"/>
              <a:gd name="T18" fmla="*/ 961726 w 2530"/>
              <a:gd name="T19" fmla="*/ 237596 h 960"/>
              <a:gd name="T20" fmla="*/ 822975 w 2530"/>
              <a:gd name="T21" fmla="*/ 345546 h 960"/>
              <a:gd name="T22" fmla="*/ 693227 w 2530"/>
              <a:gd name="T23" fmla="*/ 456142 h 960"/>
              <a:gd name="T24" fmla="*/ 591546 w 2530"/>
              <a:gd name="T25" fmla="*/ 416454 h 960"/>
              <a:gd name="T26" fmla="*/ 726591 w 2530"/>
              <a:gd name="T27" fmla="*/ 277283 h 960"/>
              <a:gd name="T28" fmla="*/ 877522 w 2530"/>
              <a:gd name="T29" fmla="*/ 137583 h 960"/>
              <a:gd name="T30" fmla="*/ 629147 w 2530"/>
              <a:gd name="T31" fmla="*/ 314325 h 960"/>
              <a:gd name="T32" fmla="*/ 448029 w 2530"/>
              <a:gd name="T33" fmla="*/ 460904 h 960"/>
              <a:gd name="T34" fmla="*/ 340523 w 2530"/>
              <a:gd name="T35" fmla="*/ 500592 h 960"/>
              <a:gd name="T36" fmla="*/ 335757 w 2530"/>
              <a:gd name="T37" fmla="*/ 429683 h 960"/>
              <a:gd name="T38" fmla="*/ 395070 w 2530"/>
              <a:gd name="T39" fmla="*/ 405871 h 960"/>
              <a:gd name="T40" fmla="*/ 434789 w 2530"/>
              <a:gd name="T41" fmla="*/ 367771 h 960"/>
              <a:gd name="T42" fmla="*/ 419431 w 2530"/>
              <a:gd name="T43" fmla="*/ 366183 h 960"/>
              <a:gd name="T44" fmla="*/ 463916 w 2530"/>
              <a:gd name="T45" fmla="*/ 330200 h 960"/>
              <a:gd name="T46" fmla="*/ 482452 w 2530"/>
              <a:gd name="T47" fmla="*/ 303742 h 960"/>
              <a:gd name="T48" fmla="*/ 576718 w 2530"/>
              <a:gd name="T49" fmla="*/ 199496 h 960"/>
              <a:gd name="T50" fmla="*/ 388715 w 2530"/>
              <a:gd name="T51" fmla="*/ 348192 h 960"/>
              <a:gd name="T52" fmla="*/ 275384 w 2530"/>
              <a:gd name="T53" fmla="*/ 432329 h 960"/>
              <a:gd name="T54" fmla="*/ 217130 w 2530"/>
              <a:gd name="T55" fmla="*/ 383117 h 960"/>
              <a:gd name="T56" fmla="*/ 381831 w 2530"/>
              <a:gd name="T57" fmla="*/ 184679 h 960"/>
              <a:gd name="T58" fmla="*/ 289683 w 2530"/>
              <a:gd name="T59" fmla="*/ 259292 h 960"/>
              <a:gd name="T60" fmla="*/ 156228 w 2530"/>
              <a:gd name="T61" fmla="*/ 369888 h 960"/>
              <a:gd name="T62" fmla="*/ 52958 w 2530"/>
              <a:gd name="T63" fmla="*/ 419100 h 960"/>
              <a:gd name="T64" fmla="*/ 2118 w 2530"/>
              <a:gd name="T65" fmla="*/ 416454 h 960"/>
              <a:gd name="T66" fmla="*/ 5296 w 2530"/>
              <a:gd name="T67" fmla="*/ 398463 h 960"/>
              <a:gd name="T68" fmla="*/ 28598 w 2530"/>
              <a:gd name="T69" fmla="*/ 392642 h 960"/>
              <a:gd name="T70" fmla="*/ 44485 w 2530"/>
              <a:gd name="T71" fmla="*/ 381529 h 960"/>
              <a:gd name="T72" fmla="*/ 94266 w 2530"/>
              <a:gd name="T73" fmla="*/ 348192 h 960"/>
              <a:gd name="T74" fmla="*/ 273795 w 2530"/>
              <a:gd name="T75" fmla="*/ 203729 h 960"/>
              <a:gd name="T76" fmla="*/ 490925 w 2530"/>
              <a:gd name="T77" fmla="*/ 28575 h 960"/>
              <a:gd name="T78" fmla="*/ 558183 w 2530"/>
              <a:gd name="T79" fmla="*/ 4763 h 960"/>
              <a:gd name="T80" fmla="*/ 496751 w 2530"/>
              <a:gd name="T81" fmla="*/ 141817 h 960"/>
              <a:gd name="T82" fmla="*/ 400366 w 2530"/>
              <a:gd name="T83" fmla="*/ 267758 h 960"/>
              <a:gd name="T84" fmla="*/ 594194 w 2530"/>
              <a:gd name="T85" fmla="*/ 130704 h 960"/>
              <a:gd name="T86" fmla="*/ 692697 w 2530"/>
              <a:gd name="T87" fmla="*/ 77788 h 960"/>
              <a:gd name="T88" fmla="*/ 746185 w 2530"/>
              <a:gd name="T89" fmla="*/ 135467 h 960"/>
              <a:gd name="T90" fmla="*/ 621203 w 2530"/>
              <a:gd name="T91" fmla="*/ 243417 h 960"/>
              <a:gd name="T92" fmla="*/ 463916 w 2530"/>
              <a:gd name="T93" fmla="*/ 389996 h 960"/>
              <a:gd name="T94" fmla="*/ 697993 w 2530"/>
              <a:gd name="T95" fmla="*/ 216958 h 960"/>
              <a:gd name="T96" fmla="*/ 908768 w 2530"/>
              <a:gd name="T97" fmla="*/ 57679 h 960"/>
              <a:gd name="T98" fmla="*/ 1002504 w 2530"/>
              <a:gd name="T99" fmla="*/ 17992 h 960"/>
              <a:gd name="T100" fmla="*/ 1025277 w 2530"/>
              <a:gd name="T101" fmla="*/ 111125 h 960"/>
              <a:gd name="T102" fmla="*/ 879111 w 2530"/>
              <a:gd name="T103" fmla="*/ 219604 h 960"/>
              <a:gd name="T104" fmla="*/ 719176 w 2530"/>
              <a:gd name="T105" fmla="*/ 376767 h 960"/>
              <a:gd name="T106" fmla="*/ 890232 w 2530"/>
              <a:gd name="T107" fmla="*/ 250825 h 960"/>
              <a:gd name="T108" fmla="*/ 1182034 w 2530"/>
              <a:gd name="T109" fmla="*/ 51329 h 960"/>
              <a:gd name="T110" fmla="*/ 1311782 w 2530"/>
              <a:gd name="T111" fmla="*/ 31221 h 960"/>
              <a:gd name="T112" fmla="*/ 1320785 w 2530"/>
              <a:gd name="T113" fmla="*/ 99483 h 960"/>
              <a:gd name="T114" fmla="*/ 1151847 w 2530"/>
              <a:gd name="T115" fmla="*/ 232833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30" h="960">
                <a:moveTo>
                  <a:pt x="2226" y="377"/>
                </a:moveTo>
                <a:lnTo>
                  <a:pt x="2213" y="390"/>
                </a:lnTo>
                <a:lnTo>
                  <a:pt x="2194" y="402"/>
                </a:lnTo>
                <a:lnTo>
                  <a:pt x="2172" y="424"/>
                </a:lnTo>
                <a:lnTo>
                  <a:pt x="2148" y="444"/>
                </a:lnTo>
                <a:lnTo>
                  <a:pt x="2126" y="465"/>
                </a:lnTo>
                <a:lnTo>
                  <a:pt x="2107" y="481"/>
                </a:lnTo>
                <a:lnTo>
                  <a:pt x="2093" y="499"/>
                </a:lnTo>
                <a:lnTo>
                  <a:pt x="2083" y="506"/>
                </a:lnTo>
                <a:lnTo>
                  <a:pt x="2074" y="515"/>
                </a:lnTo>
                <a:lnTo>
                  <a:pt x="2067" y="528"/>
                </a:lnTo>
                <a:lnTo>
                  <a:pt x="2052" y="549"/>
                </a:lnTo>
                <a:lnTo>
                  <a:pt x="2039" y="565"/>
                </a:lnTo>
                <a:lnTo>
                  <a:pt x="2023" y="590"/>
                </a:lnTo>
                <a:lnTo>
                  <a:pt x="2006" y="617"/>
                </a:lnTo>
                <a:lnTo>
                  <a:pt x="1990" y="642"/>
                </a:lnTo>
                <a:lnTo>
                  <a:pt x="1971" y="667"/>
                </a:lnTo>
                <a:lnTo>
                  <a:pt x="1950" y="678"/>
                </a:lnTo>
                <a:lnTo>
                  <a:pt x="1928" y="692"/>
                </a:lnTo>
                <a:lnTo>
                  <a:pt x="1918" y="703"/>
                </a:lnTo>
                <a:lnTo>
                  <a:pt x="1919" y="721"/>
                </a:lnTo>
                <a:lnTo>
                  <a:pt x="1934" y="721"/>
                </a:lnTo>
                <a:lnTo>
                  <a:pt x="1950" y="721"/>
                </a:lnTo>
                <a:lnTo>
                  <a:pt x="1958" y="724"/>
                </a:lnTo>
                <a:lnTo>
                  <a:pt x="1952" y="724"/>
                </a:lnTo>
                <a:lnTo>
                  <a:pt x="1936" y="728"/>
                </a:lnTo>
                <a:lnTo>
                  <a:pt x="1912" y="733"/>
                </a:lnTo>
                <a:lnTo>
                  <a:pt x="1896" y="737"/>
                </a:lnTo>
                <a:lnTo>
                  <a:pt x="1893" y="742"/>
                </a:lnTo>
                <a:lnTo>
                  <a:pt x="1903" y="742"/>
                </a:lnTo>
                <a:lnTo>
                  <a:pt x="1918" y="746"/>
                </a:lnTo>
                <a:lnTo>
                  <a:pt x="1925" y="746"/>
                </a:lnTo>
                <a:lnTo>
                  <a:pt x="1928" y="749"/>
                </a:lnTo>
                <a:lnTo>
                  <a:pt x="1919" y="753"/>
                </a:lnTo>
                <a:lnTo>
                  <a:pt x="1909" y="758"/>
                </a:lnTo>
                <a:lnTo>
                  <a:pt x="1893" y="758"/>
                </a:lnTo>
                <a:lnTo>
                  <a:pt x="1877" y="758"/>
                </a:lnTo>
                <a:lnTo>
                  <a:pt x="1863" y="753"/>
                </a:lnTo>
                <a:lnTo>
                  <a:pt x="1863" y="758"/>
                </a:lnTo>
                <a:lnTo>
                  <a:pt x="1877" y="767"/>
                </a:lnTo>
                <a:lnTo>
                  <a:pt x="1890" y="771"/>
                </a:lnTo>
                <a:lnTo>
                  <a:pt x="1887" y="771"/>
                </a:lnTo>
                <a:lnTo>
                  <a:pt x="1883" y="778"/>
                </a:lnTo>
                <a:lnTo>
                  <a:pt x="1871" y="783"/>
                </a:lnTo>
                <a:lnTo>
                  <a:pt x="1855" y="787"/>
                </a:lnTo>
                <a:lnTo>
                  <a:pt x="1849" y="778"/>
                </a:lnTo>
                <a:lnTo>
                  <a:pt x="1844" y="771"/>
                </a:lnTo>
                <a:lnTo>
                  <a:pt x="1838" y="767"/>
                </a:lnTo>
                <a:lnTo>
                  <a:pt x="1834" y="771"/>
                </a:lnTo>
                <a:lnTo>
                  <a:pt x="1806" y="749"/>
                </a:lnTo>
                <a:lnTo>
                  <a:pt x="1803" y="721"/>
                </a:lnTo>
                <a:lnTo>
                  <a:pt x="1812" y="695"/>
                </a:lnTo>
                <a:lnTo>
                  <a:pt x="1831" y="674"/>
                </a:lnTo>
                <a:lnTo>
                  <a:pt x="1838" y="667"/>
                </a:lnTo>
                <a:lnTo>
                  <a:pt x="1855" y="649"/>
                </a:lnTo>
                <a:lnTo>
                  <a:pt x="1877" y="628"/>
                </a:lnTo>
                <a:lnTo>
                  <a:pt x="1900" y="603"/>
                </a:lnTo>
                <a:lnTo>
                  <a:pt x="1931" y="569"/>
                </a:lnTo>
                <a:lnTo>
                  <a:pt x="1967" y="536"/>
                </a:lnTo>
                <a:lnTo>
                  <a:pt x="2002" y="499"/>
                </a:lnTo>
                <a:lnTo>
                  <a:pt x="2039" y="456"/>
                </a:lnTo>
                <a:lnTo>
                  <a:pt x="2077" y="419"/>
                </a:lnTo>
                <a:lnTo>
                  <a:pt x="2119" y="377"/>
                </a:lnTo>
                <a:lnTo>
                  <a:pt x="2155" y="340"/>
                </a:lnTo>
                <a:lnTo>
                  <a:pt x="2194" y="302"/>
                </a:lnTo>
                <a:lnTo>
                  <a:pt x="2229" y="268"/>
                </a:lnTo>
                <a:lnTo>
                  <a:pt x="2262" y="235"/>
                </a:lnTo>
                <a:lnTo>
                  <a:pt x="2290" y="210"/>
                </a:lnTo>
                <a:lnTo>
                  <a:pt x="2313" y="188"/>
                </a:lnTo>
                <a:lnTo>
                  <a:pt x="2270" y="201"/>
                </a:lnTo>
                <a:lnTo>
                  <a:pt x="2219" y="222"/>
                </a:lnTo>
                <a:lnTo>
                  <a:pt x="2161" y="251"/>
                </a:lnTo>
                <a:lnTo>
                  <a:pt x="2102" y="281"/>
                </a:lnTo>
                <a:lnTo>
                  <a:pt x="2039" y="315"/>
                </a:lnTo>
                <a:lnTo>
                  <a:pt x="1983" y="349"/>
                </a:lnTo>
                <a:lnTo>
                  <a:pt x="1931" y="377"/>
                </a:lnTo>
                <a:lnTo>
                  <a:pt x="1887" y="402"/>
                </a:lnTo>
                <a:lnTo>
                  <a:pt x="1868" y="415"/>
                </a:lnTo>
                <a:lnTo>
                  <a:pt x="1844" y="431"/>
                </a:lnTo>
                <a:lnTo>
                  <a:pt x="1816" y="449"/>
                </a:lnTo>
                <a:lnTo>
                  <a:pt x="1787" y="469"/>
                </a:lnTo>
                <a:lnTo>
                  <a:pt x="1754" y="494"/>
                </a:lnTo>
                <a:lnTo>
                  <a:pt x="1722" y="519"/>
                </a:lnTo>
                <a:lnTo>
                  <a:pt x="1689" y="544"/>
                </a:lnTo>
                <a:lnTo>
                  <a:pt x="1654" y="569"/>
                </a:lnTo>
                <a:lnTo>
                  <a:pt x="1619" y="599"/>
                </a:lnTo>
                <a:lnTo>
                  <a:pt x="1586" y="628"/>
                </a:lnTo>
                <a:lnTo>
                  <a:pt x="1554" y="653"/>
                </a:lnTo>
                <a:lnTo>
                  <a:pt x="1524" y="683"/>
                </a:lnTo>
                <a:lnTo>
                  <a:pt x="1493" y="708"/>
                </a:lnTo>
                <a:lnTo>
                  <a:pt x="1470" y="733"/>
                </a:lnTo>
                <a:lnTo>
                  <a:pt x="1448" y="753"/>
                </a:lnTo>
                <a:lnTo>
                  <a:pt x="1429" y="774"/>
                </a:lnTo>
                <a:lnTo>
                  <a:pt x="1392" y="812"/>
                </a:lnTo>
                <a:lnTo>
                  <a:pt x="1350" y="842"/>
                </a:lnTo>
                <a:lnTo>
                  <a:pt x="1309" y="862"/>
                </a:lnTo>
                <a:lnTo>
                  <a:pt x="1269" y="876"/>
                </a:lnTo>
                <a:lnTo>
                  <a:pt x="1234" y="880"/>
                </a:lnTo>
                <a:lnTo>
                  <a:pt x="1201" y="880"/>
                </a:lnTo>
                <a:lnTo>
                  <a:pt x="1176" y="876"/>
                </a:lnTo>
                <a:lnTo>
                  <a:pt x="1157" y="867"/>
                </a:lnTo>
                <a:lnTo>
                  <a:pt x="1131" y="846"/>
                </a:lnTo>
                <a:lnTo>
                  <a:pt x="1114" y="821"/>
                </a:lnTo>
                <a:lnTo>
                  <a:pt x="1117" y="787"/>
                </a:lnTo>
                <a:lnTo>
                  <a:pt x="1147" y="742"/>
                </a:lnTo>
                <a:lnTo>
                  <a:pt x="1163" y="724"/>
                </a:lnTo>
                <a:lnTo>
                  <a:pt x="1185" y="699"/>
                </a:lnTo>
                <a:lnTo>
                  <a:pt x="1215" y="670"/>
                </a:lnTo>
                <a:lnTo>
                  <a:pt x="1247" y="637"/>
                </a:lnTo>
                <a:lnTo>
                  <a:pt x="1288" y="603"/>
                </a:lnTo>
                <a:lnTo>
                  <a:pt x="1328" y="565"/>
                </a:lnTo>
                <a:lnTo>
                  <a:pt x="1372" y="524"/>
                </a:lnTo>
                <a:lnTo>
                  <a:pt x="1415" y="486"/>
                </a:lnTo>
                <a:lnTo>
                  <a:pt x="1459" y="444"/>
                </a:lnTo>
                <a:lnTo>
                  <a:pt x="1502" y="406"/>
                </a:lnTo>
                <a:lnTo>
                  <a:pt x="1541" y="369"/>
                </a:lnTo>
                <a:lnTo>
                  <a:pt x="1577" y="335"/>
                </a:lnTo>
                <a:lnTo>
                  <a:pt x="1611" y="306"/>
                </a:lnTo>
                <a:lnTo>
                  <a:pt x="1638" y="281"/>
                </a:lnTo>
                <a:lnTo>
                  <a:pt x="1657" y="260"/>
                </a:lnTo>
                <a:lnTo>
                  <a:pt x="1670" y="247"/>
                </a:lnTo>
                <a:lnTo>
                  <a:pt x="1597" y="297"/>
                </a:lnTo>
                <a:lnTo>
                  <a:pt x="1524" y="349"/>
                </a:lnTo>
                <a:lnTo>
                  <a:pt x="1451" y="399"/>
                </a:lnTo>
                <a:lnTo>
                  <a:pt x="1380" y="449"/>
                </a:lnTo>
                <a:lnTo>
                  <a:pt x="1315" y="499"/>
                </a:lnTo>
                <a:lnTo>
                  <a:pt x="1250" y="544"/>
                </a:lnTo>
                <a:lnTo>
                  <a:pt x="1188" y="594"/>
                </a:lnTo>
                <a:lnTo>
                  <a:pt x="1128" y="642"/>
                </a:lnTo>
                <a:lnTo>
                  <a:pt x="1073" y="683"/>
                </a:lnTo>
                <a:lnTo>
                  <a:pt x="1022" y="724"/>
                </a:lnTo>
                <a:lnTo>
                  <a:pt x="976" y="762"/>
                </a:lnTo>
                <a:lnTo>
                  <a:pt x="935" y="796"/>
                </a:lnTo>
                <a:lnTo>
                  <a:pt x="901" y="826"/>
                </a:lnTo>
                <a:lnTo>
                  <a:pt x="870" y="851"/>
                </a:lnTo>
                <a:lnTo>
                  <a:pt x="846" y="871"/>
                </a:lnTo>
                <a:lnTo>
                  <a:pt x="827" y="887"/>
                </a:lnTo>
                <a:lnTo>
                  <a:pt x="797" y="912"/>
                </a:lnTo>
                <a:lnTo>
                  <a:pt x="769" y="930"/>
                </a:lnTo>
                <a:lnTo>
                  <a:pt x="743" y="946"/>
                </a:lnTo>
                <a:lnTo>
                  <a:pt x="715" y="955"/>
                </a:lnTo>
                <a:lnTo>
                  <a:pt x="691" y="960"/>
                </a:lnTo>
                <a:lnTo>
                  <a:pt x="666" y="955"/>
                </a:lnTo>
                <a:lnTo>
                  <a:pt x="643" y="946"/>
                </a:lnTo>
                <a:lnTo>
                  <a:pt x="618" y="930"/>
                </a:lnTo>
                <a:lnTo>
                  <a:pt x="588" y="896"/>
                </a:lnTo>
                <a:lnTo>
                  <a:pt x="582" y="867"/>
                </a:lnTo>
                <a:lnTo>
                  <a:pt x="594" y="842"/>
                </a:lnTo>
                <a:lnTo>
                  <a:pt x="607" y="830"/>
                </a:lnTo>
                <a:lnTo>
                  <a:pt x="613" y="826"/>
                </a:lnTo>
                <a:lnTo>
                  <a:pt x="623" y="817"/>
                </a:lnTo>
                <a:lnTo>
                  <a:pt x="634" y="812"/>
                </a:lnTo>
                <a:lnTo>
                  <a:pt x="647" y="803"/>
                </a:lnTo>
                <a:lnTo>
                  <a:pt x="659" y="799"/>
                </a:lnTo>
                <a:lnTo>
                  <a:pt x="669" y="796"/>
                </a:lnTo>
                <a:lnTo>
                  <a:pt x="681" y="792"/>
                </a:lnTo>
                <a:lnTo>
                  <a:pt x="688" y="792"/>
                </a:lnTo>
                <a:lnTo>
                  <a:pt x="708" y="787"/>
                </a:lnTo>
                <a:lnTo>
                  <a:pt x="727" y="778"/>
                </a:lnTo>
                <a:lnTo>
                  <a:pt x="746" y="767"/>
                </a:lnTo>
                <a:lnTo>
                  <a:pt x="762" y="753"/>
                </a:lnTo>
                <a:lnTo>
                  <a:pt x="781" y="737"/>
                </a:lnTo>
                <a:lnTo>
                  <a:pt x="802" y="721"/>
                </a:lnTo>
                <a:lnTo>
                  <a:pt x="824" y="699"/>
                </a:lnTo>
                <a:lnTo>
                  <a:pt x="849" y="683"/>
                </a:lnTo>
                <a:lnTo>
                  <a:pt x="840" y="687"/>
                </a:lnTo>
                <a:lnTo>
                  <a:pt x="833" y="692"/>
                </a:lnTo>
                <a:lnTo>
                  <a:pt x="821" y="695"/>
                </a:lnTo>
                <a:lnTo>
                  <a:pt x="808" y="699"/>
                </a:lnTo>
                <a:lnTo>
                  <a:pt x="795" y="708"/>
                </a:lnTo>
                <a:lnTo>
                  <a:pt x="778" y="712"/>
                </a:lnTo>
                <a:lnTo>
                  <a:pt x="759" y="724"/>
                </a:lnTo>
                <a:lnTo>
                  <a:pt x="740" y="733"/>
                </a:lnTo>
                <a:lnTo>
                  <a:pt x="753" y="721"/>
                </a:lnTo>
                <a:lnTo>
                  <a:pt x="769" y="708"/>
                </a:lnTo>
                <a:lnTo>
                  <a:pt x="792" y="692"/>
                </a:lnTo>
                <a:lnTo>
                  <a:pt x="818" y="674"/>
                </a:lnTo>
                <a:lnTo>
                  <a:pt x="843" y="658"/>
                </a:lnTo>
                <a:lnTo>
                  <a:pt x="868" y="642"/>
                </a:lnTo>
                <a:lnTo>
                  <a:pt x="892" y="619"/>
                </a:lnTo>
                <a:lnTo>
                  <a:pt x="911" y="603"/>
                </a:lnTo>
                <a:lnTo>
                  <a:pt x="901" y="608"/>
                </a:lnTo>
                <a:lnTo>
                  <a:pt x="886" y="617"/>
                </a:lnTo>
                <a:lnTo>
                  <a:pt x="876" y="624"/>
                </a:lnTo>
                <a:lnTo>
                  <a:pt x="862" y="633"/>
                </a:lnTo>
                <a:lnTo>
                  <a:pt x="851" y="642"/>
                </a:lnTo>
                <a:lnTo>
                  <a:pt x="837" y="649"/>
                </a:lnTo>
                <a:lnTo>
                  <a:pt x="824" y="658"/>
                </a:lnTo>
                <a:lnTo>
                  <a:pt x="811" y="667"/>
                </a:lnTo>
                <a:lnTo>
                  <a:pt x="830" y="649"/>
                </a:lnTo>
                <a:lnTo>
                  <a:pt x="865" y="617"/>
                </a:lnTo>
                <a:lnTo>
                  <a:pt x="911" y="574"/>
                </a:lnTo>
                <a:lnTo>
                  <a:pt x="968" y="524"/>
                </a:lnTo>
                <a:lnTo>
                  <a:pt x="1027" y="469"/>
                </a:lnTo>
                <a:lnTo>
                  <a:pt x="1085" y="415"/>
                </a:lnTo>
                <a:lnTo>
                  <a:pt x="1138" y="369"/>
                </a:lnTo>
                <a:lnTo>
                  <a:pt x="1182" y="327"/>
                </a:lnTo>
                <a:lnTo>
                  <a:pt x="1157" y="340"/>
                </a:lnTo>
                <a:lnTo>
                  <a:pt x="1125" y="356"/>
                </a:lnTo>
                <a:lnTo>
                  <a:pt x="1089" y="377"/>
                </a:lnTo>
                <a:lnTo>
                  <a:pt x="1050" y="406"/>
                </a:lnTo>
                <a:lnTo>
                  <a:pt x="1005" y="440"/>
                </a:lnTo>
                <a:lnTo>
                  <a:pt x="963" y="474"/>
                </a:lnTo>
                <a:lnTo>
                  <a:pt x="914" y="511"/>
                </a:lnTo>
                <a:lnTo>
                  <a:pt x="868" y="549"/>
                </a:lnTo>
                <a:lnTo>
                  <a:pt x="821" y="587"/>
                </a:lnTo>
                <a:lnTo>
                  <a:pt x="775" y="624"/>
                </a:lnTo>
                <a:lnTo>
                  <a:pt x="734" y="658"/>
                </a:lnTo>
                <a:lnTo>
                  <a:pt x="694" y="692"/>
                </a:lnTo>
                <a:lnTo>
                  <a:pt x="659" y="721"/>
                </a:lnTo>
                <a:lnTo>
                  <a:pt x="629" y="746"/>
                </a:lnTo>
                <a:lnTo>
                  <a:pt x="604" y="767"/>
                </a:lnTo>
                <a:lnTo>
                  <a:pt x="588" y="778"/>
                </a:lnTo>
                <a:lnTo>
                  <a:pt x="563" y="796"/>
                </a:lnTo>
                <a:lnTo>
                  <a:pt x="539" y="808"/>
                </a:lnTo>
                <a:lnTo>
                  <a:pt x="520" y="817"/>
                </a:lnTo>
                <a:lnTo>
                  <a:pt x="501" y="821"/>
                </a:lnTo>
                <a:lnTo>
                  <a:pt x="482" y="821"/>
                </a:lnTo>
                <a:lnTo>
                  <a:pt x="466" y="817"/>
                </a:lnTo>
                <a:lnTo>
                  <a:pt x="450" y="808"/>
                </a:lnTo>
                <a:lnTo>
                  <a:pt x="436" y="799"/>
                </a:lnTo>
                <a:lnTo>
                  <a:pt x="414" y="774"/>
                </a:lnTo>
                <a:lnTo>
                  <a:pt x="404" y="753"/>
                </a:lnTo>
                <a:lnTo>
                  <a:pt x="410" y="724"/>
                </a:lnTo>
                <a:lnTo>
                  <a:pt x="426" y="695"/>
                </a:lnTo>
                <a:lnTo>
                  <a:pt x="442" y="674"/>
                </a:lnTo>
                <a:lnTo>
                  <a:pt x="469" y="642"/>
                </a:lnTo>
                <a:lnTo>
                  <a:pt x="504" y="599"/>
                </a:lnTo>
                <a:lnTo>
                  <a:pt x="545" y="549"/>
                </a:lnTo>
                <a:lnTo>
                  <a:pt x="595" y="490"/>
                </a:lnTo>
                <a:lnTo>
                  <a:pt x="656" y="424"/>
                </a:lnTo>
                <a:lnTo>
                  <a:pt x="721" y="349"/>
                </a:lnTo>
                <a:lnTo>
                  <a:pt x="795" y="268"/>
                </a:lnTo>
                <a:lnTo>
                  <a:pt x="766" y="297"/>
                </a:lnTo>
                <a:lnTo>
                  <a:pt x="734" y="327"/>
                </a:lnTo>
                <a:lnTo>
                  <a:pt x="702" y="356"/>
                </a:lnTo>
                <a:lnTo>
                  <a:pt x="665" y="390"/>
                </a:lnTo>
                <a:lnTo>
                  <a:pt x="626" y="424"/>
                </a:lnTo>
                <a:lnTo>
                  <a:pt x="588" y="456"/>
                </a:lnTo>
                <a:lnTo>
                  <a:pt x="547" y="490"/>
                </a:lnTo>
                <a:lnTo>
                  <a:pt x="510" y="524"/>
                </a:lnTo>
                <a:lnTo>
                  <a:pt x="472" y="558"/>
                </a:lnTo>
                <a:lnTo>
                  <a:pt x="433" y="587"/>
                </a:lnTo>
                <a:lnTo>
                  <a:pt x="398" y="617"/>
                </a:lnTo>
                <a:lnTo>
                  <a:pt x="368" y="642"/>
                </a:lnTo>
                <a:lnTo>
                  <a:pt x="339" y="667"/>
                </a:lnTo>
                <a:lnTo>
                  <a:pt x="314" y="687"/>
                </a:lnTo>
                <a:lnTo>
                  <a:pt x="295" y="699"/>
                </a:lnTo>
                <a:lnTo>
                  <a:pt x="278" y="712"/>
                </a:lnTo>
                <a:lnTo>
                  <a:pt x="252" y="728"/>
                </a:lnTo>
                <a:lnTo>
                  <a:pt x="224" y="746"/>
                </a:lnTo>
                <a:lnTo>
                  <a:pt x="197" y="758"/>
                </a:lnTo>
                <a:lnTo>
                  <a:pt x="168" y="771"/>
                </a:lnTo>
                <a:lnTo>
                  <a:pt x="143" y="778"/>
                </a:lnTo>
                <a:lnTo>
                  <a:pt x="119" y="787"/>
                </a:lnTo>
                <a:lnTo>
                  <a:pt x="100" y="792"/>
                </a:lnTo>
                <a:lnTo>
                  <a:pt x="87" y="792"/>
                </a:lnTo>
                <a:lnTo>
                  <a:pt x="75" y="792"/>
                </a:lnTo>
                <a:lnTo>
                  <a:pt x="62" y="792"/>
                </a:lnTo>
                <a:lnTo>
                  <a:pt x="48" y="792"/>
                </a:lnTo>
                <a:lnTo>
                  <a:pt x="35" y="792"/>
                </a:lnTo>
                <a:lnTo>
                  <a:pt x="23" y="792"/>
                </a:lnTo>
                <a:lnTo>
                  <a:pt x="13" y="792"/>
                </a:lnTo>
                <a:lnTo>
                  <a:pt x="4" y="787"/>
                </a:lnTo>
                <a:lnTo>
                  <a:pt x="0" y="787"/>
                </a:lnTo>
                <a:lnTo>
                  <a:pt x="16" y="783"/>
                </a:lnTo>
                <a:lnTo>
                  <a:pt x="29" y="778"/>
                </a:lnTo>
                <a:lnTo>
                  <a:pt x="35" y="771"/>
                </a:lnTo>
                <a:lnTo>
                  <a:pt x="37" y="771"/>
                </a:lnTo>
                <a:lnTo>
                  <a:pt x="20" y="767"/>
                </a:lnTo>
                <a:lnTo>
                  <a:pt x="10" y="758"/>
                </a:lnTo>
                <a:lnTo>
                  <a:pt x="10" y="753"/>
                </a:lnTo>
                <a:lnTo>
                  <a:pt x="26" y="758"/>
                </a:lnTo>
                <a:lnTo>
                  <a:pt x="43" y="758"/>
                </a:lnTo>
                <a:lnTo>
                  <a:pt x="59" y="758"/>
                </a:lnTo>
                <a:lnTo>
                  <a:pt x="71" y="753"/>
                </a:lnTo>
                <a:lnTo>
                  <a:pt x="78" y="749"/>
                </a:lnTo>
                <a:lnTo>
                  <a:pt x="75" y="746"/>
                </a:lnTo>
                <a:lnTo>
                  <a:pt x="68" y="746"/>
                </a:lnTo>
                <a:lnTo>
                  <a:pt x="54" y="742"/>
                </a:lnTo>
                <a:lnTo>
                  <a:pt x="40" y="742"/>
                </a:lnTo>
                <a:lnTo>
                  <a:pt x="43" y="737"/>
                </a:lnTo>
                <a:lnTo>
                  <a:pt x="62" y="733"/>
                </a:lnTo>
                <a:lnTo>
                  <a:pt x="84" y="728"/>
                </a:lnTo>
                <a:lnTo>
                  <a:pt x="100" y="724"/>
                </a:lnTo>
                <a:lnTo>
                  <a:pt x="106" y="724"/>
                </a:lnTo>
                <a:lnTo>
                  <a:pt x="97" y="721"/>
                </a:lnTo>
                <a:lnTo>
                  <a:pt x="84" y="721"/>
                </a:lnTo>
                <a:lnTo>
                  <a:pt x="71" y="721"/>
                </a:lnTo>
                <a:lnTo>
                  <a:pt x="84" y="717"/>
                </a:lnTo>
                <a:lnTo>
                  <a:pt x="100" y="708"/>
                </a:lnTo>
                <a:lnTo>
                  <a:pt x="116" y="699"/>
                </a:lnTo>
                <a:lnTo>
                  <a:pt x="133" y="687"/>
                </a:lnTo>
                <a:lnTo>
                  <a:pt x="146" y="678"/>
                </a:lnTo>
                <a:lnTo>
                  <a:pt x="162" y="667"/>
                </a:lnTo>
                <a:lnTo>
                  <a:pt x="178" y="658"/>
                </a:lnTo>
                <a:lnTo>
                  <a:pt x="191" y="644"/>
                </a:lnTo>
                <a:lnTo>
                  <a:pt x="214" y="628"/>
                </a:lnTo>
                <a:lnTo>
                  <a:pt x="246" y="603"/>
                </a:lnTo>
                <a:lnTo>
                  <a:pt x="287" y="569"/>
                </a:lnTo>
                <a:lnTo>
                  <a:pt x="339" y="528"/>
                </a:lnTo>
                <a:lnTo>
                  <a:pt x="393" y="486"/>
                </a:lnTo>
                <a:lnTo>
                  <a:pt x="452" y="435"/>
                </a:lnTo>
                <a:lnTo>
                  <a:pt x="517" y="385"/>
                </a:lnTo>
                <a:lnTo>
                  <a:pt x="581" y="331"/>
                </a:lnTo>
                <a:lnTo>
                  <a:pt x="646" y="281"/>
                </a:lnTo>
                <a:lnTo>
                  <a:pt x="708" y="231"/>
                </a:lnTo>
                <a:lnTo>
                  <a:pt x="765" y="185"/>
                </a:lnTo>
                <a:lnTo>
                  <a:pt x="817" y="143"/>
                </a:lnTo>
                <a:lnTo>
                  <a:pt x="862" y="106"/>
                </a:lnTo>
                <a:lnTo>
                  <a:pt x="901" y="76"/>
                </a:lnTo>
                <a:lnTo>
                  <a:pt x="927" y="54"/>
                </a:lnTo>
                <a:lnTo>
                  <a:pt x="940" y="42"/>
                </a:lnTo>
                <a:lnTo>
                  <a:pt x="957" y="29"/>
                </a:lnTo>
                <a:lnTo>
                  <a:pt x="970" y="22"/>
                </a:lnTo>
                <a:lnTo>
                  <a:pt x="986" y="9"/>
                </a:lnTo>
                <a:lnTo>
                  <a:pt x="1002" y="4"/>
                </a:lnTo>
                <a:lnTo>
                  <a:pt x="1020" y="0"/>
                </a:lnTo>
                <a:lnTo>
                  <a:pt x="1036" y="4"/>
                </a:lnTo>
                <a:lnTo>
                  <a:pt x="1054" y="9"/>
                </a:lnTo>
                <a:lnTo>
                  <a:pt x="1076" y="25"/>
                </a:lnTo>
                <a:lnTo>
                  <a:pt x="1106" y="59"/>
                </a:lnTo>
                <a:lnTo>
                  <a:pt x="1117" y="84"/>
                </a:lnTo>
                <a:lnTo>
                  <a:pt x="1106" y="109"/>
                </a:lnTo>
                <a:lnTo>
                  <a:pt x="1082" y="134"/>
                </a:lnTo>
                <a:lnTo>
                  <a:pt x="1053" y="160"/>
                </a:lnTo>
                <a:lnTo>
                  <a:pt x="1002" y="206"/>
                </a:lnTo>
                <a:lnTo>
                  <a:pt x="938" y="268"/>
                </a:lnTo>
                <a:lnTo>
                  <a:pt x="868" y="340"/>
                </a:lnTo>
                <a:lnTo>
                  <a:pt x="797" y="415"/>
                </a:lnTo>
                <a:lnTo>
                  <a:pt x="731" y="486"/>
                </a:lnTo>
                <a:lnTo>
                  <a:pt x="681" y="544"/>
                </a:lnTo>
                <a:lnTo>
                  <a:pt x="650" y="587"/>
                </a:lnTo>
                <a:lnTo>
                  <a:pt x="681" y="565"/>
                </a:lnTo>
                <a:lnTo>
                  <a:pt x="715" y="536"/>
                </a:lnTo>
                <a:lnTo>
                  <a:pt x="756" y="506"/>
                </a:lnTo>
                <a:lnTo>
                  <a:pt x="799" y="478"/>
                </a:lnTo>
                <a:lnTo>
                  <a:pt x="846" y="444"/>
                </a:lnTo>
                <a:lnTo>
                  <a:pt x="892" y="410"/>
                </a:lnTo>
                <a:lnTo>
                  <a:pt x="940" y="374"/>
                </a:lnTo>
                <a:lnTo>
                  <a:pt x="989" y="340"/>
                </a:lnTo>
                <a:lnTo>
                  <a:pt x="1036" y="306"/>
                </a:lnTo>
                <a:lnTo>
                  <a:pt x="1082" y="276"/>
                </a:lnTo>
                <a:lnTo>
                  <a:pt x="1122" y="247"/>
                </a:lnTo>
                <a:lnTo>
                  <a:pt x="1160" y="218"/>
                </a:lnTo>
                <a:lnTo>
                  <a:pt x="1193" y="197"/>
                </a:lnTo>
                <a:lnTo>
                  <a:pt x="1221" y="181"/>
                </a:lnTo>
                <a:lnTo>
                  <a:pt x="1241" y="168"/>
                </a:lnTo>
                <a:lnTo>
                  <a:pt x="1256" y="160"/>
                </a:lnTo>
                <a:lnTo>
                  <a:pt x="1272" y="151"/>
                </a:lnTo>
                <a:lnTo>
                  <a:pt x="1290" y="147"/>
                </a:lnTo>
                <a:lnTo>
                  <a:pt x="1308" y="147"/>
                </a:lnTo>
                <a:lnTo>
                  <a:pt x="1324" y="147"/>
                </a:lnTo>
                <a:lnTo>
                  <a:pt x="1340" y="151"/>
                </a:lnTo>
                <a:lnTo>
                  <a:pt x="1358" y="160"/>
                </a:lnTo>
                <a:lnTo>
                  <a:pt x="1374" y="168"/>
                </a:lnTo>
                <a:lnTo>
                  <a:pt x="1393" y="181"/>
                </a:lnTo>
                <a:lnTo>
                  <a:pt x="1418" y="206"/>
                </a:lnTo>
                <a:lnTo>
                  <a:pt x="1424" y="231"/>
                </a:lnTo>
                <a:lnTo>
                  <a:pt x="1409" y="256"/>
                </a:lnTo>
                <a:lnTo>
                  <a:pt x="1383" y="285"/>
                </a:lnTo>
                <a:lnTo>
                  <a:pt x="1370" y="297"/>
                </a:lnTo>
                <a:lnTo>
                  <a:pt x="1350" y="315"/>
                </a:lnTo>
                <a:lnTo>
                  <a:pt x="1324" y="335"/>
                </a:lnTo>
                <a:lnTo>
                  <a:pt x="1293" y="360"/>
                </a:lnTo>
                <a:lnTo>
                  <a:pt x="1256" y="394"/>
                </a:lnTo>
                <a:lnTo>
                  <a:pt x="1218" y="427"/>
                </a:lnTo>
                <a:lnTo>
                  <a:pt x="1173" y="460"/>
                </a:lnTo>
                <a:lnTo>
                  <a:pt x="1131" y="499"/>
                </a:lnTo>
                <a:lnTo>
                  <a:pt x="1086" y="536"/>
                </a:lnTo>
                <a:lnTo>
                  <a:pt x="1044" y="574"/>
                </a:lnTo>
                <a:lnTo>
                  <a:pt x="1002" y="612"/>
                </a:lnTo>
                <a:lnTo>
                  <a:pt x="966" y="644"/>
                </a:lnTo>
                <a:lnTo>
                  <a:pt x="930" y="678"/>
                </a:lnTo>
                <a:lnTo>
                  <a:pt x="901" y="708"/>
                </a:lnTo>
                <a:lnTo>
                  <a:pt x="876" y="737"/>
                </a:lnTo>
                <a:lnTo>
                  <a:pt x="859" y="758"/>
                </a:lnTo>
                <a:lnTo>
                  <a:pt x="917" y="712"/>
                </a:lnTo>
                <a:lnTo>
                  <a:pt x="979" y="667"/>
                </a:lnTo>
                <a:lnTo>
                  <a:pt x="1044" y="617"/>
                </a:lnTo>
                <a:lnTo>
                  <a:pt x="1112" y="565"/>
                </a:lnTo>
                <a:lnTo>
                  <a:pt x="1182" y="515"/>
                </a:lnTo>
                <a:lnTo>
                  <a:pt x="1250" y="460"/>
                </a:lnTo>
                <a:lnTo>
                  <a:pt x="1318" y="410"/>
                </a:lnTo>
                <a:lnTo>
                  <a:pt x="1386" y="360"/>
                </a:lnTo>
                <a:lnTo>
                  <a:pt x="1448" y="310"/>
                </a:lnTo>
                <a:lnTo>
                  <a:pt x="1508" y="268"/>
                </a:lnTo>
                <a:lnTo>
                  <a:pt x="1564" y="226"/>
                </a:lnTo>
                <a:lnTo>
                  <a:pt x="1613" y="188"/>
                </a:lnTo>
                <a:lnTo>
                  <a:pt x="1654" y="156"/>
                </a:lnTo>
                <a:lnTo>
                  <a:pt x="1689" y="131"/>
                </a:lnTo>
                <a:lnTo>
                  <a:pt x="1716" y="109"/>
                </a:lnTo>
                <a:lnTo>
                  <a:pt x="1732" y="97"/>
                </a:lnTo>
                <a:lnTo>
                  <a:pt x="1754" y="79"/>
                </a:lnTo>
                <a:lnTo>
                  <a:pt x="1776" y="63"/>
                </a:lnTo>
                <a:lnTo>
                  <a:pt x="1799" y="47"/>
                </a:lnTo>
                <a:lnTo>
                  <a:pt x="1819" y="34"/>
                </a:lnTo>
                <a:lnTo>
                  <a:pt x="1841" y="29"/>
                </a:lnTo>
                <a:lnTo>
                  <a:pt x="1866" y="25"/>
                </a:lnTo>
                <a:lnTo>
                  <a:pt x="1893" y="34"/>
                </a:lnTo>
                <a:lnTo>
                  <a:pt x="1919" y="47"/>
                </a:lnTo>
                <a:lnTo>
                  <a:pt x="1945" y="67"/>
                </a:lnTo>
                <a:lnTo>
                  <a:pt x="1961" y="88"/>
                </a:lnTo>
                <a:lnTo>
                  <a:pt x="1971" y="113"/>
                </a:lnTo>
                <a:lnTo>
                  <a:pt x="1971" y="134"/>
                </a:lnTo>
                <a:lnTo>
                  <a:pt x="1967" y="160"/>
                </a:lnTo>
                <a:lnTo>
                  <a:pt x="1955" y="185"/>
                </a:lnTo>
                <a:lnTo>
                  <a:pt x="1936" y="210"/>
                </a:lnTo>
                <a:lnTo>
                  <a:pt x="1915" y="231"/>
                </a:lnTo>
                <a:lnTo>
                  <a:pt x="1899" y="243"/>
                </a:lnTo>
                <a:lnTo>
                  <a:pt x="1871" y="265"/>
                </a:lnTo>
                <a:lnTo>
                  <a:pt x="1838" y="285"/>
                </a:lnTo>
                <a:lnTo>
                  <a:pt x="1800" y="315"/>
                </a:lnTo>
                <a:lnTo>
                  <a:pt x="1754" y="344"/>
                </a:lnTo>
                <a:lnTo>
                  <a:pt x="1709" y="381"/>
                </a:lnTo>
                <a:lnTo>
                  <a:pt x="1660" y="415"/>
                </a:lnTo>
                <a:lnTo>
                  <a:pt x="1611" y="453"/>
                </a:lnTo>
                <a:lnTo>
                  <a:pt x="1561" y="494"/>
                </a:lnTo>
                <a:lnTo>
                  <a:pt x="1515" y="533"/>
                </a:lnTo>
                <a:lnTo>
                  <a:pt x="1473" y="569"/>
                </a:lnTo>
                <a:lnTo>
                  <a:pt x="1434" y="608"/>
                </a:lnTo>
                <a:lnTo>
                  <a:pt x="1402" y="644"/>
                </a:lnTo>
                <a:lnTo>
                  <a:pt x="1374" y="678"/>
                </a:lnTo>
                <a:lnTo>
                  <a:pt x="1358" y="712"/>
                </a:lnTo>
                <a:lnTo>
                  <a:pt x="1350" y="737"/>
                </a:lnTo>
                <a:lnTo>
                  <a:pt x="1380" y="717"/>
                </a:lnTo>
                <a:lnTo>
                  <a:pt x="1415" y="687"/>
                </a:lnTo>
                <a:lnTo>
                  <a:pt x="1459" y="653"/>
                </a:lnTo>
                <a:lnTo>
                  <a:pt x="1508" y="612"/>
                </a:lnTo>
                <a:lnTo>
                  <a:pt x="1561" y="569"/>
                </a:lnTo>
                <a:lnTo>
                  <a:pt x="1619" y="519"/>
                </a:lnTo>
                <a:lnTo>
                  <a:pt x="1681" y="474"/>
                </a:lnTo>
                <a:lnTo>
                  <a:pt x="1747" y="419"/>
                </a:lnTo>
                <a:lnTo>
                  <a:pt x="1812" y="369"/>
                </a:lnTo>
                <a:lnTo>
                  <a:pt x="1883" y="319"/>
                </a:lnTo>
                <a:lnTo>
                  <a:pt x="1952" y="268"/>
                </a:lnTo>
                <a:lnTo>
                  <a:pt x="2023" y="222"/>
                </a:lnTo>
                <a:lnTo>
                  <a:pt x="2093" y="176"/>
                </a:lnTo>
                <a:lnTo>
                  <a:pt x="2161" y="134"/>
                </a:lnTo>
                <a:lnTo>
                  <a:pt x="2232" y="97"/>
                </a:lnTo>
                <a:lnTo>
                  <a:pt x="2297" y="67"/>
                </a:lnTo>
                <a:lnTo>
                  <a:pt x="2332" y="54"/>
                </a:lnTo>
                <a:lnTo>
                  <a:pt x="2362" y="47"/>
                </a:lnTo>
                <a:lnTo>
                  <a:pt x="2390" y="42"/>
                </a:lnTo>
                <a:lnTo>
                  <a:pt x="2413" y="38"/>
                </a:lnTo>
                <a:lnTo>
                  <a:pt x="2436" y="42"/>
                </a:lnTo>
                <a:lnTo>
                  <a:pt x="2458" y="50"/>
                </a:lnTo>
                <a:lnTo>
                  <a:pt x="2477" y="59"/>
                </a:lnTo>
                <a:lnTo>
                  <a:pt x="2497" y="72"/>
                </a:lnTo>
                <a:lnTo>
                  <a:pt x="2517" y="88"/>
                </a:lnTo>
                <a:lnTo>
                  <a:pt x="2527" y="106"/>
                </a:lnTo>
                <a:lnTo>
                  <a:pt x="2530" y="118"/>
                </a:lnTo>
                <a:lnTo>
                  <a:pt x="2530" y="134"/>
                </a:lnTo>
                <a:lnTo>
                  <a:pt x="2523" y="151"/>
                </a:lnTo>
                <a:lnTo>
                  <a:pt x="2511" y="168"/>
                </a:lnTo>
                <a:lnTo>
                  <a:pt x="2494" y="188"/>
                </a:lnTo>
                <a:lnTo>
                  <a:pt x="2477" y="206"/>
                </a:lnTo>
                <a:lnTo>
                  <a:pt x="2446" y="231"/>
                </a:lnTo>
                <a:lnTo>
                  <a:pt x="2406" y="265"/>
                </a:lnTo>
                <a:lnTo>
                  <a:pt x="2357" y="302"/>
                </a:lnTo>
                <a:lnTo>
                  <a:pt x="2303" y="340"/>
                </a:lnTo>
                <a:lnTo>
                  <a:pt x="2251" y="381"/>
                </a:lnTo>
                <a:lnTo>
                  <a:pt x="2207" y="410"/>
                </a:lnTo>
                <a:lnTo>
                  <a:pt x="2175" y="440"/>
                </a:lnTo>
                <a:lnTo>
                  <a:pt x="2155" y="453"/>
                </a:lnTo>
                <a:lnTo>
                  <a:pt x="2170" y="435"/>
                </a:lnTo>
                <a:lnTo>
                  <a:pt x="2191" y="415"/>
                </a:lnTo>
                <a:lnTo>
                  <a:pt x="2213" y="394"/>
                </a:lnTo>
                <a:lnTo>
                  <a:pt x="2226"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17" name="Freeform 15">
            <a:extLst>
              <a:ext uri="{FF2B5EF4-FFF2-40B4-BE49-F238E27FC236}">
                <a16:creationId xmlns:a16="http://schemas.microsoft.com/office/drawing/2014/main" id="{59673791-0B28-45BB-B3CB-4DD6B3E7B18B}"/>
              </a:ext>
            </a:extLst>
          </p:cNvPr>
          <p:cNvSpPr>
            <a:spLocks/>
          </p:cNvSpPr>
          <p:nvPr/>
        </p:nvSpPr>
        <p:spPr bwMode="auto">
          <a:xfrm>
            <a:off x="6019800" y="1320800"/>
            <a:ext cx="1338263" cy="508000"/>
          </a:xfrm>
          <a:custGeom>
            <a:avLst/>
            <a:gdLst>
              <a:gd name="T0" fmla="*/ 230808 w 2528"/>
              <a:gd name="T1" fmla="*/ 263779 h 961"/>
              <a:gd name="T2" fmla="*/ 285334 w 2528"/>
              <a:gd name="T3" fmla="*/ 339371 h 961"/>
              <a:gd name="T4" fmla="*/ 302274 w 2528"/>
              <a:gd name="T5" fmla="*/ 383247 h 961"/>
              <a:gd name="T6" fmla="*/ 319743 w 2528"/>
              <a:gd name="T7" fmla="*/ 394876 h 961"/>
              <a:gd name="T8" fmla="*/ 345153 w 2528"/>
              <a:gd name="T9" fmla="*/ 405977 h 961"/>
              <a:gd name="T10" fmla="*/ 365799 w 2528"/>
              <a:gd name="T11" fmla="*/ 405977 h 961"/>
              <a:gd name="T12" fmla="*/ 345153 w 2528"/>
              <a:gd name="T13" fmla="*/ 332499 h 961"/>
              <a:gd name="T14" fmla="*/ 197987 w 2528"/>
              <a:gd name="T15" fmla="*/ 179729 h 961"/>
              <a:gd name="T16" fmla="*/ 194810 w 2528"/>
              <a:gd name="T17" fmla="*/ 133211 h 961"/>
              <a:gd name="T18" fmla="*/ 377445 w 2528"/>
              <a:gd name="T19" fmla="*/ 237349 h 961"/>
              <a:gd name="T20" fmla="*/ 516142 w 2528"/>
              <a:gd name="T21" fmla="*/ 345715 h 961"/>
              <a:gd name="T22" fmla="*/ 645839 w 2528"/>
              <a:gd name="T23" fmla="*/ 456196 h 961"/>
              <a:gd name="T24" fmla="*/ 746950 w 2528"/>
              <a:gd name="T25" fmla="*/ 416549 h 961"/>
              <a:gd name="T26" fmla="*/ 611959 w 2528"/>
              <a:gd name="T27" fmla="*/ 276995 h 961"/>
              <a:gd name="T28" fmla="*/ 461616 w 2528"/>
              <a:gd name="T29" fmla="*/ 137969 h 961"/>
              <a:gd name="T30" fmla="*/ 709364 w 2528"/>
              <a:gd name="T31" fmla="*/ 314527 h 961"/>
              <a:gd name="T32" fmla="*/ 890411 w 2528"/>
              <a:gd name="T33" fmla="*/ 460953 h 961"/>
              <a:gd name="T34" fmla="*/ 998403 w 2528"/>
              <a:gd name="T35" fmla="*/ 500599 h 961"/>
              <a:gd name="T36" fmla="*/ 1003168 w 2528"/>
              <a:gd name="T37" fmla="*/ 429765 h 961"/>
              <a:gd name="T38" fmla="*/ 943878 w 2528"/>
              <a:gd name="T39" fmla="*/ 405977 h 961"/>
              <a:gd name="T40" fmla="*/ 903645 w 2528"/>
              <a:gd name="T41" fmla="*/ 367388 h 961"/>
              <a:gd name="T42" fmla="*/ 919526 w 2528"/>
              <a:gd name="T43" fmla="*/ 365802 h 961"/>
              <a:gd name="T44" fmla="*/ 875059 w 2528"/>
              <a:gd name="T45" fmla="*/ 330385 h 961"/>
              <a:gd name="T46" fmla="*/ 856001 w 2528"/>
              <a:gd name="T47" fmla="*/ 303954 h 961"/>
              <a:gd name="T48" fmla="*/ 761772 w 2528"/>
              <a:gd name="T49" fmla="*/ 199288 h 961"/>
              <a:gd name="T50" fmla="*/ 949701 w 2528"/>
              <a:gd name="T51" fmla="*/ 348358 h 961"/>
              <a:gd name="T52" fmla="*/ 1062987 w 2528"/>
              <a:gd name="T53" fmla="*/ 432408 h 961"/>
              <a:gd name="T54" fmla="*/ 1121748 w 2528"/>
              <a:gd name="T55" fmla="*/ 383247 h 961"/>
              <a:gd name="T56" fmla="*/ 957112 w 2528"/>
              <a:gd name="T57" fmla="*/ 184487 h 961"/>
              <a:gd name="T58" fmla="*/ 1048694 w 2528"/>
              <a:gd name="T59" fmla="*/ 259022 h 961"/>
              <a:gd name="T60" fmla="*/ 1182097 w 2528"/>
              <a:gd name="T61" fmla="*/ 370031 h 961"/>
              <a:gd name="T62" fmla="*/ 1285325 w 2528"/>
              <a:gd name="T63" fmla="*/ 419193 h 961"/>
              <a:gd name="T64" fmla="*/ 1336145 w 2528"/>
              <a:gd name="T65" fmla="*/ 416549 h 961"/>
              <a:gd name="T66" fmla="*/ 1332969 w 2528"/>
              <a:gd name="T67" fmla="*/ 398576 h 961"/>
              <a:gd name="T68" fmla="*/ 1309677 w 2528"/>
              <a:gd name="T69" fmla="*/ 392762 h 961"/>
              <a:gd name="T70" fmla="*/ 1293795 w 2528"/>
              <a:gd name="T71" fmla="*/ 381661 h 961"/>
              <a:gd name="T72" fmla="*/ 1244034 w 2528"/>
              <a:gd name="T73" fmla="*/ 348358 h 961"/>
              <a:gd name="T74" fmla="*/ 1064576 w 2528"/>
              <a:gd name="T75" fmla="*/ 204046 h 961"/>
              <a:gd name="T76" fmla="*/ 847531 w 2528"/>
              <a:gd name="T77" fmla="*/ 28545 h 961"/>
              <a:gd name="T78" fmla="*/ 780830 w 2528"/>
              <a:gd name="T79" fmla="*/ 4229 h 961"/>
              <a:gd name="T80" fmla="*/ 842238 w 2528"/>
              <a:gd name="T81" fmla="*/ 141669 h 961"/>
              <a:gd name="T82" fmla="*/ 938055 w 2528"/>
              <a:gd name="T83" fmla="*/ 268008 h 961"/>
              <a:gd name="T84" fmla="*/ 744832 w 2528"/>
              <a:gd name="T85" fmla="*/ 130568 h 961"/>
              <a:gd name="T86" fmla="*/ 646368 w 2528"/>
              <a:gd name="T87" fmla="*/ 77707 h 961"/>
              <a:gd name="T88" fmla="*/ 592372 w 2528"/>
              <a:gd name="T89" fmla="*/ 135326 h 961"/>
              <a:gd name="T90" fmla="*/ 717305 w 2528"/>
              <a:gd name="T91" fmla="*/ 243692 h 961"/>
              <a:gd name="T92" fmla="*/ 875059 w 2528"/>
              <a:gd name="T93" fmla="*/ 390119 h 961"/>
              <a:gd name="T94" fmla="*/ 641075 w 2528"/>
              <a:gd name="T95" fmla="*/ 217261 h 961"/>
              <a:gd name="T96" fmla="*/ 430383 w 2528"/>
              <a:gd name="T97" fmla="*/ 57619 h 961"/>
              <a:gd name="T98" fmla="*/ 336683 w 2528"/>
              <a:gd name="T99" fmla="*/ 17444 h 961"/>
              <a:gd name="T100" fmla="*/ 313920 w 2528"/>
              <a:gd name="T101" fmla="*/ 111009 h 961"/>
              <a:gd name="T102" fmla="*/ 460028 w 2528"/>
              <a:gd name="T103" fmla="*/ 219376 h 961"/>
              <a:gd name="T104" fmla="*/ 619900 w 2528"/>
              <a:gd name="T105" fmla="*/ 376903 h 961"/>
              <a:gd name="T106" fmla="*/ 448911 w 2528"/>
              <a:gd name="T107" fmla="*/ 250564 h 961"/>
              <a:gd name="T108" fmla="*/ 157225 w 2528"/>
              <a:gd name="T109" fmla="*/ 51276 h 961"/>
              <a:gd name="T110" fmla="*/ 28057 w 2528"/>
              <a:gd name="T111" fmla="*/ 31188 h 961"/>
              <a:gd name="T112" fmla="*/ 18528 w 2528"/>
              <a:gd name="T113" fmla="*/ 99380 h 961"/>
              <a:gd name="T114" fmla="*/ 187929 w 2528"/>
              <a:gd name="T115" fmla="*/ 232591 h 9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28" h="961">
                <a:moveTo>
                  <a:pt x="303" y="377"/>
                </a:moveTo>
                <a:lnTo>
                  <a:pt x="316" y="390"/>
                </a:lnTo>
                <a:lnTo>
                  <a:pt x="335" y="402"/>
                </a:lnTo>
                <a:lnTo>
                  <a:pt x="358" y="424"/>
                </a:lnTo>
                <a:lnTo>
                  <a:pt x="381" y="445"/>
                </a:lnTo>
                <a:lnTo>
                  <a:pt x="403" y="465"/>
                </a:lnTo>
                <a:lnTo>
                  <a:pt x="422" y="482"/>
                </a:lnTo>
                <a:lnTo>
                  <a:pt x="436" y="499"/>
                </a:lnTo>
                <a:lnTo>
                  <a:pt x="446" y="507"/>
                </a:lnTo>
                <a:lnTo>
                  <a:pt x="455" y="516"/>
                </a:lnTo>
                <a:lnTo>
                  <a:pt x="462" y="529"/>
                </a:lnTo>
                <a:lnTo>
                  <a:pt x="477" y="549"/>
                </a:lnTo>
                <a:lnTo>
                  <a:pt x="490" y="566"/>
                </a:lnTo>
                <a:lnTo>
                  <a:pt x="506" y="591"/>
                </a:lnTo>
                <a:lnTo>
                  <a:pt x="523" y="617"/>
                </a:lnTo>
                <a:lnTo>
                  <a:pt x="539" y="642"/>
                </a:lnTo>
                <a:lnTo>
                  <a:pt x="558" y="667"/>
                </a:lnTo>
                <a:lnTo>
                  <a:pt x="579" y="679"/>
                </a:lnTo>
                <a:lnTo>
                  <a:pt x="601" y="692"/>
                </a:lnTo>
                <a:lnTo>
                  <a:pt x="611" y="704"/>
                </a:lnTo>
                <a:lnTo>
                  <a:pt x="610" y="722"/>
                </a:lnTo>
                <a:lnTo>
                  <a:pt x="595" y="722"/>
                </a:lnTo>
                <a:lnTo>
                  <a:pt x="579" y="722"/>
                </a:lnTo>
                <a:lnTo>
                  <a:pt x="571" y="725"/>
                </a:lnTo>
                <a:lnTo>
                  <a:pt x="577" y="725"/>
                </a:lnTo>
                <a:lnTo>
                  <a:pt x="593" y="729"/>
                </a:lnTo>
                <a:lnTo>
                  <a:pt x="617" y="734"/>
                </a:lnTo>
                <a:lnTo>
                  <a:pt x="633" y="738"/>
                </a:lnTo>
                <a:lnTo>
                  <a:pt x="636" y="743"/>
                </a:lnTo>
                <a:lnTo>
                  <a:pt x="626" y="743"/>
                </a:lnTo>
                <a:lnTo>
                  <a:pt x="611" y="747"/>
                </a:lnTo>
                <a:lnTo>
                  <a:pt x="604" y="747"/>
                </a:lnTo>
                <a:lnTo>
                  <a:pt x="601" y="750"/>
                </a:lnTo>
                <a:lnTo>
                  <a:pt x="610" y="754"/>
                </a:lnTo>
                <a:lnTo>
                  <a:pt x="620" y="759"/>
                </a:lnTo>
                <a:lnTo>
                  <a:pt x="636" y="759"/>
                </a:lnTo>
                <a:lnTo>
                  <a:pt x="652" y="759"/>
                </a:lnTo>
                <a:lnTo>
                  <a:pt x="666" y="754"/>
                </a:lnTo>
                <a:lnTo>
                  <a:pt x="666" y="759"/>
                </a:lnTo>
                <a:lnTo>
                  <a:pt x="652" y="768"/>
                </a:lnTo>
                <a:lnTo>
                  <a:pt x="639" y="772"/>
                </a:lnTo>
                <a:lnTo>
                  <a:pt x="642" y="772"/>
                </a:lnTo>
                <a:lnTo>
                  <a:pt x="646" y="779"/>
                </a:lnTo>
                <a:lnTo>
                  <a:pt x="658" y="784"/>
                </a:lnTo>
                <a:lnTo>
                  <a:pt x="674" y="788"/>
                </a:lnTo>
                <a:lnTo>
                  <a:pt x="680" y="779"/>
                </a:lnTo>
                <a:lnTo>
                  <a:pt x="685" y="772"/>
                </a:lnTo>
                <a:lnTo>
                  <a:pt x="691" y="768"/>
                </a:lnTo>
                <a:lnTo>
                  <a:pt x="695" y="772"/>
                </a:lnTo>
                <a:lnTo>
                  <a:pt x="723" y="750"/>
                </a:lnTo>
                <a:lnTo>
                  <a:pt x="726" y="722"/>
                </a:lnTo>
                <a:lnTo>
                  <a:pt x="717" y="695"/>
                </a:lnTo>
                <a:lnTo>
                  <a:pt x="698" y="675"/>
                </a:lnTo>
                <a:lnTo>
                  <a:pt x="691" y="667"/>
                </a:lnTo>
                <a:lnTo>
                  <a:pt x="674" y="650"/>
                </a:lnTo>
                <a:lnTo>
                  <a:pt x="652" y="629"/>
                </a:lnTo>
                <a:lnTo>
                  <a:pt x="629" y="604"/>
                </a:lnTo>
                <a:lnTo>
                  <a:pt x="598" y="570"/>
                </a:lnTo>
                <a:lnTo>
                  <a:pt x="562" y="536"/>
                </a:lnTo>
                <a:lnTo>
                  <a:pt x="527" y="499"/>
                </a:lnTo>
                <a:lnTo>
                  <a:pt x="490" y="457"/>
                </a:lnTo>
                <a:lnTo>
                  <a:pt x="452" y="420"/>
                </a:lnTo>
                <a:lnTo>
                  <a:pt x="411" y="377"/>
                </a:lnTo>
                <a:lnTo>
                  <a:pt x="374" y="340"/>
                </a:lnTo>
                <a:lnTo>
                  <a:pt x="335" y="302"/>
                </a:lnTo>
                <a:lnTo>
                  <a:pt x="300" y="268"/>
                </a:lnTo>
                <a:lnTo>
                  <a:pt x="268" y="235"/>
                </a:lnTo>
                <a:lnTo>
                  <a:pt x="240" y="210"/>
                </a:lnTo>
                <a:lnTo>
                  <a:pt x="216" y="188"/>
                </a:lnTo>
                <a:lnTo>
                  <a:pt x="259" y="202"/>
                </a:lnTo>
                <a:lnTo>
                  <a:pt x="310" y="222"/>
                </a:lnTo>
                <a:lnTo>
                  <a:pt x="368" y="252"/>
                </a:lnTo>
                <a:lnTo>
                  <a:pt x="427" y="281"/>
                </a:lnTo>
                <a:lnTo>
                  <a:pt x="490" y="315"/>
                </a:lnTo>
                <a:lnTo>
                  <a:pt x="546" y="349"/>
                </a:lnTo>
                <a:lnTo>
                  <a:pt x="598" y="377"/>
                </a:lnTo>
                <a:lnTo>
                  <a:pt x="642" y="402"/>
                </a:lnTo>
                <a:lnTo>
                  <a:pt x="661" y="415"/>
                </a:lnTo>
                <a:lnTo>
                  <a:pt x="685" y="432"/>
                </a:lnTo>
                <a:lnTo>
                  <a:pt x="713" y="449"/>
                </a:lnTo>
                <a:lnTo>
                  <a:pt x="742" y="470"/>
                </a:lnTo>
                <a:lnTo>
                  <a:pt x="775" y="495"/>
                </a:lnTo>
                <a:lnTo>
                  <a:pt x="807" y="520"/>
                </a:lnTo>
                <a:lnTo>
                  <a:pt x="839" y="545"/>
                </a:lnTo>
                <a:lnTo>
                  <a:pt x="875" y="570"/>
                </a:lnTo>
                <a:lnTo>
                  <a:pt x="910" y="600"/>
                </a:lnTo>
                <a:lnTo>
                  <a:pt x="943" y="629"/>
                </a:lnTo>
                <a:lnTo>
                  <a:pt x="975" y="654"/>
                </a:lnTo>
                <a:lnTo>
                  <a:pt x="1004" y="684"/>
                </a:lnTo>
                <a:lnTo>
                  <a:pt x="1035" y="709"/>
                </a:lnTo>
                <a:lnTo>
                  <a:pt x="1059" y="734"/>
                </a:lnTo>
                <a:lnTo>
                  <a:pt x="1081" y="754"/>
                </a:lnTo>
                <a:lnTo>
                  <a:pt x="1100" y="775"/>
                </a:lnTo>
                <a:lnTo>
                  <a:pt x="1137" y="813"/>
                </a:lnTo>
                <a:lnTo>
                  <a:pt x="1178" y="843"/>
                </a:lnTo>
                <a:lnTo>
                  <a:pt x="1220" y="863"/>
                </a:lnTo>
                <a:lnTo>
                  <a:pt x="1259" y="877"/>
                </a:lnTo>
                <a:lnTo>
                  <a:pt x="1295" y="881"/>
                </a:lnTo>
                <a:lnTo>
                  <a:pt x="1327" y="881"/>
                </a:lnTo>
                <a:lnTo>
                  <a:pt x="1352" y="877"/>
                </a:lnTo>
                <a:lnTo>
                  <a:pt x="1371" y="868"/>
                </a:lnTo>
                <a:lnTo>
                  <a:pt x="1398" y="847"/>
                </a:lnTo>
                <a:lnTo>
                  <a:pt x="1414" y="822"/>
                </a:lnTo>
                <a:lnTo>
                  <a:pt x="1411" y="788"/>
                </a:lnTo>
                <a:lnTo>
                  <a:pt x="1382" y="743"/>
                </a:lnTo>
                <a:lnTo>
                  <a:pt x="1366" y="725"/>
                </a:lnTo>
                <a:lnTo>
                  <a:pt x="1343" y="700"/>
                </a:lnTo>
                <a:lnTo>
                  <a:pt x="1314" y="670"/>
                </a:lnTo>
                <a:lnTo>
                  <a:pt x="1282" y="638"/>
                </a:lnTo>
                <a:lnTo>
                  <a:pt x="1240" y="604"/>
                </a:lnTo>
                <a:lnTo>
                  <a:pt x="1200" y="566"/>
                </a:lnTo>
                <a:lnTo>
                  <a:pt x="1156" y="524"/>
                </a:lnTo>
                <a:lnTo>
                  <a:pt x="1114" y="486"/>
                </a:lnTo>
                <a:lnTo>
                  <a:pt x="1069" y="445"/>
                </a:lnTo>
                <a:lnTo>
                  <a:pt x="1027" y="406"/>
                </a:lnTo>
                <a:lnTo>
                  <a:pt x="988" y="370"/>
                </a:lnTo>
                <a:lnTo>
                  <a:pt x="951" y="336"/>
                </a:lnTo>
                <a:lnTo>
                  <a:pt x="918" y="306"/>
                </a:lnTo>
                <a:lnTo>
                  <a:pt x="891" y="281"/>
                </a:lnTo>
                <a:lnTo>
                  <a:pt x="872" y="261"/>
                </a:lnTo>
                <a:lnTo>
                  <a:pt x="859" y="247"/>
                </a:lnTo>
                <a:lnTo>
                  <a:pt x="932" y="297"/>
                </a:lnTo>
                <a:lnTo>
                  <a:pt x="1004" y="349"/>
                </a:lnTo>
                <a:lnTo>
                  <a:pt x="1078" y="399"/>
                </a:lnTo>
                <a:lnTo>
                  <a:pt x="1149" y="449"/>
                </a:lnTo>
                <a:lnTo>
                  <a:pt x="1214" y="499"/>
                </a:lnTo>
                <a:lnTo>
                  <a:pt x="1279" y="545"/>
                </a:lnTo>
                <a:lnTo>
                  <a:pt x="1340" y="595"/>
                </a:lnTo>
                <a:lnTo>
                  <a:pt x="1401" y="642"/>
                </a:lnTo>
                <a:lnTo>
                  <a:pt x="1455" y="684"/>
                </a:lnTo>
                <a:lnTo>
                  <a:pt x="1507" y="725"/>
                </a:lnTo>
                <a:lnTo>
                  <a:pt x="1553" y="763"/>
                </a:lnTo>
                <a:lnTo>
                  <a:pt x="1594" y="797"/>
                </a:lnTo>
                <a:lnTo>
                  <a:pt x="1628" y="827"/>
                </a:lnTo>
                <a:lnTo>
                  <a:pt x="1659" y="852"/>
                </a:lnTo>
                <a:lnTo>
                  <a:pt x="1682" y="872"/>
                </a:lnTo>
                <a:lnTo>
                  <a:pt x="1701" y="888"/>
                </a:lnTo>
                <a:lnTo>
                  <a:pt x="1731" y="914"/>
                </a:lnTo>
                <a:lnTo>
                  <a:pt x="1759" y="931"/>
                </a:lnTo>
                <a:lnTo>
                  <a:pt x="1785" y="947"/>
                </a:lnTo>
                <a:lnTo>
                  <a:pt x="1813" y="956"/>
                </a:lnTo>
                <a:lnTo>
                  <a:pt x="1837" y="961"/>
                </a:lnTo>
                <a:lnTo>
                  <a:pt x="1862" y="956"/>
                </a:lnTo>
                <a:lnTo>
                  <a:pt x="1886" y="947"/>
                </a:lnTo>
                <a:lnTo>
                  <a:pt x="1911" y="931"/>
                </a:lnTo>
                <a:lnTo>
                  <a:pt x="1940" y="897"/>
                </a:lnTo>
                <a:lnTo>
                  <a:pt x="1946" y="868"/>
                </a:lnTo>
                <a:lnTo>
                  <a:pt x="1934" y="843"/>
                </a:lnTo>
                <a:lnTo>
                  <a:pt x="1921" y="831"/>
                </a:lnTo>
                <a:lnTo>
                  <a:pt x="1915" y="827"/>
                </a:lnTo>
                <a:lnTo>
                  <a:pt x="1905" y="818"/>
                </a:lnTo>
                <a:lnTo>
                  <a:pt x="1895" y="813"/>
                </a:lnTo>
                <a:lnTo>
                  <a:pt x="1881" y="804"/>
                </a:lnTo>
                <a:lnTo>
                  <a:pt x="1869" y="800"/>
                </a:lnTo>
                <a:lnTo>
                  <a:pt x="1859" y="797"/>
                </a:lnTo>
                <a:lnTo>
                  <a:pt x="1847" y="793"/>
                </a:lnTo>
                <a:lnTo>
                  <a:pt x="1840" y="793"/>
                </a:lnTo>
                <a:lnTo>
                  <a:pt x="1821" y="788"/>
                </a:lnTo>
                <a:lnTo>
                  <a:pt x="1802" y="779"/>
                </a:lnTo>
                <a:lnTo>
                  <a:pt x="1783" y="768"/>
                </a:lnTo>
                <a:lnTo>
                  <a:pt x="1766" y="754"/>
                </a:lnTo>
                <a:lnTo>
                  <a:pt x="1747" y="738"/>
                </a:lnTo>
                <a:lnTo>
                  <a:pt x="1727" y="722"/>
                </a:lnTo>
                <a:lnTo>
                  <a:pt x="1704" y="700"/>
                </a:lnTo>
                <a:lnTo>
                  <a:pt x="1679" y="684"/>
                </a:lnTo>
                <a:lnTo>
                  <a:pt x="1688" y="688"/>
                </a:lnTo>
                <a:lnTo>
                  <a:pt x="1696" y="692"/>
                </a:lnTo>
                <a:lnTo>
                  <a:pt x="1707" y="695"/>
                </a:lnTo>
                <a:lnTo>
                  <a:pt x="1721" y="700"/>
                </a:lnTo>
                <a:lnTo>
                  <a:pt x="1734" y="709"/>
                </a:lnTo>
                <a:lnTo>
                  <a:pt x="1750" y="713"/>
                </a:lnTo>
                <a:lnTo>
                  <a:pt x="1769" y="725"/>
                </a:lnTo>
                <a:lnTo>
                  <a:pt x="1788" y="734"/>
                </a:lnTo>
                <a:lnTo>
                  <a:pt x="1775" y="722"/>
                </a:lnTo>
                <a:lnTo>
                  <a:pt x="1759" y="709"/>
                </a:lnTo>
                <a:lnTo>
                  <a:pt x="1737" y="692"/>
                </a:lnTo>
                <a:lnTo>
                  <a:pt x="1710" y="675"/>
                </a:lnTo>
                <a:lnTo>
                  <a:pt x="1685" y="659"/>
                </a:lnTo>
                <a:lnTo>
                  <a:pt x="1660" y="642"/>
                </a:lnTo>
                <a:lnTo>
                  <a:pt x="1637" y="620"/>
                </a:lnTo>
                <a:lnTo>
                  <a:pt x="1617" y="604"/>
                </a:lnTo>
                <a:lnTo>
                  <a:pt x="1628" y="608"/>
                </a:lnTo>
                <a:lnTo>
                  <a:pt x="1643" y="617"/>
                </a:lnTo>
                <a:lnTo>
                  <a:pt x="1653" y="625"/>
                </a:lnTo>
                <a:lnTo>
                  <a:pt x="1666" y="633"/>
                </a:lnTo>
                <a:lnTo>
                  <a:pt x="1678" y="642"/>
                </a:lnTo>
                <a:lnTo>
                  <a:pt x="1691" y="650"/>
                </a:lnTo>
                <a:lnTo>
                  <a:pt x="1704" y="659"/>
                </a:lnTo>
                <a:lnTo>
                  <a:pt x="1718" y="667"/>
                </a:lnTo>
                <a:lnTo>
                  <a:pt x="1699" y="650"/>
                </a:lnTo>
                <a:lnTo>
                  <a:pt x="1663" y="617"/>
                </a:lnTo>
                <a:lnTo>
                  <a:pt x="1617" y="575"/>
                </a:lnTo>
                <a:lnTo>
                  <a:pt x="1560" y="524"/>
                </a:lnTo>
                <a:lnTo>
                  <a:pt x="1501" y="470"/>
                </a:lnTo>
                <a:lnTo>
                  <a:pt x="1444" y="415"/>
                </a:lnTo>
                <a:lnTo>
                  <a:pt x="1391" y="370"/>
                </a:lnTo>
                <a:lnTo>
                  <a:pt x="1346" y="327"/>
                </a:lnTo>
                <a:lnTo>
                  <a:pt x="1371" y="340"/>
                </a:lnTo>
                <a:lnTo>
                  <a:pt x="1404" y="356"/>
                </a:lnTo>
                <a:lnTo>
                  <a:pt x="1439" y="377"/>
                </a:lnTo>
                <a:lnTo>
                  <a:pt x="1479" y="406"/>
                </a:lnTo>
                <a:lnTo>
                  <a:pt x="1523" y="440"/>
                </a:lnTo>
                <a:lnTo>
                  <a:pt x="1566" y="474"/>
                </a:lnTo>
                <a:lnTo>
                  <a:pt x="1615" y="511"/>
                </a:lnTo>
                <a:lnTo>
                  <a:pt x="1660" y="549"/>
                </a:lnTo>
                <a:lnTo>
                  <a:pt x="1707" y="588"/>
                </a:lnTo>
                <a:lnTo>
                  <a:pt x="1753" y="625"/>
                </a:lnTo>
                <a:lnTo>
                  <a:pt x="1794" y="659"/>
                </a:lnTo>
                <a:lnTo>
                  <a:pt x="1834" y="692"/>
                </a:lnTo>
                <a:lnTo>
                  <a:pt x="1869" y="722"/>
                </a:lnTo>
                <a:lnTo>
                  <a:pt x="1899" y="747"/>
                </a:lnTo>
                <a:lnTo>
                  <a:pt x="1924" y="768"/>
                </a:lnTo>
                <a:lnTo>
                  <a:pt x="1940" y="779"/>
                </a:lnTo>
                <a:lnTo>
                  <a:pt x="1965" y="797"/>
                </a:lnTo>
                <a:lnTo>
                  <a:pt x="1989" y="809"/>
                </a:lnTo>
                <a:lnTo>
                  <a:pt x="2008" y="818"/>
                </a:lnTo>
                <a:lnTo>
                  <a:pt x="2027" y="822"/>
                </a:lnTo>
                <a:lnTo>
                  <a:pt x="2046" y="822"/>
                </a:lnTo>
                <a:lnTo>
                  <a:pt x="2063" y="818"/>
                </a:lnTo>
                <a:lnTo>
                  <a:pt x="2079" y="809"/>
                </a:lnTo>
                <a:lnTo>
                  <a:pt x="2092" y="800"/>
                </a:lnTo>
                <a:lnTo>
                  <a:pt x="2114" y="775"/>
                </a:lnTo>
                <a:lnTo>
                  <a:pt x="2124" y="754"/>
                </a:lnTo>
                <a:lnTo>
                  <a:pt x="2119" y="725"/>
                </a:lnTo>
                <a:lnTo>
                  <a:pt x="2102" y="695"/>
                </a:lnTo>
                <a:lnTo>
                  <a:pt x="2086" y="675"/>
                </a:lnTo>
                <a:lnTo>
                  <a:pt x="2060" y="642"/>
                </a:lnTo>
                <a:lnTo>
                  <a:pt x="2024" y="600"/>
                </a:lnTo>
                <a:lnTo>
                  <a:pt x="1983" y="549"/>
                </a:lnTo>
                <a:lnTo>
                  <a:pt x="1933" y="490"/>
                </a:lnTo>
                <a:lnTo>
                  <a:pt x="1872" y="424"/>
                </a:lnTo>
                <a:lnTo>
                  <a:pt x="1808" y="349"/>
                </a:lnTo>
                <a:lnTo>
                  <a:pt x="1734" y="268"/>
                </a:lnTo>
                <a:lnTo>
                  <a:pt x="1762" y="297"/>
                </a:lnTo>
                <a:lnTo>
                  <a:pt x="1794" y="327"/>
                </a:lnTo>
                <a:lnTo>
                  <a:pt x="1827" y="356"/>
                </a:lnTo>
                <a:lnTo>
                  <a:pt x="1864" y="390"/>
                </a:lnTo>
                <a:lnTo>
                  <a:pt x="1902" y="424"/>
                </a:lnTo>
                <a:lnTo>
                  <a:pt x="1940" y="457"/>
                </a:lnTo>
                <a:lnTo>
                  <a:pt x="1981" y="490"/>
                </a:lnTo>
                <a:lnTo>
                  <a:pt x="2018" y="524"/>
                </a:lnTo>
                <a:lnTo>
                  <a:pt x="2057" y="558"/>
                </a:lnTo>
                <a:lnTo>
                  <a:pt x="2095" y="588"/>
                </a:lnTo>
                <a:lnTo>
                  <a:pt x="2130" y="617"/>
                </a:lnTo>
                <a:lnTo>
                  <a:pt x="2160" y="642"/>
                </a:lnTo>
                <a:lnTo>
                  <a:pt x="2189" y="667"/>
                </a:lnTo>
                <a:lnTo>
                  <a:pt x="2214" y="688"/>
                </a:lnTo>
                <a:lnTo>
                  <a:pt x="2233" y="700"/>
                </a:lnTo>
                <a:lnTo>
                  <a:pt x="2250" y="713"/>
                </a:lnTo>
                <a:lnTo>
                  <a:pt x="2276" y="729"/>
                </a:lnTo>
                <a:lnTo>
                  <a:pt x="2304" y="747"/>
                </a:lnTo>
                <a:lnTo>
                  <a:pt x="2331" y="759"/>
                </a:lnTo>
                <a:lnTo>
                  <a:pt x="2360" y="772"/>
                </a:lnTo>
                <a:lnTo>
                  <a:pt x="2385" y="779"/>
                </a:lnTo>
                <a:lnTo>
                  <a:pt x="2409" y="788"/>
                </a:lnTo>
                <a:lnTo>
                  <a:pt x="2428" y="793"/>
                </a:lnTo>
                <a:lnTo>
                  <a:pt x="2441" y="793"/>
                </a:lnTo>
                <a:lnTo>
                  <a:pt x="2453" y="793"/>
                </a:lnTo>
                <a:lnTo>
                  <a:pt x="2466" y="793"/>
                </a:lnTo>
                <a:lnTo>
                  <a:pt x="2480" y="793"/>
                </a:lnTo>
                <a:lnTo>
                  <a:pt x="2493" y="793"/>
                </a:lnTo>
                <a:lnTo>
                  <a:pt x="2505" y="793"/>
                </a:lnTo>
                <a:lnTo>
                  <a:pt x="2515" y="793"/>
                </a:lnTo>
                <a:lnTo>
                  <a:pt x="2524" y="788"/>
                </a:lnTo>
                <a:lnTo>
                  <a:pt x="2528" y="788"/>
                </a:lnTo>
                <a:lnTo>
                  <a:pt x="2512" y="784"/>
                </a:lnTo>
                <a:lnTo>
                  <a:pt x="2499" y="779"/>
                </a:lnTo>
                <a:lnTo>
                  <a:pt x="2493" y="772"/>
                </a:lnTo>
                <a:lnTo>
                  <a:pt x="2491" y="772"/>
                </a:lnTo>
                <a:lnTo>
                  <a:pt x="2508" y="768"/>
                </a:lnTo>
                <a:lnTo>
                  <a:pt x="2518" y="759"/>
                </a:lnTo>
                <a:lnTo>
                  <a:pt x="2518" y="754"/>
                </a:lnTo>
                <a:lnTo>
                  <a:pt x="2502" y="759"/>
                </a:lnTo>
                <a:lnTo>
                  <a:pt x="2485" y="759"/>
                </a:lnTo>
                <a:lnTo>
                  <a:pt x="2469" y="759"/>
                </a:lnTo>
                <a:lnTo>
                  <a:pt x="2457" y="754"/>
                </a:lnTo>
                <a:lnTo>
                  <a:pt x="2450" y="750"/>
                </a:lnTo>
                <a:lnTo>
                  <a:pt x="2453" y="747"/>
                </a:lnTo>
                <a:lnTo>
                  <a:pt x="2460" y="747"/>
                </a:lnTo>
                <a:lnTo>
                  <a:pt x="2474" y="743"/>
                </a:lnTo>
                <a:lnTo>
                  <a:pt x="2488" y="743"/>
                </a:lnTo>
                <a:lnTo>
                  <a:pt x="2485" y="738"/>
                </a:lnTo>
                <a:lnTo>
                  <a:pt x="2466" y="734"/>
                </a:lnTo>
                <a:lnTo>
                  <a:pt x="2444" y="729"/>
                </a:lnTo>
                <a:lnTo>
                  <a:pt x="2428" y="725"/>
                </a:lnTo>
                <a:lnTo>
                  <a:pt x="2422" y="725"/>
                </a:lnTo>
                <a:lnTo>
                  <a:pt x="2431" y="722"/>
                </a:lnTo>
                <a:lnTo>
                  <a:pt x="2444" y="722"/>
                </a:lnTo>
                <a:lnTo>
                  <a:pt x="2457" y="722"/>
                </a:lnTo>
                <a:lnTo>
                  <a:pt x="2444" y="717"/>
                </a:lnTo>
                <a:lnTo>
                  <a:pt x="2428" y="709"/>
                </a:lnTo>
                <a:lnTo>
                  <a:pt x="2412" y="700"/>
                </a:lnTo>
                <a:lnTo>
                  <a:pt x="2396" y="688"/>
                </a:lnTo>
                <a:lnTo>
                  <a:pt x="2382" y="679"/>
                </a:lnTo>
                <a:lnTo>
                  <a:pt x="2366" y="667"/>
                </a:lnTo>
                <a:lnTo>
                  <a:pt x="2350" y="659"/>
                </a:lnTo>
                <a:lnTo>
                  <a:pt x="2337" y="645"/>
                </a:lnTo>
                <a:lnTo>
                  <a:pt x="2314" y="629"/>
                </a:lnTo>
                <a:lnTo>
                  <a:pt x="2282" y="604"/>
                </a:lnTo>
                <a:lnTo>
                  <a:pt x="2241" y="570"/>
                </a:lnTo>
                <a:lnTo>
                  <a:pt x="2189" y="529"/>
                </a:lnTo>
                <a:lnTo>
                  <a:pt x="2135" y="486"/>
                </a:lnTo>
                <a:lnTo>
                  <a:pt x="2076" y="436"/>
                </a:lnTo>
                <a:lnTo>
                  <a:pt x="2011" y="386"/>
                </a:lnTo>
                <a:lnTo>
                  <a:pt x="1948" y="331"/>
                </a:lnTo>
                <a:lnTo>
                  <a:pt x="1883" y="281"/>
                </a:lnTo>
                <a:lnTo>
                  <a:pt x="1821" y="231"/>
                </a:lnTo>
                <a:lnTo>
                  <a:pt x="1763" y="185"/>
                </a:lnTo>
                <a:lnTo>
                  <a:pt x="1712" y="143"/>
                </a:lnTo>
                <a:lnTo>
                  <a:pt x="1666" y="106"/>
                </a:lnTo>
                <a:lnTo>
                  <a:pt x="1628" y="76"/>
                </a:lnTo>
                <a:lnTo>
                  <a:pt x="1601" y="54"/>
                </a:lnTo>
                <a:lnTo>
                  <a:pt x="1588" y="42"/>
                </a:lnTo>
                <a:lnTo>
                  <a:pt x="1572" y="29"/>
                </a:lnTo>
                <a:lnTo>
                  <a:pt x="1559" y="22"/>
                </a:lnTo>
                <a:lnTo>
                  <a:pt x="1542" y="8"/>
                </a:lnTo>
                <a:lnTo>
                  <a:pt x="1526" y="4"/>
                </a:lnTo>
                <a:lnTo>
                  <a:pt x="1508" y="0"/>
                </a:lnTo>
                <a:lnTo>
                  <a:pt x="1492" y="4"/>
                </a:lnTo>
                <a:lnTo>
                  <a:pt x="1475" y="8"/>
                </a:lnTo>
                <a:lnTo>
                  <a:pt x="1452" y="25"/>
                </a:lnTo>
                <a:lnTo>
                  <a:pt x="1423" y="59"/>
                </a:lnTo>
                <a:lnTo>
                  <a:pt x="1411" y="84"/>
                </a:lnTo>
                <a:lnTo>
                  <a:pt x="1423" y="109"/>
                </a:lnTo>
                <a:lnTo>
                  <a:pt x="1447" y="134"/>
                </a:lnTo>
                <a:lnTo>
                  <a:pt x="1476" y="160"/>
                </a:lnTo>
                <a:lnTo>
                  <a:pt x="1526" y="206"/>
                </a:lnTo>
                <a:lnTo>
                  <a:pt x="1591" y="268"/>
                </a:lnTo>
                <a:lnTo>
                  <a:pt x="1660" y="340"/>
                </a:lnTo>
                <a:lnTo>
                  <a:pt x="1731" y="415"/>
                </a:lnTo>
                <a:lnTo>
                  <a:pt x="1797" y="486"/>
                </a:lnTo>
                <a:lnTo>
                  <a:pt x="1847" y="545"/>
                </a:lnTo>
                <a:lnTo>
                  <a:pt x="1878" y="588"/>
                </a:lnTo>
                <a:lnTo>
                  <a:pt x="1847" y="566"/>
                </a:lnTo>
                <a:lnTo>
                  <a:pt x="1813" y="536"/>
                </a:lnTo>
                <a:lnTo>
                  <a:pt x="1772" y="507"/>
                </a:lnTo>
                <a:lnTo>
                  <a:pt x="1729" y="479"/>
                </a:lnTo>
                <a:lnTo>
                  <a:pt x="1682" y="445"/>
                </a:lnTo>
                <a:lnTo>
                  <a:pt x="1637" y="411"/>
                </a:lnTo>
                <a:lnTo>
                  <a:pt x="1588" y="374"/>
                </a:lnTo>
                <a:lnTo>
                  <a:pt x="1539" y="340"/>
                </a:lnTo>
                <a:lnTo>
                  <a:pt x="1492" y="306"/>
                </a:lnTo>
                <a:lnTo>
                  <a:pt x="1447" y="277"/>
                </a:lnTo>
                <a:lnTo>
                  <a:pt x="1407" y="247"/>
                </a:lnTo>
                <a:lnTo>
                  <a:pt x="1368" y="218"/>
                </a:lnTo>
                <a:lnTo>
                  <a:pt x="1336" y="197"/>
                </a:lnTo>
                <a:lnTo>
                  <a:pt x="1308" y="181"/>
                </a:lnTo>
                <a:lnTo>
                  <a:pt x="1287" y="168"/>
                </a:lnTo>
                <a:lnTo>
                  <a:pt x="1273" y="160"/>
                </a:lnTo>
                <a:lnTo>
                  <a:pt x="1256" y="151"/>
                </a:lnTo>
                <a:lnTo>
                  <a:pt x="1239" y="147"/>
                </a:lnTo>
                <a:lnTo>
                  <a:pt x="1221" y="147"/>
                </a:lnTo>
                <a:lnTo>
                  <a:pt x="1205" y="147"/>
                </a:lnTo>
                <a:lnTo>
                  <a:pt x="1189" y="151"/>
                </a:lnTo>
                <a:lnTo>
                  <a:pt x="1171" y="160"/>
                </a:lnTo>
                <a:lnTo>
                  <a:pt x="1155" y="168"/>
                </a:lnTo>
                <a:lnTo>
                  <a:pt x="1136" y="181"/>
                </a:lnTo>
                <a:lnTo>
                  <a:pt x="1111" y="206"/>
                </a:lnTo>
                <a:lnTo>
                  <a:pt x="1105" y="231"/>
                </a:lnTo>
                <a:lnTo>
                  <a:pt x="1119" y="256"/>
                </a:lnTo>
                <a:lnTo>
                  <a:pt x="1146" y="286"/>
                </a:lnTo>
                <a:lnTo>
                  <a:pt x="1159" y="297"/>
                </a:lnTo>
                <a:lnTo>
                  <a:pt x="1178" y="315"/>
                </a:lnTo>
                <a:lnTo>
                  <a:pt x="1205" y="336"/>
                </a:lnTo>
                <a:lnTo>
                  <a:pt x="1236" y="361"/>
                </a:lnTo>
                <a:lnTo>
                  <a:pt x="1273" y="395"/>
                </a:lnTo>
                <a:lnTo>
                  <a:pt x="1311" y="427"/>
                </a:lnTo>
                <a:lnTo>
                  <a:pt x="1355" y="461"/>
                </a:lnTo>
                <a:lnTo>
                  <a:pt x="1398" y="499"/>
                </a:lnTo>
                <a:lnTo>
                  <a:pt x="1442" y="536"/>
                </a:lnTo>
                <a:lnTo>
                  <a:pt x="1485" y="575"/>
                </a:lnTo>
                <a:lnTo>
                  <a:pt x="1526" y="613"/>
                </a:lnTo>
                <a:lnTo>
                  <a:pt x="1563" y="645"/>
                </a:lnTo>
                <a:lnTo>
                  <a:pt x="1598" y="679"/>
                </a:lnTo>
                <a:lnTo>
                  <a:pt x="1628" y="709"/>
                </a:lnTo>
                <a:lnTo>
                  <a:pt x="1653" y="738"/>
                </a:lnTo>
                <a:lnTo>
                  <a:pt x="1669" y="759"/>
                </a:lnTo>
                <a:lnTo>
                  <a:pt x="1612" y="713"/>
                </a:lnTo>
                <a:lnTo>
                  <a:pt x="1550" y="667"/>
                </a:lnTo>
                <a:lnTo>
                  <a:pt x="1485" y="617"/>
                </a:lnTo>
                <a:lnTo>
                  <a:pt x="1417" y="566"/>
                </a:lnTo>
                <a:lnTo>
                  <a:pt x="1346" y="516"/>
                </a:lnTo>
                <a:lnTo>
                  <a:pt x="1279" y="461"/>
                </a:lnTo>
                <a:lnTo>
                  <a:pt x="1211" y="411"/>
                </a:lnTo>
                <a:lnTo>
                  <a:pt x="1143" y="361"/>
                </a:lnTo>
                <a:lnTo>
                  <a:pt x="1081" y="311"/>
                </a:lnTo>
                <a:lnTo>
                  <a:pt x="1021" y="268"/>
                </a:lnTo>
                <a:lnTo>
                  <a:pt x="965" y="227"/>
                </a:lnTo>
                <a:lnTo>
                  <a:pt x="916" y="188"/>
                </a:lnTo>
                <a:lnTo>
                  <a:pt x="875" y="156"/>
                </a:lnTo>
                <a:lnTo>
                  <a:pt x="839" y="131"/>
                </a:lnTo>
                <a:lnTo>
                  <a:pt x="813" y="109"/>
                </a:lnTo>
                <a:lnTo>
                  <a:pt x="797" y="97"/>
                </a:lnTo>
                <a:lnTo>
                  <a:pt x="775" y="79"/>
                </a:lnTo>
                <a:lnTo>
                  <a:pt x="753" y="63"/>
                </a:lnTo>
                <a:lnTo>
                  <a:pt x="730" y="47"/>
                </a:lnTo>
                <a:lnTo>
                  <a:pt x="710" y="33"/>
                </a:lnTo>
                <a:lnTo>
                  <a:pt x="688" y="29"/>
                </a:lnTo>
                <a:lnTo>
                  <a:pt x="663" y="25"/>
                </a:lnTo>
                <a:lnTo>
                  <a:pt x="636" y="33"/>
                </a:lnTo>
                <a:lnTo>
                  <a:pt x="610" y="47"/>
                </a:lnTo>
                <a:lnTo>
                  <a:pt x="585" y="67"/>
                </a:lnTo>
                <a:lnTo>
                  <a:pt x="568" y="88"/>
                </a:lnTo>
                <a:lnTo>
                  <a:pt x="558" y="113"/>
                </a:lnTo>
                <a:lnTo>
                  <a:pt x="558" y="134"/>
                </a:lnTo>
                <a:lnTo>
                  <a:pt x="562" y="160"/>
                </a:lnTo>
                <a:lnTo>
                  <a:pt x="574" y="185"/>
                </a:lnTo>
                <a:lnTo>
                  <a:pt x="593" y="210"/>
                </a:lnTo>
                <a:lnTo>
                  <a:pt x="614" y="231"/>
                </a:lnTo>
                <a:lnTo>
                  <a:pt x="630" y="243"/>
                </a:lnTo>
                <a:lnTo>
                  <a:pt x="658" y="265"/>
                </a:lnTo>
                <a:lnTo>
                  <a:pt x="691" y="286"/>
                </a:lnTo>
                <a:lnTo>
                  <a:pt x="729" y="315"/>
                </a:lnTo>
                <a:lnTo>
                  <a:pt x="775" y="345"/>
                </a:lnTo>
                <a:lnTo>
                  <a:pt x="820" y="381"/>
                </a:lnTo>
                <a:lnTo>
                  <a:pt x="869" y="415"/>
                </a:lnTo>
                <a:lnTo>
                  <a:pt x="918" y="454"/>
                </a:lnTo>
                <a:lnTo>
                  <a:pt x="968" y="495"/>
                </a:lnTo>
                <a:lnTo>
                  <a:pt x="1013" y="533"/>
                </a:lnTo>
                <a:lnTo>
                  <a:pt x="1056" y="570"/>
                </a:lnTo>
                <a:lnTo>
                  <a:pt x="1094" y="608"/>
                </a:lnTo>
                <a:lnTo>
                  <a:pt x="1127" y="645"/>
                </a:lnTo>
                <a:lnTo>
                  <a:pt x="1155" y="679"/>
                </a:lnTo>
                <a:lnTo>
                  <a:pt x="1171" y="713"/>
                </a:lnTo>
                <a:lnTo>
                  <a:pt x="1178" y="738"/>
                </a:lnTo>
                <a:lnTo>
                  <a:pt x="1149" y="717"/>
                </a:lnTo>
                <a:lnTo>
                  <a:pt x="1114" y="688"/>
                </a:lnTo>
                <a:lnTo>
                  <a:pt x="1069" y="654"/>
                </a:lnTo>
                <a:lnTo>
                  <a:pt x="1021" y="613"/>
                </a:lnTo>
                <a:lnTo>
                  <a:pt x="968" y="570"/>
                </a:lnTo>
                <a:lnTo>
                  <a:pt x="910" y="520"/>
                </a:lnTo>
                <a:lnTo>
                  <a:pt x="848" y="474"/>
                </a:lnTo>
                <a:lnTo>
                  <a:pt x="782" y="420"/>
                </a:lnTo>
                <a:lnTo>
                  <a:pt x="717" y="370"/>
                </a:lnTo>
                <a:lnTo>
                  <a:pt x="646" y="319"/>
                </a:lnTo>
                <a:lnTo>
                  <a:pt x="577" y="268"/>
                </a:lnTo>
                <a:lnTo>
                  <a:pt x="506" y="222"/>
                </a:lnTo>
                <a:lnTo>
                  <a:pt x="436" y="176"/>
                </a:lnTo>
                <a:lnTo>
                  <a:pt x="368" y="134"/>
                </a:lnTo>
                <a:lnTo>
                  <a:pt x="297" y="97"/>
                </a:lnTo>
                <a:lnTo>
                  <a:pt x="232" y="67"/>
                </a:lnTo>
                <a:lnTo>
                  <a:pt x="197" y="54"/>
                </a:lnTo>
                <a:lnTo>
                  <a:pt x="168" y="47"/>
                </a:lnTo>
                <a:lnTo>
                  <a:pt x="140" y="42"/>
                </a:lnTo>
                <a:lnTo>
                  <a:pt x="116" y="38"/>
                </a:lnTo>
                <a:lnTo>
                  <a:pt x="94" y="42"/>
                </a:lnTo>
                <a:lnTo>
                  <a:pt x="72" y="50"/>
                </a:lnTo>
                <a:lnTo>
                  <a:pt x="53" y="59"/>
                </a:lnTo>
                <a:lnTo>
                  <a:pt x="32" y="72"/>
                </a:lnTo>
                <a:lnTo>
                  <a:pt x="13" y="88"/>
                </a:lnTo>
                <a:lnTo>
                  <a:pt x="2" y="106"/>
                </a:lnTo>
                <a:lnTo>
                  <a:pt x="0" y="118"/>
                </a:lnTo>
                <a:lnTo>
                  <a:pt x="0" y="134"/>
                </a:lnTo>
                <a:lnTo>
                  <a:pt x="7" y="151"/>
                </a:lnTo>
                <a:lnTo>
                  <a:pt x="19" y="168"/>
                </a:lnTo>
                <a:lnTo>
                  <a:pt x="35" y="188"/>
                </a:lnTo>
                <a:lnTo>
                  <a:pt x="53" y="206"/>
                </a:lnTo>
                <a:lnTo>
                  <a:pt x="84" y="231"/>
                </a:lnTo>
                <a:lnTo>
                  <a:pt x="123" y="265"/>
                </a:lnTo>
                <a:lnTo>
                  <a:pt x="172" y="302"/>
                </a:lnTo>
                <a:lnTo>
                  <a:pt x="226" y="340"/>
                </a:lnTo>
                <a:lnTo>
                  <a:pt x="278" y="381"/>
                </a:lnTo>
                <a:lnTo>
                  <a:pt x="322" y="411"/>
                </a:lnTo>
                <a:lnTo>
                  <a:pt x="355" y="440"/>
                </a:lnTo>
                <a:lnTo>
                  <a:pt x="374" y="454"/>
                </a:lnTo>
                <a:lnTo>
                  <a:pt x="359" y="436"/>
                </a:lnTo>
                <a:lnTo>
                  <a:pt x="338" y="415"/>
                </a:lnTo>
                <a:lnTo>
                  <a:pt x="316" y="395"/>
                </a:lnTo>
                <a:lnTo>
                  <a:pt x="303"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90118" name="Picture 16">
            <a:extLst>
              <a:ext uri="{FF2B5EF4-FFF2-40B4-BE49-F238E27FC236}">
                <a16:creationId xmlns:a16="http://schemas.microsoft.com/office/drawing/2014/main" id="{558B14C8-42DB-4C75-ADA5-F0D130B33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288" y="1219200"/>
            <a:ext cx="2678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Text Box 17">
            <a:extLst>
              <a:ext uri="{FF2B5EF4-FFF2-40B4-BE49-F238E27FC236}">
                <a16:creationId xmlns:a16="http://schemas.microsoft.com/office/drawing/2014/main" id="{40C5F95B-A0CE-4AD0-988B-913C6A749103}"/>
              </a:ext>
            </a:extLst>
          </p:cNvPr>
          <p:cNvSpPr txBox="1">
            <a:spLocks noChangeArrowheads="1"/>
          </p:cNvSpPr>
          <p:nvPr/>
        </p:nvSpPr>
        <p:spPr bwMode="auto">
          <a:xfrm>
            <a:off x="3265488" y="1295400"/>
            <a:ext cx="2525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chemeClr val="tx1"/>
                </a:solidFill>
                <a:latin typeface="Arial" panose="020B0604020202020204" pitchFamily="34" charset="0"/>
              </a:rPr>
              <a:t>Periodización</a:t>
            </a:r>
          </a:p>
        </p:txBody>
      </p:sp>
      <p:pic>
        <p:nvPicPr>
          <p:cNvPr id="90120" name="Picture 18">
            <a:extLst>
              <a:ext uri="{FF2B5EF4-FFF2-40B4-BE49-F238E27FC236}">
                <a16:creationId xmlns:a16="http://schemas.microsoft.com/office/drawing/2014/main" id="{F1537F7E-B51E-4999-9A7F-08E78B9962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7400"/>
            <a:ext cx="9175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1" name="Picture 19">
            <a:extLst>
              <a:ext uri="{FF2B5EF4-FFF2-40B4-BE49-F238E27FC236}">
                <a16:creationId xmlns:a16="http://schemas.microsoft.com/office/drawing/2014/main" id="{96E198B5-E8C8-462E-9D6B-CFA88E610E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2057400"/>
            <a:ext cx="92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0122" name="Group 20">
            <a:extLst>
              <a:ext uri="{FF2B5EF4-FFF2-40B4-BE49-F238E27FC236}">
                <a16:creationId xmlns:a16="http://schemas.microsoft.com/office/drawing/2014/main" id="{EFE09A4F-8BA6-48B2-83D6-F08AD3CAA959}"/>
              </a:ext>
            </a:extLst>
          </p:cNvPr>
          <p:cNvGrpSpPr>
            <a:grpSpLocks/>
          </p:cNvGrpSpPr>
          <p:nvPr/>
        </p:nvGrpSpPr>
        <p:grpSpPr bwMode="auto">
          <a:xfrm>
            <a:off x="1981200" y="1981200"/>
            <a:ext cx="5181600" cy="609600"/>
            <a:chOff x="-144" y="3504"/>
            <a:chExt cx="2784" cy="432"/>
          </a:xfrm>
        </p:grpSpPr>
        <p:sp>
          <p:nvSpPr>
            <p:cNvPr id="90141" name="Rectangle 21">
              <a:extLst>
                <a:ext uri="{FF2B5EF4-FFF2-40B4-BE49-F238E27FC236}">
                  <a16:creationId xmlns:a16="http://schemas.microsoft.com/office/drawing/2014/main" id="{C21BCDFD-A74B-48C9-90B9-6909F02068A9}"/>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0142" name="Rectangle 22">
              <a:extLst>
                <a:ext uri="{FF2B5EF4-FFF2-40B4-BE49-F238E27FC236}">
                  <a16:creationId xmlns:a16="http://schemas.microsoft.com/office/drawing/2014/main" id="{BAFCA3A5-8A0C-4699-9962-E9225D5D2581}"/>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0143" name="Freeform 23">
              <a:extLst>
                <a:ext uri="{FF2B5EF4-FFF2-40B4-BE49-F238E27FC236}">
                  <a16:creationId xmlns:a16="http://schemas.microsoft.com/office/drawing/2014/main" id="{7B2A2034-8C27-45B3-88EC-95CED5ABBF57}"/>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44" name="Freeform 24">
              <a:extLst>
                <a:ext uri="{FF2B5EF4-FFF2-40B4-BE49-F238E27FC236}">
                  <a16:creationId xmlns:a16="http://schemas.microsoft.com/office/drawing/2014/main" id="{E3054F3B-1867-42B1-BD5D-70775CFF09DD}"/>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45" name="Freeform 25">
              <a:extLst>
                <a:ext uri="{FF2B5EF4-FFF2-40B4-BE49-F238E27FC236}">
                  <a16:creationId xmlns:a16="http://schemas.microsoft.com/office/drawing/2014/main" id="{984C58C5-2762-4751-B3D7-63B9897AE8AE}"/>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46" name="Freeform 26">
              <a:extLst>
                <a:ext uri="{FF2B5EF4-FFF2-40B4-BE49-F238E27FC236}">
                  <a16:creationId xmlns:a16="http://schemas.microsoft.com/office/drawing/2014/main" id="{745ABA79-1157-4F34-BBA7-9DBB1F0B6C8C}"/>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47" name="Freeform 27">
              <a:extLst>
                <a:ext uri="{FF2B5EF4-FFF2-40B4-BE49-F238E27FC236}">
                  <a16:creationId xmlns:a16="http://schemas.microsoft.com/office/drawing/2014/main" id="{59C30824-F59E-423A-AC2F-4DD92959B8AC}"/>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48" name="Freeform 28">
              <a:extLst>
                <a:ext uri="{FF2B5EF4-FFF2-40B4-BE49-F238E27FC236}">
                  <a16:creationId xmlns:a16="http://schemas.microsoft.com/office/drawing/2014/main" id="{0A5F1D49-34BC-4CAA-AF41-2707C1055783}"/>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49" name="Freeform 29">
              <a:extLst>
                <a:ext uri="{FF2B5EF4-FFF2-40B4-BE49-F238E27FC236}">
                  <a16:creationId xmlns:a16="http://schemas.microsoft.com/office/drawing/2014/main" id="{CA393B7A-70FF-4ABB-AB04-34E7C65B310D}"/>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50" name="Freeform 30">
              <a:extLst>
                <a:ext uri="{FF2B5EF4-FFF2-40B4-BE49-F238E27FC236}">
                  <a16:creationId xmlns:a16="http://schemas.microsoft.com/office/drawing/2014/main" id="{AF063D90-F0E5-4E2E-9C01-610C76C01094}"/>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0123" name="Text Box 31">
            <a:extLst>
              <a:ext uri="{FF2B5EF4-FFF2-40B4-BE49-F238E27FC236}">
                <a16:creationId xmlns:a16="http://schemas.microsoft.com/office/drawing/2014/main" id="{EE9C9FA7-AF47-4655-9422-7965F4AB89ED}"/>
              </a:ext>
            </a:extLst>
          </p:cNvPr>
          <p:cNvSpPr txBox="1">
            <a:spLocks noChangeArrowheads="1"/>
          </p:cNvSpPr>
          <p:nvPr/>
        </p:nvSpPr>
        <p:spPr bwMode="auto">
          <a:xfrm>
            <a:off x="2057400" y="2057400"/>
            <a:ext cx="5029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Criterios para Cálculo de Duración</a:t>
            </a:r>
          </a:p>
        </p:txBody>
      </p:sp>
      <p:grpSp>
        <p:nvGrpSpPr>
          <p:cNvPr id="90124" name="Group 32">
            <a:extLst>
              <a:ext uri="{FF2B5EF4-FFF2-40B4-BE49-F238E27FC236}">
                <a16:creationId xmlns:a16="http://schemas.microsoft.com/office/drawing/2014/main" id="{19504E7A-3093-4F34-AD6E-585C01A145DD}"/>
              </a:ext>
            </a:extLst>
          </p:cNvPr>
          <p:cNvGrpSpPr>
            <a:grpSpLocks/>
          </p:cNvGrpSpPr>
          <p:nvPr/>
        </p:nvGrpSpPr>
        <p:grpSpPr bwMode="auto">
          <a:xfrm>
            <a:off x="381000" y="2743200"/>
            <a:ext cx="8382000" cy="3657600"/>
            <a:chOff x="1109" y="1020"/>
            <a:chExt cx="3542" cy="2280"/>
          </a:xfrm>
        </p:grpSpPr>
        <p:sp>
          <p:nvSpPr>
            <p:cNvPr id="90131" name="Rectangle 33">
              <a:extLst>
                <a:ext uri="{FF2B5EF4-FFF2-40B4-BE49-F238E27FC236}">
                  <a16:creationId xmlns:a16="http://schemas.microsoft.com/office/drawing/2014/main" id="{6732AC73-B051-4F72-864C-B629E70FD3B8}"/>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0132" name="Rectangle 34">
              <a:extLst>
                <a:ext uri="{FF2B5EF4-FFF2-40B4-BE49-F238E27FC236}">
                  <a16:creationId xmlns:a16="http://schemas.microsoft.com/office/drawing/2014/main" id="{A69968F3-CD5C-48EC-A5DC-6586230DB80F}"/>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0133" name="Freeform 35">
              <a:extLst>
                <a:ext uri="{FF2B5EF4-FFF2-40B4-BE49-F238E27FC236}">
                  <a16:creationId xmlns:a16="http://schemas.microsoft.com/office/drawing/2014/main" id="{57C7831B-693C-43AD-BF69-840688A3D195}"/>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34" name="Freeform 36">
              <a:extLst>
                <a:ext uri="{FF2B5EF4-FFF2-40B4-BE49-F238E27FC236}">
                  <a16:creationId xmlns:a16="http://schemas.microsoft.com/office/drawing/2014/main" id="{A9D61192-4139-49C8-BAC5-F2115969352D}"/>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90135" name="Freeform 37">
              <a:extLst>
                <a:ext uri="{FF2B5EF4-FFF2-40B4-BE49-F238E27FC236}">
                  <a16:creationId xmlns:a16="http://schemas.microsoft.com/office/drawing/2014/main" id="{B5C3EE8B-A11D-4EB7-9FA6-5DF3991D44A4}"/>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36" name="Freeform 38">
              <a:extLst>
                <a:ext uri="{FF2B5EF4-FFF2-40B4-BE49-F238E27FC236}">
                  <a16:creationId xmlns:a16="http://schemas.microsoft.com/office/drawing/2014/main" id="{A1EEDA00-26A8-4DDB-B0E1-8C7B2787F6B2}"/>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90137" name="Freeform 39">
              <a:extLst>
                <a:ext uri="{FF2B5EF4-FFF2-40B4-BE49-F238E27FC236}">
                  <a16:creationId xmlns:a16="http://schemas.microsoft.com/office/drawing/2014/main" id="{7B7F1E19-FD3A-443B-9333-FAAC3E3930F0}"/>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38" name="Freeform 40">
              <a:extLst>
                <a:ext uri="{FF2B5EF4-FFF2-40B4-BE49-F238E27FC236}">
                  <a16:creationId xmlns:a16="http://schemas.microsoft.com/office/drawing/2014/main" id="{70D7DBE6-1084-4A34-902C-CC3FCEFBDE65}"/>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90139" name="Freeform 41">
              <a:extLst>
                <a:ext uri="{FF2B5EF4-FFF2-40B4-BE49-F238E27FC236}">
                  <a16:creationId xmlns:a16="http://schemas.microsoft.com/office/drawing/2014/main" id="{7E590BE2-B7D4-4A76-B92E-29F160DCC59A}"/>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140" name="Freeform 42">
              <a:extLst>
                <a:ext uri="{FF2B5EF4-FFF2-40B4-BE49-F238E27FC236}">
                  <a16:creationId xmlns:a16="http://schemas.microsoft.com/office/drawing/2014/main" id="{4C6DEF2B-8E0D-450C-9E50-C24DC36D1224}"/>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90125" name="AutoShape 43">
            <a:extLst>
              <a:ext uri="{FF2B5EF4-FFF2-40B4-BE49-F238E27FC236}">
                <a16:creationId xmlns:a16="http://schemas.microsoft.com/office/drawing/2014/main" id="{2A4790A7-A9B6-4A53-9F6F-777F1B0D6E43}"/>
              </a:ext>
            </a:extLst>
          </p:cNvPr>
          <p:cNvSpPr>
            <a:spLocks noChangeArrowheads="1"/>
          </p:cNvSpPr>
          <p:nvPr/>
        </p:nvSpPr>
        <p:spPr bwMode="auto">
          <a:xfrm>
            <a:off x="609600" y="2971800"/>
            <a:ext cx="7924800" cy="32004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90126" name="Picture 46">
            <a:extLst>
              <a:ext uri="{FF2B5EF4-FFF2-40B4-BE49-F238E27FC236}">
                <a16:creationId xmlns:a16="http://schemas.microsoft.com/office/drawing/2014/main" id="{C04378FB-9B83-4E47-A6E3-B43F8BAA42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38200" y="33528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27" name="Text Box 47">
            <a:extLst>
              <a:ext uri="{FF2B5EF4-FFF2-40B4-BE49-F238E27FC236}">
                <a16:creationId xmlns:a16="http://schemas.microsoft.com/office/drawing/2014/main" id="{8001C95A-7DB9-42FD-9E35-AC292C49522C}"/>
              </a:ext>
            </a:extLst>
          </p:cNvPr>
          <p:cNvSpPr txBox="1">
            <a:spLocks noChangeArrowheads="1"/>
          </p:cNvSpPr>
          <p:nvPr/>
        </p:nvSpPr>
        <p:spPr bwMode="auto">
          <a:xfrm>
            <a:off x="1143000" y="3276600"/>
            <a:ext cx="7315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500" b="1">
                <a:solidFill>
                  <a:schemeClr val="tx1"/>
                </a:solidFill>
                <a:latin typeface="Arial" panose="020B0604020202020204" pitchFamily="34" charset="0"/>
              </a:rPr>
              <a:t>Criterio utilizado para calcular la duración de cada fase de entrenamiento:</a:t>
            </a:r>
          </a:p>
        </p:txBody>
      </p:sp>
      <p:sp>
        <p:nvSpPr>
          <p:cNvPr id="90128" name="Text Box 49">
            <a:extLst>
              <a:ext uri="{FF2B5EF4-FFF2-40B4-BE49-F238E27FC236}">
                <a16:creationId xmlns:a16="http://schemas.microsoft.com/office/drawing/2014/main" id="{C21EEDCE-5343-448A-9E46-40DA7A5B3FF7}"/>
              </a:ext>
            </a:extLst>
          </p:cNvPr>
          <p:cNvSpPr txBox="1">
            <a:spLocks noChangeArrowheads="1"/>
          </p:cNvSpPr>
          <p:nvPr/>
        </p:nvSpPr>
        <p:spPr bwMode="auto">
          <a:xfrm>
            <a:off x="1600200" y="5241925"/>
            <a:ext cx="685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900" b="1" i="1">
                <a:solidFill>
                  <a:schemeClr val="tx1"/>
                </a:solidFill>
              </a:rPr>
              <a:t>El calendario de competencias</a:t>
            </a:r>
          </a:p>
        </p:txBody>
      </p:sp>
      <p:sp>
        <p:nvSpPr>
          <p:cNvPr id="90129" name="Text Box 50">
            <a:extLst>
              <a:ext uri="{FF2B5EF4-FFF2-40B4-BE49-F238E27FC236}">
                <a16:creationId xmlns:a16="http://schemas.microsoft.com/office/drawing/2014/main" id="{8E7EA1CE-6541-4068-B810-B77B0DAF99D0}"/>
              </a:ext>
            </a:extLst>
          </p:cNvPr>
          <p:cNvSpPr txBox="1">
            <a:spLocks noChangeArrowheads="1"/>
          </p:cNvSpPr>
          <p:nvPr/>
        </p:nvSpPr>
        <p:spPr bwMode="auto">
          <a:xfrm>
            <a:off x="1568450" y="4267200"/>
            <a:ext cx="68897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110000"/>
              </a:lnSpc>
            </a:pPr>
            <a:r>
              <a:rPr lang="en-US" altLang="en-US" b="1" i="1">
                <a:solidFill>
                  <a:schemeClr val="tx1"/>
                </a:solidFill>
                <a:latin typeface="Arial" panose="020B0604020202020204" pitchFamily="34" charset="0"/>
              </a:rPr>
              <a:t>Calendario/Itinerario Deportivo (o de la Temporada:</a:t>
            </a:r>
          </a:p>
        </p:txBody>
      </p:sp>
      <p:pic>
        <p:nvPicPr>
          <p:cNvPr id="90130" name="Picture 51">
            <a:extLst>
              <a:ext uri="{FF2B5EF4-FFF2-40B4-BE49-F238E27FC236}">
                <a16:creationId xmlns:a16="http://schemas.microsoft.com/office/drawing/2014/main" id="{32DE8E05-4D2E-4B23-ADE9-227C87932D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356100"/>
            <a:ext cx="319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9">
            <a:extLst>
              <a:ext uri="{FF2B5EF4-FFF2-40B4-BE49-F238E27FC236}">
                <a16:creationId xmlns:a16="http://schemas.microsoft.com/office/drawing/2014/main" id="{18A1E0C8-D96E-4C8B-8E57-140816863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63" y="1752600"/>
            <a:ext cx="754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63" name="Group 2">
            <a:extLst>
              <a:ext uri="{FF2B5EF4-FFF2-40B4-BE49-F238E27FC236}">
                <a16:creationId xmlns:a16="http://schemas.microsoft.com/office/drawing/2014/main" id="{3EB2CC1F-3089-4E04-A283-03D487B19508}"/>
              </a:ext>
            </a:extLst>
          </p:cNvPr>
          <p:cNvGrpSpPr>
            <a:grpSpLocks/>
          </p:cNvGrpSpPr>
          <p:nvPr/>
        </p:nvGrpSpPr>
        <p:grpSpPr bwMode="auto">
          <a:xfrm>
            <a:off x="2743200" y="228600"/>
            <a:ext cx="3505200" cy="685800"/>
            <a:chOff x="1298" y="1873"/>
            <a:chExt cx="3020" cy="478"/>
          </a:xfrm>
        </p:grpSpPr>
        <p:sp>
          <p:nvSpPr>
            <p:cNvPr id="92200" name="Rectangle 3">
              <a:extLst>
                <a:ext uri="{FF2B5EF4-FFF2-40B4-BE49-F238E27FC236}">
                  <a16:creationId xmlns:a16="http://schemas.microsoft.com/office/drawing/2014/main" id="{C7DF950A-EAF8-40EF-9CFB-567CCD195C40}"/>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2201" name="Rectangle 4">
              <a:extLst>
                <a:ext uri="{FF2B5EF4-FFF2-40B4-BE49-F238E27FC236}">
                  <a16:creationId xmlns:a16="http://schemas.microsoft.com/office/drawing/2014/main" id="{75EE0031-A58C-4A1C-8C3C-8C9BF1730F89}"/>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2202" name="Freeform 5">
              <a:extLst>
                <a:ext uri="{FF2B5EF4-FFF2-40B4-BE49-F238E27FC236}">
                  <a16:creationId xmlns:a16="http://schemas.microsoft.com/office/drawing/2014/main" id="{64291D72-288B-4180-ADAE-550874D9BB73}"/>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03" name="Freeform 6">
              <a:extLst>
                <a:ext uri="{FF2B5EF4-FFF2-40B4-BE49-F238E27FC236}">
                  <a16:creationId xmlns:a16="http://schemas.microsoft.com/office/drawing/2014/main" id="{365B0CE8-3169-4343-B690-8BDC8B4AC692}"/>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04" name="Freeform 7">
              <a:extLst>
                <a:ext uri="{FF2B5EF4-FFF2-40B4-BE49-F238E27FC236}">
                  <a16:creationId xmlns:a16="http://schemas.microsoft.com/office/drawing/2014/main" id="{BD7FF9C0-06D7-4A4A-A73A-49EA2A700A91}"/>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05" name="Freeform 8">
              <a:extLst>
                <a:ext uri="{FF2B5EF4-FFF2-40B4-BE49-F238E27FC236}">
                  <a16:creationId xmlns:a16="http://schemas.microsoft.com/office/drawing/2014/main" id="{8AC9B009-6632-452E-AB8D-C24CFEB03A59}"/>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06" name="Freeform 9">
              <a:extLst>
                <a:ext uri="{FF2B5EF4-FFF2-40B4-BE49-F238E27FC236}">
                  <a16:creationId xmlns:a16="http://schemas.microsoft.com/office/drawing/2014/main" id="{799F8E0F-DC47-4BDD-8DA3-BBB932FB59F3}"/>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07" name="Freeform 10">
              <a:extLst>
                <a:ext uri="{FF2B5EF4-FFF2-40B4-BE49-F238E27FC236}">
                  <a16:creationId xmlns:a16="http://schemas.microsoft.com/office/drawing/2014/main" id="{C3298A39-AE3C-4C54-B977-4508BC738ECB}"/>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08" name="Freeform 11">
              <a:extLst>
                <a:ext uri="{FF2B5EF4-FFF2-40B4-BE49-F238E27FC236}">
                  <a16:creationId xmlns:a16="http://schemas.microsoft.com/office/drawing/2014/main" id="{2F1E9A84-6492-4810-ACA5-9EF8888FE166}"/>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09" name="Freeform 12">
              <a:extLst>
                <a:ext uri="{FF2B5EF4-FFF2-40B4-BE49-F238E27FC236}">
                  <a16:creationId xmlns:a16="http://schemas.microsoft.com/office/drawing/2014/main" id="{3FECDD0A-379F-4A33-BF92-355B4E6C0227}"/>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05197" name="Text Box 13">
            <a:extLst>
              <a:ext uri="{FF2B5EF4-FFF2-40B4-BE49-F238E27FC236}">
                <a16:creationId xmlns:a16="http://schemas.microsoft.com/office/drawing/2014/main" id="{AEEE5BB2-E7FA-46A4-AACB-908A6FE78EE2}"/>
              </a:ext>
            </a:extLst>
          </p:cNvPr>
          <p:cNvSpPr txBox="1">
            <a:spLocks noChangeArrowheads="1"/>
          </p:cNvSpPr>
          <p:nvPr/>
        </p:nvSpPr>
        <p:spPr bwMode="auto">
          <a:xfrm>
            <a:off x="2438400" y="301625"/>
            <a:ext cx="41910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EL PLAN ANUAL</a:t>
            </a:r>
          </a:p>
        </p:txBody>
      </p:sp>
      <p:sp>
        <p:nvSpPr>
          <p:cNvPr id="92165" name="Freeform 14">
            <a:extLst>
              <a:ext uri="{FF2B5EF4-FFF2-40B4-BE49-F238E27FC236}">
                <a16:creationId xmlns:a16="http://schemas.microsoft.com/office/drawing/2014/main" id="{62A21EBA-C7FB-406C-8605-5A43426B13F0}"/>
              </a:ext>
            </a:extLst>
          </p:cNvPr>
          <p:cNvSpPr>
            <a:spLocks/>
          </p:cNvSpPr>
          <p:nvPr/>
        </p:nvSpPr>
        <p:spPr bwMode="auto">
          <a:xfrm>
            <a:off x="1631950" y="1092200"/>
            <a:ext cx="1339850" cy="508000"/>
          </a:xfrm>
          <a:custGeom>
            <a:avLst/>
            <a:gdLst>
              <a:gd name="T0" fmla="*/ 1108421 w 2530"/>
              <a:gd name="T1" fmla="*/ 264054 h 960"/>
              <a:gd name="T2" fmla="*/ 1053874 w 2530"/>
              <a:gd name="T3" fmla="*/ 339725 h 960"/>
              <a:gd name="T4" fmla="*/ 1036927 w 2530"/>
              <a:gd name="T5" fmla="*/ 383117 h 960"/>
              <a:gd name="T6" fmla="*/ 1019451 w 2530"/>
              <a:gd name="T7" fmla="*/ 394758 h 960"/>
              <a:gd name="T8" fmla="*/ 994031 w 2530"/>
              <a:gd name="T9" fmla="*/ 405871 h 960"/>
              <a:gd name="T10" fmla="*/ 973377 w 2530"/>
              <a:gd name="T11" fmla="*/ 405871 h 960"/>
              <a:gd name="T12" fmla="*/ 994031 w 2530"/>
              <a:gd name="T13" fmla="*/ 332317 h 960"/>
              <a:gd name="T14" fmla="*/ 1141256 w 2530"/>
              <a:gd name="T15" fmla="*/ 179917 h 960"/>
              <a:gd name="T16" fmla="*/ 1144433 w 2530"/>
              <a:gd name="T17" fmla="*/ 132821 h 960"/>
              <a:gd name="T18" fmla="*/ 961726 w 2530"/>
              <a:gd name="T19" fmla="*/ 237596 h 960"/>
              <a:gd name="T20" fmla="*/ 822975 w 2530"/>
              <a:gd name="T21" fmla="*/ 345546 h 960"/>
              <a:gd name="T22" fmla="*/ 693227 w 2530"/>
              <a:gd name="T23" fmla="*/ 456142 h 960"/>
              <a:gd name="T24" fmla="*/ 591546 w 2530"/>
              <a:gd name="T25" fmla="*/ 416454 h 960"/>
              <a:gd name="T26" fmla="*/ 726591 w 2530"/>
              <a:gd name="T27" fmla="*/ 277283 h 960"/>
              <a:gd name="T28" fmla="*/ 877522 w 2530"/>
              <a:gd name="T29" fmla="*/ 137583 h 960"/>
              <a:gd name="T30" fmla="*/ 629147 w 2530"/>
              <a:gd name="T31" fmla="*/ 314325 h 960"/>
              <a:gd name="T32" fmla="*/ 448029 w 2530"/>
              <a:gd name="T33" fmla="*/ 460904 h 960"/>
              <a:gd name="T34" fmla="*/ 340523 w 2530"/>
              <a:gd name="T35" fmla="*/ 500592 h 960"/>
              <a:gd name="T36" fmla="*/ 335757 w 2530"/>
              <a:gd name="T37" fmla="*/ 429683 h 960"/>
              <a:gd name="T38" fmla="*/ 395070 w 2530"/>
              <a:gd name="T39" fmla="*/ 405871 h 960"/>
              <a:gd name="T40" fmla="*/ 434789 w 2530"/>
              <a:gd name="T41" fmla="*/ 367771 h 960"/>
              <a:gd name="T42" fmla="*/ 419431 w 2530"/>
              <a:gd name="T43" fmla="*/ 366183 h 960"/>
              <a:gd name="T44" fmla="*/ 463916 w 2530"/>
              <a:gd name="T45" fmla="*/ 330200 h 960"/>
              <a:gd name="T46" fmla="*/ 482452 w 2530"/>
              <a:gd name="T47" fmla="*/ 303742 h 960"/>
              <a:gd name="T48" fmla="*/ 576718 w 2530"/>
              <a:gd name="T49" fmla="*/ 199496 h 960"/>
              <a:gd name="T50" fmla="*/ 388715 w 2530"/>
              <a:gd name="T51" fmla="*/ 348192 h 960"/>
              <a:gd name="T52" fmla="*/ 275384 w 2530"/>
              <a:gd name="T53" fmla="*/ 432329 h 960"/>
              <a:gd name="T54" fmla="*/ 217130 w 2530"/>
              <a:gd name="T55" fmla="*/ 383117 h 960"/>
              <a:gd name="T56" fmla="*/ 381831 w 2530"/>
              <a:gd name="T57" fmla="*/ 184679 h 960"/>
              <a:gd name="T58" fmla="*/ 289683 w 2530"/>
              <a:gd name="T59" fmla="*/ 259292 h 960"/>
              <a:gd name="T60" fmla="*/ 156228 w 2530"/>
              <a:gd name="T61" fmla="*/ 369888 h 960"/>
              <a:gd name="T62" fmla="*/ 52958 w 2530"/>
              <a:gd name="T63" fmla="*/ 419100 h 960"/>
              <a:gd name="T64" fmla="*/ 2118 w 2530"/>
              <a:gd name="T65" fmla="*/ 416454 h 960"/>
              <a:gd name="T66" fmla="*/ 5296 w 2530"/>
              <a:gd name="T67" fmla="*/ 398463 h 960"/>
              <a:gd name="T68" fmla="*/ 28598 w 2530"/>
              <a:gd name="T69" fmla="*/ 392642 h 960"/>
              <a:gd name="T70" fmla="*/ 44485 w 2530"/>
              <a:gd name="T71" fmla="*/ 381529 h 960"/>
              <a:gd name="T72" fmla="*/ 94266 w 2530"/>
              <a:gd name="T73" fmla="*/ 348192 h 960"/>
              <a:gd name="T74" fmla="*/ 273795 w 2530"/>
              <a:gd name="T75" fmla="*/ 203729 h 960"/>
              <a:gd name="T76" fmla="*/ 490925 w 2530"/>
              <a:gd name="T77" fmla="*/ 28575 h 960"/>
              <a:gd name="T78" fmla="*/ 558183 w 2530"/>
              <a:gd name="T79" fmla="*/ 4763 h 960"/>
              <a:gd name="T80" fmla="*/ 496751 w 2530"/>
              <a:gd name="T81" fmla="*/ 141817 h 960"/>
              <a:gd name="T82" fmla="*/ 400366 w 2530"/>
              <a:gd name="T83" fmla="*/ 267758 h 960"/>
              <a:gd name="T84" fmla="*/ 594194 w 2530"/>
              <a:gd name="T85" fmla="*/ 130704 h 960"/>
              <a:gd name="T86" fmla="*/ 692697 w 2530"/>
              <a:gd name="T87" fmla="*/ 77788 h 960"/>
              <a:gd name="T88" fmla="*/ 746185 w 2530"/>
              <a:gd name="T89" fmla="*/ 135467 h 960"/>
              <a:gd name="T90" fmla="*/ 621203 w 2530"/>
              <a:gd name="T91" fmla="*/ 243417 h 960"/>
              <a:gd name="T92" fmla="*/ 463916 w 2530"/>
              <a:gd name="T93" fmla="*/ 389996 h 960"/>
              <a:gd name="T94" fmla="*/ 697993 w 2530"/>
              <a:gd name="T95" fmla="*/ 216958 h 960"/>
              <a:gd name="T96" fmla="*/ 908768 w 2530"/>
              <a:gd name="T97" fmla="*/ 57679 h 960"/>
              <a:gd name="T98" fmla="*/ 1002504 w 2530"/>
              <a:gd name="T99" fmla="*/ 17992 h 960"/>
              <a:gd name="T100" fmla="*/ 1025277 w 2530"/>
              <a:gd name="T101" fmla="*/ 111125 h 960"/>
              <a:gd name="T102" fmla="*/ 879111 w 2530"/>
              <a:gd name="T103" fmla="*/ 219604 h 960"/>
              <a:gd name="T104" fmla="*/ 719176 w 2530"/>
              <a:gd name="T105" fmla="*/ 376767 h 960"/>
              <a:gd name="T106" fmla="*/ 890232 w 2530"/>
              <a:gd name="T107" fmla="*/ 250825 h 960"/>
              <a:gd name="T108" fmla="*/ 1182034 w 2530"/>
              <a:gd name="T109" fmla="*/ 51329 h 960"/>
              <a:gd name="T110" fmla="*/ 1311782 w 2530"/>
              <a:gd name="T111" fmla="*/ 31221 h 960"/>
              <a:gd name="T112" fmla="*/ 1320785 w 2530"/>
              <a:gd name="T113" fmla="*/ 99483 h 960"/>
              <a:gd name="T114" fmla="*/ 1151847 w 2530"/>
              <a:gd name="T115" fmla="*/ 232833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30" h="960">
                <a:moveTo>
                  <a:pt x="2226" y="377"/>
                </a:moveTo>
                <a:lnTo>
                  <a:pt x="2213" y="390"/>
                </a:lnTo>
                <a:lnTo>
                  <a:pt x="2194" y="402"/>
                </a:lnTo>
                <a:lnTo>
                  <a:pt x="2172" y="424"/>
                </a:lnTo>
                <a:lnTo>
                  <a:pt x="2148" y="444"/>
                </a:lnTo>
                <a:lnTo>
                  <a:pt x="2126" y="465"/>
                </a:lnTo>
                <a:lnTo>
                  <a:pt x="2107" y="481"/>
                </a:lnTo>
                <a:lnTo>
                  <a:pt x="2093" y="499"/>
                </a:lnTo>
                <a:lnTo>
                  <a:pt x="2083" y="506"/>
                </a:lnTo>
                <a:lnTo>
                  <a:pt x="2074" y="515"/>
                </a:lnTo>
                <a:lnTo>
                  <a:pt x="2067" y="528"/>
                </a:lnTo>
                <a:lnTo>
                  <a:pt x="2052" y="549"/>
                </a:lnTo>
                <a:lnTo>
                  <a:pt x="2039" y="565"/>
                </a:lnTo>
                <a:lnTo>
                  <a:pt x="2023" y="590"/>
                </a:lnTo>
                <a:lnTo>
                  <a:pt x="2006" y="617"/>
                </a:lnTo>
                <a:lnTo>
                  <a:pt x="1990" y="642"/>
                </a:lnTo>
                <a:lnTo>
                  <a:pt x="1971" y="667"/>
                </a:lnTo>
                <a:lnTo>
                  <a:pt x="1950" y="678"/>
                </a:lnTo>
                <a:lnTo>
                  <a:pt x="1928" y="692"/>
                </a:lnTo>
                <a:lnTo>
                  <a:pt x="1918" y="703"/>
                </a:lnTo>
                <a:lnTo>
                  <a:pt x="1919" y="721"/>
                </a:lnTo>
                <a:lnTo>
                  <a:pt x="1934" y="721"/>
                </a:lnTo>
                <a:lnTo>
                  <a:pt x="1950" y="721"/>
                </a:lnTo>
                <a:lnTo>
                  <a:pt x="1958" y="724"/>
                </a:lnTo>
                <a:lnTo>
                  <a:pt x="1952" y="724"/>
                </a:lnTo>
                <a:lnTo>
                  <a:pt x="1936" y="728"/>
                </a:lnTo>
                <a:lnTo>
                  <a:pt x="1912" y="733"/>
                </a:lnTo>
                <a:lnTo>
                  <a:pt x="1896" y="737"/>
                </a:lnTo>
                <a:lnTo>
                  <a:pt x="1893" y="742"/>
                </a:lnTo>
                <a:lnTo>
                  <a:pt x="1903" y="742"/>
                </a:lnTo>
                <a:lnTo>
                  <a:pt x="1918" y="746"/>
                </a:lnTo>
                <a:lnTo>
                  <a:pt x="1925" y="746"/>
                </a:lnTo>
                <a:lnTo>
                  <a:pt x="1928" y="749"/>
                </a:lnTo>
                <a:lnTo>
                  <a:pt x="1919" y="753"/>
                </a:lnTo>
                <a:lnTo>
                  <a:pt x="1909" y="758"/>
                </a:lnTo>
                <a:lnTo>
                  <a:pt x="1893" y="758"/>
                </a:lnTo>
                <a:lnTo>
                  <a:pt x="1877" y="758"/>
                </a:lnTo>
                <a:lnTo>
                  <a:pt x="1863" y="753"/>
                </a:lnTo>
                <a:lnTo>
                  <a:pt x="1863" y="758"/>
                </a:lnTo>
                <a:lnTo>
                  <a:pt x="1877" y="767"/>
                </a:lnTo>
                <a:lnTo>
                  <a:pt x="1890" y="771"/>
                </a:lnTo>
                <a:lnTo>
                  <a:pt x="1887" y="771"/>
                </a:lnTo>
                <a:lnTo>
                  <a:pt x="1883" y="778"/>
                </a:lnTo>
                <a:lnTo>
                  <a:pt x="1871" y="783"/>
                </a:lnTo>
                <a:lnTo>
                  <a:pt x="1855" y="787"/>
                </a:lnTo>
                <a:lnTo>
                  <a:pt x="1849" y="778"/>
                </a:lnTo>
                <a:lnTo>
                  <a:pt x="1844" y="771"/>
                </a:lnTo>
                <a:lnTo>
                  <a:pt x="1838" y="767"/>
                </a:lnTo>
                <a:lnTo>
                  <a:pt x="1834" y="771"/>
                </a:lnTo>
                <a:lnTo>
                  <a:pt x="1806" y="749"/>
                </a:lnTo>
                <a:lnTo>
                  <a:pt x="1803" y="721"/>
                </a:lnTo>
                <a:lnTo>
                  <a:pt x="1812" y="695"/>
                </a:lnTo>
                <a:lnTo>
                  <a:pt x="1831" y="674"/>
                </a:lnTo>
                <a:lnTo>
                  <a:pt x="1838" y="667"/>
                </a:lnTo>
                <a:lnTo>
                  <a:pt x="1855" y="649"/>
                </a:lnTo>
                <a:lnTo>
                  <a:pt x="1877" y="628"/>
                </a:lnTo>
                <a:lnTo>
                  <a:pt x="1900" y="603"/>
                </a:lnTo>
                <a:lnTo>
                  <a:pt x="1931" y="569"/>
                </a:lnTo>
                <a:lnTo>
                  <a:pt x="1967" y="536"/>
                </a:lnTo>
                <a:lnTo>
                  <a:pt x="2002" y="499"/>
                </a:lnTo>
                <a:lnTo>
                  <a:pt x="2039" y="456"/>
                </a:lnTo>
                <a:lnTo>
                  <a:pt x="2077" y="419"/>
                </a:lnTo>
                <a:lnTo>
                  <a:pt x="2119" y="377"/>
                </a:lnTo>
                <a:lnTo>
                  <a:pt x="2155" y="340"/>
                </a:lnTo>
                <a:lnTo>
                  <a:pt x="2194" y="302"/>
                </a:lnTo>
                <a:lnTo>
                  <a:pt x="2229" y="268"/>
                </a:lnTo>
                <a:lnTo>
                  <a:pt x="2262" y="235"/>
                </a:lnTo>
                <a:lnTo>
                  <a:pt x="2290" y="210"/>
                </a:lnTo>
                <a:lnTo>
                  <a:pt x="2313" y="188"/>
                </a:lnTo>
                <a:lnTo>
                  <a:pt x="2270" y="201"/>
                </a:lnTo>
                <a:lnTo>
                  <a:pt x="2219" y="222"/>
                </a:lnTo>
                <a:lnTo>
                  <a:pt x="2161" y="251"/>
                </a:lnTo>
                <a:lnTo>
                  <a:pt x="2102" y="281"/>
                </a:lnTo>
                <a:lnTo>
                  <a:pt x="2039" y="315"/>
                </a:lnTo>
                <a:lnTo>
                  <a:pt x="1983" y="349"/>
                </a:lnTo>
                <a:lnTo>
                  <a:pt x="1931" y="377"/>
                </a:lnTo>
                <a:lnTo>
                  <a:pt x="1887" y="402"/>
                </a:lnTo>
                <a:lnTo>
                  <a:pt x="1868" y="415"/>
                </a:lnTo>
                <a:lnTo>
                  <a:pt x="1844" y="431"/>
                </a:lnTo>
                <a:lnTo>
                  <a:pt x="1816" y="449"/>
                </a:lnTo>
                <a:lnTo>
                  <a:pt x="1787" y="469"/>
                </a:lnTo>
                <a:lnTo>
                  <a:pt x="1754" y="494"/>
                </a:lnTo>
                <a:lnTo>
                  <a:pt x="1722" y="519"/>
                </a:lnTo>
                <a:lnTo>
                  <a:pt x="1689" y="544"/>
                </a:lnTo>
                <a:lnTo>
                  <a:pt x="1654" y="569"/>
                </a:lnTo>
                <a:lnTo>
                  <a:pt x="1619" y="599"/>
                </a:lnTo>
                <a:lnTo>
                  <a:pt x="1586" y="628"/>
                </a:lnTo>
                <a:lnTo>
                  <a:pt x="1554" y="653"/>
                </a:lnTo>
                <a:lnTo>
                  <a:pt x="1524" y="683"/>
                </a:lnTo>
                <a:lnTo>
                  <a:pt x="1493" y="708"/>
                </a:lnTo>
                <a:lnTo>
                  <a:pt x="1470" y="733"/>
                </a:lnTo>
                <a:lnTo>
                  <a:pt x="1448" y="753"/>
                </a:lnTo>
                <a:lnTo>
                  <a:pt x="1429" y="774"/>
                </a:lnTo>
                <a:lnTo>
                  <a:pt x="1392" y="812"/>
                </a:lnTo>
                <a:lnTo>
                  <a:pt x="1350" y="842"/>
                </a:lnTo>
                <a:lnTo>
                  <a:pt x="1309" y="862"/>
                </a:lnTo>
                <a:lnTo>
                  <a:pt x="1269" y="876"/>
                </a:lnTo>
                <a:lnTo>
                  <a:pt x="1234" y="880"/>
                </a:lnTo>
                <a:lnTo>
                  <a:pt x="1201" y="880"/>
                </a:lnTo>
                <a:lnTo>
                  <a:pt x="1176" y="876"/>
                </a:lnTo>
                <a:lnTo>
                  <a:pt x="1157" y="867"/>
                </a:lnTo>
                <a:lnTo>
                  <a:pt x="1131" y="846"/>
                </a:lnTo>
                <a:lnTo>
                  <a:pt x="1114" y="821"/>
                </a:lnTo>
                <a:lnTo>
                  <a:pt x="1117" y="787"/>
                </a:lnTo>
                <a:lnTo>
                  <a:pt x="1147" y="742"/>
                </a:lnTo>
                <a:lnTo>
                  <a:pt x="1163" y="724"/>
                </a:lnTo>
                <a:lnTo>
                  <a:pt x="1185" y="699"/>
                </a:lnTo>
                <a:lnTo>
                  <a:pt x="1215" y="670"/>
                </a:lnTo>
                <a:lnTo>
                  <a:pt x="1247" y="637"/>
                </a:lnTo>
                <a:lnTo>
                  <a:pt x="1288" y="603"/>
                </a:lnTo>
                <a:lnTo>
                  <a:pt x="1328" y="565"/>
                </a:lnTo>
                <a:lnTo>
                  <a:pt x="1372" y="524"/>
                </a:lnTo>
                <a:lnTo>
                  <a:pt x="1415" y="486"/>
                </a:lnTo>
                <a:lnTo>
                  <a:pt x="1459" y="444"/>
                </a:lnTo>
                <a:lnTo>
                  <a:pt x="1502" y="406"/>
                </a:lnTo>
                <a:lnTo>
                  <a:pt x="1541" y="369"/>
                </a:lnTo>
                <a:lnTo>
                  <a:pt x="1577" y="335"/>
                </a:lnTo>
                <a:lnTo>
                  <a:pt x="1611" y="306"/>
                </a:lnTo>
                <a:lnTo>
                  <a:pt x="1638" y="281"/>
                </a:lnTo>
                <a:lnTo>
                  <a:pt x="1657" y="260"/>
                </a:lnTo>
                <a:lnTo>
                  <a:pt x="1670" y="247"/>
                </a:lnTo>
                <a:lnTo>
                  <a:pt x="1597" y="297"/>
                </a:lnTo>
                <a:lnTo>
                  <a:pt x="1524" y="349"/>
                </a:lnTo>
                <a:lnTo>
                  <a:pt x="1451" y="399"/>
                </a:lnTo>
                <a:lnTo>
                  <a:pt x="1380" y="449"/>
                </a:lnTo>
                <a:lnTo>
                  <a:pt x="1315" y="499"/>
                </a:lnTo>
                <a:lnTo>
                  <a:pt x="1250" y="544"/>
                </a:lnTo>
                <a:lnTo>
                  <a:pt x="1188" y="594"/>
                </a:lnTo>
                <a:lnTo>
                  <a:pt x="1128" y="642"/>
                </a:lnTo>
                <a:lnTo>
                  <a:pt x="1073" y="683"/>
                </a:lnTo>
                <a:lnTo>
                  <a:pt x="1022" y="724"/>
                </a:lnTo>
                <a:lnTo>
                  <a:pt x="976" y="762"/>
                </a:lnTo>
                <a:lnTo>
                  <a:pt x="935" y="796"/>
                </a:lnTo>
                <a:lnTo>
                  <a:pt x="901" y="826"/>
                </a:lnTo>
                <a:lnTo>
                  <a:pt x="870" y="851"/>
                </a:lnTo>
                <a:lnTo>
                  <a:pt x="846" y="871"/>
                </a:lnTo>
                <a:lnTo>
                  <a:pt x="827" y="887"/>
                </a:lnTo>
                <a:lnTo>
                  <a:pt x="797" y="912"/>
                </a:lnTo>
                <a:lnTo>
                  <a:pt x="769" y="930"/>
                </a:lnTo>
                <a:lnTo>
                  <a:pt x="743" y="946"/>
                </a:lnTo>
                <a:lnTo>
                  <a:pt x="715" y="955"/>
                </a:lnTo>
                <a:lnTo>
                  <a:pt x="691" y="960"/>
                </a:lnTo>
                <a:lnTo>
                  <a:pt x="666" y="955"/>
                </a:lnTo>
                <a:lnTo>
                  <a:pt x="643" y="946"/>
                </a:lnTo>
                <a:lnTo>
                  <a:pt x="618" y="930"/>
                </a:lnTo>
                <a:lnTo>
                  <a:pt x="588" y="896"/>
                </a:lnTo>
                <a:lnTo>
                  <a:pt x="582" y="867"/>
                </a:lnTo>
                <a:lnTo>
                  <a:pt x="594" y="842"/>
                </a:lnTo>
                <a:lnTo>
                  <a:pt x="607" y="830"/>
                </a:lnTo>
                <a:lnTo>
                  <a:pt x="613" y="826"/>
                </a:lnTo>
                <a:lnTo>
                  <a:pt x="623" y="817"/>
                </a:lnTo>
                <a:lnTo>
                  <a:pt x="634" y="812"/>
                </a:lnTo>
                <a:lnTo>
                  <a:pt x="647" y="803"/>
                </a:lnTo>
                <a:lnTo>
                  <a:pt x="659" y="799"/>
                </a:lnTo>
                <a:lnTo>
                  <a:pt x="669" y="796"/>
                </a:lnTo>
                <a:lnTo>
                  <a:pt x="681" y="792"/>
                </a:lnTo>
                <a:lnTo>
                  <a:pt x="688" y="792"/>
                </a:lnTo>
                <a:lnTo>
                  <a:pt x="708" y="787"/>
                </a:lnTo>
                <a:lnTo>
                  <a:pt x="727" y="778"/>
                </a:lnTo>
                <a:lnTo>
                  <a:pt x="746" y="767"/>
                </a:lnTo>
                <a:lnTo>
                  <a:pt x="762" y="753"/>
                </a:lnTo>
                <a:lnTo>
                  <a:pt x="781" y="737"/>
                </a:lnTo>
                <a:lnTo>
                  <a:pt x="802" y="721"/>
                </a:lnTo>
                <a:lnTo>
                  <a:pt x="824" y="699"/>
                </a:lnTo>
                <a:lnTo>
                  <a:pt x="849" y="683"/>
                </a:lnTo>
                <a:lnTo>
                  <a:pt x="840" y="687"/>
                </a:lnTo>
                <a:lnTo>
                  <a:pt x="833" y="692"/>
                </a:lnTo>
                <a:lnTo>
                  <a:pt x="821" y="695"/>
                </a:lnTo>
                <a:lnTo>
                  <a:pt x="808" y="699"/>
                </a:lnTo>
                <a:lnTo>
                  <a:pt x="795" y="708"/>
                </a:lnTo>
                <a:lnTo>
                  <a:pt x="778" y="712"/>
                </a:lnTo>
                <a:lnTo>
                  <a:pt x="759" y="724"/>
                </a:lnTo>
                <a:lnTo>
                  <a:pt x="740" y="733"/>
                </a:lnTo>
                <a:lnTo>
                  <a:pt x="753" y="721"/>
                </a:lnTo>
                <a:lnTo>
                  <a:pt x="769" y="708"/>
                </a:lnTo>
                <a:lnTo>
                  <a:pt x="792" y="692"/>
                </a:lnTo>
                <a:lnTo>
                  <a:pt x="818" y="674"/>
                </a:lnTo>
                <a:lnTo>
                  <a:pt x="843" y="658"/>
                </a:lnTo>
                <a:lnTo>
                  <a:pt x="868" y="642"/>
                </a:lnTo>
                <a:lnTo>
                  <a:pt x="892" y="619"/>
                </a:lnTo>
                <a:lnTo>
                  <a:pt x="911" y="603"/>
                </a:lnTo>
                <a:lnTo>
                  <a:pt x="901" y="608"/>
                </a:lnTo>
                <a:lnTo>
                  <a:pt x="886" y="617"/>
                </a:lnTo>
                <a:lnTo>
                  <a:pt x="876" y="624"/>
                </a:lnTo>
                <a:lnTo>
                  <a:pt x="862" y="633"/>
                </a:lnTo>
                <a:lnTo>
                  <a:pt x="851" y="642"/>
                </a:lnTo>
                <a:lnTo>
                  <a:pt x="837" y="649"/>
                </a:lnTo>
                <a:lnTo>
                  <a:pt x="824" y="658"/>
                </a:lnTo>
                <a:lnTo>
                  <a:pt x="811" y="667"/>
                </a:lnTo>
                <a:lnTo>
                  <a:pt x="830" y="649"/>
                </a:lnTo>
                <a:lnTo>
                  <a:pt x="865" y="617"/>
                </a:lnTo>
                <a:lnTo>
                  <a:pt x="911" y="574"/>
                </a:lnTo>
                <a:lnTo>
                  <a:pt x="968" y="524"/>
                </a:lnTo>
                <a:lnTo>
                  <a:pt x="1027" y="469"/>
                </a:lnTo>
                <a:lnTo>
                  <a:pt x="1085" y="415"/>
                </a:lnTo>
                <a:lnTo>
                  <a:pt x="1138" y="369"/>
                </a:lnTo>
                <a:lnTo>
                  <a:pt x="1182" y="327"/>
                </a:lnTo>
                <a:lnTo>
                  <a:pt x="1157" y="340"/>
                </a:lnTo>
                <a:lnTo>
                  <a:pt x="1125" y="356"/>
                </a:lnTo>
                <a:lnTo>
                  <a:pt x="1089" y="377"/>
                </a:lnTo>
                <a:lnTo>
                  <a:pt x="1050" y="406"/>
                </a:lnTo>
                <a:lnTo>
                  <a:pt x="1005" y="440"/>
                </a:lnTo>
                <a:lnTo>
                  <a:pt x="963" y="474"/>
                </a:lnTo>
                <a:lnTo>
                  <a:pt x="914" y="511"/>
                </a:lnTo>
                <a:lnTo>
                  <a:pt x="868" y="549"/>
                </a:lnTo>
                <a:lnTo>
                  <a:pt x="821" y="587"/>
                </a:lnTo>
                <a:lnTo>
                  <a:pt x="775" y="624"/>
                </a:lnTo>
                <a:lnTo>
                  <a:pt x="734" y="658"/>
                </a:lnTo>
                <a:lnTo>
                  <a:pt x="694" y="692"/>
                </a:lnTo>
                <a:lnTo>
                  <a:pt x="659" y="721"/>
                </a:lnTo>
                <a:lnTo>
                  <a:pt x="629" y="746"/>
                </a:lnTo>
                <a:lnTo>
                  <a:pt x="604" y="767"/>
                </a:lnTo>
                <a:lnTo>
                  <a:pt x="588" y="778"/>
                </a:lnTo>
                <a:lnTo>
                  <a:pt x="563" y="796"/>
                </a:lnTo>
                <a:lnTo>
                  <a:pt x="539" y="808"/>
                </a:lnTo>
                <a:lnTo>
                  <a:pt x="520" y="817"/>
                </a:lnTo>
                <a:lnTo>
                  <a:pt x="501" y="821"/>
                </a:lnTo>
                <a:lnTo>
                  <a:pt x="482" y="821"/>
                </a:lnTo>
                <a:lnTo>
                  <a:pt x="466" y="817"/>
                </a:lnTo>
                <a:lnTo>
                  <a:pt x="450" y="808"/>
                </a:lnTo>
                <a:lnTo>
                  <a:pt x="436" y="799"/>
                </a:lnTo>
                <a:lnTo>
                  <a:pt x="414" y="774"/>
                </a:lnTo>
                <a:lnTo>
                  <a:pt x="404" y="753"/>
                </a:lnTo>
                <a:lnTo>
                  <a:pt x="410" y="724"/>
                </a:lnTo>
                <a:lnTo>
                  <a:pt x="426" y="695"/>
                </a:lnTo>
                <a:lnTo>
                  <a:pt x="442" y="674"/>
                </a:lnTo>
                <a:lnTo>
                  <a:pt x="469" y="642"/>
                </a:lnTo>
                <a:lnTo>
                  <a:pt x="504" y="599"/>
                </a:lnTo>
                <a:lnTo>
                  <a:pt x="545" y="549"/>
                </a:lnTo>
                <a:lnTo>
                  <a:pt x="595" y="490"/>
                </a:lnTo>
                <a:lnTo>
                  <a:pt x="656" y="424"/>
                </a:lnTo>
                <a:lnTo>
                  <a:pt x="721" y="349"/>
                </a:lnTo>
                <a:lnTo>
                  <a:pt x="795" y="268"/>
                </a:lnTo>
                <a:lnTo>
                  <a:pt x="766" y="297"/>
                </a:lnTo>
                <a:lnTo>
                  <a:pt x="734" y="327"/>
                </a:lnTo>
                <a:lnTo>
                  <a:pt x="702" y="356"/>
                </a:lnTo>
                <a:lnTo>
                  <a:pt x="665" y="390"/>
                </a:lnTo>
                <a:lnTo>
                  <a:pt x="626" y="424"/>
                </a:lnTo>
                <a:lnTo>
                  <a:pt x="588" y="456"/>
                </a:lnTo>
                <a:lnTo>
                  <a:pt x="547" y="490"/>
                </a:lnTo>
                <a:lnTo>
                  <a:pt x="510" y="524"/>
                </a:lnTo>
                <a:lnTo>
                  <a:pt x="472" y="558"/>
                </a:lnTo>
                <a:lnTo>
                  <a:pt x="433" y="587"/>
                </a:lnTo>
                <a:lnTo>
                  <a:pt x="398" y="617"/>
                </a:lnTo>
                <a:lnTo>
                  <a:pt x="368" y="642"/>
                </a:lnTo>
                <a:lnTo>
                  <a:pt x="339" y="667"/>
                </a:lnTo>
                <a:lnTo>
                  <a:pt x="314" y="687"/>
                </a:lnTo>
                <a:lnTo>
                  <a:pt x="295" y="699"/>
                </a:lnTo>
                <a:lnTo>
                  <a:pt x="278" y="712"/>
                </a:lnTo>
                <a:lnTo>
                  <a:pt x="252" y="728"/>
                </a:lnTo>
                <a:lnTo>
                  <a:pt x="224" y="746"/>
                </a:lnTo>
                <a:lnTo>
                  <a:pt x="197" y="758"/>
                </a:lnTo>
                <a:lnTo>
                  <a:pt x="168" y="771"/>
                </a:lnTo>
                <a:lnTo>
                  <a:pt x="143" y="778"/>
                </a:lnTo>
                <a:lnTo>
                  <a:pt x="119" y="787"/>
                </a:lnTo>
                <a:lnTo>
                  <a:pt x="100" y="792"/>
                </a:lnTo>
                <a:lnTo>
                  <a:pt x="87" y="792"/>
                </a:lnTo>
                <a:lnTo>
                  <a:pt x="75" y="792"/>
                </a:lnTo>
                <a:lnTo>
                  <a:pt x="62" y="792"/>
                </a:lnTo>
                <a:lnTo>
                  <a:pt x="48" y="792"/>
                </a:lnTo>
                <a:lnTo>
                  <a:pt x="35" y="792"/>
                </a:lnTo>
                <a:lnTo>
                  <a:pt x="23" y="792"/>
                </a:lnTo>
                <a:lnTo>
                  <a:pt x="13" y="792"/>
                </a:lnTo>
                <a:lnTo>
                  <a:pt x="4" y="787"/>
                </a:lnTo>
                <a:lnTo>
                  <a:pt x="0" y="787"/>
                </a:lnTo>
                <a:lnTo>
                  <a:pt x="16" y="783"/>
                </a:lnTo>
                <a:lnTo>
                  <a:pt x="29" y="778"/>
                </a:lnTo>
                <a:lnTo>
                  <a:pt x="35" y="771"/>
                </a:lnTo>
                <a:lnTo>
                  <a:pt x="37" y="771"/>
                </a:lnTo>
                <a:lnTo>
                  <a:pt x="20" y="767"/>
                </a:lnTo>
                <a:lnTo>
                  <a:pt x="10" y="758"/>
                </a:lnTo>
                <a:lnTo>
                  <a:pt x="10" y="753"/>
                </a:lnTo>
                <a:lnTo>
                  <a:pt x="26" y="758"/>
                </a:lnTo>
                <a:lnTo>
                  <a:pt x="43" y="758"/>
                </a:lnTo>
                <a:lnTo>
                  <a:pt x="59" y="758"/>
                </a:lnTo>
                <a:lnTo>
                  <a:pt x="71" y="753"/>
                </a:lnTo>
                <a:lnTo>
                  <a:pt x="78" y="749"/>
                </a:lnTo>
                <a:lnTo>
                  <a:pt x="75" y="746"/>
                </a:lnTo>
                <a:lnTo>
                  <a:pt x="68" y="746"/>
                </a:lnTo>
                <a:lnTo>
                  <a:pt x="54" y="742"/>
                </a:lnTo>
                <a:lnTo>
                  <a:pt x="40" y="742"/>
                </a:lnTo>
                <a:lnTo>
                  <a:pt x="43" y="737"/>
                </a:lnTo>
                <a:lnTo>
                  <a:pt x="62" y="733"/>
                </a:lnTo>
                <a:lnTo>
                  <a:pt x="84" y="728"/>
                </a:lnTo>
                <a:lnTo>
                  <a:pt x="100" y="724"/>
                </a:lnTo>
                <a:lnTo>
                  <a:pt x="106" y="724"/>
                </a:lnTo>
                <a:lnTo>
                  <a:pt x="97" y="721"/>
                </a:lnTo>
                <a:lnTo>
                  <a:pt x="84" y="721"/>
                </a:lnTo>
                <a:lnTo>
                  <a:pt x="71" y="721"/>
                </a:lnTo>
                <a:lnTo>
                  <a:pt x="84" y="717"/>
                </a:lnTo>
                <a:lnTo>
                  <a:pt x="100" y="708"/>
                </a:lnTo>
                <a:lnTo>
                  <a:pt x="116" y="699"/>
                </a:lnTo>
                <a:lnTo>
                  <a:pt x="133" y="687"/>
                </a:lnTo>
                <a:lnTo>
                  <a:pt x="146" y="678"/>
                </a:lnTo>
                <a:lnTo>
                  <a:pt x="162" y="667"/>
                </a:lnTo>
                <a:lnTo>
                  <a:pt x="178" y="658"/>
                </a:lnTo>
                <a:lnTo>
                  <a:pt x="191" y="644"/>
                </a:lnTo>
                <a:lnTo>
                  <a:pt x="214" y="628"/>
                </a:lnTo>
                <a:lnTo>
                  <a:pt x="246" y="603"/>
                </a:lnTo>
                <a:lnTo>
                  <a:pt x="287" y="569"/>
                </a:lnTo>
                <a:lnTo>
                  <a:pt x="339" y="528"/>
                </a:lnTo>
                <a:lnTo>
                  <a:pt x="393" y="486"/>
                </a:lnTo>
                <a:lnTo>
                  <a:pt x="452" y="435"/>
                </a:lnTo>
                <a:lnTo>
                  <a:pt x="517" y="385"/>
                </a:lnTo>
                <a:lnTo>
                  <a:pt x="581" y="331"/>
                </a:lnTo>
                <a:lnTo>
                  <a:pt x="646" y="281"/>
                </a:lnTo>
                <a:lnTo>
                  <a:pt x="708" y="231"/>
                </a:lnTo>
                <a:lnTo>
                  <a:pt x="765" y="185"/>
                </a:lnTo>
                <a:lnTo>
                  <a:pt x="817" y="143"/>
                </a:lnTo>
                <a:lnTo>
                  <a:pt x="862" y="106"/>
                </a:lnTo>
                <a:lnTo>
                  <a:pt x="901" y="76"/>
                </a:lnTo>
                <a:lnTo>
                  <a:pt x="927" y="54"/>
                </a:lnTo>
                <a:lnTo>
                  <a:pt x="940" y="42"/>
                </a:lnTo>
                <a:lnTo>
                  <a:pt x="957" y="29"/>
                </a:lnTo>
                <a:lnTo>
                  <a:pt x="970" y="22"/>
                </a:lnTo>
                <a:lnTo>
                  <a:pt x="986" y="9"/>
                </a:lnTo>
                <a:lnTo>
                  <a:pt x="1002" y="4"/>
                </a:lnTo>
                <a:lnTo>
                  <a:pt x="1020" y="0"/>
                </a:lnTo>
                <a:lnTo>
                  <a:pt x="1036" y="4"/>
                </a:lnTo>
                <a:lnTo>
                  <a:pt x="1054" y="9"/>
                </a:lnTo>
                <a:lnTo>
                  <a:pt x="1076" y="25"/>
                </a:lnTo>
                <a:lnTo>
                  <a:pt x="1106" y="59"/>
                </a:lnTo>
                <a:lnTo>
                  <a:pt x="1117" y="84"/>
                </a:lnTo>
                <a:lnTo>
                  <a:pt x="1106" y="109"/>
                </a:lnTo>
                <a:lnTo>
                  <a:pt x="1082" y="134"/>
                </a:lnTo>
                <a:lnTo>
                  <a:pt x="1053" y="160"/>
                </a:lnTo>
                <a:lnTo>
                  <a:pt x="1002" y="206"/>
                </a:lnTo>
                <a:lnTo>
                  <a:pt x="938" y="268"/>
                </a:lnTo>
                <a:lnTo>
                  <a:pt x="868" y="340"/>
                </a:lnTo>
                <a:lnTo>
                  <a:pt x="797" y="415"/>
                </a:lnTo>
                <a:lnTo>
                  <a:pt x="731" y="486"/>
                </a:lnTo>
                <a:lnTo>
                  <a:pt x="681" y="544"/>
                </a:lnTo>
                <a:lnTo>
                  <a:pt x="650" y="587"/>
                </a:lnTo>
                <a:lnTo>
                  <a:pt x="681" y="565"/>
                </a:lnTo>
                <a:lnTo>
                  <a:pt x="715" y="536"/>
                </a:lnTo>
                <a:lnTo>
                  <a:pt x="756" y="506"/>
                </a:lnTo>
                <a:lnTo>
                  <a:pt x="799" y="478"/>
                </a:lnTo>
                <a:lnTo>
                  <a:pt x="846" y="444"/>
                </a:lnTo>
                <a:lnTo>
                  <a:pt x="892" y="410"/>
                </a:lnTo>
                <a:lnTo>
                  <a:pt x="940" y="374"/>
                </a:lnTo>
                <a:lnTo>
                  <a:pt x="989" y="340"/>
                </a:lnTo>
                <a:lnTo>
                  <a:pt x="1036" y="306"/>
                </a:lnTo>
                <a:lnTo>
                  <a:pt x="1082" y="276"/>
                </a:lnTo>
                <a:lnTo>
                  <a:pt x="1122" y="247"/>
                </a:lnTo>
                <a:lnTo>
                  <a:pt x="1160" y="218"/>
                </a:lnTo>
                <a:lnTo>
                  <a:pt x="1193" y="197"/>
                </a:lnTo>
                <a:lnTo>
                  <a:pt x="1221" y="181"/>
                </a:lnTo>
                <a:lnTo>
                  <a:pt x="1241" y="168"/>
                </a:lnTo>
                <a:lnTo>
                  <a:pt x="1256" y="160"/>
                </a:lnTo>
                <a:lnTo>
                  <a:pt x="1272" y="151"/>
                </a:lnTo>
                <a:lnTo>
                  <a:pt x="1290" y="147"/>
                </a:lnTo>
                <a:lnTo>
                  <a:pt x="1308" y="147"/>
                </a:lnTo>
                <a:lnTo>
                  <a:pt x="1324" y="147"/>
                </a:lnTo>
                <a:lnTo>
                  <a:pt x="1340" y="151"/>
                </a:lnTo>
                <a:lnTo>
                  <a:pt x="1358" y="160"/>
                </a:lnTo>
                <a:lnTo>
                  <a:pt x="1374" y="168"/>
                </a:lnTo>
                <a:lnTo>
                  <a:pt x="1393" y="181"/>
                </a:lnTo>
                <a:lnTo>
                  <a:pt x="1418" y="206"/>
                </a:lnTo>
                <a:lnTo>
                  <a:pt x="1424" y="231"/>
                </a:lnTo>
                <a:lnTo>
                  <a:pt x="1409" y="256"/>
                </a:lnTo>
                <a:lnTo>
                  <a:pt x="1383" y="285"/>
                </a:lnTo>
                <a:lnTo>
                  <a:pt x="1370" y="297"/>
                </a:lnTo>
                <a:lnTo>
                  <a:pt x="1350" y="315"/>
                </a:lnTo>
                <a:lnTo>
                  <a:pt x="1324" y="335"/>
                </a:lnTo>
                <a:lnTo>
                  <a:pt x="1293" y="360"/>
                </a:lnTo>
                <a:lnTo>
                  <a:pt x="1256" y="394"/>
                </a:lnTo>
                <a:lnTo>
                  <a:pt x="1218" y="427"/>
                </a:lnTo>
                <a:lnTo>
                  <a:pt x="1173" y="460"/>
                </a:lnTo>
                <a:lnTo>
                  <a:pt x="1131" y="499"/>
                </a:lnTo>
                <a:lnTo>
                  <a:pt x="1086" y="536"/>
                </a:lnTo>
                <a:lnTo>
                  <a:pt x="1044" y="574"/>
                </a:lnTo>
                <a:lnTo>
                  <a:pt x="1002" y="612"/>
                </a:lnTo>
                <a:lnTo>
                  <a:pt x="966" y="644"/>
                </a:lnTo>
                <a:lnTo>
                  <a:pt x="930" y="678"/>
                </a:lnTo>
                <a:lnTo>
                  <a:pt x="901" y="708"/>
                </a:lnTo>
                <a:lnTo>
                  <a:pt x="876" y="737"/>
                </a:lnTo>
                <a:lnTo>
                  <a:pt x="859" y="758"/>
                </a:lnTo>
                <a:lnTo>
                  <a:pt x="917" y="712"/>
                </a:lnTo>
                <a:lnTo>
                  <a:pt x="979" y="667"/>
                </a:lnTo>
                <a:lnTo>
                  <a:pt x="1044" y="617"/>
                </a:lnTo>
                <a:lnTo>
                  <a:pt x="1112" y="565"/>
                </a:lnTo>
                <a:lnTo>
                  <a:pt x="1182" y="515"/>
                </a:lnTo>
                <a:lnTo>
                  <a:pt x="1250" y="460"/>
                </a:lnTo>
                <a:lnTo>
                  <a:pt x="1318" y="410"/>
                </a:lnTo>
                <a:lnTo>
                  <a:pt x="1386" y="360"/>
                </a:lnTo>
                <a:lnTo>
                  <a:pt x="1448" y="310"/>
                </a:lnTo>
                <a:lnTo>
                  <a:pt x="1508" y="268"/>
                </a:lnTo>
                <a:lnTo>
                  <a:pt x="1564" y="226"/>
                </a:lnTo>
                <a:lnTo>
                  <a:pt x="1613" y="188"/>
                </a:lnTo>
                <a:lnTo>
                  <a:pt x="1654" y="156"/>
                </a:lnTo>
                <a:lnTo>
                  <a:pt x="1689" y="131"/>
                </a:lnTo>
                <a:lnTo>
                  <a:pt x="1716" y="109"/>
                </a:lnTo>
                <a:lnTo>
                  <a:pt x="1732" y="97"/>
                </a:lnTo>
                <a:lnTo>
                  <a:pt x="1754" y="79"/>
                </a:lnTo>
                <a:lnTo>
                  <a:pt x="1776" y="63"/>
                </a:lnTo>
                <a:lnTo>
                  <a:pt x="1799" y="47"/>
                </a:lnTo>
                <a:lnTo>
                  <a:pt x="1819" y="34"/>
                </a:lnTo>
                <a:lnTo>
                  <a:pt x="1841" y="29"/>
                </a:lnTo>
                <a:lnTo>
                  <a:pt x="1866" y="25"/>
                </a:lnTo>
                <a:lnTo>
                  <a:pt x="1893" y="34"/>
                </a:lnTo>
                <a:lnTo>
                  <a:pt x="1919" y="47"/>
                </a:lnTo>
                <a:lnTo>
                  <a:pt x="1945" y="67"/>
                </a:lnTo>
                <a:lnTo>
                  <a:pt x="1961" y="88"/>
                </a:lnTo>
                <a:lnTo>
                  <a:pt x="1971" y="113"/>
                </a:lnTo>
                <a:lnTo>
                  <a:pt x="1971" y="134"/>
                </a:lnTo>
                <a:lnTo>
                  <a:pt x="1967" y="160"/>
                </a:lnTo>
                <a:lnTo>
                  <a:pt x="1955" y="185"/>
                </a:lnTo>
                <a:lnTo>
                  <a:pt x="1936" y="210"/>
                </a:lnTo>
                <a:lnTo>
                  <a:pt x="1915" y="231"/>
                </a:lnTo>
                <a:lnTo>
                  <a:pt x="1899" y="243"/>
                </a:lnTo>
                <a:lnTo>
                  <a:pt x="1871" y="265"/>
                </a:lnTo>
                <a:lnTo>
                  <a:pt x="1838" y="285"/>
                </a:lnTo>
                <a:lnTo>
                  <a:pt x="1800" y="315"/>
                </a:lnTo>
                <a:lnTo>
                  <a:pt x="1754" y="344"/>
                </a:lnTo>
                <a:lnTo>
                  <a:pt x="1709" y="381"/>
                </a:lnTo>
                <a:lnTo>
                  <a:pt x="1660" y="415"/>
                </a:lnTo>
                <a:lnTo>
                  <a:pt x="1611" y="453"/>
                </a:lnTo>
                <a:lnTo>
                  <a:pt x="1561" y="494"/>
                </a:lnTo>
                <a:lnTo>
                  <a:pt x="1515" y="533"/>
                </a:lnTo>
                <a:lnTo>
                  <a:pt x="1473" y="569"/>
                </a:lnTo>
                <a:lnTo>
                  <a:pt x="1434" y="608"/>
                </a:lnTo>
                <a:lnTo>
                  <a:pt x="1402" y="644"/>
                </a:lnTo>
                <a:lnTo>
                  <a:pt x="1374" y="678"/>
                </a:lnTo>
                <a:lnTo>
                  <a:pt x="1358" y="712"/>
                </a:lnTo>
                <a:lnTo>
                  <a:pt x="1350" y="737"/>
                </a:lnTo>
                <a:lnTo>
                  <a:pt x="1380" y="717"/>
                </a:lnTo>
                <a:lnTo>
                  <a:pt x="1415" y="687"/>
                </a:lnTo>
                <a:lnTo>
                  <a:pt x="1459" y="653"/>
                </a:lnTo>
                <a:lnTo>
                  <a:pt x="1508" y="612"/>
                </a:lnTo>
                <a:lnTo>
                  <a:pt x="1561" y="569"/>
                </a:lnTo>
                <a:lnTo>
                  <a:pt x="1619" y="519"/>
                </a:lnTo>
                <a:lnTo>
                  <a:pt x="1681" y="474"/>
                </a:lnTo>
                <a:lnTo>
                  <a:pt x="1747" y="419"/>
                </a:lnTo>
                <a:lnTo>
                  <a:pt x="1812" y="369"/>
                </a:lnTo>
                <a:lnTo>
                  <a:pt x="1883" y="319"/>
                </a:lnTo>
                <a:lnTo>
                  <a:pt x="1952" y="268"/>
                </a:lnTo>
                <a:lnTo>
                  <a:pt x="2023" y="222"/>
                </a:lnTo>
                <a:lnTo>
                  <a:pt x="2093" y="176"/>
                </a:lnTo>
                <a:lnTo>
                  <a:pt x="2161" y="134"/>
                </a:lnTo>
                <a:lnTo>
                  <a:pt x="2232" y="97"/>
                </a:lnTo>
                <a:lnTo>
                  <a:pt x="2297" y="67"/>
                </a:lnTo>
                <a:lnTo>
                  <a:pt x="2332" y="54"/>
                </a:lnTo>
                <a:lnTo>
                  <a:pt x="2362" y="47"/>
                </a:lnTo>
                <a:lnTo>
                  <a:pt x="2390" y="42"/>
                </a:lnTo>
                <a:lnTo>
                  <a:pt x="2413" y="38"/>
                </a:lnTo>
                <a:lnTo>
                  <a:pt x="2436" y="42"/>
                </a:lnTo>
                <a:lnTo>
                  <a:pt x="2458" y="50"/>
                </a:lnTo>
                <a:lnTo>
                  <a:pt x="2477" y="59"/>
                </a:lnTo>
                <a:lnTo>
                  <a:pt x="2497" y="72"/>
                </a:lnTo>
                <a:lnTo>
                  <a:pt x="2517" y="88"/>
                </a:lnTo>
                <a:lnTo>
                  <a:pt x="2527" y="106"/>
                </a:lnTo>
                <a:lnTo>
                  <a:pt x="2530" y="118"/>
                </a:lnTo>
                <a:lnTo>
                  <a:pt x="2530" y="134"/>
                </a:lnTo>
                <a:lnTo>
                  <a:pt x="2523" y="151"/>
                </a:lnTo>
                <a:lnTo>
                  <a:pt x="2511" y="168"/>
                </a:lnTo>
                <a:lnTo>
                  <a:pt x="2494" y="188"/>
                </a:lnTo>
                <a:lnTo>
                  <a:pt x="2477" y="206"/>
                </a:lnTo>
                <a:lnTo>
                  <a:pt x="2446" y="231"/>
                </a:lnTo>
                <a:lnTo>
                  <a:pt x="2406" y="265"/>
                </a:lnTo>
                <a:lnTo>
                  <a:pt x="2357" y="302"/>
                </a:lnTo>
                <a:lnTo>
                  <a:pt x="2303" y="340"/>
                </a:lnTo>
                <a:lnTo>
                  <a:pt x="2251" y="381"/>
                </a:lnTo>
                <a:lnTo>
                  <a:pt x="2207" y="410"/>
                </a:lnTo>
                <a:lnTo>
                  <a:pt x="2175" y="440"/>
                </a:lnTo>
                <a:lnTo>
                  <a:pt x="2155" y="453"/>
                </a:lnTo>
                <a:lnTo>
                  <a:pt x="2170" y="435"/>
                </a:lnTo>
                <a:lnTo>
                  <a:pt x="2191" y="415"/>
                </a:lnTo>
                <a:lnTo>
                  <a:pt x="2213" y="394"/>
                </a:lnTo>
                <a:lnTo>
                  <a:pt x="2226"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66" name="Freeform 15">
            <a:extLst>
              <a:ext uri="{FF2B5EF4-FFF2-40B4-BE49-F238E27FC236}">
                <a16:creationId xmlns:a16="http://schemas.microsoft.com/office/drawing/2014/main" id="{41E3CB46-0F53-47C7-83FF-97CB068E24E9}"/>
              </a:ext>
            </a:extLst>
          </p:cNvPr>
          <p:cNvSpPr>
            <a:spLocks/>
          </p:cNvSpPr>
          <p:nvPr/>
        </p:nvSpPr>
        <p:spPr bwMode="auto">
          <a:xfrm>
            <a:off x="6019800" y="1092200"/>
            <a:ext cx="1338263" cy="508000"/>
          </a:xfrm>
          <a:custGeom>
            <a:avLst/>
            <a:gdLst>
              <a:gd name="T0" fmla="*/ 230808 w 2528"/>
              <a:gd name="T1" fmla="*/ 263779 h 961"/>
              <a:gd name="T2" fmla="*/ 285334 w 2528"/>
              <a:gd name="T3" fmla="*/ 339371 h 961"/>
              <a:gd name="T4" fmla="*/ 302274 w 2528"/>
              <a:gd name="T5" fmla="*/ 383247 h 961"/>
              <a:gd name="T6" fmla="*/ 319743 w 2528"/>
              <a:gd name="T7" fmla="*/ 394876 h 961"/>
              <a:gd name="T8" fmla="*/ 345153 w 2528"/>
              <a:gd name="T9" fmla="*/ 405977 h 961"/>
              <a:gd name="T10" fmla="*/ 365799 w 2528"/>
              <a:gd name="T11" fmla="*/ 405977 h 961"/>
              <a:gd name="T12" fmla="*/ 345153 w 2528"/>
              <a:gd name="T13" fmla="*/ 332499 h 961"/>
              <a:gd name="T14" fmla="*/ 197987 w 2528"/>
              <a:gd name="T15" fmla="*/ 179729 h 961"/>
              <a:gd name="T16" fmla="*/ 194810 w 2528"/>
              <a:gd name="T17" fmla="*/ 133211 h 961"/>
              <a:gd name="T18" fmla="*/ 377445 w 2528"/>
              <a:gd name="T19" fmla="*/ 237349 h 961"/>
              <a:gd name="T20" fmla="*/ 516142 w 2528"/>
              <a:gd name="T21" fmla="*/ 345715 h 961"/>
              <a:gd name="T22" fmla="*/ 645839 w 2528"/>
              <a:gd name="T23" fmla="*/ 456196 h 961"/>
              <a:gd name="T24" fmla="*/ 746950 w 2528"/>
              <a:gd name="T25" fmla="*/ 416549 h 961"/>
              <a:gd name="T26" fmla="*/ 611959 w 2528"/>
              <a:gd name="T27" fmla="*/ 276995 h 961"/>
              <a:gd name="T28" fmla="*/ 461616 w 2528"/>
              <a:gd name="T29" fmla="*/ 137969 h 961"/>
              <a:gd name="T30" fmla="*/ 709364 w 2528"/>
              <a:gd name="T31" fmla="*/ 314527 h 961"/>
              <a:gd name="T32" fmla="*/ 890411 w 2528"/>
              <a:gd name="T33" fmla="*/ 460953 h 961"/>
              <a:gd name="T34" fmla="*/ 998403 w 2528"/>
              <a:gd name="T35" fmla="*/ 500599 h 961"/>
              <a:gd name="T36" fmla="*/ 1003168 w 2528"/>
              <a:gd name="T37" fmla="*/ 429765 h 961"/>
              <a:gd name="T38" fmla="*/ 943878 w 2528"/>
              <a:gd name="T39" fmla="*/ 405977 h 961"/>
              <a:gd name="T40" fmla="*/ 903645 w 2528"/>
              <a:gd name="T41" fmla="*/ 367388 h 961"/>
              <a:gd name="T42" fmla="*/ 919526 w 2528"/>
              <a:gd name="T43" fmla="*/ 365802 h 961"/>
              <a:gd name="T44" fmla="*/ 875059 w 2528"/>
              <a:gd name="T45" fmla="*/ 330385 h 961"/>
              <a:gd name="T46" fmla="*/ 856001 w 2528"/>
              <a:gd name="T47" fmla="*/ 303954 h 961"/>
              <a:gd name="T48" fmla="*/ 761772 w 2528"/>
              <a:gd name="T49" fmla="*/ 199288 h 961"/>
              <a:gd name="T50" fmla="*/ 949701 w 2528"/>
              <a:gd name="T51" fmla="*/ 348358 h 961"/>
              <a:gd name="T52" fmla="*/ 1062987 w 2528"/>
              <a:gd name="T53" fmla="*/ 432408 h 961"/>
              <a:gd name="T54" fmla="*/ 1121748 w 2528"/>
              <a:gd name="T55" fmla="*/ 383247 h 961"/>
              <a:gd name="T56" fmla="*/ 957112 w 2528"/>
              <a:gd name="T57" fmla="*/ 184487 h 961"/>
              <a:gd name="T58" fmla="*/ 1048694 w 2528"/>
              <a:gd name="T59" fmla="*/ 259022 h 961"/>
              <a:gd name="T60" fmla="*/ 1182097 w 2528"/>
              <a:gd name="T61" fmla="*/ 370031 h 961"/>
              <a:gd name="T62" fmla="*/ 1285325 w 2528"/>
              <a:gd name="T63" fmla="*/ 419193 h 961"/>
              <a:gd name="T64" fmla="*/ 1336145 w 2528"/>
              <a:gd name="T65" fmla="*/ 416549 h 961"/>
              <a:gd name="T66" fmla="*/ 1332969 w 2528"/>
              <a:gd name="T67" fmla="*/ 398576 h 961"/>
              <a:gd name="T68" fmla="*/ 1309677 w 2528"/>
              <a:gd name="T69" fmla="*/ 392762 h 961"/>
              <a:gd name="T70" fmla="*/ 1293795 w 2528"/>
              <a:gd name="T71" fmla="*/ 381661 h 961"/>
              <a:gd name="T72" fmla="*/ 1244034 w 2528"/>
              <a:gd name="T73" fmla="*/ 348358 h 961"/>
              <a:gd name="T74" fmla="*/ 1064576 w 2528"/>
              <a:gd name="T75" fmla="*/ 204046 h 961"/>
              <a:gd name="T76" fmla="*/ 847531 w 2528"/>
              <a:gd name="T77" fmla="*/ 28545 h 961"/>
              <a:gd name="T78" fmla="*/ 780830 w 2528"/>
              <a:gd name="T79" fmla="*/ 4229 h 961"/>
              <a:gd name="T80" fmla="*/ 842238 w 2528"/>
              <a:gd name="T81" fmla="*/ 141669 h 961"/>
              <a:gd name="T82" fmla="*/ 938055 w 2528"/>
              <a:gd name="T83" fmla="*/ 268008 h 961"/>
              <a:gd name="T84" fmla="*/ 744832 w 2528"/>
              <a:gd name="T85" fmla="*/ 130568 h 961"/>
              <a:gd name="T86" fmla="*/ 646368 w 2528"/>
              <a:gd name="T87" fmla="*/ 77707 h 961"/>
              <a:gd name="T88" fmla="*/ 592372 w 2528"/>
              <a:gd name="T89" fmla="*/ 135326 h 961"/>
              <a:gd name="T90" fmla="*/ 717305 w 2528"/>
              <a:gd name="T91" fmla="*/ 243692 h 961"/>
              <a:gd name="T92" fmla="*/ 875059 w 2528"/>
              <a:gd name="T93" fmla="*/ 390119 h 961"/>
              <a:gd name="T94" fmla="*/ 641075 w 2528"/>
              <a:gd name="T95" fmla="*/ 217261 h 961"/>
              <a:gd name="T96" fmla="*/ 430383 w 2528"/>
              <a:gd name="T97" fmla="*/ 57619 h 961"/>
              <a:gd name="T98" fmla="*/ 336683 w 2528"/>
              <a:gd name="T99" fmla="*/ 17444 h 961"/>
              <a:gd name="T100" fmla="*/ 313920 w 2528"/>
              <a:gd name="T101" fmla="*/ 111009 h 961"/>
              <a:gd name="T102" fmla="*/ 460028 w 2528"/>
              <a:gd name="T103" fmla="*/ 219376 h 961"/>
              <a:gd name="T104" fmla="*/ 619900 w 2528"/>
              <a:gd name="T105" fmla="*/ 376903 h 961"/>
              <a:gd name="T106" fmla="*/ 448911 w 2528"/>
              <a:gd name="T107" fmla="*/ 250564 h 961"/>
              <a:gd name="T108" fmla="*/ 157225 w 2528"/>
              <a:gd name="T109" fmla="*/ 51276 h 961"/>
              <a:gd name="T110" fmla="*/ 28057 w 2528"/>
              <a:gd name="T111" fmla="*/ 31188 h 961"/>
              <a:gd name="T112" fmla="*/ 18528 w 2528"/>
              <a:gd name="T113" fmla="*/ 99380 h 961"/>
              <a:gd name="T114" fmla="*/ 187929 w 2528"/>
              <a:gd name="T115" fmla="*/ 232591 h 9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28" h="961">
                <a:moveTo>
                  <a:pt x="303" y="377"/>
                </a:moveTo>
                <a:lnTo>
                  <a:pt x="316" y="390"/>
                </a:lnTo>
                <a:lnTo>
                  <a:pt x="335" y="402"/>
                </a:lnTo>
                <a:lnTo>
                  <a:pt x="358" y="424"/>
                </a:lnTo>
                <a:lnTo>
                  <a:pt x="381" y="445"/>
                </a:lnTo>
                <a:lnTo>
                  <a:pt x="403" y="465"/>
                </a:lnTo>
                <a:lnTo>
                  <a:pt x="422" y="482"/>
                </a:lnTo>
                <a:lnTo>
                  <a:pt x="436" y="499"/>
                </a:lnTo>
                <a:lnTo>
                  <a:pt x="446" y="507"/>
                </a:lnTo>
                <a:lnTo>
                  <a:pt x="455" y="516"/>
                </a:lnTo>
                <a:lnTo>
                  <a:pt x="462" y="529"/>
                </a:lnTo>
                <a:lnTo>
                  <a:pt x="477" y="549"/>
                </a:lnTo>
                <a:lnTo>
                  <a:pt x="490" y="566"/>
                </a:lnTo>
                <a:lnTo>
                  <a:pt x="506" y="591"/>
                </a:lnTo>
                <a:lnTo>
                  <a:pt x="523" y="617"/>
                </a:lnTo>
                <a:lnTo>
                  <a:pt x="539" y="642"/>
                </a:lnTo>
                <a:lnTo>
                  <a:pt x="558" y="667"/>
                </a:lnTo>
                <a:lnTo>
                  <a:pt x="579" y="679"/>
                </a:lnTo>
                <a:lnTo>
                  <a:pt x="601" y="692"/>
                </a:lnTo>
                <a:lnTo>
                  <a:pt x="611" y="704"/>
                </a:lnTo>
                <a:lnTo>
                  <a:pt x="610" y="722"/>
                </a:lnTo>
                <a:lnTo>
                  <a:pt x="595" y="722"/>
                </a:lnTo>
                <a:lnTo>
                  <a:pt x="579" y="722"/>
                </a:lnTo>
                <a:lnTo>
                  <a:pt x="571" y="725"/>
                </a:lnTo>
                <a:lnTo>
                  <a:pt x="577" y="725"/>
                </a:lnTo>
                <a:lnTo>
                  <a:pt x="593" y="729"/>
                </a:lnTo>
                <a:lnTo>
                  <a:pt x="617" y="734"/>
                </a:lnTo>
                <a:lnTo>
                  <a:pt x="633" y="738"/>
                </a:lnTo>
                <a:lnTo>
                  <a:pt x="636" y="743"/>
                </a:lnTo>
                <a:lnTo>
                  <a:pt x="626" y="743"/>
                </a:lnTo>
                <a:lnTo>
                  <a:pt x="611" y="747"/>
                </a:lnTo>
                <a:lnTo>
                  <a:pt x="604" y="747"/>
                </a:lnTo>
                <a:lnTo>
                  <a:pt x="601" y="750"/>
                </a:lnTo>
                <a:lnTo>
                  <a:pt x="610" y="754"/>
                </a:lnTo>
                <a:lnTo>
                  <a:pt x="620" y="759"/>
                </a:lnTo>
                <a:lnTo>
                  <a:pt x="636" y="759"/>
                </a:lnTo>
                <a:lnTo>
                  <a:pt x="652" y="759"/>
                </a:lnTo>
                <a:lnTo>
                  <a:pt x="666" y="754"/>
                </a:lnTo>
                <a:lnTo>
                  <a:pt x="666" y="759"/>
                </a:lnTo>
                <a:lnTo>
                  <a:pt x="652" y="768"/>
                </a:lnTo>
                <a:lnTo>
                  <a:pt x="639" y="772"/>
                </a:lnTo>
                <a:lnTo>
                  <a:pt x="642" y="772"/>
                </a:lnTo>
                <a:lnTo>
                  <a:pt x="646" y="779"/>
                </a:lnTo>
                <a:lnTo>
                  <a:pt x="658" y="784"/>
                </a:lnTo>
                <a:lnTo>
                  <a:pt x="674" y="788"/>
                </a:lnTo>
                <a:lnTo>
                  <a:pt x="680" y="779"/>
                </a:lnTo>
                <a:lnTo>
                  <a:pt x="685" y="772"/>
                </a:lnTo>
                <a:lnTo>
                  <a:pt x="691" y="768"/>
                </a:lnTo>
                <a:lnTo>
                  <a:pt x="695" y="772"/>
                </a:lnTo>
                <a:lnTo>
                  <a:pt x="723" y="750"/>
                </a:lnTo>
                <a:lnTo>
                  <a:pt x="726" y="722"/>
                </a:lnTo>
                <a:lnTo>
                  <a:pt x="717" y="695"/>
                </a:lnTo>
                <a:lnTo>
                  <a:pt x="698" y="675"/>
                </a:lnTo>
                <a:lnTo>
                  <a:pt x="691" y="667"/>
                </a:lnTo>
                <a:lnTo>
                  <a:pt x="674" y="650"/>
                </a:lnTo>
                <a:lnTo>
                  <a:pt x="652" y="629"/>
                </a:lnTo>
                <a:lnTo>
                  <a:pt x="629" y="604"/>
                </a:lnTo>
                <a:lnTo>
                  <a:pt x="598" y="570"/>
                </a:lnTo>
                <a:lnTo>
                  <a:pt x="562" y="536"/>
                </a:lnTo>
                <a:lnTo>
                  <a:pt x="527" y="499"/>
                </a:lnTo>
                <a:lnTo>
                  <a:pt x="490" y="457"/>
                </a:lnTo>
                <a:lnTo>
                  <a:pt x="452" y="420"/>
                </a:lnTo>
                <a:lnTo>
                  <a:pt x="411" y="377"/>
                </a:lnTo>
                <a:lnTo>
                  <a:pt x="374" y="340"/>
                </a:lnTo>
                <a:lnTo>
                  <a:pt x="335" y="302"/>
                </a:lnTo>
                <a:lnTo>
                  <a:pt x="300" y="268"/>
                </a:lnTo>
                <a:lnTo>
                  <a:pt x="268" y="235"/>
                </a:lnTo>
                <a:lnTo>
                  <a:pt x="240" y="210"/>
                </a:lnTo>
                <a:lnTo>
                  <a:pt x="216" y="188"/>
                </a:lnTo>
                <a:lnTo>
                  <a:pt x="259" y="202"/>
                </a:lnTo>
                <a:lnTo>
                  <a:pt x="310" y="222"/>
                </a:lnTo>
                <a:lnTo>
                  <a:pt x="368" y="252"/>
                </a:lnTo>
                <a:lnTo>
                  <a:pt x="427" y="281"/>
                </a:lnTo>
                <a:lnTo>
                  <a:pt x="490" y="315"/>
                </a:lnTo>
                <a:lnTo>
                  <a:pt x="546" y="349"/>
                </a:lnTo>
                <a:lnTo>
                  <a:pt x="598" y="377"/>
                </a:lnTo>
                <a:lnTo>
                  <a:pt x="642" y="402"/>
                </a:lnTo>
                <a:lnTo>
                  <a:pt x="661" y="415"/>
                </a:lnTo>
                <a:lnTo>
                  <a:pt x="685" y="432"/>
                </a:lnTo>
                <a:lnTo>
                  <a:pt x="713" y="449"/>
                </a:lnTo>
                <a:lnTo>
                  <a:pt x="742" y="470"/>
                </a:lnTo>
                <a:lnTo>
                  <a:pt x="775" y="495"/>
                </a:lnTo>
                <a:lnTo>
                  <a:pt x="807" y="520"/>
                </a:lnTo>
                <a:lnTo>
                  <a:pt x="839" y="545"/>
                </a:lnTo>
                <a:lnTo>
                  <a:pt x="875" y="570"/>
                </a:lnTo>
                <a:lnTo>
                  <a:pt x="910" y="600"/>
                </a:lnTo>
                <a:lnTo>
                  <a:pt x="943" y="629"/>
                </a:lnTo>
                <a:lnTo>
                  <a:pt x="975" y="654"/>
                </a:lnTo>
                <a:lnTo>
                  <a:pt x="1004" y="684"/>
                </a:lnTo>
                <a:lnTo>
                  <a:pt x="1035" y="709"/>
                </a:lnTo>
                <a:lnTo>
                  <a:pt x="1059" y="734"/>
                </a:lnTo>
                <a:lnTo>
                  <a:pt x="1081" y="754"/>
                </a:lnTo>
                <a:lnTo>
                  <a:pt x="1100" y="775"/>
                </a:lnTo>
                <a:lnTo>
                  <a:pt x="1137" y="813"/>
                </a:lnTo>
                <a:lnTo>
                  <a:pt x="1178" y="843"/>
                </a:lnTo>
                <a:lnTo>
                  <a:pt x="1220" y="863"/>
                </a:lnTo>
                <a:lnTo>
                  <a:pt x="1259" y="877"/>
                </a:lnTo>
                <a:lnTo>
                  <a:pt x="1295" y="881"/>
                </a:lnTo>
                <a:lnTo>
                  <a:pt x="1327" y="881"/>
                </a:lnTo>
                <a:lnTo>
                  <a:pt x="1352" y="877"/>
                </a:lnTo>
                <a:lnTo>
                  <a:pt x="1371" y="868"/>
                </a:lnTo>
                <a:lnTo>
                  <a:pt x="1398" y="847"/>
                </a:lnTo>
                <a:lnTo>
                  <a:pt x="1414" y="822"/>
                </a:lnTo>
                <a:lnTo>
                  <a:pt x="1411" y="788"/>
                </a:lnTo>
                <a:lnTo>
                  <a:pt x="1382" y="743"/>
                </a:lnTo>
                <a:lnTo>
                  <a:pt x="1366" y="725"/>
                </a:lnTo>
                <a:lnTo>
                  <a:pt x="1343" y="700"/>
                </a:lnTo>
                <a:lnTo>
                  <a:pt x="1314" y="670"/>
                </a:lnTo>
                <a:lnTo>
                  <a:pt x="1282" y="638"/>
                </a:lnTo>
                <a:lnTo>
                  <a:pt x="1240" y="604"/>
                </a:lnTo>
                <a:lnTo>
                  <a:pt x="1200" y="566"/>
                </a:lnTo>
                <a:lnTo>
                  <a:pt x="1156" y="524"/>
                </a:lnTo>
                <a:lnTo>
                  <a:pt x="1114" y="486"/>
                </a:lnTo>
                <a:lnTo>
                  <a:pt x="1069" y="445"/>
                </a:lnTo>
                <a:lnTo>
                  <a:pt x="1027" y="406"/>
                </a:lnTo>
                <a:lnTo>
                  <a:pt x="988" y="370"/>
                </a:lnTo>
                <a:lnTo>
                  <a:pt x="951" y="336"/>
                </a:lnTo>
                <a:lnTo>
                  <a:pt x="918" y="306"/>
                </a:lnTo>
                <a:lnTo>
                  <a:pt x="891" y="281"/>
                </a:lnTo>
                <a:lnTo>
                  <a:pt x="872" y="261"/>
                </a:lnTo>
                <a:lnTo>
                  <a:pt x="859" y="247"/>
                </a:lnTo>
                <a:lnTo>
                  <a:pt x="932" y="297"/>
                </a:lnTo>
                <a:lnTo>
                  <a:pt x="1004" y="349"/>
                </a:lnTo>
                <a:lnTo>
                  <a:pt x="1078" y="399"/>
                </a:lnTo>
                <a:lnTo>
                  <a:pt x="1149" y="449"/>
                </a:lnTo>
                <a:lnTo>
                  <a:pt x="1214" y="499"/>
                </a:lnTo>
                <a:lnTo>
                  <a:pt x="1279" y="545"/>
                </a:lnTo>
                <a:lnTo>
                  <a:pt x="1340" y="595"/>
                </a:lnTo>
                <a:lnTo>
                  <a:pt x="1401" y="642"/>
                </a:lnTo>
                <a:lnTo>
                  <a:pt x="1455" y="684"/>
                </a:lnTo>
                <a:lnTo>
                  <a:pt x="1507" y="725"/>
                </a:lnTo>
                <a:lnTo>
                  <a:pt x="1553" y="763"/>
                </a:lnTo>
                <a:lnTo>
                  <a:pt x="1594" y="797"/>
                </a:lnTo>
                <a:lnTo>
                  <a:pt x="1628" y="827"/>
                </a:lnTo>
                <a:lnTo>
                  <a:pt x="1659" y="852"/>
                </a:lnTo>
                <a:lnTo>
                  <a:pt x="1682" y="872"/>
                </a:lnTo>
                <a:lnTo>
                  <a:pt x="1701" y="888"/>
                </a:lnTo>
                <a:lnTo>
                  <a:pt x="1731" y="914"/>
                </a:lnTo>
                <a:lnTo>
                  <a:pt x="1759" y="931"/>
                </a:lnTo>
                <a:lnTo>
                  <a:pt x="1785" y="947"/>
                </a:lnTo>
                <a:lnTo>
                  <a:pt x="1813" y="956"/>
                </a:lnTo>
                <a:lnTo>
                  <a:pt x="1837" y="961"/>
                </a:lnTo>
                <a:lnTo>
                  <a:pt x="1862" y="956"/>
                </a:lnTo>
                <a:lnTo>
                  <a:pt x="1886" y="947"/>
                </a:lnTo>
                <a:lnTo>
                  <a:pt x="1911" y="931"/>
                </a:lnTo>
                <a:lnTo>
                  <a:pt x="1940" y="897"/>
                </a:lnTo>
                <a:lnTo>
                  <a:pt x="1946" y="868"/>
                </a:lnTo>
                <a:lnTo>
                  <a:pt x="1934" y="843"/>
                </a:lnTo>
                <a:lnTo>
                  <a:pt x="1921" y="831"/>
                </a:lnTo>
                <a:lnTo>
                  <a:pt x="1915" y="827"/>
                </a:lnTo>
                <a:lnTo>
                  <a:pt x="1905" y="818"/>
                </a:lnTo>
                <a:lnTo>
                  <a:pt x="1895" y="813"/>
                </a:lnTo>
                <a:lnTo>
                  <a:pt x="1881" y="804"/>
                </a:lnTo>
                <a:lnTo>
                  <a:pt x="1869" y="800"/>
                </a:lnTo>
                <a:lnTo>
                  <a:pt x="1859" y="797"/>
                </a:lnTo>
                <a:lnTo>
                  <a:pt x="1847" y="793"/>
                </a:lnTo>
                <a:lnTo>
                  <a:pt x="1840" y="793"/>
                </a:lnTo>
                <a:lnTo>
                  <a:pt x="1821" y="788"/>
                </a:lnTo>
                <a:lnTo>
                  <a:pt x="1802" y="779"/>
                </a:lnTo>
                <a:lnTo>
                  <a:pt x="1783" y="768"/>
                </a:lnTo>
                <a:lnTo>
                  <a:pt x="1766" y="754"/>
                </a:lnTo>
                <a:lnTo>
                  <a:pt x="1747" y="738"/>
                </a:lnTo>
                <a:lnTo>
                  <a:pt x="1727" y="722"/>
                </a:lnTo>
                <a:lnTo>
                  <a:pt x="1704" y="700"/>
                </a:lnTo>
                <a:lnTo>
                  <a:pt x="1679" y="684"/>
                </a:lnTo>
                <a:lnTo>
                  <a:pt x="1688" y="688"/>
                </a:lnTo>
                <a:lnTo>
                  <a:pt x="1696" y="692"/>
                </a:lnTo>
                <a:lnTo>
                  <a:pt x="1707" y="695"/>
                </a:lnTo>
                <a:lnTo>
                  <a:pt x="1721" y="700"/>
                </a:lnTo>
                <a:lnTo>
                  <a:pt x="1734" y="709"/>
                </a:lnTo>
                <a:lnTo>
                  <a:pt x="1750" y="713"/>
                </a:lnTo>
                <a:lnTo>
                  <a:pt x="1769" y="725"/>
                </a:lnTo>
                <a:lnTo>
                  <a:pt x="1788" y="734"/>
                </a:lnTo>
                <a:lnTo>
                  <a:pt x="1775" y="722"/>
                </a:lnTo>
                <a:lnTo>
                  <a:pt x="1759" y="709"/>
                </a:lnTo>
                <a:lnTo>
                  <a:pt x="1737" y="692"/>
                </a:lnTo>
                <a:lnTo>
                  <a:pt x="1710" y="675"/>
                </a:lnTo>
                <a:lnTo>
                  <a:pt x="1685" y="659"/>
                </a:lnTo>
                <a:lnTo>
                  <a:pt x="1660" y="642"/>
                </a:lnTo>
                <a:lnTo>
                  <a:pt x="1637" y="620"/>
                </a:lnTo>
                <a:lnTo>
                  <a:pt x="1617" y="604"/>
                </a:lnTo>
                <a:lnTo>
                  <a:pt x="1628" y="608"/>
                </a:lnTo>
                <a:lnTo>
                  <a:pt x="1643" y="617"/>
                </a:lnTo>
                <a:lnTo>
                  <a:pt x="1653" y="625"/>
                </a:lnTo>
                <a:lnTo>
                  <a:pt x="1666" y="633"/>
                </a:lnTo>
                <a:lnTo>
                  <a:pt x="1678" y="642"/>
                </a:lnTo>
                <a:lnTo>
                  <a:pt x="1691" y="650"/>
                </a:lnTo>
                <a:lnTo>
                  <a:pt x="1704" y="659"/>
                </a:lnTo>
                <a:lnTo>
                  <a:pt x="1718" y="667"/>
                </a:lnTo>
                <a:lnTo>
                  <a:pt x="1699" y="650"/>
                </a:lnTo>
                <a:lnTo>
                  <a:pt x="1663" y="617"/>
                </a:lnTo>
                <a:lnTo>
                  <a:pt x="1617" y="575"/>
                </a:lnTo>
                <a:lnTo>
                  <a:pt x="1560" y="524"/>
                </a:lnTo>
                <a:lnTo>
                  <a:pt x="1501" y="470"/>
                </a:lnTo>
                <a:lnTo>
                  <a:pt x="1444" y="415"/>
                </a:lnTo>
                <a:lnTo>
                  <a:pt x="1391" y="370"/>
                </a:lnTo>
                <a:lnTo>
                  <a:pt x="1346" y="327"/>
                </a:lnTo>
                <a:lnTo>
                  <a:pt x="1371" y="340"/>
                </a:lnTo>
                <a:lnTo>
                  <a:pt x="1404" y="356"/>
                </a:lnTo>
                <a:lnTo>
                  <a:pt x="1439" y="377"/>
                </a:lnTo>
                <a:lnTo>
                  <a:pt x="1479" y="406"/>
                </a:lnTo>
                <a:lnTo>
                  <a:pt x="1523" y="440"/>
                </a:lnTo>
                <a:lnTo>
                  <a:pt x="1566" y="474"/>
                </a:lnTo>
                <a:lnTo>
                  <a:pt x="1615" y="511"/>
                </a:lnTo>
                <a:lnTo>
                  <a:pt x="1660" y="549"/>
                </a:lnTo>
                <a:lnTo>
                  <a:pt x="1707" y="588"/>
                </a:lnTo>
                <a:lnTo>
                  <a:pt x="1753" y="625"/>
                </a:lnTo>
                <a:lnTo>
                  <a:pt x="1794" y="659"/>
                </a:lnTo>
                <a:lnTo>
                  <a:pt x="1834" y="692"/>
                </a:lnTo>
                <a:lnTo>
                  <a:pt x="1869" y="722"/>
                </a:lnTo>
                <a:lnTo>
                  <a:pt x="1899" y="747"/>
                </a:lnTo>
                <a:lnTo>
                  <a:pt x="1924" y="768"/>
                </a:lnTo>
                <a:lnTo>
                  <a:pt x="1940" y="779"/>
                </a:lnTo>
                <a:lnTo>
                  <a:pt x="1965" y="797"/>
                </a:lnTo>
                <a:lnTo>
                  <a:pt x="1989" y="809"/>
                </a:lnTo>
                <a:lnTo>
                  <a:pt x="2008" y="818"/>
                </a:lnTo>
                <a:lnTo>
                  <a:pt x="2027" y="822"/>
                </a:lnTo>
                <a:lnTo>
                  <a:pt x="2046" y="822"/>
                </a:lnTo>
                <a:lnTo>
                  <a:pt x="2063" y="818"/>
                </a:lnTo>
                <a:lnTo>
                  <a:pt x="2079" y="809"/>
                </a:lnTo>
                <a:lnTo>
                  <a:pt x="2092" y="800"/>
                </a:lnTo>
                <a:lnTo>
                  <a:pt x="2114" y="775"/>
                </a:lnTo>
                <a:lnTo>
                  <a:pt x="2124" y="754"/>
                </a:lnTo>
                <a:lnTo>
                  <a:pt x="2119" y="725"/>
                </a:lnTo>
                <a:lnTo>
                  <a:pt x="2102" y="695"/>
                </a:lnTo>
                <a:lnTo>
                  <a:pt x="2086" y="675"/>
                </a:lnTo>
                <a:lnTo>
                  <a:pt x="2060" y="642"/>
                </a:lnTo>
                <a:lnTo>
                  <a:pt x="2024" y="600"/>
                </a:lnTo>
                <a:lnTo>
                  <a:pt x="1983" y="549"/>
                </a:lnTo>
                <a:lnTo>
                  <a:pt x="1933" y="490"/>
                </a:lnTo>
                <a:lnTo>
                  <a:pt x="1872" y="424"/>
                </a:lnTo>
                <a:lnTo>
                  <a:pt x="1808" y="349"/>
                </a:lnTo>
                <a:lnTo>
                  <a:pt x="1734" y="268"/>
                </a:lnTo>
                <a:lnTo>
                  <a:pt x="1762" y="297"/>
                </a:lnTo>
                <a:lnTo>
                  <a:pt x="1794" y="327"/>
                </a:lnTo>
                <a:lnTo>
                  <a:pt x="1827" y="356"/>
                </a:lnTo>
                <a:lnTo>
                  <a:pt x="1864" y="390"/>
                </a:lnTo>
                <a:lnTo>
                  <a:pt x="1902" y="424"/>
                </a:lnTo>
                <a:lnTo>
                  <a:pt x="1940" y="457"/>
                </a:lnTo>
                <a:lnTo>
                  <a:pt x="1981" y="490"/>
                </a:lnTo>
                <a:lnTo>
                  <a:pt x="2018" y="524"/>
                </a:lnTo>
                <a:lnTo>
                  <a:pt x="2057" y="558"/>
                </a:lnTo>
                <a:lnTo>
                  <a:pt x="2095" y="588"/>
                </a:lnTo>
                <a:lnTo>
                  <a:pt x="2130" y="617"/>
                </a:lnTo>
                <a:lnTo>
                  <a:pt x="2160" y="642"/>
                </a:lnTo>
                <a:lnTo>
                  <a:pt x="2189" y="667"/>
                </a:lnTo>
                <a:lnTo>
                  <a:pt x="2214" y="688"/>
                </a:lnTo>
                <a:lnTo>
                  <a:pt x="2233" y="700"/>
                </a:lnTo>
                <a:lnTo>
                  <a:pt x="2250" y="713"/>
                </a:lnTo>
                <a:lnTo>
                  <a:pt x="2276" y="729"/>
                </a:lnTo>
                <a:lnTo>
                  <a:pt x="2304" y="747"/>
                </a:lnTo>
                <a:lnTo>
                  <a:pt x="2331" y="759"/>
                </a:lnTo>
                <a:lnTo>
                  <a:pt x="2360" y="772"/>
                </a:lnTo>
                <a:lnTo>
                  <a:pt x="2385" y="779"/>
                </a:lnTo>
                <a:lnTo>
                  <a:pt x="2409" y="788"/>
                </a:lnTo>
                <a:lnTo>
                  <a:pt x="2428" y="793"/>
                </a:lnTo>
                <a:lnTo>
                  <a:pt x="2441" y="793"/>
                </a:lnTo>
                <a:lnTo>
                  <a:pt x="2453" y="793"/>
                </a:lnTo>
                <a:lnTo>
                  <a:pt x="2466" y="793"/>
                </a:lnTo>
                <a:lnTo>
                  <a:pt x="2480" y="793"/>
                </a:lnTo>
                <a:lnTo>
                  <a:pt x="2493" y="793"/>
                </a:lnTo>
                <a:lnTo>
                  <a:pt x="2505" y="793"/>
                </a:lnTo>
                <a:lnTo>
                  <a:pt x="2515" y="793"/>
                </a:lnTo>
                <a:lnTo>
                  <a:pt x="2524" y="788"/>
                </a:lnTo>
                <a:lnTo>
                  <a:pt x="2528" y="788"/>
                </a:lnTo>
                <a:lnTo>
                  <a:pt x="2512" y="784"/>
                </a:lnTo>
                <a:lnTo>
                  <a:pt x="2499" y="779"/>
                </a:lnTo>
                <a:lnTo>
                  <a:pt x="2493" y="772"/>
                </a:lnTo>
                <a:lnTo>
                  <a:pt x="2491" y="772"/>
                </a:lnTo>
                <a:lnTo>
                  <a:pt x="2508" y="768"/>
                </a:lnTo>
                <a:lnTo>
                  <a:pt x="2518" y="759"/>
                </a:lnTo>
                <a:lnTo>
                  <a:pt x="2518" y="754"/>
                </a:lnTo>
                <a:lnTo>
                  <a:pt x="2502" y="759"/>
                </a:lnTo>
                <a:lnTo>
                  <a:pt x="2485" y="759"/>
                </a:lnTo>
                <a:lnTo>
                  <a:pt x="2469" y="759"/>
                </a:lnTo>
                <a:lnTo>
                  <a:pt x="2457" y="754"/>
                </a:lnTo>
                <a:lnTo>
                  <a:pt x="2450" y="750"/>
                </a:lnTo>
                <a:lnTo>
                  <a:pt x="2453" y="747"/>
                </a:lnTo>
                <a:lnTo>
                  <a:pt x="2460" y="747"/>
                </a:lnTo>
                <a:lnTo>
                  <a:pt x="2474" y="743"/>
                </a:lnTo>
                <a:lnTo>
                  <a:pt x="2488" y="743"/>
                </a:lnTo>
                <a:lnTo>
                  <a:pt x="2485" y="738"/>
                </a:lnTo>
                <a:lnTo>
                  <a:pt x="2466" y="734"/>
                </a:lnTo>
                <a:lnTo>
                  <a:pt x="2444" y="729"/>
                </a:lnTo>
                <a:lnTo>
                  <a:pt x="2428" y="725"/>
                </a:lnTo>
                <a:lnTo>
                  <a:pt x="2422" y="725"/>
                </a:lnTo>
                <a:lnTo>
                  <a:pt x="2431" y="722"/>
                </a:lnTo>
                <a:lnTo>
                  <a:pt x="2444" y="722"/>
                </a:lnTo>
                <a:lnTo>
                  <a:pt x="2457" y="722"/>
                </a:lnTo>
                <a:lnTo>
                  <a:pt x="2444" y="717"/>
                </a:lnTo>
                <a:lnTo>
                  <a:pt x="2428" y="709"/>
                </a:lnTo>
                <a:lnTo>
                  <a:pt x="2412" y="700"/>
                </a:lnTo>
                <a:lnTo>
                  <a:pt x="2396" y="688"/>
                </a:lnTo>
                <a:lnTo>
                  <a:pt x="2382" y="679"/>
                </a:lnTo>
                <a:lnTo>
                  <a:pt x="2366" y="667"/>
                </a:lnTo>
                <a:lnTo>
                  <a:pt x="2350" y="659"/>
                </a:lnTo>
                <a:lnTo>
                  <a:pt x="2337" y="645"/>
                </a:lnTo>
                <a:lnTo>
                  <a:pt x="2314" y="629"/>
                </a:lnTo>
                <a:lnTo>
                  <a:pt x="2282" y="604"/>
                </a:lnTo>
                <a:lnTo>
                  <a:pt x="2241" y="570"/>
                </a:lnTo>
                <a:lnTo>
                  <a:pt x="2189" y="529"/>
                </a:lnTo>
                <a:lnTo>
                  <a:pt x="2135" y="486"/>
                </a:lnTo>
                <a:lnTo>
                  <a:pt x="2076" y="436"/>
                </a:lnTo>
                <a:lnTo>
                  <a:pt x="2011" y="386"/>
                </a:lnTo>
                <a:lnTo>
                  <a:pt x="1948" y="331"/>
                </a:lnTo>
                <a:lnTo>
                  <a:pt x="1883" y="281"/>
                </a:lnTo>
                <a:lnTo>
                  <a:pt x="1821" y="231"/>
                </a:lnTo>
                <a:lnTo>
                  <a:pt x="1763" y="185"/>
                </a:lnTo>
                <a:lnTo>
                  <a:pt x="1712" y="143"/>
                </a:lnTo>
                <a:lnTo>
                  <a:pt x="1666" y="106"/>
                </a:lnTo>
                <a:lnTo>
                  <a:pt x="1628" y="76"/>
                </a:lnTo>
                <a:lnTo>
                  <a:pt x="1601" y="54"/>
                </a:lnTo>
                <a:lnTo>
                  <a:pt x="1588" y="42"/>
                </a:lnTo>
                <a:lnTo>
                  <a:pt x="1572" y="29"/>
                </a:lnTo>
                <a:lnTo>
                  <a:pt x="1559" y="22"/>
                </a:lnTo>
                <a:lnTo>
                  <a:pt x="1542" y="8"/>
                </a:lnTo>
                <a:lnTo>
                  <a:pt x="1526" y="4"/>
                </a:lnTo>
                <a:lnTo>
                  <a:pt x="1508" y="0"/>
                </a:lnTo>
                <a:lnTo>
                  <a:pt x="1492" y="4"/>
                </a:lnTo>
                <a:lnTo>
                  <a:pt x="1475" y="8"/>
                </a:lnTo>
                <a:lnTo>
                  <a:pt x="1452" y="25"/>
                </a:lnTo>
                <a:lnTo>
                  <a:pt x="1423" y="59"/>
                </a:lnTo>
                <a:lnTo>
                  <a:pt x="1411" y="84"/>
                </a:lnTo>
                <a:lnTo>
                  <a:pt x="1423" y="109"/>
                </a:lnTo>
                <a:lnTo>
                  <a:pt x="1447" y="134"/>
                </a:lnTo>
                <a:lnTo>
                  <a:pt x="1476" y="160"/>
                </a:lnTo>
                <a:lnTo>
                  <a:pt x="1526" y="206"/>
                </a:lnTo>
                <a:lnTo>
                  <a:pt x="1591" y="268"/>
                </a:lnTo>
                <a:lnTo>
                  <a:pt x="1660" y="340"/>
                </a:lnTo>
                <a:lnTo>
                  <a:pt x="1731" y="415"/>
                </a:lnTo>
                <a:lnTo>
                  <a:pt x="1797" y="486"/>
                </a:lnTo>
                <a:lnTo>
                  <a:pt x="1847" y="545"/>
                </a:lnTo>
                <a:lnTo>
                  <a:pt x="1878" y="588"/>
                </a:lnTo>
                <a:lnTo>
                  <a:pt x="1847" y="566"/>
                </a:lnTo>
                <a:lnTo>
                  <a:pt x="1813" y="536"/>
                </a:lnTo>
                <a:lnTo>
                  <a:pt x="1772" y="507"/>
                </a:lnTo>
                <a:lnTo>
                  <a:pt x="1729" y="479"/>
                </a:lnTo>
                <a:lnTo>
                  <a:pt x="1682" y="445"/>
                </a:lnTo>
                <a:lnTo>
                  <a:pt x="1637" y="411"/>
                </a:lnTo>
                <a:lnTo>
                  <a:pt x="1588" y="374"/>
                </a:lnTo>
                <a:lnTo>
                  <a:pt x="1539" y="340"/>
                </a:lnTo>
                <a:lnTo>
                  <a:pt x="1492" y="306"/>
                </a:lnTo>
                <a:lnTo>
                  <a:pt x="1447" y="277"/>
                </a:lnTo>
                <a:lnTo>
                  <a:pt x="1407" y="247"/>
                </a:lnTo>
                <a:lnTo>
                  <a:pt x="1368" y="218"/>
                </a:lnTo>
                <a:lnTo>
                  <a:pt x="1336" y="197"/>
                </a:lnTo>
                <a:lnTo>
                  <a:pt x="1308" y="181"/>
                </a:lnTo>
                <a:lnTo>
                  <a:pt x="1287" y="168"/>
                </a:lnTo>
                <a:lnTo>
                  <a:pt x="1273" y="160"/>
                </a:lnTo>
                <a:lnTo>
                  <a:pt x="1256" y="151"/>
                </a:lnTo>
                <a:lnTo>
                  <a:pt x="1239" y="147"/>
                </a:lnTo>
                <a:lnTo>
                  <a:pt x="1221" y="147"/>
                </a:lnTo>
                <a:lnTo>
                  <a:pt x="1205" y="147"/>
                </a:lnTo>
                <a:lnTo>
                  <a:pt x="1189" y="151"/>
                </a:lnTo>
                <a:lnTo>
                  <a:pt x="1171" y="160"/>
                </a:lnTo>
                <a:lnTo>
                  <a:pt x="1155" y="168"/>
                </a:lnTo>
                <a:lnTo>
                  <a:pt x="1136" y="181"/>
                </a:lnTo>
                <a:lnTo>
                  <a:pt x="1111" y="206"/>
                </a:lnTo>
                <a:lnTo>
                  <a:pt x="1105" y="231"/>
                </a:lnTo>
                <a:lnTo>
                  <a:pt x="1119" y="256"/>
                </a:lnTo>
                <a:lnTo>
                  <a:pt x="1146" y="286"/>
                </a:lnTo>
                <a:lnTo>
                  <a:pt x="1159" y="297"/>
                </a:lnTo>
                <a:lnTo>
                  <a:pt x="1178" y="315"/>
                </a:lnTo>
                <a:lnTo>
                  <a:pt x="1205" y="336"/>
                </a:lnTo>
                <a:lnTo>
                  <a:pt x="1236" y="361"/>
                </a:lnTo>
                <a:lnTo>
                  <a:pt x="1273" y="395"/>
                </a:lnTo>
                <a:lnTo>
                  <a:pt x="1311" y="427"/>
                </a:lnTo>
                <a:lnTo>
                  <a:pt x="1355" y="461"/>
                </a:lnTo>
                <a:lnTo>
                  <a:pt x="1398" y="499"/>
                </a:lnTo>
                <a:lnTo>
                  <a:pt x="1442" y="536"/>
                </a:lnTo>
                <a:lnTo>
                  <a:pt x="1485" y="575"/>
                </a:lnTo>
                <a:lnTo>
                  <a:pt x="1526" y="613"/>
                </a:lnTo>
                <a:lnTo>
                  <a:pt x="1563" y="645"/>
                </a:lnTo>
                <a:lnTo>
                  <a:pt x="1598" y="679"/>
                </a:lnTo>
                <a:lnTo>
                  <a:pt x="1628" y="709"/>
                </a:lnTo>
                <a:lnTo>
                  <a:pt x="1653" y="738"/>
                </a:lnTo>
                <a:lnTo>
                  <a:pt x="1669" y="759"/>
                </a:lnTo>
                <a:lnTo>
                  <a:pt x="1612" y="713"/>
                </a:lnTo>
                <a:lnTo>
                  <a:pt x="1550" y="667"/>
                </a:lnTo>
                <a:lnTo>
                  <a:pt x="1485" y="617"/>
                </a:lnTo>
                <a:lnTo>
                  <a:pt x="1417" y="566"/>
                </a:lnTo>
                <a:lnTo>
                  <a:pt x="1346" y="516"/>
                </a:lnTo>
                <a:lnTo>
                  <a:pt x="1279" y="461"/>
                </a:lnTo>
                <a:lnTo>
                  <a:pt x="1211" y="411"/>
                </a:lnTo>
                <a:lnTo>
                  <a:pt x="1143" y="361"/>
                </a:lnTo>
                <a:lnTo>
                  <a:pt x="1081" y="311"/>
                </a:lnTo>
                <a:lnTo>
                  <a:pt x="1021" y="268"/>
                </a:lnTo>
                <a:lnTo>
                  <a:pt x="965" y="227"/>
                </a:lnTo>
                <a:lnTo>
                  <a:pt x="916" y="188"/>
                </a:lnTo>
                <a:lnTo>
                  <a:pt x="875" y="156"/>
                </a:lnTo>
                <a:lnTo>
                  <a:pt x="839" y="131"/>
                </a:lnTo>
                <a:lnTo>
                  <a:pt x="813" y="109"/>
                </a:lnTo>
                <a:lnTo>
                  <a:pt x="797" y="97"/>
                </a:lnTo>
                <a:lnTo>
                  <a:pt x="775" y="79"/>
                </a:lnTo>
                <a:lnTo>
                  <a:pt x="753" y="63"/>
                </a:lnTo>
                <a:lnTo>
                  <a:pt x="730" y="47"/>
                </a:lnTo>
                <a:lnTo>
                  <a:pt x="710" y="33"/>
                </a:lnTo>
                <a:lnTo>
                  <a:pt x="688" y="29"/>
                </a:lnTo>
                <a:lnTo>
                  <a:pt x="663" y="25"/>
                </a:lnTo>
                <a:lnTo>
                  <a:pt x="636" y="33"/>
                </a:lnTo>
                <a:lnTo>
                  <a:pt x="610" y="47"/>
                </a:lnTo>
                <a:lnTo>
                  <a:pt x="585" y="67"/>
                </a:lnTo>
                <a:lnTo>
                  <a:pt x="568" y="88"/>
                </a:lnTo>
                <a:lnTo>
                  <a:pt x="558" y="113"/>
                </a:lnTo>
                <a:lnTo>
                  <a:pt x="558" y="134"/>
                </a:lnTo>
                <a:lnTo>
                  <a:pt x="562" y="160"/>
                </a:lnTo>
                <a:lnTo>
                  <a:pt x="574" y="185"/>
                </a:lnTo>
                <a:lnTo>
                  <a:pt x="593" y="210"/>
                </a:lnTo>
                <a:lnTo>
                  <a:pt x="614" y="231"/>
                </a:lnTo>
                <a:lnTo>
                  <a:pt x="630" y="243"/>
                </a:lnTo>
                <a:lnTo>
                  <a:pt x="658" y="265"/>
                </a:lnTo>
                <a:lnTo>
                  <a:pt x="691" y="286"/>
                </a:lnTo>
                <a:lnTo>
                  <a:pt x="729" y="315"/>
                </a:lnTo>
                <a:lnTo>
                  <a:pt x="775" y="345"/>
                </a:lnTo>
                <a:lnTo>
                  <a:pt x="820" y="381"/>
                </a:lnTo>
                <a:lnTo>
                  <a:pt x="869" y="415"/>
                </a:lnTo>
                <a:lnTo>
                  <a:pt x="918" y="454"/>
                </a:lnTo>
                <a:lnTo>
                  <a:pt x="968" y="495"/>
                </a:lnTo>
                <a:lnTo>
                  <a:pt x="1013" y="533"/>
                </a:lnTo>
                <a:lnTo>
                  <a:pt x="1056" y="570"/>
                </a:lnTo>
                <a:lnTo>
                  <a:pt x="1094" y="608"/>
                </a:lnTo>
                <a:lnTo>
                  <a:pt x="1127" y="645"/>
                </a:lnTo>
                <a:lnTo>
                  <a:pt x="1155" y="679"/>
                </a:lnTo>
                <a:lnTo>
                  <a:pt x="1171" y="713"/>
                </a:lnTo>
                <a:lnTo>
                  <a:pt x="1178" y="738"/>
                </a:lnTo>
                <a:lnTo>
                  <a:pt x="1149" y="717"/>
                </a:lnTo>
                <a:lnTo>
                  <a:pt x="1114" y="688"/>
                </a:lnTo>
                <a:lnTo>
                  <a:pt x="1069" y="654"/>
                </a:lnTo>
                <a:lnTo>
                  <a:pt x="1021" y="613"/>
                </a:lnTo>
                <a:lnTo>
                  <a:pt x="968" y="570"/>
                </a:lnTo>
                <a:lnTo>
                  <a:pt x="910" y="520"/>
                </a:lnTo>
                <a:lnTo>
                  <a:pt x="848" y="474"/>
                </a:lnTo>
                <a:lnTo>
                  <a:pt x="782" y="420"/>
                </a:lnTo>
                <a:lnTo>
                  <a:pt x="717" y="370"/>
                </a:lnTo>
                <a:lnTo>
                  <a:pt x="646" y="319"/>
                </a:lnTo>
                <a:lnTo>
                  <a:pt x="577" y="268"/>
                </a:lnTo>
                <a:lnTo>
                  <a:pt x="506" y="222"/>
                </a:lnTo>
                <a:lnTo>
                  <a:pt x="436" y="176"/>
                </a:lnTo>
                <a:lnTo>
                  <a:pt x="368" y="134"/>
                </a:lnTo>
                <a:lnTo>
                  <a:pt x="297" y="97"/>
                </a:lnTo>
                <a:lnTo>
                  <a:pt x="232" y="67"/>
                </a:lnTo>
                <a:lnTo>
                  <a:pt x="197" y="54"/>
                </a:lnTo>
                <a:lnTo>
                  <a:pt x="168" y="47"/>
                </a:lnTo>
                <a:lnTo>
                  <a:pt x="140" y="42"/>
                </a:lnTo>
                <a:lnTo>
                  <a:pt x="116" y="38"/>
                </a:lnTo>
                <a:lnTo>
                  <a:pt x="94" y="42"/>
                </a:lnTo>
                <a:lnTo>
                  <a:pt x="72" y="50"/>
                </a:lnTo>
                <a:lnTo>
                  <a:pt x="53" y="59"/>
                </a:lnTo>
                <a:lnTo>
                  <a:pt x="32" y="72"/>
                </a:lnTo>
                <a:lnTo>
                  <a:pt x="13" y="88"/>
                </a:lnTo>
                <a:lnTo>
                  <a:pt x="2" y="106"/>
                </a:lnTo>
                <a:lnTo>
                  <a:pt x="0" y="118"/>
                </a:lnTo>
                <a:lnTo>
                  <a:pt x="0" y="134"/>
                </a:lnTo>
                <a:lnTo>
                  <a:pt x="7" y="151"/>
                </a:lnTo>
                <a:lnTo>
                  <a:pt x="19" y="168"/>
                </a:lnTo>
                <a:lnTo>
                  <a:pt x="35" y="188"/>
                </a:lnTo>
                <a:lnTo>
                  <a:pt x="53" y="206"/>
                </a:lnTo>
                <a:lnTo>
                  <a:pt x="84" y="231"/>
                </a:lnTo>
                <a:lnTo>
                  <a:pt x="123" y="265"/>
                </a:lnTo>
                <a:lnTo>
                  <a:pt x="172" y="302"/>
                </a:lnTo>
                <a:lnTo>
                  <a:pt x="226" y="340"/>
                </a:lnTo>
                <a:lnTo>
                  <a:pt x="278" y="381"/>
                </a:lnTo>
                <a:lnTo>
                  <a:pt x="322" y="411"/>
                </a:lnTo>
                <a:lnTo>
                  <a:pt x="355" y="440"/>
                </a:lnTo>
                <a:lnTo>
                  <a:pt x="374" y="454"/>
                </a:lnTo>
                <a:lnTo>
                  <a:pt x="359" y="436"/>
                </a:lnTo>
                <a:lnTo>
                  <a:pt x="338" y="415"/>
                </a:lnTo>
                <a:lnTo>
                  <a:pt x="316" y="395"/>
                </a:lnTo>
                <a:lnTo>
                  <a:pt x="303"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92167" name="Picture 16">
            <a:extLst>
              <a:ext uri="{FF2B5EF4-FFF2-40B4-BE49-F238E27FC236}">
                <a16:creationId xmlns:a16="http://schemas.microsoft.com/office/drawing/2014/main" id="{FF9E1E70-F5E0-4323-A13C-E7C5593082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9288" y="990600"/>
            <a:ext cx="2678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8" name="Text Box 17">
            <a:extLst>
              <a:ext uri="{FF2B5EF4-FFF2-40B4-BE49-F238E27FC236}">
                <a16:creationId xmlns:a16="http://schemas.microsoft.com/office/drawing/2014/main" id="{3F597E87-7581-4277-AE22-27B7816C3A3B}"/>
              </a:ext>
            </a:extLst>
          </p:cNvPr>
          <p:cNvSpPr txBox="1">
            <a:spLocks noChangeArrowheads="1"/>
          </p:cNvSpPr>
          <p:nvPr/>
        </p:nvSpPr>
        <p:spPr bwMode="auto">
          <a:xfrm>
            <a:off x="3265488" y="1066800"/>
            <a:ext cx="2525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chemeClr val="tx1"/>
                </a:solidFill>
                <a:latin typeface="Arial" panose="020B0604020202020204" pitchFamily="34" charset="0"/>
              </a:rPr>
              <a:t>Periodización</a:t>
            </a:r>
          </a:p>
        </p:txBody>
      </p:sp>
      <p:pic>
        <p:nvPicPr>
          <p:cNvPr id="92169" name="Picture 18">
            <a:extLst>
              <a:ext uri="{FF2B5EF4-FFF2-40B4-BE49-F238E27FC236}">
                <a16:creationId xmlns:a16="http://schemas.microsoft.com/office/drawing/2014/main" id="{9BF94177-088C-4642-9955-A62682D7D2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863" y="1879600"/>
            <a:ext cx="4603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70" name="Picture 19">
            <a:extLst>
              <a:ext uri="{FF2B5EF4-FFF2-40B4-BE49-F238E27FC236}">
                <a16:creationId xmlns:a16="http://schemas.microsoft.com/office/drawing/2014/main" id="{6D17FCD6-93C5-493E-ACC6-567386D7F6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0263" y="1889125"/>
            <a:ext cx="465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71" name="Text Box 31">
            <a:extLst>
              <a:ext uri="{FF2B5EF4-FFF2-40B4-BE49-F238E27FC236}">
                <a16:creationId xmlns:a16="http://schemas.microsoft.com/office/drawing/2014/main" id="{3350FBE7-F0B1-45C4-8AEF-CCC40C05E81A}"/>
              </a:ext>
            </a:extLst>
          </p:cNvPr>
          <p:cNvSpPr txBox="1">
            <a:spLocks noChangeArrowheads="1"/>
          </p:cNvSpPr>
          <p:nvPr/>
        </p:nvSpPr>
        <p:spPr bwMode="auto">
          <a:xfrm>
            <a:off x="982663" y="1828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b="1">
                <a:solidFill>
                  <a:schemeClr val="tx1"/>
                </a:solidFill>
                <a:latin typeface="Arial" panose="020B0604020202020204" pitchFamily="34" charset="0"/>
              </a:rPr>
              <a:t>Tiempo Requerido para Logro Condición Óptima</a:t>
            </a:r>
          </a:p>
        </p:txBody>
      </p:sp>
      <p:grpSp>
        <p:nvGrpSpPr>
          <p:cNvPr id="92172" name="Group 50">
            <a:extLst>
              <a:ext uri="{FF2B5EF4-FFF2-40B4-BE49-F238E27FC236}">
                <a16:creationId xmlns:a16="http://schemas.microsoft.com/office/drawing/2014/main" id="{BB0B90D4-A959-4523-8597-15856A7DD189}"/>
              </a:ext>
            </a:extLst>
          </p:cNvPr>
          <p:cNvGrpSpPr>
            <a:grpSpLocks/>
          </p:cNvGrpSpPr>
          <p:nvPr/>
        </p:nvGrpSpPr>
        <p:grpSpPr bwMode="auto">
          <a:xfrm>
            <a:off x="381000" y="2590800"/>
            <a:ext cx="8382000" cy="3962400"/>
            <a:chOff x="1109" y="1020"/>
            <a:chExt cx="3542" cy="2280"/>
          </a:xfrm>
        </p:grpSpPr>
        <p:sp>
          <p:nvSpPr>
            <p:cNvPr id="92190" name="Rectangle 51">
              <a:extLst>
                <a:ext uri="{FF2B5EF4-FFF2-40B4-BE49-F238E27FC236}">
                  <a16:creationId xmlns:a16="http://schemas.microsoft.com/office/drawing/2014/main" id="{A5D05B89-53A7-478F-8A90-7754B858B297}"/>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2191" name="Rectangle 52">
              <a:extLst>
                <a:ext uri="{FF2B5EF4-FFF2-40B4-BE49-F238E27FC236}">
                  <a16:creationId xmlns:a16="http://schemas.microsoft.com/office/drawing/2014/main" id="{1DC4FEF1-7AB8-4225-9E01-AB171E96B249}"/>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2192" name="Freeform 53">
              <a:extLst>
                <a:ext uri="{FF2B5EF4-FFF2-40B4-BE49-F238E27FC236}">
                  <a16:creationId xmlns:a16="http://schemas.microsoft.com/office/drawing/2014/main" id="{59538C32-930B-4331-96C2-B91390039670}"/>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3" name="Freeform 54">
              <a:extLst>
                <a:ext uri="{FF2B5EF4-FFF2-40B4-BE49-F238E27FC236}">
                  <a16:creationId xmlns:a16="http://schemas.microsoft.com/office/drawing/2014/main" id="{7973BB78-0BFE-4442-A9B0-47E49643A572}"/>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92194" name="Freeform 55">
              <a:extLst>
                <a:ext uri="{FF2B5EF4-FFF2-40B4-BE49-F238E27FC236}">
                  <a16:creationId xmlns:a16="http://schemas.microsoft.com/office/drawing/2014/main" id="{3D80580B-110F-4EB0-A1FF-666E1EBA65DC}"/>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5" name="Freeform 56">
              <a:extLst>
                <a:ext uri="{FF2B5EF4-FFF2-40B4-BE49-F238E27FC236}">
                  <a16:creationId xmlns:a16="http://schemas.microsoft.com/office/drawing/2014/main" id="{849BBAB9-F760-44A1-9DB2-AE148BB48212}"/>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92196" name="Freeform 57">
              <a:extLst>
                <a:ext uri="{FF2B5EF4-FFF2-40B4-BE49-F238E27FC236}">
                  <a16:creationId xmlns:a16="http://schemas.microsoft.com/office/drawing/2014/main" id="{6FA416E9-0A5C-4435-A226-C46D55DFD872}"/>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7" name="Freeform 58">
              <a:extLst>
                <a:ext uri="{FF2B5EF4-FFF2-40B4-BE49-F238E27FC236}">
                  <a16:creationId xmlns:a16="http://schemas.microsoft.com/office/drawing/2014/main" id="{98E0CD5E-84FB-435E-887E-6FE601C97145}"/>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92198" name="Freeform 59">
              <a:extLst>
                <a:ext uri="{FF2B5EF4-FFF2-40B4-BE49-F238E27FC236}">
                  <a16:creationId xmlns:a16="http://schemas.microsoft.com/office/drawing/2014/main" id="{9E1E25A6-1B50-410D-962A-595DDB34AD88}"/>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99" name="Freeform 60">
              <a:extLst>
                <a:ext uri="{FF2B5EF4-FFF2-40B4-BE49-F238E27FC236}">
                  <a16:creationId xmlns:a16="http://schemas.microsoft.com/office/drawing/2014/main" id="{3A4168B4-7D7B-4928-820D-5C93E094410C}"/>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92173" name="AutoShape 61">
            <a:extLst>
              <a:ext uri="{FF2B5EF4-FFF2-40B4-BE49-F238E27FC236}">
                <a16:creationId xmlns:a16="http://schemas.microsoft.com/office/drawing/2014/main" id="{92C85B06-5BA9-40CD-BB0C-FF57247C4423}"/>
              </a:ext>
            </a:extLst>
          </p:cNvPr>
          <p:cNvSpPr>
            <a:spLocks noChangeArrowheads="1"/>
          </p:cNvSpPr>
          <p:nvPr/>
        </p:nvSpPr>
        <p:spPr bwMode="auto">
          <a:xfrm>
            <a:off x="609600" y="2819400"/>
            <a:ext cx="7924800" cy="35052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92174" name="Picture 62">
            <a:extLst>
              <a:ext uri="{FF2B5EF4-FFF2-40B4-BE49-F238E27FC236}">
                <a16:creationId xmlns:a16="http://schemas.microsoft.com/office/drawing/2014/main" id="{BCE351F0-55FE-440D-9FDA-4A5389BCD8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14400" y="29718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75" name="Text Box 63">
            <a:extLst>
              <a:ext uri="{FF2B5EF4-FFF2-40B4-BE49-F238E27FC236}">
                <a16:creationId xmlns:a16="http://schemas.microsoft.com/office/drawing/2014/main" id="{25FFBE02-9546-4F14-9F9E-DDB6917725B7}"/>
              </a:ext>
            </a:extLst>
          </p:cNvPr>
          <p:cNvSpPr txBox="1">
            <a:spLocks noChangeArrowheads="1"/>
          </p:cNvSpPr>
          <p:nvPr/>
        </p:nvSpPr>
        <p:spPr bwMode="auto">
          <a:xfrm>
            <a:off x="1143000" y="2895600"/>
            <a:ext cx="73152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Tiempo requerido para un aumento óptimo en el grado de entrenamiento y condición óptima:</a:t>
            </a:r>
          </a:p>
        </p:txBody>
      </p:sp>
      <p:sp>
        <p:nvSpPr>
          <p:cNvPr id="92176" name="Text Box 64">
            <a:extLst>
              <a:ext uri="{FF2B5EF4-FFF2-40B4-BE49-F238E27FC236}">
                <a16:creationId xmlns:a16="http://schemas.microsoft.com/office/drawing/2014/main" id="{76A82906-AE33-404A-B79F-B8E4152BED4D}"/>
              </a:ext>
            </a:extLst>
          </p:cNvPr>
          <p:cNvSpPr txBox="1">
            <a:spLocks noChangeArrowheads="1"/>
          </p:cNvSpPr>
          <p:nvPr/>
        </p:nvSpPr>
        <p:spPr bwMode="auto">
          <a:xfrm>
            <a:off x="2057400" y="4343400"/>
            <a:ext cx="6477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i="1">
                <a:solidFill>
                  <a:schemeClr val="tx1"/>
                </a:solidFill>
              </a:rPr>
              <a:t>Las particularidades individuales</a:t>
            </a:r>
          </a:p>
        </p:txBody>
      </p:sp>
      <p:sp>
        <p:nvSpPr>
          <p:cNvPr id="92177" name="Text Box 65">
            <a:extLst>
              <a:ext uri="{FF2B5EF4-FFF2-40B4-BE49-F238E27FC236}">
                <a16:creationId xmlns:a16="http://schemas.microsoft.com/office/drawing/2014/main" id="{143769B6-9C00-46EB-A917-0CC836282353}"/>
              </a:ext>
            </a:extLst>
          </p:cNvPr>
          <p:cNvSpPr txBox="1">
            <a:spLocks noChangeArrowheads="1"/>
          </p:cNvSpPr>
          <p:nvPr/>
        </p:nvSpPr>
        <p:spPr bwMode="auto">
          <a:xfrm>
            <a:off x="1460500" y="3657600"/>
            <a:ext cx="6616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No se conoce con exactitud:</a:t>
            </a:r>
          </a:p>
        </p:txBody>
      </p:sp>
      <p:pic>
        <p:nvPicPr>
          <p:cNvPr id="92178" name="Picture 66">
            <a:extLst>
              <a:ext uri="{FF2B5EF4-FFF2-40B4-BE49-F238E27FC236}">
                <a16:creationId xmlns:a16="http://schemas.microsoft.com/office/drawing/2014/main" id="{824EA3DB-DFD4-4ED7-92A6-D2C16CF149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3650" y="3673475"/>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9" name="Picture 67">
            <a:extLst>
              <a:ext uri="{FF2B5EF4-FFF2-40B4-BE49-F238E27FC236}">
                <a16:creationId xmlns:a16="http://schemas.microsoft.com/office/drawing/2014/main" id="{B6238902-FB77-4CCB-8434-E8D4E1DCCE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407828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0" name="Text Box 68">
            <a:extLst>
              <a:ext uri="{FF2B5EF4-FFF2-40B4-BE49-F238E27FC236}">
                <a16:creationId xmlns:a16="http://schemas.microsoft.com/office/drawing/2014/main" id="{495B8840-1A12-42FF-951D-DD331E36A61B}"/>
              </a:ext>
            </a:extLst>
          </p:cNvPr>
          <p:cNvSpPr txBox="1">
            <a:spLocks noChangeArrowheads="1"/>
          </p:cNvSpPr>
          <p:nvPr/>
        </p:nvSpPr>
        <p:spPr bwMode="auto">
          <a:xfrm>
            <a:off x="1752600" y="4038600"/>
            <a:ext cx="6781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100" b="1">
                <a:solidFill>
                  <a:schemeClr val="tx1"/>
                </a:solidFill>
              </a:rPr>
              <a:t>Causas para esta dificultad:</a:t>
            </a:r>
          </a:p>
        </p:txBody>
      </p:sp>
      <p:pic>
        <p:nvPicPr>
          <p:cNvPr id="92181" name="Picture 71">
            <a:extLst>
              <a:ext uri="{FF2B5EF4-FFF2-40B4-BE49-F238E27FC236}">
                <a16:creationId xmlns:a16="http://schemas.microsoft.com/office/drawing/2014/main" id="{102B907D-5346-4017-80DF-19AE8E5A30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44513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2" name="Text Box 72">
            <a:extLst>
              <a:ext uri="{FF2B5EF4-FFF2-40B4-BE49-F238E27FC236}">
                <a16:creationId xmlns:a16="http://schemas.microsoft.com/office/drawing/2014/main" id="{4E075839-EA6C-42BB-8C71-A41474B97D6B}"/>
              </a:ext>
            </a:extLst>
          </p:cNvPr>
          <p:cNvSpPr txBox="1">
            <a:spLocks noChangeArrowheads="1"/>
          </p:cNvSpPr>
          <p:nvPr/>
        </p:nvSpPr>
        <p:spPr bwMode="auto">
          <a:xfrm>
            <a:off x="2057400" y="4724400"/>
            <a:ext cx="6477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i="1">
                <a:solidFill>
                  <a:schemeClr val="tx1"/>
                </a:solidFill>
              </a:rPr>
              <a:t>Las habilidades psico-fisiológicas</a:t>
            </a:r>
          </a:p>
        </p:txBody>
      </p:sp>
      <p:pic>
        <p:nvPicPr>
          <p:cNvPr id="92183" name="Picture 73">
            <a:extLst>
              <a:ext uri="{FF2B5EF4-FFF2-40B4-BE49-F238E27FC236}">
                <a16:creationId xmlns:a16="http://schemas.microsoft.com/office/drawing/2014/main" id="{5C6029A1-75BC-4A22-8764-D686190784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48323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4" name="Text Box 74">
            <a:extLst>
              <a:ext uri="{FF2B5EF4-FFF2-40B4-BE49-F238E27FC236}">
                <a16:creationId xmlns:a16="http://schemas.microsoft.com/office/drawing/2014/main" id="{7C63B7F4-4ADA-43D8-84A5-89C0722BF6F8}"/>
              </a:ext>
            </a:extLst>
          </p:cNvPr>
          <p:cNvSpPr txBox="1">
            <a:spLocks noChangeArrowheads="1"/>
          </p:cNvSpPr>
          <p:nvPr/>
        </p:nvSpPr>
        <p:spPr bwMode="auto">
          <a:xfrm>
            <a:off x="2057400" y="5105400"/>
            <a:ext cx="6477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i="1">
                <a:solidFill>
                  <a:schemeClr val="tx1"/>
                </a:solidFill>
              </a:rPr>
              <a:t>Dieta</a:t>
            </a:r>
          </a:p>
        </p:txBody>
      </p:sp>
      <p:pic>
        <p:nvPicPr>
          <p:cNvPr id="92185" name="Picture 75">
            <a:extLst>
              <a:ext uri="{FF2B5EF4-FFF2-40B4-BE49-F238E27FC236}">
                <a16:creationId xmlns:a16="http://schemas.microsoft.com/office/drawing/2014/main" id="{CAB065BC-E1C2-401E-81C0-080D2728D48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52133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6" name="Text Box 76">
            <a:extLst>
              <a:ext uri="{FF2B5EF4-FFF2-40B4-BE49-F238E27FC236}">
                <a16:creationId xmlns:a16="http://schemas.microsoft.com/office/drawing/2014/main" id="{40F7A18C-6118-428B-9117-2858F48CA4E9}"/>
              </a:ext>
            </a:extLst>
          </p:cNvPr>
          <p:cNvSpPr txBox="1">
            <a:spLocks noChangeArrowheads="1"/>
          </p:cNvSpPr>
          <p:nvPr/>
        </p:nvSpPr>
        <p:spPr bwMode="auto">
          <a:xfrm>
            <a:off x="2057400" y="5486400"/>
            <a:ext cx="6477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i="1">
                <a:solidFill>
                  <a:schemeClr val="tx1"/>
                </a:solidFill>
              </a:rPr>
              <a:t>Regeneración</a:t>
            </a:r>
          </a:p>
        </p:txBody>
      </p:sp>
      <p:pic>
        <p:nvPicPr>
          <p:cNvPr id="92187" name="Picture 77">
            <a:extLst>
              <a:ext uri="{FF2B5EF4-FFF2-40B4-BE49-F238E27FC236}">
                <a16:creationId xmlns:a16="http://schemas.microsoft.com/office/drawing/2014/main" id="{0330E0C1-0702-44C2-AA71-64B67591D1F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55943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8" name="Text Box 78">
            <a:extLst>
              <a:ext uri="{FF2B5EF4-FFF2-40B4-BE49-F238E27FC236}">
                <a16:creationId xmlns:a16="http://schemas.microsoft.com/office/drawing/2014/main" id="{63B47832-253E-4D2C-91EA-D3EA5A60BEC7}"/>
              </a:ext>
            </a:extLst>
          </p:cNvPr>
          <p:cNvSpPr txBox="1">
            <a:spLocks noChangeArrowheads="1"/>
          </p:cNvSpPr>
          <p:nvPr/>
        </p:nvSpPr>
        <p:spPr bwMode="auto">
          <a:xfrm>
            <a:off x="2057400" y="5867400"/>
            <a:ext cx="6477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i="1">
                <a:solidFill>
                  <a:schemeClr val="tx1"/>
                </a:solidFill>
              </a:rPr>
              <a:t>etc.</a:t>
            </a:r>
          </a:p>
        </p:txBody>
      </p:sp>
      <p:pic>
        <p:nvPicPr>
          <p:cNvPr id="92189" name="Picture 79">
            <a:extLst>
              <a:ext uri="{FF2B5EF4-FFF2-40B4-BE49-F238E27FC236}">
                <a16:creationId xmlns:a16="http://schemas.microsoft.com/office/drawing/2014/main" id="{3676BF28-7689-4634-A8E9-34000FD1E3F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59753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a:extLst>
              <a:ext uri="{FF2B5EF4-FFF2-40B4-BE49-F238E27FC236}">
                <a16:creationId xmlns:a16="http://schemas.microsoft.com/office/drawing/2014/main" id="{2858ED86-D564-43E7-8B58-347B02473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28800"/>
            <a:ext cx="739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4211" name="Group 3">
            <a:extLst>
              <a:ext uri="{FF2B5EF4-FFF2-40B4-BE49-F238E27FC236}">
                <a16:creationId xmlns:a16="http://schemas.microsoft.com/office/drawing/2014/main" id="{51825ED7-B697-4FDD-A06D-4D64397EA7A9}"/>
              </a:ext>
            </a:extLst>
          </p:cNvPr>
          <p:cNvGrpSpPr>
            <a:grpSpLocks/>
          </p:cNvGrpSpPr>
          <p:nvPr/>
        </p:nvGrpSpPr>
        <p:grpSpPr bwMode="auto">
          <a:xfrm>
            <a:off x="2743200" y="304800"/>
            <a:ext cx="3505200" cy="685800"/>
            <a:chOff x="1298" y="1873"/>
            <a:chExt cx="3020" cy="478"/>
          </a:xfrm>
        </p:grpSpPr>
        <p:sp>
          <p:nvSpPr>
            <p:cNvPr id="94244" name="Rectangle 4">
              <a:extLst>
                <a:ext uri="{FF2B5EF4-FFF2-40B4-BE49-F238E27FC236}">
                  <a16:creationId xmlns:a16="http://schemas.microsoft.com/office/drawing/2014/main" id="{3589E163-52D0-4AF6-9835-3C9C3F542B60}"/>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4245" name="Rectangle 5">
              <a:extLst>
                <a:ext uri="{FF2B5EF4-FFF2-40B4-BE49-F238E27FC236}">
                  <a16:creationId xmlns:a16="http://schemas.microsoft.com/office/drawing/2014/main" id="{E738C749-87C9-4E3C-B33A-6631E9BBCB27}"/>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4246" name="Freeform 6">
              <a:extLst>
                <a:ext uri="{FF2B5EF4-FFF2-40B4-BE49-F238E27FC236}">
                  <a16:creationId xmlns:a16="http://schemas.microsoft.com/office/drawing/2014/main" id="{2DA51728-76D6-4BD6-86EB-2E8A28C78A70}"/>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47" name="Freeform 7">
              <a:extLst>
                <a:ext uri="{FF2B5EF4-FFF2-40B4-BE49-F238E27FC236}">
                  <a16:creationId xmlns:a16="http://schemas.microsoft.com/office/drawing/2014/main" id="{0E60F910-B1BC-4D5B-8109-7C33726A5851}"/>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48" name="Freeform 8">
              <a:extLst>
                <a:ext uri="{FF2B5EF4-FFF2-40B4-BE49-F238E27FC236}">
                  <a16:creationId xmlns:a16="http://schemas.microsoft.com/office/drawing/2014/main" id="{006D93CE-D4F6-4AE4-8210-22E2D559A106}"/>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49" name="Freeform 9">
              <a:extLst>
                <a:ext uri="{FF2B5EF4-FFF2-40B4-BE49-F238E27FC236}">
                  <a16:creationId xmlns:a16="http://schemas.microsoft.com/office/drawing/2014/main" id="{229F025B-0FF0-4A76-A81B-657A0694D65A}"/>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50" name="Freeform 10">
              <a:extLst>
                <a:ext uri="{FF2B5EF4-FFF2-40B4-BE49-F238E27FC236}">
                  <a16:creationId xmlns:a16="http://schemas.microsoft.com/office/drawing/2014/main" id="{A9C93516-E0D9-4433-868A-85444AA588B6}"/>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51" name="Freeform 11">
              <a:extLst>
                <a:ext uri="{FF2B5EF4-FFF2-40B4-BE49-F238E27FC236}">
                  <a16:creationId xmlns:a16="http://schemas.microsoft.com/office/drawing/2014/main" id="{93848D16-CB91-4698-8C8C-DFEF1FEC8432}"/>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52" name="Freeform 12">
              <a:extLst>
                <a:ext uri="{FF2B5EF4-FFF2-40B4-BE49-F238E27FC236}">
                  <a16:creationId xmlns:a16="http://schemas.microsoft.com/office/drawing/2014/main" id="{38FE4867-3961-4A0F-9715-BDE92CB07AB9}"/>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53" name="Freeform 13">
              <a:extLst>
                <a:ext uri="{FF2B5EF4-FFF2-40B4-BE49-F238E27FC236}">
                  <a16:creationId xmlns:a16="http://schemas.microsoft.com/office/drawing/2014/main" id="{7FBA16BF-397E-416F-9829-3CFB3292E12F}"/>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07246" name="Text Box 14">
            <a:extLst>
              <a:ext uri="{FF2B5EF4-FFF2-40B4-BE49-F238E27FC236}">
                <a16:creationId xmlns:a16="http://schemas.microsoft.com/office/drawing/2014/main" id="{6F2AA95F-88CC-42D5-821F-97ACFABB0FB4}"/>
              </a:ext>
            </a:extLst>
          </p:cNvPr>
          <p:cNvSpPr txBox="1">
            <a:spLocks noChangeArrowheads="1"/>
          </p:cNvSpPr>
          <p:nvPr/>
        </p:nvSpPr>
        <p:spPr bwMode="auto">
          <a:xfrm>
            <a:off x="2438400" y="377825"/>
            <a:ext cx="41910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EL PLAN ANUAL</a:t>
            </a:r>
          </a:p>
        </p:txBody>
      </p:sp>
      <p:sp>
        <p:nvSpPr>
          <p:cNvPr id="94213" name="Freeform 15">
            <a:extLst>
              <a:ext uri="{FF2B5EF4-FFF2-40B4-BE49-F238E27FC236}">
                <a16:creationId xmlns:a16="http://schemas.microsoft.com/office/drawing/2014/main" id="{D086E622-40A5-4791-A1BF-E14C89C87B11}"/>
              </a:ext>
            </a:extLst>
          </p:cNvPr>
          <p:cNvSpPr>
            <a:spLocks/>
          </p:cNvSpPr>
          <p:nvPr/>
        </p:nvSpPr>
        <p:spPr bwMode="auto">
          <a:xfrm>
            <a:off x="1631950" y="1168400"/>
            <a:ext cx="1339850" cy="508000"/>
          </a:xfrm>
          <a:custGeom>
            <a:avLst/>
            <a:gdLst>
              <a:gd name="T0" fmla="*/ 1108421 w 2530"/>
              <a:gd name="T1" fmla="*/ 264054 h 960"/>
              <a:gd name="T2" fmla="*/ 1053874 w 2530"/>
              <a:gd name="T3" fmla="*/ 339725 h 960"/>
              <a:gd name="T4" fmla="*/ 1036927 w 2530"/>
              <a:gd name="T5" fmla="*/ 383117 h 960"/>
              <a:gd name="T6" fmla="*/ 1019451 w 2530"/>
              <a:gd name="T7" fmla="*/ 394758 h 960"/>
              <a:gd name="T8" fmla="*/ 994031 w 2530"/>
              <a:gd name="T9" fmla="*/ 405871 h 960"/>
              <a:gd name="T10" fmla="*/ 973377 w 2530"/>
              <a:gd name="T11" fmla="*/ 405871 h 960"/>
              <a:gd name="T12" fmla="*/ 994031 w 2530"/>
              <a:gd name="T13" fmla="*/ 332317 h 960"/>
              <a:gd name="T14" fmla="*/ 1141256 w 2530"/>
              <a:gd name="T15" fmla="*/ 179917 h 960"/>
              <a:gd name="T16" fmla="*/ 1144433 w 2530"/>
              <a:gd name="T17" fmla="*/ 132821 h 960"/>
              <a:gd name="T18" fmla="*/ 961726 w 2530"/>
              <a:gd name="T19" fmla="*/ 237596 h 960"/>
              <a:gd name="T20" fmla="*/ 822975 w 2530"/>
              <a:gd name="T21" fmla="*/ 345546 h 960"/>
              <a:gd name="T22" fmla="*/ 693227 w 2530"/>
              <a:gd name="T23" fmla="*/ 456142 h 960"/>
              <a:gd name="T24" fmla="*/ 591546 w 2530"/>
              <a:gd name="T25" fmla="*/ 416454 h 960"/>
              <a:gd name="T26" fmla="*/ 726591 w 2530"/>
              <a:gd name="T27" fmla="*/ 277283 h 960"/>
              <a:gd name="T28" fmla="*/ 877522 w 2530"/>
              <a:gd name="T29" fmla="*/ 137583 h 960"/>
              <a:gd name="T30" fmla="*/ 629147 w 2530"/>
              <a:gd name="T31" fmla="*/ 314325 h 960"/>
              <a:gd name="T32" fmla="*/ 448029 w 2530"/>
              <a:gd name="T33" fmla="*/ 460904 h 960"/>
              <a:gd name="T34" fmla="*/ 340523 w 2530"/>
              <a:gd name="T35" fmla="*/ 500592 h 960"/>
              <a:gd name="T36" fmla="*/ 335757 w 2530"/>
              <a:gd name="T37" fmla="*/ 429683 h 960"/>
              <a:gd name="T38" fmla="*/ 395070 w 2530"/>
              <a:gd name="T39" fmla="*/ 405871 h 960"/>
              <a:gd name="T40" fmla="*/ 434789 w 2530"/>
              <a:gd name="T41" fmla="*/ 367771 h 960"/>
              <a:gd name="T42" fmla="*/ 419431 w 2530"/>
              <a:gd name="T43" fmla="*/ 366183 h 960"/>
              <a:gd name="T44" fmla="*/ 463916 w 2530"/>
              <a:gd name="T45" fmla="*/ 330200 h 960"/>
              <a:gd name="T46" fmla="*/ 482452 w 2530"/>
              <a:gd name="T47" fmla="*/ 303742 h 960"/>
              <a:gd name="T48" fmla="*/ 576718 w 2530"/>
              <a:gd name="T49" fmla="*/ 199496 h 960"/>
              <a:gd name="T50" fmla="*/ 388715 w 2530"/>
              <a:gd name="T51" fmla="*/ 348192 h 960"/>
              <a:gd name="T52" fmla="*/ 275384 w 2530"/>
              <a:gd name="T53" fmla="*/ 432329 h 960"/>
              <a:gd name="T54" fmla="*/ 217130 w 2530"/>
              <a:gd name="T55" fmla="*/ 383117 h 960"/>
              <a:gd name="T56" fmla="*/ 381831 w 2530"/>
              <a:gd name="T57" fmla="*/ 184679 h 960"/>
              <a:gd name="T58" fmla="*/ 289683 w 2530"/>
              <a:gd name="T59" fmla="*/ 259292 h 960"/>
              <a:gd name="T60" fmla="*/ 156228 w 2530"/>
              <a:gd name="T61" fmla="*/ 369888 h 960"/>
              <a:gd name="T62" fmla="*/ 52958 w 2530"/>
              <a:gd name="T63" fmla="*/ 419100 h 960"/>
              <a:gd name="T64" fmla="*/ 2118 w 2530"/>
              <a:gd name="T65" fmla="*/ 416454 h 960"/>
              <a:gd name="T66" fmla="*/ 5296 w 2530"/>
              <a:gd name="T67" fmla="*/ 398463 h 960"/>
              <a:gd name="T68" fmla="*/ 28598 w 2530"/>
              <a:gd name="T69" fmla="*/ 392642 h 960"/>
              <a:gd name="T70" fmla="*/ 44485 w 2530"/>
              <a:gd name="T71" fmla="*/ 381529 h 960"/>
              <a:gd name="T72" fmla="*/ 94266 w 2530"/>
              <a:gd name="T73" fmla="*/ 348192 h 960"/>
              <a:gd name="T74" fmla="*/ 273795 w 2530"/>
              <a:gd name="T75" fmla="*/ 203729 h 960"/>
              <a:gd name="T76" fmla="*/ 490925 w 2530"/>
              <a:gd name="T77" fmla="*/ 28575 h 960"/>
              <a:gd name="T78" fmla="*/ 558183 w 2530"/>
              <a:gd name="T79" fmla="*/ 4763 h 960"/>
              <a:gd name="T80" fmla="*/ 496751 w 2530"/>
              <a:gd name="T81" fmla="*/ 141817 h 960"/>
              <a:gd name="T82" fmla="*/ 400366 w 2530"/>
              <a:gd name="T83" fmla="*/ 267758 h 960"/>
              <a:gd name="T84" fmla="*/ 594194 w 2530"/>
              <a:gd name="T85" fmla="*/ 130704 h 960"/>
              <a:gd name="T86" fmla="*/ 692697 w 2530"/>
              <a:gd name="T87" fmla="*/ 77788 h 960"/>
              <a:gd name="T88" fmla="*/ 746185 w 2530"/>
              <a:gd name="T89" fmla="*/ 135467 h 960"/>
              <a:gd name="T90" fmla="*/ 621203 w 2530"/>
              <a:gd name="T91" fmla="*/ 243417 h 960"/>
              <a:gd name="T92" fmla="*/ 463916 w 2530"/>
              <a:gd name="T93" fmla="*/ 389996 h 960"/>
              <a:gd name="T94" fmla="*/ 697993 w 2530"/>
              <a:gd name="T95" fmla="*/ 216958 h 960"/>
              <a:gd name="T96" fmla="*/ 908768 w 2530"/>
              <a:gd name="T97" fmla="*/ 57679 h 960"/>
              <a:gd name="T98" fmla="*/ 1002504 w 2530"/>
              <a:gd name="T99" fmla="*/ 17992 h 960"/>
              <a:gd name="T100" fmla="*/ 1025277 w 2530"/>
              <a:gd name="T101" fmla="*/ 111125 h 960"/>
              <a:gd name="T102" fmla="*/ 879111 w 2530"/>
              <a:gd name="T103" fmla="*/ 219604 h 960"/>
              <a:gd name="T104" fmla="*/ 719176 w 2530"/>
              <a:gd name="T105" fmla="*/ 376767 h 960"/>
              <a:gd name="T106" fmla="*/ 890232 w 2530"/>
              <a:gd name="T107" fmla="*/ 250825 h 960"/>
              <a:gd name="T108" fmla="*/ 1182034 w 2530"/>
              <a:gd name="T109" fmla="*/ 51329 h 960"/>
              <a:gd name="T110" fmla="*/ 1311782 w 2530"/>
              <a:gd name="T111" fmla="*/ 31221 h 960"/>
              <a:gd name="T112" fmla="*/ 1320785 w 2530"/>
              <a:gd name="T113" fmla="*/ 99483 h 960"/>
              <a:gd name="T114" fmla="*/ 1151847 w 2530"/>
              <a:gd name="T115" fmla="*/ 232833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30" h="960">
                <a:moveTo>
                  <a:pt x="2226" y="377"/>
                </a:moveTo>
                <a:lnTo>
                  <a:pt x="2213" y="390"/>
                </a:lnTo>
                <a:lnTo>
                  <a:pt x="2194" y="402"/>
                </a:lnTo>
                <a:lnTo>
                  <a:pt x="2172" y="424"/>
                </a:lnTo>
                <a:lnTo>
                  <a:pt x="2148" y="444"/>
                </a:lnTo>
                <a:lnTo>
                  <a:pt x="2126" y="465"/>
                </a:lnTo>
                <a:lnTo>
                  <a:pt x="2107" y="481"/>
                </a:lnTo>
                <a:lnTo>
                  <a:pt x="2093" y="499"/>
                </a:lnTo>
                <a:lnTo>
                  <a:pt x="2083" y="506"/>
                </a:lnTo>
                <a:lnTo>
                  <a:pt x="2074" y="515"/>
                </a:lnTo>
                <a:lnTo>
                  <a:pt x="2067" y="528"/>
                </a:lnTo>
                <a:lnTo>
                  <a:pt x="2052" y="549"/>
                </a:lnTo>
                <a:lnTo>
                  <a:pt x="2039" y="565"/>
                </a:lnTo>
                <a:lnTo>
                  <a:pt x="2023" y="590"/>
                </a:lnTo>
                <a:lnTo>
                  <a:pt x="2006" y="617"/>
                </a:lnTo>
                <a:lnTo>
                  <a:pt x="1990" y="642"/>
                </a:lnTo>
                <a:lnTo>
                  <a:pt x="1971" y="667"/>
                </a:lnTo>
                <a:lnTo>
                  <a:pt x="1950" y="678"/>
                </a:lnTo>
                <a:lnTo>
                  <a:pt x="1928" y="692"/>
                </a:lnTo>
                <a:lnTo>
                  <a:pt x="1918" y="703"/>
                </a:lnTo>
                <a:lnTo>
                  <a:pt x="1919" y="721"/>
                </a:lnTo>
                <a:lnTo>
                  <a:pt x="1934" y="721"/>
                </a:lnTo>
                <a:lnTo>
                  <a:pt x="1950" y="721"/>
                </a:lnTo>
                <a:lnTo>
                  <a:pt x="1958" y="724"/>
                </a:lnTo>
                <a:lnTo>
                  <a:pt x="1952" y="724"/>
                </a:lnTo>
                <a:lnTo>
                  <a:pt x="1936" y="728"/>
                </a:lnTo>
                <a:lnTo>
                  <a:pt x="1912" y="733"/>
                </a:lnTo>
                <a:lnTo>
                  <a:pt x="1896" y="737"/>
                </a:lnTo>
                <a:lnTo>
                  <a:pt x="1893" y="742"/>
                </a:lnTo>
                <a:lnTo>
                  <a:pt x="1903" y="742"/>
                </a:lnTo>
                <a:lnTo>
                  <a:pt x="1918" y="746"/>
                </a:lnTo>
                <a:lnTo>
                  <a:pt x="1925" y="746"/>
                </a:lnTo>
                <a:lnTo>
                  <a:pt x="1928" y="749"/>
                </a:lnTo>
                <a:lnTo>
                  <a:pt x="1919" y="753"/>
                </a:lnTo>
                <a:lnTo>
                  <a:pt x="1909" y="758"/>
                </a:lnTo>
                <a:lnTo>
                  <a:pt x="1893" y="758"/>
                </a:lnTo>
                <a:lnTo>
                  <a:pt x="1877" y="758"/>
                </a:lnTo>
                <a:lnTo>
                  <a:pt x="1863" y="753"/>
                </a:lnTo>
                <a:lnTo>
                  <a:pt x="1863" y="758"/>
                </a:lnTo>
                <a:lnTo>
                  <a:pt x="1877" y="767"/>
                </a:lnTo>
                <a:lnTo>
                  <a:pt x="1890" y="771"/>
                </a:lnTo>
                <a:lnTo>
                  <a:pt x="1887" y="771"/>
                </a:lnTo>
                <a:lnTo>
                  <a:pt x="1883" y="778"/>
                </a:lnTo>
                <a:lnTo>
                  <a:pt x="1871" y="783"/>
                </a:lnTo>
                <a:lnTo>
                  <a:pt x="1855" y="787"/>
                </a:lnTo>
                <a:lnTo>
                  <a:pt x="1849" y="778"/>
                </a:lnTo>
                <a:lnTo>
                  <a:pt x="1844" y="771"/>
                </a:lnTo>
                <a:lnTo>
                  <a:pt x="1838" y="767"/>
                </a:lnTo>
                <a:lnTo>
                  <a:pt x="1834" y="771"/>
                </a:lnTo>
                <a:lnTo>
                  <a:pt x="1806" y="749"/>
                </a:lnTo>
                <a:lnTo>
                  <a:pt x="1803" y="721"/>
                </a:lnTo>
                <a:lnTo>
                  <a:pt x="1812" y="695"/>
                </a:lnTo>
                <a:lnTo>
                  <a:pt x="1831" y="674"/>
                </a:lnTo>
                <a:lnTo>
                  <a:pt x="1838" y="667"/>
                </a:lnTo>
                <a:lnTo>
                  <a:pt x="1855" y="649"/>
                </a:lnTo>
                <a:lnTo>
                  <a:pt x="1877" y="628"/>
                </a:lnTo>
                <a:lnTo>
                  <a:pt x="1900" y="603"/>
                </a:lnTo>
                <a:lnTo>
                  <a:pt x="1931" y="569"/>
                </a:lnTo>
                <a:lnTo>
                  <a:pt x="1967" y="536"/>
                </a:lnTo>
                <a:lnTo>
                  <a:pt x="2002" y="499"/>
                </a:lnTo>
                <a:lnTo>
                  <a:pt x="2039" y="456"/>
                </a:lnTo>
                <a:lnTo>
                  <a:pt x="2077" y="419"/>
                </a:lnTo>
                <a:lnTo>
                  <a:pt x="2119" y="377"/>
                </a:lnTo>
                <a:lnTo>
                  <a:pt x="2155" y="340"/>
                </a:lnTo>
                <a:lnTo>
                  <a:pt x="2194" y="302"/>
                </a:lnTo>
                <a:lnTo>
                  <a:pt x="2229" y="268"/>
                </a:lnTo>
                <a:lnTo>
                  <a:pt x="2262" y="235"/>
                </a:lnTo>
                <a:lnTo>
                  <a:pt x="2290" y="210"/>
                </a:lnTo>
                <a:lnTo>
                  <a:pt x="2313" y="188"/>
                </a:lnTo>
                <a:lnTo>
                  <a:pt x="2270" y="201"/>
                </a:lnTo>
                <a:lnTo>
                  <a:pt x="2219" y="222"/>
                </a:lnTo>
                <a:lnTo>
                  <a:pt x="2161" y="251"/>
                </a:lnTo>
                <a:lnTo>
                  <a:pt x="2102" y="281"/>
                </a:lnTo>
                <a:lnTo>
                  <a:pt x="2039" y="315"/>
                </a:lnTo>
                <a:lnTo>
                  <a:pt x="1983" y="349"/>
                </a:lnTo>
                <a:lnTo>
                  <a:pt x="1931" y="377"/>
                </a:lnTo>
                <a:lnTo>
                  <a:pt x="1887" y="402"/>
                </a:lnTo>
                <a:lnTo>
                  <a:pt x="1868" y="415"/>
                </a:lnTo>
                <a:lnTo>
                  <a:pt x="1844" y="431"/>
                </a:lnTo>
                <a:lnTo>
                  <a:pt x="1816" y="449"/>
                </a:lnTo>
                <a:lnTo>
                  <a:pt x="1787" y="469"/>
                </a:lnTo>
                <a:lnTo>
                  <a:pt x="1754" y="494"/>
                </a:lnTo>
                <a:lnTo>
                  <a:pt x="1722" y="519"/>
                </a:lnTo>
                <a:lnTo>
                  <a:pt x="1689" y="544"/>
                </a:lnTo>
                <a:lnTo>
                  <a:pt x="1654" y="569"/>
                </a:lnTo>
                <a:lnTo>
                  <a:pt x="1619" y="599"/>
                </a:lnTo>
                <a:lnTo>
                  <a:pt x="1586" y="628"/>
                </a:lnTo>
                <a:lnTo>
                  <a:pt x="1554" y="653"/>
                </a:lnTo>
                <a:lnTo>
                  <a:pt x="1524" y="683"/>
                </a:lnTo>
                <a:lnTo>
                  <a:pt x="1493" y="708"/>
                </a:lnTo>
                <a:lnTo>
                  <a:pt x="1470" y="733"/>
                </a:lnTo>
                <a:lnTo>
                  <a:pt x="1448" y="753"/>
                </a:lnTo>
                <a:lnTo>
                  <a:pt x="1429" y="774"/>
                </a:lnTo>
                <a:lnTo>
                  <a:pt x="1392" y="812"/>
                </a:lnTo>
                <a:lnTo>
                  <a:pt x="1350" y="842"/>
                </a:lnTo>
                <a:lnTo>
                  <a:pt x="1309" y="862"/>
                </a:lnTo>
                <a:lnTo>
                  <a:pt x="1269" y="876"/>
                </a:lnTo>
                <a:lnTo>
                  <a:pt x="1234" y="880"/>
                </a:lnTo>
                <a:lnTo>
                  <a:pt x="1201" y="880"/>
                </a:lnTo>
                <a:lnTo>
                  <a:pt x="1176" y="876"/>
                </a:lnTo>
                <a:lnTo>
                  <a:pt x="1157" y="867"/>
                </a:lnTo>
                <a:lnTo>
                  <a:pt x="1131" y="846"/>
                </a:lnTo>
                <a:lnTo>
                  <a:pt x="1114" y="821"/>
                </a:lnTo>
                <a:lnTo>
                  <a:pt x="1117" y="787"/>
                </a:lnTo>
                <a:lnTo>
                  <a:pt x="1147" y="742"/>
                </a:lnTo>
                <a:lnTo>
                  <a:pt x="1163" y="724"/>
                </a:lnTo>
                <a:lnTo>
                  <a:pt x="1185" y="699"/>
                </a:lnTo>
                <a:lnTo>
                  <a:pt x="1215" y="670"/>
                </a:lnTo>
                <a:lnTo>
                  <a:pt x="1247" y="637"/>
                </a:lnTo>
                <a:lnTo>
                  <a:pt x="1288" y="603"/>
                </a:lnTo>
                <a:lnTo>
                  <a:pt x="1328" y="565"/>
                </a:lnTo>
                <a:lnTo>
                  <a:pt x="1372" y="524"/>
                </a:lnTo>
                <a:lnTo>
                  <a:pt x="1415" y="486"/>
                </a:lnTo>
                <a:lnTo>
                  <a:pt x="1459" y="444"/>
                </a:lnTo>
                <a:lnTo>
                  <a:pt x="1502" y="406"/>
                </a:lnTo>
                <a:lnTo>
                  <a:pt x="1541" y="369"/>
                </a:lnTo>
                <a:lnTo>
                  <a:pt x="1577" y="335"/>
                </a:lnTo>
                <a:lnTo>
                  <a:pt x="1611" y="306"/>
                </a:lnTo>
                <a:lnTo>
                  <a:pt x="1638" y="281"/>
                </a:lnTo>
                <a:lnTo>
                  <a:pt x="1657" y="260"/>
                </a:lnTo>
                <a:lnTo>
                  <a:pt x="1670" y="247"/>
                </a:lnTo>
                <a:lnTo>
                  <a:pt x="1597" y="297"/>
                </a:lnTo>
                <a:lnTo>
                  <a:pt x="1524" y="349"/>
                </a:lnTo>
                <a:lnTo>
                  <a:pt x="1451" y="399"/>
                </a:lnTo>
                <a:lnTo>
                  <a:pt x="1380" y="449"/>
                </a:lnTo>
                <a:lnTo>
                  <a:pt x="1315" y="499"/>
                </a:lnTo>
                <a:lnTo>
                  <a:pt x="1250" y="544"/>
                </a:lnTo>
                <a:lnTo>
                  <a:pt x="1188" y="594"/>
                </a:lnTo>
                <a:lnTo>
                  <a:pt x="1128" y="642"/>
                </a:lnTo>
                <a:lnTo>
                  <a:pt x="1073" y="683"/>
                </a:lnTo>
                <a:lnTo>
                  <a:pt x="1022" y="724"/>
                </a:lnTo>
                <a:lnTo>
                  <a:pt x="976" y="762"/>
                </a:lnTo>
                <a:lnTo>
                  <a:pt x="935" y="796"/>
                </a:lnTo>
                <a:lnTo>
                  <a:pt x="901" y="826"/>
                </a:lnTo>
                <a:lnTo>
                  <a:pt x="870" y="851"/>
                </a:lnTo>
                <a:lnTo>
                  <a:pt x="846" y="871"/>
                </a:lnTo>
                <a:lnTo>
                  <a:pt x="827" y="887"/>
                </a:lnTo>
                <a:lnTo>
                  <a:pt x="797" y="912"/>
                </a:lnTo>
                <a:lnTo>
                  <a:pt x="769" y="930"/>
                </a:lnTo>
                <a:lnTo>
                  <a:pt x="743" y="946"/>
                </a:lnTo>
                <a:lnTo>
                  <a:pt x="715" y="955"/>
                </a:lnTo>
                <a:lnTo>
                  <a:pt x="691" y="960"/>
                </a:lnTo>
                <a:lnTo>
                  <a:pt x="666" y="955"/>
                </a:lnTo>
                <a:lnTo>
                  <a:pt x="643" y="946"/>
                </a:lnTo>
                <a:lnTo>
                  <a:pt x="618" y="930"/>
                </a:lnTo>
                <a:lnTo>
                  <a:pt x="588" y="896"/>
                </a:lnTo>
                <a:lnTo>
                  <a:pt x="582" y="867"/>
                </a:lnTo>
                <a:lnTo>
                  <a:pt x="594" y="842"/>
                </a:lnTo>
                <a:lnTo>
                  <a:pt x="607" y="830"/>
                </a:lnTo>
                <a:lnTo>
                  <a:pt x="613" y="826"/>
                </a:lnTo>
                <a:lnTo>
                  <a:pt x="623" y="817"/>
                </a:lnTo>
                <a:lnTo>
                  <a:pt x="634" y="812"/>
                </a:lnTo>
                <a:lnTo>
                  <a:pt x="647" y="803"/>
                </a:lnTo>
                <a:lnTo>
                  <a:pt x="659" y="799"/>
                </a:lnTo>
                <a:lnTo>
                  <a:pt x="669" y="796"/>
                </a:lnTo>
                <a:lnTo>
                  <a:pt x="681" y="792"/>
                </a:lnTo>
                <a:lnTo>
                  <a:pt x="688" y="792"/>
                </a:lnTo>
                <a:lnTo>
                  <a:pt x="708" y="787"/>
                </a:lnTo>
                <a:lnTo>
                  <a:pt x="727" y="778"/>
                </a:lnTo>
                <a:lnTo>
                  <a:pt x="746" y="767"/>
                </a:lnTo>
                <a:lnTo>
                  <a:pt x="762" y="753"/>
                </a:lnTo>
                <a:lnTo>
                  <a:pt x="781" y="737"/>
                </a:lnTo>
                <a:lnTo>
                  <a:pt x="802" y="721"/>
                </a:lnTo>
                <a:lnTo>
                  <a:pt x="824" y="699"/>
                </a:lnTo>
                <a:lnTo>
                  <a:pt x="849" y="683"/>
                </a:lnTo>
                <a:lnTo>
                  <a:pt x="840" y="687"/>
                </a:lnTo>
                <a:lnTo>
                  <a:pt x="833" y="692"/>
                </a:lnTo>
                <a:lnTo>
                  <a:pt x="821" y="695"/>
                </a:lnTo>
                <a:lnTo>
                  <a:pt x="808" y="699"/>
                </a:lnTo>
                <a:lnTo>
                  <a:pt x="795" y="708"/>
                </a:lnTo>
                <a:lnTo>
                  <a:pt x="778" y="712"/>
                </a:lnTo>
                <a:lnTo>
                  <a:pt x="759" y="724"/>
                </a:lnTo>
                <a:lnTo>
                  <a:pt x="740" y="733"/>
                </a:lnTo>
                <a:lnTo>
                  <a:pt x="753" y="721"/>
                </a:lnTo>
                <a:lnTo>
                  <a:pt x="769" y="708"/>
                </a:lnTo>
                <a:lnTo>
                  <a:pt x="792" y="692"/>
                </a:lnTo>
                <a:lnTo>
                  <a:pt x="818" y="674"/>
                </a:lnTo>
                <a:lnTo>
                  <a:pt x="843" y="658"/>
                </a:lnTo>
                <a:lnTo>
                  <a:pt x="868" y="642"/>
                </a:lnTo>
                <a:lnTo>
                  <a:pt x="892" y="619"/>
                </a:lnTo>
                <a:lnTo>
                  <a:pt x="911" y="603"/>
                </a:lnTo>
                <a:lnTo>
                  <a:pt x="901" y="608"/>
                </a:lnTo>
                <a:lnTo>
                  <a:pt x="886" y="617"/>
                </a:lnTo>
                <a:lnTo>
                  <a:pt x="876" y="624"/>
                </a:lnTo>
                <a:lnTo>
                  <a:pt x="862" y="633"/>
                </a:lnTo>
                <a:lnTo>
                  <a:pt x="851" y="642"/>
                </a:lnTo>
                <a:lnTo>
                  <a:pt x="837" y="649"/>
                </a:lnTo>
                <a:lnTo>
                  <a:pt x="824" y="658"/>
                </a:lnTo>
                <a:lnTo>
                  <a:pt x="811" y="667"/>
                </a:lnTo>
                <a:lnTo>
                  <a:pt x="830" y="649"/>
                </a:lnTo>
                <a:lnTo>
                  <a:pt x="865" y="617"/>
                </a:lnTo>
                <a:lnTo>
                  <a:pt x="911" y="574"/>
                </a:lnTo>
                <a:lnTo>
                  <a:pt x="968" y="524"/>
                </a:lnTo>
                <a:lnTo>
                  <a:pt x="1027" y="469"/>
                </a:lnTo>
                <a:lnTo>
                  <a:pt x="1085" y="415"/>
                </a:lnTo>
                <a:lnTo>
                  <a:pt x="1138" y="369"/>
                </a:lnTo>
                <a:lnTo>
                  <a:pt x="1182" y="327"/>
                </a:lnTo>
                <a:lnTo>
                  <a:pt x="1157" y="340"/>
                </a:lnTo>
                <a:lnTo>
                  <a:pt x="1125" y="356"/>
                </a:lnTo>
                <a:lnTo>
                  <a:pt x="1089" y="377"/>
                </a:lnTo>
                <a:lnTo>
                  <a:pt x="1050" y="406"/>
                </a:lnTo>
                <a:lnTo>
                  <a:pt x="1005" y="440"/>
                </a:lnTo>
                <a:lnTo>
                  <a:pt x="963" y="474"/>
                </a:lnTo>
                <a:lnTo>
                  <a:pt x="914" y="511"/>
                </a:lnTo>
                <a:lnTo>
                  <a:pt x="868" y="549"/>
                </a:lnTo>
                <a:lnTo>
                  <a:pt x="821" y="587"/>
                </a:lnTo>
                <a:lnTo>
                  <a:pt x="775" y="624"/>
                </a:lnTo>
                <a:lnTo>
                  <a:pt x="734" y="658"/>
                </a:lnTo>
                <a:lnTo>
                  <a:pt x="694" y="692"/>
                </a:lnTo>
                <a:lnTo>
                  <a:pt x="659" y="721"/>
                </a:lnTo>
                <a:lnTo>
                  <a:pt x="629" y="746"/>
                </a:lnTo>
                <a:lnTo>
                  <a:pt x="604" y="767"/>
                </a:lnTo>
                <a:lnTo>
                  <a:pt x="588" y="778"/>
                </a:lnTo>
                <a:lnTo>
                  <a:pt x="563" y="796"/>
                </a:lnTo>
                <a:lnTo>
                  <a:pt x="539" y="808"/>
                </a:lnTo>
                <a:lnTo>
                  <a:pt x="520" y="817"/>
                </a:lnTo>
                <a:lnTo>
                  <a:pt x="501" y="821"/>
                </a:lnTo>
                <a:lnTo>
                  <a:pt x="482" y="821"/>
                </a:lnTo>
                <a:lnTo>
                  <a:pt x="466" y="817"/>
                </a:lnTo>
                <a:lnTo>
                  <a:pt x="450" y="808"/>
                </a:lnTo>
                <a:lnTo>
                  <a:pt x="436" y="799"/>
                </a:lnTo>
                <a:lnTo>
                  <a:pt x="414" y="774"/>
                </a:lnTo>
                <a:lnTo>
                  <a:pt x="404" y="753"/>
                </a:lnTo>
                <a:lnTo>
                  <a:pt x="410" y="724"/>
                </a:lnTo>
                <a:lnTo>
                  <a:pt x="426" y="695"/>
                </a:lnTo>
                <a:lnTo>
                  <a:pt x="442" y="674"/>
                </a:lnTo>
                <a:lnTo>
                  <a:pt x="469" y="642"/>
                </a:lnTo>
                <a:lnTo>
                  <a:pt x="504" y="599"/>
                </a:lnTo>
                <a:lnTo>
                  <a:pt x="545" y="549"/>
                </a:lnTo>
                <a:lnTo>
                  <a:pt x="595" y="490"/>
                </a:lnTo>
                <a:lnTo>
                  <a:pt x="656" y="424"/>
                </a:lnTo>
                <a:lnTo>
                  <a:pt x="721" y="349"/>
                </a:lnTo>
                <a:lnTo>
                  <a:pt x="795" y="268"/>
                </a:lnTo>
                <a:lnTo>
                  <a:pt x="766" y="297"/>
                </a:lnTo>
                <a:lnTo>
                  <a:pt x="734" y="327"/>
                </a:lnTo>
                <a:lnTo>
                  <a:pt x="702" y="356"/>
                </a:lnTo>
                <a:lnTo>
                  <a:pt x="665" y="390"/>
                </a:lnTo>
                <a:lnTo>
                  <a:pt x="626" y="424"/>
                </a:lnTo>
                <a:lnTo>
                  <a:pt x="588" y="456"/>
                </a:lnTo>
                <a:lnTo>
                  <a:pt x="547" y="490"/>
                </a:lnTo>
                <a:lnTo>
                  <a:pt x="510" y="524"/>
                </a:lnTo>
                <a:lnTo>
                  <a:pt x="472" y="558"/>
                </a:lnTo>
                <a:lnTo>
                  <a:pt x="433" y="587"/>
                </a:lnTo>
                <a:lnTo>
                  <a:pt x="398" y="617"/>
                </a:lnTo>
                <a:lnTo>
                  <a:pt x="368" y="642"/>
                </a:lnTo>
                <a:lnTo>
                  <a:pt x="339" y="667"/>
                </a:lnTo>
                <a:lnTo>
                  <a:pt x="314" y="687"/>
                </a:lnTo>
                <a:lnTo>
                  <a:pt x="295" y="699"/>
                </a:lnTo>
                <a:lnTo>
                  <a:pt x="278" y="712"/>
                </a:lnTo>
                <a:lnTo>
                  <a:pt x="252" y="728"/>
                </a:lnTo>
                <a:lnTo>
                  <a:pt x="224" y="746"/>
                </a:lnTo>
                <a:lnTo>
                  <a:pt x="197" y="758"/>
                </a:lnTo>
                <a:lnTo>
                  <a:pt x="168" y="771"/>
                </a:lnTo>
                <a:lnTo>
                  <a:pt x="143" y="778"/>
                </a:lnTo>
                <a:lnTo>
                  <a:pt x="119" y="787"/>
                </a:lnTo>
                <a:lnTo>
                  <a:pt x="100" y="792"/>
                </a:lnTo>
                <a:lnTo>
                  <a:pt x="87" y="792"/>
                </a:lnTo>
                <a:lnTo>
                  <a:pt x="75" y="792"/>
                </a:lnTo>
                <a:lnTo>
                  <a:pt x="62" y="792"/>
                </a:lnTo>
                <a:lnTo>
                  <a:pt x="48" y="792"/>
                </a:lnTo>
                <a:lnTo>
                  <a:pt x="35" y="792"/>
                </a:lnTo>
                <a:lnTo>
                  <a:pt x="23" y="792"/>
                </a:lnTo>
                <a:lnTo>
                  <a:pt x="13" y="792"/>
                </a:lnTo>
                <a:lnTo>
                  <a:pt x="4" y="787"/>
                </a:lnTo>
                <a:lnTo>
                  <a:pt x="0" y="787"/>
                </a:lnTo>
                <a:lnTo>
                  <a:pt x="16" y="783"/>
                </a:lnTo>
                <a:lnTo>
                  <a:pt x="29" y="778"/>
                </a:lnTo>
                <a:lnTo>
                  <a:pt x="35" y="771"/>
                </a:lnTo>
                <a:lnTo>
                  <a:pt x="37" y="771"/>
                </a:lnTo>
                <a:lnTo>
                  <a:pt x="20" y="767"/>
                </a:lnTo>
                <a:lnTo>
                  <a:pt x="10" y="758"/>
                </a:lnTo>
                <a:lnTo>
                  <a:pt x="10" y="753"/>
                </a:lnTo>
                <a:lnTo>
                  <a:pt x="26" y="758"/>
                </a:lnTo>
                <a:lnTo>
                  <a:pt x="43" y="758"/>
                </a:lnTo>
                <a:lnTo>
                  <a:pt x="59" y="758"/>
                </a:lnTo>
                <a:lnTo>
                  <a:pt x="71" y="753"/>
                </a:lnTo>
                <a:lnTo>
                  <a:pt x="78" y="749"/>
                </a:lnTo>
                <a:lnTo>
                  <a:pt x="75" y="746"/>
                </a:lnTo>
                <a:lnTo>
                  <a:pt x="68" y="746"/>
                </a:lnTo>
                <a:lnTo>
                  <a:pt x="54" y="742"/>
                </a:lnTo>
                <a:lnTo>
                  <a:pt x="40" y="742"/>
                </a:lnTo>
                <a:lnTo>
                  <a:pt x="43" y="737"/>
                </a:lnTo>
                <a:lnTo>
                  <a:pt x="62" y="733"/>
                </a:lnTo>
                <a:lnTo>
                  <a:pt x="84" y="728"/>
                </a:lnTo>
                <a:lnTo>
                  <a:pt x="100" y="724"/>
                </a:lnTo>
                <a:lnTo>
                  <a:pt x="106" y="724"/>
                </a:lnTo>
                <a:lnTo>
                  <a:pt x="97" y="721"/>
                </a:lnTo>
                <a:lnTo>
                  <a:pt x="84" y="721"/>
                </a:lnTo>
                <a:lnTo>
                  <a:pt x="71" y="721"/>
                </a:lnTo>
                <a:lnTo>
                  <a:pt x="84" y="717"/>
                </a:lnTo>
                <a:lnTo>
                  <a:pt x="100" y="708"/>
                </a:lnTo>
                <a:lnTo>
                  <a:pt x="116" y="699"/>
                </a:lnTo>
                <a:lnTo>
                  <a:pt x="133" y="687"/>
                </a:lnTo>
                <a:lnTo>
                  <a:pt x="146" y="678"/>
                </a:lnTo>
                <a:lnTo>
                  <a:pt x="162" y="667"/>
                </a:lnTo>
                <a:lnTo>
                  <a:pt x="178" y="658"/>
                </a:lnTo>
                <a:lnTo>
                  <a:pt x="191" y="644"/>
                </a:lnTo>
                <a:lnTo>
                  <a:pt x="214" y="628"/>
                </a:lnTo>
                <a:lnTo>
                  <a:pt x="246" y="603"/>
                </a:lnTo>
                <a:lnTo>
                  <a:pt x="287" y="569"/>
                </a:lnTo>
                <a:lnTo>
                  <a:pt x="339" y="528"/>
                </a:lnTo>
                <a:lnTo>
                  <a:pt x="393" y="486"/>
                </a:lnTo>
                <a:lnTo>
                  <a:pt x="452" y="435"/>
                </a:lnTo>
                <a:lnTo>
                  <a:pt x="517" y="385"/>
                </a:lnTo>
                <a:lnTo>
                  <a:pt x="581" y="331"/>
                </a:lnTo>
                <a:lnTo>
                  <a:pt x="646" y="281"/>
                </a:lnTo>
                <a:lnTo>
                  <a:pt x="708" y="231"/>
                </a:lnTo>
                <a:lnTo>
                  <a:pt x="765" y="185"/>
                </a:lnTo>
                <a:lnTo>
                  <a:pt x="817" y="143"/>
                </a:lnTo>
                <a:lnTo>
                  <a:pt x="862" y="106"/>
                </a:lnTo>
                <a:lnTo>
                  <a:pt x="901" y="76"/>
                </a:lnTo>
                <a:lnTo>
                  <a:pt x="927" y="54"/>
                </a:lnTo>
                <a:lnTo>
                  <a:pt x="940" y="42"/>
                </a:lnTo>
                <a:lnTo>
                  <a:pt x="957" y="29"/>
                </a:lnTo>
                <a:lnTo>
                  <a:pt x="970" y="22"/>
                </a:lnTo>
                <a:lnTo>
                  <a:pt x="986" y="9"/>
                </a:lnTo>
                <a:lnTo>
                  <a:pt x="1002" y="4"/>
                </a:lnTo>
                <a:lnTo>
                  <a:pt x="1020" y="0"/>
                </a:lnTo>
                <a:lnTo>
                  <a:pt x="1036" y="4"/>
                </a:lnTo>
                <a:lnTo>
                  <a:pt x="1054" y="9"/>
                </a:lnTo>
                <a:lnTo>
                  <a:pt x="1076" y="25"/>
                </a:lnTo>
                <a:lnTo>
                  <a:pt x="1106" y="59"/>
                </a:lnTo>
                <a:lnTo>
                  <a:pt x="1117" y="84"/>
                </a:lnTo>
                <a:lnTo>
                  <a:pt x="1106" y="109"/>
                </a:lnTo>
                <a:lnTo>
                  <a:pt x="1082" y="134"/>
                </a:lnTo>
                <a:lnTo>
                  <a:pt x="1053" y="160"/>
                </a:lnTo>
                <a:lnTo>
                  <a:pt x="1002" y="206"/>
                </a:lnTo>
                <a:lnTo>
                  <a:pt x="938" y="268"/>
                </a:lnTo>
                <a:lnTo>
                  <a:pt x="868" y="340"/>
                </a:lnTo>
                <a:lnTo>
                  <a:pt x="797" y="415"/>
                </a:lnTo>
                <a:lnTo>
                  <a:pt x="731" y="486"/>
                </a:lnTo>
                <a:lnTo>
                  <a:pt x="681" y="544"/>
                </a:lnTo>
                <a:lnTo>
                  <a:pt x="650" y="587"/>
                </a:lnTo>
                <a:lnTo>
                  <a:pt x="681" y="565"/>
                </a:lnTo>
                <a:lnTo>
                  <a:pt x="715" y="536"/>
                </a:lnTo>
                <a:lnTo>
                  <a:pt x="756" y="506"/>
                </a:lnTo>
                <a:lnTo>
                  <a:pt x="799" y="478"/>
                </a:lnTo>
                <a:lnTo>
                  <a:pt x="846" y="444"/>
                </a:lnTo>
                <a:lnTo>
                  <a:pt x="892" y="410"/>
                </a:lnTo>
                <a:lnTo>
                  <a:pt x="940" y="374"/>
                </a:lnTo>
                <a:lnTo>
                  <a:pt x="989" y="340"/>
                </a:lnTo>
                <a:lnTo>
                  <a:pt x="1036" y="306"/>
                </a:lnTo>
                <a:lnTo>
                  <a:pt x="1082" y="276"/>
                </a:lnTo>
                <a:lnTo>
                  <a:pt x="1122" y="247"/>
                </a:lnTo>
                <a:lnTo>
                  <a:pt x="1160" y="218"/>
                </a:lnTo>
                <a:lnTo>
                  <a:pt x="1193" y="197"/>
                </a:lnTo>
                <a:lnTo>
                  <a:pt x="1221" y="181"/>
                </a:lnTo>
                <a:lnTo>
                  <a:pt x="1241" y="168"/>
                </a:lnTo>
                <a:lnTo>
                  <a:pt x="1256" y="160"/>
                </a:lnTo>
                <a:lnTo>
                  <a:pt x="1272" y="151"/>
                </a:lnTo>
                <a:lnTo>
                  <a:pt x="1290" y="147"/>
                </a:lnTo>
                <a:lnTo>
                  <a:pt x="1308" y="147"/>
                </a:lnTo>
                <a:lnTo>
                  <a:pt x="1324" y="147"/>
                </a:lnTo>
                <a:lnTo>
                  <a:pt x="1340" y="151"/>
                </a:lnTo>
                <a:lnTo>
                  <a:pt x="1358" y="160"/>
                </a:lnTo>
                <a:lnTo>
                  <a:pt x="1374" y="168"/>
                </a:lnTo>
                <a:lnTo>
                  <a:pt x="1393" y="181"/>
                </a:lnTo>
                <a:lnTo>
                  <a:pt x="1418" y="206"/>
                </a:lnTo>
                <a:lnTo>
                  <a:pt x="1424" y="231"/>
                </a:lnTo>
                <a:lnTo>
                  <a:pt x="1409" y="256"/>
                </a:lnTo>
                <a:lnTo>
                  <a:pt x="1383" y="285"/>
                </a:lnTo>
                <a:lnTo>
                  <a:pt x="1370" y="297"/>
                </a:lnTo>
                <a:lnTo>
                  <a:pt x="1350" y="315"/>
                </a:lnTo>
                <a:lnTo>
                  <a:pt x="1324" y="335"/>
                </a:lnTo>
                <a:lnTo>
                  <a:pt x="1293" y="360"/>
                </a:lnTo>
                <a:lnTo>
                  <a:pt x="1256" y="394"/>
                </a:lnTo>
                <a:lnTo>
                  <a:pt x="1218" y="427"/>
                </a:lnTo>
                <a:lnTo>
                  <a:pt x="1173" y="460"/>
                </a:lnTo>
                <a:lnTo>
                  <a:pt x="1131" y="499"/>
                </a:lnTo>
                <a:lnTo>
                  <a:pt x="1086" y="536"/>
                </a:lnTo>
                <a:lnTo>
                  <a:pt x="1044" y="574"/>
                </a:lnTo>
                <a:lnTo>
                  <a:pt x="1002" y="612"/>
                </a:lnTo>
                <a:lnTo>
                  <a:pt x="966" y="644"/>
                </a:lnTo>
                <a:lnTo>
                  <a:pt x="930" y="678"/>
                </a:lnTo>
                <a:lnTo>
                  <a:pt x="901" y="708"/>
                </a:lnTo>
                <a:lnTo>
                  <a:pt x="876" y="737"/>
                </a:lnTo>
                <a:lnTo>
                  <a:pt x="859" y="758"/>
                </a:lnTo>
                <a:lnTo>
                  <a:pt x="917" y="712"/>
                </a:lnTo>
                <a:lnTo>
                  <a:pt x="979" y="667"/>
                </a:lnTo>
                <a:lnTo>
                  <a:pt x="1044" y="617"/>
                </a:lnTo>
                <a:lnTo>
                  <a:pt x="1112" y="565"/>
                </a:lnTo>
                <a:lnTo>
                  <a:pt x="1182" y="515"/>
                </a:lnTo>
                <a:lnTo>
                  <a:pt x="1250" y="460"/>
                </a:lnTo>
                <a:lnTo>
                  <a:pt x="1318" y="410"/>
                </a:lnTo>
                <a:lnTo>
                  <a:pt x="1386" y="360"/>
                </a:lnTo>
                <a:lnTo>
                  <a:pt x="1448" y="310"/>
                </a:lnTo>
                <a:lnTo>
                  <a:pt x="1508" y="268"/>
                </a:lnTo>
                <a:lnTo>
                  <a:pt x="1564" y="226"/>
                </a:lnTo>
                <a:lnTo>
                  <a:pt x="1613" y="188"/>
                </a:lnTo>
                <a:lnTo>
                  <a:pt x="1654" y="156"/>
                </a:lnTo>
                <a:lnTo>
                  <a:pt x="1689" y="131"/>
                </a:lnTo>
                <a:lnTo>
                  <a:pt x="1716" y="109"/>
                </a:lnTo>
                <a:lnTo>
                  <a:pt x="1732" y="97"/>
                </a:lnTo>
                <a:lnTo>
                  <a:pt x="1754" y="79"/>
                </a:lnTo>
                <a:lnTo>
                  <a:pt x="1776" y="63"/>
                </a:lnTo>
                <a:lnTo>
                  <a:pt x="1799" y="47"/>
                </a:lnTo>
                <a:lnTo>
                  <a:pt x="1819" y="34"/>
                </a:lnTo>
                <a:lnTo>
                  <a:pt x="1841" y="29"/>
                </a:lnTo>
                <a:lnTo>
                  <a:pt x="1866" y="25"/>
                </a:lnTo>
                <a:lnTo>
                  <a:pt x="1893" y="34"/>
                </a:lnTo>
                <a:lnTo>
                  <a:pt x="1919" y="47"/>
                </a:lnTo>
                <a:lnTo>
                  <a:pt x="1945" y="67"/>
                </a:lnTo>
                <a:lnTo>
                  <a:pt x="1961" y="88"/>
                </a:lnTo>
                <a:lnTo>
                  <a:pt x="1971" y="113"/>
                </a:lnTo>
                <a:lnTo>
                  <a:pt x="1971" y="134"/>
                </a:lnTo>
                <a:lnTo>
                  <a:pt x="1967" y="160"/>
                </a:lnTo>
                <a:lnTo>
                  <a:pt x="1955" y="185"/>
                </a:lnTo>
                <a:lnTo>
                  <a:pt x="1936" y="210"/>
                </a:lnTo>
                <a:lnTo>
                  <a:pt x="1915" y="231"/>
                </a:lnTo>
                <a:lnTo>
                  <a:pt x="1899" y="243"/>
                </a:lnTo>
                <a:lnTo>
                  <a:pt x="1871" y="265"/>
                </a:lnTo>
                <a:lnTo>
                  <a:pt x="1838" y="285"/>
                </a:lnTo>
                <a:lnTo>
                  <a:pt x="1800" y="315"/>
                </a:lnTo>
                <a:lnTo>
                  <a:pt x="1754" y="344"/>
                </a:lnTo>
                <a:lnTo>
                  <a:pt x="1709" y="381"/>
                </a:lnTo>
                <a:lnTo>
                  <a:pt x="1660" y="415"/>
                </a:lnTo>
                <a:lnTo>
                  <a:pt x="1611" y="453"/>
                </a:lnTo>
                <a:lnTo>
                  <a:pt x="1561" y="494"/>
                </a:lnTo>
                <a:lnTo>
                  <a:pt x="1515" y="533"/>
                </a:lnTo>
                <a:lnTo>
                  <a:pt x="1473" y="569"/>
                </a:lnTo>
                <a:lnTo>
                  <a:pt x="1434" y="608"/>
                </a:lnTo>
                <a:lnTo>
                  <a:pt x="1402" y="644"/>
                </a:lnTo>
                <a:lnTo>
                  <a:pt x="1374" y="678"/>
                </a:lnTo>
                <a:lnTo>
                  <a:pt x="1358" y="712"/>
                </a:lnTo>
                <a:lnTo>
                  <a:pt x="1350" y="737"/>
                </a:lnTo>
                <a:lnTo>
                  <a:pt x="1380" y="717"/>
                </a:lnTo>
                <a:lnTo>
                  <a:pt x="1415" y="687"/>
                </a:lnTo>
                <a:lnTo>
                  <a:pt x="1459" y="653"/>
                </a:lnTo>
                <a:lnTo>
                  <a:pt x="1508" y="612"/>
                </a:lnTo>
                <a:lnTo>
                  <a:pt x="1561" y="569"/>
                </a:lnTo>
                <a:lnTo>
                  <a:pt x="1619" y="519"/>
                </a:lnTo>
                <a:lnTo>
                  <a:pt x="1681" y="474"/>
                </a:lnTo>
                <a:lnTo>
                  <a:pt x="1747" y="419"/>
                </a:lnTo>
                <a:lnTo>
                  <a:pt x="1812" y="369"/>
                </a:lnTo>
                <a:lnTo>
                  <a:pt x="1883" y="319"/>
                </a:lnTo>
                <a:lnTo>
                  <a:pt x="1952" y="268"/>
                </a:lnTo>
                <a:lnTo>
                  <a:pt x="2023" y="222"/>
                </a:lnTo>
                <a:lnTo>
                  <a:pt x="2093" y="176"/>
                </a:lnTo>
                <a:lnTo>
                  <a:pt x="2161" y="134"/>
                </a:lnTo>
                <a:lnTo>
                  <a:pt x="2232" y="97"/>
                </a:lnTo>
                <a:lnTo>
                  <a:pt x="2297" y="67"/>
                </a:lnTo>
                <a:lnTo>
                  <a:pt x="2332" y="54"/>
                </a:lnTo>
                <a:lnTo>
                  <a:pt x="2362" y="47"/>
                </a:lnTo>
                <a:lnTo>
                  <a:pt x="2390" y="42"/>
                </a:lnTo>
                <a:lnTo>
                  <a:pt x="2413" y="38"/>
                </a:lnTo>
                <a:lnTo>
                  <a:pt x="2436" y="42"/>
                </a:lnTo>
                <a:lnTo>
                  <a:pt x="2458" y="50"/>
                </a:lnTo>
                <a:lnTo>
                  <a:pt x="2477" y="59"/>
                </a:lnTo>
                <a:lnTo>
                  <a:pt x="2497" y="72"/>
                </a:lnTo>
                <a:lnTo>
                  <a:pt x="2517" y="88"/>
                </a:lnTo>
                <a:lnTo>
                  <a:pt x="2527" y="106"/>
                </a:lnTo>
                <a:lnTo>
                  <a:pt x="2530" y="118"/>
                </a:lnTo>
                <a:lnTo>
                  <a:pt x="2530" y="134"/>
                </a:lnTo>
                <a:lnTo>
                  <a:pt x="2523" y="151"/>
                </a:lnTo>
                <a:lnTo>
                  <a:pt x="2511" y="168"/>
                </a:lnTo>
                <a:lnTo>
                  <a:pt x="2494" y="188"/>
                </a:lnTo>
                <a:lnTo>
                  <a:pt x="2477" y="206"/>
                </a:lnTo>
                <a:lnTo>
                  <a:pt x="2446" y="231"/>
                </a:lnTo>
                <a:lnTo>
                  <a:pt x="2406" y="265"/>
                </a:lnTo>
                <a:lnTo>
                  <a:pt x="2357" y="302"/>
                </a:lnTo>
                <a:lnTo>
                  <a:pt x="2303" y="340"/>
                </a:lnTo>
                <a:lnTo>
                  <a:pt x="2251" y="381"/>
                </a:lnTo>
                <a:lnTo>
                  <a:pt x="2207" y="410"/>
                </a:lnTo>
                <a:lnTo>
                  <a:pt x="2175" y="440"/>
                </a:lnTo>
                <a:lnTo>
                  <a:pt x="2155" y="453"/>
                </a:lnTo>
                <a:lnTo>
                  <a:pt x="2170" y="435"/>
                </a:lnTo>
                <a:lnTo>
                  <a:pt x="2191" y="415"/>
                </a:lnTo>
                <a:lnTo>
                  <a:pt x="2213" y="394"/>
                </a:lnTo>
                <a:lnTo>
                  <a:pt x="2226"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4" name="Freeform 16">
            <a:extLst>
              <a:ext uri="{FF2B5EF4-FFF2-40B4-BE49-F238E27FC236}">
                <a16:creationId xmlns:a16="http://schemas.microsoft.com/office/drawing/2014/main" id="{A680DC66-CF28-4AEF-8184-E27E871F54FE}"/>
              </a:ext>
            </a:extLst>
          </p:cNvPr>
          <p:cNvSpPr>
            <a:spLocks/>
          </p:cNvSpPr>
          <p:nvPr/>
        </p:nvSpPr>
        <p:spPr bwMode="auto">
          <a:xfrm>
            <a:off x="6019800" y="1168400"/>
            <a:ext cx="1338263" cy="508000"/>
          </a:xfrm>
          <a:custGeom>
            <a:avLst/>
            <a:gdLst>
              <a:gd name="T0" fmla="*/ 230808 w 2528"/>
              <a:gd name="T1" fmla="*/ 263779 h 961"/>
              <a:gd name="T2" fmla="*/ 285334 w 2528"/>
              <a:gd name="T3" fmla="*/ 339371 h 961"/>
              <a:gd name="T4" fmla="*/ 302274 w 2528"/>
              <a:gd name="T5" fmla="*/ 383247 h 961"/>
              <a:gd name="T6" fmla="*/ 319743 w 2528"/>
              <a:gd name="T7" fmla="*/ 394876 h 961"/>
              <a:gd name="T8" fmla="*/ 345153 w 2528"/>
              <a:gd name="T9" fmla="*/ 405977 h 961"/>
              <a:gd name="T10" fmla="*/ 365799 w 2528"/>
              <a:gd name="T11" fmla="*/ 405977 h 961"/>
              <a:gd name="T12" fmla="*/ 345153 w 2528"/>
              <a:gd name="T13" fmla="*/ 332499 h 961"/>
              <a:gd name="T14" fmla="*/ 197987 w 2528"/>
              <a:gd name="T15" fmla="*/ 179729 h 961"/>
              <a:gd name="T16" fmla="*/ 194810 w 2528"/>
              <a:gd name="T17" fmla="*/ 133211 h 961"/>
              <a:gd name="T18" fmla="*/ 377445 w 2528"/>
              <a:gd name="T19" fmla="*/ 237349 h 961"/>
              <a:gd name="T20" fmla="*/ 516142 w 2528"/>
              <a:gd name="T21" fmla="*/ 345715 h 961"/>
              <a:gd name="T22" fmla="*/ 645839 w 2528"/>
              <a:gd name="T23" fmla="*/ 456196 h 961"/>
              <a:gd name="T24" fmla="*/ 746950 w 2528"/>
              <a:gd name="T25" fmla="*/ 416549 h 961"/>
              <a:gd name="T26" fmla="*/ 611959 w 2528"/>
              <a:gd name="T27" fmla="*/ 276995 h 961"/>
              <a:gd name="T28" fmla="*/ 461616 w 2528"/>
              <a:gd name="T29" fmla="*/ 137969 h 961"/>
              <a:gd name="T30" fmla="*/ 709364 w 2528"/>
              <a:gd name="T31" fmla="*/ 314527 h 961"/>
              <a:gd name="T32" fmla="*/ 890411 w 2528"/>
              <a:gd name="T33" fmla="*/ 460953 h 961"/>
              <a:gd name="T34" fmla="*/ 998403 w 2528"/>
              <a:gd name="T35" fmla="*/ 500599 h 961"/>
              <a:gd name="T36" fmla="*/ 1003168 w 2528"/>
              <a:gd name="T37" fmla="*/ 429765 h 961"/>
              <a:gd name="T38" fmla="*/ 943878 w 2528"/>
              <a:gd name="T39" fmla="*/ 405977 h 961"/>
              <a:gd name="T40" fmla="*/ 903645 w 2528"/>
              <a:gd name="T41" fmla="*/ 367388 h 961"/>
              <a:gd name="T42" fmla="*/ 919526 w 2528"/>
              <a:gd name="T43" fmla="*/ 365802 h 961"/>
              <a:gd name="T44" fmla="*/ 875059 w 2528"/>
              <a:gd name="T45" fmla="*/ 330385 h 961"/>
              <a:gd name="T46" fmla="*/ 856001 w 2528"/>
              <a:gd name="T47" fmla="*/ 303954 h 961"/>
              <a:gd name="T48" fmla="*/ 761772 w 2528"/>
              <a:gd name="T49" fmla="*/ 199288 h 961"/>
              <a:gd name="T50" fmla="*/ 949701 w 2528"/>
              <a:gd name="T51" fmla="*/ 348358 h 961"/>
              <a:gd name="T52" fmla="*/ 1062987 w 2528"/>
              <a:gd name="T53" fmla="*/ 432408 h 961"/>
              <a:gd name="T54" fmla="*/ 1121748 w 2528"/>
              <a:gd name="T55" fmla="*/ 383247 h 961"/>
              <a:gd name="T56" fmla="*/ 957112 w 2528"/>
              <a:gd name="T57" fmla="*/ 184487 h 961"/>
              <a:gd name="T58" fmla="*/ 1048694 w 2528"/>
              <a:gd name="T59" fmla="*/ 259022 h 961"/>
              <a:gd name="T60" fmla="*/ 1182097 w 2528"/>
              <a:gd name="T61" fmla="*/ 370031 h 961"/>
              <a:gd name="T62" fmla="*/ 1285325 w 2528"/>
              <a:gd name="T63" fmla="*/ 419193 h 961"/>
              <a:gd name="T64" fmla="*/ 1336145 w 2528"/>
              <a:gd name="T65" fmla="*/ 416549 h 961"/>
              <a:gd name="T66" fmla="*/ 1332969 w 2528"/>
              <a:gd name="T67" fmla="*/ 398576 h 961"/>
              <a:gd name="T68" fmla="*/ 1309677 w 2528"/>
              <a:gd name="T69" fmla="*/ 392762 h 961"/>
              <a:gd name="T70" fmla="*/ 1293795 w 2528"/>
              <a:gd name="T71" fmla="*/ 381661 h 961"/>
              <a:gd name="T72" fmla="*/ 1244034 w 2528"/>
              <a:gd name="T73" fmla="*/ 348358 h 961"/>
              <a:gd name="T74" fmla="*/ 1064576 w 2528"/>
              <a:gd name="T75" fmla="*/ 204046 h 961"/>
              <a:gd name="T76" fmla="*/ 847531 w 2528"/>
              <a:gd name="T77" fmla="*/ 28545 h 961"/>
              <a:gd name="T78" fmla="*/ 780830 w 2528"/>
              <a:gd name="T79" fmla="*/ 4229 h 961"/>
              <a:gd name="T80" fmla="*/ 842238 w 2528"/>
              <a:gd name="T81" fmla="*/ 141669 h 961"/>
              <a:gd name="T82" fmla="*/ 938055 w 2528"/>
              <a:gd name="T83" fmla="*/ 268008 h 961"/>
              <a:gd name="T84" fmla="*/ 744832 w 2528"/>
              <a:gd name="T85" fmla="*/ 130568 h 961"/>
              <a:gd name="T86" fmla="*/ 646368 w 2528"/>
              <a:gd name="T87" fmla="*/ 77707 h 961"/>
              <a:gd name="T88" fmla="*/ 592372 w 2528"/>
              <a:gd name="T89" fmla="*/ 135326 h 961"/>
              <a:gd name="T90" fmla="*/ 717305 w 2528"/>
              <a:gd name="T91" fmla="*/ 243692 h 961"/>
              <a:gd name="T92" fmla="*/ 875059 w 2528"/>
              <a:gd name="T93" fmla="*/ 390119 h 961"/>
              <a:gd name="T94" fmla="*/ 641075 w 2528"/>
              <a:gd name="T95" fmla="*/ 217261 h 961"/>
              <a:gd name="T96" fmla="*/ 430383 w 2528"/>
              <a:gd name="T97" fmla="*/ 57619 h 961"/>
              <a:gd name="T98" fmla="*/ 336683 w 2528"/>
              <a:gd name="T99" fmla="*/ 17444 h 961"/>
              <a:gd name="T100" fmla="*/ 313920 w 2528"/>
              <a:gd name="T101" fmla="*/ 111009 h 961"/>
              <a:gd name="T102" fmla="*/ 460028 w 2528"/>
              <a:gd name="T103" fmla="*/ 219376 h 961"/>
              <a:gd name="T104" fmla="*/ 619900 w 2528"/>
              <a:gd name="T105" fmla="*/ 376903 h 961"/>
              <a:gd name="T106" fmla="*/ 448911 w 2528"/>
              <a:gd name="T107" fmla="*/ 250564 h 961"/>
              <a:gd name="T108" fmla="*/ 157225 w 2528"/>
              <a:gd name="T109" fmla="*/ 51276 h 961"/>
              <a:gd name="T110" fmla="*/ 28057 w 2528"/>
              <a:gd name="T111" fmla="*/ 31188 h 961"/>
              <a:gd name="T112" fmla="*/ 18528 w 2528"/>
              <a:gd name="T113" fmla="*/ 99380 h 961"/>
              <a:gd name="T114" fmla="*/ 187929 w 2528"/>
              <a:gd name="T115" fmla="*/ 232591 h 9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28" h="961">
                <a:moveTo>
                  <a:pt x="303" y="377"/>
                </a:moveTo>
                <a:lnTo>
                  <a:pt x="316" y="390"/>
                </a:lnTo>
                <a:lnTo>
                  <a:pt x="335" y="402"/>
                </a:lnTo>
                <a:lnTo>
                  <a:pt x="358" y="424"/>
                </a:lnTo>
                <a:lnTo>
                  <a:pt x="381" y="445"/>
                </a:lnTo>
                <a:lnTo>
                  <a:pt x="403" y="465"/>
                </a:lnTo>
                <a:lnTo>
                  <a:pt x="422" y="482"/>
                </a:lnTo>
                <a:lnTo>
                  <a:pt x="436" y="499"/>
                </a:lnTo>
                <a:lnTo>
                  <a:pt x="446" y="507"/>
                </a:lnTo>
                <a:lnTo>
                  <a:pt x="455" y="516"/>
                </a:lnTo>
                <a:lnTo>
                  <a:pt x="462" y="529"/>
                </a:lnTo>
                <a:lnTo>
                  <a:pt x="477" y="549"/>
                </a:lnTo>
                <a:lnTo>
                  <a:pt x="490" y="566"/>
                </a:lnTo>
                <a:lnTo>
                  <a:pt x="506" y="591"/>
                </a:lnTo>
                <a:lnTo>
                  <a:pt x="523" y="617"/>
                </a:lnTo>
                <a:lnTo>
                  <a:pt x="539" y="642"/>
                </a:lnTo>
                <a:lnTo>
                  <a:pt x="558" y="667"/>
                </a:lnTo>
                <a:lnTo>
                  <a:pt x="579" y="679"/>
                </a:lnTo>
                <a:lnTo>
                  <a:pt x="601" y="692"/>
                </a:lnTo>
                <a:lnTo>
                  <a:pt x="611" y="704"/>
                </a:lnTo>
                <a:lnTo>
                  <a:pt x="610" y="722"/>
                </a:lnTo>
                <a:lnTo>
                  <a:pt x="595" y="722"/>
                </a:lnTo>
                <a:lnTo>
                  <a:pt x="579" y="722"/>
                </a:lnTo>
                <a:lnTo>
                  <a:pt x="571" y="725"/>
                </a:lnTo>
                <a:lnTo>
                  <a:pt x="577" y="725"/>
                </a:lnTo>
                <a:lnTo>
                  <a:pt x="593" y="729"/>
                </a:lnTo>
                <a:lnTo>
                  <a:pt x="617" y="734"/>
                </a:lnTo>
                <a:lnTo>
                  <a:pt x="633" y="738"/>
                </a:lnTo>
                <a:lnTo>
                  <a:pt x="636" y="743"/>
                </a:lnTo>
                <a:lnTo>
                  <a:pt x="626" y="743"/>
                </a:lnTo>
                <a:lnTo>
                  <a:pt x="611" y="747"/>
                </a:lnTo>
                <a:lnTo>
                  <a:pt x="604" y="747"/>
                </a:lnTo>
                <a:lnTo>
                  <a:pt x="601" y="750"/>
                </a:lnTo>
                <a:lnTo>
                  <a:pt x="610" y="754"/>
                </a:lnTo>
                <a:lnTo>
                  <a:pt x="620" y="759"/>
                </a:lnTo>
                <a:lnTo>
                  <a:pt x="636" y="759"/>
                </a:lnTo>
                <a:lnTo>
                  <a:pt x="652" y="759"/>
                </a:lnTo>
                <a:lnTo>
                  <a:pt x="666" y="754"/>
                </a:lnTo>
                <a:lnTo>
                  <a:pt x="666" y="759"/>
                </a:lnTo>
                <a:lnTo>
                  <a:pt x="652" y="768"/>
                </a:lnTo>
                <a:lnTo>
                  <a:pt x="639" y="772"/>
                </a:lnTo>
                <a:lnTo>
                  <a:pt x="642" y="772"/>
                </a:lnTo>
                <a:lnTo>
                  <a:pt x="646" y="779"/>
                </a:lnTo>
                <a:lnTo>
                  <a:pt x="658" y="784"/>
                </a:lnTo>
                <a:lnTo>
                  <a:pt x="674" y="788"/>
                </a:lnTo>
                <a:lnTo>
                  <a:pt x="680" y="779"/>
                </a:lnTo>
                <a:lnTo>
                  <a:pt x="685" y="772"/>
                </a:lnTo>
                <a:lnTo>
                  <a:pt x="691" y="768"/>
                </a:lnTo>
                <a:lnTo>
                  <a:pt x="695" y="772"/>
                </a:lnTo>
                <a:lnTo>
                  <a:pt x="723" y="750"/>
                </a:lnTo>
                <a:lnTo>
                  <a:pt x="726" y="722"/>
                </a:lnTo>
                <a:lnTo>
                  <a:pt x="717" y="695"/>
                </a:lnTo>
                <a:lnTo>
                  <a:pt x="698" y="675"/>
                </a:lnTo>
                <a:lnTo>
                  <a:pt x="691" y="667"/>
                </a:lnTo>
                <a:lnTo>
                  <a:pt x="674" y="650"/>
                </a:lnTo>
                <a:lnTo>
                  <a:pt x="652" y="629"/>
                </a:lnTo>
                <a:lnTo>
                  <a:pt x="629" y="604"/>
                </a:lnTo>
                <a:lnTo>
                  <a:pt x="598" y="570"/>
                </a:lnTo>
                <a:lnTo>
                  <a:pt x="562" y="536"/>
                </a:lnTo>
                <a:lnTo>
                  <a:pt x="527" y="499"/>
                </a:lnTo>
                <a:lnTo>
                  <a:pt x="490" y="457"/>
                </a:lnTo>
                <a:lnTo>
                  <a:pt x="452" y="420"/>
                </a:lnTo>
                <a:lnTo>
                  <a:pt x="411" y="377"/>
                </a:lnTo>
                <a:lnTo>
                  <a:pt x="374" y="340"/>
                </a:lnTo>
                <a:lnTo>
                  <a:pt x="335" y="302"/>
                </a:lnTo>
                <a:lnTo>
                  <a:pt x="300" y="268"/>
                </a:lnTo>
                <a:lnTo>
                  <a:pt x="268" y="235"/>
                </a:lnTo>
                <a:lnTo>
                  <a:pt x="240" y="210"/>
                </a:lnTo>
                <a:lnTo>
                  <a:pt x="216" y="188"/>
                </a:lnTo>
                <a:lnTo>
                  <a:pt x="259" y="202"/>
                </a:lnTo>
                <a:lnTo>
                  <a:pt x="310" y="222"/>
                </a:lnTo>
                <a:lnTo>
                  <a:pt x="368" y="252"/>
                </a:lnTo>
                <a:lnTo>
                  <a:pt x="427" y="281"/>
                </a:lnTo>
                <a:lnTo>
                  <a:pt x="490" y="315"/>
                </a:lnTo>
                <a:lnTo>
                  <a:pt x="546" y="349"/>
                </a:lnTo>
                <a:lnTo>
                  <a:pt x="598" y="377"/>
                </a:lnTo>
                <a:lnTo>
                  <a:pt x="642" y="402"/>
                </a:lnTo>
                <a:lnTo>
                  <a:pt x="661" y="415"/>
                </a:lnTo>
                <a:lnTo>
                  <a:pt x="685" y="432"/>
                </a:lnTo>
                <a:lnTo>
                  <a:pt x="713" y="449"/>
                </a:lnTo>
                <a:lnTo>
                  <a:pt x="742" y="470"/>
                </a:lnTo>
                <a:lnTo>
                  <a:pt x="775" y="495"/>
                </a:lnTo>
                <a:lnTo>
                  <a:pt x="807" y="520"/>
                </a:lnTo>
                <a:lnTo>
                  <a:pt x="839" y="545"/>
                </a:lnTo>
                <a:lnTo>
                  <a:pt x="875" y="570"/>
                </a:lnTo>
                <a:lnTo>
                  <a:pt x="910" y="600"/>
                </a:lnTo>
                <a:lnTo>
                  <a:pt x="943" y="629"/>
                </a:lnTo>
                <a:lnTo>
                  <a:pt x="975" y="654"/>
                </a:lnTo>
                <a:lnTo>
                  <a:pt x="1004" y="684"/>
                </a:lnTo>
                <a:lnTo>
                  <a:pt x="1035" y="709"/>
                </a:lnTo>
                <a:lnTo>
                  <a:pt x="1059" y="734"/>
                </a:lnTo>
                <a:lnTo>
                  <a:pt x="1081" y="754"/>
                </a:lnTo>
                <a:lnTo>
                  <a:pt x="1100" y="775"/>
                </a:lnTo>
                <a:lnTo>
                  <a:pt x="1137" y="813"/>
                </a:lnTo>
                <a:lnTo>
                  <a:pt x="1178" y="843"/>
                </a:lnTo>
                <a:lnTo>
                  <a:pt x="1220" y="863"/>
                </a:lnTo>
                <a:lnTo>
                  <a:pt x="1259" y="877"/>
                </a:lnTo>
                <a:lnTo>
                  <a:pt x="1295" y="881"/>
                </a:lnTo>
                <a:lnTo>
                  <a:pt x="1327" y="881"/>
                </a:lnTo>
                <a:lnTo>
                  <a:pt x="1352" y="877"/>
                </a:lnTo>
                <a:lnTo>
                  <a:pt x="1371" y="868"/>
                </a:lnTo>
                <a:lnTo>
                  <a:pt x="1398" y="847"/>
                </a:lnTo>
                <a:lnTo>
                  <a:pt x="1414" y="822"/>
                </a:lnTo>
                <a:lnTo>
                  <a:pt x="1411" y="788"/>
                </a:lnTo>
                <a:lnTo>
                  <a:pt x="1382" y="743"/>
                </a:lnTo>
                <a:lnTo>
                  <a:pt x="1366" y="725"/>
                </a:lnTo>
                <a:lnTo>
                  <a:pt x="1343" y="700"/>
                </a:lnTo>
                <a:lnTo>
                  <a:pt x="1314" y="670"/>
                </a:lnTo>
                <a:lnTo>
                  <a:pt x="1282" y="638"/>
                </a:lnTo>
                <a:lnTo>
                  <a:pt x="1240" y="604"/>
                </a:lnTo>
                <a:lnTo>
                  <a:pt x="1200" y="566"/>
                </a:lnTo>
                <a:lnTo>
                  <a:pt x="1156" y="524"/>
                </a:lnTo>
                <a:lnTo>
                  <a:pt x="1114" y="486"/>
                </a:lnTo>
                <a:lnTo>
                  <a:pt x="1069" y="445"/>
                </a:lnTo>
                <a:lnTo>
                  <a:pt x="1027" y="406"/>
                </a:lnTo>
                <a:lnTo>
                  <a:pt x="988" y="370"/>
                </a:lnTo>
                <a:lnTo>
                  <a:pt x="951" y="336"/>
                </a:lnTo>
                <a:lnTo>
                  <a:pt x="918" y="306"/>
                </a:lnTo>
                <a:lnTo>
                  <a:pt x="891" y="281"/>
                </a:lnTo>
                <a:lnTo>
                  <a:pt x="872" y="261"/>
                </a:lnTo>
                <a:lnTo>
                  <a:pt x="859" y="247"/>
                </a:lnTo>
                <a:lnTo>
                  <a:pt x="932" y="297"/>
                </a:lnTo>
                <a:lnTo>
                  <a:pt x="1004" y="349"/>
                </a:lnTo>
                <a:lnTo>
                  <a:pt x="1078" y="399"/>
                </a:lnTo>
                <a:lnTo>
                  <a:pt x="1149" y="449"/>
                </a:lnTo>
                <a:lnTo>
                  <a:pt x="1214" y="499"/>
                </a:lnTo>
                <a:lnTo>
                  <a:pt x="1279" y="545"/>
                </a:lnTo>
                <a:lnTo>
                  <a:pt x="1340" y="595"/>
                </a:lnTo>
                <a:lnTo>
                  <a:pt x="1401" y="642"/>
                </a:lnTo>
                <a:lnTo>
                  <a:pt x="1455" y="684"/>
                </a:lnTo>
                <a:lnTo>
                  <a:pt x="1507" y="725"/>
                </a:lnTo>
                <a:lnTo>
                  <a:pt x="1553" y="763"/>
                </a:lnTo>
                <a:lnTo>
                  <a:pt x="1594" y="797"/>
                </a:lnTo>
                <a:lnTo>
                  <a:pt x="1628" y="827"/>
                </a:lnTo>
                <a:lnTo>
                  <a:pt x="1659" y="852"/>
                </a:lnTo>
                <a:lnTo>
                  <a:pt x="1682" y="872"/>
                </a:lnTo>
                <a:lnTo>
                  <a:pt x="1701" y="888"/>
                </a:lnTo>
                <a:lnTo>
                  <a:pt x="1731" y="914"/>
                </a:lnTo>
                <a:lnTo>
                  <a:pt x="1759" y="931"/>
                </a:lnTo>
                <a:lnTo>
                  <a:pt x="1785" y="947"/>
                </a:lnTo>
                <a:lnTo>
                  <a:pt x="1813" y="956"/>
                </a:lnTo>
                <a:lnTo>
                  <a:pt x="1837" y="961"/>
                </a:lnTo>
                <a:lnTo>
                  <a:pt x="1862" y="956"/>
                </a:lnTo>
                <a:lnTo>
                  <a:pt x="1886" y="947"/>
                </a:lnTo>
                <a:lnTo>
                  <a:pt x="1911" y="931"/>
                </a:lnTo>
                <a:lnTo>
                  <a:pt x="1940" y="897"/>
                </a:lnTo>
                <a:lnTo>
                  <a:pt x="1946" y="868"/>
                </a:lnTo>
                <a:lnTo>
                  <a:pt x="1934" y="843"/>
                </a:lnTo>
                <a:lnTo>
                  <a:pt x="1921" y="831"/>
                </a:lnTo>
                <a:lnTo>
                  <a:pt x="1915" y="827"/>
                </a:lnTo>
                <a:lnTo>
                  <a:pt x="1905" y="818"/>
                </a:lnTo>
                <a:lnTo>
                  <a:pt x="1895" y="813"/>
                </a:lnTo>
                <a:lnTo>
                  <a:pt x="1881" y="804"/>
                </a:lnTo>
                <a:lnTo>
                  <a:pt x="1869" y="800"/>
                </a:lnTo>
                <a:lnTo>
                  <a:pt x="1859" y="797"/>
                </a:lnTo>
                <a:lnTo>
                  <a:pt x="1847" y="793"/>
                </a:lnTo>
                <a:lnTo>
                  <a:pt x="1840" y="793"/>
                </a:lnTo>
                <a:lnTo>
                  <a:pt x="1821" y="788"/>
                </a:lnTo>
                <a:lnTo>
                  <a:pt x="1802" y="779"/>
                </a:lnTo>
                <a:lnTo>
                  <a:pt x="1783" y="768"/>
                </a:lnTo>
                <a:lnTo>
                  <a:pt x="1766" y="754"/>
                </a:lnTo>
                <a:lnTo>
                  <a:pt x="1747" y="738"/>
                </a:lnTo>
                <a:lnTo>
                  <a:pt x="1727" y="722"/>
                </a:lnTo>
                <a:lnTo>
                  <a:pt x="1704" y="700"/>
                </a:lnTo>
                <a:lnTo>
                  <a:pt x="1679" y="684"/>
                </a:lnTo>
                <a:lnTo>
                  <a:pt x="1688" y="688"/>
                </a:lnTo>
                <a:lnTo>
                  <a:pt x="1696" y="692"/>
                </a:lnTo>
                <a:lnTo>
                  <a:pt x="1707" y="695"/>
                </a:lnTo>
                <a:lnTo>
                  <a:pt x="1721" y="700"/>
                </a:lnTo>
                <a:lnTo>
                  <a:pt x="1734" y="709"/>
                </a:lnTo>
                <a:lnTo>
                  <a:pt x="1750" y="713"/>
                </a:lnTo>
                <a:lnTo>
                  <a:pt x="1769" y="725"/>
                </a:lnTo>
                <a:lnTo>
                  <a:pt x="1788" y="734"/>
                </a:lnTo>
                <a:lnTo>
                  <a:pt x="1775" y="722"/>
                </a:lnTo>
                <a:lnTo>
                  <a:pt x="1759" y="709"/>
                </a:lnTo>
                <a:lnTo>
                  <a:pt x="1737" y="692"/>
                </a:lnTo>
                <a:lnTo>
                  <a:pt x="1710" y="675"/>
                </a:lnTo>
                <a:lnTo>
                  <a:pt x="1685" y="659"/>
                </a:lnTo>
                <a:lnTo>
                  <a:pt x="1660" y="642"/>
                </a:lnTo>
                <a:lnTo>
                  <a:pt x="1637" y="620"/>
                </a:lnTo>
                <a:lnTo>
                  <a:pt x="1617" y="604"/>
                </a:lnTo>
                <a:lnTo>
                  <a:pt x="1628" y="608"/>
                </a:lnTo>
                <a:lnTo>
                  <a:pt x="1643" y="617"/>
                </a:lnTo>
                <a:lnTo>
                  <a:pt x="1653" y="625"/>
                </a:lnTo>
                <a:lnTo>
                  <a:pt x="1666" y="633"/>
                </a:lnTo>
                <a:lnTo>
                  <a:pt x="1678" y="642"/>
                </a:lnTo>
                <a:lnTo>
                  <a:pt x="1691" y="650"/>
                </a:lnTo>
                <a:lnTo>
                  <a:pt x="1704" y="659"/>
                </a:lnTo>
                <a:lnTo>
                  <a:pt x="1718" y="667"/>
                </a:lnTo>
                <a:lnTo>
                  <a:pt x="1699" y="650"/>
                </a:lnTo>
                <a:lnTo>
                  <a:pt x="1663" y="617"/>
                </a:lnTo>
                <a:lnTo>
                  <a:pt x="1617" y="575"/>
                </a:lnTo>
                <a:lnTo>
                  <a:pt x="1560" y="524"/>
                </a:lnTo>
                <a:lnTo>
                  <a:pt x="1501" y="470"/>
                </a:lnTo>
                <a:lnTo>
                  <a:pt x="1444" y="415"/>
                </a:lnTo>
                <a:lnTo>
                  <a:pt x="1391" y="370"/>
                </a:lnTo>
                <a:lnTo>
                  <a:pt x="1346" y="327"/>
                </a:lnTo>
                <a:lnTo>
                  <a:pt x="1371" y="340"/>
                </a:lnTo>
                <a:lnTo>
                  <a:pt x="1404" y="356"/>
                </a:lnTo>
                <a:lnTo>
                  <a:pt x="1439" y="377"/>
                </a:lnTo>
                <a:lnTo>
                  <a:pt x="1479" y="406"/>
                </a:lnTo>
                <a:lnTo>
                  <a:pt x="1523" y="440"/>
                </a:lnTo>
                <a:lnTo>
                  <a:pt x="1566" y="474"/>
                </a:lnTo>
                <a:lnTo>
                  <a:pt x="1615" y="511"/>
                </a:lnTo>
                <a:lnTo>
                  <a:pt x="1660" y="549"/>
                </a:lnTo>
                <a:lnTo>
                  <a:pt x="1707" y="588"/>
                </a:lnTo>
                <a:lnTo>
                  <a:pt x="1753" y="625"/>
                </a:lnTo>
                <a:lnTo>
                  <a:pt x="1794" y="659"/>
                </a:lnTo>
                <a:lnTo>
                  <a:pt x="1834" y="692"/>
                </a:lnTo>
                <a:lnTo>
                  <a:pt x="1869" y="722"/>
                </a:lnTo>
                <a:lnTo>
                  <a:pt x="1899" y="747"/>
                </a:lnTo>
                <a:lnTo>
                  <a:pt x="1924" y="768"/>
                </a:lnTo>
                <a:lnTo>
                  <a:pt x="1940" y="779"/>
                </a:lnTo>
                <a:lnTo>
                  <a:pt x="1965" y="797"/>
                </a:lnTo>
                <a:lnTo>
                  <a:pt x="1989" y="809"/>
                </a:lnTo>
                <a:lnTo>
                  <a:pt x="2008" y="818"/>
                </a:lnTo>
                <a:lnTo>
                  <a:pt x="2027" y="822"/>
                </a:lnTo>
                <a:lnTo>
                  <a:pt x="2046" y="822"/>
                </a:lnTo>
                <a:lnTo>
                  <a:pt x="2063" y="818"/>
                </a:lnTo>
                <a:lnTo>
                  <a:pt x="2079" y="809"/>
                </a:lnTo>
                <a:lnTo>
                  <a:pt x="2092" y="800"/>
                </a:lnTo>
                <a:lnTo>
                  <a:pt x="2114" y="775"/>
                </a:lnTo>
                <a:lnTo>
                  <a:pt x="2124" y="754"/>
                </a:lnTo>
                <a:lnTo>
                  <a:pt x="2119" y="725"/>
                </a:lnTo>
                <a:lnTo>
                  <a:pt x="2102" y="695"/>
                </a:lnTo>
                <a:lnTo>
                  <a:pt x="2086" y="675"/>
                </a:lnTo>
                <a:lnTo>
                  <a:pt x="2060" y="642"/>
                </a:lnTo>
                <a:lnTo>
                  <a:pt x="2024" y="600"/>
                </a:lnTo>
                <a:lnTo>
                  <a:pt x="1983" y="549"/>
                </a:lnTo>
                <a:lnTo>
                  <a:pt x="1933" y="490"/>
                </a:lnTo>
                <a:lnTo>
                  <a:pt x="1872" y="424"/>
                </a:lnTo>
                <a:lnTo>
                  <a:pt x="1808" y="349"/>
                </a:lnTo>
                <a:lnTo>
                  <a:pt x="1734" y="268"/>
                </a:lnTo>
                <a:lnTo>
                  <a:pt x="1762" y="297"/>
                </a:lnTo>
                <a:lnTo>
                  <a:pt x="1794" y="327"/>
                </a:lnTo>
                <a:lnTo>
                  <a:pt x="1827" y="356"/>
                </a:lnTo>
                <a:lnTo>
                  <a:pt x="1864" y="390"/>
                </a:lnTo>
                <a:lnTo>
                  <a:pt x="1902" y="424"/>
                </a:lnTo>
                <a:lnTo>
                  <a:pt x="1940" y="457"/>
                </a:lnTo>
                <a:lnTo>
                  <a:pt x="1981" y="490"/>
                </a:lnTo>
                <a:lnTo>
                  <a:pt x="2018" y="524"/>
                </a:lnTo>
                <a:lnTo>
                  <a:pt x="2057" y="558"/>
                </a:lnTo>
                <a:lnTo>
                  <a:pt x="2095" y="588"/>
                </a:lnTo>
                <a:lnTo>
                  <a:pt x="2130" y="617"/>
                </a:lnTo>
                <a:lnTo>
                  <a:pt x="2160" y="642"/>
                </a:lnTo>
                <a:lnTo>
                  <a:pt x="2189" y="667"/>
                </a:lnTo>
                <a:lnTo>
                  <a:pt x="2214" y="688"/>
                </a:lnTo>
                <a:lnTo>
                  <a:pt x="2233" y="700"/>
                </a:lnTo>
                <a:lnTo>
                  <a:pt x="2250" y="713"/>
                </a:lnTo>
                <a:lnTo>
                  <a:pt x="2276" y="729"/>
                </a:lnTo>
                <a:lnTo>
                  <a:pt x="2304" y="747"/>
                </a:lnTo>
                <a:lnTo>
                  <a:pt x="2331" y="759"/>
                </a:lnTo>
                <a:lnTo>
                  <a:pt x="2360" y="772"/>
                </a:lnTo>
                <a:lnTo>
                  <a:pt x="2385" y="779"/>
                </a:lnTo>
                <a:lnTo>
                  <a:pt x="2409" y="788"/>
                </a:lnTo>
                <a:lnTo>
                  <a:pt x="2428" y="793"/>
                </a:lnTo>
                <a:lnTo>
                  <a:pt x="2441" y="793"/>
                </a:lnTo>
                <a:lnTo>
                  <a:pt x="2453" y="793"/>
                </a:lnTo>
                <a:lnTo>
                  <a:pt x="2466" y="793"/>
                </a:lnTo>
                <a:lnTo>
                  <a:pt x="2480" y="793"/>
                </a:lnTo>
                <a:lnTo>
                  <a:pt x="2493" y="793"/>
                </a:lnTo>
                <a:lnTo>
                  <a:pt x="2505" y="793"/>
                </a:lnTo>
                <a:lnTo>
                  <a:pt x="2515" y="793"/>
                </a:lnTo>
                <a:lnTo>
                  <a:pt x="2524" y="788"/>
                </a:lnTo>
                <a:lnTo>
                  <a:pt x="2528" y="788"/>
                </a:lnTo>
                <a:lnTo>
                  <a:pt x="2512" y="784"/>
                </a:lnTo>
                <a:lnTo>
                  <a:pt x="2499" y="779"/>
                </a:lnTo>
                <a:lnTo>
                  <a:pt x="2493" y="772"/>
                </a:lnTo>
                <a:lnTo>
                  <a:pt x="2491" y="772"/>
                </a:lnTo>
                <a:lnTo>
                  <a:pt x="2508" y="768"/>
                </a:lnTo>
                <a:lnTo>
                  <a:pt x="2518" y="759"/>
                </a:lnTo>
                <a:lnTo>
                  <a:pt x="2518" y="754"/>
                </a:lnTo>
                <a:lnTo>
                  <a:pt x="2502" y="759"/>
                </a:lnTo>
                <a:lnTo>
                  <a:pt x="2485" y="759"/>
                </a:lnTo>
                <a:lnTo>
                  <a:pt x="2469" y="759"/>
                </a:lnTo>
                <a:lnTo>
                  <a:pt x="2457" y="754"/>
                </a:lnTo>
                <a:lnTo>
                  <a:pt x="2450" y="750"/>
                </a:lnTo>
                <a:lnTo>
                  <a:pt x="2453" y="747"/>
                </a:lnTo>
                <a:lnTo>
                  <a:pt x="2460" y="747"/>
                </a:lnTo>
                <a:lnTo>
                  <a:pt x="2474" y="743"/>
                </a:lnTo>
                <a:lnTo>
                  <a:pt x="2488" y="743"/>
                </a:lnTo>
                <a:lnTo>
                  <a:pt x="2485" y="738"/>
                </a:lnTo>
                <a:lnTo>
                  <a:pt x="2466" y="734"/>
                </a:lnTo>
                <a:lnTo>
                  <a:pt x="2444" y="729"/>
                </a:lnTo>
                <a:lnTo>
                  <a:pt x="2428" y="725"/>
                </a:lnTo>
                <a:lnTo>
                  <a:pt x="2422" y="725"/>
                </a:lnTo>
                <a:lnTo>
                  <a:pt x="2431" y="722"/>
                </a:lnTo>
                <a:lnTo>
                  <a:pt x="2444" y="722"/>
                </a:lnTo>
                <a:lnTo>
                  <a:pt x="2457" y="722"/>
                </a:lnTo>
                <a:lnTo>
                  <a:pt x="2444" y="717"/>
                </a:lnTo>
                <a:lnTo>
                  <a:pt x="2428" y="709"/>
                </a:lnTo>
                <a:lnTo>
                  <a:pt x="2412" y="700"/>
                </a:lnTo>
                <a:lnTo>
                  <a:pt x="2396" y="688"/>
                </a:lnTo>
                <a:lnTo>
                  <a:pt x="2382" y="679"/>
                </a:lnTo>
                <a:lnTo>
                  <a:pt x="2366" y="667"/>
                </a:lnTo>
                <a:lnTo>
                  <a:pt x="2350" y="659"/>
                </a:lnTo>
                <a:lnTo>
                  <a:pt x="2337" y="645"/>
                </a:lnTo>
                <a:lnTo>
                  <a:pt x="2314" y="629"/>
                </a:lnTo>
                <a:lnTo>
                  <a:pt x="2282" y="604"/>
                </a:lnTo>
                <a:lnTo>
                  <a:pt x="2241" y="570"/>
                </a:lnTo>
                <a:lnTo>
                  <a:pt x="2189" y="529"/>
                </a:lnTo>
                <a:lnTo>
                  <a:pt x="2135" y="486"/>
                </a:lnTo>
                <a:lnTo>
                  <a:pt x="2076" y="436"/>
                </a:lnTo>
                <a:lnTo>
                  <a:pt x="2011" y="386"/>
                </a:lnTo>
                <a:lnTo>
                  <a:pt x="1948" y="331"/>
                </a:lnTo>
                <a:lnTo>
                  <a:pt x="1883" y="281"/>
                </a:lnTo>
                <a:lnTo>
                  <a:pt x="1821" y="231"/>
                </a:lnTo>
                <a:lnTo>
                  <a:pt x="1763" y="185"/>
                </a:lnTo>
                <a:lnTo>
                  <a:pt x="1712" y="143"/>
                </a:lnTo>
                <a:lnTo>
                  <a:pt x="1666" y="106"/>
                </a:lnTo>
                <a:lnTo>
                  <a:pt x="1628" y="76"/>
                </a:lnTo>
                <a:lnTo>
                  <a:pt x="1601" y="54"/>
                </a:lnTo>
                <a:lnTo>
                  <a:pt x="1588" y="42"/>
                </a:lnTo>
                <a:lnTo>
                  <a:pt x="1572" y="29"/>
                </a:lnTo>
                <a:lnTo>
                  <a:pt x="1559" y="22"/>
                </a:lnTo>
                <a:lnTo>
                  <a:pt x="1542" y="8"/>
                </a:lnTo>
                <a:lnTo>
                  <a:pt x="1526" y="4"/>
                </a:lnTo>
                <a:lnTo>
                  <a:pt x="1508" y="0"/>
                </a:lnTo>
                <a:lnTo>
                  <a:pt x="1492" y="4"/>
                </a:lnTo>
                <a:lnTo>
                  <a:pt x="1475" y="8"/>
                </a:lnTo>
                <a:lnTo>
                  <a:pt x="1452" y="25"/>
                </a:lnTo>
                <a:lnTo>
                  <a:pt x="1423" y="59"/>
                </a:lnTo>
                <a:lnTo>
                  <a:pt x="1411" y="84"/>
                </a:lnTo>
                <a:lnTo>
                  <a:pt x="1423" y="109"/>
                </a:lnTo>
                <a:lnTo>
                  <a:pt x="1447" y="134"/>
                </a:lnTo>
                <a:lnTo>
                  <a:pt x="1476" y="160"/>
                </a:lnTo>
                <a:lnTo>
                  <a:pt x="1526" y="206"/>
                </a:lnTo>
                <a:lnTo>
                  <a:pt x="1591" y="268"/>
                </a:lnTo>
                <a:lnTo>
                  <a:pt x="1660" y="340"/>
                </a:lnTo>
                <a:lnTo>
                  <a:pt x="1731" y="415"/>
                </a:lnTo>
                <a:lnTo>
                  <a:pt x="1797" y="486"/>
                </a:lnTo>
                <a:lnTo>
                  <a:pt x="1847" y="545"/>
                </a:lnTo>
                <a:lnTo>
                  <a:pt x="1878" y="588"/>
                </a:lnTo>
                <a:lnTo>
                  <a:pt x="1847" y="566"/>
                </a:lnTo>
                <a:lnTo>
                  <a:pt x="1813" y="536"/>
                </a:lnTo>
                <a:lnTo>
                  <a:pt x="1772" y="507"/>
                </a:lnTo>
                <a:lnTo>
                  <a:pt x="1729" y="479"/>
                </a:lnTo>
                <a:lnTo>
                  <a:pt x="1682" y="445"/>
                </a:lnTo>
                <a:lnTo>
                  <a:pt x="1637" y="411"/>
                </a:lnTo>
                <a:lnTo>
                  <a:pt x="1588" y="374"/>
                </a:lnTo>
                <a:lnTo>
                  <a:pt x="1539" y="340"/>
                </a:lnTo>
                <a:lnTo>
                  <a:pt x="1492" y="306"/>
                </a:lnTo>
                <a:lnTo>
                  <a:pt x="1447" y="277"/>
                </a:lnTo>
                <a:lnTo>
                  <a:pt x="1407" y="247"/>
                </a:lnTo>
                <a:lnTo>
                  <a:pt x="1368" y="218"/>
                </a:lnTo>
                <a:lnTo>
                  <a:pt x="1336" y="197"/>
                </a:lnTo>
                <a:lnTo>
                  <a:pt x="1308" y="181"/>
                </a:lnTo>
                <a:lnTo>
                  <a:pt x="1287" y="168"/>
                </a:lnTo>
                <a:lnTo>
                  <a:pt x="1273" y="160"/>
                </a:lnTo>
                <a:lnTo>
                  <a:pt x="1256" y="151"/>
                </a:lnTo>
                <a:lnTo>
                  <a:pt x="1239" y="147"/>
                </a:lnTo>
                <a:lnTo>
                  <a:pt x="1221" y="147"/>
                </a:lnTo>
                <a:lnTo>
                  <a:pt x="1205" y="147"/>
                </a:lnTo>
                <a:lnTo>
                  <a:pt x="1189" y="151"/>
                </a:lnTo>
                <a:lnTo>
                  <a:pt x="1171" y="160"/>
                </a:lnTo>
                <a:lnTo>
                  <a:pt x="1155" y="168"/>
                </a:lnTo>
                <a:lnTo>
                  <a:pt x="1136" y="181"/>
                </a:lnTo>
                <a:lnTo>
                  <a:pt x="1111" y="206"/>
                </a:lnTo>
                <a:lnTo>
                  <a:pt x="1105" y="231"/>
                </a:lnTo>
                <a:lnTo>
                  <a:pt x="1119" y="256"/>
                </a:lnTo>
                <a:lnTo>
                  <a:pt x="1146" y="286"/>
                </a:lnTo>
                <a:lnTo>
                  <a:pt x="1159" y="297"/>
                </a:lnTo>
                <a:lnTo>
                  <a:pt x="1178" y="315"/>
                </a:lnTo>
                <a:lnTo>
                  <a:pt x="1205" y="336"/>
                </a:lnTo>
                <a:lnTo>
                  <a:pt x="1236" y="361"/>
                </a:lnTo>
                <a:lnTo>
                  <a:pt x="1273" y="395"/>
                </a:lnTo>
                <a:lnTo>
                  <a:pt x="1311" y="427"/>
                </a:lnTo>
                <a:lnTo>
                  <a:pt x="1355" y="461"/>
                </a:lnTo>
                <a:lnTo>
                  <a:pt x="1398" y="499"/>
                </a:lnTo>
                <a:lnTo>
                  <a:pt x="1442" y="536"/>
                </a:lnTo>
                <a:lnTo>
                  <a:pt x="1485" y="575"/>
                </a:lnTo>
                <a:lnTo>
                  <a:pt x="1526" y="613"/>
                </a:lnTo>
                <a:lnTo>
                  <a:pt x="1563" y="645"/>
                </a:lnTo>
                <a:lnTo>
                  <a:pt x="1598" y="679"/>
                </a:lnTo>
                <a:lnTo>
                  <a:pt x="1628" y="709"/>
                </a:lnTo>
                <a:lnTo>
                  <a:pt x="1653" y="738"/>
                </a:lnTo>
                <a:lnTo>
                  <a:pt x="1669" y="759"/>
                </a:lnTo>
                <a:lnTo>
                  <a:pt x="1612" y="713"/>
                </a:lnTo>
                <a:lnTo>
                  <a:pt x="1550" y="667"/>
                </a:lnTo>
                <a:lnTo>
                  <a:pt x="1485" y="617"/>
                </a:lnTo>
                <a:lnTo>
                  <a:pt x="1417" y="566"/>
                </a:lnTo>
                <a:lnTo>
                  <a:pt x="1346" y="516"/>
                </a:lnTo>
                <a:lnTo>
                  <a:pt x="1279" y="461"/>
                </a:lnTo>
                <a:lnTo>
                  <a:pt x="1211" y="411"/>
                </a:lnTo>
                <a:lnTo>
                  <a:pt x="1143" y="361"/>
                </a:lnTo>
                <a:lnTo>
                  <a:pt x="1081" y="311"/>
                </a:lnTo>
                <a:lnTo>
                  <a:pt x="1021" y="268"/>
                </a:lnTo>
                <a:lnTo>
                  <a:pt x="965" y="227"/>
                </a:lnTo>
                <a:lnTo>
                  <a:pt x="916" y="188"/>
                </a:lnTo>
                <a:lnTo>
                  <a:pt x="875" y="156"/>
                </a:lnTo>
                <a:lnTo>
                  <a:pt x="839" y="131"/>
                </a:lnTo>
                <a:lnTo>
                  <a:pt x="813" y="109"/>
                </a:lnTo>
                <a:lnTo>
                  <a:pt x="797" y="97"/>
                </a:lnTo>
                <a:lnTo>
                  <a:pt x="775" y="79"/>
                </a:lnTo>
                <a:lnTo>
                  <a:pt x="753" y="63"/>
                </a:lnTo>
                <a:lnTo>
                  <a:pt x="730" y="47"/>
                </a:lnTo>
                <a:lnTo>
                  <a:pt x="710" y="33"/>
                </a:lnTo>
                <a:lnTo>
                  <a:pt x="688" y="29"/>
                </a:lnTo>
                <a:lnTo>
                  <a:pt x="663" y="25"/>
                </a:lnTo>
                <a:lnTo>
                  <a:pt x="636" y="33"/>
                </a:lnTo>
                <a:lnTo>
                  <a:pt x="610" y="47"/>
                </a:lnTo>
                <a:lnTo>
                  <a:pt x="585" y="67"/>
                </a:lnTo>
                <a:lnTo>
                  <a:pt x="568" y="88"/>
                </a:lnTo>
                <a:lnTo>
                  <a:pt x="558" y="113"/>
                </a:lnTo>
                <a:lnTo>
                  <a:pt x="558" y="134"/>
                </a:lnTo>
                <a:lnTo>
                  <a:pt x="562" y="160"/>
                </a:lnTo>
                <a:lnTo>
                  <a:pt x="574" y="185"/>
                </a:lnTo>
                <a:lnTo>
                  <a:pt x="593" y="210"/>
                </a:lnTo>
                <a:lnTo>
                  <a:pt x="614" y="231"/>
                </a:lnTo>
                <a:lnTo>
                  <a:pt x="630" y="243"/>
                </a:lnTo>
                <a:lnTo>
                  <a:pt x="658" y="265"/>
                </a:lnTo>
                <a:lnTo>
                  <a:pt x="691" y="286"/>
                </a:lnTo>
                <a:lnTo>
                  <a:pt x="729" y="315"/>
                </a:lnTo>
                <a:lnTo>
                  <a:pt x="775" y="345"/>
                </a:lnTo>
                <a:lnTo>
                  <a:pt x="820" y="381"/>
                </a:lnTo>
                <a:lnTo>
                  <a:pt x="869" y="415"/>
                </a:lnTo>
                <a:lnTo>
                  <a:pt x="918" y="454"/>
                </a:lnTo>
                <a:lnTo>
                  <a:pt x="968" y="495"/>
                </a:lnTo>
                <a:lnTo>
                  <a:pt x="1013" y="533"/>
                </a:lnTo>
                <a:lnTo>
                  <a:pt x="1056" y="570"/>
                </a:lnTo>
                <a:lnTo>
                  <a:pt x="1094" y="608"/>
                </a:lnTo>
                <a:lnTo>
                  <a:pt x="1127" y="645"/>
                </a:lnTo>
                <a:lnTo>
                  <a:pt x="1155" y="679"/>
                </a:lnTo>
                <a:lnTo>
                  <a:pt x="1171" y="713"/>
                </a:lnTo>
                <a:lnTo>
                  <a:pt x="1178" y="738"/>
                </a:lnTo>
                <a:lnTo>
                  <a:pt x="1149" y="717"/>
                </a:lnTo>
                <a:lnTo>
                  <a:pt x="1114" y="688"/>
                </a:lnTo>
                <a:lnTo>
                  <a:pt x="1069" y="654"/>
                </a:lnTo>
                <a:lnTo>
                  <a:pt x="1021" y="613"/>
                </a:lnTo>
                <a:lnTo>
                  <a:pt x="968" y="570"/>
                </a:lnTo>
                <a:lnTo>
                  <a:pt x="910" y="520"/>
                </a:lnTo>
                <a:lnTo>
                  <a:pt x="848" y="474"/>
                </a:lnTo>
                <a:lnTo>
                  <a:pt x="782" y="420"/>
                </a:lnTo>
                <a:lnTo>
                  <a:pt x="717" y="370"/>
                </a:lnTo>
                <a:lnTo>
                  <a:pt x="646" y="319"/>
                </a:lnTo>
                <a:lnTo>
                  <a:pt x="577" y="268"/>
                </a:lnTo>
                <a:lnTo>
                  <a:pt x="506" y="222"/>
                </a:lnTo>
                <a:lnTo>
                  <a:pt x="436" y="176"/>
                </a:lnTo>
                <a:lnTo>
                  <a:pt x="368" y="134"/>
                </a:lnTo>
                <a:lnTo>
                  <a:pt x="297" y="97"/>
                </a:lnTo>
                <a:lnTo>
                  <a:pt x="232" y="67"/>
                </a:lnTo>
                <a:lnTo>
                  <a:pt x="197" y="54"/>
                </a:lnTo>
                <a:lnTo>
                  <a:pt x="168" y="47"/>
                </a:lnTo>
                <a:lnTo>
                  <a:pt x="140" y="42"/>
                </a:lnTo>
                <a:lnTo>
                  <a:pt x="116" y="38"/>
                </a:lnTo>
                <a:lnTo>
                  <a:pt x="94" y="42"/>
                </a:lnTo>
                <a:lnTo>
                  <a:pt x="72" y="50"/>
                </a:lnTo>
                <a:lnTo>
                  <a:pt x="53" y="59"/>
                </a:lnTo>
                <a:lnTo>
                  <a:pt x="32" y="72"/>
                </a:lnTo>
                <a:lnTo>
                  <a:pt x="13" y="88"/>
                </a:lnTo>
                <a:lnTo>
                  <a:pt x="2" y="106"/>
                </a:lnTo>
                <a:lnTo>
                  <a:pt x="0" y="118"/>
                </a:lnTo>
                <a:lnTo>
                  <a:pt x="0" y="134"/>
                </a:lnTo>
                <a:lnTo>
                  <a:pt x="7" y="151"/>
                </a:lnTo>
                <a:lnTo>
                  <a:pt x="19" y="168"/>
                </a:lnTo>
                <a:lnTo>
                  <a:pt x="35" y="188"/>
                </a:lnTo>
                <a:lnTo>
                  <a:pt x="53" y="206"/>
                </a:lnTo>
                <a:lnTo>
                  <a:pt x="84" y="231"/>
                </a:lnTo>
                <a:lnTo>
                  <a:pt x="123" y="265"/>
                </a:lnTo>
                <a:lnTo>
                  <a:pt x="172" y="302"/>
                </a:lnTo>
                <a:lnTo>
                  <a:pt x="226" y="340"/>
                </a:lnTo>
                <a:lnTo>
                  <a:pt x="278" y="381"/>
                </a:lnTo>
                <a:lnTo>
                  <a:pt x="322" y="411"/>
                </a:lnTo>
                <a:lnTo>
                  <a:pt x="355" y="440"/>
                </a:lnTo>
                <a:lnTo>
                  <a:pt x="374" y="454"/>
                </a:lnTo>
                <a:lnTo>
                  <a:pt x="359" y="436"/>
                </a:lnTo>
                <a:lnTo>
                  <a:pt x="338" y="415"/>
                </a:lnTo>
                <a:lnTo>
                  <a:pt x="316" y="395"/>
                </a:lnTo>
                <a:lnTo>
                  <a:pt x="303"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94215" name="Picture 17">
            <a:extLst>
              <a:ext uri="{FF2B5EF4-FFF2-40B4-BE49-F238E27FC236}">
                <a16:creationId xmlns:a16="http://schemas.microsoft.com/office/drawing/2014/main" id="{DAE11D51-48F4-4E2D-9588-CE05B12820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9288" y="1066800"/>
            <a:ext cx="2678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6" name="Text Box 18">
            <a:extLst>
              <a:ext uri="{FF2B5EF4-FFF2-40B4-BE49-F238E27FC236}">
                <a16:creationId xmlns:a16="http://schemas.microsoft.com/office/drawing/2014/main" id="{6B6E8F52-2196-49F8-B770-19A2CCDF82C6}"/>
              </a:ext>
            </a:extLst>
          </p:cNvPr>
          <p:cNvSpPr txBox="1">
            <a:spLocks noChangeArrowheads="1"/>
          </p:cNvSpPr>
          <p:nvPr/>
        </p:nvSpPr>
        <p:spPr bwMode="auto">
          <a:xfrm>
            <a:off x="3265488" y="1143000"/>
            <a:ext cx="2525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chemeClr val="tx1"/>
                </a:solidFill>
                <a:latin typeface="Arial" panose="020B0604020202020204" pitchFamily="34" charset="0"/>
              </a:rPr>
              <a:t>Periodización</a:t>
            </a:r>
          </a:p>
        </p:txBody>
      </p:sp>
      <p:pic>
        <p:nvPicPr>
          <p:cNvPr id="94217" name="Picture 19">
            <a:extLst>
              <a:ext uri="{FF2B5EF4-FFF2-40B4-BE49-F238E27FC236}">
                <a16:creationId xmlns:a16="http://schemas.microsoft.com/office/drawing/2014/main" id="{06B25803-A6A1-46E1-9070-6D3C181C68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825" y="1955800"/>
            <a:ext cx="4603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8" name="Picture 20">
            <a:extLst>
              <a:ext uri="{FF2B5EF4-FFF2-40B4-BE49-F238E27FC236}">
                <a16:creationId xmlns:a16="http://schemas.microsoft.com/office/drawing/2014/main" id="{D12C122F-965C-4AC3-A969-629037AA4F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0" y="1889125"/>
            <a:ext cx="465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9" name="Text Box 21">
            <a:extLst>
              <a:ext uri="{FF2B5EF4-FFF2-40B4-BE49-F238E27FC236}">
                <a16:creationId xmlns:a16="http://schemas.microsoft.com/office/drawing/2014/main" id="{D2460F35-D38A-4956-B1E7-3C9D17EC667C}"/>
              </a:ext>
            </a:extLst>
          </p:cNvPr>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b="1">
                <a:solidFill>
                  <a:schemeClr val="tx1"/>
                </a:solidFill>
                <a:latin typeface="Arial" panose="020B0604020202020204" pitchFamily="34" charset="0"/>
              </a:rPr>
              <a:t>Determinantes para Necesidades Periodización</a:t>
            </a:r>
          </a:p>
        </p:txBody>
      </p:sp>
      <p:grpSp>
        <p:nvGrpSpPr>
          <p:cNvPr id="94220" name="Group 22">
            <a:extLst>
              <a:ext uri="{FF2B5EF4-FFF2-40B4-BE49-F238E27FC236}">
                <a16:creationId xmlns:a16="http://schemas.microsoft.com/office/drawing/2014/main" id="{A10CCFF6-B9E9-4F90-BB5E-3F4DFCEEE22C}"/>
              </a:ext>
            </a:extLst>
          </p:cNvPr>
          <p:cNvGrpSpPr>
            <a:grpSpLocks/>
          </p:cNvGrpSpPr>
          <p:nvPr/>
        </p:nvGrpSpPr>
        <p:grpSpPr bwMode="auto">
          <a:xfrm>
            <a:off x="381000" y="2667000"/>
            <a:ext cx="8382000" cy="3810000"/>
            <a:chOff x="1109" y="1020"/>
            <a:chExt cx="3542" cy="2280"/>
          </a:xfrm>
        </p:grpSpPr>
        <p:sp>
          <p:nvSpPr>
            <p:cNvPr id="94234" name="Rectangle 23">
              <a:extLst>
                <a:ext uri="{FF2B5EF4-FFF2-40B4-BE49-F238E27FC236}">
                  <a16:creationId xmlns:a16="http://schemas.microsoft.com/office/drawing/2014/main" id="{D00D667C-A929-420F-A78F-5FC1CF601813}"/>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4235" name="Rectangle 24">
              <a:extLst>
                <a:ext uri="{FF2B5EF4-FFF2-40B4-BE49-F238E27FC236}">
                  <a16:creationId xmlns:a16="http://schemas.microsoft.com/office/drawing/2014/main" id="{FFDD59D3-CEA1-40ED-9A56-AEA425F12F10}"/>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4236" name="Freeform 25">
              <a:extLst>
                <a:ext uri="{FF2B5EF4-FFF2-40B4-BE49-F238E27FC236}">
                  <a16:creationId xmlns:a16="http://schemas.microsoft.com/office/drawing/2014/main" id="{5CA2609A-5473-433C-97D3-DCCB7DC5B07F}"/>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7" name="Freeform 26">
              <a:extLst>
                <a:ext uri="{FF2B5EF4-FFF2-40B4-BE49-F238E27FC236}">
                  <a16:creationId xmlns:a16="http://schemas.microsoft.com/office/drawing/2014/main" id="{0602C457-0EAC-43C6-8017-CCF7D1727D56}"/>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94238" name="Freeform 27">
              <a:extLst>
                <a:ext uri="{FF2B5EF4-FFF2-40B4-BE49-F238E27FC236}">
                  <a16:creationId xmlns:a16="http://schemas.microsoft.com/office/drawing/2014/main" id="{42027461-D09C-4B01-9A05-29BF1DEE4361}"/>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9" name="Freeform 28">
              <a:extLst>
                <a:ext uri="{FF2B5EF4-FFF2-40B4-BE49-F238E27FC236}">
                  <a16:creationId xmlns:a16="http://schemas.microsoft.com/office/drawing/2014/main" id="{95338774-8F47-41C8-BFD8-6F23F57FCD12}"/>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94240" name="Freeform 29">
              <a:extLst>
                <a:ext uri="{FF2B5EF4-FFF2-40B4-BE49-F238E27FC236}">
                  <a16:creationId xmlns:a16="http://schemas.microsoft.com/office/drawing/2014/main" id="{CA5EF9C7-7F47-4E67-BF51-4C359FD3F93D}"/>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41" name="Freeform 30">
              <a:extLst>
                <a:ext uri="{FF2B5EF4-FFF2-40B4-BE49-F238E27FC236}">
                  <a16:creationId xmlns:a16="http://schemas.microsoft.com/office/drawing/2014/main" id="{F4D4647E-2FCF-4AED-BABD-34CB0CECF889}"/>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94242" name="Freeform 31">
              <a:extLst>
                <a:ext uri="{FF2B5EF4-FFF2-40B4-BE49-F238E27FC236}">
                  <a16:creationId xmlns:a16="http://schemas.microsoft.com/office/drawing/2014/main" id="{188B64E3-E54A-4BAA-B942-F9D60BBFA83C}"/>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43" name="Freeform 32">
              <a:extLst>
                <a:ext uri="{FF2B5EF4-FFF2-40B4-BE49-F238E27FC236}">
                  <a16:creationId xmlns:a16="http://schemas.microsoft.com/office/drawing/2014/main" id="{EF7DC1D3-B7D4-4C62-9D61-7F7551F93129}"/>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94221" name="AutoShape 33">
            <a:extLst>
              <a:ext uri="{FF2B5EF4-FFF2-40B4-BE49-F238E27FC236}">
                <a16:creationId xmlns:a16="http://schemas.microsoft.com/office/drawing/2014/main" id="{6B2997D2-7C0B-479D-BC18-5FA4A7252C5F}"/>
              </a:ext>
            </a:extLst>
          </p:cNvPr>
          <p:cNvSpPr>
            <a:spLocks noChangeArrowheads="1"/>
          </p:cNvSpPr>
          <p:nvPr/>
        </p:nvSpPr>
        <p:spPr bwMode="auto">
          <a:xfrm>
            <a:off x="609600" y="2895600"/>
            <a:ext cx="7924800" cy="33528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94222" name="Picture 34">
            <a:extLst>
              <a:ext uri="{FF2B5EF4-FFF2-40B4-BE49-F238E27FC236}">
                <a16:creationId xmlns:a16="http://schemas.microsoft.com/office/drawing/2014/main" id="{A680207D-43AA-4198-A91C-7B1501C6C9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14400" y="3108325"/>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23" name="Text Box 35">
            <a:extLst>
              <a:ext uri="{FF2B5EF4-FFF2-40B4-BE49-F238E27FC236}">
                <a16:creationId xmlns:a16="http://schemas.microsoft.com/office/drawing/2014/main" id="{012DCC8E-56BE-443E-8364-052B8F7F5E60}"/>
              </a:ext>
            </a:extLst>
          </p:cNvPr>
          <p:cNvSpPr txBox="1">
            <a:spLocks noChangeArrowheads="1"/>
          </p:cNvSpPr>
          <p:nvPr/>
        </p:nvSpPr>
        <p:spPr bwMode="auto">
          <a:xfrm>
            <a:off x="1143000" y="3032125"/>
            <a:ext cx="73152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Determinantes para las necesidades de la periodización en el proceso de entrenamiento:</a:t>
            </a:r>
          </a:p>
        </p:txBody>
      </p:sp>
      <p:sp>
        <p:nvSpPr>
          <p:cNvPr id="94224" name="Text Box 37">
            <a:extLst>
              <a:ext uri="{FF2B5EF4-FFF2-40B4-BE49-F238E27FC236}">
                <a16:creationId xmlns:a16="http://schemas.microsoft.com/office/drawing/2014/main" id="{647F7B06-067E-472B-862D-0D4933E27269}"/>
              </a:ext>
            </a:extLst>
          </p:cNvPr>
          <p:cNvSpPr txBox="1">
            <a:spLocks noChangeArrowheads="1"/>
          </p:cNvSpPr>
          <p:nvPr/>
        </p:nvSpPr>
        <p:spPr bwMode="auto">
          <a:xfrm>
            <a:off x="1460500" y="3794125"/>
            <a:ext cx="707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Las condiciones ambientales metereológicas</a:t>
            </a:r>
          </a:p>
        </p:txBody>
      </p:sp>
      <p:pic>
        <p:nvPicPr>
          <p:cNvPr id="94225" name="Picture 38">
            <a:extLst>
              <a:ext uri="{FF2B5EF4-FFF2-40B4-BE49-F238E27FC236}">
                <a16:creationId xmlns:a16="http://schemas.microsoft.com/office/drawing/2014/main" id="{F3E8E389-B15F-40E2-8BA4-47DBD8811D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3650" y="3810000"/>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6" name="Text Box 50">
            <a:extLst>
              <a:ext uri="{FF2B5EF4-FFF2-40B4-BE49-F238E27FC236}">
                <a16:creationId xmlns:a16="http://schemas.microsoft.com/office/drawing/2014/main" id="{003DDC6B-7149-4EF6-A3D7-2D7E024A8B1F}"/>
              </a:ext>
            </a:extLst>
          </p:cNvPr>
          <p:cNvSpPr txBox="1">
            <a:spLocks noChangeArrowheads="1"/>
          </p:cNvSpPr>
          <p:nvPr/>
        </p:nvSpPr>
        <p:spPr bwMode="auto">
          <a:xfrm>
            <a:off x="1460500" y="4219575"/>
            <a:ext cx="699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Las temporadas climáticas del año</a:t>
            </a:r>
          </a:p>
        </p:txBody>
      </p:sp>
      <p:pic>
        <p:nvPicPr>
          <p:cNvPr id="94227" name="Picture 51">
            <a:extLst>
              <a:ext uri="{FF2B5EF4-FFF2-40B4-BE49-F238E27FC236}">
                <a16:creationId xmlns:a16="http://schemas.microsoft.com/office/drawing/2014/main" id="{23CAE655-25A2-4B8D-81EB-51A00F0F34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3650" y="4235450"/>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8" name="Text Box 52">
            <a:extLst>
              <a:ext uri="{FF2B5EF4-FFF2-40B4-BE49-F238E27FC236}">
                <a16:creationId xmlns:a16="http://schemas.microsoft.com/office/drawing/2014/main" id="{092C36B7-A8EE-4D03-AC2F-EAD6E226AEA3}"/>
              </a:ext>
            </a:extLst>
          </p:cNvPr>
          <p:cNvSpPr txBox="1">
            <a:spLocks noChangeArrowheads="1"/>
          </p:cNvSpPr>
          <p:nvPr/>
        </p:nvSpPr>
        <p:spPr bwMode="auto">
          <a:xfrm>
            <a:off x="1460500" y="4632325"/>
            <a:ext cx="7073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Las habilidades individuales y específicas del deporte que practica el atleta</a:t>
            </a:r>
          </a:p>
        </p:txBody>
      </p:sp>
      <p:pic>
        <p:nvPicPr>
          <p:cNvPr id="94229" name="Picture 53">
            <a:extLst>
              <a:ext uri="{FF2B5EF4-FFF2-40B4-BE49-F238E27FC236}">
                <a16:creationId xmlns:a16="http://schemas.microsoft.com/office/drawing/2014/main" id="{7376A61B-248D-47AB-AE62-AFE41FC9DB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3650" y="4648200"/>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30" name="Text Box 60">
            <a:extLst>
              <a:ext uri="{FF2B5EF4-FFF2-40B4-BE49-F238E27FC236}">
                <a16:creationId xmlns:a16="http://schemas.microsoft.com/office/drawing/2014/main" id="{69A3792A-FEF6-48FD-8B46-DA8ACAF44BB6}"/>
              </a:ext>
            </a:extLst>
          </p:cNvPr>
          <p:cNvSpPr txBox="1">
            <a:spLocks noChangeArrowheads="1"/>
          </p:cNvSpPr>
          <p:nvPr/>
        </p:nvSpPr>
        <p:spPr bwMode="auto">
          <a:xfrm>
            <a:off x="1460500" y="5270500"/>
            <a:ext cx="699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Nivel del entrenamiento preliminar del atleta</a:t>
            </a:r>
          </a:p>
        </p:txBody>
      </p:sp>
      <p:pic>
        <p:nvPicPr>
          <p:cNvPr id="94231" name="Picture 61">
            <a:extLst>
              <a:ext uri="{FF2B5EF4-FFF2-40B4-BE49-F238E27FC236}">
                <a16:creationId xmlns:a16="http://schemas.microsoft.com/office/drawing/2014/main" id="{A379F4CF-225A-42FD-8E2A-5C377E60F1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3650" y="5286375"/>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32" name="Text Box 64">
            <a:extLst>
              <a:ext uri="{FF2B5EF4-FFF2-40B4-BE49-F238E27FC236}">
                <a16:creationId xmlns:a16="http://schemas.microsoft.com/office/drawing/2014/main" id="{1E7407FC-94BE-4425-8FE9-A35B3F5D6291}"/>
              </a:ext>
            </a:extLst>
          </p:cNvPr>
          <p:cNvSpPr txBox="1">
            <a:spLocks noChangeArrowheads="1"/>
          </p:cNvSpPr>
          <p:nvPr/>
        </p:nvSpPr>
        <p:spPr bwMode="auto">
          <a:xfrm>
            <a:off x="1460500" y="5667375"/>
            <a:ext cx="707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Regularidades internas en el desarrollo del organismo</a:t>
            </a:r>
          </a:p>
        </p:txBody>
      </p:sp>
      <p:pic>
        <p:nvPicPr>
          <p:cNvPr id="94233" name="Picture 65">
            <a:extLst>
              <a:ext uri="{FF2B5EF4-FFF2-40B4-BE49-F238E27FC236}">
                <a16:creationId xmlns:a16="http://schemas.microsoft.com/office/drawing/2014/main" id="{E9D9CCC6-1320-4D07-B635-A3414FBEE9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3650" y="5683250"/>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a:extLst>
              <a:ext uri="{FF2B5EF4-FFF2-40B4-BE49-F238E27FC236}">
                <a16:creationId xmlns:a16="http://schemas.microsoft.com/office/drawing/2014/main" id="{879A0BFA-A37A-40D9-8815-542C9460FF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133600"/>
            <a:ext cx="739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6259" name="Group 3">
            <a:extLst>
              <a:ext uri="{FF2B5EF4-FFF2-40B4-BE49-F238E27FC236}">
                <a16:creationId xmlns:a16="http://schemas.microsoft.com/office/drawing/2014/main" id="{68FADB79-A879-46DD-8EEE-43B129BC0BA1}"/>
              </a:ext>
            </a:extLst>
          </p:cNvPr>
          <p:cNvGrpSpPr>
            <a:grpSpLocks/>
          </p:cNvGrpSpPr>
          <p:nvPr/>
        </p:nvGrpSpPr>
        <p:grpSpPr bwMode="auto">
          <a:xfrm>
            <a:off x="2743200" y="457200"/>
            <a:ext cx="3505200" cy="685800"/>
            <a:chOff x="1298" y="1873"/>
            <a:chExt cx="3020" cy="478"/>
          </a:xfrm>
        </p:grpSpPr>
        <p:sp>
          <p:nvSpPr>
            <p:cNvPr id="96288" name="Rectangle 4">
              <a:extLst>
                <a:ext uri="{FF2B5EF4-FFF2-40B4-BE49-F238E27FC236}">
                  <a16:creationId xmlns:a16="http://schemas.microsoft.com/office/drawing/2014/main" id="{219DFB46-A9CA-46BC-8768-FB243E610564}"/>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6289" name="Rectangle 5">
              <a:extLst>
                <a:ext uri="{FF2B5EF4-FFF2-40B4-BE49-F238E27FC236}">
                  <a16:creationId xmlns:a16="http://schemas.microsoft.com/office/drawing/2014/main" id="{D0B95DF5-9F09-4CE8-8447-B528401CB380}"/>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6290" name="Freeform 6">
              <a:extLst>
                <a:ext uri="{FF2B5EF4-FFF2-40B4-BE49-F238E27FC236}">
                  <a16:creationId xmlns:a16="http://schemas.microsoft.com/office/drawing/2014/main" id="{6F1FE1FD-3490-429E-B87E-45FA4921A19B}"/>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91" name="Freeform 7">
              <a:extLst>
                <a:ext uri="{FF2B5EF4-FFF2-40B4-BE49-F238E27FC236}">
                  <a16:creationId xmlns:a16="http://schemas.microsoft.com/office/drawing/2014/main" id="{DC85FF28-B626-409D-A10D-B699076C124A}"/>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92" name="Freeform 8">
              <a:extLst>
                <a:ext uri="{FF2B5EF4-FFF2-40B4-BE49-F238E27FC236}">
                  <a16:creationId xmlns:a16="http://schemas.microsoft.com/office/drawing/2014/main" id="{8464B597-C8D2-4E74-B8DD-2E4AC325142B}"/>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93" name="Freeform 9">
              <a:extLst>
                <a:ext uri="{FF2B5EF4-FFF2-40B4-BE49-F238E27FC236}">
                  <a16:creationId xmlns:a16="http://schemas.microsoft.com/office/drawing/2014/main" id="{68E23232-3D89-446F-8D7F-294B1D23FE98}"/>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94" name="Freeform 10">
              <a:extLst>
                <a:ext uri="{FF2B5EF4-FFF2-40B4-BE49-F238E27FC236}">
                  <a16:creationId xmlns:a16="http://schemas.microsoft.com/office/drawing/2014/main" id="{AFE19129-F605-4EE5-8E97-73670E26BABE}"/>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95" name="Freeform 11">
              <a:extLst>
                <a:ext uri="{FF2B5EF4-FFF2-40B4-BE49-F238E27FC236}">
                  <a16:creationId xmlns:a16="http://schemas.microsoft.com/office/drawing/2014/main" id="{0D006A5A-B782-46E4-9EF8-80F19919FB3B}"/>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96" name="Freeform 12">
              <a:extLst>
                <a:ext uri="{FF2B5EF4-FFF2-40B4-BE49-F238E27FC236}">
                  <a16:creationId xmlns:a16="http://schemas.microsoft.com/office/drawing/2014/main" id="{60D736ED-E7EB-470F-9908-5487E13BA229}"/>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97" name="Freeform 13">
              <a:extLst>
                <a:ext uri="{FF2B5EF4-FFF2-40B4-BE49-F238E27FC236}">
                  <a16:creationId xmlns:a16="http://schemas.microsoft.com/office/drawing/2014/main" id="{7B22FEA2-4A3F-4BA4-8ED8-929FE33FA17D}"/>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09294" name="Text Box 14">
            <a:extLst>
              <a:ext uri="{FF2B5EF4-FFF2-40B4-BE49-F238E27FC236}">
                <a16:creationId xmlns:a16="http://schemas.microsoft.com/office/drawing/2014/main" id="{CEAA94B3-D3F2-4100-AA8E-64265664CE55}"/>
              </a:ext>
            </a:extLst>
          </p:cNvPr>
          <p:cNvSpPr txBox="1">
            <a:spLocks noChangeArrowheads="1"/>
          </p:cNvSpPr>
          <p:nvPr/>
        </p:nvSpPr>
        <p:spPr bwMode="auto">
          <a:xfrm>
            <a:off x="2438400" y="530225"/>
            <a:ext cx="41910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EL PLAN ANUAL</a:t>
            </a:r>
          </a:p>
        </p:txBody>
      </p:sp>
      <p:sp>
        <p:nvSpPr>
          <p:cNvPr id="96261" name="Freeform 15">
            <a:extLst>
              <a:ext uri="{FF2B5EF4-FFF2-40B4-BE49-F238E27FC236}">
                <a16:creationId xmlns:a16="http://schemas.microsoft.com/office/drawing/2014/main" id="{E4AC129C-AC77-47A5-84F1-C18161281DEE}"/>
              </a:ext>
            </a:extLst>
          </p:cNvPr>
          <p:cNvSpPr>
            <a:spLocks/>
          </p:cNvSpPr>
          <p:nvPr/>
        </p:nvSpPr>
        <p:spPr bwMode="auto">
          <a:xfrm>
            <a:off x="1631950" y="1397000"/>
            <a:ext cx="1339850" cy="508000"/>
          </a:xfrm>
          <a:custGeom>
            <a:avLst/>
            <a:gdLst>
              <a:gd name="T0" fmla="*/ 1108421 w 2530"/>
              <a:gd name="T1" fmla="*/ 264054 h 960"/>
              <a:gd name="T2" fmla="*/ 1053874 w 2530"/>
              <a:gd name="T3" fmla="*/ 339725 h 960"/>
              <a:gd name="T4" fmla="*/ 1036927 w 2530"/>
              <a:gd name="T5" fmla="*/ 383117 h 960"/>
              <a:gd name="T6" fmla="*/ 1019451 w 2530"/>
              <a:gd name="T7" fmla="*/ 394758 h 960"/>
              <a:gd name="T8" fmla="*/ 994031 w 2530"/>
              <a:gd name="T9" fmla="*/ 405871 h 960"/>
              <a:gd name="T10" fmla="*/ 973377 w 2530"/>
              <a:gd name="T11" fmla="*/ 405871 h 960"/>
              <a:gd name="T12" fmla="*/ 994031 w 2530"/>
              <a:gd name="T13" fmla="*/ 332317 h 960"/>
              <a:gd name="T14" fmla="*/ 1141256 w 2530"/>
              <a:gd name="T15" fmla="*/ 179917 h 960"/>
              <a:gd name="T16" fmla="*/ 1144433 w 2530"/>
              <a:gd name="T17" fmla="*/ 132821 h 960"/>
              <a:gd name="T18" fmla="*/ 961726 w 2530"/>
              <a:gd name="T19" fmla="*/ 237596 h 960"/>
              <a:gd name="T20" fmla="*/ 822975 w 2530"/>
              <a:gd name="T21" fmla="*/ 345546 h 960"/>
              <a:gd name="T22" fmla="*/ 693227 w 2530"/>
              <a:gd name="T23" fmla="*/ 456142 h 960"/>
              <a:gd name="T24" fmla="*/ 591546 w 2530"/>
              <a:gd name="T25" fmla="*/ 416454 h 960"/>
              <a:gd name="T26" fmla="*/ 726591 w 2530"/>
              <a:gd name="T27" fmla="*/ 277283 h 960"/>
              <a:gd name="T28" fmla="*/ 877522 w 2530"/>
              <a:gd name="T29" fmla="*/ 137583 h 960"/>
              <a:gd name="T30" fmla="*/ 629147 w 2530"/>
              <a:gd name="T31" fmla="*/ 314325 h 960"/>
              <a:gd name="T32" fmla="*/ 448029 w 2530"/>
              <a:gd name="T33" fmla="*/ 460904 h 960"/>
              <a:gd name="T34" fmla="*/ 340523 w 2530"/>
              <a:gd name="T35" fmla="*/ 500592 h 960"/>
              <a:gd name="T36" fmla="*/ 335757 w 2530"/>
              <a:gd name="T37" fmla="*/ 429683 h 960"/>
              <a:gd name="T38" fmla="*/ 395070 w 2530"/>
              <a:gd name="T39" fmla="*/ 405871 h 960"/>
              <a:gd name="T40" fmla="*/ 434789 w 2530"/>
              <a:gd name="T41" fmla="*/ 367771 h 960"/>
              <a:gd name="T42" fmla="*/ 419431 w 2530"/>
              <a:gd name="T43" fmla="*/ 366183 h 960"/>
              <a:gd name="T44" fmla="*/ 463916 w 2530"/>
              <a:gd name="T45" fmla="*/ 330200 h 960"/>
              <a:gd name="T46" fmla="*/ 482452 w 2530"/>
              <a:gd name="T47" fmla="*/ 303742 h 960"/>
              <a:gd name="T48" fmla="*/ 576718 w 2530"/>
              <a:gd name="T49" fmla="*/ 199496 h 960"/>
              <a:gd name="T50" fmla="*/ 388715 w 2530"/>
              <a:gd name="T51" fmla="*/ 348192 h 960"/>
              <a:gd name="T52" fmla="*/ 275384 w 2530"/>
              <a:gd name="T53" fmla="*/ 432329 h 960"/>
              <a:gd name="T54" fmla="*/ 217130 w 2530"/>
              <a:gd name="T55" fmla="*/ 383117 h 960"/>
              <a:gd name="T56" fmla="*/ 381831 w 2530"/>
              <a:gd name="T57" fmla="*/ 184679 h 960"/>
              <a:gd name="T58" fmla="*/ 289683 w 2530"/>
              <a:gd name="T59" fmla="*/ 259292 h 960"/>
              <a:gd name="T60" fmla="*/ 156228 w 2530"/>
              <a:gd name="T61" fmla="*/ 369888 h 960"/>
              <a:gd name="T62" fmla="*/ 52958 w 2530"/>
              <a:gd name="T63" fmla="*/ 419100 h 960"/>
              <a:gd name="T64" fmla="*/ 2118 w 2530"/>
              <a:gd name="T65" fmla="*/ 416454 h 960"/>
              <a:gd name="T66" fmla="*/ 5296 w 2530"/>
              <a:gd name="T67" fmla="*/ 398463 h 960"/>
              <a:gd name="T68" fmla="*/ 28598 w 2530"/>
              <a:gd name="T69" fmla="*/ 392642 h 960"/>
              <a:gd name="T70" fmla="*/ 44485 w 2530"/>
              <a:gd name="T71" fmla="*/ 381529 h 960"/>
              <a:gd name="T72" fmla="*/ 94266 w 2530"/>
              <a:gd name="T73" fmla="*/ 348192 h 960"/>
              <a:gd name="T74" fmla="*/ 273795 w 2530"/>
              <a:gd name="T75" fmla="*/ 203729 h 960"/>
              <a:gd name="T76" fmla="*/ 490925 w 2530"/>
              <a:gd name="T77" fmla="*/ 28575 h 960"/>
              <a:gd name="T78" fmla="*/ 558183 w 2530"/>
              <a:gd name="T79" fmla="*/ 4763 h 960"/>
              <a:gd name="T80" fmla="*/ 496751 w 2530"/>
              <a:gd name="T81" fmla="*/ 141817 h 960"/>
              <a:gd name="T82" fmla="*/ 400366 w 2530"/>
              <a:gd name="T83" fmla="*/ 267758 h 960"/>
              <a:gd name="T84" fmla="*/ 594194 w 2530"/>
              <a:gd name="T85" fmla="*/ 130704 h 960"/>
              <a:gd name="T86" fmla="*/ 692697 w 2530"/>
              <a:gd name="T87" fmla="*/ 77788 h 960"/>
              <a:gd name="T88" fmla="*/ 746185 w 2530"/>
              <a:gd name="T89" fmla="*/ 135467 h 960"/>
              <a:gd name="T90" fmla="*/ 621203 w 2530"/>
              <a:gd name="T91" fmla="*/ 243417 h 960"/>
              <a:gd name="T92" fmla="*/ 463916 w 2530"/>
              <a:gd name="T93" fmla="*/ 389996 h 960"/>
              <a:gd name="T94" fmla="*/ 697993 w 2530"/>
              <a:gd name="T95" fmla="*/ 216958 h 960"/>
              <a:gd name="T96" fmla="*/ 908768 w 2530"/>
              <a:gd name="T97" fmla="*/ 57679 h 960"/>
              <a:gd name="T98" fmla="*/ 1002504 w 2530"/>
              <a:gd name="T99" fmla="*/ 17992 h 960"/>
              <a:gd name="T100" fmla="*/ 1025277 w 2530"/>
              <a:gd name="T101" fmla="*/ 111125 h 960"/>
              <a:gd name="T102" fmla="*/ 879111 w 2530"/>
              <a:gd name="T103" fmla="*/ 219604 h 960"/>
              <a:gd name="T104" fmla="*/ 719176 w 2530"/>
              <a:gd name="T105" fmla="*/ 376767 h 960"/>
              <a:gd name="T106" fmla="*/ 890232 w 2530"/>
              <a:gd name="T107" fmla="*/ 250825 h 960"/>
              <a:gd name="T108" fmla="*/ 1182034 w 2530"/>
              <a:gd name="T109" fmla="*/ 51329 h 960"/>
              <a:gd name="T110" fmla="*/ 1311782 w 2530"/>
              <a:gd name="T111" fmla="*/ 31221 h 960"/>
              <a:gd name="T112" fmla="*/ 1320785 w 2530"/>
              <a:gd name="T113" fmla="*/ 99483 h 960"/>
              <a:gd name="T114" fmla="*/ 1151847 w 2530"/>
              <a:gd name="T115" fmla="*/ 232833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30" h="960">
                <a:moveTo>
                  <a:pt x="2226" y="377"/>
                </a:moveTo>
                <a:lnTo>
                  <a:pt x="2213" y="390"/>
                </a:lnTo>
                <a:lnTo>
                  <a:pt x="2194" y="402"/>
                </a:lnTo>
                <a:lnTo>
                  <a:pt x="2172" y="424"/>
                </a:lnTo>
                <a:lnTo>
                  <a:pt x="2148" y="444"/>
                </a:lnTo>
                <a:lnTo>
                  <a:pt x="2126" y="465"/>
                </a:lnTo>
                <a:lnTo>
                  <a:pt x="2107" y="481"/>
                </a:lnTo>
                <a:lnTo>
                  <a:pt x="2093" y="499"/>
                </a:lnTo>
                <a:lnTo>
                  <a:pt x="2083" y="506"/>
                </a:lnTo>
                <a:lnTo>
                  <a:pt x="2074" y="515"/>
                </a:lnTo>
                <a:lnTo>
                  <a:pt x="2067" y="528"/>
                </a:lnTo>
                <a:lnTo>
                  <a:pt x="2052" y="549"/>
                </a:lnTo>
                <a:lnTo>
                  <a:pt x="2039" y="565"/>
                </a:lnTo>
                <a:lnTo>
                  <a:pt x="2023" y="590"/>
                </a:lnTo>
                <a:lnTo>
                  <a:pt x="2006" y="617"/>
                </a:lnTo>
                <a:lnTo>
                  <a:pt x="1990" y="642"/>
                </a:lnTo>
                <a:lnTo>
                  <a:pt x="1971" y="667"/>
                </a:lnTo>
                <a:lnTo>
                  <a:pt x="1950" y="678"/>
                </a:lnTo>
                <a:lnTo>
                  <a:pt x="1928" y="692"/>
                </a:lnTo>
                <a:lnTo>
                  <a:pt x="1918" y="703"/>
                </a:lnTo>
                <a:lnTo>
                  <a:pt x="1919" y="721"/>
                </a:lnTo>
                <a:lnTo>
                  <a:pt x="1934" y="721"/>
                </a:lnTo>
                <a:lnTo>
                  <a:pt x="1950" y="721"/>
                </a:lnTo>
                <a:lnTo>
                  <a:pt x="1958" y="724"/>
                </a:lnTo>
                <a:lnTo>
                  <a:pt x="1952" y="724"/>
                </a:lnTo>
                <a:lnTo>
                  <a:pt x="1936" y="728"/>
                </a:lnTo>
                <a:lnTo>
                  <a:pt x="1912" y="733"/>
                </a:lnTo>
                <a:lnTo>
                  <a:pt x="1896" y="737"/>
                </a:lnTo>
                <a:lnTo>
                  <a:pt x="1893" y="742"/>
                </a:lnTo>
                <a:lnTo>
                  <a:pt x="1903" y="742"/>
                </a:lnTo>
                <a:lnTo>
                  <a:pt x="1918" y="746"/>
                </a:lnTo>
                <a:lnTo>
                  <a:pt x="1925" y="746"/>
                </a:lnTo>
                <a:lnTo>
                  <a:pt x="1928" y="749"/>
                </a:lnTo>
                <a:lnTo>
                  <a:pt x="1919" y="753"/>
                </a:lnTo>
                <a:lnTo>
                  <a:pt x="1909" y="758"/>
                </a:lnTo>
                <a:lnTo>
                  <a:pt x="1893" y="758"/>
                </a:lnTo>
                <a:lnTo>
                  <a:pt x="1877" y="758"/>
                </a:lnTo>
                <a:lnTo>
                  <a:pt x="1863" y="753"/>
                </a:lnTo>
                <a:lnTo>
                  <a:pt x="1863" y="758"/>
                </a:lnTo>
                <a:lnTo>
                  <a:pt x="1877" y="767"/>
                </a:lnTo>
                <a:lnTo>
                  <a:pt x="1890" y="771"/>
                </a:lnTo>
                <a:lnTo>
                  <a:pt x="1887" y="771"/>
                </a:lnTo>
                <a:lnTo>
                  <a:pt x="1883" y="778"/>
                </a:lnTo>
                <a:lnTo>
                  <a:pt x="1871" y="783"/>
                </a:lnTo>
                <a:lnTo>
                  <a:pt x="1855" y="787"/>
                </a:lnTo>
                <a:lnTo>
                  <a:pt x="1849" y="778"/>
                </a:lnTo>
                <a:lnTo>
                  <a:pt x="1844" y="771"/>
                </a:lnTo>
                <a:lnTo>
                  <a:pt x="1838" y="767"/>
                </a:lnTo>
                <a:lnTo>
                  <a:pt x="1834" y="771"/>
                </a:lnTo>
                <a:lnTo>
                  <a:pt x="1806" y="749"/>
                </a:lnTo>
                <a:lnTo>
                  <a:pt x="1803" y="721"/>
                </a:lnTo>
                <a:lnTo>
                  <a:pt x="1812" y="695"/>
                </a:lnTo>
                <a:lnTo>
                  <a:pt x="1831" y="674"/>
                </a:lnTo>
                <a:lnTo>
                  <a:pt x="1838" y="667"/>
                </a:lnTo>
                <a:lnTo>
                  <a:pt x="1855" y="649"/>
                </a:lnTo>
                <a:lnTo>
                  <a:pt x="1877" y="628"/>
                </a:lnTo>
                <a:lnTo>
                  <a:pt x="1900" y="603"/>
                </a:lnTo>
                <a:lnTo>
                  <a:pt x="1931" y="569"/>
                </a:lnTo>
                <a:lnTo>
                  <a:pt x="1967" y="536"/>
                </a:lnTo>
                <a:lnTo>
                  <a:pt x="2002" y="499"/>
                </a:lnTo>
                <a:lnTo>
                  <a:pt x="2039" y="456"/>
                </a:lnTo>
                <a:lnTo>
                  <a:pt x="2077" y="419"/>
                </a:lnTo>
                <a:lnTo>
                  <a:pt x="2119" y="377"/>
                </a:lnTo>
                <a:lnTo>
                  <a:pt x="2155" y="340"/>
                </a:lnTo>
                <a:lnTo>
                  <a:pt x="2194" y="302"/>
                </a:lnTo>
                <a:lnTo>
                  <a:pt x="2229" y="268"/>
                </a:lnTo>
                <a:lnTo>
                  <a:pt x="2262" y="235"/>
                </a:lnTo>
                <a:lnTo>
                  <a:pt x="2290" y="210"/>
                </a:lnTo>
                <a:lnTo>
                  <a:pt x="2313" y="188"/>
                </a:lnTo>
                <a:lnTo>
                  <a:pt x="2270" y="201"/>
                </a:lnTo>
                <a:lnTo>
                  <a:pt x="2219" y="222"/>
                </a:lnTo>
                <a:lnTo>
                  <a:pt x="2161" y="251"/>
                </a:lnTo>
                <a:lnTo>
                  <a:pt x="2102" y="281"/>
                </a:lnTo>
                <a:lnTo>
                  <a:pt x="2039" y="315"/>
                </a:lnTo>
                <a:lnTo>
                  <a:pt x="1983" y="349"/>
                </a:lnTo>
                <a:lnTo>
                  <a:pt x="1931" y="377"/>
                </a:lnTo>
                <a:lnTo>
                  <a:pt x="1887" y="402"/>
                </a:lnTo>
                <a:lnTo>
                  <a:pt x="1868" y="415"/>
                </a:lnTo>
                <a:lnTo>
                  <a:pt x="1844" y="431"/>
                </a:lnTo>
                <a:lnTo>
                  <a:pt x="1816" y="449"/>
                </a:lnTo>
                <a:lnTo>
                  <a:pt x="1787" y="469"/>
                </a:lnTo>
                <a:lnTo>
                  <a:pt x="1754" y="494"/>
                </a:lnTo>
                <a:lnTo>
                  <a:pt x="1722" y="519"/>
                </a:lnTo>
                <a:lnTo>
                  <a:pt x="1689" y="544"/>
                </a:lnTo>
                <a:lnTo>
                  <a:pt x="1654" y="569"/>
                </a:lnTo>
                <a:lnTo>
                  <a:pt x="1619" y="599"/>
                </a:lnTo>
                <a:lnTo>
                  <a:pt x="1586" y="628"/>
                </a:lnTo>
                <a:lnTo>
                  <a:pt x="1554" y="653"/>
                </a:lnTo>
                <a:lnTo>
                  <a:pt x="1524" y="683"/>
                </a:lnTo>
                <a:lnTo>
                  <a:pt x="1493" y="708"/>
                </a:lnTo>
                <a:lnTo>
                  <a:pt x="1470" y="733"/>
                </a:lnTo>
                <a:lnTo>
                  <a:pt x="1448" y="753"/>
                </a:lnTo>
                <a:lnTo>
                  <a:pt x="1429" y="774"/>
                </a:lnTo>
                <a:lnTo>
                  <a:pt x="1392" y="812"/>
                </a:lnTo>
                <a:lnTo>
                  <a:pt x="1350" y="842"/>
                </a:lnTo>
                <a:lnTo>
                  <a:pt x="1309" y="862"/>
                </a:lnTo>
                <a:lnTo>
                  <a:pt x="1269" y="876"/>
                </a:lnTo>
                <a:lnTo>
                  <a:pt x="1234" y="880"/>
                </a:lnTo>
                <a:lnTo>
                  <a:pt x="1201" y="880"/>
                </a:lnTo>
                <a:lnTo>
                  <a:pt x="1176" y="876"/>
                </a:lnTo>
                <a:lnTo>
                  <a:pt x="1157" y="867"/>
                </a:lnTo>
                <a:lnTo>
                  <a:pt x="1131" y="846"/>
                </a:lnTo>
                <a:lnTo>
                  <a:pt x="1114" y="821"/>
                </a:lnTo>
                <a:lnTo>
                  <a:pt x="1117" y="787"/>
                </a:lnTo>
                <a:lnTo>
                  <a:pt x="1147" y="742"/>
                </a:lnTo>
                <a:lnTo>
                  <a:pt x="1163" y="724"/>
                </a:lnTo>
                <a:lnTo>
                  <a:pt x="1185" y="699"/>
                </a:lnTo>
                <a:lnTo>
                  <a:pt x="1215" y="670"/>
                </a:lnTo>
                <a:lnTo>
                  <a:pt x="1247" y="637"/>
                </a:lnTo>
                <a:lnTo>
                  <a:pt x="1288" y="603"/>
                </a:lnTo>
                <a:lnTo>
                  <a:pt x="1328" y="565"/>
                </a:lnTo>
                <a:lnTo>
                  <a:pt x="1372" y="524"/>
                </a:lnTo>
                <a:lnTo>
                  <a:pt x="1415" y="486"/>
                </a:lnTo>
                <a:lnTo>
                  <a:pt x="1459" y="444"/>
                </a:lnTo>
                <a:lnTo>
                  <a:pt x="1502" y="406"/>
                </a:lnTo>
                <a:lnTo>
                  <a:pt x="1541" y="369"/>
                </a:lnTo>
                <a:lnTo>
                  <a:pt x="1577" y="335"/>
                </a:lnTo>
                <a:lnTo>
                  <a:pt x="1611" y="306"/>
                </a:lnTo>
                <a:lnTo>
                  <a:pt x="1638" y="281"/>
                </a:lnTo>
                <a:lnTo>
                  <a:pt x="1657" y="260"/>
                </a:lnTo>
                <a:lnTo>
                  <a:pt x="1670" y="247"/>
                </a:lnTo>
                <a:lnTo>
                  <a:pt x="1597" y="297"/>
                </a:lnTo>
                <a:lnTo>
                  <a:pt x="1524" y="349"/>
                </a:lnTo>
                <a:lnTo>
                  <a:pt x="1451" y="399"/>
                </a:lnTo>
                <a:lnTo>
                  <a:pt x="1380" y="449"/>
                </a:lnTo>
                <a:lnTo>
                  <a:pt x="1315" y="499"/>
                </a:lnTo>
                <a:lnTo>
                  <a:pt x="1250" y="544"/>
                </a:lnTo>
                <a:lnTo>
                  <a:pt x="1188" y="594"/>
                </a:lnTo>
                <a:lnTo>
                  <a:pt x="1128" y="642"/>
                </a:lnTo>
                <a:lnTo>
                  <a:pt x="1073" y="683"/>
                </a:lnTo>
                <a:lnTo>
                  <a:pt x="1022" y="724"/>
                </a:lnTo>
                <a:lnTo>
                  <a:pt x="976" y="762"/>
                </a:lnTo>
                <a:lnTo>
                  <a:pt x="935" y="796"/>
                </a:lnTo>
                <a:lnTo>
                  <a:pt x="901" y="826"/>
                </a:lnTo>
                <a:lnTo>
                  <a:pt x="870" y="851"/>
                </a:lnTo>
                <a:lnTo>
                  <a:pt x="846" y="871"/>
                </a:lnTo>
                <a:lnTo>
                  <a:pt x="827" y="887"/>
                </a:lnTo>
                <a:lnTo>
                  <a:pt x="797" y="912"/>
                </a:lnTo>
                <a:lnTo>
                  <a:pt x="769" y="930"/>
                </a:lnTo>
                <a:lnTo>
                  <a:pt x="743" y="946"/>
                </a:lnTo>
                <a:lnTo>
                  <a:pt x="715" y="955"/>
                </a:lnTo>
                <a:lnTo>
                  <a:pt x="691" y="960"/>
                </a:lnTo>
                <a:lnTo>
                  <a:pt x="666" y="955"/>
                </a:lnTo>
                <a:lnTo>
                  <a:pt x="643" y="946"/>
                </a:lnTo>
                <a:lnTo>
                  <a:pt x="618" y="930"/>
                </a:lnTo>
                <a:lnTo>
                  <a:pt x="588" y="896"/>
                </a:lnTo>
                <a:lnTo>
                  <a:pt x="582" y="867"/>
                </a:lnTo>
                <a:lnTo>
                  <a:pt x="594" y="842"/>
                </a:lnTo>
                <a:lnTo>
                  <a:pt x="607" y="830"/>
                </a:lnTo>
                <a:lnTo>
                  <a:pt x="613" y="826"/>
                </a:lnTo>
                <a:lnTo>
                  <a:pt x="623" y="817"/>
                </a:lnTo>
                <a:lnTo>
                  <a:pt x="634" y="812"/>
                </a:lnTo>
                <a:lnTo>
                  <a:pt x="647" y="803"/>
                </a:lnTo>
                <a:lnTo>
                  <a:pt x="659" y="799"/>
                </a:lnTo>
                <a:lnTo>
                  <a:pt x="669" y="796"/>
                </a:lnTo>
                <a:lnTo>
                  <a:pt x="681" y="792"/>
                </a:lnTo>
                <a:lnTo>
                  <a:pt x="688" y="792"/>
                </a:lnTo>
                <a:lnTo>
                  <a:pt x="708" y="787"/>
                </a:lnTo>
                <a:lnTo>
                  <a:pt x="727" y="778"/>
                </a:lnTo>
                <a:lnTo>
                  <a:pt x="746" y="767"/>
                </a:lnTo>
                <a:lnTo>
                  <a:pt x="762" y="753"/>
                </a:lnTo>
                <a:lnTo>
                  <a:pt x="781" y="737"/>
                </a:lnTo>
                <a:lnTo>
                  <a:pt x="802" y="721"/>
                </a:lnTo>
                <a:lnTo>
                  <a:pt x="824" y="699"/>
                </a:lnTo>
                <a:lnTo>
                  <a:pt x="849" y="683"/>
                </a:lnTo>
                <a:lnTo>
                  <a:pt x="840" y="687"/>
                </a:lnTo>
                <a:lnTo>
                  <a:pt x="833" y="692"/>
                </a:lnTo>
                <a:lnTo>
                  <a:pt x="821" y="695"/>
                </a:lnTo>
                <a:lnTo>
                  <a:pt x="808" y="699"/>
                </a:lnTo>
                <a:lnTo>
                  <a:pt x="795" y="708"/>
                </a:lnTo>
                <a:lnTo>
                  <a:pt x="778" y="712"/>
                </a:lnTo>
                <a:lnTo>
                  <a:pt x="759" y="724"/>
                </a:lnTo>
                <a:lnTo>
                  <a:pt x="740" y="733"/>
                </a:lnTo>
                <a:lnTo>
                  <a:pt x="753" y="721"/>
                </a:lnTo>
                <a:lnTo>
                  <a:pt x="769" y="708"/>
                </a:lnTo>
                <a:lnTo>
                  <a:pt x="792" y="692"/>
                </a:lnTo>
                <a:lnTo>
                  <a:pt x="818" y="674"/>
                </a:lnTo>
                <a:lnTo>
                  <a:pt x="843" y="658"/>
                </a:lnTo>
                <a:lnTo>
                  <a:pt x="868" y="642"/>
                </a:lnTo>
                <a:lnTo>
                  <a:pt x="892" y="619"/>
                </a:lnTo>
                <a:lnTo>
                  <a:pt x="911" y="603"/>
                </a:lnTo>
                <a:lnTo>
                  <a:pt x="901" y="608"/>
                </a:lnTo>
                <a:lnTo>
                  <a:pt x="886" y="617"/>
                </a:lnTo>
                <a:lnTo>
                  <a:pt x="876" y="624"/>
                </a:lnTo>
                <a:lnTo>
                  <a:pt x="862" y="633"/>
                </a:lnTo>
                <a:lnTo>
                  <a:pt x="851" y="642"/>
                </a:lnTo>
                <a:lnTo>
                  <a:pt x="837" y="649"/>
                </a:lnTo>
                <a:lnTo>
                  <a:pt x="824" y="658"/>
                </a:lnTo>
                <a:lnTo>
                  <a:pt x="811" y="667"/>
                </a:lnTo>
                <a:lnTo>
                  <a:pt x="830" y="649"/>
                </a:lnTo>
                <a:lnTo>
                  <a:pt x="865" y="617"/>
                </a:lnTo>
                <a:lnTo>
                  <a:pt x="911" y="574"/>
                </a:lnTo>
                <a:lnTo>
                  <a:pt x="968" y="524"/>
                </a:lnTo>
                <a:lnTo>
                  <a:pt x="1027" y="469"/>
                </a:lnTo>
                <a:lnTo>
                  <a:pt x="1085" y="415"/>
                </a:lnTo>
                <a:lnTo>
                  <a:pt x="1138" y="369"/>
                </a:lnTo>
                <a:lnTo>
                  <a:pt x="1182" y="327"/>
                </a:lnTo>
                <a:lnTo>
                  <a:pt x="1157" y="340"/>
                </a:lnTo>
                <a:lnTo>
                  <a:pt x="1125" y="356"/>
                </a:lnTo>
                <a:lnTo>
                  <a:pt x="1089" y="377"/>
                </a:lnTo>
                <a:lnTo>
                  <a:pt x="1050" y="406"/>
                </a:lnTo>
                <a:lnTo>
                  <a:pt x="1005" y="440"/>
                </a:lnTo>
                <a:lnTo>
                  <a:pt x="963" y="474"/>
                </a:lnTo>
                <a:lnTo>
                  <a:pt x="914" y="511"/>
                </a:lnTo>
                <a:lnTo>
                  <a:pt x="868" y="549"/>
                </a:lnTo>
                <a:lnTo>
                  <a:pt x="821" y="587"/>
                </a:lnTo>
                <a:lnTo>
                  <a:pt x="775" y="624"/>
                </a:lnTo>
                <a:lnTo>
                  <a:pt x="734" y="658"/>
                </a:lnTo>
                <a:lnTo>
                  <a:pt x="694" y="692"/>
                </a:lnTo>
                <a:lnTo>
                  <a:pt x="659" y="721"/>
                </a:lnTo>
                <a:lnTo>
                  <a:pt x="629" y="746"/>
                </a:lnTo>
                <a:lnTo>
                  <a:pt x="604" y="767"/>
                </a:lnTo>
                <a:lnTo>
                  <a:pt x="588" y="778"/>
                </a:lnTo>
                <a:lnTo>
                  <a:pt x="563" y="796"/>
                </a:lnTo>
                <a:lnTo>
                  <a:pt x="539" y="808"/>
                </a:lnTo>
                <a:lnTo>
                  <a:pt x="520" y="817"/>
                </a:lnTo>
                <a:lnTo>
                  <a:pt x="501" y="821"/>
                </a:lnTo>
                <a:lnTo>
                  <a:pt x="482" y="821"/>
                </a:lnTo>
                <a:lnTo>
                  <a:pt x="466" y="817"/>
                </a:lnTo>
                <a:lnTo>
                  <a:pt x="450" y="808"/>
                </a:lnTo>
                <a:lnTo>
                  <a:pt x="436" y="799"/>
                </a:lnTo>
                <a:lnTo>
                  <a:pt x="414" y="774"/>
                </a:lnTo>
                <a:lnTo>
                  <a:pt x="404" y="753"/>
                </a:lnTo>
                <a:lnTo>
                  <a:pt x="410" y="724"/>
                </a:lnTo>
                <a:lnTo>
                  <a:pt x="426" y="695"/>
                </a:lnTo>
                <a:lnTo>
                  <a:pt x="442" y="674"/>
                </a:lnTo>
                <a:lnTo>
                  <a:pt x="469" y="642"/>
                </a:lnTo>
                <a:lnTo>
                  <a:pt x="504" y="599"/>
                </a:lnTo>
                <a:lnTo>
                  <a:pt x="545" y="549"/>
                </a:lnTo>
                <a:lnTo>
                  <a:pt x="595" y="490"/>
                </a:lnTo>
                <a:lnTo>
                  <a:pt x="656" y="424"/>
                </a:lnTo>
                <a:lnTo>
                  <a:pt x="721" y="349"/>
                </a:lnTo>
                <a:lnTo>
                  <a:pt x="795" y="268"/>
                </a:lnTo>
                <a:lnTo>
                  <a:pt x="766" y="297"/>
                </a:lnTo>
                <a:lnTo>
                  <a:pt x="734" y="327"/>
                </a:lnTo>
                <a:lnTo>
                  <a:pt x="702" y="356"/>
                </a:lnTo>
                <a:lnTo>
                  <a:pt x="665" y="390"/>
                </a:lnTo>
                <a:lnTo>
                  <a:pt x="626" y="424"/>
                </a:lnTo>
                <a:lnTo>
                  <a:pt x="588" y="456"/>
                </a:lnTo>
                <a:lnTo>
                  <a:pt x="547" y="490"/>
                </a:lnTo>
                <a:lnTo>
                  <a:pt x="510" y="524"/>
                </a:lnTo>
                <a:lnTo>
                  <a:pt x="472" y="558"/>
                </a:lnTo>
                <a:lnTo>
                  <a:pt x="433" y="587"/>
                </a:lnTo>
                <a:lnTo>
                  <a:pt x="398" y="617"/>
                </a:lnTo>
                <a:lnTo>
                  <a:pt x="368" y="642"/>
                </a:lnTo>
                <a:lnTo>
                  <a:pt x="339" y="667"/>
                </a:lnTo>
                <a:lnTo>
                  <a:pt x="314" y="687"/>
                </a:lnTo>
                <a:lnTo>
                  <a:pt x="295" y="699"/>
                </a:lnTo>
                <a:lnTo>
                  <a:pt x="278" y="712"/>
                </a:lnTo>
                <a:lnTo>
                  <a:pt x="252" y="728"/>
                </a:lnTo>
                <a:lnTo>
                  <a:pt x="224" y="746"/>
                </a:lnTo>
                <a:lnTo>
                  <a:pt x="197" y="758"/>
                </a:lnTo>
                <a:lnTo>
                  <a:pt x="168" y="771"/>
                </a:lnTo>
                <a:lnTo>
                  <a:pt x="143" y="778"/>
                </a:lnTo>
                <a:lnTo>
                  <a:pt x="119" y="787"/>
                </a:lnTo>
                <a:lnTo>
                  <a:pt x="100" y="792"/>
                </a:lnTo>
                <a:lnTo>
                  <a:pt x="87" y="792"/>
                </a:lnTo>
                <a:lnTo>
                  <a:pt x="75" y="792"/>
                </a:lnTo>
                <a:lnTo>
                  <a:pt x="62" y="792"/>
                </a:lnTo>
                <a:lnTo>
                  <a:pt x="48" y="792"/>
                </a:lnTo>
                <a:lnTo>
                  <a:pt x="35" y="792"/>
                </a:lnTo>
                <a:lnTo>
                  <a:pt x="23" y="792"/>
                </a:lnTo>
                <a:lnTo>
                  <a:pt x="13" y="792"/>
                </a:lnTo>
                <a:lnTo>
                  <a:pt x="4" y="787"/>
                </a:lnTo>
                <a:lnTo>
                  <a:pt x="0" y="787"/>
                </a:lnTo>
                <a:lnTo>
                  <a:pt x="16" y="783"/>
                </a:lnTo>
                <a:lnTo>
                  <a:pt x="29" y="778"/>
                </a:lnTo>
                <a:lnTo>
                  <a:pt x="35" y="771"/>
                </a:lnTo>
                <a:lnTo>
                  <a:pt x="37" y="771"/>
                </a:lnTo>
                <a:lnTo>
                  <a:pt x="20" y="767"/>
                </a:lnTo>
                <a:lnTo>
                  <a:pt x="10" y="758"/>
                </a:lnTo>
                <a:lnTo>
                  <a:pt x="10" y="753"/>
                </a:lnTo>
                <a:lnTo>
                  <a:pt x="26" y="758"/>
                </a:lnTo>
                <a:lnTo>
                  <a:pt x="43" y="758"/>
                </a:lnTo>
                <a:lnTo>
                  <a:pt x="59" y="758"/>
                </a:lnTo>
                <a:lnTo>
                  <a:pt x="71" y="753"/>
                </a:lnTo>
                <a:lnTo>
                  <a:pt x="78" y="749"/>
                </a:lnTo>
                <a:lnTo>
                  <a:pt x="75" y="746"/>
                </a:lnTo>
                <a:lnTo>
                  <a:pt x="68" y="746"/>
                </a:lnTo>
                <a:lnTo>
                  <a:pt x="54" y="742"/>
                </a:lnTo>
                <a:lnTo>
                  <a:pt x="40" y="742"/>
                </a:lnTo>
                <a:lnTo>
                  <a:pt x="43" y="737"/>
                </a:lnTo>
                <a:lnTo>
                  <a:pt x="62" y="733"/>
                </a:lnTo>
                <a:lnTo>
                  <a:pt x="84" y="728"/>
                </a:lnTo>
                <a:lnTo>
                  <a:pt x="100" y="724"/>
                </a:lnTo>
                <a:lnTo>
                  <a:pt x="106" y="724"/>
                </a:lnTo>
                <a:lnTo>
                  <a:pt x="97" y="721"/>
                </a:lnTo>
                <a:lnTo>
                  <a:pt x="84" y="721"/>
                </a:lnTo>
                <a:lnTo>
                  <a:pt x="71" y="721"/>
                </a:lnTo>
                <a:lnTo>
                  <a:pt x="84" y="717"/>
                </a:lnTo>
                <a:lnTo>
                  <a:pt x="100" y="708"/>
                </a:lnTo>
                <a:lnTo>
                  <a:pt x="116" y="699"/>
                </a:lnTo>
                <a:lnTo>
                  <a:pt x="133" y="687"/>
                </a:lnTo>
                <a:lnTo>
                  <a:pt x="146" y="678"/>
                </a:lnTo>
                <a:lnTo>
                  <a:pt x="162" y="667"/>
                </a:lnTo>
                <a:lnTo>
                  <a:pt x="178" y="658"/>
                </a:lnTo>
                <a:lnTo>
                  <a:pt x="191" y="644"/>
                </a:lnTo>
                <a:lnTo>
                  <a:pt x="214" y="628"/>
                </a:lnTo>
                <a:lnTo>
                  <a:pt x="246" y="603"/>
                </a:lnTo>
                <a:lnTo>
                  <a:pt x="287" y="569"/>
                </a:lnTo>
                <a:lnTo>
                  <a:pt x="339" y="528"/>
                </a:lnTo>
                <a:lnTo>
                  <a:pt x="393" y="486"/>
                </a:lnTo>
                <a:lnTo>
                  <a:pt x="452" y="435"/>
                </a:lnTo>
                <a:lnTo>
                  <a:pt x="517" y="385"/>
                </a:lnTo>
                <a:lnTo>
                  <a:pt x="581" y="331"/>
                </a:lnTo>
                <a:lnTo>
                  <a:pt x="646" y="281"/>
                </a:lnTo>
                <a:lnTo>
                  <a:pt x="708" y="231"/>
                </a:lnTo>
                <a:lnTo>
                  <a:pt x="765" y="185"/>
                </a:lnTo>
                <a:lnTo>
                  <a:pt x="817" y="143"/>
                </a:lnTo>
                <a:lnTo>
                  <a:pt x="862" y="106"/>
                </a:lnTo>
                <a:lnTo>
                  <a:pt x="901" y="76"/>
                </a:lnTo>
                <a:lnTo>
                  <a:pt x="927" y="54"/>
                </a:lnTo>
                <a:lnTo>
                  <a:pt x="940" y="42"/>
                </a:lnTo>
                <a:lnTo>
                  <a:pt x="957" y="29"/>
                </a:lnTo>
                <a:lnTo>
                  <a:pt x="970" y="22"/>
                </a:lnTo>
                <a:lnTo>
                  <a:pt x="986" y="9"/>
                </a:lnTo>
                <a:lnTo>
                  <a:pt x="1002" y="4"/>
                </a:lnTo>
                <a:lnTo>
                  <a:pt x="1020" y="0"/>
                </a:lnTo>
                <a:lnTo>
                  <a:pt x="1036" y="4"/>
                </a:lnTo>
                <a:lnTo>
                  <a:pt x="1054" y="9"/>
                </a:lnTo>
                <a:lnTo>
                  <a:pt x="1076" y="25"/>
                </a:lnTo>
                <a:lnTo>
                  <a:pt x="1106" y="59"/>
                </a:lnTo>
                <a:lnTo>
                  <a:pt x="1117" y="84"/>
                </a:lnTo>
                <a:lnTo>
                  <a:pt x="1106" y="109"/>
                </a:lnTo>
                <a:lnTo>
                  <a:pt x="1082" y="134"/>
                </a:lnTo>
                <a:lnTo>
                  <a:pt x="1053" y="160"/>
                </a:lnTo>
                <a:lnTo>
                  <a:pt x="1002" y="206"/>
                </a:lnTo>
                <a:lnTo>
                  <a:pt x="938" y="268"/>
                </a:lnTo>
                <a:lnTo>
                  <a:pt x="868" y="340"/>
                </a:lnTo>
                <a:lnTo>
                  <a:pt x="797" y="415"/>
                </a:lnTo>
                <a:lnTo>
                  <a:pt x="731" y="486"/>
                </a:lnTo>
                <a:lnTo>
                  <a:pt x="681" y="544"/>
                </a:lnTo>
                <a:lnTo>
                  <a:pt x="650" y="587"/>
                </a:lnTo>
                <a:lnTo>
                  <a:pt x="681" y="565"/>
                </a:lnTo>
                <a:lnTo>
                  <a:pt x="715" y="536"/>
                </a:lnTo>
                <a:lnTo>
                  <a:pt x="756" y="506"/>
                </a:lnTo>
                <a:lnTo>
                  <a:pt x="799" y="478"/>
                </a:lnTo>
                <a:lnTo>
                  <a:pt x="846" y="444"/>
                </a:lnTo>
                <a:lnTo>
                  <a:pt x="892" y="410"/>
                </a:lnTo>
                <a:lnTo>
                  <a:pt x="940" y="374"/>
                </a:lnTo>
                <a:lnTo>
                  <a:pt x="989" y="340"/>
                </a:lnTo>
                <a:lnTo>
                  <a:pt x="1036" y="306"/>
                </a:lnTo>
                <a:lnTo>
                  <a:pt x="1082" y="276"/>
                </a:lnTo>
                <a:lnTo>
                  <a:pt x="1122" y="247"/>
                </a:lnTo>
                <a:lnTo>
                  <a:pt x="1160" y="218"/>
                </a:lnTo>
                <a:lnTo>
                  <a:pt x="1193" y="197"/>
                </a:lnTo>
                <a:lnTo>
                  <a:pt x="1221" y="181"/>
                </a:lnTo>
                <a:lnTo>
                  <a:pt x="1241" y="168"/>
                </a:lnTo>
                <a:lnTo>
                  <a:pt x="1256" y="160"/>
                </a:lnTo>
                <a:lnTo>
                  <a:pt x="1272" y="151"/>
                </a:lnTo>
                <a:lnTo>
                  <a:pt x="1290" y="147"/>
                </a:lnTo>
                <a:lnTo>
                  <a:pt x="1308" y="147"/>
                </a:lnTo>
                <a:lnTo>
                  <a:pt x="1324" y="147"/>
                </a:lnTo>
                <a:lnTo>
                  <a:pt x="1340" y="151"/>
                </a:lnTo>
                <a:lnTo>
                  <a:pt x="1358" y="160"/>
                </a:lnTo>
                <a:lnTo>
                  <a:pt x="1374" y="168"/>
                </a:lnTo>
                <a:lnTo>
                  <a:pt x="1393" y="181"/>
                </a:lnTo>
                <a:lnTo>
                  <a:pt x="1418" y="206"/>
                </a:lnTo>
                <a:lnTo>
                  <a:pt x="1424" y="231"/>
                </a:lnTo>
                <a:lnTo>
                  <a:pt x="1409" y="256"/>
                </a:lnTo>
                <a:lnTo>
                  <a:pt x="1383" y="285"/>
                </a:lnTo>
                <a:lnTo>
                  <a:pt x="1370" y="297"/>
                </a:lnTo>
                <a:lnTo>
                  <a:pt x="1350" y="315"/>
                </a:lnTo>
                <a:lnTo>
                  <a:pt x="1324" y="335"/>
                </a:lnTo>
                <a:lnTo>
                  <a:pt x="1293" y="360"/>
                </a:lnTo>
                <a:lnTo>
                  <a:pt x="1256" y="394"/>
                </a:lnTo>
                <a:lnTo>
                  <a:pt x="1218" y="427"/>
                </a:lnTo>
                <a:lnTo>
                  <a:pt x="1173" y="460"/>
                </a:lnTo>
                <a:lnTo>
                  <a:pt x="1131" y="499"/>
                </a:lnTo>
                <a:lnTo>
                  <a:pt x="1086" y="536"/>
                </a:lnTo>
                <a:lnTo>
                  <a:pt x="1044" y="574"/>
                </a:lnTo>
                <a:lnTo>
                  <a:pt x="1002" y="612"/>
                </a:lnTo>
                <a:lnTo>
                  <a:pt x="966" y="644"/>
                </a:lnTo>
                <a:lnTo>
                  <a:pt x="930" y="678"/>
                </a:lnTo>
                <a:lnTo>
                  <a:pt x="901" y="708"/>
                </a:lnTo>
                <a:lnTo>
                  <a:pt x="876" y="737"/>
                </a:lnTo>
                <a:lnTo>
                  <a:pt x="859" y="758"/>
                </a:lnTo>
                <a:lnTo>
                  <a:pt x="917" y="712"/>
                </a:lnTo>
                <a:lnTo>
                  <a:pt x="979" y="667"/>
                </a:lnTo>
                <a:lnTo>
                  <a:pt x="1044" y="617"/>
                </a:lnTo>
                <a:lnTo>
                  <a:pt x="1112" y="565"/>
                </a:lnTo>
                <a:lnTo>
                  <a:pt x="1182" y="515"/>
                </a:lnTo>
                <a:lnTo>
                  <a:pt x="1250" y="460"/>
                </a:lnTo>
                <a:lnTo>
                  <a:pt x="1318" y="410"/>
                </a:lnTo>
                <a:lnTo>
                  <a:pt x="1386" y="360"/>
                </a:lnTo>
                <a:lnTo>
                  <a:pt x="1448" y="310"/>
                </a:lnTo>
                <a:lnTo>
                  <a:pt x="1508" y="268"/>
                </a:lnTo>
                <a:lnTo>
                  <a:pt x="1564" y="226"/>
                </a:lnTo>
                <a:lnTo>
                  <a:pt x="1613" y="188"/>
                </a:lnTo>
                <a:lnTo>
                  <a:pt x="1654" y="156"/>
                </a:lnTo>
                <a:lnTo>
                  <a:pt x="1689" y="131"/>
                </a:lnTo>
                <a:lnTo>
                  <a:pt x="1716" y="109"/>
                </a:lnTo>
                <a:lnTo>
                  <a:pt x="1732" y="97"/>
                </a:lnTo>
                <a:lnTo>
                  <a:pt x="1754" y="79"/>
                </a:lnTo>
                <a:lnTo>
                  <a:pt x="1776" y="63"/>
                </a:lnTo>
                <a:lnTo>
                  <a:pt x="1799" y="47"/>
                </a:lnTo>
                <a:lnTo>
                  <a:pt x="1819" y="34"/>
                </a:lnTo>
                <a:lnTo>
                  <a:pt x="1841" y="29"/>
                </a:lnTo>
                <a:lnTo>
                  <a:pt x="1866" y="25"/>
                </a:lnTo>
                <a:lnTo>
                  <a:pt x="1893" y="34"/>
                </a:lnTo>
                <a:lnTo>
                  <a:pt x="1919" y="47"/>
                </a:lnTo>
                <a:lnTo>
                  <a:pt x="1945" y="67"/>
                </a:lnTo>
                <a:lnTo>
                  <a:pt x="1961" y="88"/>
                </a:lnTo>
                <a:lnTo>
                  <a:pt x="1971" y="113"/>
                </a:lnTo>
                <a:lnTo>
                  <a:pt x="1971" y="134"/>
                </a:lnTo>
                <a:lnTo>
                  <a:pt x="1967" y="160"/>
                </a:lnTo>
                <a:lnTo>
                  <a:pt x="1955" y="185"/>
                </a:lnTo>
                <a:lnTo>
                  <a:pt x="1936" y="210"/>
                </a:lnTo>
                <a:lnTo>
                  <a:pt x="1915" y="231"/>
                </a:lnTo>
                <a:lnTo>
                  <a:pt x="1899" y="243"/>
                </a:lnTo>
                <a:lnTo>
                  <a:pt x="1871" y="265"/>
                </a:lnTo>
                <a:lnTo>
                  <a:pt x="1838" y="285"/>
                </a:lnTo>
                <a:lnTo>
                  <a:pt x="1800" y="315"/>
                </a:lnTo>
                <a:lnTo>
                  <a:pt x="1754" y="344"/>
                </a:lnTo>
                <a:lnTo>
                  <a:pt x="1709" y="381"/>
                </a:lnTo>
                <a:lnTo>
                  <a:pt x="1660" y="415"/>
                </a:lnTo>
                <a:lnTo>
                  <a:pt x="1611" y="453"/>
                </a:lnTo>
                <a:lnTo>
                  <a:pt x="1561" y="494"/>
                </a:lnTo>
                <a:lnTo>
                  <a:pt x="1515" y="533"/>
                </a:lnTo>
                <a:lnTo>
                  <a:pt x="1473" y="569"/>
                </a:lnTo>
                <a:lnTo>
                  <a:pt x="1434" y="608"/>
                </a:lnTo>
                <a:lnTo>
                  <a:pt x="1402" y="644"/>
                </a:lnTo>
                <a:lnTo>
                  <a:pt x="1374" y="678"/>
                </a:lnTo>
                <a:lnTo>
                  <a:pt x="1358" y="712"/>
                </a:lnTo>
                <a:lnTo>
                  <a:pt x="1350" y="737"/>
                </a:lnTo>
                <a:lnTo>
                  <a:pt x="1380" y="717"/>
                </a:lnTo>
                <a:lnTo>
                  <a:pt x="1415" y="687"/>
                </a:lnTo>
                <a:lnTo>
                  <a:pt x="1459" y="653"/>
                </a:lnTo>
                <a:lnTo>
                  <a:pt x="1508" y="612"/>
                </a:lnTo>
                <a:lnTo>
                  <a:pt x="1561" y="569"/>
                </a:lnTo>
                <a:lnTo>
                  <a:pt x="1619" y="519"/>
                </a:lnTo>
                <a:lnTo>
                  <a:pt x="1681" y="474"/>
                </a:lnTo>
                <a:lnTo>
                  <a:pt x="1747" y="419"/>
                </a:lnTo>
                <a:lnTo>
                  <a:pt x="1812" y="369"/>
                </a:lnTo>
                <a:lnTo>
                  <a:pt x="1883" y="319"/>
                </a:lnTo>
                <a:lnTo>
                  <a:pt x="1952" y="268"/>
                </a:lnTo>
                <a:lnTo>
                  <a:pt x="2023" y="222"/>
                </a:lnTo>
                <a:lnTo>
                  <a:pt x="2093" y="176"/>
                </a:lnTo>
                <a:lnTo>
                  <a:pt x="2161" y="134"/>
                </a:lnTo>
                <a:lnTo>
                  <a:pt x="2232" y="97"/>
                </a:lnTo>
                <a:lnTo>
                  <a:pt x="2297" y="67"/>
                </a:lnTo>
                <a:lnTo>
                  <a:pt x="2332" y="54"/>
                </a:lnTo>
                <a:lnTo>
                  <a:pt x="2362" y="47"/>
                </a:lnTo>
                <a:lnTo>
                  <a:pt x="2390" y="42"/>
                </a:lnTo>
                <a:lnTo>
                  <a:pt x="2413" y="38"/>
                </a:lnTo>
                <a:lnTo>
                  <a:pt x="2436" y="42"/>
                </a:lnTo>
                <a:lnTo>
                  <a:pt x="2458" y="50"/>
                </a:lnTo>
                <a:lnTo>
                  <a:pt x="2477" y="59"/>
                </a:lnTo>
                <a:lnTo>
                  <a:pt x="2497" y="72"/>
                </a:lnTo>
                <a:lnTo>
                  <a:pt x="2517" y="88"/>
                </a:lnTo>
                <a:lnTo>
                  <a:pt x="2527" y="106"/>
                </a:lnTo>
                <a:lnTo>
                  <a:pt x="2530" y="118"/>
                </a:lnTo>
                <a:lnTo>
                  <a:pt x="2530" y="134"/>
                </a:lnTo>
                <a:lnTo>
                  <a:pt x="2523" y="151"/>
                </a:lnTo>
                <a:lnTo>
                  <a:pt x="2511" y="168"/>
                </a:lnTo>
                <a:lnTo>
                  <a:pt x="2494" y="188"/>
                </a:lnTo>
                <a:lnTo>
                  <a:pt x="2477" y="206"/>
                </a:lnTo>
                <a:lnTo>
                  <a:pt x="2446" y="231"/>
                </a:lnTo>
                <a:lnTo>
                  <a:pt x="2406" y="265"/>
                </a:lnTo>
                <a:lnTo>
                  <a:pt x="2357" y="302"/>
                </a:lnTo>
                <a:lnTo>
                  <a:pt x="2303" y="340"/>
                </a:lnTo>
                <a:lnTo>
                  <a:pt x="2251" y="381"/>
                </a:lnTo>
                <a:lnTo>
                  <a:pt x="2207" y="410"/>
                </a:lnTo>
                <a:lnTo>
                  <a:pt x="2175" y="440"/>
                </a:lnTo>
                <a:lnTo>
                  <a:pt x="2155" y="453"/>
                </a:lnTo>
                <a:lnTo>
                  <a:pt x="2170" y="435"/>
                </a:lnTo>
                <a:lnTo>
                  <a:pt x="2191" y="415"/>
                </a:lnTo>
                <a:lnTo>
                  <a:pt x="2213" y="394"/>
                </a:lnTo>
                <a:lnTo>
                  <a:pt x="2226"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2" name="Freeform 16">
            <a:extLst>
              <a:ext uri="{FF2B5EF4-FFF2-40B4-BE49-F238E27FC236}">
                <a16:creationId xmlns:a16="http://schemas.microsoft.com/office/drawing/2014/main" id="{F07E7780-7719-4FA2-9505-D5D86F00C9CC}"/>
              </a:ext>
            </a:extLst>
          </p:cNvPr>
          <p:cNvSpPr>
            <a:spLocks/>
          </p:cNvSpPr>
          <p:nvPr/>
        </p:nvSpPr>
        <p:spPr bwMode="auto">
          <a:xfrm>
            <a:off x="6019800" y="1397000"/>
            <a:ext cx="1338263" cy="508000"/>
          </a:xfrm>
          <a:custGeom>
            <a:avLst/>
            <a:gdLst>
              <a:gd name="T0" fmla="*/ 230808 w 2528"/>
              <a:gd name="T1" fmla="*/ 263779 h 961"/>
              <a:gd name="T2" fmla="*/ 285334 w 2528"/>
              <a:gd name="T3" fmla="*/ 339371 h 961"/>
              <a:gd name="T4" fmla="*/ 302274 w 2528"/>
              <a:gd name="T5" fmla="*/ 383247 h 961"/>
              <a:gd name="T6" fmla="*/ 319743 w 2528"/>
              <a:gd name="T7" fmla="*/ 394876 h 961"/>
              <a:gd name="T8" fmla="*/ 345153 w 2528"/>
              <a:gd name="T9" fmla="*/ 405977 h 961"/>
              <a:gd name="T10" fmla="*/ 365799 w 2528"/>
              <a:gd name="T11" fmla="*/ 405977 h 961"/>
              <a:gd name="T12" fmla="*/ 345153 w 2528"/>
              <a:gd name="T13" fmla="*/ 332499 h 961"/>
              <a:gd name="T14" fmla="*/ 197987 w 2528"/>
              <a:gd name="T15" fmla="*/ 179729 h 961"/>
              <a:gd name="T16" fmla="*/ 194810 w 2528"/>
              <a:gd name="T17" fmla="*/ 133211 h 961"/>
              <a:gd name="T18" fmla="*/ 377445 w 2528"/>
              <a:gd name="T19" fmla="*/ 237349 h 961"/>
              <a:gd name="T20" fmla="*/ 516142 w 2528"/>
              <a:gd name="T21" fmla="*/ 345715 h 961"/>
              <a:gd name="T22" fmla="*/ 645839 w 2528"/>
              <a:gd name="T23" fmla="*/ 456196 h 961"/>
              <a:gd name="T24" fmla="*/ 746950 w 2528"/>
              <a:gd name="T25" fmla="*/ 416549 h 961"/>
              <a:gd name="T26" fmla="*/ 611959 w 2528"/>
              <a:gd name="T27" fmla="*/ 276995 h 961"/>
              <a:gd name="T28" fmla="*/ 461616 w 2528"/>
              <a:gd name="T29" fmla="*/ 137969 h 961"/>
              <a:gd name="T30" fmla="*/ 709364 w 2528"/>
              <a:gd name="T31" fmla="*/ 314527 h 961"/>
              <a:gd name="T32" fmla="*/ 890411 w 2528"/>
              <a:gd name="T33" fmla="*/ 460953 h 961"/>
              <a:gd name="T34" fmla="*/ 998403 w 2528"/>
              <a:gd name="T35" fmla="*/ 500599 h 961"/>
              <a:gd name="T36" fmla="*/ 1003168 w 2528"/>
              <a:gd name="T37" fmla="*/ 429765 h 961"/>
              <a:gd name="T38" fmla="*/ 943878 w 2528"/>
              <a:gd name="T39" fmla="*/ 405977 h 961"/>
              <a:gd name="T40" fmla="*/ 903645 w 2528"/>
              <a:gd name="T41" fmla="*/ 367388 h 961"/>
              <a:gd name="T42" fmla="*/ 919526 w 2528"/>
              <a:gd name="T43" fmla="*/ 365802 h 961"/>
              <a:gd name="T44" fmla="*/ 875059 w 2528"/>
              <a:gd name="T45" fmla="*/ 330385 h 961"/>
              <a:gd name="T46" fmla="*/ 856001 w 2528"/>
              <a:gd name="T47" fmla="*/ 303954 h 961"/>
              <a:gd name="T48" fmla="*/ 761772 w 2528"/>
              <a:gd name="T49" fmla="*/ 199288 h 961"/>
              <a:gd name="T50" fmla="*/ 949701 w 2528"/>
              <a:gd name="T51" fmla="*/ 348358 h 961"/>
              <a:gd name="T52" fmla="*/ 1062987 w 2528"/>
              <a:gd name="T53" fmla="*/ 432408 h 961"/>
              <a:gd name="T54" fmla="*/ 1121748 w 2528"/>
              <a:gd name="T55" fmla="*/ 383247 h 961"/>
              <a:gd name="T56" fmla="*/ 957112 w 2528"/>
              <a:gd name="T57" fmla="*/ 184487 h 961"/>
              <a:gd name="T58" fmla="*/ 1048694 w 2528"/>
              <a:gd name="T59" fmla="*/ 259022 h 961"/>
              <a:gd name="T60" fmla="*/ 1182097 w 2528"/>
              <a:gd name="T61" fmla="*/ 370031 h 961"/>
              <a:gd name="T62" fmla="*/ 1285325 w 2528"/>
              <a:gd name="T63" fmla="*/ 419193 h 961"/>
              <a:gd name="T64" fmla="*/ 1336145 w 2528"/>
              <a:gd name="T65" fmla="*/ 416549 h 961"/>
              <a:gd name="T66" fmla="*/ 1332969 w 2528"/>
              <a:gd name="T67" fmla="*/ 398576 h 961"/>
              <a:gd name="T68" fmla="*/ 1309677 w 2528"/>
              <a:gd name="T69" fmla="*/ 392762 h 961"/>
              <a:gd name="T70" fmla="*/ 1293795 w 2528"/>
              <a:gd name="T71" fmla="*/ 381661 h 961"/>
              <a:gd name="T72" fmla="*/ 1244034 w 2528"/>
              <a:gd name="T73" fmla="*/ 348358 h 961"/>
              <a:gd name="T74" fmla="*/ 1064576 w 2528"/>
              <a:gd name="T75" fmla="*/ 204046 h 961"/>
              <a:gd name="T76" fmla="*/ 847531 w 2528"/>
              <a:gd name="T77" fmla="*/ 28545 h 961"/>
              <a:gd name="T78" fmla="*/ 780830 w 2528"/>
              <a:gd name="T79" fmla="*/ 4229 h 961"/>
              <a:gd name="T80" fmla="*/ 842238 w 2528"/>
              <a:gd name="T81" fmla="*/ 141669 h 961"/>
              <a:gd name="T82" fmla="*/ 938055 w 2528"/>
              <a:gd name="T83" fmla="*/ 268008 h 961"/>
              <a:gd name="T84" fmla="*/ 744832 w 2528"/>
              <a:gd name="T85" fmla="*/ 130568 h 961"/>
              <a:gd name="T86" fmla="*/ 646368 w 2528"/>
              <a:gd name="T87" fmla="*/ 77707 h 961"/>
              <a:gd name="T88" fmla="*/ 592372 w 2528"/>
              <a:gd name="T89" fmla="*/ 135326 h 961"/>
              <a:gd name="T90" fmla="*/ 717305 w 2528"/>
              <a:gd name="T91" fmla="*/ 243692 h 961"/>
              <a:gd name="T92" fmla="*/ 875059 w 2528"/>
              <a:gd name="T93" fmla="*/ 390119 h 961"/>
              <a:gd name="T94" fmla="*/ 641075 w 2528"/>
              <a:gd name="T95" fmla="*/ 217261 h 961"/>
              <a:gd name="T96" fmla="*/ 430383 w 2528"/>
              <a:gd name="T97" fmla="*/ 57619 h 961"/>
              <a:gd name="T98" fmla="*/ 336683 w 2528"/>
              <a:gd name="T99" fmla="*/ 17444 h 961"/>
              <a:gd name="T100" fmla="*/ 313920 w 2528"/>
              <a:gd name="T101" fmla="*/ 111009 h 961"/>
              <a:gd name="T102" fmla="*/ 460028 w 2528"/>
              <a:gd name="T103" fmla="*/ 219376 h 961"/>
              <a:gd name="T104" fmla="*/ 619900 w 2528"/>
              <a:gd name="T105" fmla="*/ 376903 h 961"/>
              <a:gd name="T106" fmla="*/ 448911 w 2528"/>
              <a:gd name="T107" fmla="*/ 250564 h 961"/>
              <a:gd name="T108" fmla="*/ 157225 w 2528"/>
              <a:gd name="T109" fmla="*/ 51276 h 961"/>
              <a:gd name="T110" fmla="*/ 28057 w 2528"/>
              <a:gd name="T111" fmla="*/ 31188 h 961"/>
              <a:gd name="T112" fmla="*/ 18528 w 2528"/>
              <a:gd name="T113" fmla="*/ 99380 h 961"/>
              <a:gd name="T114" fmla="*/ 187929 w 2528"/>
              <a:gd name="T115" fmla="*/ 232591 h 9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28" h="961">
                <a:moveTo>
                  <a:pt x="303" y="377"/>
                </a:moveTo>
                <a:lnTo>
                  <a:pt x="316" y="390"/>
                </a:lnTo>
                <a:lnTo>
                  <a:pt x="335" y="402"/>
                </a:lnTo>
                <a:lnTo>
                  <a:pt x="358" y="424"/>
                </a:lnTo>
                <a:lnTo>
                  <a:pt x="381" y="445"/>
                </a:lnTo>
                <a:lnTo>
                  <a:pt x="403" y="465"/>
                </a:lnTo>
                <a:lnTo>
                  <a:pt x="422" y="482"/>
                </a:lnTo>
                <a:lnTo>
                  <a:pt x="436" y="499"/>
                </a:lnTo>
                <a:lnTo>
                  <a:pt x="446" y="507"/>
                </a:lnTo>
                <a:lnTo>
                  <a:pt x="455" y="516"/>
                </a:lnTo>
                <a:lnTo>
                  <a:pt x="462" y="529"/>
                </a:lnTo>
                <a:lnTo>
                  <a:pt x="477" y="549"/>
                </a:lnTo>
                <a:lnTo>
                  <a:pt x="490" y="566"/>
                </a:lnTo>
                <a:lnTo>
                  <a:pt x="506" y="591"/>
                </a:lnTo>
                <a:lnTo>
                  <a:pt x="523" y="617"/>
                </a:lnTo>
                <a:lnTo>
                  <a:pt x="539" y="642"/>
                </a:lnTo>
                <a:lnTo>
                  <a:pt x="558" y="667"/>
                </a:lnTo>
                <a:lnTo>
                  <a:pt x="579" y="679"/>
                </a:lnTo>
                <a:lnTo>
                  <a:pt x="601" y="692"/>
                </a:lnTo>
                <a:lnTo>
                  <a:pt x="611" y="704"/>
                </a:lnTo>
                <a:lnTo>
                  <a:pt x="610" y="722"/>
                </a:lnTo>
                <a:lnTo>
                  <a:pt x="595" y="722"/>
                </a:lnTo>
                <a:lnTo>
                  <a:pt x="579" y="722"/>
                </a:lnTo>
                <a:lnTo>
                  <a:pt x="571" y="725"/>
                </a:lnTo>
                <a:lnTo>
                  <a:pt x="577" y="725"/>
                </a:lnTo>
                <a:lnTo>
                  <a:pt x="593" y="729"/>
                </a:lnTo>
                <a:lnTo>
                  <a:pt x="617" y="734"/>
                </a:lnTo>
                <a:lnTo>
                  <a:pt x="633" y="738"/>
                </a:lnTo>
                <a:lnTo>
                  <a:pt x="636" y="743"/>
                </a:lnTo>
                <a:lnTo>
                  <a:pt x="626" y="743"/>
                </a:lnTo>
                <a:lnTo>
                  <a:pt x="611" y="747"/>
                </a:lnTo>
                <a:lnTo>
                  <a:pt x="604" y="747"/>
                </a:lnTo>
                <a:lnTo>
                  <a:pt x="601" y="750"/>
                </a:lnTo>
                <a:lnTo>
                  <a:pt x="610" y="754"/>
                </a:lnTo>
                <a:lnTo>
                  <a:pt x="620" y="759"/>
                </a:lnTo>
                <a:lnTo>
                  <a:pt x="636" y="759"/>
                </a:lnTo>
                <a:lnTo>
                  <a:pt x="652" y="759"/>
                </a:lnTo>
                <a:lnTo>
                  <a:pt x="666" y="754"/>
                </a:lnTo>
                <a:lnTo>
                  <a:pt x="666" y="759"/>
                </a:lnTo>
                <a:lnTo>
                  <a:pt x="652" y="768"/>
                </a:lnTo>
                <a:lnTo>
                  <a:pt x="639" y="772"/>
                </a:lnTo>
                <a:lnTo>
                  <a:pt x="642" y="772"/>
                </a:lnTo>
                <a:lnTo>
                  <a:pt x="646" y="779"/>
                </a:lnTo>
                <a:lnTo>
                  <a:pt x="658" y="784"/>
                </a:lnTo>
                <a:lnTo>
                  <a:pt x="674" y="788"/>
                </a:lnTo>
                <a:lnTo>
                  <a:pt x="680" y="779"/>
                </a:lnTo>
                <a:lnTo>
                  <a:pt x="685" y="772"/>
                </a:lnTo>
                <a:lnTo>
                  <a:pt x="691" y="768"/>
                </a:lnTo>
                <a:lnTo>
                  <a:pt x="695" y="772"/>
                </a:lnTo>
                <a:lnTo>
                  <a:pt x="723" y="750"/>
                </a:lnTo>
                <a:lnTo>
                  <a:pt x="726" y="722"/>
                </a:lnTo>
                <a:lnTo>
                  <a:pt x="717" y="695"/>
                </a:lnTo>
                <a:lnTo>
                  <a:pt x="698" y="675"/>
                </a:lnTo>
                <a:lnTo>
                  <a:pt x="691" y="667"/>
                </a:lnTo>
                <a:lnTo>
                  <a:pt x="674" y="650"/>
                </a:lnTo>
                <a:lnTo>
                  <a:pt x="652" y="629"/>
                </a:lnTo>
                <a:lnTo>
                  <a:pt x="629" y="604"/>
                </a:lnTo>
                <a:lnTo>
                  <a:pt x="598" y="570"/>
                </a:lnTo>
                <a:lnTo>
                  <a:pt x="562" y="536"/>
                </a:lnTo>
                <a:lnTo>
                  <a:pt x="527" y="499"/>
                </a:lnTo>
                <a:lnTo>
                  <a:pt x="490" y="457"/>
                </a:lnTo>
                <a:lnTo>
                  <a:pt x="452" y="420"/>
                </a:lnTo>
                <a:lnTo>
                  <a:pt x="411" y="377"/>
                </a:lnTo>
                <a:lnTo>
                  <a:pt x="374" y="340"/>
                </a:lnTo>
                <a:lnTo>
                  <a:pt x="335" y="302"/>
                </a:lnTo>
                <a:lnTo>
                  <a:pt x="300" y="268"/>
                </a:lnTo>
                <a:lnTo>
                  <a:pt x="268" y="235"/>
                </a:lnTo>
                <a:lnTo>
                  <a:pt x="240" y="210"/>
                </a:lnTo>
                <a:lnTo>
                  <a:pt x="216" y="188"/>
                </a:lnTo>
                <a:lnTo>
                  <a:pt x="259" y="202"/>
                </a:lnTo>
                <a:lnTo>
                  <a:pt x="310" y="222"/>
                </a:lnTo>
                <a:lnTo>
                  <a:pt x="368" y="252"/>
                </a:lnTo>
                <a:lnTo>
                  <a:pt x="427" y="281"/>
                </a:lnTo>
                <a:lnTo>
                  <a:pt x="490" y="315"/>
                </a:lnTo>
                <a:lnTo>
                  <a:pt x="546" y="349"/>
                </a:lnTo>
                <a:lnTo>
                  <a:pt x="598" y="377"/>
                </a:lnTo>
                <a:lnTo>
                  <a:pt x="642" y="402"/>
                </a:lnTo>
                <a:lnTo>
                  <a:pt x="661" y="415"/>
                </a:lnTo>
                <a:lnTo>
                  <a:pt x="685" y="432"/>
                </a:lnTo>
                <a:lnTo>
                  <a:pt x="713" y="449"/>
                </a:lnTo>
                <a:lnTo>
                  <a:pt x="742" y="470"/>
                </a:lnTo>
                <a:lnTo>
                  <a:pt x="775" y="495"/>
                </a:lnTo>
                <a:lnTo>
                  <a:pt x="807" y="520"/>
                </a:lnTo>
                <a:lnTo>
                  <a:pt x="839" y="545"/>
                </a:lnTo>
                <a:lnTo>
                  <a:pt x="875" y="570"/>
                </a:lnTo>
                <a:lnTo>
                  <a:pt x="910" y="600"/>
                </a:lnTo>
                <a:lnTo>
                  <a:pt x="943" y="629"/>
                </a:lnTo>
                <a:lnTo>
                  <a:pt x="975" y="654"/>
                </a:lnTo>
                <a:lnTo>
                  <a:pt x="1004" y="684"/>
                </a:lnTo>
                <a:lnTo>
                  <a:pt x="1035" y="709"/>
                </a:lnTo>
                <a:lnTo>
                  <a:pt x="1059" y="734"/>
                </a:lnTo>
                <a:lnTo>
                  <a:pt x="1081" y="754"/>
                </a:lnTo>
                <a:lnTo>
                  <a:pt x="1100" y="775"/>
                </a:lnTo>
                <a:lnTo>
                  <a:pt x="1137" y="813"/>
                </a:lnTo>
                <a:lnTo>
                  <a:pt x="1178" y="843"/>
                </a:lnTo>
                <a:lnTo>
                  <a:pt x="1220" y="863"/>
                </a:lnTo>
                <a:lnTo>
                  <a:pt x="1259" y="877"/>
                </a:lnTo>
                <a:lnTo>
                  <a:pt x="1295" y="881"/>
                </a:lnTo>
                <a:lnTo>
                  <a:pt x="1327" y="881"/>
                </a:lnTo>
                <a:lnTo>
                  <a:pt x="1352" y="877"/>
                </a:lnTo>
                <a:lnTo>
                  <a:pt x="1371" y="868"/>
                </a:lnTo>
                <a:lnTo>
                  <a:pt x="1398" y="847"/>
                </a:lnTo>
                <a:lnTo>
                  <a:pt x="1414" y="822"/>
                </a:lnTo>
                <a:lnTo>
                  <a:pt x="1411" y="788"/>
                </a:lnTo>
                <a:lnTo>
                  <a:pt x="1382" y="743"/>
                </a:lnTo>
                <a:lnTo>
                  <a:pt x="1366" y="725"/>
                </a:lnTo>
                <a:lnTo>
                  <a:pt x="1343" y="700"/>
                </a:lnTo>
                <a:lnTo>
                  <a:pt x="1314" y="670"/>
                </a:lnTo>
                <a:lnTo>
                  <a:pt x="1282" y="638"/>
                </a:lnTo>
                <a:lnTo>
                  <a:pt x="1240" y="604"/>
                </a:lnTo>
                <a:lnTo>
                  <a:pt x="1200" y="566"/>
                </a:lnTo>
                <a:lnTo>
                  <a:pt x="1156" y="524"/>
                </a:lnTo>
                <a:lnTo>
                  <a:pt x="1114" y="486"/>
                </a:lnTo>
                <a:lnTo>
                  <a:pt x="1069" y="445"/>
                </a:lnTo>
                <a:lnTo>
                  <a:pt x="1027" y="406"/>
                </a:lnTo>
                <a:lnTo>
                  <a:pt x="988" y="370"/>
                </a:lnTo>
                <a:lnTo>
                  <a:pt x="951" y="336"/>
                </a:lnTo>
                <a:lnTo>
                  <a:pt x="918" y="306"/>
                </a:lnTo>
                <a:lnTo>
                  <a:pt x="891" y="281"/>
                </a:lnTo>
                <a:lnTo>
                  <a:pt x="872" y="261"/>
                </a:lnTo>
                <a:lnTo>
                  <a:pt x="859" y="247"/>
                </a:lnTo>
                <a:lnTo>
                  <a:pt x="932" y="297"/>
                </a:lnTo>
                <a:lnTo>
                  <a:pt x="1004" y="349"/>
                </a:lnTo>
                <a:lnTo>
                  <a:pt x="1078" y="399"/>
                </a:lnTo>
                <a:lnTo>
                  <a:pt x="1149" y="449"/>
                </a:lnTo>
                <a:lnTo>
                  <a:pt x="1214" y="499"/>
                </a:lnTo>
                <a:lnTo>
                  <a:pt x="1279" y="545"/>
                </a:lnTo>
                <a:lnTo>
                  <a:pt x="1340" y="595"/>
                </a:lnTo>
                <a:lnTo>
                  <a:pt x="1401" y="642"/>
                </a:lnTo>
                <a:lnTo>
                  <a:pt x="1455" y="684"/>
                </a:lnTo>
                <a:lnTo>
                  <a:pt x="1507" y="725"/>
                </a:lnTo>
                <a:lnTo>
                  <a:pt x="1553" y="763"/>
                </a:lnTo>
                <a:lnTo>
                  <a:pt x="1594" y="797"/>
                </a:lnTo>
                <a:lnTo>
                  <a:pt x="1628" y="827"/>
                </a:lnTo>
                <a:lnTo>
                  <a:pt x="1659" y="852"/>
                </a:lnTo>
                <a:lnTo>
                  <a:pt x="1682" y="872"/>
                </a:lnTo>
                <a:lnTo>
                  <a:pt x="1701" y="888"/>
                </a:lnTo>
                <a:lnTo>
                  <a:pt x="1731" y="914"/>
                </a:lnTo>
                <a:lnTo>
                  <a:pt x="1759" y="931"/>
                </a:lnTo>
                <a:lnTo>
                  <a:pt x="1785" y="947"/>
                </a:lnTo>
                <a:lnTo>
                  <a:pt x="1813" y="956"/>
                </a:lnTo>
                <a:lnTo>
                  <a:pt x="1837" y="961"/>
                </a:lnTo>
                <a:lnTo>
                  <a:pt x="1862" y="956"/>
                </a:lnTo>
                <a:lnTo>
                  <a:pt x="1886" y="947"/>
                </a:lnTo>
                <a:lnTo>
                  <a:pt x="1911" y="931"/>
                </a:lnTo>
                <a:lnTo>
                  <a:pt x="1940" y="897"/>
                </a:lnTo>
                <a:lnTo>
                  <a:pt x="1946" y="868"/>
                </a:lnTo>
                <a:lnTo>
                  <a:pt x="1934" y="843"/>
                </a:lnTo>
                <a:lnTo>
                  <a:pt x="1921" y="831"/>
                </a:lnTo>
                <a:lnTo>
                  <a:pt x="1915" y="827"/>
                </a:lnTo>
                <a:lnTo>
                  <a:pt x="1905" y="818"/>
                </a:lnTo>
                <a:lnTo>
                  <a:pt x="1895" y="813"/>
                </a:lnTo>
                <a:lnTo>
                  <a:pt x="1881" y="804"/>
                </a:lnTo>
                <a:lnTo>
                  <a:pt x="1869" y="800"/>
                </a:lnTo>
                <a:lnTo>
                  <a:pt x="1859" y="797"/>
                </a:lnTo>
                <a:lnTo>
                  <a:pt x="1847" y="793"/>
                </a:lnTo>
                <a:lnTo>
                  <a:pt x="1840" y="793"/>
                </a:lnTo>
                <a:lnTo>
                  <a:pt x="1821" y="788"/>
                </a:lnTo>
                <a:lnTo>
                  <a:pt x="1802" y="779"/>
                </a:lnTo>
                <a:lnTo>
                  <a:pt x="1783" y="768"/>
                </a:lnTo>
                <a:lnTo>
                  <a:pt x="1766" y="754"/>
                </a:lnTo>
                <a:lnTo>
                  <a:pt x="1747" y="738"/>
                </a:lnTo>
                <a:lnTo>
                  <a:pt x="1727" y="722"/>
                </a:lnTo>
                <a:lnTo>
                  <a:pt x="1704" y="700"/>
                </a:lnTo>
                <a:lnTo>
                  <a:pt x="1679" y="684"/>
                </a:lnTo>
                <a:lnTo>
                  <a:pt x="1688" y="688"/>
                </a:lnTo>
                <a:lnTo>
                  <a:pt x="1696" y="692"/>
                </a:lnTo>
                <a:lnTo>
                  <a:pt x="1707" y="695"/>
                </a:lnTo>
                <a:lnTo>
                  <a:pt x="1721" y="700"/>
                </a:lnTo>
                <a:lnTo>
                  <a:pt x="1734" y="709"/>
                </a:lnTo>
                <a:lnTo>
                  <a:pt x="1750" y="713"/>
                </a:lnTo>
                <a:lnTo>
                  <a:pt x="1769" y="725"/>
                </a:lnTo>
                <a:lnTo>
                  <a:pt x="1788" y="734"/>
                </a:lnTo>
                <a:lnTo>
                  <a:pt x="1775" y="722"/>
                </a:lnTo>
                <a:lnTo>
                  <a:pt x="1759" y="709"/>
                </a:lnTo>
                <a:lnTo>
                  <a:pt x="1737" y="692"/>
                </a:lnTo>
                <a:lnTo>
                  <a:pt x="1710" y="675"/>
                </a:lnTo>
                <a:lnTo>
                  <a:pt x="1685" y="659"/>
                </a:lnTo>
                <a:lnTo>
                  <a:pt x="1660" y="642"/>
                </a:lnTo>
                <a:lnTo>
                  <a:pt x="1637" y="620"/>
                </a:lnTo>
                <a:lnTo>
                  <a:pt x="1617" y="604"/>
                </a:lnTo>
                <a:lnTo>
                  <a:pt x="1628" y="608"/>
                </a:lnTo>
                <a:lnTo>
                  <a:pt x="1643" y="617"/>
                </a:lnTo>
                <a:lnTo>
                  <a:pt x="1653" y="625"/>
                </a:lnTo>
                <a:lnTo>
                  <a:pt x="1666" y="633"/>
                </a:lnTo>
                <a:lnTo>
                  <a:pt x="1678" y="642"/>
                </a:lnTo>
                <a:lnTo>
                  <a:pt x="1691" y="650"/>
                </a:lnTo>
                <a:lnTo>
                  <a:pt x="1704" y="659"/>
                </a:lnTo>
                <a:lnTo>
                  <a:pt x="1718" y="667"/>
                </a:lnTo>
                <a:lnTo>
                  <a:pt x="1699" y="650"/>
                </a:lnTo>
                <a:lnTo>
                  <a:pt x="1663" y="617"/>
                </a:lnTo>
                <a:lnTo>
                  <a:pt x="1617" y="575"/>
                </a:lnTo>
                <a:lnTo>
                  <a:pt x="1560" y="524"/>
                </a:lnTo>
                <a:lnTo>
                  <a:pt x="1501" y="470"/>
                </a:lnTo>
                <a:lnTo>
                  <a:pt x="1444" y="415"/>
                </a:lnTo>
                <a:lnTo>
                  <a:pt x="1391" y="370"/>
                </a:lnTo>
                <a:lnTo>
                  <a:pt x="1346" y="327"/>
                </a:lnTo>
                <a:lnTo>
                  <a:pt x="1371" y="340"/>
                </a:lnTo>
                <a:lnTo>
                  <a:pt x="1404" y="356"/>
                </a:lnTo>
                <a:lnTo>
                  <a:pt x="1439" y="377"/>
                </a:lnTo>
                <a:lnTo>
                  <a:pt x="1479" y="406"/>
                </a:lnTo>
                <a:lnTo>
                  <a:pt x="1523" y="440"/>
                </a:lnTo>
                <a:lnTo>
                  <a:pt x="1566" y="474"/>
                </a:lnTo>
                <a:lnTo>
                  <a:pt x="1615" y="511"/>
                </a:lnTo>
                <a:lnTo>
                  <a:pt x="1660" y="549"/>
                </a:lnTo>
                <a:lnTo>
                  <a:pt x="1707" y="588"/>
                </a:lnTo>
                <a:lnTo>
                  <a:pt x="1753" y="625"/>
                </a:lnTo>
                <a:lnTo>
                  <a:pt x="1794" y="659"/>
                </a:lnTo>
                <a:lnTo>
                  <a:pt x="1834" y="692"/>
                </a:lnTo>
                <a:lnTo>
                  <a:pt x="1869" y="722"/>
                </a:lnTo>
                <a:lnTo>
                  <a:pt x="1899" y="747"/>
                </a:lnTo>
                <a:lnTo>
                  <a:pt x="1924" y="768"/>
                </a:lnTo>
                <a:lnTo>
                  <a:pt x="1940" y="779"/>
                </a:lnTo>
                <a:lnTo>
                  <a:pt x="1965" y="797"/>
                </a:lnTo>
                <a:lnTo>
                  <a:pt x="1989" y="809"/>
                </a:lnTo>
                <a:lnTo>
                  <a:pt x="2008" y="818"/>
                </a:lnTo>
                <a:lnTo>
                  <a:pt x="2027" y="822"/>
                </a:lnTo>
                <a:lnTo>
                  <a:pt x="2046" y="822"/>
                </a:lnTo>
                <a:lnTo>
                  <a:pt x="2063" y="818"/>
                </a:lnTo>
                <a:lnTo>
                  <a:pt x="2079" y="809"/>
                </a:lnTo>
                <a:lnTo>
                  <a:pt x="2092" y="800"/>
                </a:lnTo>
                <a:lnTo>
                  <a:pt x="2114" y="775"/>
                </a:lnTo>
                <a:lnTo>
                  <a:pt x="2124" y="754"/>
                </a:lnTo>
                <a:lnTo>
                  <a:pt x="2119" y="725"/>
                </a:lnTo>
                <a:lnTo>
                  <a:pt x="2102" y="695"/>
                </a:lnTo>
                <a:lnTo>
                  <a:pt x="2086" y="675"/>
                </a:lnTo>
                <a:lnTo>
                  <a:pt x="2060" y="642"/>
                </a:lnTo>
                <a:lnTo>
                  <a:pt x="2024" y="600"/>
                </a:lnTo>
                <a:lnTo>
                  <a:pt x="1983" y="549"/>
                </a:lnTo>
                <a:lnTo>
                  <a:pt x="1933" y="490"/>
                </a:lnTo>
                <a:lnTo>
                  <a:pt x="1872" y="424"/>
                </a:lnTo>
                <a:lnTo>
                  <a:pt x="1808" y="349"/>
                </a:lnTo>
                <a:lnTo>
                  <a:pt x="1734" y="268"/>
                </a:lnTo>
                <a:lnTo>
                  <a:pt x="1762" y="297"/>
                </a:lnTo>
                <a:lnTo>
                  <a:pt x="1794" y="327"/>
                </a:lnTo>
                <a:lnTo>
                  <a:pt x="1827" y="356"/>
                </a:lnTo>
                <a:lnTo>
                  <a:pt x="1864" y="390"/>
                </a:lnTo>
                <a:lnTo>
                  <a:pt x="1902" y="424"/>
                </a:lnTo>
                <a:lnTo>
                  <a:pt x="1940" y="457"/>
                </a:lnTo>
                <a:lnTo>
                  <a:pt x="1981" y="490"/>
                </a:lnTo>
                <a:lnTo>
                  <a:pt x="2018" y="524"/>
                </a:lnTo>
                <a:lnTo>
                  <a:pt x="2057" y="558"/>
                </a:lnTo>
                <a:lnTo>
                  <a:pt x="2095" y="588"/>
                </a:lnTo>
                <a:lnTo>
                  <a:pt x="2130" y="617"/>
                </a:lnTo>
                <a:lnTo>
                  <a:pt x="2160" y="642"/>
                </a:lnTo>
                <a:lnTo>
                  <a:pt x="2189" y="667"/>
                </a:lnTo>
                <a:lnTo>
                  <a:pt x="2214" y="688"/>
                </a:lnTo>
                <a:lnTo>
                  <a:pt x="2233" y="700"/>
                </a:lnTo>
                <a:lnTo>
                  <a:pt x="2250" y="713"/>
                </a:lnTo>
                <a:lnTo>
                  <a:pt x="2276" y="729"/>
                </a:lnTo>
                <a:lnTo>
                  <a:pt x="2304" y="747"/>
                </a:lnTo>
                <a:lnTo>
                  <a:pt x="2331" y="759"/>
                </a:lnTo>
                <a:lnTo>
                  <a:pt x="2360" y="772"/>
                </a:lnTo>
                <a:lnTo>
                  <a:pt x="2385" y="779"/>
                </a:lnTo>
                <a:lnTo>
                  <a:pt x="2409" y="788"/>
                </a:lnTo>
                <a:lnTo>
                  <a:pt x="2428" y="793"/>
                </a:lnTo>
                <a:lnTo>
                  <a:pt x="2441" y="793"/>
                </a:lnTo>
                <a:lnTo>
                  <a:pt x="2453" y="793"/>
                </a:lnTo>
                <a:lnTo>
                  <a:pt x="2466" y="793"/>
                </a:lnTo>
                <a:lnTo>
                  <a:pt x="2480" y="793"/>
                </a:lnTo>
                <a:lnTo>
                  <a:pt x="2493" y="793"/>
                </a:lnTo>
                <a:lnTo>
                  <a:pt x="2505" y="793"/>
                </a:lnTo>
                <a:lnTo>
                  <a:pt x="2515" y="793"/>
                </a:lnTo>
                <a:lnTo>
                  <a:pt x="2524" y="788"/>
                </a:lnTo>
                <a:lnTo>
                  <a:pt x="2528" y="788"/>
                </a:lnTo>
                <a:lnTo>
                  <a:pt x="2512" y="784"/>
                </a:lnTo>
                <a:lnTo>
                  <a:pt x="2499" y="779"/>
                </a:lnTo>
                <a:lnTo>
                  <a:pt x="2493" y="772"/>
                </a:lnTo>
                <a:lnTo>
                  <a:pt x="2491" y="772"/>
                </a:lnTo>
                <a:lnTo>
                  <a:pt x="2508" y="768"/>
                </a:lnTo>
                <a:lnTo>
                  <a:pt x="2518" y="759"/>
                </a:lnTo>
                <a:lnTo>
                  <a:pt x="2518" y="754"/>
                </a:lnTo>
                <a:lnTo>
                  <a:pt x="2502" y="759"/>
                </a:lnTo>
                <a:lnTo>
                  <a:pt x="2485" y="759"/>
                </a:lnTo>
                <a:lnTo>
                  <a:pt x="2469" y="759"/>
                </a:lnTo>
                <a:lnTo>
                  <a:pt x="2457" y="754"/>
                </a:lnTo>
                <a:lnTo>
                  <a:pt x="2450" y="750"/>
                </a:lnTo>
                <a:lnTo>
                  <a:pt x="2453" y="747"/>
                </a:lnTo>
                <a:lnTo>
                  <a:pt x="2460" y="747"/>
                </a:lnTo>
                <a:lnTo>
                  <a:pt x="2474" y="743"/>
                </a:lnTo>
                <a:lnTo>
                  <a:pt x="2488" y="743"/>
                </a:lnTo>
                <a:lnTo>
                  <a:pt x="2485" y="738"/>
                </a:lnTo>
                <a:lnTo>
                  <a:pt x="2466" y="734"/>
                </a:lnTo>
                <a:lnTo>
                  <a:pt x="2444" y="729"/>
                </a:lnTo>
                <a:lnTo>
                  <a:pt x="2428" y="725"/>
                </a:lnTo>
                <a:lnTo>
                  <a:pt x="2422" y="725"/>
                </a:lnTo>
                <a:lnTo>
                  <a:pt x="2431" y="722"/>
                </a:lnTo>
                <a:lnTo>
                  <a:pt x="2444" y="722"/>
                </a:lnTo>
                <a:lnTo>
                  <a:pt x="2457" y="722"/>
                </a:lnTo>
                <a:lnTo>
                  <a:pt x="2444" y="717"/>
                </a:lnTo>
                <a:lnTo>
                  <a:pt x="2428" y="709"/>
                </a:lnTo>
                <a:lnTo>
                  <a:pt x="2412" y="700"/>
                </a:lnTo>
                <a:lnTo>
                  <a:pt x="2396" y="688"/>
                </a:lnTo>
                <a:lnTo>
                  <a:pt x="2382" y="679"/>
                </a:lnTo>
                <a:lnTo>
                  <a:pt x="2366" y="667"/>
                </a:lnTo>
                <a:lnTo>
                  <a:pt x="2350" y="659"/>
                </a:lnTo>
                <a:lnTo>
                  <a:pt x="2337" y="645"/>
                </a:lnTo>
                <a:lnTo>
                  <a:pt x="2314" y="629"/>
                </a:lnTo>
                <a:lnTo>
                  <a:pt x="2282" y="604"/>
                </a:lnTo>
                <a:lnTo>
                  <a:pt x="2241" y="570"/>
                </a:lnTo>
                <a:lnTo>
                  <a:pt x="2189" y="529"/>
                </a:lnTo>
                <a:lnTo>
                  <a:pt x="2135" y="486"/>
                </a:lnTo>
                <a:lnTo>
                  <a:pt x="2076" y="436"/>
                </a:lnTo>
                <a:lnTo>
                  <a:pt x="2011" y="386"/>
                </a:lnTo>
                <a:lnTo>
                  <a:pt x="1948" y="331"/>
                </a:lnTo>
                <a:lnTo>
                  <a:pt x="1883" y="281"/>
                </a:lnTo>
                <a:lnTo>
                  <a:pt x="1821" y="231"/>
                </a:lnTo>
                <a:lnTo>
                  <a:pt x="1763" y="185"/>
                </a:lnTo>
                <a:lnTo>
                  <a:pt x="1712" y="143"/>
                </a:lnTo>
                <a:lnTo>
                  <a:pt x="1666" y="106"/>
                </a:lnTo>
                <a:lnTo>
                  <a:pt x="1628" y="76"/>
                </a:lnTo>
                <a:lnTo>
                  <a:pt x="1601" y="54"/>
                </a:lnTo>
                <a:lnTo>
                  <a:pt x="1588" y="42"/>
                </a:lnTo>
                <a:lnTo>
                  <a:pt x="1572" y="29"/>
                </a:lnTo>
                <a:lnTo>
                  <a:pt x="1559" y="22"/>
                </a:lnTo>
                <a:lnTo>
                  <a:pt x="1542" y="8"/>
                </a:lnTo>
                <a:lnTo>
                  <a:pt x="1526" y="4"/>
                </a:lnTo>
                <a:lnTo>
                  <a:pt x="1508" y="0"/>
                </a:lnTo>
                <a:lnTo>
                  <a:pt x="1492" y="4"/>
                </a:lnTo>
                <a:lnTo>
                  <a:pt x="1475" y="8"/>
                </a:lnTo>
                <a:lnTo>
                  <a:pt x="1452" y="25"/>
                </a:lnTo>
                <a:lnTo>
                  <a:pt x="1423" y="59"/>
                </a:lnTo>
                <a:lnTo>
                  <a:pt x="1411" y="84"/>
                </a:lnTo>
                <a:lnTo>
                  <a:pt x="1423" y="109"/>
                </a:lnTo>
                <a:lnTo>
                  <a:pt x="1447" y="134"/>
                </a:lnTo>
                <a:lnTo>
                  <a:pt x="1476" y="160"/>
                </a:lnTo>
                <a:lnTo>
                  <a:pt x="1526" y="206"/>
                </a:lnTo>
                <a:lnTo>
                  <a:pt x="1591" y="268"/>
                </a:lnTo>
                <a:lnTo>
                  <a:pt x="1660" y="340"/>
                </a:lnTo>
                <a:lnTo>
                  <a:pt x="1731" y="415"/>
                </a:lnTo>
                <a:lnTo>
                  <a:pt x="1797" y="486"/>
                </a:lnTo>
                <a:lnTo>
                  <a:pt x="1847" y="545"/>
                </a:lnTo>
                <a:lnTo>
                  <a:pt x="1878" y="588"/>
                </a:lnTo>
                <a:lnTo>
                  <a:pt x="1847" y="566"/>
                </a:lnTo>
                <a:lnTo>
                  <a:pt x="1813" y="536"/>
                </a:lnTo>
                <a:lnTo>
                  <a:pt x="1772" y="507"/>
                </a:lnTo>
                <a:lnTo>
                  <a:pt x="1729" y="479"/>
                </a:lnTo>
                <a:lnTo>
                  <a:pt x="1682" y="445"/>
                </a:lnTo>
                <a:lnTo>
                  <a:pt x="1637" y="411"/>
                </a:lnTo>
                <a:lnTo>
                  <a:pt x="1588" y="374"/>
                </a:lnTo>
                <a:lnTo>
                  <a:pt x="1539" y="340"/>
                </a:lnTo>
                <a:lnTo>
                  <a:pt x="1492" y="306"/>
                </a:lnTo>
                <a:lnTo>
                  <a:pt x="1447" y="277"/>
                </a:lnTo>
                <a:lnTo>
                  <a:pt x="1407" y="247"/>
                </a:lnTo>
                <a:lnTo>
                  <a:pt x="1368" y="218"/>
                </a:lnTo>
                <a:lnTo>
                  <a:pt x="1336" y="197"/>
                </a:lnTo>
                <a:lnTo>
                  <a:pt x="1308" y="181"/>
                </a:lnTo>
                <a:lnTo>
                  <a:pt x="1287" y="168"/>
                </a:lnTo>
                <a:lnTo>
                  <a:pt x="1273" y="160"/>
                </a:lnTo>
                <a:lnTo>
                  <a:pt x="1256" y="151"/>
                </a:lnTo>
                <a:lnTo>
                  <a:pt x="1239" y="147"/>
                </a:lnTo>
                <a:lnTo>
                  <a:pt x="1221" y="147"/>
                </a:lnTo>
                <a:lnTo>
                  <a:pt x="1205" y="147"/>
                </a:lnTo>
                <a:lnTo>
                  <a:pt x="1189" y="151"/>
                </a:lnTo>
                <a:lnTo>
                  <a:pt x="1171" y="160"/>
                </a:lnTo>
                <a:lnTo>
                  <a:pt x="1155" y="168"/>
                </a:lnTo>
                <a:lnTo>
                  <a:pt x="1136" y="181"/>
                </a:lnTo>
                <a:lnTo>
                  <a:pt x="1111" y="206"/>
                </a:lnTo>
                <a:lnTo>
                  <a:pt x="1105" y="231"/>
                </a:lnTo>
                <a:lnTo>
                  <a:pt x="1119" y="256"/>
                </a:lnTo>
                <a:lnTo>
                  <a:pt x="1146" y="286"/>
                </a:lnTo>
                <a:lnTo>
                  <a:pt x="1159" y="297"/>
                </a:lnTo>
                <a:lnTo>
                  <a:pt x="1178" y="315"/>
                </a:lnTo>
                <a:lnTo>
                  <a:pt x="1205" y="336"/>
                </a:lnTo>
                <a:lnTo>
                  <a:pt x="1236" y="361"/>
                </a:lnTo>
                <a:lnTo>
                  <a:pt x="1273" y="395"/>
                </a:lnTo>
                <a:lnTo>
                  <a:pt x="1311" y="427"/>
                </a:lnTo>
                <a:lnTo>
                  <a:pt x="1355" y="461"/>
                </a:lnTo>
                <a:lnTo>
                  <a:pt x="1398" y="499"/>
                </a:lnTo>
                <a:lnTo>
                  <a:pt x="1442" y="536"/>
                </a:lnTo>
                <a:lnTo>
                  <a:pt x="1485" y="575"/>
                </a:lnTo>
                <a:lnTo>
                  <a:pt x="1526" y="613"/>
                </a:lnTo>
                <a:lnTo>
                  <a:pt x="1563" y="645"/>
                </a:lnTo>
                <a:lnTo>
                  <a:pt x="1598" y="679"/>
                </a:lnTo>
                <a:lnTo>
                  <a:pt x="1628" y="709"/>
                </a:lnTo>
                <a:lnTo>
                  <a:pt x="1653" y="738"/>
                </a:lnTo>
                <a:lnTo>
                  <a:pt x="1669" y="759"/>
                </a:lnTo>
                <a:lnTo>
                  <a:pt x="1612" y="713"/>
                </a:lnTo>
                <a:lnTo>
                  <a:pt x="1550" y="667"/>
                </a:lnTo>
                <a:lnTo>
                  <a:pt x="1485" y="617"/>
                </a:lnTo>
                <a:lnTo>
                  <a:pt x="1417" y="566"/>
                </a:lnTo>
                <a:lnTo>
                  <a:pt x="1346" y="516"/>
                </a:lnTo>
                <a:lnTo>
                  <a:pt x="1279" y="461"/>
                </a:lnTo>
                <a:lnTo>
                  <a:pt x="1211" y="411"/>
                </a:lnTo>
                <a:lnTo>
                  <a:pt x="1143" y="361"/>
                </a:lnTo>
                <a:lnTo>
                  <a:pt x="1081" y="311"/>
                </a:lnTo>
                <a:lnTo>
                  <a:pt x="1021" y="268"/>
                </a:lnTo>
                <a:lnTo>
                  <a:pt x="965" y="227"/>
                </a:lnTo>
                <a:lnTo>
                  <a:pt x="916" y="188"/>
                </a:lnTo>
                <a:lnTo>
                  <a:pt x="875" y="156"/>
                </a:lnTo>
                <a:lnTo>
                  <a:pt x="839" y="131"/>
                </a:lnTo>
                <a:lnTo>
                  <a:pt x="813" y="109"/>
                </a:lnTo>
                <a:lnTo>
                  <a:pt x="797" y="97"/>
                </a:lnTo>
                <a:lnTo>
                  <a:pt x="775" y="79"/>
                </a:lnTo>
                <a:lnTo>
                  <a:pt x="753" y="63"/>
                </a:lnTo>
                <a:lnTo>
                  <a:pt x="730" y="47"/>
                </a:lnTo>
                <a:lnTo>
                  <a:pt x="710" y="33"/>
                </a:lnTo>
                <a:lnTo>
                  <a:pt x="688" y="29"/>
                </a:lnTo>
                <a:lnTo>
                  <a:pt x="663" y="25"/>
                </a:lnTo>
                <a:lnTo>
                  <a:pt x="636" y="33"/>
                </a:lnTo>
                <a:lnTo>
                  <a:pt x="610" y="47"/>
                </a:lnTo>
                <a:lnTo>
                  <a:pt x="585" y="67"/>
                </a:lnTo>
                <a:lnTo>
                  <a:pt x="568" y="88"/>
                </a:lnTo>
                <a:lnTo>
                  <a:pt x="558" y="113"/>
                </a:lnTo>
                <a:lnTo>
                  <a:pt x="558" y="134"/>
                </a:lnTo>
                <a:lnTo>
                  <a:pt x="562" y="160"/>
                </a:lnTo>
                <a:lnTo>
                  <a:pt x="574" y="185"/>
                </a:lnTo>
                <a:lnTo>
                  <a:pt x="593" y="210"/>
                </a:lnTo>
                <a:lnTo>
                  <a:pt x="614" y="231"/>
                </a:lnTo>
                <a:lnTo>
                  <a:pt x="630" y="243"/>
                </a:lnTo>
                <a:lnTo>
                  <a:pt x="658" y="265"/>
                </a:lnTo>
                <a:lnTo>
                  <a:pt x="691" y="286"/>
                </a:lnTo>
                <a:lnTo>
                  <a:pt x="729" y="315"/>
                </a:lnTo>
                <a:lnTo>
                  <a:pt x="775" y="345"/>
                </a:lnTo>
                <a:lnTo>
                  <a:pt x="820" y="381"/>
                </a:lnTo>
                <a:lnTo>
                  <a:pt x="869" y="415"/>
                </a:lnTo>
                <a:lnTo>
                  <a:pt x="918" y="454"/>
                </a:lnTo>
                <a:lnTo>
                  <a:pt x="968" y="495"/>
                </a:lnTo>
                <a:lnTo>
                  <a:pt x="1013" y="533"/>
                </a:lnTo>
                <a:lnTo>
                  <a:pt x="1056" y="570"/>
                </a:lnTo>
                <a:lnTo>
                  <a:pt x="1094" y="608"/>
                </a:lnTo>
                <a:lnTo>
                  <a:pt x="1127" y="645"/>
                </a:lnTo>
                <a:lnTo>
                  <a:pt x="1155" y="679"/>
                </a:lnTo>
                <a:lnTo>
                  <a:pt x="1171" y="713"/>
                </a:lnTo>
                <a:lnTo>
                  <a:pt x="1178" y="738"/>
                </a:lnTo>
                <a:lnTo>
                  <a:pt x="1149" y="717"/>
                </a:lnTo>
                <a:lnTo>
                  <a:pt x="1114" y="688"/>
                </a:lnTo>
                <a:lnTo>
                  <a:pt x="1069" y="654"/>
                </a:lnTo>
                <a:lnTo>
                  <a:pt x="1021" y="613"/>
                </a:lnTo>
                <a:lnTo>
                  <a:pt x="968" y="570"/>
                </a:lnTo>
                <a:lnTo>
                  <a:pt x="910" y="520"/>
                </a:lnTo>
                <a:lnTo>
                  <a:pt x="848" y="474"/>
                </a:lnTo>
                <a:lnTo>
                  <a:pt x="782" y="420"/>
                </a:lnTo>
                <a:lnTo>
                  <a:pt x="717" y="370"/>
                </a:lnTo>
                <a:lnTo>
                  <a:pt x="646" y="319"/>
                </a:lnTo>
                <a:lnTo>
                  <a:pt x="577" y="268"/>
                </a:lnTo>
                <a:lnTo>
                  <a:pt x="506" y="222"/>
                </a:lnTo>
                <a:lnTo>
                  <a:pt x="436" y="176"/>
                </a:lnTo>
                <a:lnTo>
                  <a:pt x="368" y="134"/>
                </a:lnTo>
                <a:lnTo>
                  <a:pt x="297" y="97"/>
                </a:lnTo>
                <a:lnTo>
                  <a:pt x="232" y="67"/>
                </a:lnTo>
                <a:lnTo>
                  <a:pt x="197" y="54"/>
                </a:lnTo>
                <a:lnTo>
                  <a:pt x="168" y="47"/>
                </a:lnTo>
                <a:lnTo>
                  <a:pt x="140" y="42"/>
                </a:lnTo>
                <a:lnTo>
                  <a:pt x="116" y="38"/>
                </a:lnTo>
                <a:lnTo>
                  <a:pt x="94" y="42"/>
                </a:lnTo>
                <a:lnTo>
                  <a:pt x="72" y="50"/>
                </a:lnTo>
                <a:lnTo>
                  <a:pt x="53" y="59"/>
                </a:lnTo>
                <a:lnTo>
                  <a:pt x="32" y="72"/>
                </a:lnTo>
                <a:lnTo>
                  <a:pt x="13" y="88"/>
                </a:lnTo>
                <a:lnTo>
                  <a:pt x="2" y="106"/>
                </a:lnTo>
                <a:lnTo>
                  <a:pt x="0" y="118"/>
                </a:lnTo>
                <a:lnTo>
                  <a:pt x="0" y="134"/>
                </a:lnTo>
                <a:lnTo>
                  <a:pt x="7" y="151"/>
                </a:lnTo>
                <a:lnTo>
                  <a:pt x="19" y="168"/>
                </a:lnTo>
                <a:lnTo>
                  <a:pt x="35" y="188"/>
                </a:lnTo>
                <a:lnTo>
                  <a:pt x="53" y="206"/>
                </a:lnTo>
                <a:lnTo>
                  <a:pt x="84" y="231"/>
                </a:lnTo>
                <a:lnTo>
                  <a:pt x="123" y="265"/>
                </a:lnTo>
                <a:lnTo>
                  <a:pt x="172" y="302"/>
                </a:lnTo>
                <a:lnTo>
                  <a:pt x="226" y="340"/>
                </a:lnTo>
                <a:lnTo>
                  <a:pt x="278" y="381"/>
                </a:lnTo>
                <a:lnTo>
                  <a:pt x="322" y="411"/>
                </a:lnTo>
                <a:lnTo>
                  <a:pt x="355" y="440"/>
                </a:lnTo>
                <a:lnTo>
                  <a:pt x="374" y="454"/>
                </a:lnTo>
                <a:lnTo>
                  <a:pt x="359" y="436"/>
                </a:lnTo>
                <a:lnTo>
                  <a:pt x="338" y="415"/>
                </a:lnTo>
                <a:lnTo>
                  <a:pt x="316" y="395"/>
                </a:lnTo>
                <a:lnTo>
                  <a:pt x="303"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96263" name="Picture 17">
            <a:extLst>
              <a:ext uri="{FF2B5EF4-FFF2-40B4-BE49-F238E27FC236}">
                <a16:creationId xmlns:a16="http://schemas.microsoft.com/office/drawing/2014/main" id="{0183FD18-A90E-4584-BC61-8ECE6C921B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9288" y="1295400"/>
            <a:ext cx="2678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4" name="Text Box 18">
            <a:extLst>
              <a:ext uri="{FF2B5EF4-FFF2-40B4-BE49-F238E27FC236}">
                <a16:creationId xmlns:a16="http://schemas.microsoft.com/office/drawing/2014/main" id="{6A1D4BE1-73FD-4CE9-B1FD-B39F17C742B0}"/>
              </a:ext>
            </a:extLst>
          </p:cNvPr>
          <p:cNvSpPr txBox="1">
            <a:spLocks noChangeArrowheads="1"/>
          </p:cNvSpPr>
          <p:nvPr/>
        </p:nvSpPr>
        <p:spPr bwMode="auto">
          <a:xfrm>
            <a:off x="3265488" y="1371600"/>
            <a:ext cx="2525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chemeClr val="tx1"/>
                </a:solidFill>
                <a:latin typeface="Arial" panose="020B0604020202020204" pitchFamily="34" charset="0"/>
              </a:rPr>
              <a:t>Periodización</a:t>
            </a:r>
          </a:p>
        </p:txBody>
      </p:sp>
      <p:pic>
        <p:nvPicPr>
          <p:cNvPr id="96265" name="Picture 19">
            <a:extLst>
              <a:ext uri="{FF2B5EF4-FFF2-40B4-BE49-F238E27FC236}">
                <a16:creationId xmlns:a16="http://schemas.microsoft.com/office/drawing/2014/main" id="{EDB719BC-A4AC-4AC8-AB33-0E8E142E0D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825" y="2260600"/>
            <a:ext cx="4603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6" name="Picture 20">
            <a:extLst>
              <a:ext uri="{FF2B5EF4-FFF2-40B4-BE49-F238E27FC236}">
                <a16:creationId xmlns:a16="http://schemas.microsoft.com/office/drawing/2014/main" id="{CF044B41-F2CE-4D74-8293-33564E5B2A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0" y="2270125"/>
            <a:ext cx="465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7" name="Text Box 21">
            <a:extLst>
              <a:ext uri="{FF2B5EF4-FFF2-40B4-BE49-F238E27FC236}">
                <a16:creationId xmlns:a16="http://schemas.microsoft.com/office/drawing/2014/main" id="{E2101B1B-0BE1-48D7-AE2F-A588D54FE949}"/>
              </a:ext>
            </a:extLst>
          </p:cNvPr>
          <p:cNvSpPr txBox="1">
            <a:spLocks noChangeArrowheads="1"/>
          </p:cNvSpPr>
          <p:nvPr/>
        </p:nvSpPr>
        <p:spPr bwMode="auto">
          <a:xfrm>
            <a:off x="990600" y="2209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b="1">
                <a:solidFill>
                  <a:schemeClr val="tx1"/>
                </a:solidFill>
                <a:latin typeface="Arial" panose="020B0604020202020204" pitchFamily="34" charset="0"/>
              </a:rPr>
              <a:t>Determinantes para Necesidades Periodización</a:t>
            </a:r>
          </a:p>
        </p:txBody>
      </p:sp>
      <p:grpSp>
        <p:nvGrpSpPr>
          <p:cNvPr id="96268" name="Group 22">
            <a:extLst>
              <a:ext uri="{FF2B5EF4-FFF2-40B4-BE49-F238E27FC236}">
                <a16:creationId xmlns:a16="http://schemas.microsoft.com/office/drawing/2014/main" id="{B9457EF3-7624-40C7-84FC-57543E51A63E}"/>
              </a:ext>
            </a:extLst>
          </p:cNvPr>
          <p:cNvGrpSpPr>
            <a:grpSpLocks/>
          </p:cNvGrpSpPr>
          <p:nvPr/>
        </p:nvGrpSpPr>
        <p:grpSpPr bwMode="auto">
          <a:xfrm>
            <a:off x="381000" y="2971800"/>
            <a:ext cx="8382000" cy="3352800"/>
            <a:chOff x="1109" y="1020"/>
            <a:chExt cx="3542" cy="2280"/>
          </a:xfrm>
        </p:grpSpPr>
        <p:sp>
          <p:nvSpPr>
            <p:cNvPr id="96278" name="Rectangle 23">
              <a:extLst>
                <a:ext uri="{FF2B5EF4-FFF2-40B4-BE49-F238E27FC236}">
                  <a16:creationId xmlns:a16="http://schemas.microsoft.com/office/drawing/2014/main" id="{40CE925B-4122-4DC4-BFE3-8EF278C5D0A7}"/>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6279" name="Rectangle 24">
              <a:extLst>
                <a:ext uri="{FF2B5EF4-FFF2-40B4-BE49-F238E27FC236}">
                  <a16:creationId xmlns:a16="http://schemas.microsoft.com/office/drawing/2014/main" id="{317C0025-2320-4103-B36E-7C1D89452FF7}"/>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6280" name="Freeform 25">
              <a:extLst>
                <a:ext uri="{FF2B5EF4-FFF2-40B4-BE49-F238E27FC236}">
                  <a16:creationId xmlns:a16="http://schemas.microsoft.com/office/drawing/2014/main" id="{95B4F664-6FB2-4540-B5FE-E6D3BC4D2A46}"/>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1" name="Freeform 26">
              <a:extLst>
                <a:ext uri="{FF2B5EF4-FFF2-40B4-BE49-F238E27FC236}">
                  <a16:creationId xmlns:a16="http://schemas.microsoft.com/office/drawing/2014/main" id="{89799109-F4D8-47DD-9903-8E16D1089EC7}"/>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96282" name="Freeform 27">
              <a:extLst>
                <a:ext uri="{FF2B5EF4-FFF2-40B4-BE49-F238E27FC236}">
                  <a16:creationId xmlns:a16="http://schemas.microsoft.com/office/drawing/2014/main" id="{DCC10312-90A2-4C2C-8151-39AD7C345E31}"/>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3" name="Freeform 28">
              <a:extLst>
                <a:ext uri="{FF2B5EF4-FFF2-40B4-BE49-F238E27FC236}">
                  <a16:creationId xmlns:a16="http://schemas.microsoft.com/office/drawing/2014/main" id="{A927B6DD-C53E-498D-81F4-DCB5C717D0AF}"/>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96284" name="Freeform 29">
              <a:extLst>
                <a:ext uri="{FF2B5EF4-FFF2-40B4-BE49-F238E27FC236}">
                  <a16:creationId xmlns:a16="http://schemas.microsoft.com/office/drawing/2014/main" id="{D086F27B-6004-4D56-97E9-3AF714FA58F5}"/>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5" name="Freeform 30">
              <a:extLst>
                <a:ext uri="{FF2B5EF4-FFF2-40B4-BE49-F238E27FC236}">
                  <a16:creationId xmlns:a16="http://schemas.microsoft.com/office/drawing/2014/main" id="{BB5F5098-DBFA-4506-9FEE-2399A9B5C2F8}"/>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96286" name="Freeform 31">
              <a:extLst>
                <a:ext uri="{FF2B5EF4-FFF2-40B4-BE49-F238E27FC236}">
                  <a16:creationId xmlns:a16="http://schemas.microsoft.com/office/drawing/2014/main" id="{96E5A4D2-F383-494F-8095-38F57D67F148}"/>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7" name="Freeform 32">
              <a:extLst>
                <a:ext uri="{FF2B5EF4-FFF2-40B4-BE49-F238E27FC236}">
                  <a16:creationId xmlns:a16="http://schemas.microsoft.com/office/drawing/2014/main" id="{D3E88CDF-A9C9-43EB-ADAB-4A55B8B3FF12}"/>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96269" name="AutoShape 33">
            <a:extLst>
              <a:ext uri="{FF2B5EF4-FFF2-40B4-BE49-F238E27FC236}">
                <a16:creationId xmlns:a16="http://schemas.microsoft.com/office/drawing/2014/main" id="{A33C60AC-0446-4AA5-A7B7-8817B380DEB7}"/>
              </a:ext>
            </a:extLst>
          </p:cNvPr>
          <p:cNvSpPr>
            <a:spLocks noChangeArrowheads="1"/>
          </p:cNvSpPr>
          <p:nvPr/>
        </p:nvSpPr>
        <p:spPr bwMode="auto">
          <a:xfrm>
            <a:off x="609600" y="3200400"/>
            <a:ext cx="7924800" cy="28956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96270" name="Picture 34">
            <a:extLst>
              <a:ext uri="{FF2B5EF4-FFF2-40B4-BE49-F238E27FC236}">
                <a16:creationId xmlns:a16="http://schemas.microsoft.com/office/drawing/2014/main" id="{5FAFE8D7-7E36-4AD0-A3CD-D383EDB8C0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38200" y="3762375"/>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71" name="Text Box 35">
            <a:extLst>
              <a:ext uri="{FF2B5EF4-FFF2-40B4-BE49-F238E27FC236}">
                <a16:creationId xmlns:a16="http://schemas.microsoft.com/office/drawing/2014/main" id="{B91010BD-E0F2-4A42-838A-6DF97DBD4F41}"/>
              </a:ext>
            </a:extLst>
          </p:cNvPr>
          <p:cNvSpPr txBox="1">
            <a:spLocks noChangeArrowheads="1"/>
          </p:cNvSpPr>
          <p:nvPr/>
        </p:nvSpPr>
        <p:spPr bwMode="auto">
          <a:xfrm>
            <a:off x="1066800" y="3686175"/>
            <a:ext cx="73152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Determinantes para las necesidades de la periodización en el proceso de entrenamiento:</a:t>
            </a:r>
          </a:p>
        </p:txBody>
      </p:sp>
      <p:sp>
        <p:nvSpPr>
          <p:cNvPr id="96272" name="Text Box 36">
            <a:extLst>
              <a:ext uri="{FF2B5EF4-FFF2-40B4-BE49-F238E27FC236}">
                <a16:creationId xmlns:a16="http://schemas.microsoft.com/office/drawing/2014/main" id="{C8173250-3F16-459A-9747-B5881F12C56E}"/>
              </a:ext>
            </a:extLst>
          </p:cNvPr>
          <p:cNvSpPr txBox="1">
            <a:spLocks noChangeArrowheads="1"/>
          </p:cNvSpPr>
          <p:nvPr/>
        </p:nvSpPr>
        <p:spPr bwMode="auto">
          <a:xfrm>
            <a:off x="1676400" y="5210175"/>
            <a:ext cx="67818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i="1">
                <a:solidFill>
                  <a:schemeClr val="tx1"/>
                </a:solidFill>
              </a:rPr>
              <a:t>Tienen un efecto definido sobre los términos concretos de los períodos de entrenamiento</a:t>
            </a:r>
          </a:p>
        </p:txBody>
      </p:sp>
      <p:pic>
        <p:nvPicPr>
          <p:cNvPr id="96273" name="Picture 39">
            <a:extLst>
              <a:ext uri="{FF2B5EF4-FFF2-40B4-BE49-F238E27FC236}">
                <a16:creationId xmlns:a16="http://schemas.microsoft.com/office/drawing/2014/main" id="{82AC4E62-E0B7-486E-8369-40441BC14D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491648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4" name="Text Box 40">
            <a:extLst>
              <a:ext uri="{FF2B5EF4-FFF2-40B4-BE49-F238E27FC236}">
                <a16:creationId xmlns:a16="http://schemas.microsoft.com/office/drawing/2014/main" id="{C57A241E-AFDE-43BD-813C-F4020FD3D251}"/>
              </a:ext>
            </a:extLst>
          </p:cNvPr>
          <p:cNvSpPr txBox="1">
            <a:spLocks noChangeArrowheads="1"/>
          </p:cNvSpPr>
          <p:nvPr/>
        </p:nvSpPr>
        <p:spPr bwMode="auto">
          <a:xfrm>
            <a:off x="1676400" y="4876800"/>
            <a:ext cx="6781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100" b="1">
                <a:solidFill>
                  <a:schemeClr val="tx1"/>
                </a:solidFill>
              </a:rPr>
              <a:t>Impacto:</a:t>
            </a:r>
          </a:p>
        </p:txBody>
      </p:sp>
      <p:sp>
        <p:nvSpPr>
          <p:cNvPr id="96275" name="Text Box 45">
            <a:extLst>
              <a:ext uri="{FF2B5EF4-FFF2-40B4-BE49-F238E27FC236}">
                <a16:creationId xmlns:a16="http://schemas.microsoft.com/office/drawing/2014/main" id="{5D079750-9FEE-45C4-9358-C722D0E416D6}"/>
              </a:ext>
            </a:extLst>
          </p:cNvPr>
          <p:cNvSpPr txBox="1">
            <a:spLocks noChangeArrowheads="1"/>
          </p:cNvSpPr>
          <p:nvPr/>
        </p:nvSpPr>
        <p:spPr bwMode="auto">
          <a:xfrm>
            <a:off x="1384300" y="4495800"/>
            <a:ext cx="707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El calendario Deportivo:</a:t>
            </a:r>
          </a:p>
        </p:txBody>
      </p:sp>
      <p:pic>
        <p:nvPicPr>
          <p:cNvPr id="96276" name="Picture 46">
            <a:extLst>
              <a:ext uri="{FF2B5EF4-FFF2-40B4-BE49-F238E27FC236}">
                <a16:creationId xmlns:a16="http://schemas.microsoft.com/office/drawing/2014/main" id="{8F34E4B0-91D3-4B72-A56D-DE11AD546D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7450" y="4511675"/>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7" name="Text Box 51">
            <a:extLst>
              <a:ext uri="{FF2B5EF4-FFF2-40B4-BE49-F238E27FC236}">
                <a16:creationId xmlns:a16="http://schemas.microsoft.com/office/drawing/2014/main" id="{E9D9FCC7-6E86-4388-9612-F3B42EA0336D}"/>
              </a:ext>
            </a:extLst>
          </p:cNvPr>
          <p:cNvSpPr txBox="1">
            <a:spLocks noChangeArrowheads="1"/>
          </p:cNvSpPr>
          <p:nvPr/>
        </p:nvSpPr>
        <p:spPr bwMode="auto">
          <a:xfrm>
            <a:off x="3276600" y="3276600"/>
            <a:ext cx="2286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i="1">
                <a:solidFill>
                  <a:schemeClr val="tx2"/>
                </a:solidFill>
              </a:rPr>
              <a:t>- continuación -</a:t>
            </a:r>
          </a:p>
        </p:txBody>
      </p:sp>
    </p:spTree>
    <p:custDataLst>
      <p:tags r:id="rId1"/>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a:extLst>
              <a:ext uri="{FF2B5EF4-FFF2-40B4-BE49-F238E27FC236}">
                <a16:creationId xmlns:a16="http://schemas.microsoft.com/office/drawing/2014/main" id="{92711E5C-F0FA-4BD8-9EE4-7EE725963A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219200"/>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19">
            <a:extLst>
              <a:ext uri="{FF2B5EF4-FFF2-40B4-BE49-F238E27FC236}">
                <a16:creationId xmlns:a16="http://schemas.microsoft.com/office/drawing/2014/main" id="{F9232E6E-2FA7-49DE-8F9A-FC81720CD1CF}"/>
              </a:ext>
            </a:extLst>
          </p:cNvPr>
          <p:cNvSpPr txBox="1">
            <a:spLocks noChangeArrowheads="1"/>
          </p:cNvSpPr>
          <p:nvPr/>
        </p:nvSpPr>
        <p:spPr bwMode="auto">
          <a:xfrm>
            <a:off x="2667000" y="1325563"/>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b="1">
                <a:solidFill>
                  <a:schemeClr val="tx1"/>
                </a:solidFill>
              </a:rPr>
              <a:t>CARACTERÍSTICAS</a:t>
            </a:r>
          </a:p>
        </p:txBody>
      </p:sp>
      <p:pic>
        <p:nvPicPr>
          <p:cNvPr id="12292" name="Picture 22">
            <a:extLst>
              <a:ext uri="{FF2B5EF4-FFF2-40B4-BE49-F238E27FC236}">
                <a16:creationId xmlns:a16="http://schemas.microsoft.com/office/drawing/2014/main" id="{D8DEF67F-3F89-43E3-BB82-D422EE7D4F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371600"/>
            <a:ext cx="13604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23">
            <a:extLst>
              <a:ext uri="{FF2B5EF4-FFF2-40B4-BE49-F238E27FC236}">
                <a16:creationId xmlns:a16="http://schemas.microsoft.com/office/drawing/2014/main" id="{C0AD553D-3B32-4067-BDEA-003FC73F0C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3716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24">
            <a:extLst>
              <a:ext uri="{FF2B5EF4-FFF2-40B4-BE49-F238E27FC236}">
                <a16:creationId xmlns:a16="http://schemas.microsoft.com/office/drawing/2014/main" id="{79D4D9E7-0050-4C4E-AF96-F9D59CE583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81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25">
            <a:extLst>
              <a:ext uri="{FF2B5EF4-FFF2-40B4-BE49-F238E27FC236}">
                <a16:creationId xmlns:a16="http://schemas.microsoft.com/office/drawing/2014/main" id="{20FFCC8E-2C84-4747-A2AE-2650CC0011FD}"/>
              </a:ext>
            </a:extLst>
          </p:cNvPr>
          <p:cNvSpPr txBox="1">
            <a:spLocks noChangeArrowheads="1"/>
          </p:cNvSpPr>
          <p:nvPr/>
        </p:nvSpPr>
        <p:spPr bwMode="auto">
          <a:xfrm>
            <a:off x="533400" y="441325"/>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900" b="1">
                <a:solidFill>
                  <a:schemeClr val="tx1"/>
                </a:solidFill>
                <a:latin typeface="Arial" panose="020B0604020202020204" pitchFamily="34" charset="0"/>
              </a:rPr>
              <a:t>La Estructura del Proceso de Entrenamiento</a:t>
            </a:r>
          </a:p>
        </p:txBody>
      </p:sp>
      <p:grpSp>
        <p:nvGrpSpPr>
          <p:cNvPr id="12296" name="Group 27">
            <a:extLst>
              <a:ext uri="{FF2B5EF4-FFF2-40B4-BE49-F238E27FC236}">
                <a16:creationId xmlns:a16="http://schemas.microsoft.com/office/drawing/2014/main" id="{9CAF8AFF-4977-4C1D-A5B4-9DCD32D43F2D}"/>
              </a:ext>
            </a:extLst>
          </p:cNvPr>
          <p:cNvGrpSpPr>
            <a:grpSpLocks/>
          </p:cNvGrpSpPr>
          <p:nvPr/>
        </p:nvGrpSpPr>
        <p:grpSpPr bwMode="auto">
          <a:xfrm>
            <a:off x="381000" y="2057400"/>
            <a:ext cx="8382000" cy="4343400"/>
            <a:chOff x="1109" y="1020"/>
            <a:chExt cx="3542" cy="2280"/>
          </a:xfrm>
        </p:grpSpPr>
        <p:sp>
          <p:nvSpPr>
            <p:cNvPr id="12306" name="Rectangle 28">
              <a:extLst>
                <a:ext uri="{FF2B5EF4-FFF2-40B4-BE49-F238E27FC236}">
                  <a16:creationId xmlns:a16="http://schemas.microsoft.com/office/drawing/2014/main" id="{FFEA79E2-B7D7-4D1A-B963-2B5D3072F9FF}"/>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307" name="Rectangle 29">
              <a:extLst>
                <a:ext uri="{FF2B5EF4-FFF2-40B4-BE49-F238E27FC236}">
                  <a16:creationId xmlns:a16="http://schemas.microsoft.com/office/drawing/2014/main" id="{5972C036-72C1-46C8-8F6C-E13012EAEFA1}"/>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308" name="Freeform 30">
              <a:extLst>
                <a:ext uri="{FF2B5EF4-FFF2-40B4-BE49-F238E27FC236}">
                  <a16:creationId xmlns:a16="http://schemas.microsoft.com/office/drawing/2014/main" id="{F86FF6E9-DEBE-4D4F-B279-587A5A22EF10}"/>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9" name="Freeform 31">
              <a:extLst>
                <a:ext uri="{FF2B5EF4-FFF2-40B4-BE49-F238E27FC236}">
                  <a16:creationId xmlns:a16="http://schemas.microsoft.com/office/drawing/2014/main" id="{DA602064-0DEF-4953-B180-6E25ECD961E3}"/>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2310" name="Freeform 32">
              <a:extLst>
                <a:ext uri="{FF2B5EF4-FFF2-40B4-BE49-F238E27FC236}">
                  <a16:creationId xmlns:a16="http://schemas.microsoft.com/office/drawing/2014/main" id="{450258D1-884E-424A-A3B1-B7C9AC3DC621}"/>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1" name="Freeform 33">
              <a:extLst>
                <a:ext uri="{FF2B5EF4-FFF2-40B4-BE49-F238E27FC236}">
                  <a16:creationId xmlns:a16="http://schemas.microsoft.com/office/drawing/2014/main" id="{A7A53EEC-B7CF-4D63-842E-303F5DECF332}"/>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2312" name="Freeform 34">
              <a:extLst>
                <a:ext uri="{FF2B5EF4-FFF2-40B4-BE49-F238E27FC236}">
                  <a16:creationId xmlns:a16="http://schemas.microsoft.com/office/drawing/2014/main" id="{774BD749-3F68-408D-A030-49F4D1A3A02F}"/>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3" name="Freeform 35">
              <a:extLst>
                <a:ext uri="{FF2B5EF4-FFF2-40B4-BE49-F238E27FC236}">
                  <a16:creationId xmlns:a16="http://schemas.microsoft.com/office/drawing/2014/main" id="{505EB16E-B388-48BA-B7DE-D42E7FBB1AF0}"/>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2314" name="Freeform 36">
              <a:extLst>
                <a:ext uri="{FF2B5EF4-FFF2-40B4-BE49-F238E27FC236}">
                  <a16:creationId xmlns:a16="http://schemas.microsoft.com/office/drawing/2014/main" id="{93DC826A-E8B3-4395-B866-F1083489F64A}"/>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5" name="Freeform 37">
              <a:extLst>
                <a:ext uri="{FF2B5EF4-FFF2-40B4-BE49-F238E27FC236}">
                  <a16:creationId xmlns:a16="http://schemas.microsoft.com/office/drawing/2014/main" id="{093D0615-7C9E-4AE9-BBC4-F26CF47DCF2A}"/>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12297" name="AutoShape 38">
            <a:extLst>
              <a:ext uri="{FF2B5EF4-FFF2-40B4-BE49-F238E27FC236}">
                <a16:creationId xmlns:a16="http://schemas.microsoft.com/office/drawing/2014/main" id="{58100EB6-D867-4A69-A31C-3BDC750AF77E}"/>
              </a:ext>
            </a:extLst>
          </p:cNvPr>
          <p:cNvSpPr>
            <a:spLocks noChangeArrowheads="1"/>
          </p:cNvSpPr>
          <p:nvPr/>
        </p:nvSpPr>
        <p:spPr bwMode="auto">
          <a:xfrm>
            <a:off x="609600" y="2286000"/>
            <a:ext cx="7924800" cy="38862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12298" name="Picture 45">
            <a:extLst>
              <a:ext uri="{FF2B5EF4-FFF2-40B4-BE49-F238E27FC236}">
                <a16:creationId xmlns:a16="http://schemas.microsoft.com/office/drawing/2014/main" id="{54C55E9B-5ACF-4BE4-8EF7-FB3C4A21A6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90600" y="254635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9" name="Text Box 46">
            <a:extLst>
              <a:ext uri="{FF2B5EF4-FFF2-40B4-BE49-F238E27FC236}">
                <a16:creationId xmlns:a16="http://schemas.microsoft.com/office/drawing/2014/main" id="{63B23EE2-A8E0-4AAE-8DB4-1F2C2997472F}"/>
              </a:ext>
            </a:extLst>
          </p:cNvPr>
          <p:cNvSpPr txBox="1">
            <a:spLocks noChangeArrowheads="1"/>
          </p:cNvSpPr>
          <p:nvPr/>
        </p:nvSpPr>
        <p:spPr bwMode="auto">
          <a:xfrm>
            <a:off x="1219200" y="2470150"/>
            <a:ext cx="73152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Existe un orden racional de las interacciones de varios aspectos del contenido del entrenamiento de un atleta (componentes del entrenamiento físico general y específico, entrenamiento de la técnica, táctica, el teórico y psicológico)</a:t>
            </a:r>
          </a:p>
        </p:txBody>
      </p:sp>
      <p:sp>
        <p:nvSpPr>
          <p:cNvPr id="12300" name="Text Box 55">
            <a:extLst>
              <a:ext uri="{FF2B5EF4-FFF2-40B4-BE49-F238E27FC236}">
                <a16:creationId xmlns:a16="http://schemas.microsoft.com/office/drawing/2014/main" id="{FCF88116-F715-4810-889D-6F3D8F2AE04B}"/>
              </a:ext>
            </a:extLst>
          </p:cNvPr>
          <p:cNvSpPr txBox="1">
            <a:spLocks noChangeArrowheads="1"/>
          </p:cNvSpPr>
          <p:nvPr/>
        </p:nvSpPr>
        <p:spPr bwMode="auto">
          <a:xfrm>
            <a:off x="1536700" y="4679950"/>
            <a:ext cx="7073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De los parámetros de las cargas de entrenamiento (características cuantitativas del volumen e intensidad del trabajo)</a:t>
            </a:r>
          </a:p>
        </p:txBody>
      </p:sp>
      <p:pic>
        <p:nvPicPr>
          <p:cNvPr id="12301" name="Picture 56">
            <a:extLst>
              <a:ext uri="{FF2B5EF4-FFF2-40B4-BE49-F238E27FC236}">
                <a16:creationId xmlns:a16="http://schemas.microsoft.com/office/drawing/2014/main" id="{699D0426-2A8E-44CC-99BE-DE03FC76DA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9850" y="4695825"/>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65">
            <a:extLst>
              <a:ext uri="{FF2B5EF4-FFF2-40B4-BE49-F238E27FC236}">
                <a16:creationId xmlns:a16="http://schemas.microsoft.com/office/drawing/2014/main" id="{94767FE0-B117-4A66-BDD2-820A041567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90600" y="42799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03" name="Text Box 66">
            <a:extLst>
              <a:ext uri="{FF2B5EF4-FFF2-40B4-BE49-F238E27FC236}">
                <a16:creationId xmlns:a16="http://schemas.microsoft.com/office/drawing/2014/main" id="{DC783B01-0958-4795-BF27-C3094F20588A}"/>
              </a:ext>
            </a:extLst>
          </p:cNvPr>
          <p:cNvSpPr txBox="1">
            <a:spLocks noChangeArrowheads="1"/>
          </p:cNvSpPr>
          <p:nvPr/>
        </p:nvSpPr>
        <p:spPr bwMode="auto">
          <a:xfrm>
            <a:off x="1219200" y="4203700"/>
            <a:ext cx="7315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Correlaciones:</a:t>
            </a:r>
          </a:p>
        </p:txBody>
      </p:sp>
      <p:sp>
        <p:nvSpPr>
          <p:cNvPr id="12304" name="Text Box 67">
            <a:extLst>
              <a:ext uri="{FF2B5EF4-FFF2-40B4-BE49-F238E27FC236}">
                <a16:creationId xmlns:a16="http://schemas.microsoft.com/office/drawing/2014/main" id="{E4CB74B9-D142-49C6-81A8-CFDA2C4257C5}"/>
              </a:ext>
            </a:extLst>
          </p:cNvPr>
          <p:cNvSpPr txBox="1">
            <a:spLocks noChangeArrowheads="1"/>
          </p:cNvSpPr>
          <p:nvPr/>
        </p:nvSpPr>
        <p:spPr bwMode="auto">
          <a:xfrm>
            <a:off x="1536700" y="5607050"/>
            <a:ext cx="707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Del entrenamiento y las cargas competitivas</a:t>
            </a:r>
          </a:p>
        </p:txBody>
      </p:sp>
      <p:pic>
        <p:nvPicPr>
          <p:cNvPr id="12305" name="Picture 68">
            <a:extLst>
              <a:ext uri="{FF2B5EF4-FFF2-40B4-BE49-F238E27FC236}">
                <a16:creationId xmlns:a16="http://schemas.microsoft.com/office/drawing/2014/main" id="{43B9F5DA-D77D-4EFB-BBB4-34298C360E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9850" y="5622925"/>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3">
            <a:extLst>
              <a:ext uri="{FF2B5EF4-FFF2-40B4-BE49-F238E27FC236}">
                <a16:creationId xmlns:a16="http://schemas.microsoft.com/office/drawing/2014/main" id="{3CE1EC48-2D39-4209-B8B9-8088582C8C54}"/>
              </a:ext>
            </a:extLst>
          </p:cNvPr>
          <p:cNvGrpSpPr>
            <a:grpSpLocks/>
          </p:cNvGrpSpPr>
          <p:nvPr/>
        </p:nvGrpSpPr>
        <p:grpSpPr bwMode="auto">
          <a:xfrm>
            <a:off x="2743200" y="304800"/>
            <a:ext cx="3505200" cy="685800"/>
            <a:chOff x="1298" y="1873"/>
            <a:chExt cx="3020" cy="478"/>
          </a:xfrm>
        </p:grpSpPr>
        <p:sp>
          <p:nvSpPr>
            <p:cNvPr id="98358" name="Rectangle 4">
              <a:extLst>
                <a:ext uri="{FF2B5EF4-FFF2-40B4-BE49-F238E27FC236}">
                  <a16:creationId xmlns:a16="http://schemas.microsoft.com/office/drawing/2014/main" id="{60FD6FCA-5DEB-41A0-9731-B0CB50603AB3}"/>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8359" name="Rectangle 5">
              <a:extLst>
                <a:ext uri="{FF2B5EF4-FFF2-40B4-BE49-F238E27FC236}">
                  <a16:creationId xmlns:a16="http://schemas.microsoft.com/office/drawing/2014/main" id="{9FADF0E0-F096-4C2D-A8D8-01A4437753BD}"/>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8360" name="Freeform 6">
              <a:extLst>
                <a:ext uri="{FF2B5EF4-FFF2-40B4-BE49-F238E27FC236}">
                  <a16:creationId xmlns:a16="http://schemas.microsoft.com/office/drawing/2014/main" id="{F5092F7A-AEC3-45B1-BD17-9377C8985E8B}"/>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61" name="Freeform 7">
              <a:extLst>
                <a:ext uri="{FF2B5EF4-FFF2-40B4-BE49-F238E27FC236}">
                  <a16:creationId xmlns:a16="http://schemas.microsoft.com/office/drawing/2014/main" id="{36DAABAE-CCA4-46DB-BAF8-2B041A8719F6}"/>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362" name="Freeform 8">
              <a:extLst>
                <a:ext uri="{FF2B5EF4-FFF2-40B4-BE49-F238E27FC236}">
                  <a16:creationId xmlns:a16="http://schemas.microsoft.com/office/drawing/2014/main" id="{55BDA325-D89C-4A75-85FE-EE72D6C6B9C7}"/>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63" name="Freeform 9">
              <a:extLst>
                <a:ext uri="{FF2B5EF4-FFF2-40B4-BE49-F238E27FC236}">
                  <a16:creationId xmlns:a16="http://schemas.microsoft.com/office/drawing/2014/main" id="{730EFA78-14E9-4652-8AC3-112605DF2E16}"/>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364" name="Freeform 10">
              <a:extLst>
                <a:ext uri="{FF2B5EF4-FFF2-40B4-BE49-F238E27FC236}">
                  <a16:creationId xmlns:a16="http://schemas.microsoft.com/office/drawing/2014/main" id="{D1153DB6-3402-4873-83C9-3FC08E9CC7E2}"/>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65" name="Freeform 11">
              <a:extLst>
                <a:ext uri="{FF2B5EF4-FFF2-40B4-BE49-F238E27FC236}">
                  <a16:creationId xmlns:a16="http://schemas.microsoft.com/office/drawing/2014/main" id="{292B1BC9-FA97-4C3C-A406-5BA7E37B19BC}"/>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366" name="Freeform 12">
              <a:extLst>
                <a:ext uri="{FF2B5EF4-FFF2-40B4-BE49-F238E27FC236}">
                  <a16:creationId xmlns:a16="http://schemas.microsoft.com/office/drawing/2014/main" id="{7C8897F3-7943-4251-A0D6-DEE9C12BFAEA}"/>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67" name="Freeform 13">
              <a:extLst>
                <a:ext uri="{FF2B5EF4-FFF2-40B4-BE49-F238E27FC236}">
                  <a16:creationId xmlns:a16="http://schemas.microsoft.com/office/drawing/2014/main" id="{0F4C565A-C217-40BA-8CFC-28C9E715F308}"/>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11342" name="Text Box 14">
            <a:extLst>
              <a:ext uri="{FF2B5EF4-FFF2-40B4-BE49-F238E27FC236}">
                <a16:creationId xmlns:a16="http://schemas.microsoft.com/office/drawing/2014/main" id="{BA49C3DD-9E72-4CA6-90BF-CDEFFA5C9D0A}"/>
              </a:ext>
            </a:extLst>
          </p:cNvPr>
          <p:cNvSpPr txBox="1">
            <a:spLocks noChangeArrowheads="1"/>
          </p:cNvSpPr>
          <p:nvPr/>
        </p:nvSpPr>
        <p:spPr bwMode="auto">
          <a:xfrm>
            <a:off x="2438400" y="377825"/>
            <a:ext cx="41910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EL PLAN ANUAL</a:t>
            </a:r>
          </a:p>
        </p:txBody>
      </p:sp>
      <p:sp>
        <p:nvSpPr>
          <p:cNvPr id="98308" name="Freeform 15">
            <a:extLst>
              <a:ext uri="{FF2B5EF4-FFF2-40B4-BE49-F238E27FC236}">
                <a16:creationId xmlns:a16="http://schemas.microsoft.com/office/drawing/2014/main" id="{464AA20A-D3FF-4BF7-880A-36FBA6559D75}"/>
              </a:ext>
            </a:extLst>
          </p:cNvPr>
          <p:cNvSpPr>
            <a:spLocks/>
          </p:cNvSpPr>
          <p:nvPr/>
        </p:nvSpPr>
        <p:spPr bwMode="auto">
          <a:xfrm>
            <a:off x="1631950" y="1168400"/>
            <a:ext cx="1339850" cy="508000"/>
          </a:xfrm>
          <a:custGeom>
            <a:avLst/>
            <a:gdLst>
              <a:gd name="T0" fmla="*/ 1108421 w 2530"/>
              <a:gd name="T1" fmla="*/ 264054 h 960"/>
              <a:gd name="T2" fmla="*/ 1053874 w 2530"/>
              <a:gd name="T3" fmla="*/ 339725 h 960"/>
              <a:gd name="T4" fmla="*/ 1036927 w 2530"/>
              <a:gd name="T5" fmla="*/ 383117 h 960"/>
              <a:gd name="T6" fmla="*/ 1019451 w 2530"/>
              <a:gd name="T7" fmla="*/ 394758 h 960"/>
              <a:gd name="T8" fmla="*/ 994031 w 2530"/>
              <a:gd name="T9" fmla="*/ 405871 h 960"/>
              <a:gd name="T10" fmla="*/ 973377 w 2530"/>
              <a:gd name="T11" fmla="*/ 405871 h 960"/>
              <a:gd name="T12" fmla="*/ 994031 w 2530"/>
              <a:gd name="T13" fmla="*/ 332317 h 960"/>
              <a:gd name="T14" fmla="*/ 1141256 w 2530"/>
              <a:gd name="T15" fmla="*/ 179917 h 960"/>
              <a:gd name="T16" fmla="*/ 1144433 w 2530"/>
              <a:gd name="T17" fmla="*/ 132821 h 960"/>
              <a:gd name="T18" fmla="*/ 961726 w 2530"/>
              <a:gd name="T19" fmla="*/ 237596 h 960"/>
              <a:gd name="T20" fmla="*/ 822975 w 2530"/>
              <a:gd name="T21" fmla="*/ 345546 h 960"/>
              <a:gd name="T22" fmla="*/ 693227 w 2530"/>
              <a:gd name="T23" fmla="*/ 456142 h 960"/>
              <a:gd name="T24" fmla="*/ 591546 w 2530"/>
              <a:gd name="T25" fmla="*/ 416454 h 960"/>
              <a:gd name="T26" fmla="*/ 726591 w 2530"/>
              <a:gd name="T27" fmla="*/ 277283 h 960"/>
              <a:gd name="T28" fmla="*/ 877522 w 2530"/>
              <a:gd name="T29" fmla="*/ 137583 h 960"/>
              <a:gd name="T30" fmla="*/ 629147 w 2530"/>
              <a:gd name="T31" fmla="*/ 314325 h 960"/>
              <a:gd name="T32" fmla="*/ 448029 w 2530"/>
              <a:gd name="T33" fmla="*/ 460904 h 960"/>
              <a:gd name="T34" fmla="*/ 340523 w 2530"/>
              <a:gd name="T35" fmla="*/ 500592 h 960"/>
              <a:gd name="T36" fmla="*/ 335757 w 2530"/>
              <a:gd name="T37" fmla="*/ 429683 h 960"/>
              <a:gd name="T38" fmla="*/ 395070 w 2530"/>
              <a:gd name="T39" fmla="*/ 405871 h 960"/>
              <a:gd name="T40" fmla="*/ 434789 w 2530"/>
              <a:gd name="T41" fmla="*/ 367771 h 960"/>
              <a:gd name="T42" fmla="*/ 419431 w 2530"/>
              <a:gd name="T43" fmla="*/ 366183 h 960"/>
              <a:gd name="T44" fmla="*/ 463916 w 2530"/>
              <a:gd name="T45" fmla="*/ 330200 h 960"/>
              <a:gd name="T46" fmla="*/ 482452 w 2530"/>
              <a:gd name="T47" fmla="*/ 303742 h 960"/>
              <a:gd name="T48" fmla="*/ 576718 w 2530"/>
              <a:gd name="T49" fmla="*/ 199496 h 960"/>
              <a:gd name="T50" fmla="*/ 388715 w 2530"/>
              <a:gd name="T51" fmla="*/ 348192 h 960"/>
              <a:gd name="T52" fmla="*/ 275384 w 2530"/>
              <a:gd name="T53" fmla="*/ 432329 h 960"/>
              <a:gd name="T54" fmla="*/ 217130 w 2530"/>
              <a:gd name="T55" fmla="*/ 383117 h 960"/>
              <a:gd name="T56" fmla="*/ 381831 w 2530"/>
              <a:gd name="T57" fmla="*/ 184679 h 960"/>
              <a:gd name="T58" fmla="*/ 289683 w 2530"/>
              <a:gd name="T59" fmla="*/ 259292 h 960"/>
              <a:gd name="T60" fmla="*/ 156228 w 2530"/>
              <a:gd name="T61" fmla="*/ 369888 h 960"/>
              <a:gd name="T62" fmla="*/ 52958 w 2530"/>
              <a:gd name="T63" fmla="*/ 419100 h 960"/>
              <a:gd name="T64" fmla="*/ 2118 w 2530"/>
              <a:gd name="T65" fmla="*/ 416454 h 960"/>
              <a:gd name="T66" fmla="*/ 5296 w 2530"/>
              <a:gd name="T67" fmla="*/ 398463 h 960"/>
              <a:gd name="T68" fmla="*/ 28598 w 2530"/>
              <a:gd name="T69" fmla="*/ 392642 h 960"/>
              <a:gd name="T70" fmla="*/ 44485 w 2530"/>
              <a:gd name="T71" fmla="*/ 381529 h 960"/>
              <a:gd name="T72" fmla="*/ 94266 w 2530"/>
              <a:gd name="T73" fmla="*/ 348192 h 960"/>
              <a:gd name="T74" fmla="*/ 273795 w 2530"/>
              <a:gd name="T75" fmla="*/ 203729 h 960"/>
              <a:gd name="T76" fmla="*/ 490925 w 2530"/>
              <a:gd name="T77" fmla="*/ 28575 h 960"/>
              <a:gd name="T78" fmla="*/ 558183 w 2530"/>
              <a:gd name="T79" fmla="*/ 4763 h 960"/>
              <a:gd name="T80" fmla="*/ 496751 w 2530"/>
              <a:gd name="T81" fmla="*/ 141817 h 960"/>
              <a:gd name="T82" fmla="*/ 400366 w 2530"/>
              <a:gd name="T83" fmla="*/ 267758 h 960"/>
              <a:gd name="T84" fmla="*/ 594194 w 2530"/>
              <a:gd name="T85" fmla="*/ 130704 h 960"/>
              <a:gd name="T86" fmla="*/ 692697 w 2530"/>
              <a:gd name="T87" fmla="*/ 77788 h 960"/>
              <a:gd name="T88" fmla="*/ 746185 w 2530"/>
              <a:gd name="T89" fmla="*/ 135467 h 960"/>
              <a:gd name="T90" fmla="*/ 621203 w 2530"/>
              <a:gd name="T91" fmla="*/ 243417 h 960"/>
              <a:gd name="T92" fmla="*/ 463916 w 2530"/>
              <a:gd name="T93" fmla="*/ 389996 h 960"/>
              <a:gd name="T94" fmla="*/ 697993 w 2530"/>
              <a:gd name="T95" fmla="*/ 216958 h 960"/>
              <a:gd name="T96" fmla="*/ 908768 w 2530"/>
              <a:gd name="T97" fmla="*/ 57679 h 960"/>
              <a:gd name="T98" fmla="*/ 1002504 w 2530"/>
              <a:gd name="T99" fmla="*/ 17992 h 960"/>
              <a:gd name="T100" fmla="*/ 1025277 w 2530"/>
              <a:gd name="T101" fmla="*/ 111125 h 960"/>
              <a:gd name="T102" fmla="*/ 879111 w 2530"/>
              <a:gd name="T103" fmla="*/ 219604 h 960"/>
              <a:gd name="T104" fmla="*/ 719176 w 2530"/>
              <a:gd name="T105" fmla="*/ 376767 h 960"/>
              <a:gd name="T106" fmla="*/ 890232 w 2530"/>
              <a:gd name="T107" fmla="*/ 250825 h 960"/>
              <a:gd name="T108" fmla="*/ 1182034 w 2530"/>
              <a:gd name="T109" fmla="*/ 51329 h 960"/>
              <a:gd name="T110" fmla="*/ 1311782 w 2530"/>
              <a:gd name="T111" fmla="*/ 31221 h 960"/>
              <a:gd name="T112" fmla="*/ 1320785 w 2530"/>
              <a:gd name="T113" fmla="*/ 99483 h 960"/>
              <a:gd name="T114" fmla="*/ 1151847 w 2530"/>
              <a:gd name="T115" fmla="*/ 232833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30" h="960">
                <a:moveTo>
                  <a:pt x="2226" y="377"/>
                </a:moveTo>
                <a:lnTo>
                  <a:pt x="2213" y="390"/>
                </a:lnTo>
                <a:lnTo>
                  <a:pt x="2194" y="402"/>
                </a:lnTo>
                <a:lnTo>
                  <a:pt x="2172" y="424"/>
                </a:lnTo>
                <a:lnTo>
                  <a:pt x="2148" y="444"/>
                </a:lnTo>
                <a:lnTo>
                  <a:pt x="2126" y="465"/>
                </a:lnTo>
                <a:lnTo>
                  <a:pt x="2107" y="481"/>
                </a:lnTo>
                <a:lnTo>
                  <a:pt x="2093" y="499"/>
                </a:lnTo>
                <a:lnTo>
                  <a:pt x="2083" y="506"/>
                </a:lnTo>
                <a:lnTo>
                  <a:pt x="2074" y="515"/>
                </a:lnTo>
                <a:lnTo>
                  <a:pt x="2067" y="528"/>
                </a:lnTo>
                <a:lnTo>
                  <a:pt x="2052" y="549"/>
                </a:lnTo>
                <a:lnTo>
                  <a:pt x="2039" y="565"/>
                </a:lnTo>
                <a:lnTo>
                  <a:pt x="2023" y="590"/>
                </a:lnTo>
                <a:lnTo>
                  <a:pt x="2006" y="617"/>
                </a:lnTo>
                <a:lnTo>
                  <a:pt x="1990" y="642"/>
                </a:lnTo>
                <a:lnTo>
                  <a:pt x="1971" y="667"/>
                </a:lnTo>
                <a:lnTo>
                  <a:pt x="1950" y="678"/>
                </a:lnTo>
                <a:lnTo>
                  <a:pt x="1928" y="692"/>
                </a:lnTo>
                <a:lnTo>
                  <a:pt x="1918" y="703"/>
                </a:lnTo>
                <a:lnTo>
                  <a:pt x="1919" y="721"/>
                </a:lnTo>
                <a:lnTo>
                  <a:pt x="1934" y="721"/>
                </a:lnTo>
                <a:lnTo>
                  <a:pt x="1950" y="721"/>
                </a:lnTo>
                <a:lnTo>
                  <a:pt x="1958" y="724"/>
                </a:lnTo>
                <a:lnTo>
                  <a:pt x="1952" y="724"/>
                </a:lnTo>
                <a:lnTo>
                  <a:pt x="1936" y="728"/>
                </a:lnTo>
                <a:lnTo>
                  <a:pt x="1912" y="733"/>
                </a:lnTo>
                <a:lnTo>
                  <a:pt x="1896" y="737"/>
                </a:lnTo>
                <a:lnTo>
                  <a:pt x="1893" y="742"/>
                </a:lnTo>
                <a:lnTo>
                  <a:pt x="1903" y="742"/>
                </a:lnTo>
                <a:lnTo>
                  <a:pt x="1918" y="746"/>
                </a:lnTo>
                <a:lnTo>
                  <a:pt x="1925" y="746"/>
                </a:lnTo>
                <a:lnTo>
                  <a:pt x="1928" y="749"/>
                </a:lnTo>
                <a:lnTo>
                  <a:pt x="1919" y="753"/>
                </a:lnTo>
                <a:lnTo>
                  <a:pt x="1909" y="758"/>
                </a:lnTo>
                <a:lnTo>
                  <a:pt x="1893" y="758"/>
                </a:lnTo>
                <a:lnTo>
                  <a:pt x="1877" y="758"/>
                </a:lnTo>
                <a:lnTo>
                  <a:pt x="1863" y="753"/>
                </a:lnTo>
                <a:lnTo>
                  <a:pt x="1863" y="758"/>
                </a:lnTo>
                <a:lnTo>
                  <a:pt x="1877" y="767"/>
                </a:lnTo>
                <a:lnTo>
                  <a:pt x="1890" y="771"/>
                </a:lnTo>
                <a:lnTo>
                  <a:pt x="1887" y="771"/>
                </a:lnTo>
                <a:lnTo>
                  <a:pt x="1883" y="778"/>
                </a:lnTo>
                <a:lnTo>
                  <a:pt x="1871" y="783"/>
                </a:lnTo>
                <a:lnTo>
                  <a:pt x="1855" y="787"/>
                </a:lnTo>
                <a:lnTo>
                  <a:pt x="1849" y="778"/>
                </a:lnTo>
                <a:lnTo>
                  <a:pt x="1844" y="771"/>
                </a:lnTo>
                <a:lnTo>
                  <a:pt x="1838" y="767"/>
                </a:lnTo>
                <a:lnTo>
                  <a:pt x="1834" y="771"/>
                </a:lnTo>
                <a:lnTo>
                  <a:pt x="1806" y="749"/>
                </a:lnTo>
                <a:lnTo>
                  <a:pt x="1803" y="721"/>
                </a:lnTo>
                <a:lnTo>
                  <a:pt x="1812" y="695"/>
                </a:lnTo>
                <a:lnTo>
                  <a:pt x="1831" y="674"/>
                </a:lnTo>
                <a:lnTo>
                  <a:pt x="1838" y="667"/>
                </a:lnTo>
                <a:lnTo>
                  <a:pt x="1855" y="649"/>
                </a:lnTo>
                <a:lnTo>
                  <a:pt x="1877" y="628"/>
                </a:lnTo>
                <a:lnTo>
                  <a:pt x="1900" y="603"/>
                </a:lnTo>
                <a:lnTo>
                  <a:pt x="1931" y="569"/>
                </a:lnTo>
                <a:lnTo>
                  <a:pt x="1967" y="536"/>
                </a:lnTo>
                <a:lnTo>
                  <a:pt x="2002" y="499"/>
                </a:lnTo>
                <a:lnTo>
                  <a:pt x="2039" y="456"/>
                </a:lnTo>
                <a:lnTo>
                  <a:pt x="2077" y="419"/>
                </a:lnTo>
                <a:lnTo>
                  <a:pt x="2119" y="377"/>
                </a:lnTo>
                <a:lnTo>
                  <a:pt x="2155" y="340"/>
                </a:lnTo>
                <a:lnTo>
                  <a:pt x="2194" y="302"/>
                </a:lnTo>
                <a:lnTo>
                  <a:pt x="2229" y="268"/>
                </a:lnTo>
                <a:lnTo>
                  <a:pt x="2262" y="235"/>
                </a:lnTo>
                <a:lnTo>
                  <a:pt x="2290" y="210"/>
                </a:lnTo>
                <a:lnTo>
                  <a:pt x="2313" y="188"/>
                </a:lnTo>
                <a:lnTo>
                  <a:pt x="2270" y="201"/>
                </a:lnTo>
                <a:lnTo>
                  <a:pt x="2219" y="222"/>
                </a:lnTo>
                <a:lnTo>
                  <a:pt x="2161" y="251"/>
                </a:lnTo>
                <a:lnTo>
                  <a:pt x="2102" y="281"/>
                </a:lnTo>
                <a:lnTo>
                  <a:pt x="2039" y="315"/>
                </a:lnTo>
                <a:lnTo>
                  <a:pt x="1983" y="349"/>
                </a:lnTo>
                <a:lnTo>
                  <a:pt x="1931" y="377"/>
                </a:lnTo>
                <a:lnTo>
                  <a:pt x="1887" y="402"/>
                </a:lnTo>
                <a:lnTo>
                  <a:pt x="1868" y="415"/>
                </a:lnTo>
                <a:lnTo>
                  <a:pt x="1844" y="431"/>
                </a:lnTo>
                <a:lnTo>
                  <a:pt x="1816" y="449"/>
                </a:lnTo>
                <a:lnTo>
                  <a:pt x="1787" y="469"/>
                </a:lnTo>
                <a:lnTo>
                  <a:pt x="1754" y="494"/>
                </a:lnTo>
                <a:lnTo>
                  <a:pt x="1722" y="519"/>
                </a:lnTo>
                <a:lnTo>
                  <a:pt x="1689" y="544"/>
                </a:lnTo>
                <a:lnTo>
                  <a:pt x="1654" y="569"/>
                </a:lnTo>
                <a:lnTo>
                  <a:pt x="1619" y="599"/>
                </a:lnTo>
                <a:lnTo>
                  <a:pt x="1586" y="628"/>
                </a:lnTo>
                <a:lnTo>
                  <a:pt x="1554" y="653"/>
                </a:lnTo>
                <a:lnTo>
                  <a:pt x="1524" y="683"/>
                </a:lnTo>
                <a:lnTo>
                  <a:pt x="1493" y="708"/>
                </a:lnTo>
                <a:lnTo>
                  <a:pt x="1470" y="733"/>
                </a:lnTo>
                <a:lnTo>
                  <a:pt x="1448" y="753"/>
                </a:lnTo>
                <a:lnTo>
                  <a:pt x="1429" y="774"/>
                </a:lnTo>
                <a:lnTo>
                  <a:pt x="1392" y="812"/>
                </a:lnTo>
                <a:lnTo>
                  <a:pt x="1350" y="842"/>
                </a:lnTo>
                <a:lnTo>
                  <a:pt x="1309" y="862"/>
                </a:lnTo>
                <a:lnTo>
                  <a:pt x="1269" y="876"/>
                </a:lnTo>
                <a:lnTo>
                  <a:pt x="1234" y="880"/>
                </a:lnTo>
                <a:lnTo>
                  <a:pt x="1201" y="880"/>
                </a:lnTo>
                <a:lnTo>
                  <a:pt x="1176" y="876"/>
                </a:lnTo>
                <a:lnTo>
                  <a:pt x="1157" y="867"/>
                </a:lnTo>
                <a:lnTo>
                  <a:pt x="1131" y="846"/>
                </a:lnTo>
                <a:lnTo>
                  <a:pt x="1114" y="821"/>
                </a:lnTo>
                <a:lnTo>
                  <a:pt x="1117" y="787"/>
                </a:lnTo>
                <a:lnTo>
                  <a:pt x="1147" y="742"/>
                </a:lnTo>
                <a:lnTo>
                  <a:pt x="1163" y="724"/>
                </a:lnTo>
                <a:lnTo>
                  <a:pt x="1185" y="699"/>
                </a:lnTo>
                <a:lnTo>
                  <a:pt x="1215" y="670"/>
                </a:lnTo>
                <a:lnTo>
                  <a:pt x="1247" y="637"/>
                </a:lnTo>
                <a:lnTo>
                  <a:pt x="1288" y="603"/>
                </a:lnTo>
                <a:lnTo>
                  <a:pt x="1328" y="565"/>
                </a:lnTo>
                <a:lnTo>
                  <a:pt x="1372" y="524"/>
                </a:lnTo>
                <a:lnTo>
                  <a:pt x="1415" y="486"/>
                </a:lnTo>
                <a:lnTo>
                  <a:pt x="1459" y="444"/>
                </a:lnTo>
                <a:lnTo>
                  <a:pt x="1502" y="406"/>
                </a:lnTo>
                <a:lnTo>
                  <a:pt x="1541" y="369"/>
                </a:lnTo>
                <a:lnTo>
                  <a:pt x="1577" y="335"/>
                </a:lnTo>
                <a:lnTo>
                  <a:pt x="1611" y="306"/>
                </a:lnTo>
                <a:lnTo>
                  <a:pt x="1638" y="281"/>
                </a:lnTo>
                <a:lnTo>
                  <a:pt x="1657" y="260"/>
                </a:lnTo>
                <a:lnTo>
                  <a:pt x="1670" y="247"/>
                </a:lnTo>
                <a:lnTo>
                  <a:pt x="1597" y="297"/>
                </a:lnTo>
                <a:lnTo>
                  <a:pt x="1524" y="349"/>
                </a:lnTo>
                <a:lnTo>
                  <a:pt x="1451" y="399"/>
                </a:lnTo>
                <a:lnTo>
                  <a:pt x="1380" y="449"/>
                </a:lnTo>
                <a:lnTo>
                  <a:pt x="1315" y="499"/>
                </a:lnTo>
                <a:lnTo>
                  <a:pt x="1250" y="544"/>
                </a:lnTo>
                <a:lnTo>
                  <a:pt x="1188" y="594"/>
                </a:lnTo>
                <a:lnTo>
                  <a:pt x="1128" y="642"/>
                </a:lnTo>
                <a:lnTo>
                  <a:pt x="1073" y="683"/>
                </a:lnTo>
                <a:lnTo>
                  <a:pt x="1022" y="724"/>
                </a:lnTo>
                <a:lnTo>
                  <a:pt x="976" y="762"/>
                </a:lnTo>
                <a:lnTo>
                  <a:pt x="935" y="796"/>
                </a:lnTo>
                <a:lnTo>
                  <a:pt x="901" y="826"/>
                </a:lnTo>
                <a:lnTo>
                  <a:pt x="870" y="851"/>
                </a:lnTo>
                <a:lnTo>
                  <a:pt x="846" y="871"/>
                </a:lnTo>
                <a:lnTo>
                  <a:pt x="827" y="887"/>
                </a:lnTo>
                <a:lnTo>
                  <a:pt x="797" y="912"/>
                </a:lnTo>
                <a:lnTo>
                  <a:pt x="769" y="930"/>
                </a:lnTo>
                <a:lnTo>
                  <a:pt x="743" y="946"/>
                </a:lnTo>
                <a:lnTo>
                  <a:pt x="715" y="955"/>
                </a:lnTo>
                <a:lnTo>
                  <a:pt x="691" y="960"/>
                </a:lnTo>
                <a:lnTo>
                  <a:pt x="666" y="955"/>
                </a:lnTo>
                <a:lnTo>
                  <a:pt x="643" y="946"/>
                </a:lnTo>
                <a:lnTo>
                  <a:pt x="618" y="930"/>
                </a:lnTo>
                <a:lnTo>
                  <a:pt x="588" y="896"/>
                </a:lnTo>
                <a:lnTo>
                  <a:pt x="582" y="867"/>
                </a:lnTo>
                <a:lnTo>
                  <a:pt x="594" y="842"/>
                </a:lnTo>
                <a:lnTo>
                  <a:pt x="607" y="830"/>
                </a:lnTo>
                <a:lnTo>
                  <a:pt x="613" y="826"/>
                </a:lnTo>
                <a:lnTo>
                  <a:pt x="623" y="817"/>
                </a:lnTo>
                <a:lnTo>
                  <a:pt x="634" y="812"/>
                </a:lnTo>
                <a:lnTo>
                  <a:pt x="647" y="803"/>
                </a:lnTo>
                <a:lnTo>
                  <a:pt x="659" y="799"/>
                </a:lnTo>
                <a:lnTo>
                  <a:pt x="669" y="796"/>
                </a:lnTo>
                <a:lnTo>
                  <a:pt x="681" y="792"/>
                </a:lnTo>
                <a:lnTo>
                  <a:pt x="688" y="792"/>
                </a:lnTo>
                <a:lnTo>
                  <a:pt x="708" y="787"/>
                </a:lnTo>
                <a:lnTo>
                  <a:pt x="727" y="778"/>
                </a:lnTo>
                <a:lnTo>
                  <a:pt x="746" y="767"/>
                </a:lnTo>
                <a:lnTo>
                  <a:pt x="762" y="753"/>
                </a:lnTo>
                <a:lnTo>
                  <a:pt x="781" y="737"/>
                </a:lnTo>
                <a:lnTo>
                  <a:pt x="802" y="721"/>
                </a:lnTo>
                <a:lnTo>
                  <a:pt x="824" y="699"/>
                </a:lnTo>
                <a:lnTo>
                  <a:pt x="849" y="683"/>
                </a:lnTo>
                <a:lnTo>
                  <a:pt x="840" y="687"/>
                </a:lnTo>
                <a:lnTo>
                  <a:pt x="833" y="692"/>
                </a:lnTo>
                <a:lnTo>
                  <a:pt x="821" y="695"/>
                </a:lnTo>
                <a:lnTo>
                  <a:pt x="808" y="699"/>
                </a:lnTo>
                <a:lnTo>
                  <a:pt x="795" y="708"/>
                </a:lnTo>
                <a:lnTo>
                  <a:pt x="778" y="712"/>
                </a:lnTo>
                <a:lnTo>
                  <a:pt x="759" y="724"/>
                </a:lnTo>
                <a:lnTo>
                  <a:pt x="740" y="733"/>
                </a:lnTo>
                <a:lnTo>
                  <a:pt x="753" y="721"/>
                </a:lnTo>
                <a:lnTo>
                  <a:pt x="769" y="708"/>
                </a:lnTo>
                <a:lnTo>
                  <a:pt x="792" y="692"/>
                </a:lnTo>
                <a:lnTo>
                  <a:pt x="818" y="674"/>
                </a:lnTo>
                <a:lnTo>
                  <a:pt x="843" y="658"/>
                </a:lnTo>
                <a:lnTo>
                  <a:pt x="868" y="642"/>
                </a:lnTo>
                <a:lnTo>
                  <a:pt x="892" y="619"/>
                </a:lnTo>
                <a:lnTo>
                  <a:pt x="911" y="603"/>
                </a:lnTo>
                <a:lnTo>
                  <a:pt x="901" y="608"/>
                </a:lnTo>
                <a:lnTo>
                  <a:pt x="886" y="617"/>
                </a:lnTo>
                <a:lnTo>
                  <a:pt x="876" y="624"/>
                </a:lnTo>
                <a:lnTo>
                  <a:pt x="862" y="633"/>
                </a:lnTo>
                <a:lnTo>
                  <a:pt x="851" y="642"/>
                </a:lnTo>
                <a:lnTo>
                  <a:pt x="837" y="649"/>
                </a:lnTo>
                <a:lnTo>
                  <a:pt x="824" y="658"/>
                </a:lnTo>
                <a:lnTo>
                  <a:pt x="811" y="667"/>
                </a:lnTo>
                <a:lnTo>
                  <a:pt x="830" y="649"/>
                </a:lnTo>
                <a:lnTo>
                  <a:pt x="865" y="617"/>
                </a:lnTo>
                <a:lnTo>
                  <a:pt x="911" y="574"/>
                </a:lnTo>
                <a:lnTo>
                  <a:pt x="968" y="524"/>
                </a:lnTo>
                <a:lnTo>
                  <a:pt x="1027" y="469"/>
                </a:lnTo>
                <a:lnTo>
                  <a:pt x="1085" y="415"/>
                </a:lnTo>
                <a:lnTo>
                  <a:pt x="1138" y="369"/>
                </a:lnTo>
                <a:lnTo>
                  <a:pt x="1182" y="327"/>
                </a:lnTo>
                <a:lnTo>
                  <a:pt x="1157" y="340"/>
                </a:lnTo>
                <a:lnTo>
                  <a:pt x="1125" y="356"/>
                </a:lnTo>
                <a:lnTo>
                  <a:pt x="1089" y="377"/>
                </a:lnTo>
                <a:lnTo>
                  <a:pt x="1050" y="406"/>
                </a:lnTo>
                <a:lnTo>
                  <a:pt x="1005" y="440"/>
                </a:lnTo>
                <a:lnTo>
                  <a:pt x="963" y="474"/>
                </a:lnTo>
                <a:lnTo>
                  <a:pt x="914" y="511"/>
                </a:lnTo>
                <a:lnTo>
                  <a:pt x="868" y="549"/>
                </a:lnTo>
                <a:lnTo>
                  <a:pt x="821" y="587"/>
                </a:lnTo>
                <a:lnTo>
                  <a:pt x="775" y="624"/>
                </a:lnTo>
                <a:lnTo>
                  <a:pt x="734" y="658"/>
                </a:lnTo>
                <a:lnTo>
                  <a:pt x="694" y="692"/>
                </a:lnTo>
                <a:lnTo>
                  <a:pt x="659" y="721"/>
                </a:lnTo>
                <a:lnTo>
                  <a:pt x="629" y="746"/>
                </a:lnTo>
                <a:lnTo>
                  <a:pt x="604" y="767"/>
                </a:lnTo>
                <a:lnTo>
                  <a:pt x="588" y="778"/>
                </a:lnTo>
                <a:lnTo>
                  <a:pt x="563" y="796"/>
                </a:lnTo>
                <a:lnTo>
                  <a:pt x="539" y="808"/>
                </a:lnTo>
                <a:lnTo>
                  <a:pt x="520" y="817"/>
                </a:lnTo>
                <a:lnTo>
                  <a:pt x="501" y="821"/>
                </a:lnTo>
                <a:lnTo>
                  <a:pt x="482" y="821"/>
                </a:lnTo>
                <a:lnTo>
                  <a:pt x="466" y="817"/>
                </a:lnTo>
                <a:lnTo>
                  <a:pt x="450" y="808"/>
                </a:lnTo>
                <a:lnTo>
                  <a:pt x="436" y="799"/>
                </a:lnTo>
                <a:lnTo>
                  <a:pt x="414" y="774"/>
                </a:lnTo>
                <a:lnTo>
                  <a:pt x="404" y="753"/>
                </a:lnTo>
                <a:lnTo>
                  <a:pt x="410" y="724"/>
                </a:lnTo>
                <a:lnTo>
                  <a:pt x="426" y="695"/>
                </a:lnTo>
                <a:lnTo>
                  <a:pt x="442" y="674"/>
                </a:lnTo>
                <a:lnTo>
                  <a:pt x="469" y="642"/>
                </a:lnTo>
                <a:lnTo>
                  <a:pt x="504" y="599"/>
                </a:lnTo>
                <a:lnTo>
                  <a:pt x="545" y="549"/>
                </a:lnTo>
                <a:lnTo>
                  <a:pt x="595" y="490"/>
                </a:lnTo>
                <a:lnTo>
                  <a:pt x="656" y="424"/>
                </a:lnTo>
                <a:lnTo>
                  <a:pt x="721" y="349"/>
                </a:lnTo>
                <a:lnTo>
                  <a:pt x="795" y="268"/>
                </a:lnTo>
                <a:lnTo>
                  <a:pt x="766" y="297"/>
                </a:lnTo>
                <a:lnTo>
                  <a:pt x="734" y="327"/>
                </a:lnTo>
                <a:lnTo>
                  <a:pt x="702" y="356"/>
                </a:lnTo>
                <a:lnTo>
                  <a:pt x="665" y="390"/>
                </a:lnTo>
                <a:lnTo>
                  <a:pt x="626" y="424"/>
                </a:lnTo>
                <a:lnTo>
                  <a:pt x="588" y="456"/>
                </a:lnTo>
                <a:lnTo>
                  <a:pt x="547" y="490"/>
                </a:lnTo>
                <a:lnTo>
                  <a:pt x="510" y="524"/>
                </a:lnTo>
                <a:lnTo>
                  <a:pt x="472" y="558"/>
                </a:lnTo>
                <a:lnTo>
                  <a:pt x="433" y="587"/>
                </a:lnTo>
                <a:lnTo>
                  <a:pt x="398" y="617"/>
                </a:lnTo>
                <a:lnTo>
                  <a:pt x="368" y="642"/>
                </a:lnTo>
                <a:lnTo>
                  <a:pt x="339" y="667"/>
                </a:lnTo>
                <a:lnTo>
                  <a:pt x="314" y="687"/>
                </a:lnTo>
                <a:lnTo>
                  <a:pt x="295" y="699"/>
                </a:lnTo>
                <a:lnTo>
                  <a:pt x="278" y="712"/>
                </a:lnTo>
                <a:lnTo>
                  <a:pt x="252" y="728"/>
                </a:lnTo>
                <a:lnTo>
                  <a:pt x="224" y="746"/>
                </a:lnTo>
                <a:lnTo>
                  <a:pt x="197" y="758"/>
                </a:lnTo>
                <a:lnTo>
                  <a:pt x="168" y="771"/>
                </a:lnTo>
                <a:lnTo>
                  <a:pt x="143" y="778"/>
                </a:lnTo>
                <a:lnTo>
                  <a:pt x="119" y="787"/>
                </a:lnTo>
                <a:lnTo>
                  <a:pt x="100" y="792"/>
                </a:lnTo>
                <a:lnTo>
                  <a:pt x="87" y="792"/>
                </a:lnTo>
                <a:lnTo>
                  <a:pt x="75" y="792"/>
                </a:lnTo>
                <a:lnTo>
                  <a:pt x="62" y="792"/>
                </a:lnTo>
                <a:lnTo>
                  <a:pt x="48" y="792"/>
                </a:lnTo>
                <a:lnTo>
                  <a:pt x="35" y="792"/>
                </a:lnTo>
                <a:lnTo>
                  <a:pt x="23" y="792"/>
                </a:lnTo>
                <a:lnTo>
                  <a:pt x="13" y="792"/>
                </a:lnTo>
                <a:lnTo>
                  <a:pt x="4" y="787"/>
                </a:lnTo>
                <a:lnTo>
                  <a:pt x="0" y="787"/>
                </a:lnTo>
                <a:lnTo>
                  <a:pt x="16" y="783"/>
                </a:lnTo>
                <a:lnTo>
                  <a:pt x="29" y="778"/>
                </a:lnTo>
                <a:lnTo>
                  <a:pt x="35" y="771"/>
                </a:lnTo>
                <a:lnTo>
                  <a:pt x="37" y="771"/>
                </a:lnTo>
                <a:lnTo>
                  <a:pt x="20" y="767"/>
                </a:lnTo>
                <a:lnTo>
                  <a:pt x="10" y="758"/>
                </a:lnTo>
                <a:lnTo>
                  <a:pt x="10" y="753"/>
                </a:lnTo>
                <a:lnTo>
                  <a:pt x="26" y="758"/>
                </a:lnTo>
                <a:lnTo>
                  <a:pt x="43" y="758"/>
                </a:lnTo>
                <a:lnTo>
                  <a:pt x="59" y="758"/>
                </a:lnTo>
                <a:lnTo>
                  <a:pt x="71" y="753"/>
                </a:lnTo>
                <a:lnTo>
                  <a:pt x="78" y="749"/>
                </a:lnTo>
                <a:lnTo>
                  <a:pt x="75" y="746"/>
                </a:lnTo>
                <a:lnTo>
                  <a:pt x="68" y="746"/>
                </a:lnTo>
                <a:lnTo>
                  <a:pt x="54" y="742"/>
                </a:lnTo>
                <a:lnTo>
                  <a:pt x="40" y="742"/>
                </a:lnTo>
                <a:lnTo>
                  <a:pt x="43" y="737"/>
                </a:lnTo>
                <a:lnTo>
                  <a:pt x="62" y="733"/>
                </a:lnTo>
                <a:lnTo>
                  <a:pt x="84" y="728"/>
                </a:lnTo>
                <a:lnTo>
                  <a:pt x="100" y="724"/>
                </a:lnTo>
                <a:lnTo>
                  <a:pt x="106" y="724"/>
                </a:lnTo>
                <a:lnTo>
                  <a:pt x="97" y="721"/>
                </a:lnTo>
                <a:lnTo>
                  <a:pt x="84" y="721"/>
                </a:lnTo>
                <a:lnTo>
                  <a:pt x="71" y="721"/>
                </a:lnTo>
                <a:lnTo>
                  <a:pt x="84" y="717"/>
                </a:lnTo>
                <a:lnTo>
                  <a:pt x="100" y="708"/>
                </a:lnTo>
                <a:lnTo>
                  <a:pt x="116" y="699"/>
                </a:lnTo>
                <a:lnTo>
                  <a:pt x="133" y="687"/>
                </a:lnTo>
                <a:lnTo>
                  <a:pt x="146" y="678"/>
                </a:lnTo>
                <a:lnTo>
                  <a:pt x="162" y="667"/>
                </a:lnTo>
                <a:lnTo>
                  <a:pt x="178" y="658"/>
                </a:lnTo>
                <a:lnTo>
                  <a:pt x="191" y="644"/>
                </a:lnTo>
                <a:lnTo>
                  <a:pt x="214" y="628"/>
                </a:lnTo>
                <a:lnTo>
                  <a:pt x="246" y="603"/>
                </a:lnTo>
                <a:lnTo>
                  <a:pt x="287" y="569"/>
                </a:lnTo>
                <a:lnTo>
                  <a:pt x="339" y="528"/>
                </a:lnTo>
                <a:lnTo>
                  <a:pt x="393" y="486"/>
                </a:lnTo>
                <a:lnTo>
                  <a:pt x="452" y="435"/>
                </a:lnTo>
                <a:lnTo>
                  <a:pt x="517" y="385"/>
                </a:lnTo>
                <a:lnTo>
                  <a:pt x="581" y="331"/>
                </a:lnTo>
                <a:lnTo>
                  <a:pt x="646" y="281"/>
                </a:lnTo>
                <a:lnTo>
                  <a:pt x="708" y="231"/>
                </a:lnTo>
                <a:lnTo>
                  <a:pt x="765" y="185"/>
                </a:lnTo>
                <a:lnTo>
                  <a:pt x="817" y="143"/>
                </a:lnTo>
                <a:lnTo>
                  <a:pt x="862" y="106"/>
                </a:lnTo>
                <a:lnTo>
                  <a:pt x="901" y="76"/>
                </a:lnTo>
                <a:lnTo>
                  <a:pt x="927" y="54"/>
                </a:lnTo>
                <a:lnTo>
                  <a:pt x="940" y="42"/>
                </a:lnTo>
                <a:lnTo>
                  <a:pt x="957" y="29"/>
                </a:lnTo>
                <a:lnTo>
                  <a:pt x="970" y="22"/>
                </a:lnTo>
                <a:lnTo>
                  <a:pt x="986" y="9"/>
                </a:lnTo>
                <a:lnTo>
                  <a:pt x="1002" y="4"/>
                </a:lnTo>
                <a:lnTo>
                  <a:pt x="1020" y="0"/>
                </a:lnTo>
                <a:lnTo>
                  <a:pt x="1036" y="4"/>
                </a:lnTo>
                <a:lnTo>
                  <a:pt x="1054" y="9"/>
                </a:lnTo>
                <a:lnTo>
                  <a:pt x="1076" y="25"/>
                </a:lnTo>
                <a:lnTo>
                  <a:pt x="1106" y="59"/>
                </a:lnTo>
                <a:lnTo>
                  <a:pt x="1117" y="84"/>
                </a:lnTo>
                <a:lnTo>
                  <a:pt x="1106" y="109"/>
                </a:lnTo>
                <a:lnTo>
                  <a:pt x="1082" y="134"/>
                </a:lnTo>
                <a:lnTo>
                  <a:pt x="1053" y="160"/>
                </a:lnTo>
                <a:lnTo>
                  <a:pt x="1002" y="206"/>
                </a:lnTo>
                <a:lnTo>
                  <a:pt x="938" y="268"/>
                </a:lnTo>
                <a:lnTo>
                  <a:pt x="868" y="340"/>
                </a:lnTo>
                <a:lnTo>
                  <a:pt x="797" y="415"/>
                </a:lnTo>
                <a:lnTo>
                  <a:pt x="731" y="486"/>
                </a:lnTo>
                <a:lnTo>
                  <a:pt x="681" y="544"/>
                </a:lnTo>
                <a:lnTo>
                  <a:pt x="650" y="587"/>
                </a:lnTo>
                <a:lnTo>
                  <a:pt x="681" y="565"/>
                </a:lnTo>
                <a:lnTo>
                  <a:pt x="715" y="536"/>
                </a:lnTo>
                <a:lnTo>
                  <a:pt x="756" y="506"/>
                </a:lnTo>
                <a:lnTo>
                  <a:pt x="799" y="478"/>
                </a:lnTo>
                <a:lnTo>
                  <a:pt x="846" y="444"/>
                </a:lnTo>
                <a:lnTo>
                  <a:pt x="892" y="410"/>
                </a:lnTo>
                <a:lnTo>
                  <a:pt x="940" y="374"/>
                </a:lnTo>
                <a:lnTo>
                  <a:pt x="989" y="340"/>
                </a:lnTo>
                <a:lnTo>
                  <a:pt x="1036" y="306"/>
                </a:lnTo>
                <a:lnTo>
                  <a:pt x="1082" y="276"/>
                </a:lnTo>
                <a:lnTo>
                  <a:pt x="1122" y="247"/>
                </a:lnTo>
                <a:lnTo>
                  <a:pt x="1160" y="218"/>
                </a:lnTo>
                <a:lnTo>
                  <a:pt x="1193" y="197"/>
                </a:lnTo>
                <a:lnTo>
                  <a:pt x="1221" y="181"/>
                </a:lnTo>
                <a:lnTo>
                  <a:pt x="1241" y="168"/>
                </a:lnTo>
                <a:lnTo>
                  <a:pt x="1256" y="160"/>
                </a:lnTo>
                <a:lnTo>
                  <a:pt x="1272" y="151"/>
                </a:lnTo>
                <a:lnTo>
                  <a:pt x="1290" y="147"/>
                </a:lnTo>
                <a:lnTo>
                  <a:pt x="1308" y="147"/>
                </a:lnTo>
                <a:lnTo>
                  <a:pt x="1324" y="147"/>
                </a:lnTo>
                <a:lnTo>
                  <a:pt x="1340" y="151"/>
                </a:lnTo>
                <a:lnTo>
                  <a:pt x="1358" y="160"/>
                </a:lnTo>
                <a:lnTo>
                  <a:pt x="1374" y="168"/>
                </a:lnTo>
                <a:lnTo>
                  <a:pt x="1393" y="181"/>
                </a:lnTo>
                <a:lnTo>
                  <a:pt x="1418" y="206"/>
                </a:lnTo>
                <a:lnTo>
                  <a:pt x="1424" y="231"/>
                </a:lnTo>
                <a:lnTo>
                  <a:pt x="1409" y="256"/>
                </a:lnTo>
                <a:lnTo>
                  <a:pt x="1383" y="285"/>
                </a:lnTo>
                <a:lnTo>
                  <a:pt x="1370" y="297"/>
                </a:lnTo>
                <a:lnTo>
                  <a:pt x="1350" y="315"/>
                </a:lnTo>
                <a:lnTo>
                  <a:pt x="1324" y="335"/>
                </a:lnTo>
                <a:lnTo>
                  <a:pt x="1293" y="360"/>
                </a:lnTo>
                <a:lnTo>
                  <a:pt x="1256" y="394"/>
                </a:lnTo>
                <a:lnTo>
                  <a:pt x="1218" y="427"/>
                </a:lnTo>
                <a:lnTo>
                  <a:pt x="1173" y="460"/>
                </a:lnTo>
                <a:lnTo>
                  <a:pt x="1131" y="499"/>
                </a:lnTo>
                <a:lnTo>
                  <a:pt x="1086" y="536"/>
                </a:lnTo>
                <a:lnTo>
                  <a:pt x="1044" y="574"/>
                </a:lnTo>
                <a:lnTo>
                  <a:pt x="1002" y="612"/>
                </a:lnTo>
                <a:lnTo>
                  <a:pt x="966" y="644"/>
                </a:lnTo>
                <a:lnTo>
                  <a:pt x="930" y="678"/>
                </a:lnTo>
                <a:lnTo>
                  <a:pt x="901" y="708"/>
                </a:lnTo>
                <a:lnTo>
                  <a:pt x="876" y="737"/>
                </a:lnTo>
                <a:lnTo>
                  <a:pt x="859" y="758"/>
                </a:lnTo>
                <a:lnTo>
                  <a:pt x="917" y="712"/>
                </a:lnTo>
                <a:lnTo>
                  <a:pt x="979" y="667"/>
                </a:lnTo>
                <a:lnTo>
                  <a:pt x="1044" y="617"/>
                </a:lnTo>
                <a:lnTo>
                  <a:pt x="1112" y="565"/>
                </a:lnTo>
                <a:lnTo>
                  <a:pt x="1182" y="515"/>
                </a:lnTo>
                <a:lnTo>
                  <a:pt x="1250" y="460"/>
                </a:lnTo>
                <a:lnTo>
                  <a:pt x="1318" y="410"/>
                </a:lnTo>
                <a:lnTo>
                  <a:pt x="1386" y="360"/>
                </a:lnTo>
                <a:lnTo>
                  <a:pt x="1448" y="310"/>
                </a:lnTo>
                <a:lnTo>
                  <a:pt x="1508" y="268"/>
                </a:lnTo>
                <a:lnTo>
                  <a:pt x="1564" y="226"/>
                </a:lnTo>
                <a:lnTo>
                  <a:pt x="1613" y="188"/>
                </a:lnTo>
                <a:lnTo>
                  <a:pt x="1654" y="156"/>
                </a:lnTo>
                <a:lnTo>
                  <a:pt x="1689" y="131"/>
                </a:lnTo>
                <a:lnTo>
                  <a:pt x="1716" y="109"/>
                </a:lnTo>
                <a:lnTo>
                  <a:pt x="1732" y="97"/>
                </a:lnTo>
                <a:lnTo>
                  <a:pt x="1754" y="79"/>
                </a:lnTo>
                <a:lnTo>
                  <a:pt x="1776" y="63"/>
                </a:lnTo>
                <a:lnTo>
                  <a:pt x="1799" y="47"/>
                </a:lnTo>
                <a:lnTo>
                  <a:pt x="1819" y="34"/>
                </a:lnTo>
                <a:lnTo>
                  <a:pt x="1841" y="29"/>
                </a:lnTo>
                <a:lnTo>
                  <a:pt x="1866" y="25"/>
                </a:lnTo>
                <a:lnTo>
                  <a:pt x="1893" y="34"/>
                </a:lnTo>
                <a:lnTo>
                  <a:pt x="1919" y="47"/>
                </a:lnTo>
                <a:lnTo>
                  <a:pt x="1945" y="67"/>
                </a:lnTo>
                <a:lnTo>
                  <a:pt x="1961" y="88"/>
                </a:lnTo>
                <a:lnTo>
                  <a:pt x="1971" y="113"/>
                </a:lnTo>
                <a:lnTo>
                  <a:pt x="1971" y="134"/>
                </a:lnTo>
                <a:lnTo>
                  <a:pt x="1967" y="160"/>
                </a:lnTo>
                <a:lnTo>
                  <a:pt x="1955" y="185"/>
                </a:lnTo>
                <a:lnTo>
                  <a:pt x="1936" y="210"/>
                </a:lnTo>
                <a:lnTo>
                  <a:pt x="1915" y="231"/>
                </a:lnTo>
                <a:lnTo>
                  <a:pt x="1899" y="243"/>
                </a:lnTo>
                <a:lnTo>
                  <a:pt x="1871" y="265"/>
                </a:lnTo>
                <a:lnTo>
                  <a:pt x="1838" y="285"/>
                </a:lnTo>
                <a:lnTo>
                  <a:pt x="1800" y="315"/>
                </a:lnTo>
                <a:lnTo>
                  <a:pt x="1754" y="344"/>
                </a:lnTo>
                <a:lnTo>
                  <a:pt x="1709" y="381"/>
                </a:lnTo>
                <a:lnTo>
                  <a:pt x="1660" y="415"/>
                </a:lnTo>
                <a:lnTo>
                  <a:pt x="1611" y="453"/>
                </a:lnTo>
                <a:lnTo>
                  <a:pt x="1561" y="494"/>
                </a:lnTo>
                <a:lnTo>
                  <a:pt x="1515" y="533"/>
                </a:lnTo>
                <a:lnTo>
                  <a:pt x="1473" y="569"/>
                </a:lnTo>
                <a:lnTo>
                  <a:pt x="1434" y="608"/>
                </a:lnTo>
                <a:lnTo>
                  <a:pt x="1402" y="644"/>
                </a:lnTo>
                <a:lnTo>
                  <a:pt x="1374" y="678"/>
                </a:lnTo>
                <a:lnTo>
                  <a:pt x="1358" y="712"/>
                </a:lnTo>
                <a:lnTo>
                  <a:pt x="1350" y="737"/>
                </a:lnTo>
                <a:lnTo>
                  <a:pt x="1380" y="717"/>
                </a:lnTo>
                <a:lnTo>
                  <a:pt x="1415" y="687"/>
                </a:lnTo>
                <a:lnTo>
                  <a:pt x="1459" y="653"/>
                </a:lnTo>
                <a:lnTo>
                  <a:pt x="1508" y="612"/>
                </a:lnTo>
                <a:lnTo>
                  <a:pt x="1561" y="569"/>
                </a:lnTo>
                <a:lnTo>
                  <a:pt x="1619" y="519"/>
                </a:lnTo>
                <a:lnTo>
                  <a:pt x="1681" y="474"/>
                </a:lnTo>
                <a:lnTo>
                  <a:pt x="1747" y="419"/>
                </a:lnTo>
                <a:lnTo>
                  <a:pt x="1812" y="369"/>
                </a:lnTo>
                <a:lnTo>
                  <a:pt x="1883" y="319"/>
                </a:lnTo>
                <a:lnTo>
                  <a:pt x="1952" y="268"/>
                </a:lnTo>
                <a:lnTo>
                  <a:pt x="2023" y="222"/>
                </a:lnTo>
                <a:lnTo>
                  <a:pt x="2093" y="176"/>
                </a:lnTo>
                <a:lnTo>
                  <a:pt x="2161" y="134"/>
                </a:lnTo>
                <a:lnTo>
                  <a:pt x="2232" y="97"/>
                </a:lnTo>
                <a:lnTo>
                  <a:pt x="2297" y="67"/>
                </a:lnTo>
                <a:lnTo>
                  <a:pt x="2332" y="54"/>
                </a:lnTo>
                <a:lnTo>
                  <a:pt x="2362" y="47"/>
                </a:lnTo>
                <a:lnTo>
                  <a:pt x="2390" y="42"/>
                </a:lnTo>
                <a:lnTo>
                  <a:pt x="2413" y="38"/>
                </a:lnTo>
                <a:lnTo>
                  <a:pt x="2436" y="42"/>
                </a:lnTo>
                <a:lnTo>
                  <a:pt x="2458" y="50"/>
                </a:lnTo>
                <a:lnTo>
                  <a:pt x="2477" y="59"/>
                </a:lnTo>
                <a:lnTo>
                  <a:pt x="2497" y="72"/>
                </a:lnTo>
                <a:lnTo>
                  <a:pt x="2517" y="88"/>
                </a:lnTo>
                <a:lnTo>
                  <a:pt x="2527" y="106"/>
                </a:lnTo>
                <a:lnTo>
                  <a:pt x="2530" y="118"/>
                </a:lnTo>
                <a:lnTo>
                  <a:pt x="2530" y="134"/>
                </a:lnTo>
                <a:lnTo>
                  <a:pt x="2523" y="151"/>
                </a:lnTo>
                <a:lnTo>
                  <a:pt x="2511" y="168"/>
                </a:lnTo>
                <a:lnTo>
                  <a:pt x="2494" y="188"/>
                </a:lnTo>
                <a:lnTo>
                  <a:pt x="2477" y="206"/>
                </a:lnTo>
                <a:lnTo>
                  <a:pt x="2446" y="231"/>
                </a:lnTo>
                <a:lnTo>
                  <a:pt x="2406" y="265"/>
                </a:lnTo>
                <a:lnTo>
                  <a:pt x="2357" y="302"/>
                </a:lnTo>
                <a:lnTo>
                  <a:pt x="2303" y="340"/>
                </a:lnTo>
                <a:lnTo>
                  <a:pt x="2251" y="381"/>
                </a:lnTo>
                <a:lnTo>
                  <a:pt x="2207" y="410"/>
                </a:lnTo>
                <a:lnTo>
                  <a:pt x="2175" y="440"/>
                </a:lnTo>
                <a:lnTo>
                  <a:pt x="2155" y="453"/>
                </a:lnTo>
                <a:lnTo>
                  <a:pt x="2170" y="435"/>
                </a:lnTo>
                <a:lnTo>
                  <a:pt x="2191" y="415"/>
                </a:lnTo>
                <a:lnTo>
                  <a:pt x="2213" y="394"/>
                </a:lnTo>
                <a:lnTo>
                  <a:pt x="2226"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09" name="Freeform 16">
            <a:extLst>
              <a:ext uri="{FF2B5EF4-FFF2-40B4-BE49-F238E27FC236}">
                <a16:creationId xmlns:a16="http://schemas.microsoft.com/office/drawing/2014/main" id="{B32396AC-8746-449F-ADE9-A489734E1B91}"/>
              </a:ext>
            </a:extLst>
          </p:cNvPr>
          <p:cNvSpPr>
            <a:spLocks/>
          </p:cNvSpPr>
          <p:nvPr/>
        </p:nvSpPr>
        <p:spPr bwMode="auto">
          <a:xfrm>
            <a:off x="6019800" y="1168400"/>
            <a:ext cx="1338263" cy="508000"/>
          </a:xfrm>
          <a:custGeom>
            <a:avLst/>
            <a:gdLst>
              <a:gd name="T0" fmla="*/ 230808 w 2528"/>
              <a:gd name="T1" fmla="*/ 263779 h 961"/>
              <a:gd name="T2" fmla="*/ 285334 w 2528"/>
              <a:gd name="T3" fmla="*/ 339371 h 961"/>
              <a:gd name="T4" fmla="*/ 302274 w 2528"/>
              <a:gd name="T5" fmla="*/ 383247 h 961"/>
              <a:gd name="T6" fmla="*/ 319743 w 2528"/>
              <a:gd name="T7" fmla="*/ 394876 h 961"/>
              <a:gd name="T8" fmla="*/ 345153 w 2528"/>
              <a:gd name="T9" fmla="*/ 405977 h 961"/>
              <a:gd name="T10" fmla="*/ 365799 w 2528"/>
              <a:gd name="T11" fmla="*/ 405977 h 961"/>
              <a:gd name="T12" fmla="*/ 345153 w 2528"/>
              <a:gd name="T13" fmla="*/ 332499 h 961"/>
              <a:gd name="T14" fmla="*/ 197987 w 2528"/>
              <a:gd name="T15" fmla="*/ 179729 h 961"/>
              <a:gd name="T16" fmla="*/ 194810 w 2528"/>
              <a:gd name="T17" fmla="*/ 133211 h 961"/>
              <a:gd name="T18" fmla="*/ 377445 w 2528"/>
              <a:gd name="T19" fmla="*/ 237349 h 961"/>
              <a:gd name="T20" fmla="*/ 516142 w 2528"/>
              <a:gd name="T21" fmla="*/ 345715 h 961"/>
              <a:gd name="T22" fmla="*/ 645839 w 2528"/>
              <a:gd name="T23" fmla="*/ 456196 h 961"/>
              <a:gd name="T24" fmla="*/ 746950 w 2528"/>
              <a:gd name="T25" fmla="*/ 416549 h 961"/>
              <a:gd name="T26" fmla="*/ 611959 w 2528"/>
              <a:gd name="T27" fmla="*/ 276995 h 961"/>
              <a:gd name="T28" fmla="*/ 461616 w 2528"/>
              <a:gd name="T29" fmla="*/ 137969 h 961"/>
              <a:gd name="T30" fmla="*/ 709364 w 2528"/>
              <a:gd name="T31" fmla="*/ 314527 h 961"/>
              <a:gd name="T32" fmla="*/ 890411 w 2528"/>
              <a:gd name="T33" fmla="*/ 460953 h 961"/>
              <a:gd name="T34" fmla="*/ 998403 w 2528"/>
              <a:gd name="T35" fmla="*/ 500599 h 961"/>
              <a:gd name="T36" fmla="*/ 1003168 w 2528"/>
              <a:gd name="T37" fmla="*/ 429765 h 961"/>
              <a:gd name="T38" fmla="*/ 943878 w 2528"/>
              <a:gd name="T39" fmla="*/ 405977 h 961"/>
              <a:gd name="T40" fmla="*/ 903645 w 2528"/>
              <a:gd name="T41" fmla="*/ 367388 h 961"/>
              <a:gd name="T42" fmla="*/ 919526 w 2528"/>
              <a:gd name="T43" fmla="*/ 365802 h 961"/>
              <a:gd name="T44" fmla="*/ 875059 w 2528"/>
              <a:gd name="T45" fmla="*/ 330385 h 961"/>
              <a:gd name="T46" fmla="*/ 856001 w 2528"/>
              <a:gd name="T47" fmla="*/ 303954 h 961"/>
              <a:gd name="T48" fmla="*/ 761772 w 2528"/>
              <a:gd name="T49" fmla="*/ 199288 h 961"/>
              <a:gd name="T50" fmla="*/ 949701 w 2528"/>
              <a:gd name="T51" fmla="*/ 348358 h 961"/>
              <a:gd name="T52" fmla="*/ 1062987 w 2528"/>
              <a:gd name="T53" fmla="*/ 432408 h 961"/>
              <a:gd name="T54" fmla="*/ 1121748 w 2528"/>
              <a:gd name="T55" fmla="*/ 383247 h 961"/>
              <a:gd name="T56" fmla="*/ 957112 w 2528"/>
              <a:gd name="T57" fmla="*/ 184487 h 961"/>
              <a:gd name="T58" fmla="*/ 1048694 w 2528"/>
              <a:gd name="T59" fmla="*/ 259022 h 961"/>
              <a:gd name="T60" fmla="*/ 1182097 w 2528"/>
              <a:gd name="T61" fmla="*/ 370031 h 961"/>
              <a:gd name="T62" fmla="*/ 1285325 w 2528"/>
              <a:gd name="T63" fmla="*/ 419193 h 961"/>
              <a:gd name="T64" fmla="*/ 1336145 w 2528"/>
              <a:gd name="T65" fmla="*/ 416549 h 961"/>
              <a:gd name="T66" fmla="*/ 1332969 w 2528"/>
              <a:gd name="T67" fmla="*/ 398576 h 961"/>
              <a:gd name="T68" fmla="*/ 1309677 w 2528"/>
              <a:gd name="T69" fmla="*/ 392762 h 961"/>
              <a:gd name="T70" fmla="*/ 1293795 w 2528"/>
              <a:gd name="T71" fmla="*/ 381661 h 961"/>
              <a:gd name="T72" fmla="*/ 1244034 w 2528"/>
              <a:gd name="T73" fmla="*/ 348358 h 961"/>
              <a:gd name="T74" fmla="*/ 1064576 w 2528"/>
              <a:gd name="T75" fmla="*/ 204046 h 961"/>
              <a:gd name="T76" fmla="*/ 847531 w 2528"/>
              <a:gd name="T77" fmla="*/ 28545 h 961"/>
              <a:gd name="T78" fmla="*/ 780830 w 2528"/>
              <a:gd name="T79" fmla="*/ 4229 h 961"/>
              <a:gd name="T80" fmla="*/ 842238 w 2528"/>
              <a:gd name="T81" fmla="*/ 141669 h 961"/>
              <a:gd name="T82" fmla="*/ 938055 w 2528"/>
              <a:gd name="T83" fmla="*/ 268008 h 961"/>
              <a:gd name="T84" fmla="*/ 744832 w 2528"/>
              <a:gd name="T85" fmla="*/ 130568 h 961"/>
              <a:gd name="T86" fmla="*/ 646368 w 2528"/>
              <a:gd name="T87" fmla="*/ 77707 h 961"/>
              <a:gd name="T88" fmla="*/ 592372 w 2528"/>
              <a:gd name="T89" fmla="*/ 135326 h 961"/>
              <a:gd name="T90" fmla="*/ 717305 w 2528"/>
              <a:gd name="T91" fmla="*/ 243692 h 961"/>
              <a:gd name="T92" fmla="*/ 875059 w 2528"/>
              <a:gd name="T93" fmla="*/ 390119 h 961"/>
              <a:gd name="T94" fmla="*/ 641075 w 2528"/>
              <a:gd name="T95" fmla="*/ 217261 h 961"/>
              <a:gd name="T96" fmla="*/ 430383 w 2528"/>
              <a:gd name="T97" fmla="*/ 57619 h 961"/>
              <a:gd name="T98" fmla="*/ 336683 w 2528"/>
              <a:gd name="T99" fmla="*/ 17444 h 961"/>
              <a:gd name="T100" fmla="*/ 313920 w 2528"/>
              <a:gd name="T101" fmla="*/ 111009 h 961"/>
              <a:gd name="T102" fmla="*/ 460028 w 2528"/>
              <a:gd name="T103" fmla="*/ 219376 h 961"/>
              <a:gd name="T104" fmla="*/ 619900 w 2528"/>
              <a:gd name="T105" fmla="*/ 376903 h 961"/>
              <a:gd name="T106" fmla="*/ 448911 w 2528"/>
              <a:gd name="T107" fmla="*/ 250564 h 961"/>
              <a:gd name="T108" fmla="*/ 157225 w 2528"/>
              <a:gd name="T109" fmla="*/ 51276 h 961"/>
              <a:gd name="T110" fmla="*/ 28057 w 2528"/>
              <a:gd name="T111" fmla="*/ 31188 h 961"/>
              <a:gd name="T112" fmla="*/ 18528 w 2528"/>
              <a:gd name="T113" fmla="*/ 99380 h 961"/>
              <a:gd name="T114" fmla="*/ 187929 w 2528"/>
              <a:gd name="T115" fmla="*/ 232591 h 9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28" h="961">
                <a:moveTo>
                  <a:pt x="303" y="377"/>
                </a:moveTo>
                <a:lnTo>
                  <a:pt x="316" y="390"/>
                </a:lnTo>
                <a:lnTo>
                  <a:pt x="335" y="402"/>
                </a:lnTo>
                <a:lnTo>
                  <a:pt x="358" y="424"/>
                </a:lnTo>
                <a:lnTo>
                  <a:pt x="381" y="445"/>
                </a:lnTo>
                <a:lnTo>
                  <a:pt x="403" y="465"/>
                </a:lnTo>
                <a:lnTo>
                  <a:pt x="422" y="482"/>
                </a:lnTo>
                <a:lnTo>
                  <a:pt x="436" y="499"/>
                </a:lnTo>
                <a:lnTo>
                  <a:pt x="446" y="507"/>
                </a:lnTo>
                <a:lnTo>
                  <a:pt x="455" y="516"/>
                </a:lnTo>
                <a:lnTo>
                  <a:pt x="462" y="529"/>
                </a:lnTo>
                <a:lnTo>
                  <a:pt x="477" y="549"/>
                </a:lnTo>
                <a:lnTo>
                  <a:pt x="490" y="566"/>
                </a:lnTo>
                <a:lnTo>
                  <a:pt x="506" y="591"/>
                </a:lnTo>
                <a:lnTo>
                  <a:pt x="523" y="617"/>
                </a:lnTo>
                <a:lnTo>
                  <a:pt x="539" y="642"/>
                </a:lnTo>
                <a:lnTo>
                  <a:pt x="558" y="667"/>
                </a:lnTo>
                <a:lnTo>
                  <a:pt x="579" y="679"/>
                </a:lnTo>
                <a:lnTo>
                  <a:pt x="601" y="692"/>
                </a:lnTo>
                <a:lnTo>
                  <a:pt x="611" y="704"/>
                </a:lnTo>
                <a:lnTo>
                  <a:pt x="610" y="722"/>
                </a:lnTo>
                <a:lnTo>
                  <a:pt x="595" y="722"/>
                </a:lnTo>
                <a:lnTo>
                  <a:pt x="579" y="722"/>
                </a:lnTo>
                <a:lnTo>
                  <a:pt x="571" y="725"/>
                </a:lnTo>
                <a:lnTo>
                  <a:pt x="577" y="725"/>
                </a:lnTo>
                <a:lnTo>
                  <a:pt x="593" y="729"/>
                </a:lnTo>
                <a:lnTo>
                  <a:pt x="617" y="734"/>
                </a:lnTo>
                <a:lnTo>
                  <a:pt x="633" y="738"/>
                </a:lnTo>
                <a:lnTo>
                  <a:pt x="636" y="743"/>
                </a:lnTo>
                <a:lnTo>
                  <a:pt x="626" y="743"/>
                </a:lnTo>
                <a:lnTo>
                  <a:pt x="611" y="747"/>
                </a:lnTo>
                <a:lnTo>
                  <a:pt x="604" y="747"/>
                </a:lnTo>
                <a:lnTo>
                  <a:pt x="601" y="750"/>
                </a:lnTo>
                <a:lnTo>
                  <a:pt x="610" y="754"/>
                </a:lnTo>
                <a:lnTo>
                  <a:pt x="620" y="759"/>
                </a:lnTo>
                <a:lnTo>
                  <a:pt x="636" y="759"/>
                </a:lnTo>
                <a:lnTo>
                  <a:pt x="652" y="759"/>
                </a:lnTo>
                <a:lnTo>
                  <a:pt x="666" y="754"/>
                </a:lnTo>
                <a:lnTo>
                  <a:pt x="666" y="759"/>
                </a:lnTo>
                <a:lnTo>
                  <a:pt x="652" y="768"/>
                </a:lnTo>
                <a:lnTo>
                  <a:pt x="639" y="772"/>
                </a:lnTo>
                <a:lnTo>
                  <a:pt x="642" y="772"/>
                </a:lnTo>
                <a:lnTo>
                  <a:pt x="646" y="779"/>
                </a:lnTo>
                <a:lnTo>
                  <a:pt x="658" y="784"/>
                </a:lnTo>
                <a:lnTo>
                  <a:pt x="674" y="788"/>
                </a:lnTo>
                <a:lnTo>
                  <a:pt x="680" y="779"/>
                </a:lnTo>
                <a:lnTo>
                  <a:pt x="685" y="772"/>
                </a:lnTo>
                <a:lnTo>
                  <a:pt x="691" y="768"/>
                </a:lnTo>
                <a:lnTo>
                  <a:pt x="695" y="772"/>
                </a:lnTo>
                <a:lnTo>
                  <a:pt x="723" y="750"/>
                </a:lnTo>
                <a:lnTo>
                  <a:pt x="726" y="722"/>
                </a:lnTo>
                <a:lnTo>
                  <a:pt x="717" y="695"/>
                </a:lnTo>
                <a:lnTo>
                  <a:pt x="698" y="675"/>
                </a:lnTo>
                <a:lnTo>
                  <a:pt x="691" y="667"/>
                </a:lnTo>
                <a:lnTo>
                  <a:pt x="674" y="650"/>
                </a:lnTo>
                <a:lnTo>
                  <a:pt x="652" y="629"/>
                </a:lnTo>
                <a:lnTo>
                  <a:pt x="629" y="604"/>
                </a:lnTo>
                <a:lnTo>
                  <a:pt x="598" y="570"/>
                </a:lnTo>
                <a:lnTo>
                  <a:pt x="562" y="536"/>
                </a:lnTo>
                <a:lnTo>
                  <a:pt x="527" y="499"/>
                </a:lnTo>
                <a:lnTo>
                  <a:pt x="490" y="457"/>
                </a:lnTo>
                <a:lnTo>
                  <a:pt x="452" y="420"/>
                </a:lnTo>
                <a:lnTo>
                  <a:pt x="411" y="377"/>
                </a:lnTo>
                <a:lnTo>
                  <a:pt x="374" y="340"/>
                </a:lnTo>
                <a:lnTo>
                  <a:pt x="335" y="302"/>
                </a:lnTo>
                <a:lnTo>
                  <a:pt x="300" y="268"/>
                </a:lnTo>
                <a:lnTo>
                  <a:pt x="268" y="235"/>
                </a:lnTo>
                <a:lnTo>
                  <a:pt x="240" y="210"/>
                </a:lnTo>
                <a:lnTo>
                  <a:pt x="216" y="188"/>
                </a:lnTo>
                <a:lnTo>
                  <a:pt x="259" y="202"/>
                </a:lnTo>
                <a:lnTo>
                  <a:pt x="310" y="222"/>
                </a:lnTo>
                <a:lnTo>
                  <a:pt x="368" y="252"/>
                </a:lnTo>
                <a:lnTo>
                  <a:pt x="427" y="281"/>
                </a:lnTo>
                <a:lnTo>
                  <a:pt x="490" y="315"/>
                </a:lnTo>
                <a:lnTo>
                  <a:pt x="546" y="349"/>
                </a:lnTo>
                <a:lnTo>
                  <a:pt x="598" y="377"/>
                </a:lnTo>
                <a:lnTo>
                  <a:pt x="642" y="402"/>
                </a:lnTo>
                <a:lnTo>
                  <a:pt x="661" y="415"/>
                </a:lnTo>
                <a:lnTo>
                  <a:pt x="685" y="432"/>
                </a:lnTo>
                <a:lnTo>
                  <a:pt x="713" y="449"/>
                </a:lnTo>
                <a:lnTo>
                  <a:pt x="742" y="470"/>
                </a:lnTo>
                <a:lnTo>
                  <a:pt x="775" y="495"/>
                </a:lnTo>
                <a:lnTo>
                  <a:pt x="807" y="520"/>
                </a:lnTo>
                <a:lnTo>
                  <a:pt x="839" y="545"/>
                </a:lnTo>
                <a:lnTo>
                  <a:pt x="875" y="570"/>
                </a:lnTo>
                <a:lnTo>
                  <a:pt x="910" y="600"/>
                </a:lnTo>
                <a:lnTo>
                  <a:pt x="943" y="629"/>
                </a:lnTo>
                <a:lnTo>
                  <a:pt x="975" y="654"/>
                </a:lnTo>
                <a:lnTo>
                  <a:pt x="1004" y="684"/>
                </a:lnTo>
                <a:lnTo>
                  <a:pt x="1035" y="709"/>
                </a:lnTo>
                <a:lnTo>
                  <a:pt x="1059" y="734"/>
                </a:lnTo>
                <a:lnTo>
                  <a:pt x="1081" y="754"/>
                </a:lnTo>
                <a:lnTo>
                  <a:pt x="1100" y="775"/>
                </a:lnTo>
                <a:lnTo>
                  <a:pt x="1137" y="813"/>
                </a:lnTo>
                <a:lnTo>
                  <a:pt x="1178" y="843"/>
                </a:lnTo>
                <a:lnTo>
                  <a:pt x="1220" y="863"/>
                </a:lnTo>
                <a:lnTo>
                  <a:pt x="1259" y="877"/>
                </a:lnTo>
                <a:lnTo>
                  <a:pt x="1295" y="881"/>
                </a:lnTo>
                <a:lnTo>
                  <a:pt x="1327" y="881"/>
                </a:lnTo>
                <a:lnTo>
                  <a:pt x="1352" y="877"/>
                </a:lnTo>
                <a:lnTo>
                  <a:pt x="1371" y="868"/>
                </a:lnTo>
                <a:lnTo>
                  <a:pt x="1398" y="847"/>
                </a:lnTo>
                <a:lnTo>
                  <a:pt x="1414" y="822"/>
                </a:lnTo>
                <a:lnTo>
                  <a:pt x="1411" y="788"/>
                </a:lnTo>
                <a:lnTo>
                  <a:pt x="1382" y="743"/>
                </a:lnTo>
                <a:lnTo>
                  <a:pt x="1366" y="725"/>
                </a:lnTo>
                <a:lnTo>
                  <a:pt x="1343" y="700"/>
                </a:lnTo>
                <a:lnTo>
                  <a:pt x="1314" y="670"/>
                </a:lnTo>
                <a:lnTo>
                  <a:pt x="1282" y="638"/>
                </a:lnTo>
                <a:lnTo>
                  <a:pt x="1240" y="604"/>
                </a:lnTo>
                <a:lnTo>
                  <a:pt x="1200" y="566"/>
                </a:lnTo>
                <a:lnTo>
                  <a:pt x="1156" y="524"/>
                </a:lnTo>
                <a:lnTo>
                  <a:pt x="1114" y="486"/>
                </a:lnTo>
                <a:lnTo>
                  <a:pt x="1069" y="445"/>
                </a:lnTo>
                <a:lnTo>
                  <a:pt x="1027" y="406"/>
                </a:lnTo>
                <a:lnTo>
                  <a:pt x="988" y="370"/>
                </a:lnTo>
                <a:lnTo>
                  <a:pt x="951" y="336"/>
                </a:lnTo>
                <a:lnTo>
                  <a:pt x="918" y="306"/>
                </a:lnTo>
                <a:lnTo>
                  <a:pt x="891" y="281"/>
                </a:lnTo>
                <a:lnTo>
                  <a:pt x="872" y="261"/>
                </a:lnTo>
                <a:lnTo>
                  <a:pt x="859" y="247"/>
                </a:lnTo>
                <a:lnTo>
                  <a:pt x="932" y="297"/>
                </a:lnTo>
                <a:lnTo>
                  <a:pt x="1004" y="349"/>
                </a:lnTo>
                <a:lnTo>
                  <a:pt x="1078" y="399"/>
                </a:lnTo>
                <a:lnTo>
                  <a:pt x="1149" y="449"/>
                </a:lnTo>
                <a:lnTo>
                  <a:pt x="1214" y="499"/>
                </a:lnTo>
                <a:lnTo>
                  <a:pt x="1279" y="545"/>
                </a:lnTo>
                <a:lnTo>
                  <a:pt x="1340" y="595"/>
                </a:lnTo>
                <a:lnTo>
                  <a:pt x="1401" y="642"/>
                </a:lnTo>
                <a:lnTo>
                  <a:pt x="1455" y="684"/>
                </a:lnTo>
                <a:lnTo>
                  <a:pt x="1507" y="725"/>
                </a:lnTo>
                <a:lnTo>
                  <a:pt x="1553" y="763"/>
                </a:lnTo>
                <a:lnTo>
                  <a:pt x="1594" y="797"/>
                </a:lnTo>
                <a:lnTo>
                  <a:pt x="1628" y="827"/>
                </a:lnTo>
                <a:lnTo>
                  <a:pt x="1659" y="852"/>
                </a:lnTo>
                <a:lnTo>
                  <a:pt x="1682" y="872"/>
                </a:lnTo>
                <a:lnTo>
                  <a:pt x="1701" y="888"/>
                </a:lnTo>
                <a:lnTo>
                  <a:pt x="1731" y="914"/>
                </a:lnTo>
                <a:lnTo>
                  <a:pt x="1759" y="931"/>
                </a:lnTo>
                <a:lnTo>
                  <a:pt x="1785" y="947"/>
                </a:lnTo>
                <a:lnTo>
                  <a:pt x="1813" y="956"/>
                </a:lnTo>
                <a:lnTo>
                  <a:pt x="1837" y="961"/>
                </a:lnTo>
                <a:lnTo>
                  <a:pt x="1862" y="956"/>
                </a:lnTo>
                <a:lnTo>
                  <a:pt x="1886" y="947"/>
                </a:lnTo>
                <a:lnTo>
                  <a:pt x="1911" y="931"/>
                </a:lnTo>
                <a:lnTo>
                  <a:pt x="1940" y="897"/>
                </a:lnTo>
                <a:lnTo>
                  <a:pt x="1946" y="868"/>
                </a:lnTo>
                <a:lnTo>
                  <a:pt x="1934" y="843"/>
                </a:lnTo>
                <a:lnTo>
                  <a:pt x="1921" y="831"/>
                </a:lnTo>
                <a:lnTo>
                  <a:pt x="1915" y="827"/>
                </a:lnTo>
                <a:lnTo>
                  <a:pt x="1905" y="818"/>
                </a:lnTo>
                <a:lnTo>
                  <a:pt x="1895" y="813"/>
                </a:lnTo>
                <a:lnTo>
                  <a:pt x="1881" y="804"/>
                </a:lnTo>
                <a:lnTo>
                  <a:pt x="1869" y="800"/>
                </a:lnTo>
                <a:lnTo>
                  <a:pt x="1859" y="797"/>
                </a:lnTo>
                <a:lnTo>
                  <a:pt x="1847" y="793"/>
                </a:lnTo>
                <a:lnTo>
                  <a:pt x="1840" y="793"/>
                </a:lnTo>
                <a:lnTo>
                  <a:pt x="1821" y="788"/>
                </a:lnTo>
                <a:lnTo>
                  <a:pt x="1802" y="779"/>
                </a:lnTo>
                <a:lnTo>
                  <a:pt x="1783" y="768"/>
                </a:lnTo>
                <a:lnTo>
                  <a:pt x="1766" y="754"/>
                </a:lnTo>
                <a:lnTo>
                  <a:pt x="1747" y="738"/>
                </a:lnTo>
                <a:lnTo>
                  <a:pt x="1727" y="722"/>
                </a:lnTo>
                <a:lnTo>
                  <a:pt x="1704" y="700"/>
                </a:lnTo>
                <a:lnTo>
                  <a:pt x="1679" y="684"/>
                </a:lnTo>
                <a:lnTo>
                  <a:pt x="1688" y="688"/>
                </a:lnTo>
                <a:lnTo>
                  <a:pt x="1696" y="692"/>
                </a:lnTo>
                <a:lnTo>
                  <a:pt x="1707" y="695"/>
                </a:lnTo>
                <a:lnTo>
                  <a:pt x="1721" y="700"/>
                </a:lnTo>
                <a:lnTo>
                  <a:pt x="1734" y="709"/>
                </a:lnTo>
                <a:lnTo>
                  <a:pt x="1750" y="713"/>
                </a:lnTo>
                <a:lnTo>
                  <a:pt x="1769" y="725"/>
                </a:lnTo>
                <a:lnTo>
                  <a:pt x="1788" y="734"/>
                </a:lnTo>
                <a:lnTo>
                  <a:pt x="1775" y="722"/>
                </a:lnTo>
                <a:lnTo>
                  <a:pt x="1759" y="709"/>
                </a:lnTo>
                <a:lnTo>
                  <a:pt x="1737" y="692"/>
                </a:lnTo>
                <a:lnTo>
                  <a:pt x="1710" y="675"/>
                </a:lnTo>
                <a:lnTo>
                  <a:pt x="1685" y="659"/>
                </a:lnTo>
                <a:lnTo>
                  <a:pt x="1660" y="642"/>
                </a:lnTo>
                <a:lnTo>
                  <a:pt x="1637" y="620"/>
                </a:lnTo>
                <a:lnTo>
                  <a:pt x="1617" y="604"/>
                </a:lnTo>
                <a:lnTo>
                  <a:pt x="1628" y="608"/>
                </a:lnTo>
                <a:lnTo>
                  <a:pt x="1643" y="617"/>
                </a:lnTo>
                <a:lnTo>
                  <a:pt x="1653" y="625"/>
                </a:lnTo>
                <a:lnTo>
                  <a:pt x="1666" y="633"/>
                </a:lnTo>
                <a:lnTo>
                  <a:pt x="1678" y="642"/>
                </a:lnTo>
                <a:lnTo>
                  <a:pt x="1691" y="650"/>
                </a:lnTo>
                <a:lnTo>
                  <a:pt x="1704" y="659"/>
                </a:lnTo>
                <a:lnTo>
                  <a:pt x="1718" y="667"/>
                </a:lnTo>
                <a:lnTo>
                  <a:pt x="1699" y="650"/>
                </a:lnTo>
                <a:lnTo>
                  <a:pt x="1663" y="617"/>
                </a:lnTo>
                <a:lnTo>
                  <a:pt x="1617" y="575"/>
                </a:lnTo>
                <a:lnTo>
                  <a:pt x="1560" y="524"/>
                </a:lnTo>
                <a:lnTo>
                  <a:pt x="1501" y="470"/>
                </a:lnTo>
                <a:lnTo>
                  <a:pt x="1444" y="415"/>
                </a:lnTo>
                <a:lnTo>
                  <a:pt x="1391" y="370"/>
                </a:lnTo>
                <a:lnTo>
                  <a:pt x="1346" y="327"/>
                </a:lnTo>
                <a:lnTo>
                  <a:pt x="1371" y="340"/>
                </a:lnTo>
                <a:lnTo>
                  <a:pt x="1404" y="356"/>
                </a:lnTo>
                <a:lnTo>
                  <a:pt x="1439" y="377"/>
                </a:lnTo>
                <a:lnTo>
                  <a:pt x="1479" y="406"/>
                </a:lnTo>
                <a:lnTo>
                  <a:pt x="1523" y="440"/>
                </a:lnTo>
                <a:lnTo>
                  <a:pt x="1566" y="474"/>
                </a:lnTo>
                <a:lnTo>
                  <a:pt x="1615" y="511"/>
                </a:lnTo>
                <a:lnTo>
                  <a:pt x="1660" y="549"/>
                </a:lnTo>
                <a:lnTo>
                  <a:pt x="1707" y="588"/>
                </a:lnTo>
                <a:lnTo>
                  <a:pt x="1753" y="625"/>
                </a:lnTo>
                <a:lnTo>
                  <a:pt x="1794" y="659"/>
                </a:lnTo>
                <a:lnTo>
                  <a:pt x="1834" y="692"/>
                </a:lnTo>
                <a:lnTo>
                  <a:pt x="1869" y="722"/>
                </a:lnTo>
                <a:lnTo>
                  <a:pt x="1899" y="747"/>
                </a:lnTo>
                <a:lnTo>
                  <a:pt x="1924" y="768"/>
                </a:lnTo>
                <a:lnTo>
                  <a:pt x="1940" y="779"/>
                </a:lnTo>
                <a:lnTo>
                  <a:pt x="1965" y="797"/>
                </a:lnTo>
                <a:lnTo>
                  <a:pt x="1989" y="809"/>
                </a:lnTo>
                <a:lnTo>
                  <a:pt x="2008" y="818"/>
                </a:lnTo>
                <a:lnTo>
                  <a:pt x="2027" y="822"/>
                </a:lnTo>
                <a:lnTo>
                  <a:pt x="2046" y="822"/>
                </a:lnTo>
                <a:lnTo>
                  <a:pt x="2063" y="818"/>
                </a:lnTo>
                <a:lnTo>
                  <a:pt x="2079" y="809"/>
                </a:lnTo>
                <a:lnTo>
                  <a:pt x="2092" y="800"/>
                </a:lnTo>
                <a:lnTo>
                  <a:pt x="2114" y="775"/>
                </a:lnTo>
                <a:lnTo>
                  <a:pt x="2124" y="754"/>
                </a:lnTo>
                <a:lnTo>
                  <a:pt x="2119" y="725"/>
                </a:lnTo>
                <a:lnTo>
                  <a:pt x="2102" y="695"/>
                </a:lnTo>
                <a:lnTo>
                  <a:pt x="2086" y="675"/>
                </a:lnTo>
                <a:lnTo>
                  <a:pt x="2060" y="642"/>
                </a:lnTo>
                <a:lnTo>
                  <a:pt x="2024" y="600"/>
                </a:lnTo>
                <a:lnTo>
                  <a:pt x="1983" y="549"/>
                </a:lnTo>
                <a:lnTo>
                  <a:pt x="1933" y="490"/>
                </a:lnTo>
                <a:lnTo>
                  <a:pt x="1872" y="424"/>
                </a:lnTo>
                <a:lnTo>
                  <a:pt x="1808" y="349"/>
                </a:lnTo>
                <a:lnTo>
                  <a:pt x="1734" y="268"/>
                </a:lnTo>
                <a:lnTo>
                  <a:pt x="1762" y="297"/>
                </a:lnTo>
                <a:lnTo>
                  <a:pt x="1794" y="327"/>
                </a:lnTo>
                <a:lnTo>
                  <a:pt x="1827" y="356"/>
                </a:lnTo>
                <a:lnTo>
                  <a:pt x="1864" y="390"/>
                </a:lnTo>
                <a:lnTo>
                  <a:pt x="1902" y="424"/>
                </a:lnTo>
                <a:lnTo>
                  <a:pt x="1940" y="457"/>
                </a:lnTo>
                <a:lnTo>
                  <a:pt x="1981" y="490"/>
                </a:lnTo>
                <a:lnTo>
                  <a:pt x="2018" y="524"/>
                </a:lnTo>
                <a:lnTo>
                  <a:pt x="2057" y="558"/>
                </a:lnTo>
                <a:lnTo>
                  <a:pt x="2095" y="588"/>
                </a:lnTo>
                <a:lnTo>
                  <a:pt x="2130" y="617"/>
                </a:lnTo>
                <a:lnTo>
                  <a:pt x="2160" y="642"/>
                </a:lnTo>
                <a:lnTo>
                  <a:pt x="2189" y="667"/>
                </a:lnTo>
                <a:lnTo>
                  <a:pt x="2214" y="688"/>
                </a:lnTo>
                <a:lnTo>
                  <a:pt x="2233" y="700"/>
                </a:lnTo>
                <a:lnTo>
                  <a:pt x="2250" y="713"/>
                </a:lnTo>
                <a:lnTo>
                  <a:pt x="2276" y="729"/>
                </a:lnTo>
                <a:lnTo>
                  <a:pt x="2304" y="747"/>
                </a:lnTo>
                <a:lnTo>
                  <a:pt x="2331" y="759"/>
                </a:lnTo>
                <a:lnTo>
                  <a:pt x="2360" y="772"/>
                </a:lnTo>
                <a:lnTo>
                  <a:pt x="2385" y="779"/>
                </a:lnTo>
                <a:lnTo>
                  <a:pt x="2409" y="788"/>
                </a:lnTo>
                <a:lnTo>
                  <a:pt x="2428" y="793"/>
                </a:lnTo>
                <a:lnTo>
                  <a:pt x="2441" y="793"/>
                </a:lnTo>
                <a:lnTo>
                  <a:pt x="2453" y="793"/>
                </a:lnTo>
                <a:lnTo>
                  <a:pt x="2466" y="793"/>
                </a:lnTo>
                <a:lnTo>
                  <a:pt x="2480" y="793"/>
                </a:lnTo>
                <a:lnTo>
                  <a:pt x="2493" y="793"/>
                </a:lnTo>
                <a:lnTo>
                  <a:pt x="2505" y="793"/>
                </a:lnTo>
                <a:lnTo>
                  <a:pt x="2515" y="793"/>
                </a:lnTo>
                <a:lnTo>
                  <a:pt x="2524" y="788"/>
                </a:lnTo>
                <a:lnTo>
                  <a:pt x="2528" y="788"/>
                </a:lnTo>
                <a:lnTo>
                  <a:pt x="2512" y="784"/>
                </a:lnTo>
                <a:lnTo>
                  <a:pt x="2499" y="779"/>
                </a:lnTo>
                <a:lnTo>
                  <a:pt x="2493" y="772"/>
                </a:lnTo>
                <a:lnTo>
                  <a:pt x="2491" y="772"/>
                </a:lnTo>
                <a:lnTo>
                  <a:pt x="2508" y="768"/>
                </a:lnTo>
                <a:lnTo>
                  <a:pt x="2518" y="759"/>
                </a:lnTo>
                <a:lnTo>
                  <a:pt x="2518" y="754"/>
                </a:lnTo>
                <a:lnTo>
                  <a:pt x="2502" y="759"/>
                </a:lnTo>
                <a:lnTo>
                  <a:pt x="2485" y="759"/>
                </a:lnTo>
                <a:lnTo>
                  <a:pt x="2469" y="759"/>
                </a:lnTo>
                <a:lnTo>
                  <a:pt x="2457" y="754"/>
                </a:lnTo>
                <a:lnTo>
                  <a:pt x="2450" y="750"/>
                </a:lnTo>
                <a:lnTo>
                  <a:pt x="2453" y="747"/>
                </a:lnTo>
                <a:lnTo>
                  <a:pt x="2460" y="747"/>
                </a:lnTo>
                <a:lnTo>
                  <a:pt x="2474" y="743"/>
                </a:lnTo>
                <a:lnTo>
                  <a:pt x="2488" y="743"/>
                </a:lnTo>
                <a:lnTo>
                  <a:pt x="2485" y="738"/>
                </a:lnTo>
                <a:lnTo>
                  <a:pt x="2466" y="734"/>
                </a:lnTo>
                <a:lnTo>
                  <a:pt x="2444" y="729"/>
                </a:lnTo>
                <a:lnTo>
                  <a:pt x="2428" y="725"/>
                </a:lnTo>
                <a:lnTo>
                  <a:pt x="2422" y="725"/>
                </a:lnTo>
                <a:lnTo>
                  <a:pt x="2431" y="722"/>
                </a:lnTo>
                <a:lnTo>
                  <a:pt x="2444" y="722"/>
                </a:lnTo>
                <a:lnTo>
                  <a:pt x="2457" y="722"/>
                </a:lnTo>
                <a:lnTo>
                  <a:pt x="2444" y="717"/>
                </a:lnTo>
                <a:lnTo>
                  <a:pt x="2428" y="709"/>
                </a:lnTo>
                <a:lnTo>
                  <a:pt x="2412" y="700"/>
                </a:lnTo>
                <a:lnTo>
                  <a:pt x="2396" y="688"/>
                </a:lnTo>
                <a:lnTo>
                  <a:pt x="2382" y="679"/>
                </a:lnTo>
                <a:lnTo>
                  <a:pt x="2366" y="667"/>
                </a:lnTo>
                <a:lnTo>
                  <a:pt x="2350" y="659"/>
                </a:lnTo>
                <a:lnTo>
                  <a:pt x="2337" y="645"/>
                </a:lnTo>
                <a:lnTo>
                  <a:pt x="2314" y="629"/>
                </a:lnTo>
                <a:lnTo>
                  <a:pt x="2282" y="604"/>
                </a:lnTo>
                <a:lnTo>
                  <a:pt x="2241" y="570"/>
                </a:lnTo>
                <a:lnTo>
                  <a:pt x="2189" y="529"/>
                </a:lnTo>
                <a:lnTo>
                  <a:pt x="2135" y="486"/>
                </a:lnTo>
                <a:lnTo>
                  <a:pt x="2076" y="436"/>
                </a:lnTo>
                <a:lnTo>
                  <a:pt x="2011" y="386"/>
                </a:lnTo>
                <a:lnTo>
                  <a:pt x="1948" y="331"/>
                </a:lnTo>
                <a:lnTo>
                  <a:pt x="1883" y="281"/>
                </a:lnTo>
                <a:lnTo>
                  <a:pt x="1821" y="231"/>
                </a:lnTo>
                <a:lnTo>
                  <a:pt x="1763" y="185"/>
                </a:lnTo>
                <a:lnTo>
                  <a:pt x="1712" y="143"/>
                </a:lnTo>
                <a:lnTo>
                  <a:pt x="1666" y="106"/>
                </a:lnTo>
                <a:lnTo>
                  <a:pt x="1628" y="76"/>
                </a:lnTo>
                <a:lnTo>
                  <a:pt x="1601" y="54"/>
                </a:lnTo>
                <a:lnTo>
                  <a:pt x="1588" y="42"/>
                </a:lnTo>
                <a:lnTo>
                  <a:pt x="1572" y="29"/>
                </a:lnTo>
                <a:lnTo>
                  <a:pt x="1559" y="22"/>
                </a:lnTo>
                <a:lnTo>
                  <a:pt x="1542" y="8"/>
                </a:lnTo>
                <a:lnTo>
                  <a:pt x="1526" y="4"/>
                </a:lnTo>
                <a:lnTo>
                  <a:pt x="1508" y="0"/>
                </a:lnTo>
                <a:lnTo>
                  <a:pt x="1492" y="4"/>
                </a:lnTo>
                <a:lnTo>
                  <a:pt x="1475" y="8"/>
                </a:lnTo>
                <a:lnTo>
                  <a:pt x="1452" y="25"/>
                </a:lnTo>
                <a:lnTo>
                  <a:pt x="1423" y="59"/>
                </a:lnTo>
                <a:lnTo>
                  <a:pt x="1411" y="84"/>
                </a:lnTo>
                <a:lnTo>
                  <a:pt x="1423" y="109"/>
                </a:lnTo>
                <a:lnTo>
                  <a:pt x="1447" y="134"/>
                </a:lnTo>
                <a:lnTo>
                  <a:pt x="1476" y="160"/>
                </a:lnTo>
                <a:lnTo>
                  <a:pt x="1526" y="206"/>
                </a:lnTo>
                <a:lnTo>
                  <a:pt x="1591" y="268"/>
                </a:lnTo>
                <a:lnTo>
                  <a:pt x="1660" y="340"/>
                </a:lnTo>
                <a:lnTo>
                  <a:pt x="1731" y="415"/>
                </a:lnTo>
                <a:lnTo>
                  <a:pt x="1797" y="486"/>
                </a:lnTo>
                <a:lnTo>
                  <a:pt x="1847" y="545"/>
                </a:lnTo>
                <a:lnTo>
                  <a:pt x="1878" y="588"/>
                </a:lnTo>
                <a:lnTo>
                  <a:pt x="1847" y="566"/>
                </a:lnTo>
                <a:lnTo>
                  <a:pt x="1813" y="536"/>
                </a:lnTo>
                <a:lnTo>
                  <a:pt x="1772" y="507"/>
                </a:lnTo>
                <a:lnTo>
                  <a:pt x="1729" y="479"/>
                </a:lnTo>
                <a:lnTo>
                  <a:pt x="1682" y="445"/>
                </a:lnTo>
                <a:lnTo>
                  <a:pt x="1637" y="411"/>
                </a:lnTo>
                <a:lnTo>
                  <a:pt x="1588" y="374"/>
                </a:lnTo>
                <a:lnTo>
                  <a:pt x="1539" y="340"/>
                </a:lnTo>
                <a:lnTo>
                  <a:pt x="1492" y="306"/>
                </a:lnTo>
                <a:lnTo>
                  <a:pt x="1447" y="277"/>
                </a:lnTo>
                <a:lnTo>
                  <a:pt x="1407" y="247"/>
                </a:lnTo>
                <a:lnTo>
                  <a:pt x="1368" y="218"/>
                </a:lnTo>
                <a:lnTo>
                  <a:pt x="1336" y="197"/>
                </a:lnTo>
                <a:lnTo>
                  <a:pt x="1308" y="181"/>
                </a:lnTo>
                <a:lnTo>
                  <a:pt x="1287" y="168"/>
                </a:lnTo>
                <a:lnTo>
                  <a:pt x="1273" y="160"/>
                </a:lnTo>
                <a:lnTo>
                  <a:pt x="1256" y="151"/>
                </a:lnTo>
                <a:lnTo>
                  <a:pt x="1239" y="147"/>
                </a:lnTo>
                <a:lnTo>
                  <a:pt x="1221" y="147"/>
                </a:lnTo>
                <a:lnTo>
                  <a:pt x="1205" y="147"/>
                </a:lnTo>
                <a:lnTo>
                  <a:pt x="1189" y="151"/>
                </a:lnTo>
                <a:lnTo>
                  <a:pt x="1171" y="160"/>
                </a:lnTo>
                <a:lnTo>
                  <a:pt x="1155" y="168"/>
                </a:lnTo>
                <a:lnTo>
                  <a:pt x="1136" y="181"/>
                </a:lnTo>
                <a:lnTo>
                  <a:pt x="1111" y="206"/>
                </a:lnTo>
                <a:lnTo>
                  <a:pt x="1105" y="231"/>
                </a:lnTo>
                <a:lnTo>
                  <a:pt x="1119" y="256"/>
                </a:lnTo>
                <a:lnTo>
                  <a:pt x="1146" y="286"/>
                </a:lnTo>
                <a:lnTo>
                  <a:pt x="1159" y="297"/>
                </a:lnTo>
                <a:lnTo>
                  <a:pt x="1178" y="315"/>
                </a:lnTo>
                <a:lnTo>
                  <a:pt x="1205" y="336"/>
                </a:lnTo>
                <a:lnTo>
                  <a:pt x="1236" y="361"/>
                </a:lnTo>
                <a:lnTo>
                  <a:pt x="1273" y="395"/>
                </a:lnTo>
                <a:lnTo>
                  <a:pt x="1311" y="427"/>
                </a:lnTo>
                <a:lnTo>
                  <a:pt x="1355" y="461"/>
                </a:lnTo>
                <a:lnTo>
                  <a:pt x="1398" y="499"/>
                </a:lnTo>
                <a:lnTo>
                  <a:pt x="1442" y="536"/>
                </a:lnTo>
                <a:lnTo>
                  <a:pt x="1485" y="575"/>
                </a:lnTo>
                <a:lnTo>
                  <a:pt x="1526" y="613"/>
                </a:lnTo>
                <a:lnTo>
                  <a:pt x="1563" y="645"/>
                </a:lnTo>
                <a:lnTo>
                  <a:pt x="1598" y="679"/>
                </a:lnTo>
                <a:lnTo>
                  <a:pt x="1628" y="709"/>
                </a:lnTo>
                <a:lnTo>
                  <a:pt x="1653" y="738"/>
                </a:lnTo>
                <a:lnTo>
                  <a:pt x="1669" y="759"/>
                </a:lnTo>
                <a:lnTo>
                  <a:pt x="1612" y="713"/>
                </a:lnTo>
                <a:lnTo>
                  <a:pt x="1550" y="667"/>
                </a:lnTo>
                <a:lnTo>
                  <a:pt x="1485" y="617"/>
                </a:lnTo>
                <a:lnTo>
                  <a:pt x="1417" y="566"/>
                </a:lnTo>
                <a:lnTo>
                  <a:pt x="1346" y="516"/>
                </a:lnTo>
                <a:lnTo>
                  <a:pt x="1279" y="461"/>
                </a:lnTo>
                <a:lnTo>
                  <a:pt x="1211" y="411"/>
                </a:lnTo>
                <a:lnTo>
                  <a:pt x="1143" y="361"/>
                </a:lnTo>
                <a:lnTo>
                  <a:pt x="1081" y="311"/>
                </a:lnTo>
                <a:lnTo>
                  <a:pt x="1021" y="268"/>
                </a:lnTo>
                <a:lnTo>
                  <a:pt x="965" y="227"/>
                </a:lnTo>
                <a:lnTo>
                  <a:pt x="916" y="188"/>
                </a:lnTo>
                <a:lnTo>
                  <a:pt x="875" y="156"/>
                </a:lnTo>
                <a:lnTo>
                  <a:pt x="839" y="131"/>
                </a:lnTo>
                <a:lnTo>
                  <a:pt x="813" y="109"/>
                </a:lnTo>
                <a:lnTo>
                  <a:pt x="797" y="97"/>
                </a:lnTo>
                <a:lnTo>
                  <a:pt x="775" y="79"/>
                </a:lnTo>
                <a:lnTo>
                  <a:pt x="753" y="63"/>
                </a:lnTo>
                <a:lnTo>
                  <a:pt x="730" y="47"/>
                </a:lnTo>
                <a:lnTo>
                  <a:pt x="710" y="33"/>
                </a:lnTo>
                <a:lnTo>
                  <a:pt x="688" y="29"/>
                </a:lnTo>
                <a:lnTo>
                  <a:pt x="663" y="25"/>
                </a:lnTo>
                <a:lnTo>
                  <a:pt x="636" y="33"/>
                </a:lnTo>
                <a:lnTo>
                  <a:pt x="610" y="47"/>
                </a:lnTo>
                <a:lnTo>
                  <a:pt x="585" y="67"/>
                </a:lnTo>
                <a:lnTo>
                  <a:pt x="568" y="88"/>
                </a:lnTo>
                <a:lnTo>
                  <a:pt x="558" y="113"/>
                </a:lnTo>
                <a:lnTo>
                  <a:pt x="558" y="134"/>
                </a:lnTo>
                <a:lnTo>
                  <a:pt x="562" y="160"/>
                </a:lnTo>
                <a:lnTo>
                  <a:pt x="574" y="185"/>
                </a:lnTo>
                <a:lnTo>
                  <a:pt x="593" y="210"/>
                </a:lnTo>
                <a:lnTo>
                  <a:pt x="614" y="231"/>
                </a:lnTo>
                <a:lnTo>
                  <a:pt x="630" y="243"/>
                </a:lnTo>
                <a:lnTo>
                  <a:pt x="658" y="265"/>
                </a:lnTo>
                <a:lnTo>
                  <a:pt x="691" y="286"/>
                </a:lnTo>
                <a:lnTo>
                  <a:pt x="729" y="315"/>
                </a:lnTo>
                <a:lnTo>
                  <a:pt x="775" y="345"/>
                </a:lnTo>
                <a:lnTo>
                  <a:pt x="820" y="381"/>
                </a:lnTo>
                <a:lnTo>
                  <a:pt x="869" y="415"/>
                </a:lnTo>
                <a:lnTo>
                  <a:pt x="918" y="454"/>
                </a:lnTo>
                <a:lnTo>
                  <a:pt x="968" y="495"/>
                </a:lnTo>
                <a:lnTo>
                  <a:pt x="1013" y="533"/>
                </a:lnTo>
                <a:lnTo>
                  <a:pt x="1056" y="570"/>
                </a:lnTo>
                <a:lnTo>
                  <a:pt x="1094" y="608"/>
                </a:lnTo>
                <a:lnTo>
                  <a:pt x="1127" y="645"/>
                </a:lnTo>
                <a:lnTo>
                  <a:pt x="1155" y="679"/>
                </a:lnTo>
                <a:lnTo>
                  <a:pt x="1171" y="713"/>
                </a:lnTo>
                <a:lnTo>
                  <a:pt x="1178" y="738"/>
                </a:lnTo>
                <a:lnTo>
                  <a:pt x="1149" y="717"/>
                </a:lnTo>
                <a:lnTo>
                  <a:pt x="1114" y="688"/>
                </a:lnTo>
                <a:lnTo>
                  <a:pt x="1069" y="654"/>
                </a:lnTo>
                <a:lnTo>
                  <a:pt x="1021" y="613"/>
                </a:lnTo>
                <a:lnTo>
                  <a:pt x="968" y="570"/>
                </a:lnTo>
                <a:lnTo>
                  <a:pt x="910" y="520"/>
                </a:lnTo>
                <a:lnTo>
                  <a:pt x="848" y="474"/>
                </a:lnTo>
                <a:lnTo>
                  <a:pt x="782" y="420"/>
                </a:lnTo>
                <a:lnTo>
                  <a:pt x="717" y="370"/>
                </a:lnTo>
                <a:lnTo>
                  <a:pt x="646" y="319"/>
                </a:lnTo>
                <a:lnTo>
                  <a:pt x="577" y="268"/>
                </a:lnTo>
                <a:lnTo>
                  <a:pt x="506" y="222"/>
                </a:lnTo>
                <a:lnTo>
                  <a:pt x="436" y="176"/>
                </a:lnTo>
                <a:lnTo>
                  <a:pt x="368" y="134"/>
                </a:lnTo>
                <a:lnTo>
                  <a:pt x="297" y="97"/>
                </a:lnTo>
                <a:lnTo>
                  <a:pt x="232" y="67"/>
                </a:lnTo>
                <a:lnTo>
                  <a:pt x="197" y="54"/>
                </a:lnTo>
                <a:lnTo>
                  <a:pt x="168" y="47"/>
                </a:lnTo>
                <a:lnTo>
                  <a:pt x="140" y="42"/>
                </a:lnTo>
                <a:lnTo>
                  <a:pt x="116" y="38"/>
                </a:lnTo>
                <a:lnTo>
                  <a:pt x="94" y="42"/>
                </a:lnTo>
                <a:lnTo>
                  <a:pt x="72" y="50"/>
                </a:lnTo>
                <a:lnTo>
                  <a:pt x="53" y="59"/>
                </a:lnTo>
                <a:lnTo>
                  <a:pt x="32" y="72"/>
                </a:lnTo>
                <a:lnTo>
                  <a:pt x="13" y="88"/>
                </a:lnTo>
                <a:lnTo>
                  <a:pt x="2" y="106"/>
                </a:lnTo>
                <a:lnTo>
                  <a:pt x="0" y="118"/>
                </a:lnTo>
                <a:lnTo>
                  <a:pt x="0" y="134"/>
                </a:lnTo>
                <a:lnTo>
                  <a:pt x="7" y="151"/>
                </a:lnTo>
                <a:lnTo>
                  <a:pt x="19" y="168"/>
                </a:lnTo>
                <a:lnTo>
                  <a:pt x="35" y="188"/>
                </a:lnTo>
                <a:lnTo>
                  <a:pt x="53" y="206"/>
                </a:lnTo>
                <a:lnTo>
                  <a:pt x="84" y="231"/>
                </a:lnTo>
                <a:lnTo>
                  <a:pt x="123" y="265"/>
                </a:lnTo>
                <a:lnTo>
                  <a:pt x="172" y="302"/>
                </a:lnTo>
                <a:lnTo>
                  <a:pt x="226" y="340"/>
                </a:lnTo>
                <a:lnTo>
                  <a:pt x="278" y="381"/>
                </a:lnTo>
                <a:lnTo>
                  <a:pt x="322" y="411"/>
                </a:lnTo>
                <a:lnTo>
                  <a:pt x="355" y="440"/>
                </a:lnTo>
                <a:lnTo>
                  <a:pt x="374" y="454"/>
                </a:lnTo>
                <a:lnTo>
                  <a:pt x="359" y="436"/>
                </a:lnTo>
                <a:lnTo>
                  <a:pt x="338" y="415"/>
                </a:lnTo>
                <a:lnTo>
                  <a:pt x="316" y="395"/>
                </a:lnTo>
                <a:lnTo>
                  <a:pt x="303"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98310" name="Picture 17">
            <a:extLst>
              <a:ext uri="{FF2B5EF4-FFF2-40B4-BE49-F238E27FC236}">
                <a16:creationId xmlns:a16="http://schemas.microsoft.com/office/drawing/2014/main" id="{7E85C29E-9DA4-4C8A-8219-D7F127015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288" y="1066800"/>
            <a:ext cx="2678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1" name="Text Box 18">
            <a:extLst>
              <a:ext uri="{FF2B5EF4-FFF2-40B4-BE49-F238E27FC236}">
                <a16:creationId xmlns:a16="http://schemas.microsoft.com/office/drawing/2014/main" id="{1CFCB6FB-1C15-4922-91AC-40273FDF18F1}"/>
              </a:ext>
            </a:extLst>
          </p:cNvPr>
          <p:cNvSpPr txBox="1">
            <a:spLocks noChangeArrowheads="1"/>
          </p:cNvSpPr>
          <p:nvPr/>
        </p:nvSpPr>
        <p:spPr bwMode="auto">
          <a:xfrm>
            <a:off x="3265488" y="1143000"/>
            <a:ext cx="2525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chemeClr val="tx1"/>
                </a:solidFill>
                <a:latin typeface="Arial" panose="020B0604020202020204" pitchFamily="34" charset="0"/>
              </a:rPr>
              <a:t>Periodización</a:t>
            </a:r>
          </a:p>
        </p:txBody>
      </p:sp>
      <p:pic>
        <p:nvPicPr>
          <p:cNvPr id="98312" name="Picture 42">
            <a:extLst>
              <a:ext uri="{FF2B5EF4-FFF2-40B4-BE49-F238E27FC236}">
                <a16:creationId xmlns:a16="http://schemas.microsoft.com/office/drawing/2014/main" id="{14D6FC7A-5466-48AB-8050-6D321810D1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488" y="1905000"/>
            <a:ext cx="1069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13" name="Picture 43">
            <a:extLst>
              <a:ext uri="{FF2B5EF4-FFF2-40B4-BE49-F238E27FC236}">
                <a16:creationId xmlns:a16="http://schemas.microsoft.com/office/drawing/2014/main" id="{FAAE3269-7582-4DFE-BE9E-AE4653D3EC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0088" y="1905000"/>
            <a:ext cx="1077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8314" name="Group 44">
            <a:extLst>
              <a:ext uri="{FF2B5EF4-FFF2-40B4-BE49-F238E27FC236}">
                <a16:creationId xmlns:a16="http://schemas.microsoft.com/office/drawing/2014/main" id="{8370DE63-3E6C-4047-96C3-6CFD8C4DD4B1}"/>
              </a:ext>
            </a:extLst>
          </p:cNvPr>
          <p:cNvGrpSpPr>
            <a:grpSpLocks/>
          </p:cNvGrpSpPr>
          <p:nvPr/>
        </p:nvGrpSpPr>
        <p:grpSpPr bwMode="auto">
          <a:xfrm>
            <a:off x="3341688" y="1828800"/>
            <a:ext cx="2362200" cy="609600"/>
            <a:chOff x="-144" y="3504"/>
            <a:chExt cx="2784" cy="432"/>
          </a:xfrm>
        </p:grpSpPr>
        <p:sp>
          <p:nvSpPr>
            <p:cNvPr id="98348" name="Rectangle 45">
              <a:extLst>
                <a:ext uri="{FF2B5EF4-FFF2-40B4-BE49-F238E27FC236}">
                  <a16:creationId xmlns:a16="http://schemas.microsoft.com/office/drawing/2014/main" id="{581F8286-3577-4C0C-8EE9-E665E4486901}"/>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8349" name="Rectangle 46">
              <a:extLst>
                <a:ext uri="{FF2B5EF4-FFF2-40B4-BE49-F238E27FC236}">
                  <a16:creationId xmlns:a16="http://schemas.microsoft.com/office/drawing/2014/main" id="{B0CB1567-3326-4A7B-B320-24EF16922A35}"/>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8350" name="Freeform 47">
              <a:extLst>
                <a:ext uri="{FF2B5EF4-FFF2-40B4-BE49-F238E27FC236}">
                  <a16:creationId xmlns:a16="http://schemas.microsoft.com/office/drawing/2014/main" id="{7C99A2BD-65B0-4B04-B692-D84AD8F54AF7}"/>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51" name="Freeform 48">
              <a:extLst>
                <a:ext uri="{FF2B5EF4-FFF2-40B4-BE49-F238E27FC236}">
                  <a16:creationId xmlns:a16="http://schemas.microsoft.com/office/drawing/2014/main" id="{0FE3F6C1-23CE-45DD-A6BE-7348F6279E31}"/>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352" name="Freeform 49">
              <a:extLst>
                <a:ext uri="{FF2B5EF4-FFF2-40B4-BE49-F238E27FC236}">
                  <a16:creationId xmlns:a16="http://schemas.microsoft.com/office/drawing/2014/main" id="{B4BB6D6F-E8C9-47EF-8D13-58F4371BD6CD}"/>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53" name="Freeform 50">
              <a:extLst>
                <a:ext uri="{FF2B5EF4-FFF2-40B4-BE49-F238E27FC236}">
                  <a16:creationId xmlns:a16="http://schemas.microsoft.com/office/drawing/2014/main" id="{6473BBB3-652D-4CC1-A082-53148719ACB4}"/>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354" name="Freeform 51">
              <a:extLst>
                <a:ext uri="{FF2B5EF4-FFF2-40B4-BE49-F238E27FC236}">
                  <a16:creationId xmlns:a16="http://schemas.microsoft.com/office/drawing/2014/main" id="{E3C3242E-56F4-4AB1-A87C-6974FBD0B847}"/>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55" name="Freeform 52">
              <a:extLst>
                <a:ext uri="{FF2B5EF4-FFF2-40B4-BE49-F238E27FC236}">
                  <a16:creationId xmlns:a16="http://schemas.microsoft.com/office/drawing/2014/main" id="{626288B6-73BB-4BD7-ACA4-BCF80BD6EEFE}"/>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356" name="Freeform 53">
              <a:extLst>
                <a:ext uri="{FF2B5EF4-FFF2-40B4-BE49-F238E27FC236}">
                  <a16:creationId xmlns:a16="http://schemas.microsoft.com/office/drawing/2014/main" id="{EB448A95-1FC1-4C50-85EB-91435129B946}"/>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57" name="Freeform 54">
              <a:extLst>
                <a:ext uri="{FF2B5EF4-FFF2-40B4-BE49-F238E27FC236}">
                  <a16:creationId xmlns:a16="http://schemas.microsoft.com/office/drawing/2014/main" id="{0A74954E-700F-4224-A76B-4B2342EA4BB8}"/>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8315" name="Text Box 55">
            <a:extLst>
              <a:ext uri="{FF2B5EF4-FFF2-40B4-BE49-F238E27FC236}">
                <a16:creationId xmlns:a16="http://schemas.microsoft.com/office/drawing/2014/main" id="{15E1F875-D774-429A-A678-59C1210716CA}"/>
              </a:ext>
            </a:extLst>
          </p:cNvPr>
          <p:cNvSpPr txBox="1">
            <a:spLocks noChangeArrowheads="1"/>
          </p:cNvSpPr>
          <p:nvPr/>
        </p:nvSpPr>
        <p:spPr bwMode="auto">
          <a:xfrm>
            <a:off x="2808288" y="1905000"/>
            <a:ext cx="3429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Componentes</a:t>
            </a:r>
          </a:p>
        </p:txBody>
      </p:sp>
      <p:grpSp>
        <p:nvGrpSpPr>
          <p:cNvPr id="98316" name="Group 56">
            <a:extLst>
              <a:ext uri="{FF2B5EF4-FFF2-40B4-BE49-F238E27FC236}">
                <a16:creationId xmlns:a16="http://schemas.microsoft.com/office/drawing/2014/main" id="{7ADE6770-CAE9-4E15-A188-86DA524E1ED6}"/>
              </a:ext>
            </a:extLst>
          </p:cNvPr>
          <p:cNvGrpSpPr>
            <a:grpSpLocks/>
          </p:cNvGrpSpPr>
          <p:nvPr/>
        </p:nvGrpSpPr>
        <p:grpSpPr bwMode="auto">
          <a:xfrm>
            <a:off x="381000" y="2514600"/>
            <a:ext cx="8382000" cy="4038600"/>
            <a:chOff x="1109" y="1020"/>
            <a:chExt cx="3542" cy="2280"/>
          </a:xfrm>
        </p:grpSpPr>
        <p:sp>
          <p:nvSpPr>
            <p:cNvPr id="98338" name="Rectangle 57">
              <a:extLst>
                <a:ext uri="{FF2B5EF4-FFF2-40B4-BE49-F238E27FC236}">
                  <a16:creationId xmlns:a16="http://schemas.microsoft.com/office/drawing/2014/main" id="{F2F4D7AE-53D6-44F7-8966-76C354D647CD}"/>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8339" name="Rectangle 58">
              <a:extLst>
                <a:ext uri="{FF2B5EF4-FFF2-40B4-BE49-F238E27FC236}">
                  <a16:creationId xmlns:a16="http://schemas.microsoft.com/office/drawing/2014/main" id="{77144894-574B-4101-A1CD-CE1F946E7734}"/>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98340" name="Freeform 59">
              <a:extLst>
                <a:ext uri="{FF2B5EF4-FFF2-40B4-BE49-F238E27FC236}">
                  <a16:creationId xmlns:a16="http://schemas.microsoft.com/office/drawing/2014/main" id="{ADE4DA67-09D6-4AF1-A664-F031F78D9B4B}"/>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41" name="Freeform 60">
              <a:extLst>
                <a:ext uri="{FF2B5EF4-FFF2-40B4-BE49-F238E27FC236}">
                  <a16:creationId xmlns:a16="http://schemas.microsoft.com/office/drawing/2014/main" id="{01F2A42E-AB64-4A91-BB95-59785577C0C7}"/>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98342" name="Freeform 61">
              <a:extLst>
                <a:ext uri="{FF2B5EF4-FFF2-40B4-BE49-F238E27FC236}">
                  <a16:creationId xmlns:a16="http://schemas.microsoft.com/office/drawing/2014/main" id="{7AE5AA2D-6C34-45C3-985B-6F8DB4D42774}"/>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43" name="Freeform 62">
              <a:extLst>
                <a:ext uri="{FF2B5EF4-FFF2-40B4-BE49-F238E27FC236}">
                  <a16:creationId xmlns:a16="http://schemas.microsoft.com/office/drawing/2014/main" id="{1AF366FF-57A8-4583-8CAD-2D42B0ACA68B}"/>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98344" name="Freeform 63">
              <a:extLst>
                <a:ext uri="{FF2B5EF4-FFF2-40B4-BE49-F238E27FC236}">
                  <a16:creationId xmlns:a16="http://schemas.microsoft.com/office/drawing/2014/main" id="{9E968E3A-5BFC-46C0-84F2-7BFFE820E800}"/>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45" name="Freeform 64">
              <a:extLst>
                <a:ext uri="{FF2B5EF4-FFF2-40B4-BE49-F238E27FC236}">
                  <a16:creationId xmlns:a16="http://schemas.microsoft.com/office/drawing/2014/main" id="{6178DB4C-83A5-4BC6-9F0A-BCDB90594F5B}"/>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98346" name="Freeform 65">
              <a:extLst>
                <a:ext uri="{FF2B5EF4-FFF2-40B4-BE49-F238E27FC236}">
                  <a16:creationId xmlns:a16="http://schemas.microsoft.com/office/drawing/2014/main" id="{9369BB98-CC4B-480B-9350-74EDE9D6C754}"/>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347" name="Freeform 66">
              <a:extLst>
                <a:ext uri="{FF2B5EF4-FFF2-40B4-BE49-F238E27FC236}">
                  <a16:creationId xmlns:a16="http://schemas.microsoft.com/office/drawing/2014/main" id="{297610FE-B140-43FD-AC6A-33D71EFDAE6C}"/>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98317" name="AutoShape 67">
            <a:extLst>
              <a:ext uri="{FF2B5EF4-FFF2-40B4-BE49-F238E27FC236}">
                <a16:creationId xmlns:a16="http://schemas.microsoft.com/office/drawing/2014/main" id="{EB3FC582-C26B-40FB-9501-E47E58BDB6E9}"/>
              </a:ext>
            </a:extLst>
          </p:cNvPr>
          <p:cNvSpPr>
            <a:spLocks noChangeArrowheads="1"/>
          </p:cNvSpPr>
          <p:nvPr/>
        </p:nvSpPr>
        <p:spPr bwMode="auto">
          <a:xfrm>
            <a:off x="609600" y="2743200"/>
            <a:ext cx="7924800" cy="35814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98318" name="Picture 68">
            <a:extLst>
              <a:ext uri="{FF2B5EF4-FFF2-40B4-BE49-F238E27FC236}">
                <a16:creationId xmlns:a16="http://schemas.microsoft.com/office/drawing/2014/main" id="{4A52EE76-992E-409C-BE3E-D465AF6838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66800" y="292735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19" name="Text Box 69">
            <a:extLst>
              <a:ext uri="{FF2B5EF4-FFF2-40B4-BE49-F238E27FC236}">
                <a16:creationId xmlns:a16="http://schemas.microsoft.com/office/drawing/2014/main" id="{AD6CA9D7-4876-436B-AA5D-ADE7F705440A}"/>
              </a:ext>
            </a:extLst>
          </p:cNvPr>
          <p:cNvSpPr txBox="1">
            <a:spLocks noChangeArrowheads="1"/>
          </p:cNvSpPr>
          <p:nvPr/>
        </p:nvSpPr>
        <p:spPr bwMode="auto">
          <a:xfrm>
            <a:off x="1295400" y="2851150"/>
            <a:ext cx="7315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La periodicidad consta de:</a:t>
            </a:r>
          </a:p>
        </p:txBody>
      </p:sp>
      <p:sp>
        <p:nvSpPr>
          <p:cNvPr id="98320" name="Text Box 70">
            <a:extLst>
              <a:ext uri="{FF2B5EF4-FFF2-40B4-BE49-F238E27FC236}">
                <a16:creationId xmlns:a16="http://schemas.microsoft.com/office/drawing/2014/main" id="{BE6BE80C-E17B-46F3-A8A2-000B73CAFC4E}"/>
              </a:ext>
            </a:extLst>
          </p:cNvPr>
          <p:cNvSpPr txBox="1">
            <a:spLocks noChangeArrowheads="1"/>
          </p:cNvSpPr>
          <p:nvPr/>
        </p:nvSpPr>
        <p:spPr bwMode="auto">
          <a:xfrm>
            <a:off x="1612900" y="3248025"/>
            <a:ext cx="707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La división de un año:</a:t>
            </a:r>
          </a:p>
        </p:txBody>
      </p:sp>
      <p:pic>
        <p:nvPicPr>
          <p:cNvPr id="98321" name="Picture 71">
            <a:extLst>
              <a:ext uri="{FF2B5EF4-FFF2-40B4-BE49-F238E27FC236}">
                <a16:creationId xmlns:a16="http://schemas.microsoft.com/office/drawing/2014/main" id="{71CC787A-C9D7-43F4-B26C-23F3FE1C83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6050" y="3263900"/>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2" name="Picture 80">
            <a:extLst>
              <a:ext uri="{FF2B5EF4-FFF2-40B4-BE49-F238E27FC236}">
                <a16:creationId xmlns:a16="http://schemas.microsoft.com/office/drawing/2014/main" id="{EBA124DF-CE1D-4054-8E2C-0BF8E7D84B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365283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3" name="Text Box 81">
            <a:extLst>
              <a:ext uri="{FF2B5EF4-FFF2-40B4-BE49-F238E27FC236}">
                <a16:creationId xmlns:a16="http://schemas.microsoft.com/office/drawing/2014/main" id="{21901B4C-4DAC-49CF-BB45-AE8611BB5181}"/>
              </a:ext>
            </a:extLst>
          </p:cNvPr>
          <p:cNvSpPr txBox="1">
            <a:spLocks noChangeArrowheads="1"/>
          </p:cNvSpPr>
          <p:nvPr/>
        </p:nvSpPr>
        <p:spPr bwMode="auto">
          <a:xfrm>
            <a:off x="1905000" y="3613150"/>
            <a:ext cx="6781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100" b="1">
                <a:solidFill>
                  <a:schemeClr val="tx1"/>
                </a:solidFill>
              </a:rPr>
              <a:t>Período de Preparación</a:t>
            </a:r>
          </a:p>
        </p:txBody>
      </p:sp>
      <p:pic>
        <p:nvPicPr>
          <p:cNvPr id="98324" name="Picture 82">
            <a:extLst>
              <a:ext uri="{FF2B5EF4-FFF2-40B4-BE49-F238E27FC236}">
                <a16:creationId xmlns:a16="http://schemas.microsoft.com/office/drawing/2014/main" id="{B40C508C-CB24-4953-A78C-87292EE549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395763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5" name="Text Box 83">
            <a:extLst>
              <a:ext uri="{FF2B5EF4-FFF2-40B4-BE49-F238E27FC236}">
                <a16:creationId xmlns:a16="http://schemas.microsoft.com/office/drawing/2014/main" id="{ED8733BF-9D69-4FBB-8113-1FB79C1B2033}"/>
              </a:ext>
            </a:extLst>
          </p:cNvPr>
          <p:cNvSpPr txBox="1">
            <a:spLocks noChangeArrowheads="1"/>
          </p:cNvSpPr>
          <p:nvPr/>
        </p:nvSpPr>
        <p:spPr bwMode="auto">
          <a:xfrm>
            <a:off x="1905000" y="3917950"/>
            <a:ext cx="6781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100" b="1">
                <a:solidFill>
                  <a:schemeClr val="tx1"/>
                </a:solidFill>
              </a:rPr>
              <a:t>Período de Competencia</a:t>
            </a:r>
          </a:p>
        </p:txBody>
      </p:sp>
      <p:pic>
        <p:nvPicPr>
          <p:cNvPr id="98326" name="Picture 84">
            <a:extLst>
              <a:ext uri="{FF2B5EF4-FFF2-40B4-BE49-F238E27FC236}">
                <a16:creationId xmlns:a16="http://schemas.microsoft.com/office/drawing/2014/main" id="{3A67F553-03D0-4F65-A4D5-002ECE6BFD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26243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7" name="Text Box 85">
            <a:extLst>
              <a:ext uri="{FF2B5EF4-FFF2-40B4-BE49-F238E27FC236}">
                <a16:creationId xmlns:a16="http://schemas.microsoft.com/office/drawing/2014/main" id="{45263C21-CBBA-46A0-AD04-7675F7BB77FC}"/>
              </a:ext>
            </a:extLst>
          </p:cNvPr>
          <p:cNvSpPr txBox="1">
            <a:spLocks noChangeArrowheads="1"/>
          </p:cNvSpPr>
          <p:nvPr/>
        </p:nvSpPr>
        <p:spPr bwMode="auto">
          <a:xfrm>
            <a:off x="1905000" y="4222750"/>
            <a:ext cx="6781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100" b="1">
                <a:solidFill>
                  <a:schemeClr val="tx1"/>
                </a:solidFill>
              </a:rPr>
              <a:t>Período de Transición</a:t>
            </a:r>
          </a:p>
        </p:txBody>
      </p:sp>
      <p:sp>
        <p:nvSpPr>
          <p:cNvPr id="98328" name="Text Box 94">
            <a:extLst>
              <a:ext uri="{FF2B5EF4-FFF2-40B4-BE49-F238E27FC236}">
                <a16:creationId xmlns:a16="http://schemas.microsoft.com/office/drawing/2014/main" id="{C6D4ACC4-164F-49F5-B79F-856AEFF65B34}"/>
              </a:ext>
            </a:extLst>
          </p:cNvPr>
          <p:cNvSpPr txBox="1">
            <a:spLocks noChangeArrowheads="1"/>
          </p:cNvSpPr>
          <p:nvPr/>
        </p:nvSpPr>
        <p:spPr bwMode="auto">
          <a:xfrm>
            <a:off x="1612900" y="4600575"/>
            <a:ext cx="707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Subdivisiones dentro de los otros períodos:</a:t>
            </a:r>
          </a:p>
        </p:txBody>
      </p:sp>
      <p:pic>
        <p:nvPicPr>
          <p:cNvPr id="98329" name="Picture 95">
            <a:extLst>
              <a:ext uri="{FF2B5EF4-FFF2-40B4-BE49-F238E27FC236}">
                <a16:creationId xmlns:a16="http://schemas.microsoft.com/office/drawing/2014/main" id="{AE4481B9-4689-483B-AD0D-E795E7674D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6050" y="4616450"/>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0" name="Picture 96">
            <a:extLst>
              <a:ext uri="{FF2B5EF4-FFF2-40B4-BE49-F238E27FC236}">
                <a16:creationId xmlns:a16="http://schemas.microsoft.com/office/drawing/2014/main" id="{4443D1B6-E251-4107-8D50-E2FB677BA4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502443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1" name="Text Box 97">
            <a:extLst>
              <a:ext uri="{FF2B5EF4-FFF2-40B4-BE49-F238E27FC236}">
                <a16:creationId xmlns:a16="http://schemas.microsoft.com/office/drawing/2014/main" id="{7B1F4001-02B9-40DC-B156-6CBB49838287}"/>
              </a:ext>
            </a:extLst>
          </p:cNvPr>
          <p:cNvSpPr txBox="1">
            <a:spLocks noChangeArrowheads="1"/>
          </p:cNvSpPr>
          <p:nvPr/>
        </p:nvSpPr>
        <p:spPr bwMode="auto">
          <a:xfrm>
            <a:off x="1905000" y="4984750"/>
            <a:ext cx="6781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100" b="1">
                <a:solidFill>
                  <a:schemeClr val="tx1"/>
                </a:solidFill>
              </a:rPr>
              <a:t>Macrociclos o mesociclos</a:t>
            </a:r>
          </a:p>
        </p:txBody>
      </p:sp>
      <p:pic>
        <p:nvPicPr>
          <p:cNvPr id="98332" name="Picture 98">
            <a:extLst>
              <a:ext uri="{FF2B5EF4-FFF2-40B4-BE49-F238E27FC236}">
                <a16:creationId xmlns:a16="http://schemas.microsoft.com/office/drawing/2014/main" id="{1B02DE4C-DACC-430D-B897-AD713F9F6E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532923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3" name="Text Box 99">
            <a:extLst>
              <a:ext uri="{FF2B5EF4-FFF2-40B4-BE49-F238E27FC236}">
                <a16:creationId xmlns:a16="http://schemas.microsoft.com/office/drawing/2014/main" id="{79DB0732-09C9-465A-A6E7-31AEBC763151}"/>
              </a:ext>
            </a:extLst>
          </p:cNvPr>
          <p:cNvSpPr txBox="1">
            <a:spLocks noChangeArrowheads="1"/>
          </p:cNvSpPr>
          <p:nvPr/>
        </p:nvSpPr>
        <p:spPr bwMode="auto">
          <a:xfrm>
            <a:off x="1905000" y="5289550"/>
            <a:ext cx="6781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100" b="1">
                <a:solidFill>
                  <a:schemeClr val="tx1"/>
                </a:solidFill>
              </a:rPr>
              <a:t>Microciclos</a:t>
            </a:r>
          </a:p>
        </p:txBody>
      </p:sp>
      <p:pic>
        <p:nvPicPr>
          <p:cNvPr id="98334" name="Picture 100">
            <a:extLst>
              <a:ext uri="{FF2B5EF4-FFF2-40B4-BE49-F238E27FC236}">
                <a16:creationId xmlns:a16="http://schemas.microsoft.com/office/drawing/2014/main" id="{5125AF54-8944-4BF1-8426-CFE608CFE5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563403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5" name="Text Box 101">
            <a:extLst>
              <a:ext uri="{FF2B5EF4-FFF2-40B4-BE49-F238E27FC236}">
                <a16:creationId xmlns:a16="http://schemas.microsoft.com/office/drawing/2014/main" id="{EE4F607A-ED32-4D22-827D-C766F0F7DEC2}"/>
              </a:ext>
            </a:extLst>
          </p:cNvPr>
          <p:cNvSpPr txBox="1">
            <a:spLocks noChangeArrowheads="1"/>
          </p:cNvSpPr>
          <p:nvPr/>
        </p:nvSpPr>
        <p:spPr bwMode="auto">
          <a:xfrm>
            <a:off x="1905000" y="5594350"/>
            <a:ext cx="6781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100" b="1">
                <a:solidFill>
                  <a:schemeClr val="tx1"/>
                </a:solidFill>
              </a:rPr>
              <a:t>Ciclos de un (1) día</a:t>
            </a:r>
          </a:p>
        </p:txBody>
      </p:sp>
      <p:pic>
        <p:nvPicPr>
          <p:cNvPr id="98336" name="Picture 102">
            <a:extLst>
              <a:ext uri="{FF2B5EF4-FFF2-40B4-BE49-F238E27FC236}">
                <a16:creationId xmlns:a16="http://schemas.microsoft.com/office/drawing/2014/main" id="{31E6B6D0-11B4-4975-8AEE-14C450F732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593883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7" name="Text Box 103">
            <a:extLst>
              <a:ext uri="{FF2B5EF4-FFF2-40B4-BE49-F238E27FC236}">
                <a16:creationId xmlns:a16="http://schemas.microsoft.com/office/drawing/2014/main" id="{6752857C-B473-4341-BD6E-06937FBCDF13}"/>
              </a:ext>
            </a:extLst>
          </p:cNvPr>
          <p:cNvSpPr txBox="1">
            <a:spLocks noChangeArrowheads="1"/>
          </p:cNvSpPr>
          <p:nvPr/>
        </p:nvSpPr>
        <p:spPr bwMode="auto">
          <a:xfrm>
            <a:off x="1905000" y="5899150"/>
            <a:ext cx="6781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100" b="1">
                <a:solidFill>
                  <a:schemeClr val="tx1"/>
                </a:solidFill>
              </a:rPr>
              <a:t>La unidad o lección/sesión de entrenamiento</a:t>
            </a:r>
          </a:p>
        </p:txBody>
      </p:sp>
    </p:spTree>
    <p:custDataLst>
      <p:tags r:id="rId1"/>
    </p:custData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64">
            <a:extLst>
              <a:ext uri="{FF2B5EF4-FFF2-40B4-BE49-F238E27FC236}">
                <a16:creationId xmlns:a16="http://schemas.microsoft.com/office/drawing/2014/main" id="{BAECBBD4-6FE9-4F46-8A7E-06E1FD3D3CC3}"/>
              </a:ext>
            </a:extLst>
          </p:cNvPr>
          <p:cNvGrpSpPr>
            <a:grpSpLocks/>
          </p:cNvGrpSpPr>
          <p:nvPr/>
        </p:nvGrpSpPr>
        <p:grpSpPr bwMode="auto">
          <a:xfrm>
            <a:off x="2743200" y="381000"/>
            <a:ext cx="3505200" cy="685800"/>
            <a:chOff x="1298" y="1873"/>
            <a:chExt cx="3020" cy="478"/>
          </a:xfrm>
        </p:grpSpPr>
        <p:sp>
          <p:nvSpPr>
            <p:cNvPr id="100389" name="Rectangle 65">
              <a:extLst>
                <a:ext uri="{FF2B5EF4-FFF2-40B4-BE49-F238E27FC236}">
                  <a16:creationId xmlns:a16="http://schemas.microsoft.com/office/drawing/2014/main" id="{977670A5-97B2-402E-B4ED-090C2E752F31}"/>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0390" name="Rectangle 66">
              <a:extLst>
                <a:ext uri="{FF2B5EF4-FFF2-40B4-BE49-F238E27FC236}">
                  <a16:creationId xmlns:a16="http://schemas.microsoft.com/office/drawing/2014/main" id="{058AF345-80A8-41A5-9A26-7E93A41E7877}"/>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0391" name="Freeform 67">
              <a:extLst>
                <a:ext uri="{FF2B5EF4-FFF2-40B4-BE49-F238E27FC236}">
                  <a16:creationId xmlns:a16="http://schemas.microsoft.com/office/drawing/2014/main" id="{FD724C78-736D-43A3-AE17-0FF1C4088C03}"/>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92" name="Freeform 68">
              <a:extLst>
                <a:ext uri="{FF2B5EF4-FFF2-40B4-BE49-F238E27FC236}">
                  <a16:creationId xmlns:a16="http://schemas.microsoft.com/office/drawing/2014/main" id="{669794DE-3AD8-44C6-AED1-C5B122CEA821}"/>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93" name="Freeform 69">
              <a:extLst>
                <a:ext uri="{FF2B5EF4-FFF2-40B4-BE49-F238E27FC236}">
                  <a16:creationId xmlns:a16="http://schemas.microsoft.com/office/drawing/2014/main" id="{4E6995B5-EA9D-48B7-9EA0-3DC307E2568E}"/>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94" name="Freeform 70">
              <a:extLst>
                <a:ext uri="{FF2B5EF4-FFF2-40B4-BE49-F238E27FC236}">
                  <a16:creationId xmlns:a16="http://schemas.microsoft.com/office/drawing/2014/main" id="{41E4646B-6794-43FA-B282-CBECA0DCB048}"/>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95" name="Freeform 71">
              <a:extLst>
                <a:ext uri="{FF2B5EF4-FFF2-40B4-BE49-F238E27FC236}">
                  <a16:creationId xmlns:a16="http://schemas.microsoft.com/office/drawing/2014/main" id="{315918C8-34F8-4A6D-9C78-D6E507041FC3}"/>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96" name="Freeform 72">
              <a:extLst>
                <a:ext uri="{FF2B5EF4-FFF2-40B4-BE49-F238E27FC236}">
                  <a16:creationId xmlns:a16="http://schemas.microsoft.com/office/drawing/2014/main" id="{58C1E3EF-B2E3-44DA-87AA-33580C08AE3C}"/>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97" name="Freeform 73">
              <a:extLst>
                <a:ext uri="{FF2B5EF4-FFF2-40B4-BE49-F238E27FC236}">
                  <a16:creationId xmlns:a16="http://schemas.microsoft.com/office/drawing/2014/main" id="{4D633DAC-2F09-4EE7-8A36-D433BC9BA473}"/>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98" name="Freeform 74">
              <a:extLst>
                <a:ext uri="{FF2B5EF4-FFF2-40B4-BE49-F238E27FC236}">
                  <a16:creationId xmlns:a16="http://schemas.microsoft.com/office/drawing/2014/main" id="{0E07AE66-ECFB-4504-8EBA-4CF13C40A539}"/>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13451" name="Text Box 75">
            <a:extLst>
              <a:ext uri="{FF2B5EF4-FFF2-40B4-BE49-F238E27FC236}">
                <a16:creationId xmlns:a16="http://schemas.microsoft.com/office/drawing/2014/main" id="{27325D29-141B-4B19-BF5A-A1C0C9D24633}"/>
              </a:ext>
            </a:extLst>
          </p:cNvPr>
          <p:cNvSpPr txBox="1">
            <a:spLocks noChangeArrowheads="1"/>
          </p:cNvSpPr>
          <p:nvPr/>
        </p:nvSpPr>
        <p:spPr bwMode="auto">
          <a:xfrm>
            <a:off x="2438400" y="454025"/>
            <a:ext cx="4191000" cy="549275"/>
          </a:xfrm>
          <a:prstGeom prst="rect">
            <a:avLst/>
          </a:prstGeom>
          <a:noFill/>
          <a:ln>
            <a:noFill/>
          </a:ln>
          <a:effectLst/>
        </p:spPr>
        <p:txBody>
          <a:bodyPr>
            <a:spAutoFit/>
          </a:bodyPr>
          <a:lstStyle/>
          <a:p>
            <a:pPr algn="ctr">
              <a:defRPr/>
            </a:pPr>
            <a:r>
              <a:rPr lang="en-US" altLang="en-US" sz="3000" b="1">
                <a:solidFill>
                  <a:schemeClr val="tx2"/>
                </a:solidFill>
                <a:effectLst>
                  <a:outerShdw blurRad="38100" dist="38100" dir="2700000" algn="tl">
                    <a:srgbClr val="000000"/>
                  </a:outerShdw>
                </a:effectLst>
                <a:latin typeface="Arial" panose="020B0604020202020204" pitchFamily="34" charset="0"/>
              </a:rPr>
              <a:t>EL PLAN ANUAL</a:t>
            </a:r>
          </a:p>
        </p:txBody>
      </p:sp>
      <p:sp>
        <p:nvSpPr>
          <p:cNvPr id="100356" name="Freeform 76">
            <a:extLst>
              <a:ext uri="{FF2B5EF4-FFF2-40B4-BE49-F238E27FC236}">
                <a16:creationId xmlns:a16="http://schemas.microsoft.com/office/drawing/2014/main" id="{1E468BA1-A19C-4469-9DB4-72A7D6886698}"/>
              </a:ext>
            </a:extLst>
          </p:cNvPr>
          <p:cNvSpPr>
            <a:spLocks/>
          </p:cNvSpPr>
          <p:nvPr/>
        </p:nvSpPr>
        <p:spPr bwMode="auto">
          <a:xfrm>
            <a:off x="1631950" y="1320800"/>
            <a:ext cx="1339850" cy="508000"/>
          </a:xfrm>
          <a:custGeom>
            <a:avLst/>
            <a:gdLst>
              <a:gd name="T0" fmla="*/ 1108421 w 2530"/>
              <a:gd name="T1" fmla="*/ 264054 h 960"/>
              <a:gd name="T2" fmla="*/ 1053874 w 2530"/>
              <a:gd name="T3" fmla="*/ 339725 h 960"/>
              <a:gd name="T4" fmla="*/ 1036927 w 2530"/>
              <a:gd name="T5" fmla="*/ 383117 h 960"/>
              <a:gd name="T6" fmla="*/ 1019451 w 2530"/>
              <a:gd name="T7" fmla="*/ 394758 h 960"/>
              <a:gd name="T8" fmla="*/ 994031 w 2530"/>
              <a:gd name="T9" fmla="*/ 405871 h 960"/>
              <a:gd name="T10" fmla="*/ 973377 w 2530"/>
              <a:gd name="T11" fmla="*/ 405871 h 960"/>
              <a:gd name="T12" fmla="*/ 994031 w 2530"/>
              <a:gd name="T13" fmla="*/ 332317 h 960"/>
              <a:gd name="T14" fmla="*/ 1141256 w 2530"/>
              <a:gd name="T15" fmla="*/ 179917 h 960"/>
              <a:gd name="T16" fmla="*/ 1144433 w 2530"/>
              <a:gd name="T17" fmla="*/ 132821 h 960"/>
              <a:gd name="T18" fmla="*/ 961726 w 2530"/>
              <a:gd name="T19" fmla="*/ 237596 h 960"/>
              <a:gd name="T20" fmla="*/ 822975 w 2530"/>
              <a:gd name="T21" fmla="*/ 345546 h 960"/>
              <a:gd name="T22" fmla="*/ 693227 w 2530"/>
              <a:gd name="T23" fmla="*/ 456142 h 960"/>
              <a:gd name="T24" fmla="*/ 591546 w 2530"/>
              <a:gd name="T25" fmla="*/ 416454 h 960"/>
              <a:gd name="T26" fmla="*/ 726591 w 2530"/>
              <a:gd name="T27" fmla="*/ 277283 h 960"/>
              <a:gd name="T28" fmla="*/ 877522 w 2530"/>
              <a:gd name="T29" fmla="*/ 137583 h 960"/>
              <a:gd name="T30" fmla="*/ 629147 w 2530"/>
              <a:gd name="T31" fmla="*/ 314325 h 960"/>
              <a:gd name="T32" fmla="*/ 448029 w 2530"/>
              <a:gd name="T33" fmla="*/ 460904 h 960"/>
              <a:gd name="T34" fmla="*/ 340523 w 2530"/>
              <a:gd name="T35" fmla="*/ 500592 h 960"/>
              <a:gd name="T36" fmla="*/ 335757 w 2530"/>
              <a:gd name="T37" fmla="*/ 429683 h 960"/>
              <a:gd name="T38" fmla="*/ 395070 w 2530"/>
              <a:gd name="T39" fmla="*/ 405871 h 960"/>
              <a:gd name="T40" fmla="*/ 434789 w 2530"/>
              <a:gd name="T41" fmla="*/ 367771 h 960"/>
              <a:gd name="T42" fmla="*/ 419431 w 2530"/>
              <a:gd name="T43" fmla="*/ 366183 h 960"/>
              <a:gd name="T44" fmla="*/ 463916 w 2530"/>
              <a:gd name="T45" fmla="*/ 330200 h 960"/>
              <a:gd name="T46" fmla="*/ 482452 w 2530"/>
              <a:gd name="T47" fmla="*/ 303742 h 960"/>
              <a:gd name="T48" fmla="*/ 576718 w 2530"/>
              <a:gd name="T49" fmla="*/ 199496 h 960"/>
              <a:gd name="T50" fmla="*/ 388715 w 2530"/>
              <a:gd name="T51" fmla="*/ 348192 h 960"/>
              <a:gd name="T52" fmla="*/ 275384 w 2530"/>
              <a:gd name="T53" fmla="*/ 432329 h 960"/>
              <a:gd name="T54" fmla="*/ 217130 w 2530"/>
              <a:gd name="T55" fmla="*/ 383117 h 960"/>
              <a:gd name="T56" fmla="*/ 381831 w 2530"/>
              <a:gd name="T57" fmla="*/ 184679 h 960"/>
              <a:gd name="T58" fmla="*/ 289683 w 2530"/>
              <a:gd name="T59" fmla="*/ 259292 h 960"/>
              <a:gd name="T60" fmla="*/ 156228 w 2530"/>
              <a:gd name="T61" fmla="*/ 369888 h 960"/>
              <a:gd name="T62" fmla="*/ 52958 w 2530"/>
              <a:gd name="T63" fmla="*/ 419100 h 960"/>
              <a:gd name="T64" fmla="*/ 2118 w 2530"/>
              <a:gd name="T65" fmla="*/ 416454 h 960"/>
              <a:gd name="T66" fmla="*/ 5296 w 2530"/>
              <a:gd name="T67" fmla="*/ 398463 h 960"/>
              <a:gd name="T68" fmla="*/ 28598 w 2530"/>
              <a:gd name="T69" fmla="*/ 392642 h 960"/>
              <a:gd name="T70" fmla="*/ 44485 w 2530"/>
              <a:gd name="T71" fmla="*/ 381529 h 960"/>
              <a:gd name="T72" fmla="*/ 94266 w 2530"/>
              <a:gd name="T73" fmla="*/ 348192 h 960"/>
              <a:gd name="T74" fmla="*/ 273795 w 2530"/>
              <a:gd name="T75" fmla="*/ 203729 h 960"/>
              <a:gd name="T76" fmla="*/ 490925 w 2530"/>
              <a:gd name="T77" fmla="*/ 28575 h 960"/>
              <a:gd name="T78" fmla="*/ 558183 w 2530"/>
              <a:gd name="T79" fmla="*/ 4763 h 960"/>
              <a:gd name="T80" fmla="*/ 496751 w 2530"/>
              <a:gd name="T81" fmla="*/ 141817 h 960"/>
              <a:gd name="T82" fmla="*/ 400366 w 2530"/>
              <a:gd name="T83" fmla="*/ 267758 h 960"/>
              <a:gd name="T84" fmla="*/ 594194 w 2530"/>
              <a:gd name="T85" fmla="*/ 130704 h 960"/>
              <a:gd name="T86" fmla="*/ 692697 w 2530"/>
              <a:gd name="T87" fmla="*/ 77788 h 960"/>
              <a:gd name="T88" fmla="*/ 746185 w 2530"/>
              <a:gd name="T89" fmla="*/ 135467 h 960"/>
              <a:gd name="T90" fmla="*/ 621203 w 2530"/>
              <a:gd name="T91" fmla="*/ 243417 h 960"/>
              <a:gd name="T92" fmla="*/ 463916 w 2530"/>
              <a:gd name="T93" fmla="*/ 389996 h 960"/>
              <a:gd name="T94" fmla="*/ 697993 w 2530"/>
              <a:gd name="T95" fmla="*/ 216958 h 960"/>
              <a:gd name="T96" fmla="*/ 908768 w 2530"/>
              <a:gd name="T97" fmla="*/ 57679 h 960"/>
              <a:gd name="T98" fmla="*/ 1002504 w 2530"/>
              <a:gd name="T99" fmla="*/ 17992 h 960"/>
              <a:gd name="T100" fmla="*/ 1025277 w 2530"/>
              <a:gd name="T101" fmla="*/ 111125 h 960"/>
              <a:gd name="T102" fmla="*/ 879111 w 2530"/>
              <a:gd name="T103" fmla="*/ 219604 h 960"/>
              <a:gd name="T104" fmla="*/ 719176 w 2530"/>
              <a:gd name="T105" fmla="*/ 376767 h 960"/>
              <a:gd name="T106" fmla="*/ 890232 w 2530"/>
              <a:gd name="T107" fmla="*/ 250825 h 960"/>
              <a:gd name="T108" fmla="*/ 1182034 w 2530"/>
              <a:gd name="T109" fmla="*/ 51329 h 960"/>
              <a:gd name="T110" fmla="*/ 1311782 w 2530"/>
              <a:gd name="T111" fmla="*/ 31221 h 960"/>
              <a:gd name="T112" fmla="*/ 1320785 w 2530"/>
              <a:gd name="T113" fmla="*/ 99483 h 960"/>
              <a:gd name="T114" fmla="*/ 1151847 w 2530"/>
              <a:gd name="T115" fmla="*/ 232833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30" h="960">
                <a:moveTo>
                  <a:pt x="2226" y="377"/>
                </a:moveTo>
                <a:lnTo>
                  <a:pt x="2213" y="390"/>
                </a:lnTo>
                <a:lnTo>
                  <a:pt x="2194" y="402"/>
                </a:lnTo>
                <a:lnTo>
                  <a:pt x="2172" y="424"/>
                </a:lnTo>
                <a:lnTo>
                  <a:pt x="2148" y="444"/>
                </a:lnTo>
                <a:lnTo>
                  <a:pt x="2126" y="465"/>
                </a:lnTo>
                <a:lnTo>
                  <a:pt x="2107" y="481"/>
                </a:lnTo>
                <a:lnTo>
                  <a:pt x="2093" y="499"/>
                </a:lnTo>
                <a:lnTo>
                  <a:pt x="2083" y="506"/>
                </a:lnTo>
                <a:lnTo>
                  <a:pt x="2074" y="515"/>
                </a:lnTo>
                <a:lnTo>
                  <a:pt x="2067" y="528"/>
                </a:lnTo>
                <a:lnTo>
                  <a:pt x="2052" y="549"/>
                </a:lnTo>
                <a:lnTo>
                  <a:pt x="2039" y="565"/>
                </a:lnTo>
                <a:lnTo>
                  <a:pt x="2023" y="590"/>
                </a:lnTo>
                <a:lnTo>
                  <a:pt x="2006" y="617"/>
                </a:lnTo>
                <a:lnTo>
                  <a:pt x="1990" y="642"/>
                </a:lnTo>
                <a:lnTo>
                  <a:pt x="1971" y="667"/>
                </a:lnTo>
                <a:lnTo>
                  <a:pt x="1950" y="678"/>
                </a:lnTo>
                <a:lnTo>
                  <a:pt x="1928" y="692"/>
                </a:lnTo>
                <a:lnTo>
                  <a:pt x="1918" y="703"/>
                </a:lnTo>
                <a:lnTo>
                  <a:pt x="1919" y="721"/>
                </a:lnTo>
                <a:lnTo>
                  <a:pt x="1934" y="721"/>
                </a:lnTo>
                <a:lnTo>
                  <a:pt x="1950" y="721"/>
                </a:lnTo>
                <a:lnTo>
                  <a:pt x="1958" y="724"/>
                </a:lnTo>
                <a:lnTo>
                  <a:pt x="1952" y="724"/>
                </a:lnTo>
                <a:lnTo>
                  <a:pt x="1936" y="728"/>
                </a:lnTo>
                <a:lnTo>
                  <a:pt x="1912" y="733"/>
                </a:lnTo>
                <a:lnTo>
                  <a:pt x="1896" y="737"/>
                </a:lnTo>
                <a:lnTo>
                  <a:pt x="1893" y="742"/>
                </a:lnTo>
                <a:lnTo>
                  <a:pt x="1903" y="742"/>
                </a:lnTo>
                <a:lnTo>
                  <a:pt x="1918" y="746"/>
                </a:lnTo>
                <a:lnTo>
                  <a:pt x="1925" y="746"/>
                </a:lnTo>
                <a:lnTo>
                  <a:pt x="1928" y="749"/>
                </a:lnTo>
                <a:lnTo>
                  <a:pt x="1919" y="753"/>
                </a:lnTo>
                <a:lnTo>
                  <a:pt x="1909" y="758"/>
                </a:lnTo>
                <a:lnTo>
                  <a:pt x="1893" y="758"/>
                </a:lnTo>
                <a:lnTo>
                  <a:pt x="1877" y="758"/>
                </a:lnTo>
                <a:lnTo>
                  <a:pt x="1863" y="753"/>
                </a:lnTo>
                <a:lnTo>
                  <a:pt x="1863" y="758"/>
                </a:lnTo>
                <a:lnTo>
                  <a:pt x="1877" y="767"/>
                </a:lnTo>
                <a:lnTo>
                  <a:pt x="1890" y="771"/>
                </a:lnTo>
                <a:lnTo>
                  <a:pt x="1887" y="771"/>
                </a:lnTo>
                <a:lnTo>
                  <a:pt x="1883" y="778"/>
                </a:lnTo>
                <a:lnTo>
                  <a:pt x="1871" y="783"/>
                </a:lnTo>
                <a:lnTo>
                  <a:pt x="1855" y="787"/>
                </a:lnTo>
                <a:lnTo>
                  <a:pt x="1849" y="778"/>
                </a:lnTo>
                <a:lnTo>
                  <a:pt x="1844" y="771"/>
                </a:lnTo>
                <a:lnTo>
                  <a:pt x="1838" y="767"/>
                </a:lnTo>
                <a:lnTo>
                  <a:pt x="1834" y="771"/>
                </a:lnTo>
                <a:lnTo>
                  <a:pt x="1806" y="749"/>
                </a:lnTo>
                <a:lnTo>
                  <a:pt x="1803" y="721"/>
                </a:lnTo>
                <a:lnTo>
                  <a:pt x="1812" y="695"/>
                </a:lnTo>
                <a:lnTo>
                  <a:pt x="1831" y="674"/>
                </a:lnTo>
                <a:lnTo>
                  <a:pt x="1838" y="667"/>
                </a:lnTo>
                <a:lnTo>
                  <a:pt x="1855" y="649"/>
                </a:lnTo>
                <a:lnTo>
                  <a:pt x="1877" y="628"/>
                </a:lnTo>
                <a:lnTo>
                  <a:pt x="1900" y="603"/>
                </a:lnTo>
                <a:lnTo>
                  <a:pt x="1931" y="569"/>
                </a:lnTo>
                <a:lnTo>
                  <a:pt x="1967" y="536"/>
                </a:lnTo>
                <a:lnTo>
                  <a:pt x="2002" y="499"/>
                </a:lnTo>
                <a:lnTo>
                  <a:pt x="2039" y="456"/>
                </a:lnTo>
                <a:lnTo>
                  <a:pt x="2077" y="419"/>
                </a:lnTo>
                <a:lnTo>
                  <a:pt x="2119" y="377"/>
                </a:lnTo>
                <a:lnTo>
                  <a:pt x="2155" y="340"/>
                </a:lnTo>
                <a:lnTo>
                  <a:pt x="2194" y="302"/>
                </a:lnTo>
                <a:lnTo>
                  <a:pt x="2229" y="268"/>
                </a:lnTo>
                <a:lnTo>
                  <a:pt x="2262" y="235"/>
                </a:lnTo>
                <a:lnTo>
                  <a:pt x="2290" y="210"/>
                </a:lnTo>
                <a:lnTo>
                  <a:pt x="2313" y="188"/>
                </a:lnTo>
                <a:lnTo>
                  <a:pt x="2270" y="201"/>
                </a:lnTo>
                <a:lnTo>
                  <a:pt x="2219" y="222"/>
                </a:lnTo>
                <a:lnTo>
                  <a:pt x="2161" y="251"/>
                </a:lnTo>
                <a:lnTo>
                  <a:pt x="2102" y="281"/>
                </a:lnTo>
                <a:lnTo>
                  <a:pt x="2039" y="315"/>
                </a:lnTo>
                <a:lnTo>
                  <a:pt x="1983" y="349"/>
                </a:lnTo>
                <a:lnTo>
                  <a:pt x="1931" y="377"/>
                </a:lnTo>
                <a:lnTo>
                  <a:pt x="1887" y="402"/>
                </a:lnTo>
                <a:lnTo>
                  <a:pt x="1868" y="415"/>
                </a:lnTo>
                <a:lnTo>
                  <a:pt x="1844" y="431"/>
                </a:lnTo>
                <a:lnTo>
                  <a:pt x="1816" y="449"/>
                </a:lnTo>
                <a:lnTo>
                  <a:pt x="1787" y="469"/>
                </a:lnTo>
                <a:lnTo>
                  <a:pt x="1754" y="494"/>
                </a:lnTo>
                <a:lnTo>
                  <a:pt x="1722" y="519"/>
                </a:lnTo>
                <a:lnTo>
                  <a:pt x="1689" y="544"/>
                </a:lnTo>
                <a:lnTo>
                  <a:pt x="1654" y="569"/>
                </a:lnTo>
                <a:lnTo>
                  <a:pt x="1619" y="599"/>
                </a:lnTo>
                <a:lnTo>
                  <a:pt x="1586" y="628"/>
                </a:lnTo>
                <a:lnTo>
                  <a:pt x="1554" y="653"/>
                </a:lnTo>
                <a:lnTo>
                  <a:pt x="1524" y="683"/>
                </a:lnTo>
                <a:lnTo>
                  <a:pt x="1493" y="708"/>
                </a:lnTo>
                <a:lnTo>
                  <a:pt x="1470" y="733"/>
                </a:lnTo>
                <a:lnTo>
                  <a:pt x="1448" y="753"/>
                </a:lnTo>
                <a:lnTo>
                  <a:pt x="1429" y="774"/>
                </a:lnTo>
                <a:lnTo>
                  <a:pt x="1392" y="812"/>
                </a:lnTo>
                <a:lnTo>
                  <a:pt x="1350" y="842"/>
                </a:lnTo>
                <a:lnTo>
                  <a:pt x="1309" y="862"/>
                </a:lnTo>
                <a:lnTo>
                  <a:pt x="1269" y="876"/>
                </a:lnTo>
                <a:lnTo>
                  <a:pt x="1234" y="880"/>
                </a:lnTo>
                <a:lnTo>
                  <a:pt x="1201" y="880"/>
                </a:lnTo>
                <a:lnTo>
                  <a:pt x="1176" y="876"/>
                </a:lnTo>
                <a:lnTo>
                  <a:pt x="1157" y="867"/>
                </a:lnTo>
                <a:lnTo>
                  <a:pt x="1131" y="846"/>
                </a:lnTo>
                <a:lnTo>
                  <a:pt x="1114" y="821"/>
                </a:lnTo>
                <a:lnTo>
                  <a:pt x="1117" y="787"/>
                </a:lnTo>
                <a:lnTo>
                  <a:pt x="1147" y="742"/>
                </a:lnTo>
                <a:lnTo>
                  <a:pt x="1163" y="724"/>
                </a:lnTo>
                <a:lnTo>
                  <a:pt x="1185" y="699"/>
                </a:lnTo>
                <a:lnTo>
                  <a:pt x="1215" y="670"/>
                </a:lnTo>
                <a:lnTo>
                  <a:pt x="1247" y="637"/>
                </a:lnTo>
                <a:lnTo>
                  <a:pt x="1288" y="603"/>
                </a:lnTo>
                <a:lnTo>
                  <a:pt x="1328" y="565"/>
                </a:lnTo>
                <a:lnTo>
                  <a:pt x="1372" y="524"/>
                </a:lnTo>
                <a:lnTo>
                  <a:pt x="1415" y="486"/>
                </a:lnTo>
                <a:lnTo>
                  <a:pt x="1459" y="444"/>
                </a:lnTo>
                <a:lnTo>
                  <a:pt x="1502" y="406"/>
                </a:lnTo>
                <a:lnTo>
                  <a:pt x="1541" y="369"/>
                </a:lnTo>
                <a:lnTo>
                  <a:pt x="1577" y="335"/>
                </a:lnTo>
                <a:lnTo>
                  <a:pt x="1611" y="306"/>
                </a:lnTo>
                <a:lnTo>
                  <a:pt x="1638" y="281"/>
                </a:lnTo>
                <a:lnTo>
                  <a:pt x="1657" y="260"/>
                </a:lnTo>
                <a:lnTo>
                  <a:pt x="1670" y="247"/>
                </a:lnTo>
                <a:lnTo>
                  <a:pt x="1597" y="297"/>
                </a:lnTo>
                <a:lnTo>
                  <a:pt x="1524" y="349"/>
                </a:lnTo>
                <a:lnTo>
                  <a:pt x="1451" y="399"/>
                </a:lnTo>
                <a:lnTo>
                  <a:pt x="1380" y="449"/>
                </a:lnTo>
                <a:lnTo>
                  <a:pt x="1315" y="499"/>
                </a:lnTo>
                <a:lnTo>
                  <a:pt x="1250" y="544"/>
                </a:lnTo>
                <a:lnTo>
                  <a:pt x="1188" y="594"/>
                </a:lnTo>
                <a:lnTo>
                  <a:pt x="1128" y="642"/>
                </a:lnTo>
                <a:lnTo>
                  <a:pt x="1073" y="683"/>
                </a:lnTo>
                <a:lnTo>
                  <a:pt x="1022" y="724"/>
                </a:lnTo>
                <a:lnTo>
                  <a:pt x="976" y="762"/>
                </a:lnTo>
                <a:lnTo>
                  <a:pt x="935" y="796"/>
                </a:lnTo>
                <a:lnTo>
                  <a:pt x="901" y="826"/>
                </a:lnTo>
                <a:lnTo>
                  <a:pt x="870" y="851"/>
                </a:lnTo>
                <a:lnTo>
                  <a:pt x="846" y="871"/>
                </a:lnTo>
                <a:lnTo>
                  <a:pt x="827" y="887"/>
                </a:lnTo>
                <a:lnTo>
                  <a:pt x="797" y="912"/>
                </a:lnTo>
                <a:lnTo>
                  <a:pt x="769" y="930"/>
                </a:lnTo>
                <a:lnTo>
                  <a:pt x="743" y="946"/>
                </a:lnTo>
                <a:lnTo>
                  <a:pt x="715" y="955"/>
                </a:lnTo>
                <a:lnTo>
                  <a:pt x="691" y="960"/>
                </a:lnTo>
                <a:lnTo>
                  <a:pt x="666" y="955"/>
                </a:lnTo>
                <a:lnTo>
                  <a:pt x="643" y="946"/>
                </a:lnTo>
                <a:lnTo>
                  <a:pt x="618" y="930"/>
                </a:lnTo>
                <a:lnTo>
                  <a:pt x="588" y="896"/>
                </a:lnTo>
                <a:lnTo>
                  <a:pt x="582" y="867"/>
                </a:lnTo>
                <a:lnTo>
                  <a:pt x="594" y="842"/>
                </a:lnTo>
                <a:lnTo>
                  <a:pt x="607" y="830"/>
                </a:lnTo>
                <a:lnTo>
                  <a:pt x="613" y="826"/>
                </a:lnTo>
                <a:lnTo>
                  <a:pt x="623" y="817"/>
                </a:lnTo>
                <a:lnTo>
                  <a:pt x="634" y="812"/>
                </a:lnTo>
                <a:lnTo>
                  <a:pt x="647" y="803"/>
                </a:lnTo>
                <a:lnTo>
                  <a:pt x="659" y="799"/>
                </a:lnTo>
                <a:lnTo>
                  <a:pt x="669" y="796"/>
                </a:lnTo>
                <a:lnTo>
                  <a:pt x="681" y="792"/>
                </a:lnTo>
                <a:lnTo>
                  <a:pt x="688" y="792"/>
                </a:lnTo>
                <a:lnTo>
                  <a:pt x="708" y="787"/>
                </a:lnTo>
                <a:lnTo>
                  <a:pt x="727" y="778"/>
                </a:lnTo>
                <a:lnTo>
                  <a:pt x="746" y="767"/>
                </a:lnTo>
                <a:lnTo>
                  <a:pt x="762" y="753"/>
                </a:lnTo>
                <a:lnTo>
                  <a:pt x="781" y="737"/>
                </a:lnTo>
                <a:lnTo>
                  <a:pt x="802" y="721"/>
                </a:lnTo>
                <a:lnTo>
                  <a:pt x="824" y="699"/>
                </a:lnTo>
                <a:lnTo>
                  <a:pt x="849" y="683"/>
                </a:lnTo>
                <a:lnTo>
                  <a:pt x="840" y="687"/>
                </a:lnTo>
                <a:lnTo>
                  <a:pt x="833" y="692"/>
                </a:lnTo>
                <a:lnTo>
                  <a:pt x="821" y="695"/>
                </a:lnTo>
                <a:lnTo>
                  <a:pt x="808" y="699"/>
                </a:lnTo>
                <a:lnTo>
                  <a:pt x="795" y="708"/>
                </a:lnTo>
                <a:lnTo>
                  <a:pt x="778" y="712"/>
                </a:lnTo>
                <a:lnTo>
                  <a:pt x="759" y="724"/>
                </a:lnTo>
                <a:lnTo>
                  <a:pt x="740" y="733"/>
                </a:lnTo>
                <a:lnTo>
                  <a:pt x="753" y="721"/>
                </a:lnTo>
                <a:lnTo>
                  <a:pt x="769" y="708"/>
                </a:lnTo>
                <a:lnTo>
                  <a:pt x="792" y="692"/>
                </a:lnTo>
                <a:lnTo>
                  <a:pt x="818" y="674"/>
                </a:lnTo>
                <a:lnTo>
                  <a:pt x="843" y="658"/>
                </a:lnTo>
                <a:lnTo>
                  <a:pt x="868" y="642"/>
                </a:lnTo>
                <a:lnTo>
                  <a:pt x="892" y="619"/>
                </a:lnTo>
                <a:lnTo>
                  <a:pt x="911" y="603"/>
                </a:lnTo>
                <a:lnTo>
                  <a:pt x="901" y="608"/>
                </a:lnTo>
                <a:lnTo>
                  <a:pt x="886" y="617"/>
                </a:lnTo>
                <a:lnTo>
                  <a:pt x="876" y="624"/>
                </a:lnTo>
                <a:lnTo>
                  <a:pt x="862" y="633"/>
                </a:lnTo>
                <a:lnTo>
                  <a:pt x="851" y="642"/>
                </a:lnTo>
                <a:lnTo>
                  <a:pt x="837" y="649"/>
                </a:lnTo>
                <a:lnTo>
                  <a:pt x="824" y="658"/>
                </a:lnTo>
                <a:lnTo>
                  <a:pt x="811" y="667"/>
                </a:lnTo>
                <a:lnTo>
                  <a:pt x="830" y="649"/>
                </a:lnTo>
                <a:lnTo>
                  <a:pt x="865" y="617"/>
                </a:lnTo>
                <a:lnTo>
                  <a:pt x="911" y="574"/>
                </a:lnTo>
                <a:lnTo>
                  <a:pt x="968" y="524"/>
                </a:lnTo>
                <a:lnTo>
                  <a:pt x="1027" y="469"/>
                </a:lnTo>
                <a:lnTo>
                  <a:pt x="1085" y="415"/>
                </a:lnTo>
                <a:lnTo>
                  <a:pt x="1138" y="369"/>
                </a:lnTo>
                <a:lnTo>
                  <a:pt x="1182" y="327"/>
                </a:lnTo>
                <a:lnTo>
                  <a:pt x="1157" y="340"/>
                </a:lnTo>
                <a:lnTo>
                  <a:pt x="1125" y="356"/>
                </a:lnTo>
                <a:lnTo>
                  <a:pt x="1089" y="377"/>
                </a:lnTo>
                <a:lnTo>
                  <a:pt x="1050" y="406"/>
                </a:lnTo>
                <a:lnTo>
                  <a:pt x="1005" y="440"/>
                </a:lnTo>
                <a:lnTo>
                  <a:pt x="963" y="474"/>
                </a:lnTo>
                <a:lnTo>
                  <a:pt x="914" y="511"/>
                </a:lnTo>
                <a:lnTo>
                  <a:pt x="868" y="549"/>
                </a:lnTo>
                <a:lnTo>
                  <a:pt x="821" y="587"/>
                </a:lnTo>
                <a:lnTo>
                  <a:pt x="775" y="624"/>
                </a:lnTo>
                <a:lnTo>
                  <a:pt x="734" y="658"/>
                </a:lnTo>
                <a:lnTo>
                  <a:pt x="694" y="692"/>
                </a:lnTo>
                <a:lnTo>
                  <a:pt x="659" y="721"/>
                </a:lnTo>
                <a:lnTo>
                  <a:pt x="629" y="746"/>
                </a:lnTo>
                <a:lnTo>
                  <a:pt x="604" y="767"/>
                </a:lnTo>
                <a:lnTo>
                  <a:pt x="588" y="778"/>
                </a:lnTo>
                <a:lnTo>
                  <a:pt x="563" y="796"/>
                </a:lnTo>
                <a:lnTo>
                  <a:pt x="539" y="808"/>
                </a:lnTo>
                <a:lnTo>
                  <a:pt x="520" y="817"/>
                </a:lnTo>
                <a:lnTo>
                  <a:pt x="501" y="821"/>
                </a:lnTo>
                <a:lnTo>
                  <a:pt x="482" y="821"/>
                </a:lnTo>
                <a:lnTo>
                  <a:pt x="466" y="817"/>
                </a:lnTo>
                <a:lnTo>
                  <a:pt x="450" y="808"/>
                </a:lnTo>
                <a:lnTo>
                  <a:pt x="436" y="799"/>
                </a:lnTo>
                <a:lnTo>
                  <a:pt x="414" y="774"/>
                </a:lnTo>
                <a:lnTo>
                  <a:pt x="404" y="753"/>
                </a:lnTo>
                <a:lnTo>
                  <a:pt x="410" y="724"/>
                </a:lnTo>
                <a:lnTo>
                  <a:pt x="426" y="695"/>
                </a:lnTo>
                <a:lnTo>
                  <a:pt x="442" y="674"/>
                </a:lnTo>
                <a:lnTo>
                  <a:pt x="469" y="642"/>
                </a:lnTo>
                <a:lnTo>
                  <a:pt x="504" y="599"/>
                </a:lnTo>
                <a:lnTo>
                  <a:pt x="545" y="549"/>
                </a:lnTo>
                <a:lnTo>
                  <a:pt x="595" y="490"/>
                </a:lnTo>
                <a:lnTo>
                  <a:pt x="656" y="424"/>
                </a:lnTo>
                <a:lnTo>
                  <a:pt x="721" y="349"/>
                </a:lnTo>
                <a:lnTo>
                  <a:pt x="795" y="268"/>
                </a:lnTo>
                <a:lnTo>
                  <a:pt x="766" y="297"/>
                </a:lnTo>
                <a:lnTo>
                  <a:pt x="734" y="327"/>
                </a:lnTo>
                <a:lnTo>
                  <a:pt x="702" y="356"/>
                </a:lnTo>
                <a:lnTo>
                  <a:pt x="665" y="390"/>
                </a:lnTo>
                <a:lnTo>
                  <a:pt x="626" y="424"/>
                </a:lnTo>
                <a:lnTo>
                  <a:pt x="588" y="456"/>
                </a:lnTo>
                <a:lnTo>
                  <a:pt x="547" y="490"/>
                </a:lnTo>
                <a:lnTo>
                  <a:pt x="510" y="524"/>
                </a:lnTo>
                <a:lnTo>
                  <a:pt x="472" y="558"/>
                </a:lnTo>
                <a:lnTo>
                  <a:pt x="433" y="587"/>
                </a:lnTo>
                <a:lnTo>
                  <a:pt x="398" y="617"/>
                </a:lnTo>
                <a:lnTo>
                  <a:pt x="368" y="642"/>
                </a:lnTo>
                <a:lnTo>
                  <a:pt x="339" y="667"/>
                </a:lnTo>
                <a:lnTo>
                  <a:pt x="314" y="687"/>
                </a:lnTo>
                <a:lnTo>
                  <a:pt x="295" y="699"/>
                </a:lnTo>
                <a:lnTo>
                  <a:pt x="278" y="712"/>
                </a:lnTo>
                <a:lnTo>
                  <a:pt x="252" y="728"/>
                </a:lnTo>
                <a:lnTo>
                  <a:pt x="224" y="746"/>
                </a:lnTo>
                <a:lnTo>
                  <a:pt x="197" y="758"/>
                </a:lnTo>
                <a:lnTo>
                  <a:pt x="168" y="771"/>
                </a:lnTo>
                <a:lnTo>
                  <a:pt x="143" y="778"/>
                </a:lnTo>
                <a:lnTo>
                  <a:pt x="119" y="787"/>
                </a:lnTo>
                <a:lnTo>
                  <a:pt x="100" y="792"/>
                </a:lnTo>
                <a:lnTo>
                  <a:pt x="87" y="792"/>
                </a:lnTo>
                <a:lnTo>
                  <a:pt x="75" y="792"/>
                </a:lnTo>
                <a:lnTo>
                  <a:pt x="62" y="792"/>
                </a:lnTo>
                <a:lnTo>
                  <a:pt x="48" y="792"/>
                </a:lnTo>
                <a:lnTo>
                  <a:pt x="35" y="792"/>
                </a:lnTo>
                <a:lnTo>
                  <a:pt x="23" y="792"/>
                </a:lnTo>
                <a:lnTo>
                  <a:pt x="13" y="792"/>
                </a:lnTo>
                <a:lnTo>
                  <a:pt x="4" y="787"/>
                </a:lnTo>
                <a:lnTo>
                  <a:pt x="0" y="787"/>
                </a:lnTo>
                <a:lnTo>
                  <a:pt x="16" y="783"/>
                </a:lnTo>
                <a:lnTo>
                  <a:pt x="29" y="778"/>
                </a:lnTo>
                <a:lnTo>
                  <a:pt x="35" y="771"/>
                </a:lnTo>
                <a:lnTo>
                  <a:pt x="37" y="771"/>
                </a:lnTo>
                <a:lnTo>
                  <a:pt x="20" y="767"/>
                </a:lnTo>
                <a:lnTo>
                  <a:pt x="10" y="758"/>
                </a:lnTo>
                <a:lnTo>
                  <a:pt x="10" y="753"/>
                </a:lnTo>
                <a:lnTo>
                  <a:pt x="26" y="758"/>
                </a:lnTo>
                <a:lnTo>
                  <a:pt x="43" y="758"/>
                </a:lnTo>
                <a:lnTo>
                  <a:pt x="59" y="758"/>
                </a:lnTo>
                <a:lnTo>
                  <a:pt x="71" y="753"/>
                </a:lnTo>
                <a:lnTo>
                  <a:pt x="78" y="749"/>
                </a:lnTo>
                <a:lnTo>
                  <a:pt x="75" y="746"/>
                </a:lnTo>
                <a:lnTo>
                  <a:pt x="68" y="746"/>
                </a:lnTo>
                <a:lnTo>
                  <a:pt x="54" y="742"/>
                </a:lnTo>
                <a:lnTo>
                  <a:pt x="40" y="742"/>
                </a:lnTo>
                <a:lnTo>
                  <a:pt x="43" y="737"/>
                </a:lnTo>
                <a:lnTo>
                  <a:pt x="62" y="733"/>
                </a:lnTo>
                <a:lnTo>
                  <a:pt x="84" y="728"/>
                </a:lnTo>
                <a:lnTo>
                  <a:pt x="100" y="724"/>
                </a:lnTo>
                <a:lnTo>
                  <a:pt x="106" y="724"/>
                </a:lnTo>
                <a:lnTo>
                  <a:pt x="97" y="721"/>
                </a:lnTo>
                <a:lnTo>
                  <a:pt x="84" y="721"/>
                </a:lnTo>
                <a:lnTo>
                  <a:pt x="71" y="721"/>
                </a:lnTo>
                <a:lnTo>
                  <a:pt x="84" y="717"/>
                </a:lnTo>
                <a:lnTo>
                  <a:pt x="100" y="708"/>
                </a:lnTo>
                <a:lnTo>
                  <a:pt x="116" y="699"/>
                </a:lnTo>
                <a:lnTo>
                  <a:pt x="133" y="687"/>
                </a:lnTo>
                <a:lnTo>
                  <a:pt x="146" y="678"/>
                </a:lnTo>
                <a:lnTo>
                  <a:pt x="162" y="667"/>
                </a:lnTo>
                <a:lnTo>
                  <a:pt x="178" y="658"/>
                </a:lnTo>
                <a:lnTo>
                  <a:pt x="191" y="644"/>
                </a:lnTo>
                <a:lnTo>
                  <a:pt x="214" y="628"/>
                </a:lnTo>
                <a:lnTo>
                  <a:pt x="246" y="603"/>
                </a:lnTo>
                <a:lnTo>
                  <a:pt x="287" y="569"/>
                </a:lnTo>
                <a:lnTo>
                  <a:pt x="339" y="528"/>
                </a:lnTo>
                <a:lnTo>
                  <a:pt x="393" y="486"/>
                </a:lnTo>
                <a:lnTo>
                  <a:pt x="452" y="435"/>
                </a:lnTo>
                <a:lnTo>
                  <a:pt x="517" y="385"/>
                </a:lnTo>
                <a:lnTo>
                  <a:pt x="581" y="331"/>
                </a:lnTo>
                <a:lnTo>
                  <a:pt x="646" y="281"/>
                </a:lnTo>
                <a:lnTo>
                  <a:pt x="708" y="231"/>
                </a:lnTo>
                <a:lnTo>
                  <a:pt x="765" y="185"/>
                </a:lnTo>
                <a:lnTo>
                  <a:pt x="817" y="143"/>
                </a:lnTo>
                <a:lnTo>
                  <a:pt x="862" y="106"/>
                </a:lnTo>
                <a:lnTo>
                  <a:pt x="901" y="76"/>
                </a:lnTo>
                <a:lnTo>
                  <a:pt x="927" y="54"/>
                </a:lnTo>
                <a:lnTo>
                  <a:pt x="940" y="42"/>
                </a:lnTo>
                <a:lnTo>
                  <a:pt x="957" y="29"/>
                </a:lnTo>
                <a:lnTo>
                  <a:pt x="970" y="22"/>
                </a:lnTo>
                <a:lnTo>
                  <a:pt x="986" y="9"/>
                </a:lnTo>
                <a:lnTo>
                  <a:pt x="1002" y="4"/>
                </a:lnTo>
                <a:lnTo>
                  <a:pt x="1020" y="0"/>
                </a:lnTo>
                <a:lnTo>
                  <a:pt x="1036" y="4"/>
                </a:lnTo>
                <a:lnTo>
                  <a:pt x="1054" y="9"/>
                </a:lnTo>
                <a:lnTo>
                  <a:pt x="1076" y="25"/>
                </a:lnTo>
                <a:lnTo>
                  <a:pt x="1106" y="59"/>
                </a:lnTo>
                <a:lnTo>
                  <a:pt x="1117" y="84"/>
                </a:lnTo>
                <a:lnTo>
                  <a:pt x="1106" y="109"/>
                </a:lnTo>
                <a:lnTo>
                  <a:pt x="1082" y="134"/>
                </a:lnTo>
                <a:lnTo>
                  <a:pt x="1053" y="160"/>
                </a:lnTo>
                <a:lnTo>
                  <a:pt x="1002" y="206"/>
                </a:lnTo>
                <a:lnTo>
                  <a:pt x="938" y="268"/>
                </a:lnTo>
                <a:lnTo>
                  <a:pt x="868" y="340"/>
                </a:lnTo>
                <a:lnTo>
                  <a:pt x="797" y="415"/>
                </a:lnTo>
                <a:lnTo>
                  <a:pt x="731" y="486"/>
                </a:lnTo>
                <a:lnTo>
                  <a:pt x="681" y="544"/>
                </a:lnTo>
                <a:lnTo>
                  <a:pt x="650" y="587"/>
                </a:lnTo>
                <a:lnTo>
                  <a:pt x="681" y="565"/>
                </a:lnTo>
                <a:lnTo>
                  <a:pt x="715" y="536"/>
                </a:lnTo>
                <a:lnTo>
                  <a:pt x="756" y="506"/>
                </a:lnTo>
                <a:lnTo>
                  <a:pt x="799" y="478"/>
                </a:lnTo>
                <a:lnTo>
                  <a:pt x="846" y="444"/>
                </a:lnTo>
                <a:lnTo>
                  <a:pt x="892" y="410"/>
                </a:lnTo>
                <a:lnTo>
                  <a:pt x="940" y="374"/>
                </a:lnTo>
                <a:lnTo>
                  <a:pt x="989" y="340"/>
                </a:lnTo>
                <a:lnTo>
                  <a:pt x="1036" y="306"/>
                </a:lnTo>
                <a:lnTo>
                  <a:pt x="1082" y="276"/>
                </a:lnTo>
                <a:lnTo>
                  <a:pt x="1122" y="247"/>
                </a:lnTo>
                <a:lnTo>
                  <a:pt x="1160" y="218"/>
                </a:lnTo>
                <a:lnTo>
                  <a:pt x="1193" y="197"/>
                </a:lnTo>
                <a:lnTo>
                  <a:pt x="1221" y="181"/>
                </a:lnTo>
                <a:lnTo>
                  <a:pt x="1241" y="168"/>
                </a:lnTo>
                <a:lnTo>
                  <a:pt x="1256" y="160"/>
                </a:lnTo>
                <a:lnTo>
                  <a:pt x="1272" y="151"/>
                </a:lnTo>
                <a:lnTo>
                  <a:pt x="1290" y="147"/>
                </a:lnTo>
                <a:lnTo>
                  <a:pt x="1308" y="147"/>
                </a:lnTo>
                <a:lnTo>
                  <a:pt x="1324" y="147"/>
                </a:lnTo>
                <a:lnTo>
                  <a:pt x="1340" y="151"/>
                </a:lnTo>
                <a:lnTo>
                  <a:pt x="1358" y="160"/>
                </a:lnTo>
                <a:lnTo>
                  <a:pt x="1374" y="168"/>
                </a:lnTo>
                <a:lnTo>
                  <a:pt x="1393" y="181"/>
                </a:lnTo>
                <a:lnTo>
                  <a:pt x="1418" y="206"/>
                </a:lnTo>
                <a:lnTo>
                  <a:pt x="1424" y="231"/>
                </a:lnTo>
                <a:lnTo>
                  <a:pt x="1409" y="256"/>
                </a:lnTo>
                <a:lnTo>
                  <a:pt x="1383" y="285"/>
                </a:lnTo>
                <a:lnTo>
                  <a:pt x="1370" y="297"/>
                </a:lnTo>
                <a:lnTo>
                  <a:pt x="1350" y="315"/>
                </a:lnTo>
                <a:lnTo>
                  <a:pt x="1324" y="335"/>
                </a:lnTo>
                <a:lnTo>
                  <a:pt x="1293" y="360"/>
                </a:lnTo>
                <a:lnTo>
                  <a:pt x="1256" y="394"/>
                </a:lnTo>
                <a:lnTo>
                  <a:pt x="1218" y="427"/>
                </a:lnTo>
                <a:lnTo>
                  <a:pt x="1173" y="460"/>
                </a:lnTo>
                <a:lnTo>
                  <a:pt x="1131" y="499"/>
                </a:lnTo>
                <a:lnTo>
                  <a:pt x="1086" y="536"/>
                </a:lnTo>
                <a:lnTo>
                  <a:pt x="1044" y="574"/>
                </a:lnTo>
                <a:lnTo>
                  <a:pt x="1002" y="612"/>
                </a:lnTo>
                <a:lnTo>
                  <a:pt x="966" y="644"/>
                </a:lnTo>
                <a:lnTo>
                  <a:pt x="930" y="678"/>
                </a:lnTo>
                <a:lnTo>
                  <a:pt x="901" y="708"/>
                </a:lnTo>
                <a:lnTo>
                  <a:pt x="876" y="737"/>
                </a:lnTo>
                <a:lnTo>
                  <a:pt x="859" y="758"/>
                </a:lnTo>
                <a:lnTo>
                  <a:pt x="917" y="712"/>
                </a:lnTo>
                <a:lnTo>
                  <a:pt x="979" y="667"/>
                </a:lnTo>
                <a:lnTo>
                  <a:pt x="1044" y="617"/>
                </a:lnTo>
                <a:lnTo>
                  <a:pt x="1112" y="565"/>
                </a:lnTo>
                <a:lnTo>
                  <a:pt x="1182" y="515"/>
                </a:lnTo>
                <a:lnTo>
                  <a:pt x="1250" y="460"/>
                </a:lnTo>
                <a:lnTo>
                  <a:pt x="1318" y="410"/>
                </a:lnTo>
                <a:lnTo>
                  <a:pt x="1386" y="360"/>
                </a:lnTo>
                <a:lnTo>
                  <a:pt x="1448" y="310"/>
                </a:lnTo>
                <a:lnTo>
                  <a:pt x="1508" y="268"/>
                </a:lnTo>
                <a:lnTo>
                  <a:pt x="1564" y="226"/>
                </a:lnTo>
                <a:lnTo>
                  <a:pt x="1613" y="188"/>
                </a:lnTo>
                <a:lnTo>
                  <a:pt x="1654" y="156"/>
                </a:lnTo>
                <a:lnTo>
                  <a:pt x="1689" y="131"/>
                </a:lnTo>
                <a:lnTo>
                  <a:pt x="1716" y="109"/>
                </a:lnTo>
                <a:lnTo>
                  <a:pt x="1732" y="97"/>
                </a:lnTo>
                <a:lnTo>
                  <a:pt x="1754" y="79"/>
                </a:lnTo>
                <a:lnTo>
                  <a:pt x="1776" y="63"/>
                </a:lnTo>
                <a:lnTo>
                  <a:pt x="1799" y="47"/>
                </a:lnTo>
                <a:lnTo>
                  <a:pt x="1819" y="34"/>
                </a:lnTo>
                <a:lnTo>
                  <a:pt x="1841" y="29"/>
                </a:lnTo>
                <a:lnTo>
                  <a:pt x="1866" y="25"/>
                </a:lnTo>
                <a:lnTo>
                  <a:pt x="1893" y="34"/>
                </a:lnTo>
                <a:lnTo>
                  <a:pt x="1919" y="47"/>
                </a:lnTo>
                <a:lnTo>
                  <a:pt x="1945" y="67"/>
                </a:lnTo>
                <a:lnTo>
                  <a:pt x="1961" y="88"/>
                </a:lnTo>
                <a:lnTo>
                  <a:pt x="1971" y="113"/>
                </a:lnTo>
                <a:lnTo>
                  <a:pt x="1971" y="134"/>
                </a:lnTo>
                <a:lnTo>
                  <a:pt x="1967" y="160"/>
                </a:lnTo>
                <a:lnTo>
                  <a:pt x="1955" y="185"/>
                </a:lnTo>
                <a:lnTo>
                  <a:pt x="1936" y="210"/>
                </a:lnTo>
                <a:lnTo>
                  <a:pt x="1915" y="231"/>
                </a:lnTo>
                <a:lnTo>
                  <a:pt x="1899" y="243"/>
                </a:lnTo>
                <a:lnTo>
                  <a:pt x="1871" y="265"/>
                </a:lnTo>
                <a:lnTo>
                  <a:pt x="1838" y="285"/>
                </a:lnTo>
                <a:lnTo>
                  <a:pt x="1800" y="315"/>
                </a:lnTo>
                <a:lnTo>
                  <a:pt x="1754" y="344"/>
                </a:lnTo>
                <a:lnTo>
                  <a:pt x="1709" y="381"/>
                </a:lnTo>
                <a:lnTo>
                  <a:pt x="1660" y="415"/>
                </a:lnTo>
                <a:lnTo>
                  <a:pt x="1611" y="453"/>
                </a:lnTo>
                <a:lnTo>
                  <a:pt x="1561" y="494"/>
                </a:lnTo>
                <a:lnTo>
                  <a:pt x="1515" y="533"/>
                </a:lnTo>
                <a:lnTo>
                  <a:pt x="1473" y="569"/>
                </a:lnTo>
                <a:lnTo>
                  <a:pt x="1434" y="608"/>
                </a:lnTo>
                <a:lnTo>
                  <a:pt x="1402" y="644"/>
                </a:lnTo>
                <a:lnTo>
                  <a:pt x="1374" y="678"/>
                </a:lnTo>
                <a:lnTo>
                  <a:pt x="1358" y="712"/>
                </a:lnTo>
                <a:lnTo>
                  <a:pt x="1350" y="737"/>
                </a:lnTo>
                <a:lnTo>
                  <a:pt x="1380" y="717"/>
                </a:lnTo>
                <a:lnTo>
                  <a:pt x="1415" y="687"/>
                </a:lnTo>
                <a:lnTo>
                  <a:pt x="1459" y="653"/>
                </a:lnTo>
                <a:lnTo>
                  <a:pt x="1508" y="612"/>
                </a:lnTo>
                <a:lnTo>
                  <a:pt x="1561" y="569"/>
                </a:lnTo>
                <a:lnTo>
                  <a:pt x="1619" y="519"/>
                </a:lnTo>
                <a:lnTo>
                  <a:pt x="1681" y="474"/>
                </a:lnTo>
                <a:lnTo>
                  <a:pt x="1747" y="419"/>
                </a:lnTo>
                <a:lnTo>
                  <a:pt x="1812" y="369"/>
                </a:lnTo>
                <a:lnTo>
                  <a:pt x="1883" y="319"/>
                </a:lnTo>
                <a:lnTo>
                  <a:pt x="1952" y="268"/>
                </a:lnTo>
                <a:lnTo>
                  <a:pt x="2023" y="222"/>
                </a:lnTo>
                <a:lnTo>
                  <a:pt x="2093" y="176"/>
                </a:lnTo>
                <a:lnTo>
                  <a:pt x="2161" y="134"/>
                </a:lnTo>
                <a:lnTo>
                  <a:pt x="2232" y="97"/>
                </a:lnTo>
                <a:lnTo>
                  <a:pt x="2297" y="67"/>
                </a:lnTo>
                <a:lnTo>
                  <a:pt x="2332" y="54"/>
                </a:lnTo>
                <a:lnTo>
                  <a:pt x="2362" y="47"/>
                </a:lnTo>
                <a:lnTo>
                  <a:pt x="2390" y="42"/>
                </a:lnTo>
                <a:lnTo>
                  <a:pt x="2413" y="38"/>
                </a:lnTo>
                <a:lnTo>
                  <a:pt x="2436" y="42"/>
                </a:lnTo>
                <a:lnTo>
                  <a:pt x="2458" y="50"/>
                </a:lnTo>
                <a:lnTo>
                  <a:pt x="2477" y="59"/>
                </a:lnTo>
                <a:lnTo>
                  <a:pt x="2497" y="72"/>
                </a:lnTo>
                <a:lnTo>
                  <a:pt x="2517" y="88"/>
                </a:lnTo>
                <a:lnTo>
                  <a:pt x="2527" y="106"/>
                </a:lnTo>
                <a:lnTo>
                  <a:pt x="2530" y="118"/>
                </a:lnTo>
                <a:lnTo>
                  <a:pt x="2530" y="134"/>
                </a:lnTo>
                <a:lnTo>
                  <a:pt x="2523" y="151"/>
                </a:lnTo>
                <a:lnTo>
                  <a:pt x="2511" y="168"/>
                </a:lnTo>
                <a:lnTo>
                  <a:pt x="2494" y="188"/>
                </a:lnTo>
                <a:lnTo>
                  <a:pt x="2477" y="206"/>
                </a:lnTo>
                <a:lnTo>
                  <a:pt x="2446" y="231"/>
                </a:lnTo>
                <a:lnTo>
                  <a:pt x="2406" y="265"/>
                </a:lnTo>
                <a:lnTo>
                  <a:pt x="2357" y="302"/>
                </a:lnTo>
                <a:lnTo>
                  <a:pt x="2303" y="340"/>
                </a:lnTo>
                <a:lnTo>
                  <a:pt x="2251" y="381"/>
                </a:lnTo>
                <a:lnTo>
                  <a:pt x="2207" y="410"/>
                </a:lnTo>
                <a:lnTo>
                  <a:pt x="2175" y="440"/>
                </a:lnTo>
                <a:lnTo>
                  <a:pt x="2155" y="453"/>
                </a:lnTo>
                <a:lnTo>
                  <a:pt x="2170" y="435"/>
                </a:lnTo>
                <a:lnTo>
                  <a:pt x="2191" y="415"/>
                </a:lnTo>
                <a:lnTo>
                  <a:pt x="2213" y="394"/>
                </a:lnTo>
                <a:lnTo>
                  <a:pt x="2226"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57" name="Freeform 77">
            <a:extLst>
              <a:ext uri="{FF2B5EF4-FFF2-40B4-BE49-F238E27FC236}">
                <a16:creationId xmlns:a16="http://schemas.microsoft.com/office/drawing/2014/main" id="{2F43D46E-4AFD-45C9-A92A-A640602E847F}"/>
              </a:ext>
            </a:extLst>
          </p:cNvPr>
          <p:cNvSpPr>
            <a:spLocks/>
          </p:cNvSpPr>
          <p:nvPr/>
        </p:nvSpPr>
        <p:spPr bwMode="auto">
          <a:xfrm>
            <a:off x="6019800" y="1320800"/>
            <a:ext cx="1338263" cy="508000"/>
          </a:xfrm>
          <a:custGeom>
            <a:avLst/>
            <a:gdLst>
              <a:gd name="T0" fmla="*/ 230808 w 2528"/>
              <a:gd name="T1" fmla="*/ 263779 h 961"/>
              <a:gd name="T2" fmla="*/ 285334 w 2528"/>
              <a:gd name="T3" fmla="*/ 339371 h 961"/>
              <a:gd name="T4" fmla="*/ 302274 w 2528"/>
              <a:gd name="T5" fmla="*/ 383247 h 961"/>
              <a:gd name="T6" fmla="*/ 319743 w 2528"/>
              <a:gd name="T7" fmla="*/ 394876 h 961"/>
              <a:gd name="T8" fmla="*/ 345153 w 2528"/>
              <a:gd name="T9" fmla="*/ 405977 h 961"/>
              <a:gd name="T10" fmla="*/ 365799 w 2528"/>
              <a:gd name="T11" fmla="*/ 405977 h 961"/>
              <a:gd name="T12" fmla="*/ 345153 w 2528"/>
              <a:gd name="T13" fmla="*/ 332499 h 961"/>
              <a:gd name="T14" fmla="*/ 197987 w 2528"/>
              <a:gd name="T15" fmla="*/ 179729 h 961"/>
              <a:gd name="T16" fmla="*/ 194810 w 2528"/>
              <a:gd name="T17" fmla="*/ 133211 h 961"/>
              <a:gd name="T18" fmla="*/ 377445 w 2528"/>
              <a:gd name="T19" fmla="*/ 237349 h 961"/>
              <a:gd name="T20" fmla="*/ 516142 w 2528"/>
              <a:gd name="T21" fmla="*/ 345715 h 961"/>
              <a:gd name="T22" fmla="*/ 645839 w 2528"/>
              <a:gd name="T23" fmla="*/ 456196 h 961"/>
              <a:gd name="T24" fmla="*/ 746950 w 2528"/>
              <a:gd name="T25" fmla="*/ 416549 h 961"/>
              <a:gd name="T26" fmla="*/ 611959 w 2528"/>
              <a:gd name="T27" fmla="*/ 276995 h 961"/>
              <a:gd name="T28" fmla="*/ 461616 w 2528"/>
              <a:gd name="T29" fmla="*/ 137969 h 961"/>
              <a:gd name="T30" fmla="*/ 709364 w 2528"/>
              <a:gd name="T31" fmla="*/ 314527 h 961"/>
              <a:gd name="T32" fmla="*/ 890411 w 2528"/>
              <a:gd name="T33" fmla="*/ 460953 h 961"/>
              <a:gd name="T34" fmla="*/ 998403 w 2528"/>
              <a:gd name="T35" fmla="*/ 500599 h 961"/>
              <a:gd name="T36" fmla="*/ 1003168 w 2528"/>
              <a:gd name="T37" fmla="*/ 429765 h 961"/>
              <a:gd name="T38" fmla="*/ 943878 w 2528"/>
              <a:gd name="T39" fmla="*/ 405977 h 961"/>
              <a:gd name="T40" fmla="*/ 903645 w 2528"/>
              <a:gd name="T41" fmla="*/ 367388 h 961"/>
              <a:gd name="T42" fmla="*/ 919526 w 2528"/>
              <a:gd name="T43" fmla="*/ 365802 h 961"/>
              <a:gd name="T44" fmla="*/ 875059 w 2528"/>
              <a:gd name="T45" fmla="*/ 330385 h 961"/>
              <a:gd name="T46" fmla="*/ 856001 w 2528"/>
              <a:gd name="T47" fmla="*/ 303954 h 961"/>
              <a:gd name="T48" fmla="*/ 761772 w 2528"/>
              <a:gd name="T49" fmla="*/ 199288 h 961"/>
              <a:gd name="T50" fmla="*/ 949701 w 2528"/>
              <a:gd name="T51" fmla="*/ 348358 h 961"/>
              <a:gd name="T52" fmla="*/ 1062987 w 2528"/>
              <a:gd name="T53" fmla="*/ 432408 h 961"/>
              <a:gd name="T54" fmla="*/ 1121748 w 2528"/>
              <a:gd name="T55" fmla="*/ 383247 h 961"/>
              <a:gd name="T56" fmla="*/ 957112 w 2528"/>
              <a:gd name="T57" fmla="*/ 184487 h 961"/>
              <a:gd name="T58" fmla="*/ 1048694 w 2528"/>
              <a:gd name="T59" fmla="*/ 259022 h 961"/>
              <a:gd name="T60" fmla="*/ 1182097 w 2528"/>
              <a:gd name="T61" fmla="*/ 370031 h 961"/>
              <a:gd name="T62" fmla="*/ 1285325 w 2528"/>
              <a:gd name="T63" fmla="*/ 419193 h 961"/>
              <a:gd name="T64" fmla="*/ 1336145 w 2528"/>
              <a:gd name="T65" fmla="*/ 416549 h 961"/>
              <a:gd name="T66" fmla="*/ 1332969 w 2528"/>
              <a:gd name="T67" fmla="*/ 398576 h 961"/>
              <a:gd name="T68" fmla="*/ 1309677 w 2528"/>
              <a:gd name="T69" fmla="*/ 392762 h 961"/>
              <a:gd name="T70" fmla="*/ 1293795 w 2528"/>
              <a:gd name="T71" fmla="*/ 381661 h 961"/>
              <a:gd name="T72" fmla="*/ 1244034 w 2528"/>
              <a:gd name="T73" fmla="*/ 348358 h 961"/>
              <a:gd name="T74" fmla="*/ 1064576 w 2528"/>
              <a:gd name="T75" fmla="*/ 204046 h 961"/>
              <a:gd name="T76" fmla="*/ 847531 w 2528"/>
              <a:gd name="T77" fmla="*/ 28545 h 961"/>
              <a:gd name="T78" fmla="*/ 780830 w 2528"/>
              <a:gd name="T79" fmla="*/ 4229 h 961"/>
              <a:gd name="T80" fmla="*/ 842238 w 2528"/>
              <a:gd name="T81" fmla="*/ 141669 h 961"/>
              <a:gd name="T82" fmla="*/ 938055 w 2528"/>
              <a:gd name="T83" fmla="*/ 268008 h 961"/>
              <a:gd name="T84" fmla="*/ 744832 w 2528"/>
              <a:gd name="T85" fmla="*/ 130568 h 961"/>
              <a:gd name="T86" fmla="*/ 646368 w 2528"/>
              <a:gd name="T87" fmla="*/ 77707 h 961"/>
              <a:gd name="T88" fmla="*/ 592372 w 2528"/>
              <a:gd name="T89" fmla="*/ 135326 h 961"/>
              <a:gd name="T90" fmla="*/ 717305 w 2528"/>
              <a:gd name="T91" fmla="*/ 243692 h 961"/>
              <a:gd name="T92" fmla="*/ 875059 w 2528"/>
              <a:gd name="T93" fmla="*/ 390119 h 961"/>
              <a:gd name="T94" fmla="*/ 641075 w 2528"/>
              <a:gd name="T95" fmla="*/ 217261 h 961"/>
              <a:gd name="T96" fmla="*/ 430383 w 2528"/>
              <a:gd name="T97" fmla="*/ 57619 h 961"/>
              <a:gd name="T98" fmla="*/ 336683 w 2528"/>
              <a:gd name="T99" fmla="*/ 17444 h 961"/>
              <a:gd name="T100" fmla="*/ 313920 w 2528"/>
              <a:gd name="T101" fmla="*/ 111009 h 961"/>
              <a:gd name="T102" fmla="*/ 460028 w 2528"/>
              <a:gd name="T103" fmla="*/ 219376 h 961"/>
              <a:gd name="T104" fmla="*/ 619900 w 2528"/>
              <a:gd name="T105" fmla="*/ 376903 h 961"/>
              <a:gd name="T106" fmla="*/ 448911 w 2528"/>
              <a:gd name="T107" fmla="*/ 250564 h 961"/>
              <a:gd name="T108" fmla="*/ 157225 w 2528"/>
              <a:gd name="T109" fmla="*/ 51276 h 961"/>
              <a:gd name="T110" fmla="*/ 28057 w 2528"/>
              <a:gd name="T111" fmla="*/ 31188 h 961"/>
              <a:gd name="T112" fmla="*/ 18528 w 2528"/>
              <a:gd name="T113" fmla="*/ 99380 h 961"/>
              <a:gd name="T114" fmla="*/ 187929 w 2528"/>
              <a:gd name="T115" fmla="*/ 232591 h 9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28" h="961">
                <a:moveTo>
                  <a:pt x="303" y="377"/>
                </a:moveTo>
                <a:lnTo>
                  <a:pt x="316" y="390"/>
                </a:lnTo>
                <a:lnTo>
                  <a:pt x="335" y="402"/>
                </a:lnTo>
                <a:lnTo>
                  <a:pt x="358" y="424"/>
                </a:lnTo>
                <a:lnTo>
                  <a:pt x="381" y="445"/>
                </a:lnTo>
                <a:lnTo>
                  <a:pt x="403" y="465"/>
                </a:lnTo>
                <a:lnTo>
                  <a:pt x="422" y="482"/>
                </a:lnTo>
                <a:lnTo>
                  <a:pt x="436" y="499"/>
                </a:lnTo>
                <a:lnTo>
                  <a:pt x="446" y="507"/>
                </a:lnTo>
                <a:lnTo>
                  <a:pt x="455" y="516"/>
                </a:lnTo>
                <a:lnTo>
                  <a:pt x="462" y="529"/>
                </a:lnTo>
                <a:lnTo>
                  <a:pt x="477" y="549"/>
                </a:lnTo>
                <a:lnTo>
                  <a:pt x="490" y="566"/>
                </a:lnTo>
                <a:lnTo>
                  <a:pt x="506" y="591"/>
                </a:lnTo>
                <a:lnTo>
                  <a:pt x="523" y="617"/>
                </a:lnTo>
                <a:lnTo>
                  <a:pt x="539" y="642"/>
                </a:lnTo>
                <a:lnTo>
                  <a:pt x="558" y="667"/>
                </a:lnTo>
                <a:lnTo>
                  <a:pt x="579" y="679"/>
                </a:lnTo>
                <a:lnTo>
                  <a:pt x="601" y="692"/>
                </a:lnTo>
                <a:lnTo>
                  <a:pt x="611" y="704"/>
                </a:lnTo>
                <a:lnTo>
                  <a:pt x="610" y="722"/>
                </a:lnTo>
                <a:lnTo>
                  <a:pt x="595" y="722"/>
                </a:lnTo>
                <a:lnTo>
                  <a:pt x="579" y="722"/>
                </a:lnTo>
                <a:lnTo>
                  <a:pt x="571" y="725"/>
                </a:lnTo>
                <a:lnTo>
                  <a:pt x="577" y="725"/>
                </a:lnTo>
                <a:lnTo>
                  <a:pt x="593" y="729"/>
                </a:lnTo>
                <a:lnTo>
                  <a:pt x="617" y="734"/>
                </a:lnTo>
                <a:lnTo>
                  <a:pt x="633" y="738"/>
                </a:lnTo>
                <a:lnTo>
                  <a:pt x="636" y="743"/>
                </a:lnTo>
                <a:lnTo>
                  <a:pt x="626" y="743"/>
                </a:lnTo>
                <a:lnTo>
                  <a:pt x="611" y="747"/>
                </a:lnTo>
                <a:lnTo>
                  <a:pt x="604" y="747"/>
                </a:lnTo>
                <a:lnTo>
                  <a:pt x="601" y="750"/>
                </a:lnTo>
                <a:lnTo>
                  <a:pt x="610" y="754"/>
                </a:lnTo>
                <a:lnTo>
                  <a:pt x="620" y="759"/>
                </a:lnTo>
                <a:lnTo>
                  <a:pt x="636" y="759"/>
                </a:lnTo>
                <a:lnTo>
                  <a:pt x="652" y="759"/>
                </a:lnTo>
                <a:lnTo>
                  <a:pt x="666" y="754"/>
                </a:lnTo>
                <a:lnTo>
                  <a:pt x="666" y="759"/>
                </a:lnTo>
                <a:lnTo>
                  <a:pt x="652" y="768"/>
                </a:lnTo>
                <a:lnTo>
                  <a:pt x="639" y="772"/>
                </a:lnTo>
                <a:lnTo>
                  <a:pt x="642" y="772"/>
                </a:lnTo>
                <a:lnTo>
                  <a:pt x="646" y="779"/>
                </a:lnTo>
                <a:lnTo>
                  <a:pt x="658" y="784"/>
                </a:lnTo>
                <a:lnTo>
                  <a:pt x="674" y="788"/>
                </a:lnTo>
                <a:lnTo>
                  <a:pt x="680" y="779"/>
                </a:lnTo>
                <a:lnTo>
                  <a:pt x="685" y="772"/>
                </a:lnTo>
                <a:lnTo>
                  <a:pt x="691" y="768"/>
                </a:lnTo>
                <a:lnTo>
                  <a:pt x="695" y="772"/>
                </a:lnTo>
                <a:lnTo>
                  <a:pt x="723" y="750"/>
                </a:lnTo>
                <a:lnTo>
                  <a:pt x="726" y="722"/>
                </a:lnTo>
                <a:lnTo>
                  <a:pt x="717" y="695"/>
                </a:lnTo>
                <a:lnTo>
                  <a:pt x="698" y="675"/>
                </a:lnTo>
                <a:lnTo>
                  <a:pt x="691" y="667"/>
                </a:lnTo>
                <a:lnTo>
                  <a:pt x="674" y="650"/>
                </a:lnTo>
                <a:lnTo>
                  <a:pt x="652" y="629"/>
                </a:lnTo>
                <a:lnTo>
                  <a:pt x="629" y="604"/>
                </a:lnTo>
                <a:lnTo>
                  <a:pt x="598" y="570"/>
                </a:lnTo>
                <a:lnTo>
                  <a:pt x="562" y="536"/>
                </a:lnTo>
                <a:lnTo>
                  <a:pt x="527" y="499"/>
                </a:lnTo>
                <a:lnTo>
                  <a:pt x="490" y="457"/>
                </a:lnTo>
                <a:lnTo>
                  <a:pt x="452" y="420"/>
                </a:lnTo>
                <a:lnTo>
                  <a:pt x="411" y="377"/>
                </a:lnTo>
                <a:lnTo>
                  <a:pt x="374" y="340"/>
                </a:lnTo>
                <a:lnTo>
                  <a:pt x="335" y="302"/>
                </a:lnTo>
                <a:lnTo>
                  <a:pt x="300" y="268"/>
                </a:lnTo>
                <a:lnTo>
                  <a:pt x="268" y="235"/>
                </a:lnTo>
                <a:lnTo>
                  <a:pt x="240" y="210"/>
                </a:lnTo>
                <a:lnTo>
                  <a:pt x="216" y="188"/>
                </a:lnTo>
                <a:lnTo>
                  <a:pt x="259" y="202"/>
                </a:lnTo>
                <a:lnTo>
                  <a:pt x="310" y="222"/>
                </a:lnTo>
                <a:lnTo>
                  <a:pt x="368" y="252"/>
                </a:lnTo>
                <a:lnTo>
                  <a:pt x="427" y="281"/>
                </a:lnTo>
                <a:lnTo>
                  <a:pt x="490" y="315"/>
                </a:lnTo>
                <a:lnTo>
                  <a:pt x="546" y="349"/>
                </a:lnTo>
                <a:lnTo>
                  <a:pt x="598" y="377"/>
                </a:lnTo>
                <a:lnTo>
                  <a:pt x="642" y="402"/>
                </a:lnTo>
                <a:lnTo>
                  <a:pt x="661" y="415"/>
                </a:lnTo>
                <a:lnTo>
                  <a:pt x="685" y="432"/>
                </a:lnTo>
                <a:lnTo>
                  <a:pt x="713" y="449"/>
                </a:lnTo>
                <a:lnTo>
                  <a:pt x="742" y="470"/>
                </a:lnTo>
                <a:lnTo>
                  <a:pt x="775" y="495"/>
                </a:lnTo>
                <a:lnTo>
                  <a:pt x="807" y="520"/>
                </a:lnTo>
                <a:lnTo>
                  <a:pt x="839" y="545"/>
                </a:lnTo>
                <a:lnTo>
                  <a:pt x="875" y="570"/>
                </a:lnTo>
                <a:lnTo>
                  <a:pt x="910" y="600"/>
                </a:lnTo>
                <a:lnTo>
                  <a:pt x="943" y="629"/>
                </a:lnTo>
                <a:lnTo>
                  <a:pt x="975" y="654"/>
                </a:lnTo>
                <a:lnTo>
                  <a:pt x="1004" y="684"/>
                </a:lnTo>
                <a:lnTo>
                  <a:pt x="1035" y="709"/>
                </a:lnTo>
                <a:lnTo>
                  <a:pt x="1059" y="734"/>
                </a:lnTo>
                <a:lnTo>
                  <a:pt x="1081" y="754"/>
                </a:lnTo>
                <a:lnTo>
                  <a:pt x="1100" y="775"/>
                </a:lnTo>
                <a:lnTo>
                  <a:pt x="1137" y="813"/>
                </a:lnTo>
                <a:lnTo>
                  <a:pt x="1178" y="843"/>
                </a:lnTo>
                <a:lnTo>
                  <a:pt x="1220" y="863"/>
                </a:lnTo>
                <a:lnTo>
                  <a:pt x="1259" y="877"/>
                </a:lnTo>
                <a:lnTo>
                  <a:pt x="1295" y="881"/>
                </a:lnTo>
                <a:lnTo>
                  <a:pt x="1327" y="881"/>
                </a:lnTo>
                <a:lnTo>
                  <a:pt x="1352" y="877"/>
                </a:lnTo>
                <a:lnTo>
                  <a:pt x="1371" y="868"/>
                </a:lnTo>
                <a:lnTo>
                  <a:pt x="1398" y="847"/>
                </a:lnTo>
                <a:lnTo>
                  <a:pt x="1414" y="822"/>
                </a:lnTo>
                <a:lnTo>
                  <a:pt x="1411" y="788"/>
                </a:lnTo>
                <a:lnTo>
                  <a:pt x="1382" y="743"/>
                </a:lnTo>
                <a:lnTo>
                  <a:pt x="1366" y="725"/>
                </a:lnTo>
                <a:lnTo>
                  <a:pt x="1343" y="700"/>
                </a:lnTo>
                <a:lnTo>
                  <a:pt x="1314" y="670"/>
                </a:lnTo>
                <a:lnTo>
                  <a:pt x="1282" y="638"/>
                </a:lnTo>
                <a:lnTo>
                  <a:pt x="1240" y="604"/>
                </a:lnTo>
                <a:lnTo>
                  <a:pt x="1200" y="566"/>
                </a:lnTo>
                <a:lnTo>
                  <a:pt x="1156" y="524"/>
                </a:lnTo>
                <a:lnTo>
                  <a:pt x="1114" y="486"/>
                </a:lnTo>
                <a:lnTo>
                  <a:pt x="1069" y="445"/>
                </a:lnTo>
                <a:lnTo>
                  <a:pt x="1027" y="406"/>
                </a:lnTo>
                <a:lnTo>
                  <a:pt x="988" y="370"/>
                </a:lnTo>
                <a:lnTo>
                  <a:pt x="951" y="336"/>
                </a:lnTo>
                <a:lnTo>
                  <a:pt x="918" y="306"/>
                </a:lnTo>
                <a:lnTo>
                  <a:pt x="891" y="281"/>
                </a:lnTo>
                <a:lnTo>
                  <a:pt x="872" y="261"/>
                </a:lnTo>
                <a:lnTo>
                  <a:pt x="859" y="247"/>
                </a:lnTo>
                <a:lnTo>
                  <a:pt x="932" y="297"/>
                </a:lnTo>
                <a:lnTo>
                  <a:pt x="1004" y="349"/>
                </a:lnTo>
                <a:lnTo>
                  <a:pt x="1078" y="399"/>
                </a:lnTo>
                <a:lnTo>
                  <a:pt x="1149" y="449"/>
                </a:lnTo>
                <a:lnTo>
                  <a:pt x="1214" y="499"/>
                </a:lnTo>
                <a:lnTo>
                  <a:pt x="1279" y="545"/>
                </a:lnTo>
                <a:lnTo>
                  <a:pt x="1340" y="595"/>
                </a:lnTo>
                <a:lnTo>
                  <a:pt x="1401" y="642"/>
                </a:lnTo>
                <a:lnTo>
                  <a:pt x="1455" y="684"/>
                </a:lnTo>
                <a:lnTo>
                  <a:pt x="1507" y="725"/>
                </a:lnTo>
                <a:lnTo>
                  <a:pt x="1553" y="763"/>
                </a:lnTo>
                <a:lnTo>
                  <a:pt x="1594" y="797"/>
                </a:lnTo>
                <a:lnTo>
                  <a:pt x="1628" y="827"/>
                </a:lnTo>
                <a:lnTo>
                  <a:pt x="1659" y="852"/>
                </a:lnTo>
                <a:lnTo>
                  <a:pt x="1682" y="872"/>
                </a:lnTo>
                <a:lnTo>
                  <a:pt x="1701" y="888"/>
                </a:lnTo>
                <a:lnTo>
                  <a:pt x="1731" y="914"/>
                </a:lnTo>
                <a:lnTo>
                  <a:pt x="1759" y="931"/>
                </a:lnTo>
                <a:lnTo>
                  <a:pt x="1785" y="947"/>
                </a:lnTo>
                <a:lnTo>
                  <a:pt x="1813" y="956"/>
                </a:lnTo>
                <a:lnTo>
                  <a:pt x="1837" y="961"/>
                </a:lnTo>
                <a:lnTo>
                  <a:pt x="1862" y="956"/>
                </a:lnTo>
                <a:lnTo>
                  <a:pt x="1886" y="947"/>
                </a:lnTo>
                <a:lnTo>
                  <a:pt x="1911" y="931"/>
                </a:lnTo>
                <a:lnTo>
                  <a:pt x="1940" y="897"/>
                </a:lnTo>
                <a:lnTo>
                  <a:pt x="1946" y="868"/>
                </a:lnTo>
                <a:lnTo>
                  <a:pt x="1934" y="843"/>
                </a:lnTo>
                <a:lnTo>
                  <a:pt x="1921" y="831"/>
                </a:lnTo>
                <a:lnTo>
                  <a:pt x="1915" y="827"/>
                </a:lnTo>
                <a:lnTo>
                  <a:pt x="1905" y="818"/>
                </a:lnTo>
                <a:lnTo>
                  <a:pt x="1895" y="813"/>
                </a:lnTo>
                <a:lnTo>
                  <a:pt x="1881" y="804"/>
                </a:lnTo>
                <a:lnTo>
                  <a:pt x="1869" y="800"/>
                </a:lnTo>
                <a:lnTo>
                  <a:pt x="1859" y="797"/>
                </a:lnTo>
                <a:lnTo>
                  <a:pt x="1847" y="793"/>
                </a:lnTo>
                <a:lnTo>
                  <a:pt x="1840" y="793"/>
                </a:lnTo>
                <a:lnTo>
                  <a:pt x="1821" y="788"/>
                </a:lnTo>
                <a:lnTo>
                  <a:pt x="1802" y="779"/>
                </a:lnTo>
                <a:lnTo>
                  <a:pt x="1783" y="768"/>
                </a:lnTo>
                <a:lnTo>
                  <a:pt x="1766" y="754"/>
                </a:lnTo>
                <a:lnTo>
                  <a:pt x="1747" y="738"/>
                </a:lnTo>
                <a:lnTo>
                  <a:pt x="1727" y="722"/>
                </a:lnTo>
                <a:lnTo>
                  <a:pt x="1704" y="700"/>
                </a:lnTo>
                <a:lnTo>
                  <a:pt x="1679" y="684"/>
                </a:lnTo>
                <a:lnTo>
                  <a:pt x="1688" y="688"/>
                </a:lnTo>
                <a:lnTo>
                  <a:pt x="1696" y="692"/>
                </a:lnTo>
                <a:lnTo>
                  <a:pt x="1707" y="695"/>
                </a:lnTo>
                <a:lnTo>
                  <a:pt x="1721" y="700"/>
                </a:lnTo>
                <a:lnTo>
                  <a:pt x="1734" y="709"/>
                </a:lnTo>
                <a:lnTo>
                  <a:pt x="1750" y="713"/>
                </a:lnTo>
                <a:lnTo>
                  <a:pt x="1769" y="725"/>
                </a:lnTo>
                <a:lnTo>
                  <a:pt x="1788" y="734"/>
                </a:lnTo>
                <a:lnTo>
                  <a:pt x="1775" y="722"/>
                </a:lnTo>
                <a:lnTo>
                  <a:pt x="1759" y="709"/>
                </a:lnTo>
                <a:lnTo>
                  <a:pt x="1737" y="692"/>
                </a:lnTo>
                <a:lnTo>
                  <a:pt x="1710" y="675"/>
                </a:lnTo>
                <a:lnTo>
                  <a:pt x="1685" y="659"/>
                </a:lnTo>
                <a:lnTo>
                  <a:pt x="1660" y="642"/>
                </a:lnTo>
                <a:lnTo>
                  <a:pt x="1637" y="620"/>
                </a:lnTo>
                <a:lnTo>
                  <a:pt x="1617" y="604"/>
                </a:lnTo>
                <a:lnTo>
                  <a:pt x="1628" y="608"/>
                </a:lnTo>
                <a:lnTo>
                  <a:pt x="1643" y="617"/>
                </a:lnTo>
                <a:lnTo>
                  <a:pt x="1653" y="625"/>
                </a:lnTo>
                <a:lnTo>
                  <a:pt x="1666" y="633"/>
                </a:lnTo>
                <a:lnTo>
                  <a:pt x="1678" y="642"/>
                </a:lnTo>
                <a:lnTo>
                  <a:pt x="1691" y="650"/>
                </a:lnTo>
                <a:lnTo>
                  <a:pt x="1704" y="659"/>
                </a:lnTo>
                <a:lnTo>
                  <a:pt x="1718" y="667"/>
                </a:lnTo>
                <a:lnTo>
                  <a:pt x="1699" y="650"/>
                </a:lnTo>
                <a:lnTo>
                  <a:pt x="1663" y="617"/>
                </a:lnTo>
                <a:lnTo>
                  <a:pt x="1617" y="575"/>
                </a:lnTo>
                <a:lnTo>
                  <a:pt x="1560" y="524"/>
                </a:lnTo>
                <a:lnTo>
                  <a:pt x="1501" y="470"/>
                </a:lnTo>
                <a:lnTo>
                  <a:pt x="1444" y="415"/>
                </a:lnTo>
                <a:lnTo>
                  <a:pt x="1391" y="370"/>
                </a:lnTo>
                <a:lnTo>
                  <a:pt x="1346" y="327"/>
                </a:lnTo>
                <a:lnTo>
                  <a:pt x="1371" y="340"/>
                </a:lnTo>
                <a:lnTo>
                  <a:pt x="1404" y="356"/>
                </a:lnTo>
                <a:lnTo>
                  <a:pt x="1439" y="377"/>
                </a:lnTo>
                <a:lnTo>
                  <a:pt x="1479" y="406"/>
                </a:lnTo>
                <a:lnTo>
                  <a:pt x="1523" y="440"/>
                </a:lnTo>
                <a:lnTo>
                  <a:pt x="1566" y="474"/>
                </a:lnTo>
                <a:lnTo>
                  <a:pt x="1615" y="511"/>
                </a:lnTo>
                <a:lnTo>
                  <a:pt x="1660" y="549"/>
                </a:lnTo>
                <a:lnTo>
                  <a:pt x="1707" y="588"/>
                </a:lnTo>
                <a:lnTo>
                  <a:pt x="1753" y="625"/>
                </a:lnTo>
                <a:lnTo>
                  <a:pt x="1794" y="659"/>
                </a:lnTo>
                <a:lnTo>
                  <a:pt x="1834" y="692"/>
                </a:lnTo>
                <a:lnTo>
                  <a:pt x="1869" y="722"/>
                </a:lnTo>
                <a:lnTo>
                  <a:pt x="1899" y="747"/>
                </a:lnTo>
                <a:lnTo>
                  <a:pt x="1924" y="768"/>
                </a:lnTo>
                <a:lnTo>
                  <a:pt x="1940" y="779"/>
                </a:lnTo>
                <a:lnTo>
                  <a:pt x="1965" y="797"/>
                </a:lnTo>
                <a:lnTo>
                  <a:pt x="1989" y="809"/>
                </a:lnTo>
                <a:lnTo>
                  <a:pt x="2008" y="818"/>
                </a:lnTo>
                <a:lnTo>
                  <a:pt x="2027" y="822"/>
                </a:lnTo>
                <a:lnTo>
                  <a:pt x="2046" y="822"/>
                </a:lnTo>
                <a:lnTo>
                  <a:pt x="2063" y="818"/>
                </a:lnTo>
                <a:lnTo>
                  <a:pt x="2079" y="809"/>
                </a:lnTo>
                <a:lnTo>
                  <a:pt x="2092" y="800"/>
                </a:lnTo>
                <a:lnTo>
                  <a:pt x="2114" y="775"/>
                </a:lnTo>
                <a:lnTo>
                  <a:pt x="2124" y="754"/>
                </a:lnTo>
                <a:lnTo>
                  <a:pt x="2119" y="725"/>
                </a:lnTo>
                <a:lnTo>
                  <a:pt x="2102" y="695"/>
                </a:lnTo>
                <a:lnTo>
                  <a:pt x="2086" y="675"/>
                </a:lnTo>
                <a:lnTo>
                  <a:pt x="2060" y="642"/>
                </a:lnTo>
                <a:lnTo>
                  <a:pt x="2024" y="600"/>
                </a:lnTo>
                <a:lnTo>
                  <a:pt x="1983" y="549"/>
                </a:lnTo>
                <a:lnTo>
                  <a:pt x="1933" y="490"/>
                </a:lnTo>
                <a:lnTo>
                  <a:pt x="1872" y="424"/>
                </a:lnTo>
                <a:lnTo>
                  <a:pt x="1808" y="349"/>
                </a:lnTo>
                <a:lnTo>
                  <a:pt x="1734" y="268"/>
                </a:lnTo>
                <a:lnTo>
                  <a:pt x="1762" y="297"/>
                </a:lnTo>
                <a:lnTo>
                  <a:pt x="1794" y="327"/>
                </a:lnTo>
                <a:lnTo>
                  <a:pt x="1827" y="356"/>
                </a:lnTo>
                <a:lnTo>
                  <a:pt x="1864" y="390"/>
                </a:lnTo>
                <a:lnTo>
                  <a:pt x="1902" y="424"/>
                </a:lnTo>
                <a:lnTo>
                  <a:pt x="1940" y="457"/>
                </a:lnTo>
                <a:lnTo>
                  <a:pt x="1981" y="490"/>
                </a:lnTo>
                <a:lnTo>
                  <a:pt x="2018" y="524"/>
                </a:lnTo>
                <a:lnTo>
                  <a:pt x="2057" y="558"/>
                </a:lnTo>
                <a:lnTo>
                  <a:pt x="2095" y="588"/>
                </a:lnTo>
                <a:lnTo>
                  <a:pt x="2130" y="617"/>
                </a:lnTo>
                <a:lnTo>
                  <a:pt x="2160" y="642"/>
                </a:lnTo>
                <a:lnTo>
                  <a:pt x="2189" y="667"/>
                </a:lnTo>
                <a:lnTo>
                  <a:pt x="2214" y="688"/>
                </a:lnTo>
                <a:lnTo>
                  <a:pt x="2233" y="700"/>
                </a:lnTo>
                <a:lnTo>
                  <a:pt x="2250" y="713"/>
                </a:lnTo>
                <a:lnTo>
                  <a:pt x="2276" y="729"/>
                </a:lnTo>
                <a:lnTo>
                  <a:pt x="2304" y="747"/>
                </a:lnTo>
                <a:lnTo>
                  <a:pt x="2331" y="759"/>
                </a:lnTo>
                <a:lnTo>
                  <a:pt x="2360" y="772"/>
                </a:lnTo>
                <a:lnTo>
                  <a:pt x="2385" y="779"/>
                </a:lnTo>
                <a:lnTo>
                  <a:pt x="2409" y="788"/>
                </a:lnTo>
                <a:lnTo>
                  <a:pt x="2428" y="793"/>
                </a:lnTo>
                <a:lnTo>
                  <a:pt x="2441" y="793"/>
                </a:lnTo>
                <a:lnTo>
                  <a:pt x="2453" y="793"/>
                </a:lnTo>
                <a:lnTo>
                  <a:pt x="2466" y="793"/>
                </a:lnTo>
                <a:lnTo>
                  <a:pt x="2480" y="793"/>
                </a:lnTo>
                <a:lnTo>
                  <a:pt x="2493" y="793"/>
                </a:lnTo>
                <a:lnTo>
                  <a:pt x="2505" y="793"/>
                </a:lnTo>
                <a:lnTo>
                  <a:pt x="2515" y="793"/>
                </a:lnTo>
                <a:lnTo>
                  <a:pt x="2524" y="788"/>
                </a:lnTo>
                <a:lnTo>
                  <a:pt x="2528" y="788"/>
                </a:lnTo>
                <a:lnTo>
                  <a:pt x="2512" y="784"/>
                </a:lnTo>
                <a:lnTo>
                  <a:pt x="2499" y="779"/>
                </a:lnTo>
                <a:lnTo>
                  <a:pt x="2493" y="772"/>
                </a:lnTo>
                <a:lnTo>
                  <a:pt x="2491" y="772"/>
                </a:lnTo>
                <a:lnTo>
                  <a:pt x="2508" y="768"/>
                </a:lnTo>
                <a:lnTo>
                  <a:pt x="2518" y="759"/>
                </a:lnTo>
                <a:lnTo>
                  <a:pt x="2518" y="754"/>
                </a:lnTo>
                <a:lnTo>
                  <a:pt x="2502" y="759"/>
                </a:lnTo>
                <a:lnTo>
                  <a:pt x="2485" y="759"/>
                </a:lnTo>
                <a:lnTo>
                  <a:pt x="2469" y="759"/>
                </a:lnTo>
                <a:lnTo>
                  <a:pt x="2457" y="754"/>
                </a:lnTo>
                <a:lnTo>
                  <a:pt x="2450" y="750"/>
                </a:lnTo>
                <a:lnTo>
                  <a:pt x="2453" y="747"/>
                </a:lnTo>
                <a:lnTo>
                  <a:pt x="2460" y="747"/>
                </a:lnTo>
                <a:lnTo>
                  <a:pt x="2474" y="743"/>
                </a:lnTo>
                <a:lnTo>
                  <a:pt x="2488" y="743"/>
                </a:lnTo>
                <a:lnTo>
                  <a:pt x="2485" y="738"/>
                </a:lnTo>
                <a:lnTo>
                  <a:pt x="2466" y="734"/>
                </a:lnTo>
                <a:lnTo>
                  <a:pt x="2444" y="729"/>
                </a:lnTo>
                <a:lnTo>
                  <a:pt x="2428" y="725"/>
                </a:lnTo>
                <a:lnTo>
                  <a:pt x="2422" y="725"/>
                </a:lnTo>
                <a:lnTo>
                  <a:pt x="2431" y="722"/>
                </a:lnTo>
                <a:lnTo>
                  <a:pt x="2444" y="722"/>
                </a:lnTo>
                <a:lnTo>
                  <a:pt x="2457" y="722"/>
                </a:lnTo>
                <a:lnTo>
                  <a:pt x="2444" y="717"/>
                </a:lnTo>
                <a:lnTo>
                  <a:pt x="2428" y="709"/>
                </a:lnTo>
                <a:lnTo>
                  <a:pt x="2412" y="700"/>
                </a:lnTo>
                <a:lnTo>
                  <a:pt x="2396" y="688"/>
                </a:lnTo>
                <a:lnTo>
                  <a:pt x="2382" y="679"/>
                </a:lnTo>
                <a:lnTo>
                  <a:pt x="2366" y="667"/>
                </a:lnTo>
                <a:lnTo>
                  <a:pt x="2350" y="659"/>
                </a:lnTo>
                <a:lnTo>
                  <a:pt x="2337" y="645"/>
                </a:lnTo>
                <a:lnTo>
                  <a:pt x="2314" y="629"/>
                </a:lnTo>
                <a:lnTo>
                  <a:pt x="2282" y="604"/>
                </a:lnTo>
                <a:lnTo>
                  <a:pt x="2241" y="570"/>
                </a:lnTo>
                <a:lnTo>
                  <a:pt x="2189" y="529"/>
                </a:lnTo>
                <a:lnTo>
                  <a:pt x="2135" y="486"/>
                </a:lnTo>
                <a:lnTo>
                  <a:pt x="2076" y="436"/>
                </a:lnTo>
                <a:lnTo>
                  <a:pt x="2011" y="386"/>
                </a:lnTo>
                <a:lnTo>
                  <a:pt x="1948" y="331"/>
                </a:lnTo>
                <a:lnTo>
                  <a:pt x="1883" y="281"/>
                </a:lnTo>
                <a:lnTo>
                  <a:pt x="1821" y="231"/>
                </a:lnTo>
                <a:lnTo>
                  <a:pt x="1763" y="185"/>
                </a:lnTo>
                <a:lnTo>
                  <a:pt x="1712" y="143"/>
                </a:lnTo>
                <a:lnTo>
                  <a:pt x="1666" y="106"/>
                </a:lnTo>
                <a:lnTo>
                  <a:pt x="1628" y="76"/>
                </a:lnTo>
                <a:lnTo>
                  <a:pt x="1601" y="54"/>
                </a:lnTo>
                <a:lnTo>
                  <a:pt x="1588" y="42"/>
                </a:lnTo>
                <a:lnTo>
                  <a:pt x="1572" y="29"/>
                </a:lnTo>
                <a:lnTo>
                  <a:pt x="1559" y="22"/>
                </a:lnTo>
                <a:lnTo>
                  <a:pt x="1542" y="8"/>
                </a:lnTo>
                <a:lnTo>
                  <a:pt x="1526" y="4"/>
                </a:lnTo>
                <a:lnTo>
                  <a:pt x="1508" y="0"/>
                </a:lnTo>
                <a:lnTo>
                  <a:pt x="1492" y="4"/>
                </a:lnTo>
                <a:lnTo>
                  <a:pt x="1475" y="8"/>
                </a:lnTo>
                <a:lnTo>
                  <a:pt x="1452" y="25"/>
                </a:lnTo>
                <a:lnTo>
                  <a:pt x="1423" y="59"/>
                </a:lnTo>
                <a:lnTo>
                  <a:pt x="1411" y="84"/>
                </a:lnTo>
                <a:lnTo>
                  <a:pt x="1423" y="109"/>
                </a:lnTo>
                <a:lnTo>
                  <a:pt x="1447" y="134"/>
                </a:lnTo>
                <a:lnTo>
                  <a:pt x="1476" y="160"/>
                </a:lnTo>
                <a:lnTo>
                  <a:pt x="1526" y="206"/>
                </a:lnTo>
                <a:lnTo>
                  <a:pt x="1591" y="268"/>
                </a:lnTo>
                <a:lnTo>
                  <a:pt x="1660" y="340"/>
                </a:lnTo>
                <a:lnTo>
                  <a:pt x="1731" y="415"/>
                </a:lnTo>
                <a:lnTo>
                  <a:pt x="1797" y="486"/>
                </a:lnTo>
                <a:lnTo>
                  <a:pt x="1847" y="545"/>
                </a:lnTo>
                <a:lnTo>
                  <a:pt x="1878" y="588"/>
                </a:lnTo>
                <a:lnTo>
                  <a:pt x="1847" y="566"/>
                </a:lnTo>
                <a:lnTo>
                  <a:pt x="1813" y="536"/>
                </a:lnTo>
                <a:lnTo>
                  <a:pt x="1772" y="507"/>
                </a:lnTo>
                <a:lnTo>
                  <a:pt x="1729" y="479"/>
                </a:lnTo>
                <a:lnTo>
                  <a:pt x="1682" y="445"/>
                </a:lnTo>
                <a:lnTo>
                  <a:pt x="1637" y="411"/>
                </a:lnTo>
                <a:lnTo>
                  <a:pt x="1588" y="374"/>
                </a:lnTo>
                <a:lnTo>
                  <a:pt x="1539" y="340"/>
                </a:lnTo>
                <a:lnTo>
                  <a:pt x="1492" y="306"/>
                </a:lnTo>
                <a:lnTo>
                  <a:pt x="1447" y="277"/>
                </a:lnTo>
                <a:lnTo>
                  <a:pt x="1407" y="247"/>
                </a:lnTo>
                <a:lnTo>
                  <a:pt x="1368" y="218"/>
                </a:lnTo>
                <a:lnTo>
                  <a:pt x="1336" y="197"/>
                </a:lnTo>
                <a:lnTo>
                  <a:pt x="1308" y="181"/>
                </a:lnTo>
                <a:lnTo>
                  <a:pt x="1287" y="168"/>
                </a:lnTo>
                <a:lnTo>
                  <a:pt x="1273" y="160"/>
                </a:lnTo>
                <a:lnTo>
                  <a:pt x="1256" y="151"/>
                </a:lnTo>
                <a:lnTo>
                  <a:pt x="1239" y="147"/>
                </a:lnTo>
                <a:lnTo>
                  <a:pt x="1221" y="147"/>
                </a:lnTo>
                <a:lnTo>
                  <a:pt x="1205" y="147"/>
                </a:lnTo>
                <a:lnTo>
                  <a:pt x="1189" y="151"/>
                </a:lnTo>
                <a:lnTo>
                  <a:pt x="1171" y="160"/>
                </a:lnTo>
                <a:lnTo>
                  <a:pt x="1155" y="168"/>
                </a:lnTo>
                <a:lnTo>
                  <a:pt x="1136" y="181"/>
                </a:lnTo>
                <a:lnTo>
                  <a:pt x="1111" y="206"/>
                </a:lnTo>
                <a:lnTo>
                  <a:pt x="1105" y="231"/>
                </a:lnTo>
                <a:lnTo>
                  <a:pt x="1119" y="256"/>
                </a:lnTo>
                <a:lnTo>
                  <a:pt x="1146" y="286"/>
                </a:lnTo>
                <a:lnTo>
                  <a:pt x="1159" y="297"/>
                </a:lnTo>
                <a:lnTo>
                  <a:pt x="1178" y="315"/>
                </a:lnTo>
                <a:lnTo>
                  <a:pt x="1205" y="336"/>
                </a:lnTo>
                <a:lnTo>
                  <a:pt x="1236" y="361"/>
                </a:lnTo>
                <a:lnTo>
                  <a:pt x="1273" y="395"/>
                </a:lnTo>
                <a:lnTo>
                  <a:pt x="1311" y="427"/>
                </a:lnTo>
                <a:lnTo>
                  <a:pt x="1355" y="461"/>
                </a:lnTo>
                <a:lnTo>
                  <a:pt x="1398" y="499"/>
                </a:lnTo>
                <a:lnTo>
                  <a:pt x="1442" y="536"/>
                </a:lnTo>
                <a:lnTo>
                  <a:pt x="1485" y="575"/>
                </a:lnTo>
                <a:lnTo>
                  <a:pt x="1526" y="613"/>
                </a:lnTo>
                <a:lnTo>
                  <a:pt x="1563" y="645"/>
                </a:lnTo>
                <a:lnTo>
                  <a:pt x="1598" y="679"/>
                </a:lnTo>
                <a:lnTo>
                  <a:pt x="1628" y="709"/>
                </a:lnTo>
                <a:lnTo>
                  <a:pt x="1653" y="738"/>
                </a:lnTo>
                <a:lnTo>
                  <a:pt x="1669" y="759"/>
                </a:lnTo>
                <a:lnTo>
                  <a:pt x="1612" y="713"/>
                </a:lnTo>
                <a:lnTo>
                  <a:pt x="1550" y="667"/>
                </a:lnTo>
                <a:lnTo>
                  <a:pt x="1485" y="617"/>
                </a:lnTo>
                <a:lnTo>
                  <a:pt x="1417" y="566"/>
                </a:lnTo>
                <a:lnTo>
                  <a:pt x="1346" y="516"/>
                </a:lnTo>
                <a:lnTo>
                  <a:pt x="1279" y="461"/>
                </a:lnTo>
                <a:lnTo>
                  <a:pt x="1211" y="411"/>
                </a:lnTo>
                <a:lnTo>
                  <a:pt x="1143" y="361"/>
                </a:lnTo>
                <a:lnTo>
                  <a:pt x="1081" y="311"/>
                </a:lnTo>
                <a:lnTo>
                  <a:pt x="1021" y="268"/>
                </a:lnTo>
                <a:lnTo>
                  <a:pt x="965" y="227"/>
                </a:lnTo>
                <a:lnTo>
                  <a:pt x="916" y="188"/>
                </a:lnTo>
                <a:lnTo>
                  <a:pt x="875" y="156"/>
                </a:lnTo>
                <a:lnTo>
                  <a:pt x="839" y="131"/>
                </a:lnTo>
                <a:lnTo>
                  <a:pt x="813" y="109"/>
                </a:lnTo>
                <a:lnTo>
                  <a:pt x="797" y="97"/>
                </a:lnTo>
                <a:lnTo>
                  <a:pt x="775" y="79"/>
                </a:lnTo>
                <a:lnTo>
                  <a:pt x="753" y="63"/>
                </a:lnTo>
                <a:lnTo>
                  <a:pt x="730" y="47"/>
                </a:lnTo>
                <a:lnTo>
                  <a:pt x="710" y="33"/>
                </a:lnTo>
                <a:lnTo>
                  <a:pt x="688" y="29"/>
                </a:lnTo>
                <a:lnTo>
                  <a:pt x="663" y="25"/>
                </a:lnTo>
                <a:lnTo>
                  <a:pt x="636" y="33"/>
                </a:lnTo>
                <a:lnTo>
                  <a:pt x="610" y="47"/>
                </a:lnTo>
                <a:lnTo>
                  <a:pt x="585" y="67"/>
                </a:lnTo>
                <a:lnTo>
                  <a:pt x="568" y="88"/>
                </a:lnTo>
                <a:lnTo>
                  <a:pt x="558" y="113"/>
                </a:lnTo>
                <a:lnTo>
                  <a:pt x="558" y="134"/>
                </a:lnTo>
                <a:lnTo>
                  <a:pt x="562" y="160"/>
                </a:lnTo>
                <a:lnTo>
                  <a:pt x="574" y="185"/>
                </a:lnTo>
                <a:lnTo>
                  <a:pt x="593" y="210"/>
                </a:lnTo>
                <a:lnTo>
                  <a:pt x="614" y="231"/>
                </a:lnTo>
                <a:lnTo>
                  <a:pt x="630" y="243"/>
                </a:lnTo>
                <a:lnTo>
                  <a:pt x="658" y="265"/>
                </a:lnTo>
                <a:lnTo>
                  <a:pt x="691" y="286"/>
                </a:lnTo>
                <a:lnTo>
                  <a:pt x="729" y="315"/>
                </a:lnTo>
                <a:lnTo>
                  <a:pt x="775" y="345"/>
                </a:lnTo>
                <a:lnTo>
                  <a:pt x="820" y="381"/>
                </a:lnTo>
                <a:lnTo>
                  <a:pt x="869" y="415"/>
                </a:lnTo>
                <a:lnTo>
                  <a:pt x="918" y="454"/>
                </a:lnTo>
                <a:lnTo>
                  <a:pt x="968" y="495"/>
                </a:lnTo>
                <a:lnTo>
                  <a:pt x="1013" y="533"/>
                </a:lnTo>
                <a:lnTo>
                  <a:pt x="1056" y="570"/>
                </a:lnTo>
                <a:lnTo>
                  <a:pt x="1094" y="608"/>
                </a:lnTo>
                <a:lnTo>
                  <a:pt x="1127" y="645"/>
                </a:lnTo>
                <a:lnTo>
                  <a:pt x="1155" y="679"/>
                </a:lnTo>
                <a:lnTo>
                  <a:pt x="1171" y="713"/>
                </a:lnTo>
                <a:lnTo>
                  <a:pt x="1178" y="738"/>
                </a:lnTo>
                <a:lnTo>
                  <a:pt x="1149" y="717"/>
                </a:lnTo>
                <a:lnTo>
                  <a:pt x="1114" y="688"/>
                </a:lnTo>
                <a:lnTo>
                  <a:pt x="1069" y="654"/>
                </a:lnTo>
                <a:lnTo>
                  <a:pt x="1021" y="613"/>
                </a:lnTo>
                <a:lnTo>
                  <a:pt x="968" y="570"/>
                </a:lnTo>
                <a:lnTo>
                  <a:pt x="910" y="520"/>
                </a:lnTo>
                <a:lnTo>
                  <a:pt x="848" y="474"/>
                </a:lnTo>
                <a:lnTo>
                  <a:pt x="782" y="420"/>
                </a:lnTo>
                <a:lnTo>
                  <a:pt x="717" y="370"/>
                </a:lnTo>
                <a:lnTo>
                  <a:pt x="646" y="319"/>
                </a:lnTo>
                <a:lnTo>
                  <a:pt x="577" y="268"/>
                </a:lnTo>
                <a:lnTo>
                  <a:pt x="506" y="222"/>
                </a:lnTo>
                <a:lnTo>
                  <a:pt x="436" y="176"/>
                </a:lnTo>
                <a:lnTo>
                  <a:pt x="368" y="134"/>
                </a:lnTo>
                <a:lnTo>
                  <a:pt x="297" y="97"/>
                </a:lnTo>
                <a:lnTo>
                  <a:pt x="232" y="67"/>
                </a:lnTo>
                <a:lnTo>
                  <a:pt x="197" y="54"/>
                </a:lnTo>
                <a:lnTo>
                  <a:pt x="168" y="47"/>
                </a:lnTo>
                <a:lnTo>
                  <a:pt x="140" y="42"/>
                </a:lnTo>
                <a:lnTo>
                  <a:pt x="116" y="38"/>
                </a:lnTo>
                <a:lnTo>
                  <a:pt x="94" y="42"/>
                </a:lnTo>
                <a:lnTo>
                  <a:pt x="72" y="50"/>
                </a:lnTo>
                <a:lnTo>
                  <a:pt x="53" y="59"/>
                </a:lnTo>
                <a:lnTo>
                  <a:pt x="32" y="72"/>
                </a:lnTo>
                <a:lnTo>
                  <a:pt x="13" y="88"/>
                </a:lnTo>
                <a:lnTo>
                  <a:pt x="2" y="106"/>
                </a:lnTo>
                <a:lnTo>
                  <a:pt x="0" y="118"/>
                </a:lnTo>
                <a:lnTo>
                  <a:pt x="0" y="134"/>
                </a:lnTo>
                <a:lnTo>
                  <a:pt x="7" y="151"/>
                </a:lnTo>
                <a:lnTo>
                  <a:pt x="19" y="168"/>
                </a:lnTo>
                <a:lnTo>
                  <a:pt x="35" y="188"/>
                </a:lnTo>
                <a:lnTo>
                  <a:pt x="53" y="206"/>
                </a:lnTo>
                <a:lnTo>
                  <a:pt x="84" y="231"/>
                </a:lnTo>
                <a:lnTo>
                  <a:pt x="123" y="265"/>
                </a:lnTo>
                <a:lnTo>
                  <a:pt x="172" y="302"/>
                </a:lnTo>
                <a:lnTo>
                  <a:pt x="226" y="340"/>
                </a:lnTo>
                <a:lnTo>
                  <a:pt x="278" y="381"/>
                </a:lnTo>
                <a:lnTo>
                  <a:pt x="322" y="411"/>
                </a:lnTo>
                <a:lnTo>
                  <a:pt x="355" y="440"/>
                </a:lnTo>
                <a:lnTo>
                  <a:pt x="374" y="454"/>
                </a:lnTo>
                <a:lnTo>
                  <a:pt x="359" y="436"/>
                </a:lnTo>
                <a:lnTo>
                  <a:pt x="338" y="415"/>
                </a:lnTo>
                <a:lnTo>
                  <a:pt x="316" y="395"/>
                </a:lnTo>
                <a:lnTo>
                  <a:pt x="303" y="3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0358" name="Picture 78">
            <a:extLst>
              <a:ext uri="{FF2B5EF4-FFF2-40B4-BE49-F238E27FC236}">
                <a16:creationId xmlns:a16="http://schemas.microsoft.com/office/drawing/2014/main" id="{6F1F8068-2E26-45C3-BC56-F7CB3C83F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288" y="1219200"/>
            <a:ext cx="2678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9" name="Text Box 79">
            <a:extLst>
              <a:ext uri="{FF2B5EF4-FFF2-40B4-BE49-F238E27FC236}">
                <a16:creationId xmlns:a16="http://schemas.microsoft.com/office/drawing/2014/main" id="{CFA736B8-EF67-4488-96F9-C7E530742D3C}"/>
              </a:ext>
            </a:extLst>
          </p:cNvPr>
          <p:cNvSpPr txBox="1">
            <a:spLocks noChangeArrowheads="1"/>
          </p:cNvSpPr>
          <p:nvPr/>
        </p:nvSpPr>
        <p:spPr bwMode="auto">
          <a:xfrm>
            <a:off x="3265488" y="1295400"/>
            <a:ext cx="2525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800" b="1">
                <a:solidFill>
                  <a:schemeClr val="tx1"/>
                </a:solidFill>
                <a:latin typeface="Arial" panose="020B0604020202020204" pitchFamily="34" charset="0"/>
              </a:rPr>
              <a:t>Periodización</a:t>
            </a:r>
          </a:p>
        </p:txBody>
      </p:sp>
      <p:pic>
        <p:nvPicPr>
          <p:cNvPr id="100360" name="Picture 80">
            <a:extLst>
              <a:ext uri="{FF2B5EF4-FFF2-40B4-BE49-F238E27FC236}">
                <a16:creationId xmlns:a16="http://schemas.microsoft.com/office/drawing/2014/main" id="{67581A9B-A050-4B4D-8C6F-F485F9F698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0825" y="2133600"/>
            <a:ext cx="1069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61" name="Picture 81">
            <a:extLst>
              <a:ext uri="{FF2B5EF4-FFF2-40B4-BE49-F238E27FC236}">
                <a16:creationId xmlns:a16="http://schemas.microsoft.com/office/drawing/2014/main" id="{3D6C5F4D-750D-4F1E-BE35-67B63894CA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2133600"/>
            <a:ext cx="1077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0362" name="Group 82">
            <a:extLst>
              <a:ext uri="{FF2B5EF4-FFF2-40B4-BE49-F238E27FC236}">
                <a16:creationId xmlns:a16="http://schemas.microsoft.com/office/drawing/2014/main" id="{D5A8334C-6E11-4703-96AA-54E9889A924F}"/>
              </a:ext>
            </a:extLst>
          </p:cNvPr>
          <p:cNvGrpSpPr>
            <a:grpSpLocks/>
          </p:cNvGrpSpPr>
          <p:nvPr/>
        </p:nvGrpSpPr>
        <p:grpSpPr bwMode="auto">
          <a:xfrm>
            <a:off x="2743200" y="2057400"/>
            <a:ext cx="3581400" cy="609600"/>
            <a:chOff x="-144" y="3504"/>
            <a:chExt cx="2784" cy="432"/>
          </a:xfrm>
        </p:grpSpPr>
        <p:sp>
          <p:nvSpPr>
            <p:cNvPr id="100379" name="Rectangle 83">
              <a:extLst>
                <a:ext uri="{FF2B5EF4-FFF2-40B4-BE49-F238E27FC236}">
                  <a16:creationId xmlns:a16="http://schemas.microsoft.com/office/drawing/2014/main" id="{2213CE6E-C28D-4C39-94AA-8A5A7B2F21C5}"/>
                </a:ext>
              </a:extLst>
            </p:cNvPr>
            <p:cNvSpPr>
              <a:spLocks noChangeArrowheads="1"/>
            </p:cNvSpPr>
            <p:nvPr/>
          </p:nvSpPr>
          <p:spPr bwMode="auto">
            <a:xfrm>
              <a:off x="-83" y="3548"/>
              <a:ext cx="2662" cy="34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0380" name="Rectangle 84">
              <a:extLst>
                <a:ext uri="{FF2B5EF4-FFF2-40B4-BE49-F238E27FC236}">
                  <a16:creationId xmlns:a16="http://schemas.microsoft.com/office/drawing/2014/main" id="{9BA3138C-0A25-459E-9B59-BB86F8A8C95C}"/>
                </a:ext>
              </a:extLst>
            </p:cNvPr>
            <p:cNvSpPr>
              <a:spLocks noChangeArrowheads="1"/>
            </p:cNvSpPr>
            <p:nvPr/>
          </p:nvSpPr>
          <p:spPr bwMode="auto">
            <a:xfrm>
              <a:off x="-83" y="3548"/>
              <a:ext cx="2662" cy="3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0381" name="Freeform 85">
              <a:extLst>
                <a:ext uri="{FF2B5EF4-FFF2-40B4-BE49-F238E27FC236}">
                  <a16:creationId xmlns:a16="http://schemas.microsoft.com/office/drawing/2014/main" id="{8019B445-0440-4E32-B12E-5874E8D7A2FC}"/>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82" name="Freeform 86">
              <a:extLst>
                <a:ext uri="{FF2B5EF4-FFF2-40B4-BE49-F238E27FC236}">
                  <a16:creationId xmlns:a16="http://schemas.microsoft.com/office/drawing/2014/main" id="{54198E4D-4E24-47E3-AC09-89BA8CFADBEA}"/>
                </a:ext>
              </a:extLst>
            </p:cNvPr>
            <p:cNvSpPr>
              <a:spLocks/>
            </p:cNvSpPr>
            <p:nvPr/>
          </p:nvSpPr>
          <p:spPr bwMode="auto">
            <a:xfrm>
              <a:off x="-144" y="3504"/>
              <a:ext cx="61" cy="432"/>
            </a:xfrm>
            <a:custGeom>
              <a:avLst/>
              <a:gdLst>
                <a:gd name="T0" fmla="*/ 0 w 401"/>
                <a:gd name="T1" fmla="*/ 0 h 3820"/>
                <a:gd name="T2" fmla="*/ 61 w 401"/>
                <a:gd name="T3" fmla="*/ 44 h 3820"/>
                <a:gd name="T4" fmla="*/ 61 w 401"/>
                <a:gd name="T5" fmla="*/ 388 h 3820"/>
                <a:gd name="T6" fmla="*/ 0 w 401"/>
                <a:gd name="T7" fmla="*/ 432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3" name="Freeform 87">
              <a:extLst>
                <a:ext uri="{FF2B5EF4-FFF2-40B4-BE49-F238E27FC236}">
                  <a16:creationId xmlns:a16="http://schemas.microsoft.com/office/drawing/2014/main" id="{9E6345C9-B2A5-48D1-BA71-B15F86534103}"/>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84" name="Freeform 88">
              <a:extLst>
                <a:ext uri="{FF2B5EF4-FFF2-40B4-BE49-F238E27FC236}">
                  <a16:creationId xmlns:a16="http://schemas.microsoft.com/office/drawing/2014/main" id="{1B60EBA2-2C39-4B2F-B48C-737A9942D279}"/>
                </a:ext>
              </a:extLst>
            </p:cNvPr>
            <p:cNvSpPr>
              <a:spLocks/>
            </p:cNvSpPr>
            <p:nvPr/>
          </p:nvSpPr>
          <p:spPr bwMode="auto">
            <a:xfrm>
              <a:off x="-144" y="3504"/>
              <a:ext cx="2784" cy="44"/>
            </a:xfrm>
            <a:custGeom>
              <a:avLst/>
              <a:gdLst>
                <a:gd name="T0" fmla="*/ 0 w 18124"/>
                <a:gd name="T1" fmla="*/ 0 h 393"/>
                <a:gd name="T2" fmla="*/ 62 w 18124"/>
                <a:gd name="T3" fmla="*/ 44 h 393"/>
                <a:gd name="T4" fmla="*/ 2722 w 18124"/>
                <a:gd name="T5" fmla="*/ 44 h 393"/>
                <a:gd name="T6" fmla="*/ 2784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5" name="Freeform 89">
              <a:extLst>
                <a:ext uri="{FF2B5EF4-FFF2-40B4-BE49-F238E27FC236}">
                  <a16:creationId xmlns:a16="http://schemas.microsoft.com/office/drawing/2014/main" id="{60046617-153C-49A8-AE31-3DA5F14A8D47}"/>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86" name="Freeform 90">
              <a:extLst>
                <a:ext uri="{FF2B5EF4-FFF2-40B4-BE49-F238E27FC236}">
                  <a16:creationId xmlns:a16="http://schemas.microsoft.com/office/drawing/2014/main" id="{6A29C27F-DA1A-44BB-99B2-9210C25AF93B}"/>
                </a:ext>
              </a:extLst>
            </p:cNvPr>
            <p:cNvSpPr>
              <a:spLocks/>
            </p:cNvSpPr>
            <p:nvPr/>
          </p:nvSpPr>
          <p:spPr bwMode="auto">
            <a:xfrm>
              <a:off x="2579" y="3504"/>
              <a:ext cx="61" cy="432"/>
            </a:xfrm>
            <a:custGeom>
              <a:avLst/>
              <a:gdLst>
                <a:gd name="T0" fmla="*/ 61 w 401"/>
                <a:gd name="T1" fmla="*/ 432 h 3820"/>
                <a:gd name="T2" fmla="*/ 0 w 401"/>
                <a:gd name="T3" fmla="*/ 388 h 3820"/>
                <a:gd name="T4" fmla="*/ 0 w 401"/>
                <a:gd name="T5" fmla="*/ 44 h 3820"/>
                <a:gd name="T6" fmla="*/ 61 w 401"/>
                <a:gd name="T7" fmla="*/ 0 h 3820"/>
                <a:gd name="T8" fmla="*/ 61 w 401"/>
                <a:gd name="T9" fmla="*/ 432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7" name="Freeform 91">
              <a:extLst>
                <a:ext uri="{FF2B5EF4-FFF2-40B4-BE49-F238E27FC236}">
                  <a16:creationId xmlns:a16="http://schemas.microsoft.com/office/drawing/2014/main" id="{83366D79-C461-4010-9507-5BCF7AACFEF1}"/>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88" name="Freeform 92">
              <a:extLst>
                <a:ext uri="{FF2B5EF4-FFF2-40B4-BE49-F238E27FC236}">
                  <a16:creationId xmlns:a16="http://schemas.microsoft.com/office/drawing/2014/main" id="{D482B5DD-9221-498E-84C6-B3F7FAD9301C}"/>
                </a:ext>
              </a:extLst>
            </p:cNvPr>
            <p:cNvSpPr>
              <a:spLocks/>
            </p:cNvSpPr>
            <p:nvPr/>
          </p:nvSpPr>
          <p:spPr bwMode="auto">
            <a:xfrm>
              <a:off x="-144" y="3892"/>
              <a:ext cx="2784" cy="44"/>
            </a:xfrm>
            <a:custGeom>
              <a:avLst/>
              <a:gdLst>
                <a:gd name="T0" fmla="*/ 2784 w 18124"/>
                <a:gd name="T1" fmla="*/ 44 h 393"/>
                <a:gd name="T2" fmla="*/ 0 w 18124"/>
                <a:gd name="T3" fmla="*/ 44 h 393"/>
                <a:gd name="T4" fmla="*/ 62 w 18124"/>
                <a:gd name="T5" fmla="*/ 0 h 393"/>
                <a:gd name="T6" fmla="*/ 2722 w 18124"/>
                <a:gd name="T7" fmla="*/ 0 h 393"/>
                <a:gd name="T8" fmla="*/ 2784 w 18124"/>
                <a:gd name="T9" fmla="*/ 44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0363" name="Text Box 93">
            <a:extLst>
              <a:ext uri="{FF2B5EF4-FFF2-40B4-BE49-F238E27FC236}">
                <a16:creationId xmlns:a16="http://schemas.microsoft.com/office/drawing/2014/main" id="{57E0D753-5C20-49B6-A44E-8E4330879217}"/>
              </a:ext>
            </a:extLst>
          </p:cNvPr>
          <p:cNvSpPr txBox="1">
            <a:spLocks noChangeArrowheads="1"/>
          </p:cNvSpPr>
          <p:nvPr/>
        </p:nvSpPr>
        <p:spPr bwMode="auto">
          <a:xfrm>
            <a:off x="2590800" y="2133600"/>
            <a:ext cx="3875088"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Periodicidad Cotidiana</a:t>
            </a:r>
          </a:p>
        </p:txBody>
      </p:sp>
      <p:grpSp>
        <p:nvGrpSpPr>
          <p:cNvPr id="100364" name="Group 94">
            <a:extLst>
              <a:ext uri="{FF2B5EF4-FFF2-40B4-BE49-F238E27FC236}">
                <a16:creationId xmlns:a16="http://schemas.microsoft.com/office/drawing/2014/main" id="{34A2F6CD-D613-44B8-B355-5B64D346901D}"/>
              </a:ext>
            </a:extLst>
          </p:cNvPr>
          <p:cNvGrpSpPr>
            <a:grpSpLocks/>
          </p:cNvGrpSpPr>
          <p:nvPr/>
        </p:nvGrpSpPr>
        <p:grpSpPr bwMode="auto">
          <a:xfrm>
            <a:off x="457200" y="2819400"/>
            <a:ext cx="8229600" cy="3581400"/>
            <a:chOff x="1109" y="1020"/>
            <a:chExt cx="3542" cy="2280"/>
          </a:xfrm>
        </p:grpSpPr>
        <p:sp>
          <p:nvSpPr>
            <p:cNvPr id="100369" name="Rectangle 95">
              <a:extLst>
                <a:ext uri="{FF2B5EF4-FFF2-40B4-BE49-F238E27FC236}">
                  <a16:creationId xmlns:a16="http://schemas.microsoft.com/office/drawing/2014/main" id="{D124AD3A-FE01-49D8-BE7E-93597C444C09}"/>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0370" name="Rectangle 96">
              <a:extLst>
                <a:ext uri="{FF2B5EF4-FFF2-40B4-BE49-F238E27FC236}">
                  <a16:creationId xmlns:a16="http://schemas.microsoft.com/office/drawing/2014/main" id="{D1FAF6DB-6D8F-453B-A4CC-21B73E40B6C4}"/>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0371" name="Freeform 97">
              <a:extLst>
                <a:ext uri="{FF2B5EF4-FFF2-40B4-BE49-F238E27FC236}">
                  <a16:creationId xmlns:a16="http://schemas.microsoft.com/office/drawing/2014/main" id="{F0C73ECB-8CD9-4BE6-964D-FCA7629EA0CC}"/>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72" name="Freeform 98">
              <a:extLst>
                <a:ext uri="{FF2B5EF4-FFF2-40B4-BE49-F238E27FC236}">
                  <a16:creationId xmlns:a16="http://schemas.microsoft.com/office/drawing/2014/main" id="{64300D65-1516-4BAD-B52D-BFEBC0A92679}"/>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00373" name="Freeform 99">
              <a:extLst>
                <a:ext uri="{FF2B5EF4-FFF2-40B4-BE49-F238E27FC236}">
                  <a16:creationId xmlns:a16="http://schemas.microsoft.com/office/drawing/2014/main" id="{B0FCCB6B-0707-4BD2-B746-620B55D76FB7}"/>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74" name="Freeform 100">
              <a:extLst>
                <a:ext uri="{FF2B5EF4-FFF2-40B4-BE49-F238E27FC236}">
                  <a16:creationId xmlns:a16="http://schemas.microsoft.com/office/drawing/2014/main" id="{A1B7065B-81EB-4E8D-8478-06DDDC78E16E}"/>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00375" name="Freeform 101">
              <a:extLst>
                <a:ext uri="{FF2B5EF4-FFF2-40B4-BE49-F238E27FC236}">
                  <a16:creationId xmlns:a16="http://schemas.microsoft.com/office/drawing/2014/main" id="{BD812043-FA5B-461D-9227-2613718CE2D0}"/>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76" name="Freeform 102">
              <a:extLst>
                <a:ext uri="{FF2B5EF4-FFF2-40B4-BE49-F238E27FC236}">
                  <a16:creationId xmlns:a16="http://schemas.microsoft.com/office/drawing/2014/main" id="{51C4932E-3FBB-4761-AF92-8347BC58BDCC}"/>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00377" name="Freeform 103">
              <a:extLst>
                <a:ext uri="{FF2B5EF4-FFF2-40B4-BE49-F238E27FC236}">
                  <a16:creationId xmlns:a16="http://schemas.microsoft.com/office/drawing/2014/main" id="{B04DC20D-47B1-482F-BA6A-C1A8054C8838}"/>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378" name="Freeform 104">
              <a:extLst>
                <a:ext uri="{FF2B5EF4-FFF2-40B4-BE49-F238E27FC236}">
                  <a16:creationId xmlns:a16="http://schemas.microsoft.com/office/drawing/2014/main" id="{00E8E63D-74E4-46DD-8842-D45A02668BD0}"/>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100365" name="AutoShape 105">
            <a:extLst>
              <a:ext uri="{FF2B5EF4-FFF2-40B4-BE49-F238E27FC236}">
                <a16:creationId xmlns:a16="http://schemas.microsoft.com/office/drawing/2014/main" id="{2FC142CA-83DB-483F-A256-AF00DABDD678}"/>
              </a:ext>
            </a:extLst>
          </p:cNvPr>
          <p:cNvSpPr>
            <a:spLocks noChangeArrowheads="1"/>
          </p:cNvSpPr>
          <p:nvPr/>
        </p:nvSpPr>
        <p:spPr bwMode="auto">
          <a:xfrm>
            <a:off x="685800" y="3048000"/>
            <a:ext cx="7772400" cy="31242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100366" name="Picture 112">
            <a:extLst>
              <a:ext uri="{FF2B5EF4-FFF2-40B4-BE49-F238E27FC236}">
                <a16:creationId xmlns:a16="http://schemas.microsoft.com/office/drawing/2014/main" id="{93E628CD-C286-46A4-B2B8-C3E49EA5C8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3276600"/>
            <a:ext cx="2362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3489" name="Text Box 113">
            <a:extLst>
              <a:ext uri="{FF2B5EF4-FFF2-40B4-BE49-F238E27FC236}">
                <a16:creationId xmlns:a16="http://schemas.microsoft.com/office/drawing/2014/main" id="{1757BFA3-E181-42E7-8ED0-8E74BCCBF685}"/>
              </a:ext>
            </a:extLst>
          </p:cNvPr>
          <p:cNvSpPr txBox="1">
            <a:spLocks noChangeArrowheads="1"/>
          </p:cNvSpPr>
          <p:nvPr/>
        </p:nvSpPr>
        <p:spPr bwMode="auto">
          <a:xfrm>
            <a:off x="3429000" y="3459163"/>
            <a:ext cx="2209800" cy="579437"/>
          </a:xfrm>
          <a:prstGeom prst="rect">
            <a:avLst/>
          </a:prstGeom>
          <a:noFill/>
          <a:ln>
            <a:noFill/>
          </a:ln>
          <a:effectLst/>
        </p:spPr>
        <p:txBody>
          <a:bodyPr>
            <a:spAutoFit/>
          </a:bodyPr>
          <a:lstStyle/>
          <a:p>
            <a:pPr algn="ctr">
              <a:defRPr/>
            </a:pPr>
            <a:r>
              <a:rPr lang="en-US" altLang="en-US" sz="3200" b="1">
                <a:solidFill>
                  <a:schemeClr val="tx2"/>
                </a:solidFill>
                <a:effectLst>
                  <a:outerShdw blurRad="38100" dist="38100" dir="2700000" algn="tl">
                    <a:srgbClr val="000000"/>
                  </a:outerShdw>
                </a:effectLst>
                <a:latin typeface="Arial" panose="020B0604020202020204" pitchFamily="34" charset="0"/>
              </a:rPr>
              <a:t>Concepto</a:t>
            </a:r>
          </a:p>
        </p:txBody>
      </p:sp>
      <p:sp>
        <p:nvSpPr>
          <p:cNvPr id="100368" name="Text Box 114">
            <a:extLst>
              <a:ext uri="{FF2B5EF4-FFF2-40B4-BE49-F238E27FC236}">
                <a16:creationId xmlns:a16="http://schemas.microsoft.com/office/drawing/2014/main" id="{900947CC-A0DE-42B9-B820-AB47BAF30D56}"/>
              </a:ext>
            </a:extLst>
          </p:cNvPr>
          <p:cNvSpPr txBox="1">
            <a:spLocks noChangeArrowheads="1"/>
          </p:cNvSpPr>
          <p:nvPr/>
        </p:nvSpPr>
        <p:spPr bwMode="auto">
          <a:xfrm>
            <a:off x="685800" y="4267200"/>
            <a:ext cx="7696200" cy="178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3700" b="1">
                <a:solidFill>
                  <a:schemeClr val="tx1"/>
                </a:solidFill>
              </a:rPr>
              <a:t>Fluctuaciones del rendimiento deportivo a lo largo de un día que son causadas por los bioritmos</a:t>
            </a:r>
          </a:p>
        </p:txBody>
      </p:sp>
    </p:spTree>
    <p:custDataLst>
      <p:tags r:id="rId1"/>
    </p:custDataLst>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7">
            <a:extLst>
              <a:ext uri="{FF2B5EF4-FFF2-40B4-BE49-F238E27FC236}">
                <a16:creationId xmlns:a16="http://schemas.microsoft.com/office/drawing/2014/main" id="{DA506120-2BF1-4552-8E18-A805571D2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956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 Box 52">
            <a:extLst>
              <a:ext uri="{FF2B5EF4-FFF2-40B4-BE49-F238E27FC236}">
                <a16:creationId xmlns:a16="http://schemas.microsoft.com/office/drawing/2014/main" id="{9D8F6CB8-D509-4CFD-B4F0-2FA912714E07}"/>
              </a:ext>
            </a:extLst>
          </p:cNvPr>
          <p:cNvSpPr txBox="1">
            <a:spLocks noChangeArrowheads="1"/>
          </p:cNvSpPr>
          <p:nvPr/>
        </p:nvSpPr>
        <p:spPr bwMode="auto">
          <a:xfrm>
            <a:off x="457200" y="3001963"/>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rPr>
              <a:t>PLANIFICACIÓN/PROGRAMACIÓN DEL ENTRENAMIENTO</a:t>
            </a:r>
          </a:p>
        </p:txBody>
      </p:sp>
      <p:pic>
        <p:nvPicPr>
          <p:cNvPr id="102404" name="Picture 53">
            <a:extLst>
              <a:ext uri="{FF2B5EF4-FFF2-40B4-BE49-F238E27FC236}">
                <a16:creationId xmlns:a16="http://schemas.microsoft.com/office/drawing/2014/main" id="{8513F5BC-5E7E-4EBF-AF7C-F71FF4B11F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1054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Text Box 54">
            <a:extLst>
              <a:ext uri="{FF2B5EF4-FFF2-40B4-BE49-F238E27FC236}">
                <a16:creationId xmlns:a16="http://schemas.microsoft.com/office/drawing/2014/main" id="{9E1A9047-9F95-4435-BFEE-BAD6C10D31B8}"/>
              </a:ext>
            </a:extLst>
          </p:cNvPr>
          <p:cNvSpPr txBox="1">
            <a:spLocks noChangeArrowheads="1"/>
          </p:cNvSpPr>
          <p:nvPr/>
        </p:nvSpPr>
        <p:spPr bwMode="auto">
          <a:xfrm>
            <a:off x="762000" y="518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b="1">
                <a:solidFill>
                  <a:schemeClr val="tx1"/>
                </a:solidFill>
                <a:latin typeface="Arial" panose="020B0604020202020204" pitchFamily="34" charset="0"/>
              </a:rPr>
              <a:t>Distribución/Periodización Anual del Entrenamiento</a:t>
            </a:r>
          </a:p>
        </p:txBody>
      </p:sp>
      <p:sp>
        <p:nvSpPr>
          <p:cNvPr id="102406" name="Text Box 57">
            <a:extLst>
              <a:ext uri="{FF2B5EF4-FFF2-40B4-BE49-F238E27FC236}">
                <a16:creationId xmlns:a16="http://schemas.microsoft.com/office/drawing/2014/main" id="{E6259E43-A2A8-4A41-A9EC-6487808C9F2A}"/>
              </a:ext>
            </a:extLst>
          </p:cNvPr>
          <p:cNvSpPr txBox="1">
            <a:spLocks noChangeArrowheads="1"/>
          </p:cNvSpPr>
          <p:nvPr/>
        </p:nvSpPr>
        <p:spPr bwMode="auto">
          <a:xfrm>
            <a:off x="609600" y="55626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b="1">
                <a:solidFill>
                  <a:schemeClr val="tx1"/>
                </a:solidFill>
                <a:latin typeface="Arial" panose="020B0604020202020204" pitchFamily="34" charset="0"/>
              </a:rPr>
              <a:t>(Períodos/Fases/Divisiones del Entrenamiento Anual)</a:t>
            </a:r>
          </a:p>
        </p:txBody>
      </p:sp>
      <p:pic>
        <p:nvPicPr>
          <p:cNvPr id="102407" name="Picture 58">
            <a:extLst>
              <a:ext uri="{FF2B5EF4-FFF2-40B4-BE49-F238E27FC236}">
                <a16:creationId xmlns:a16="http://schemas.microsoft.com/office/drawing/2014/main" id="{7C3EA8CB-C78D-4D48-A5D4-0B1013E757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6096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8" name="Text Box 59">
            <a:extLst>
              <a:ext uri="{FF2B5EF4-FFF2-40B4-BE49-F238E27FC236}">
                <a16:creationId xmlns:a16="http://schemas.microsoft.com/office/drawing/2014/main" id="{7103231A-1AAE-415D-94AA-2F3C4E181B18}"/>
              </a:ext>
            </a:extLst>
          </p:cNvPr>
          <p:cNvSpPr txBox="1">
            <a:spLocks noChangeArrowheads="1"/>
          </p:cNvSpPr>
          <p:nvPr/>
        </p:nvSpPr>
        <p:spPr bwMode="auto">
          <a:xfrm>
            <a:off x="533400" y="669925"/>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900" b="1">
                <a:solidFill>
                  <a:schemeClr val="tx1"/>
                </a:solidFill>
                <a:latin typeface="Arial" panose="020B0604020202020204" pitchFamily="34" charset="0"/>
              </a:rPr>
              <a:t>La Estructura del Proceso de Entrenamiento</a:t>
            </a:r>
          </a:p>
        </p:txBody>
      </p:sp>
      <p:sp>
        <p:nvSpPr>
          <p:cNvPr id="102409" name="Line 60">
            <a:extLst>
              <a:ext uri="{FF2B5EF4-FFF2-40B4-BE49-F238E27FC236}">
                <a16:creationId xmlns:a16="http://schemas.microsoft.com/office/drawing/2014/main" id="{3D380744-60C8-4E94-A799-AC69AF7555D3}"/>
              </a:ext>
            </a:extLst>
          </p:cNvPr>
          <p:cNvSpPr>
            <a:spLocks noChangeShapeType="1"/>
          </p:cNvSpPr>
          <p:nvPr/>
        </p:nvSpPr>
        <p:spPr bwMode="auto">
          <a:xfrm>
            <a:off x="4191000" y="1295400"/>
            <a:ext cx="0" cy="1600200"/>
          </a:xfrm>
          <a:prstGeom prst="line">
            <a:avLst/>
          </a:prstGeom>
          <a:noFill/>
          <a:ln w="127000">
            <a:solidFill>
              <a:schemeClr val="tx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0" name="Line 61">
            <a:extLst>
              <a:ext uri="{FF2B5EF4-FFF2-40B4-BE49-F238E27FC236}">
                <a16:creationId xmlns:a16="http://schemas.microsoft.com/office/drawing/2014/main" id="{4001ED24-BC71-4E38-9998-D9A9558D0917}"/>
              </a:ext>
            </a:extLst>
          </p:cNvPr>
          <p:cNvSpPr>
            <a:spLocks noChangeShapeType="1"/>
          </p:cNvSpPr>
          <p:nvPr/>
        </p:nvSpPr>
        <p:spPr bwMode="auto">
          <a:xfrm>
            <a:off x="4191000" y="3505200"/>
            <a:ext cx="0" cy="1600200"/>
          </a:xfrm>
          <a:prstGeom prst="line">
            <a:avLst/>
          </a:prstGeom>
          <a:noFill/>
          <a:ln w="127000">
            <a:solidFill>
              <a:schemeClr val="tx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Group 27">
            <a:extLst>
              <a:ext uri="{FF2B5EF4-FFF2-40B4-BE49-F238E27FC236}">
                <a16:creationId xmlns:a16="http://schemas.microsoft.com/office/drawing/2014/main" id="{739CE19D-F1F6-4792-A193-9E044F18870E}"/>
              </a:ext>
            </a:extLst>
          </p:cNvPr>
          <p:cNvGrpSpPr>
            <a:grpSpLocks/>
          </p:cNvGrpSpPr>
          <p:nvPr/>
        </p:nvGrpSpPr>
        <p:grpSpPr bwMode="auto">
          <a:xfrm>
            <a:off x="914400" y="3505200"/>
            <a:ext cx="7391400" cy="2895600"/>
            <a:chOff x="1109" y="1020"/>
            <a:chExt cx="3542" cy="2280"/>
          </a:xfrm>
        </p:grpSpPr>
        <p:sp>
          <p:nvSpPr>
            <p:cNvPr id="104474" name="Rectangle 28">
              <a:extLst>
                <a:ext uri="{FF2B5EF4-FFF2-40B4-BE49-F238E27FC236}">
                  <a16:creationId xmlns:a16="http://schemas.microsoft.com/office/drawing/2014/main" id="{BE202A81-6A77-4AD0-9E1F-87C3537247F8}"/>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4475" name="Rectangle 29">
              <a:extLst>
                <a:ext uri="{FF2B5EF4-FFF2-40B4-BE49-F238E27FC236}">
                  <a16:creationId xmlns:a16="http://schemas.microsoft.com/office/drawing/2014/main" id="{4B2BCE43-75F3-4E59-AFC3-1E5BD5B702AF}"/>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4476" name="Freeform 30">
              <a:extLst>
                <a:ext uri="{FF2B5EF4-FFF2-40B4-BE49-F238E27FC236}">
                  <a16:creationId xmlns:a16="http://schemas.microsoft.com/office/drawing/2014/main" id="{24BEB9E9-7E85-4156-A12D-2961C8EE69C6}"/>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77" name="Freeform 31">
              <a:extLst>
                <a:ext uri="{FF2B5EF4-FFF2-40B4-BE49-F238E27FC236}">
                  <a16:creationId xmlns:a16="http://schemas.microsoft.com/office/drawing/2014/main" id="{0550F5CF-A4D0-4659-9CD3-BD667C9AA5E4}"/>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04478" name="Freeform 32">
              <a:extLst>
                <a:ext uri="{FF2B5EF4-FFF2-40B4-BE49-F238E27FC236}">
                  <a16:creationId xmlns:a16="http://schemas.microsoft.com/office/drawing/2014/main" id="{D219BF8E-6FA8-42F1-8E88-44183395A60B}"/>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79" name="Freeform 33">
              <a:extLst>
                <a:ext uri="{FF2B5EF4-FFF2-40B4-BE49-F238E27FC236}">
                  <a16:creationId xmlns:a16="http://schemas.microsoft.com/office/drawing/2014/main" id="{FBB47ACD-C1A4-4197-BE65-CF7DE8FD255A}"/>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04480" name="Freeform 34">
              <a:extLst>
                <a:ext uri="{FF2B5EF4-FFF2-40B4-BE49-F238E27FC236}">
                  <a16:creationId xmlns:a16="http://schemas.microsoft.com/office/drawing/2014/main" id="{BA96B771-78F5-4E3B-8869-3E71E81FF1BB}"/>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81" name="Freeform 35">
              <a:extLst>
                <a:ext uri="{FF2B5EF4-FFF2-40B4-BE49-F238E27FC236}">
                  <a16:creationId xmlns:a16="http://schemas.microsoft.com/office/drawing/2014/main" id="{3EB22338-C214-4A4C-BB4F-576BBA5D3095}"/>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04482" name="Freeform 36">
              <a:extLst>
                <a:ext uri="{FF2B5EF4-FFF2-40B4-BE49-F238E27FC236}">
                  <a16:creationId xmlns:a16="http://schemas.microsoft.com/office/drawing/2014/main" id="{169F0F8F-473C-4216-ACD9-A3AA7E544132}"/>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83" name="Freeform 37">
              <a:extLst>
                <a:ext uri="{FF2B5EF4-FFF2-40B4-BE49-F238E27FC236}">
                  <a16:creationId xmlns:a16="http://schemas.microsoft.com/office/drawing/2014/main" id="{C5AC2151-95E5-41FE-B88A-84AB4673FF00}"/>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104451" name="Picture 2">
            <a:extLst>
              <a:ext uri="{FF2B5EF4-FFF2-40B4-BE49-F238E27FC236}">
                <a16:creationId xmlns:a16="http://schemas.microsoft.com/office/drawing/2014/main" id="{C71E1849-7692-4F8C-B135-22E3D2F291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668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3">
            <a:extLst>
              <a:ext uri="{FF2B5EF4-FFF2-40B4-BE49-F238E27FC236}">
                <a16:creationId xmlns:a16="http://schemas.microsoft.com/office/drawing/2014/main" id="{1AD8B437-11CA-462D-9AAE-5E43134AC3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810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Text Box 4">
            <a:extLst>
              <a:ext uri="{FF2B5EF4-FFF2-40B4-BE49-F238E27FC236}">
                <a16:creationId xmlns:a16="http://schemas.microsoft.com/office/drawing/2014/main" id="{BFB07EDD-5635-46B1-AC7D-1D4FE8B4472F}"/>
              </a:ext>
            </a:extLst>
          </p:cNvPr>
          <p:cNvSpPr txBox="1">
            <a:spLocks noChangeArrowheads="1"/>
          </p:cNvSpPr>
          <p:nvPr/>
        </p:nvSpPr>
        <p:spPr bwMode="auto">
          <a:xfrm>
            <a:off x="1447800" y="4572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104454" name="Picture 5">
            <a:extLst>
              <a:ext uri="{FF2B5EF4-FFF2-40B4-BE49-F238E27FC236}">
                <a16:creationId xmlns:a16="http://schemas.microsoft.com/office/drawing/2014/main" id="{01DDA094-06A1-4F2C-9DF3-3188571585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810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Text Box 6">
            <a:extLst>
              <a:ext uri="{FF2B5EF4-FFF2-40B4-BE49-F238E27FC236}">
                <a16:creationId xmlns:a16="http://schemas.microsoft.com/office/drawing/2014/main" id="{8FD26C2A-B432-4A43-B25A-AA74515DE15E}"/>
              </a:ext>
            </a:extLst>
          </p:cNvPr>
          <p:cNvSpPr txBox="1">
            <a:spLocks noChangeArrowheads="1"/>
          </p:cNvSpPr>
          <p:nvPr/>
        </p:nvSpPr>
        <p:spPr bwMode="auto">
          <a:xfrm>
            <a:off x="5334000" y="457200"/>
            <a:ext cx="2362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Estructuración:</a:t>
            </a:r>
          </a:p>
        </p:txBody>
      </p:sp>
      <p:sp>
        <p:nvSpPr>
          <p:cNvPr id="104456" name="Text Box 7">
            <a:extLst>
              <a:ext uri="{FF2B5EF4-FFF2-40B4-BE49-F238E27FC236}">
                <a16:creationId xmlns:a16="http://schemas.microsoft.com/office/drawing/2014/main" id="{BBAAA76B-C579-4E8C-ABA4-ECF73E70F085}"/>
              </a:ext>
            </a:extLst>
          </p:cNvPr>
          <p:cNvSpPr txBox="1">
            <a:spLocks noChangeArrowheads="1"/>
          </p:cNvSpPr>
          <p:nvPr/>
        </p:nvSpPr>
        <p:spPr bwMode="auto">
          <a:xfrm>
            <a:off x="457200" y="1173163"/>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rPr>
              <a:t>PLANIFICACIÓN/PROGRAMACIÓN DEL ENTRENAMIENTO</a:t>
            </a:r>
          </a:p>
        </p:txBody>
      </p:sp>
      <p:pic>
        <p:nvPicPr>
          <p:cNvPr id="104457" name="Picture 12">
            <a:extLst>
              <a:ext uri="{FF2B5EF4-FFF2-40B4-BE49-F238E27FC236}">
                <a16:creationId xmlns:a16="http://schemas.microsoft.com/office/drawing/2014/main" id="{1D4AACE1-CEB8-4F74-9EAC-BF4D19E695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8288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8" name="Text Box 13">
            <a:extLst>
              <a:ext uri="{FF2B5EF4-FFF2-40B4-BE49-F238E27FC236}">
                <a16:creationId xmlns:a16="http://schemas.microsoft.com/office/drawing/2014/main" id="{515A267E-F8D8-42D2-9EDF-88FE927B0435}"/>
              </a:ext>
            </a:extLst>
          </p:cNvPr>
          <p:cNvSpPr txBox="1">
            <a:spLocks noChangeArrowheads="1"/>
          </p:cNvSpPr>
          <p:nvPr/>
        </p:nvSpPr>
        <p:spPr bwMode="auto">
          <a:xfrm>
            <a:off x="762000" y="19050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b="1">
                <a:solidFill>
                  <a:schemeClr val="tx1"/>
                </a:solidFill>
                <a:latin typeface="Arial" panose="020B0604020202020204" pitchFamily="34" charset="0"/>
              </a:rPr>
              <a:t>Distribución/Periodización Anual del Entrenamiento</a:t>
            </a:r>
          </a:p>
        </p:txBody>
      </p:sp>
      <p:sp>
        <p:nvSpPr>
          <p:cNvPr id="104459" name="Text Box 14">
            <a:extLst>
              <a:ext uri="{FF2B5EF4-FFF2-40B4-BE49-F238E27FC236}">
                <a16:creationId xmlns:a16="http://schemas.microsoft.com/office/drawing/2014/main" id="{5F534BE1-A6CA-4E53-958D-30D39D1192FF}"/>
              </a:ext>
            </a:extLst>
          </p:cNvPr>
          <p:cNvSpPr txBox="1">
            <a:spLocks noChangeArrowheads="1"/>
          </p:cNvSpPr>
          <p:nvPr/>
        </p:nvSpPr>
        <p:spPr bwMode="auto">
          <a:xfrm>
            <a:off x="609600" y="2286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b="1">
                <a:solidFill>
                  <a:schemeClr val="tx1"/>
                </a:solidFill>
                <a:latin typeface="Arial" panose="020B0604020202020204" pitchFamily="34" charset="0"/>
              </a:rPr>
              <a:t>(Períodos/Fases/Divisiones del Entrenamiento Anual)</a:t>
            </a:r>
          </a:p>
        </p:txBody>
      </p:sp>
      <p:sp>
        <p:nvSpPr>
          <p:cNvPr id="104460" name="AutoShape 38">
            <a:extLst>
              <a:ext uri="{FF2B5EF4-FFF2-40B4-BE49-F238E27FC236}">
                <a16:creationId xmlns:a16="http://schemas.microsoft.com/office/drawing/2014/main" id="{563543F9-9279-4659-8BA4-5F134A2C0447}"/>
              </a:ext>
            </a:extLst>
          </p:cNvPr>
          <p:cNvSpPr>
            <a:spLocks noChangeArrowheads="1"/>
          </p:cNvSpPr>
          <p:nvPr/>
        </p:nvSpPr>
        <p:spPr bwMode="auto">
          <a:xfrm>
            <a:off x="1219200" y="3733800"/>
            <a:ext cx="6781800" cy="24384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grpSp>
        <p:nvGrpSpPr>
          <p:cNvPr id="104461" name="Group 15">
            <a:extLst>
              <a:ext uri="{FF2B5EF4-FFF2-40B4-BE49-F238E27FC236}">
                <a16:creationId xmlns:a16="http://schemas.microsoft.com/office/drawing/2014/main" id="{7A2E283A-F9E7-4723-B31C-D75757FAF4C9}"/>
              </a:ext>
            </a:extLst>
          </p:cNvPr>
          <p:cNvGrpSpPr>
            <a:grpSpLocks/>
          </p:cNvGrpSpPr>
          <p:nvPr/>
        </p:nvGrpSpPr>
        <p:grpSpPr bwMode="auto">
          <a:xfrm>
            <a:off x="1524000" y="4038600"/>
            <a:ext cx="6172200" cy="1752600"/>
            <a:chOff x="1298" y="1873"/>
            <a:chExt cx="3020" cy="478"/>
          </a:xfrm>
        </p:grpSpPr>
        <p:sp>
          <p:nvSpPr>
            <p:cNvPr id="104464" name="Rectangle 16">
              <a:extLst>
                <a:ext uri="{FF2B5EF4-FFF2-40B4-BE49-F238E27FC236}">
                  <a16:creationId xmlns:a16="http://schemas.microsoft.com/office/drawing/2014/main" id="{863B8ECD-ED36-41CC-898A-AC0F5579B69A}"/>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4465" name="Rectangle 17">
              <a:extLst>
                <a:ext uri="{FF2B5EF4-FFF2-40B4-BE49-F238E27FC236}">
                  <a16:creationId xmlns:a16="http://schemas.microsoft.com/office/drawing/2014/main" id="{2284983C-ACF7-4EFD-82F6-048F03B4D5D6}"/>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4466" name="Freeform 18">
              <a:extLst>
                <a:ext uri="{FF2B5EF4-FFF2-40B4-BE49-F238E27FC236}">
                  <a16:creationId xmlns:a16="http://schemas.microsoft.com/office/drawing/2014/main" id="{16276687-98BA-471E-A593-B4CF9412B2E4}"/>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7" name="Freeform 19">
              <a:extLst>
                <a:ext uri="{FF2B5EF4-FFF2-40B4-BE49-F238E27FC236}">
                  <a16:creationId xmlns:a16="http://schemas.microsoft.com/office/drawing/2014/main" id="{FD486D28-CD73-4849-A561-16288DD32A5D}"/>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468" name="Freeform 20">
              <a:extLst>
                <a:ext uri="{FF2B5EF4-FFF2-40B4-BE49-F238E27FC236}">
                  <a16:creationId xmlns:a16="http://schemas.microsoft.com/office/drawing/2014/main" id="{A7D9617C-C97A-4437-A3D0-09E4BF8BC9A7}"/>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9" name="Freeform 21">
              <a:extLst>
                <a:ext uri="{FF2B5EF4-FFF2-40B4-BE49-F238E27FC236}">
                  <a16:creationId xmlns:a16="http://schemas.microsoft.com/office/drawing/2014/main" id="{58122E60-502F-4D3E-866E-85165738A8DE}"/>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470" name="Freeform 22">
              <a:extLst>
                <a:ext uri="{FF2B5EF4-FFF2-40B4-BE49-F238E27FC236}">
                  <a16:creationId xmlns:a16="http://schemas.microsoft.com/office/drawing/2014/main" id="{353FEB31-1FAF-4254-894F-7B96901E24EB}"/>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71" name="Freeform 23">
              <a:extLst>
                <a:ext uri="{FF2B5EF4-FFF2-40B4-BE49-F238E27FC236}">
                  <a16:creationId xmlns:a16="http://schemas.microsoft.com/office/drawing/2014/main" id="{1C7C4A6F-B0EF-4557-A730-AB4A2C6CE09E}"/>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472" name="Freeform 24">
              <a:extLst>
                <a:ext uri="{FF2B5EF4-FFF2-40B4-BE49-F238E27FC236}">
                  <a16:creationId xmlns:a16="http://schemas.microsoft.com/office/drawing/2014/main" id="{65EBAC9E-737D-4802-A130-BF36F101AC5F}"/>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73" name="Freeform 25">
              <a:extLst>
                <a:ext uri="{FF2B5EF4-FFF2-40B4-BE49-F238E27FC236}">
                  <a16:creationId xmlns:a16="http://schemas.microsoft.com/office/drawing/2014/main" id="{FDEA0050-6CA7-455D-A653-EAF4BB05F983}"/>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4462" name="Text Box 26">
            <a:extLst>
              <a:ext uri="{FF2B5EF4-FFF2-40B4-BE49-F238E27FC236}">
                <a16:creationId xmlns:a16="http://schemas.microsoft.com/office/drawing/2014/main" id="{DEE3837C-2885-4EF1-A1B6-514B9393EF7D}"/>
              </a:ext>
            </a:extLst>
          </p:cNvPr>
          <p:cNvSpPr txBox="1">
            <a:spLocks noChangeArrowheads="1"/>
          </p:cNvSpPr>
          <p:nvPr/>
        </p:nvSpPr>
        <p:spPr bwMode="auto">
          <a:xfrm>
            <a:off x="1676400" y="4343400"/>
            <a:ext cx="58674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3400" b="1">
                <a:solidFill>
                  <a:schemeClr val="tx2"/>
                </a:solidFill>
                <a:latin typeface="Arial" panose="020B0604020202020204" pitchFamily="34" charset="0"/>
              </a:rPr>
              <a:t>PERÍODO PREPARATORIO</a:t>
            </a:r>
          </a:p>
          <a:p>
            <a:pPr algn="ctr"/>
            <a:r>
              <a:rPr lang="en-US" altLang="en-US" sz="3400" b="1">
                <a:solidFill>
                  <a:schemeClr val="tx2"/>
                </a:solidFill>
                <a:latin typeface="Arial" panose="020B0604020202020204" pitchFamily="34" charset="0"/>
              </a:rPr>
              <a:t>(PRE-TEMPORADA)</a:t>
            </a:r>
          </a:p>
        </p:txBody>
      </p:sp>
      <p:sp>
        <p:nvSpPr>
          <p:cNvPr id="104463" name="Line 39">
            <a:extLst>
              <a:ext uri="{FF2B5EF4-FFF2-40B4-BE49-F238E27FC236}">
                <a16:creationId xmlns:a16="http://schemas.microsoft.com/office/drawing/2014/main" id="{45D0348A-3ADC-49BE-9F36-00AEE16C4648}"/>
              </a:ext>
            </a:extLst>
          </p:cNvPr>
          <p:cNvSpPr>
            <a:spLocks noChangeShapeType="1"/>
          </p:cNvSpPr>
          <p:nvPr/>
        </p:nvSpPr>
        <p:spPr bwMode="auto">
          <a:xfrm>
            <a:off x="4419600" y="2895600"/>
            <a:ext cx="0" cy="609600"/>
          </a:xfrm>
          <a:prstGeom prst="line">
            <a:avLst/>
          </a:prstGeom>
          <a:noFill/>
          <a:ln w="88900">
            <a:solidFill>
              <a:schemeClr val="tx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2">
            <a:extLst>
              <a:ext uri="{FF2B5EF4-FFF2-40B4-BE49-F238E27FC236}">
                <a16:creationId xmlns:a16="http://schemas.microsoft.com/office/drawing/2014/main" id="{2D380989-1AA8-4531-B740-9B3ED5CE72C4}"/>
              </a:ext>
            </a:extLst>
          </p:cNvPr>
          <p:cNvGrpSpPr>
            <a:grpSpLocks/>
          </p:cNvGrpSpPr>
          <p:nvPr/>
        </p:nvGrpSpPr>
        <p:grpSpPr bwMode="auto">
          <a:xfrm>
            <a:off x="304800" y="2819400"/>
            <a:ext cx="8534400" cy="3657600"/>
            <a:chOff x="1109" y="1020"/>
            <a:chExt cx="3542" cy="2280"/>
          </a:xfrm>
        </p:grpSpPr>
        <p:sp>
          <p:nvSpPr>
            <p:cNvPr id="106525" name="Rectangle 3">
              <a:extLst>
                <a:ext uri="{FF2B5EF4-FFF2-40B4-BE49-F238E27FC236}">
                  <a16:creationId xmlns:a16="http://schemas.microsoft.com/office/drawing/2014/main" id="{A3BEB80F-39B0-4D37-894F-9291E0E3BC7F}"/>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6526" name="Rectangle 4">
              <a:extLst>
                <a:ext uri="{FF2B5EF4-FFF2-40B4-BE49-F238E27FC236}">
                  <a16:creationId xmlns:a16="http://schemas.microsoft.com/office/drawing/2014/main" id="{61D9B345-A907-4259-9D6B-680A593CED1A}"/>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6527" name="Freeform 5">
              <a:extLst>
                <a:ext uri="{FF2B5EF4-FFF2-40B4-BE49-F238E27FC236}">
                  <a16:creationId xmlns:a16="http://schemas.microsoft.com/office/drawing/2014/main" id="{1B4CA4CA-CB24-40BA-A868-26BC63E4FC6F}"/>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8" name="Freeform 6">
              <a:extLst>
                <a:ext uri="{FF2B5EF4-FFF2-40B4-BE49-F238E27FC236}">
                  <a16:creationId xmlns:a16="http://schemas.microsoft.com/office/drawing/2014/main" id="{8AA1BB4B-EA5B-4D86-8FB9-7AACDAD21E77}"/>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06529" name="Freeform 7">
              <a:extLst>
                <a:ext uri="{FF2B5EF4-FFF2-40B4-BE49-F238E27FC236}">
                  <a16:creationId xmlns:a16="http://schemas.microsoft.com/office/drawing/2014/main" id="{C4DB99ED-B2D0-475E-9EDB-B88C114E0C38}"/>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30" name="Freeform 8">
              <a:extLst>
                <a:ext uri="{FF2B5EF4-FFF2-40B4-BE49-F238E27FC236}">
                  <a16:creationId xmlns:a16="http://schemas.microsoft.com/office/drawing/2014/main" id="{23B119A3-584D-4211-AF96-9044704F519C}"/>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06531" name="Freeform 9">
              <a:extLst>
                <a:ext uri="{FF2B5EF4-FFF2-40B4-BE49-F238E27FC236}">
                  <a16:creationId xmlns:a16="http://schemas.microsoft.com/office/drawing/2014/main" id="{F3413278-8102-4EA2-894C-91B034C0C162}"/>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32" name="Freeform 10">
              <a:extLst>
                <a:ext uri="{FF2B5EF4-FFF2-40B4-BE49-F238E27FC236}">
                  <a16:creationId xmlns:a16="http://schemas.microsoft.com/office/drawing/2014/main" id="{11229B8D-8652-4670-9CF3-C5AC241042C5}"/>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06533" name="Freeform 11">
              <a:extLst>
                <a:ext uri="{FF2B5EF4-FFF2-40B4-BE49-F238E27FC236}">
                  <a16:creationId xmlns:a16="http://schemas.microsoft.com/office/drawing/2014/main" id="{54ED51DC-5FFF-4116-8545-8BF28614683F}"/>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34" name="Freeform 12">
              <a:extLst>
                <a:ext uri="{FF2B5EF4-FFF2-40B4-BE49-F238E27FC236}">
                  <a16:creationId xmlns:a16="http://schemas.microsoft.com/office/drawing/2014/main" id="{5BC2A384-4393-4700-9AA7-A6B956E12754}"/>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106499" name="Picture 14">
            <a:extLst>
              <a:ext uri="{FF2B5EF4-FFF2-40B4-BE49-F238E27FC236}">
                <a16:creationId xmlns:a16="http://schemas.microsoft.com/office/drawing/2014/main" id="{FFBFD503-D354-44DD-A768-4ECB831BF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0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Text Box 15">
            <a:extLst>
              <a:ext uri="{FF2B5EF4-FFF2-40B4-BE49-F238E27FC236}">
                <a16:creationId xmlns:a16="http://schemas.microsoft.com/office/drawing/2014/main" id="{FE243427-4262-4F73-9116-8683A3A87E10}"/>
              </a:ext>
            </a:extLst>
          </p:cNvPr>
          <p:cNvSpPr txBox="1">
            <a:spLocks noChangeArrowheads="1"/>
          </p:cNvSpPr>
          <p:nvPr/>
        </p:nvSpPr>
        <p:spPr bwMode="auto">
          <a:xfrm>
            <a:off x="1447800" y="4572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106501" name="Picture 16">
            <a:extLst>
              <a:ext uri="{FF2B5EF4-FFF2-40B4-BE49-F238E27FC236}">
                <a16:creationId xmlns:a16="http://schemas.microsoft.com/office/drawing/2014/main" id="{4D8F5DD7-EF30-4CD8-AA62-F3E1DCDCD3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810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2" name="Text Box 17">
            <a:extLst>
              <a:ext uri="{FF2B5EF4-FFF2-40B4-BE49-F238E27FC236}">
                <a16:creationId xmlns:a16="http://schemas.microsoft.com/office/drawing/2014/main" id="{109B25D9-BA48-4B16-BF06-EC2B447BC80C}"/>
              </a:ext>
            </a:extLst>
          </p:cNvPr>
          <p:cNvSpPr txBox="1">
            <a:spLocks noChangeArrowheads="1"/>
          </p:cNvSpPr>
          <p:nvPr/>
        </p:nvSpPr>
        <p:spPr bwMode="auto">
          <a:xfrm>
            <a:off x="5334000" y="457200"/>
            <a:ext cx="2362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Estructuración:</a:t>
            </a:r>
          </a:p>
        </p:txBody>
      </p:sp>
      <p:pic>
        <p:nvPicPr>
          <p:cNvPr id="106503" name="Picture 19">
            <a:extLst>
              <a:ext uri="{FF2B5EF4-FFF2-40B4-BE49-F238E27FC236}">
                <a16:creationId xmlns:a16="http://schemas.microsoft.com/office/drawing/2014/main" id="{A067BCDB-1DBA-4430-99CC-87827DB77B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066800"/>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4" name="Text Box 20">
            <a:extLst>
              <a:ext uri="{FF2B5EF4-FFF2-40B4-BE49-F238E27FC236}">
                <a16:creationId xmlns:a16="http://schemas.microsoft.com/office/drawing/2014/main" id="{01043F6E-91C5-48CD-9BB8-228A4C656661}"/>
              </a:ext>
            </a:extLst>
          </p:cNvPr>
          <p:cNvSpPr txBox="1">
            <a:spLocks noChangeArrowheads="1"/>
          </p:cNvSpPr>
          <p:nvPr/>
        </p:nvSpPr>
        <p:spPr bwMode="auto">
          <a:xfrm>
            <a:off x="762000" y="11430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b="1">
                <a:solidFill>
                  <a:schemeClr val="tx1"/>
                </a:solidFill>
                <a:latin typeface="Arial" panose="020B0604020202020204" pitchFamily="34" charset="0"/>
              </a:rPr>
              <a:t>Distribución/Periodización Anual del Entrenamiento</a:t>
            </a:r>
          </a:p>
        </p:txBody>
      </p:sp>
      <p:sp>
        <p:nvSpPr>
          <p:cNvPr id="106505" name="AutoShape 22">
            <a:extLst>
              <a:ext uri="{FF2B5EF4-FFF2-40B4-BE49-F238E27FC236}">
                <a16:creationId xmlns:a16="http://schemas.microsoft.com/office/drawing/2014/main" id="{29EF7413-7D9B-4219-B251-867919183A8F}"/>
              </a:ext>
            </a:extLst>
          </p:cNvPr>
          <p:cNvSpPr>
            <a:spLocks noChangeArrowheads="1"/>
          </p:cNvSpPr>
          <p:nvPr/>
        </p:nvSpPr>
        <p:spPr bwMode="auto">
          <a:xfrm>
            <a:off x="533400" y="3048000"/>
            <a:ext cx="8077200" cy="32004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grpSp>
        <p:nvGrpSpPr>
          <p:cNvPr id="106506" name="Group 23">
            <a:extLst>
              <a:ext uri="{FF2B5EF4-FFF2-40B4-BE49-F238E27FC236}">
                <a16:creationId xmlns:a16="http://schemas.microsoft.com/office/drawing/2014/main" id="{A2C0C32D-A710-4E5C-AA05-48E1D1C64F98}"/>
              </a:ext>
            </a:extLst>
          </p:cNvPr>
          <p:cNvGrpSpPr>
            <a:grpSpLocks/>
          </p:cNvGrpSpPr>
          <p:nvPr/>
        </p:nvGrpSpPr>
        <p:grpSpPr bwMode="auto">
          <a:xfrm>
            <a:off x="2133600" y="1828800"/>
            <a:ext cx="4724400" cy="838200"/>
            <a:chOff x="1298" y="1873"/>
            <a:chExt cx="3020" cy="478"/>
          </a:xfrm>
        </p:grpSpPr>
        <p:sp>
          <p:nvSpPr>
            <p:cNvPr id="106515" name="Rectangle 24">
              <a:extLst>
                <a:ext uri="{FF2B5EF4-FFF2-40B4-BE49-F238E27FC236}">
                  <a16:creationId xmlns:a16="http://schemas.microsoft.com/office/drawing/2014/main" id="{F8197C3F-4604-4E47-9B6E-84431D47AC15}"/>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6516" name="Rectangle 25">
              <a:extLst>
                <a:ext uri="{FF2B5EF4-FFF2-40B4-BE49-F238E27FC236}">
                  <a16:creationId xmlns:a16="http://schemas.microsoft.com/office/drawing/2014/main" id="{99BF97A3-20F5-4F4D-81DA-3E8A998E1968}"/>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6517" name="Freeform 26">
              <a:extLst>
                <a:ext uri="{FF2B5EF4-FFF2-40B4-BE49-F238E27FC236}">
                  <a16:creationId xmlns:a16="http://schemas.microsoft.com/office/drawing/2014/main" id="{2E89FBC7-5D03-457F-8983-BF7E9F3FFCBD}"/>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18" name="Freeform 27">
              <a:extLst>
                <a:ext uri="{FF2B5EF4-FFF2-40B4-BE49-F238E27FC236}">
                  <a16:creationId xmlns:a16="http://schemas.microsoft.com/office/drawing/2014/main" id="{40B8DEED-3B26-42C8-8226-3544CCB36F17}"/>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19" name="Freeform 28">
              <a:extLst>
                <a:ext uri="{FF2B5EF4-FFF2-40B4-BE49-F238E27FC236}">
                  <a16:creationId xmlns:a16="http://schemas.microsoft.com/office/drawing/2014/main" id="{F1824EA3-1D4D-4DAC-8577-BCCF73AF4752}"/>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0" name="Freeform 29">
              <a:extLst>
                <a:ext uri="{FF2B5EF4-FFF2-40B4-BE49-F238E27FC236}">
                  <a16:creationId xmlns:a16="http://schemas.microsoft.com/office/drawing/2014/main" id="{C5B5EDA9-BD27-4309-9C64-93F7294C094D}"/>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21" name="Freeform 30">
              <a:extLst>
                <a:ext uri="{FF2B5EF4-FFF2-40B4-BE49-F238E27FC236}">
                  <a16:creationId xmlns:a16="http://schemas.microsoft.com/office/drawing/2014/main" id="{02245E55-DCD6-4A47-BF2C-66591127335D}"/>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2" name="Freeform 31">
              <a:extLst>
                <a:ext uri="{FF2B5EF4-FFF2-40B4-BE49-F238E27FC236}">
                  <a16:creationId xmlns:a16="http://schemas.microsoft.com/office/drawing/2014/main" id="{E5F1DF24-BA60-4FE1-95ED-99821CF14A23}"/>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23" name="Freeform 32">
              <a:extLst>
                <a:ext uri="{FF2B5EF4-FFF2-40B4-BE49-F238E27FC236}">
                  <a16:creationId xmlns:a16="http://schemas.microsoft.com/office/drawing/2014/main" id="{B3952677-20F6-40B9-9E2F-4DB19879E7B0}"/>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4" name="Freeform 33">
              <a:extLst>
                <a:ext uri="{FF2B5EF4-FFF2-40B4-BE49-F238E27FC236}">
                  <a16:creationId xmlns:a16="http://schemas.microsoft.com/office/drawing/2014/main" id="{3260DFDB-DBE3-440C-8108-246374C77F84}"/>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6507" name="Text Box 34">
            <a:extLst>
              <a:ext uri="{FF2B5EF4-FFF2-40B4-BE49-F238E27FC236}">
                <a16:creationId xmlns:a16="http://schemas.microsoft.com/office/drawing/2014/main" id="{F39E785C-C36F-4477-B762-A43447019CD3}"/>
              </a:ext>
            </a:extLst>
          </p:cNvPr>
          <p:cNvSpPr txBox="1">
            <a:spLocks noChangeArrowheads="1"/>
          </p:cNvSpPr>
          <p:nvPr/>
        </p:nvSpPr>
        <p:spPr bwMode="auto">
          <a:xfrm>
            <a:off x="2057400" y="1981200"/>
            <a:ext cx="4953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600" b="1">
                <a:solidFill>
                  <a:schemeClr val="tx2"/>
                </a:solidFill>
                <a:latin typeface="Arial" panose="020B0604020202020204" pitchFamily="34" charset="0"/>
              </a:rPr>
              <a:t>PERÍODO PREPARATORIO</a:t>
            </a:r>
          </a:p>
        </p:txBody>
      </p:sp>
      <p:pic>
        <p:nvPicPr>
          <p:cNvPr id="106508" name="Picture 35">
            <a:extLst>
              <a:ext uri="{FF2B5EF4-FFF2-40B4-BE49-F238E27FC236}">
                <a16:creationId xmlns:a16="http://schemas.microsoft.com/office/drawing/2014/main" id="{ED67230C-AA6F-478B-B151-65AFD64B05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981200"/>
            <a:ext cx="83026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9" name="Picture 36">
            <a:extLst>
              <a:ext uri="{FF2B5EF4-FFF2-40B4-BE49-F238E27FC236}">
                <a16:creationId xmlns:a16="http://schemas.microsoft.com/office/drawing/2014/main" id="{63EE7452-498F-468C-A2AF-852CE863D4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3488" y="2014538"/>
            <a:ext cx="823912"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0" name="Picture 37">
            <a:extLst>
              <a:ext uri="{FF2B5EF4-FFF2-40B4-BE49-F238E27FC236}">
                <a16:creationId xmlns:a16="http://schemas.microsoft.com/office/drawing/2014/main" id="{41AB3087-FB54-499D-8C7C-15A001CCF0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2004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1846" name="Text Box 38">
            <a:extLst>
              <a:ext uri="{FF2B5EF4-FFF2-40B4-BE49-F238E27FC236}">
                <a16:creationId xmlns:a16="http://schemas.microsoft.com/office/drawing/2014/main" id="{EA01EA03-5CD5-428B-BBE5-6CFF8F617143}"/>
              </a:ext>
            </a:extLst>
          </p:cNvPr>
          <p:cNvSpPr txBox="1">
            <a:spLocks noChangeArrowheads="1"/>
          </p:cNvSpPr>
          <p:nvPr/>
        </p:nvSpPr>
        <p:spPr bwMode="auto">
          <a:xfrm>
            <a:off x="3276600" y="3306763"/>
            <a:ext cx="2514600" cy="473075"/>
          </a:xfrm>
          <a:prstGeom prst="rect">
            <a:avLst/>
          </a:prstGeom>
          <a:noFill/>
          <a:ln>
            <a:noFill/>
          </a:ln>
          <a:effectLst/>
        </p:spPr>
        <p:txBody>
          <a:bodyPr>
            <a:spAutoFit/>
          </a:bodyPr>
          <a:lstStyle/>
          <a:p>
            <a:pPr algn="ctr">
              <a:defRPr/>
            </a:pPr>
            <a:r>
              <a:rPr lang="en-US" altLang="en-US" sz="2500" b="1">
                <a:solidFill>
                  <a:schemeClr val="tx2"/>
                </a:solidFill>
                <a:effectLst>
                  <a:outerShdw blurRad="38100" dist="38100" dir="2700000" algn="tl">
                    <a:srgbClr val="000000"/>
                  </a:outerShdw>
                </a:effectLst>
                <a:latin typeface="Arial" panose="020B0604020202020204" pitchFamily="34" charset="0"/>
              </a:rPr>
              <a:t>Descripción</a:t>
            </a:r>
          </a:p>
        </p:txBody>
      </p:sp>
      <p:sp>
        <p:nvSpPr>
          <p:cNvPr id="106512" name="Text Box 39">
            <a:extLst>
              <a:ext uri="{FF2B5EF4-FFF2-40B4-BE49-F238E27FC236}">
                <a16:creationId xmlns:a16="http://schemas.microsoft.com/office/drawing/2014/main" id="{3293141D-8A50-44E2-B538-AE065726CBE9}"/>
              </a:ext>
            </a:extLst>
          </p:cNvPr>
          <p:cNvSpPr txBox="1">
            <a:spLocks noChangeArrowheads="1"/>
          </p:cNvSpPr>
          <p:nvPr/>
        </p:nvSpPr>
        <p:spPr bwMode="auto">
          <a:xfrm>
            <a:off x="685800" y="3886200"/>
            <a:ext cx="777240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900" b="1">
                <a:solidFill>
                  <a:schemeClr val="tx1"/>
                </a:solidFill>
              </a:rPr>
              <a:t>Primer período/fase del proceso de entrenar durante el cual se crean los prerequisitos y se establece directamente las bases que aseguren alcanzar la forma deportiva a niveles óptimos</a:t>
            </a:r>
          </a:p>
          <a:p>
            <a:pPr algn="ctr"/>
            <a:r>
              <a:rPr lang="en-US" altLang="en-US" sz="2900" b="1">
                <a:solidFill>
                  <a:schemeClr val="tx1"/>
                </a:solidFill>
              </a:rPr>
              <a:t>y en el tiempo requerido</a:t>
            </a:r>
          </a:p>
        </p:txBody>
      </p:sp>
      <p:pic>
        <p:nvPicPr>
          <p:cNvPr id="106513" name="Picture 40">
            <a:extLst>
              <a:ext uri="{FF2B5EF4-FFF2-40B4-BE49-F238E27FC236}">
                <a16:creationId xmlns:a16="http://schemas.microsoft.com/office/drawing/2014/main" id="{85F75274-5E24-489D-9098-7807AFE1C3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33528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14" name="Picture 41">
            <a:extLst>
              <a:ext uri="{FF2B5EF4-FFF2-40B4-BE49-F238E27FC236}">
                <a16:creationId xmlns:a16="http://schemas.microsoft.com/office/drawing/2014/main" id="{1EA09DE5-85EA-413D-8687-17FDA1FA61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33528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6" name="Group 39">
            <a:extLst>
              <a:ext uri="{FF2B5EF4-FFF2-40B4-BE49-F238E27FC236}">
                <a16:creationId xmlns:a16="http://schemas.microsoft.com/office/drawing/2014/main" id="{587916AA-8F46-4ACF-8E3C-72318BA00620}"/>
              </a:ext>
            </a:extLst>
          </p:cNvPr>
          <p:cNvGrpSpPr>
            <a:grpSpLocks/>
          </p:cNvGrpSpPr>
          <p:nvPr/>
        </p:nvGrpSpPr>
        <p:grpSpPr bwMode="auto">
          <a:xfrm>
            <a:off x="304800" y="2819400"/>
            <a:ext cx="8534400" cy="3657600"/>
            <a:chOff x="1109" y="1020"/>
            <a:chExt cx="3542" cy="2280"/>
          </a:xfrm>
        </p:grpSpPr>
        <p:sp>
          <p:nvSpPr>
            <p:cNvPr id="108573" name="Rectangle 40">
              <a:extLst>
                <a:ext uri="{FF2B5EF4-FFF2-40B4-BE49-F238E27FC236}">
                  <a16:creationId xmlns:a16="http://schemas.microsoft.com/office/drawing/2014/main" id="{DA202D98-6843-4183-B9A9-EBD67CDB7F7C}"/>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8574" name="Rectangle 41">
              <a:extLst>
                <a:ext uri="{FF2B5EF4-FFF2-40B4-BE49-F238E27FC236}">
                  <a16:creationId xmlns:a16="http://schemas.microsoft.com/office/drawing/2014/main" id="{9268C531-E583-4D0C-8C12-98551BD051A9}"/>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8575" name="Freeform 42">
              <a:extLst>
                <a:ext uri="{FF2B5EF4-FFF2-40B4-BE49-F238E27FC236}">
                  <a16:creationId xmlns:a16="http://schemas.microsoft.com/office/drawing/2014/main" id="{24D404D1-1FFE-484B-BBE9-CB3DE5BC57FD}"/>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76" name="Freeform 43">
              <a:extLst>
                <a:ext uri="{FF2B5EF4-FFF2-40B4-BE49-F238E27FC236}">
                  <a16:creationId xmlns:a16="http://schemas.microsoft.com/office/drawing/2014/main" id="{F0C71FC4-7D0E-44CD-AA7E-0A13504AEAA0}"/>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08577" name="Freeform 44">
              <a:extLst>
                <a:ext uri="{FF2B5EF4-FFF2-40B4-BE49-F238E27FC236}">
                  <a16:creationId xmlns:a16="http://schemas.microsoft.com/office/drawing/2014/main" id="{13F7BDD9-BD10-425A-9CCE-7EE41DFDF6CA}"/>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78" name="Freeform 45">
              <a:extLst>
                <a:ext uri="{FF2B5EF4-FFF2-40B4-BE49-F238E27FC236}">
                  <a16:creationId xmlns:a16="http://schemas.microsoft.com/office/drawing/2014/main" id="{988C10FF-5643-454C-9C45-DF90A87C30A5}"/>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08579" name="Freeform 46">
              <a:extLst>
                <a:ext uri="{FF2B5EF4-FFF2-40B4-BE49-F238E27FC236}">
                  <a16:creationId xmlns:a16="http://schemas.microsoft.com/office/drawing/2014/main" id="{7BA1EDC1-60E0-4537-B6E4-3E2433E03393}"/>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80" name="Freeform 47">
              <a:extLst>
                <a:ext uri="{FF2B5EF4-FFF2-40B4-BE49-F238E27FC236}">
                  <a16:creationId xmlns:a16="http://schemas.microsoft.com/office/drawing/2014/main" id="{B6D5CB2D-C0A8-4ADC-8F7F-4C19041E87E9}"/>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08581" name="Freeform 48">
              <a:extLst>
                <a:ext uri="{FF2B5EF4-FFF2-40B4-BE49-F238E27FC236}">
                  <a16:creationId xmlns:a16="http://schemas.microsoft.com/office/drawing/2014/main" id="{8A381582-EE1F-4E6B-94F1-551DF1B08A3D}"/>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82" name="Freeform 49">
              <a:extLst>
                <a:ext uri="{FF2B5EF4-FFF2-40B4-BE49-F238E27FC236}">
                  <a16:creationId xmlns:a16="http://schemas.microsoft.com/office/drawing/2014/main" id="{623A467F-7D30-4869-9A39-B3B6568F5A49}"/>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108547" name="Picture 50">
            <a:extLst>
              <a:ext uri="{FF2B5EF4-FFF2-40B4-BE49-F238E27FC236}">
                <a16:creationId xmlns:a16="http://schemas.microsoft.com/office/drawing/2014/main" id="{BFD28F4F-29BC-44E2-A932-48CF485923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0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ext Box 51">
            <a:extLst>
              <a:ext uri="{FF2B5EF4-FFF2-40B4-BE49-F238E27FC236}">
                <a16:creationId xmlns:a16="http://schemas.microsoft.com/office/drawing/2014/main" id="{9FE80854-F73B-42BF-97EE-8C2F5D1E0763}"/>
              </a:ext>
            </a:extLst>
          </p:cNvPr>
          <p:cNvSpPr txBox="1">
            <a:spLocks noChangeArrowheads="1"/>
          </p:cNvSpPr>
          <p:nvPr/>
        </p:nvSpPr>
        <p:spPr bwMode="auto">
          <a:xfrm>
            <a:off x="1447800" y="4572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108549" name="Picture 52">
            <a:extLst>
              <a:ext uri="{FF2B5EF4-FFF2-40B4-BE49-F238E27FC236}">
                <a16:creationId xmlns:a16="http://schemas.microsoft.com/office/drawing/2014/main" id="{DB356F6C-9D72-4A31-8648-32364B44FC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810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0" name="Text Box 53">
            <a:extLst>
              <a:ext uri="{FF2B5EF4-FFF2-40B4-BE49-F238E27FC236}">
                <a16:creationId xmlns:a16="http://schemas.microsoft.com/office/drawing/2014/main" id="{94B2575F-18BF-42D6-9921-1005EF757924}"/>
              </a:ext>
            </a:extLst>
          </p:cNvPr>
          <p:cNvSpPr txBox="1">
            <a:spLocks noChangeArrowheads="1"/>
          </p:cNvSpPr>
          <p:nvPr/>
        </p:nvSpPr>
        <p:spPr bwMode="auto">
          <a:xfrm>
            <a:off x="5334000" y="457200"/>
            <a:ext cx="2362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Estructuración:</a:t>
            </a:r>
          </a:p>
        </p:txBody>
      </p:sp>
      <p:pic>
        <p:nvPicPr>
          <p:cNvPr id="108551" name="Picture 54">
            <a:extLst>
              <a:ext uri="{FF2B5EF4-FFF2-40B4-BE49-F238E27FC236}">
                <a16:creationId xmlns:a16="http://schemas.microsoft.com/office/drawing/2014/main" id="{A67FF6FE-8A82-4780-92CD-D9FA9FA99B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066800"/>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2" name="Text Box 55">
            <a:extLst>
              <a:ext uri="{FF2B5EF4-FFF2-40B4-BE49-F238E27FC236}">
                <a16:creationId xmlns:a16="http://schemas.microsoft.com/office/drawing/2014/main" id="{45A2C510-A467-426D-9222-4F0B4AADFE84}"/>
              </a:ext>
            </a:extLst>
          </p:cNvPr>
          <p:cNvSpPr txBox="1">
            <a:spLocks noChangeArrowheads="1"/>
          </p:cNvSpPr>
          <p:nvPr/>
        </p:nvSpPr>
        <p:spPr bwMode="auto">
          <a:xfrm>
            <a:off x="762000" y="11430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b="1">
                <a:solidFill>
                  <a:schemeClr val="tx1"/>
                </a:solidFill>
                <a:latin typeface="Arial" panose="020B0604020202020204" pitchFamily="34" charset="0"/>
              </a:rPr>
              <a:t>Distribución/Periodización Anual del Entrenamiento</a:t>
            </a:r>
          </a:p>
        </p:txBody>
      </p:sp>
      <p:sp>
        <p:nvSpPr>
          <p:cNvPr id="108553" name="AutoShape 56">
            <a:extLst>
              <a:ext uri="{FF2B5EF4-FFF2-40B4-BE49-F238E27FC236}">
                <a16:creationId xmlns:a16="http://schemas.microsoft.com/office/drawing/2014/main" id="{5A97735A-AB91-4DFF-981B-B4F90D3E7038}"/>
              </a:ext>
            </a:extLst>
          </p:cNvPr>
          <p:cNvSpPr>
            <a:spLocks noChangeArrowheads="1"/>
          </p:cNvSpPr>
          <p:nvPr/>
        </p:nvSpPr>
        <p:spPr bwMode="auto">
          <a:xfrm>
            <a:off x="533400" y="3048000"/>
            <a:ext cx="8077200" cy="32004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grpSp>
        <p:nvGrpSpPr>
          <p:cNvPr id="108554" name="Group 57">
            <a:extLst>
              <a:ext uri="{FF2B5EF4-FFF2-40B4-BE49-F238E27FC236}">
                <a16:creationId xmlns:a16="http://schemas.microsoft.com/office/drawing/2014/main" id="{D8C59C37-BF5D-4A09-8EEE-DF249A2C4FE4}"/>
              </a:ext>
            </a:extLst>
          </p:cNvPr>
          <p:cNvGrpSpPr>
            <a:grpSpLocks/>
          </p:cNvGrpSpPr>
          <p:nvPr/>
        </p:nvGrpSpPr>
        <p:grpSpPr bwMode="auto">
          <a:xfrm>
            <a:off x="2133600" y="1828800"/>
            <a:ext cx="4724400" cy="838200"/>
            <a:chOff x="1298" y="1873"/>
            <a:chExt cx="3020" cy="478"/>
          </a:xfrm>
        </p:grpSpPr>
        <p:sp>
          <p:nvSpPr>
            <p:cNvPr id="108563" name="Rectangle 58">
              <a:extLst>
                <a:ext uri="{FF2B5EF4-FFF2-40B4-BE49-F238E27FC236}">
                  <a16:creationId xmlns:a16="http://schemas.microsoft.com/office/drawing/2014/main" id="{3E36B40D-699A-4FD7-9647-DEF63AFFCF84}"/>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8564" name="Rectangle 59">
              <a:extLst>
                <a:ext uri="{FF2B5EF4-FFF2-40B4-BE49-F238E27FC236}">
                  <a16:creationId xmlns:a16="http://schemas.microsoft.com/office/drawing/2014/main" id="{6799626A-2E9F-46AC-B1A8-6EA79477C017}"/>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08565" name="Freeform 60">
              <a:extLst>
                <a:ext uri="{FF2B5EF4-FFF2-40B4-BE49-F238E27FC236}">
                  <a16:creationId xmlns:a16="http://schemas.microsoft.com/office/drawing/2014/main" id="{B61B7BB6-2216-4033-9EF0-180046547EB3}"/>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6" name="Freeform 61">
              <a:extLst>
                <a:ext uri="{FF2B5EF4-FFF2-40B4-BE49-F238E27FC236}">
                  <a16:creationId xmlns:a16="http://schemas.microsoft.com/office/drawing/2014/main" id="{E4FB591E-C656-4B31-B2FD-63B816B0C915}"/>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567" name="Freeform 62">
              <a:extLst>
                <a:ext uri="{FF2B5EF4-FFF2-40B4-BE49-F238E27FC236}">
                  <a16:creationId xmlns:a16="http://schemas.microsoft.com/office/drawing/2014/main" id="{095072EA-D7AF-4EC2-8980-D307D0455CD4}"/>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8" name="Freeform 63">
              <a:extLst>
                <a:ext uri="{FF2B5EF4-FFF2-40B4-BE49-F238E27FC236}">
                  <a16:creationId xmlns:a16="http://schemas.microsoft.com/office/drawing/2014/main" id="{3149E11B-ED08-4E4B-A74B-B6E79742E266}"/>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569" name="Freeform 64">
              <a:extLst>
                <a:ext uri="{FF2B5EF4-FFF2-40B4-BE49-F238E27FC236}">
                  <a16:creationId xmlns:a16="http://schemas.microsoft.com/office/drawing/2014/main" id="{BBAEE59D-6CBE-459D-BFB6-81C717544DB6}"/>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70" name="Freeform 65">
              <a:extLst>
                <a:ext uri="{FF2B5EF4-FFF2-40B4-BE49-F238E27FC236}">
                  <a16:creationId xmlns:a16="http://schemas.microsoft.com/office/drawing/2014/main" id="{8DD7585C-AD40-4691-896A-8D90DFA1D2F4}"/>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571" name="Freeform 66">
              <a:extLst>
                <a:ext uri="{FF2B5EF4-FFF2-40B4-BE49-F238E27FC236}">
                  <a16:creationId xmlns:a16="http://schemas.microsoft.com/office/drawing/2014/main" id="{246220A9-9CA1-418A-A4B9-2381D1088AEC}"/>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72" name="Freeform 67">
              <a:extLst>
                <a:ext uri="{FF2B5EF4-FFF2-40B4-BE49-F238E27FC236}">
                  <a16:creationId xmlns:a16="http://schemas.microsoft.com/office/drawing/2014/main" id="{4FCBB99D-700B-405C-8468-E9081D9228E3}"/>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8555" name="Text Box 68">
            <a:extLst>
              <a:ext uri="{FF2B5EF4-FFF2-40B4-BE49-F238E27FC236}">
                <a16:creationId xmlns:a16="http://schemas.microsoft.com/office/drawing/2014/main" id="{816D1F53-8D3B-49F2-AB11-DB4BB1D9DC7C}"/>
              </a:ext>
            </a:extLst>
          </p:cNvPr>
          <p:cNvSpPr txBox="1">
            <a:spLocks noChangeArrowheads="1"/>
          </p:cNvSpPr>
          <p:nvPr/>
        </p:nvSpPr>
        <p:spPr bwMode="auto">
          <a:xfrm>
            <a:off x="2057400" y="1981200"/>
            <a:ext cx="4953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600" b="1">
                <a:solidFill>
                  <a:schemeClr val="tx2"/>
                </a:solidFill>
                <a:latin typeface="Arial" panose="020B0604020202020204" pitchFamily="34" charset="0"/>
              </a:rPr>
              <a:t>PERÍODO PREPARATORIO</a:t>
            </a:r>
          </a:p>
        </p:txBody>
      </p:sp>
      <p:pic>
        <p:nvPicPr>
          <p:cNvPr id="108556" name="Picture 69">
            <a:extLst>
              <a:ext uri="{FF2B5EF4-FFF2-40B4-BE49-F238E27FC236}">
                <a16:creationId xmlns:a16="http://schemas.microsoft.com/office/drawing/2014/main" id="{D89895A9-8DA4-42B2-AA52-2C009AFEF6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981200"/>
            <a:ext cx="83026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7" name="Picture 70">
            <a:extLst>
              <a:ext uri="{FF2B5EF4-FFF2-40B4-BE49-F238E27FC236}">
                <a16:creationId xmlns:a16="http://schemas.microsoft.com/office/drawing/2014/main" id="{A6EDE6CF-063C-4D7A-AEF8-8A83233D0D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3488" y="2014538"/>
            <a:ext cx="823912"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8" name="Picture 71">
            <a:extLst>
              <a:ext uri="{FF2B5EF4-FFF2-40B4-BE49-F238E27FC236}">
                <a16:creationId xmlns:a16="http://schemas.microsoft.com/office/drawing/2014/main" id="{831B27B3-9383-43CA-9CD7-9347066084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2004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3928" name="Text Box 72">
            <a:extLst>
              <a:ext uri="{FF2B5EF4-FFF2-40B4-BE49-F238E27FC236}">
                <a16:creationId xmlns:a16="http://schemas.microsoft.com/office/drawing/2014/main" id="{6130D274-2A73-4487-82EC-0B942A408A93}"/>
              </a:ext>
            </a:extLst>
          </p:cNvPr>
          <p:cNvSpPr txBox="1">
            <a:spLocks noChangeArrowheads="1"/>
          </p:cNvSpPr>
          <p:nvPr/>
        </p:nvSpPr>
        <p:spPr bwMode="auto">
          <a:xfrm>
            <a:off x="3276600" y="3306763"/>
            <a:ext cx="2514600" cy="473075"/>
          </a:xfrm>
          <a:prstGeom prst="rect">
            <a:avLst/>
          </a:prstGeom>
          <a:noFill/>
          <a:ln>
            <a:noFill/>
          </a:ln>
          <a:effectLst/>
        </p:spPr>
        <p:txBody>
          <a:bodyPr>
            <a:spAutoFit/>
          </a:bodyPr>
          <a:lstStyle/>
          <a:p>
            <a:pPr algn="ctr">
              <a:defRPr/>
            </a:pPr>
            <a:r>
              <a:rPr lang="en-US" altLang="en-US" sz="2500" b="1">
                <a:solidFill>
                  <a:schemeClr val="tx2"/>
                </a:solidFill>
                <a:effectLst>
                  <a:outerShdw blurRad="38100" dist="38100" dir="2700000" algn="tl">
                    <a:srgbClr val="000000"/>
                  </a:outerShdw>
                </a:effectLst>
                <a:latin typeface="Arial" panose="020B0604020202020204" pitchFamily="34" charset="0"/>
              </a:rPr>
              <a:t>Descripción</a:t>
            </a:r>
          </a:p>
        </p:txBody>
      </p:sp>
      <p:sp>
        <p:nvSpPr>
          <p:cNvPr id="108560" name="Text Box 73">
            <a:extLst>
              <a:ext uri="{FF2B5EF4-FFF2-40B4-BE49-F238E27FC236}">
                <a16:creationId xmlns:a16="http://schemas.microsoft.com/office/drawing/2014/main" id="{89F333BF-AB0F-4D68-84AC-EC939184D15E}"/>
              </a:ext>
            </a:extLst>
          </p:cNvPr>
          <p:cNvSpPr txBox="1">
            <a:spLocks noChangeArrowheads="1"/>
          </p:cNvSpPr>
          <p:nvPr/>
        </p:nvSpPr>
        <p:spPr bwMode="auto">
          <a:xfrm>
            <a:off x="609600" y="3886200"/>
            <a:ext cx="79248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3400" b="1">
                <a:solidFill>
                  <a:schemeClr val="tx1"/>
                </a:solidFill>
              </a:rPr>
              <a:t>Período el cual se entrena con el fin de constituir una base para la capacidad regular de rendimiento durante</a:t>
            </a:r>
          </a:p>
          <a:p>
            <a:pPr algn="ctr"/>
            <a:r>
              <a:rPr lang="en-US" altLang="en-US" sz="3400" b="1">
                <a:solidFill>
                  <a:schemeClr val="tx1"/>
                </a:solidFill>
              </a:rPr>
              <a:t>el período de competencias</a:t>
            </a:r>
          </a:p>
        </p:txBody>
      </p:sp>
      <p:pic>
        <p:nvPicPr>
          <p:cNvPr id="108561" name="Picture 74">
            <a:extLst>
              <a:ext uri="{FF2B5EF4-FFF2-40B4-BE49-F238E27FC236}">
                <a16:creationId xmlns:a16="http://schemas.microsoft.com/office/drawing/2014/main" id="{5743BE10-6591-41C3-B341-FB807263E6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33528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2" name="Picture 75">
            <a:extLst>
              <a:ext uri="{FF2B5EF4-FFF2-40B4-BE49-F238E27FC236}">
                <a16:creationId xmlns:a16="http://schemas.microsoft.com/office/drawing/2014/main" id="{59313321-ED69-4522-B851-7679E18BCF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33528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4" name="Group 2">
            <a:extLst>
              <a:ext uri="{FF2B5EF4-FFF2-40B4-BE49-F238E27FC236}">
                <a16:creationId xmlns:a16="http://schemas.microsoft.com/office/drawing/2014/main" id="{5DA2EFFB-8DDF-4C6B-98B8-7BFBF3EA7E78}"/>
              </a:ext>
            </a:extLst>
          </p:cNvPr>
          <p:cNvGrpSpPr>
            <a:grpSpLocks/>
          </p:cNvGrpSpPr>
          <p:nvPr/>
        </p:nvGrpSpPr>
        <p:grpSpPr bwMode="auto">
          <a:xfrm>
            <a:off x="304800" y="2819400"/>
            <a:ext cx="8534400" cy="3657600"/>
            <a:chOff x="1109" y="1020"/>
            <a:chExt cx="3542" cy="2280"/>
          </a:xfrm>
        </p:grpSpPr>
        <p:sp>
          <p:nvSpPr>
            <p:cNvPr id="110621" name="Rectangle 3">
              <a:extLst>
                <a:ext uri="{FF2B5EF4-FFF2-40B4-BE49-F238E27FC236}">
                  <a16:creationId xmlns:a16="http://schemas.microsoft.com/office/drawing/2014/main" id="{C79E5620-CDCE-4F48-A413-4D1B1672CABF}"/>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0622" name="Rectangle 4">
              <a:extLst>
                <a:ext uri="{FF2B5EF4-FFF2-40B4-BE49-F238E27FC236}">
                  <a16:creationId xmlns:a16="http://schemas.microsoft.com/office/drawing/2014/main" id="{17736251-743B-49D8-B095-53B98006B34B}"/>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0623" name="Freeform 5">
              <a:extLst>
                <a:ext uri="{FF2B5EF4-FFF2-40B4-BE49-F238E27FC236}">
                  <a16:creationId xmlns:a16="http://schemas.microsoft.com/office/drawing/2014/main" id="{1A0B3B2D-5070-4C1A-B0F2-15A52B34A09E}"/>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24" name="Freeform 6">
              <a:extLst>
                <a:ext uri="{FF2B5EF4-FFF2-40B4-BE49-F238E27FC236}">
                  <a16:creationId xmlns:a16="http://schemas.microsoft.com/office/drawing/2014/main" id="{6517B5AE-70DD-4457-A95E-FE66FFE1AAEF}"/>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10625" name="Freeform 7">
              <a:extLst>
                <a:ext uri="{FF2B5EF4-FFF2-40B4-BE49-F238E27FC236}">
                  <a16:creationId xmlns:a16="http://schemas.microsoft.com/office/drawing/2014/main" id="{A2168A96-C899-486F-9F57-9E0812CEAB68}"/>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26" name="Freeform 8">
              <a:extLst>
                <a:ext uri="{FF2B5EF4-FFF2-40B4-BE49-F238E27FC236}">
                  <a16:creationId xmlns:a16="http://schemas.microsoft.com/office/drawing/2014/main" id="{63B5EB33-BFD1-49F1-9465-7C2227F3E142}"/>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10627" name="Freeform 9">
              <a:extLst>
                <a:ext uri="{FF2B5EF4-FFF2-40B4-BE49-F238E27FC236}">
                  <a16:creationId xmlns:a16="http://schemas.microsoft.com/office/drawing/2014/main" id="{47DA80F5-BFE0-4BC7-9DB8-3B0767B78826}"/>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28" name="Freeform 10">
              <a:extLst>
                <a:ext uri="{FF2B5EF4-FFF2-40B4-BE49-F238E27FC236}">
                  <a16:creationId xmlns:a16="http://schemas.microsoft.com/office/drawing/2014/main" id="{775B7AE6-0CCA-4F5D-8ACC-785917952A9F}"/>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10629" name="Freeform 11">
              <a:extLst>
                <a:ext uri="{FF2B5EF4-FFF2-40B4-BE49-F238E27FC236}">
                  <a16:creationId xmlns:a16="http://schemas.microsoft.com/office/drawing/2014/main" id="{02E1E9DD-146D-4E40-8636-508370EEE72D}"/>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30" name="Freeform 12">
              <a:extLst>
                <a:ext uri="{FF2B5EF4-FFF2-40B4-BE49-F238E27FC236}">
                  <a16:creationId xmlns:a16="http://schemas.microsoft.com/office/drawing/2014/main" id="{51CD78FC-77B7-4C8A-99AA-85A1AEC77BF7}"/>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110595" name="Picture 13">
            <a:extLst>
              <a:ext uri="{FF2B5EF4-FFF2-40B4-BE49-F238E27FC236}">
                <a16:creationId xmlns:a16="http://schemas.microsoft.com/office/drawing/2014/main" id="{4B24238A-5D2F-4F08-BFE5-B93F3BA55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0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Text Box 14">
            <a:extLst>
              <a:ext uri="{FF2B5EF4-FFF2-40B4-BE49-F238E27FC236}">
                <a16:creationId xmlns:a16="http://schemas.microsoft.com/office/drawing/2014/main" id="{9EF482E2-1B76-45AE-A815-E5303BAA4A1A}"/>
              </a:ext>
            </a:extLst>
          </p:cNvPr>
          <p:cNvSpPr txBox="1">
            <a:spLocks noChangeArrowheads="1"/>
          </p:cNvSpPr>
          <p:nvPr/>
        </p:nvSpPr>
        <p:spPr bwMode="auto">
          <a:xfrm>
            <a:off x="1447800" y="4572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110597" name="Picture 15">
            <a:extLst>
              <a:ext uri="{FF2B5EF4-FFF2-40B4-BE49-F238E27FC236}">
                <a16:creationId xmlns:a16="http://schemas.microsoft.com/office/drawing/2014/main" id="{0ABFDF73-ECA4-4298-8044-BB593F6381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810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8" name="Text Box 16">
            <a:extLst>
              <a:ext uri="{FF2B5EF4-FFF2-40B4-BE49-F238E27FC236}">
                <a16:creationId xmlns:a16="http://schemas.microsoft.com/office/drawing/2014/main" id="{BE810E66-11A3-433E-A6F9-623799379B2F}"/>
              </a:ext>
            </a:extLst>
          </p:cNvPr>
          <p:cNvSpPr txBox="1">
            <a:spLocks noChangeArrowheads="1"/>
          </p:cNvSpPr>
          <p:nvPr/>
        </p:nvSpPr>
        <p:spPr bwMode="auto">
          <a:xfrm>
            <a:off x="5334000" y="457200"/>
            <a:ext cx="2362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Estructuración:</a:t>
            </a:r>
          </a:p>
        </p:txBody>
      </p:sp>
      <p:pic>
        <p:nvPicPr>
          <p:cNvPr id="110599" name="Picture 17">
            <a:extLst>
              <a:ext uri="{FF2B5EF4-FFF2-40B4-BE49-F238E27FC236}">
                <a16:creationId xmlns:a16="http://schemas.microsoft.com/office/drawing/2014/main" id="{677A9BD4-9F4A-469F-913C-2B2332C0CC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066800"/>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0" name="Text Box 18">
            <a:extLst>
              <a:ext uri="{FF2B5EF4-FFF2-40B4-BE49-F238E27FC236}">
                <a16:creationId xmlns:a16="http://schemas.microsoft.com/office/drawing/2014/main" id="{59C80B84-7B34-40E8-85BE-1F919C2A0F1E}"/>
              </a:ext>
            </a:extLst>
          </p:cNvPr>
          <p:cNvSpPr txBox="1">
            <a:spLocks noChangeArrowheads="1"/>
          </p:cNvSpPr>
          <p:nvPr/>
        </p:nvSpPr>
        <p:spPr bwMode="auto">
          <a:xfrm>
            <a:off x="762000" y="11430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b="1">
                <a:solidFill>
                  <a:schemeClr val="tx1"/>
                </a:solidFill>
                <a:latin typeface="Arial" panose="020B0604020202020204" pitchFamily="34" charset="0"/>
              </a:rPr>
              <a:t>Distribución/Periodización Anual del Entrenamiento</a:t>
            </a:r>
          </a:p>
        </p:txBody>
      </p:sp>
      <p:sp>
        <p:nvSpPr>
          <p:cNvPr id="110601" name="AutoShape 19">
            <a:extLst>
              <a:ext uri="{FF2B5EF4-FFF2-40B4-BE49-F238E27FC236}">
                <a16:creationId xmlns:a16="http://schemas.microsoft.com/office/drawing/2014/main" id="{0394962B-E3E0-4024-AE09-8673351D0192}"/>
              </a:ext>
            </a:extLst>
          </p:cNvPr>
          <p:cNvSpPr>
            <a:spLocks noChangeArrowheads="1"/>
          </p:cNvSpPr>
          <p:nvPr/>
        </p:nvSpPr>
        <p:spPr bwMode="auto">
          <a:xfrm>
            <a:off x="533400" y="2971800"/>
            <a:ext cx="8077200" cy="32004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grpSp>
        <p:nvGrpSpPr>
          <p:cNvPr id="110602" name="Group 20">
            <a:extLst>
              <a:ext uri="{FF2B5EF4-FFF2-40B4-BE49-F238E27FC236}">
                <a16:creationId xmlns:a16="http://schemas.microsoft.com/office/drawing/2014/main" id="{AF482BAC-6E37-4D8E-A647-7F29042B4440}"/>
              </a:ext>
            </a:extLst>
          </p:cNvPr>
          <p:cNvGrpSpPr>
            <a:grpSpLocks/>
          </p:cNvGrpSpPr>
          <p:nvPr/>
        </p:nvGrpSpPr>
        <p:grpSpPr bwMode="auto">
          <a:xfrm>
            <a:off x="2133600" y="1828800"/>
            <a:ext cx="4724400" cy="838200"/>
            <a:chOff x="1298" y="1873"/>
            <a:chExt cx="3020" cy="478"/>
          </a:xfrm>
        </p:grpSpPr>
        <p:sp>
          <p:nvSpPr>
            <p:cNvPr id="110611" name="Rectangle 21">
              <a:extLst>
                <a:ext uri="{FF2B5EF4-FFF2-40B4-BE49-F238E27FC236}">
                  <a16:creationId xmlns:a16="http://schemas.microsoft.com/office/drawing/2014/main" id="{E3A6B4BC-4B4F-45F8-87CA-2E45A9F2A700}"/>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0612" name="Rectangle 22">
              <a:extLst>
                <a:ext uri="{FF2B5EF4-FFF2-40B4-BE49-F238E27FC236}">
                  <a16:creationId xmlns:a16="http://schemas.microsoft.com/office/drawing/2014/main" id="{752D5D50-06A7-407D-840D-3C1F57CA05C7}"/>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0613" name="Freeform 23">
              <a:extLst>
                <a:ext uri="{FF2B5EF4-FFF2-40B4-BE49-F238E27FC236}">
                  <a16:creationId xmlns:a16="http://schemas.microsoft.com/office/drawing/2014/main" id="{4C63E09B-C45A-4A36-83A3-A5E8633CAAA5}"/>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14" name="Freeform 24">
              <a:extLst>
                <a:ext uri="{FF2B5EF4-FFF2-40B4-BE49-F238E27FC236}">
                  <a16:creationId xmlns:a16="http://schemas.microsoft.com/office/drawing/2014/main" id="{48A3C4A0-0750-4F52-A271-802E5109F2CF}"/>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615" name="Freeform 25">
              <a:extLst>
                <a:ext uri="{FF2B5EF4-FFF2-40B4-BE49-F238E27FC236}">
                  <a16:creationId xmlns:a16="http://schemas.microsoft.com/office/drawing/2014/main" id="{AD47F104-0F4C-4CD9-9B6D-DF8583EEF759}"/>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16" name="Freeform 26">
              <a:extLst>
                <a:ext uri="{FF2B5EF4-FFF2-40B4-BE49-F238E27FC236}">
                  <a16:creationId xmlns:a16="http://schemas.microsoft.com/office/drawing/2014/main" id="{5D91031B-A16A-486F-A9DD-BD26756DEFCE}"/>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617" name="Freeform 27">
              <a:extLst>
                <a:ext uri="{FF2B5EF4-FFF2-40B4-BE49-F238E27FC236}">
                  <a16:creationId xmlns:a16="http://schemas.microsoft.com/office/drawing/2014/main" id="{F95E5829-F902-4F76-A490-C22AF6D92E0E}"/>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18" name="Freeform 28">
              <a:extLst>
                <a:ext uri="{FF2B5EF4-FFF2-40B4-BE49-F238E27FC236}">
                  <a16:creationId xmlns:a16="http://schemas.microsoft.com/office/drawing/2014/main" id="{4D47820F-BB43-4C34-8D71-AEDC9F3B4BD7}"/>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619" name="Freeform 29">
              <a:extLst>
                <a:ext uri="{FF2B5EF4-FFF2-40B4-BE49-F238E27FC236}">
                  <a16:creationId xmlns:a16="http://schemas.microsoft.com/office/drawing/2014/main" id="{97C67007-9580-42B4-9302-69900F299DF3}"/>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20" name="Freeform 30">
              <a:extLst>
                <a:ext uri="{FF2B5EF4-FFF2-40B4-BE49-F238E27FC236}">
                  <a16:creationId xmlns:a16="http://schemas.microsoft.com/office/drawing/2014/main" id="{8DDE2BF3-540C-437C-B72D-F0A4F5BE1D86}"/>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0603" name="Text Box 31">
            <a:extLst>
              <a:ext uri="{FF2B5EF4-FFF2-40B4-BE49-F238E27FC236}">
                <a16:creationId xmlns:a16="http://schemas.microsoft.com/office/drawing/2014/main" id="{5811A9E5-E0E4-4707-AD11-79C6CDAA0FB2}"/>
              </a:ext>
            </a:extLst>
          </p:cNvPr>
          <p:cNvSpPr txBox="1">
            <a:spLocks noChangeArrowheads="1"/>
          </p:cNvSpPr>
          <p:nvPr/>
        </p:nvSpPr>
        <p:spPr bwMode="auto">
          <a:xfrm>
            <a:off x="2057400" y="1981200"/>
            <a:ext cx="4953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600" b="1">
                <a:solidFill>
                  <a:schemeClr val="tx2"/>
                </a:solidFill>
                <a:latin typeface="Arial" panose="020B0604020202020204" pitchFamily="34" charset="0"/>
              </a:rPr>
              <a:t>PERÍODO PREPARATORIO</a:t>
            </a:r>
          </a:p>
        </p:txBody>
      </p:sp>
      <p:pic>
        <p:nvPicPr>
          <p:cNvPr id="110604" name="Picture 32">
            <a:extLst>
              <a:ext uri="{FF2B5EF4-FFF2-40B4-BE49-F238E27FC236}">
                <a16:creationId xmlns:a16="http://schemas.microsoft.com/office/drawing/2014/main" id="{A086A8B1-C752-4AAB-9982-C3ECF79A6B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981200"/>
            <a:ext cx="83026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605" name="Picture 33">
            <a:extLst>
              <a:ext uri="{FF2B5EF4-FFF2-40B4-BE49-F238E27FC236}">
                <a16:creationId xmlns:a16="http://schemas.microsoft.com/office/drawing/2014/main" id="{9BF4CF90-0BEB-4AB7-9F8A-8C0889714F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3488" y="2014538"/>
            <a:ext cx="823912"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606" name="Picture 34">
            <a:extLst>
              <a:ext uri="{FF2B5EF4-FFF2-40B4-BE49-F238E27FC236}">
                <a16:creationId xmlns:a16="http://schemas.microsoft.com/office/drawing/2014/main" id="{2C9B3134-127F-4F55-A5B6-49DC6D60A0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200400"/>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939" name="Text Box 35">
            <a:extLst>
              <a:ext uri="{FF2B5EF4-FFF2-40B4-BE49-F238E27FC236}">
                <a16:creationId xmlns:a16="http://schemas.microsoft.com/office/drawing/2014/main" id="{DE16BEB6-51EA-4B04-BB72-3C835E77EEAE}"/>
              </a:ext>
            </a:extLst>
          </p:cNvPr>
          <p:cNvSpPr txBox="1">
            <a:spLocks noChangeArrowheads="1"/>
          </p:cNvSpPr>
          <p:nvPr/>
        </p:nvSpPr>
        <p:spPr bwMode="auto">
          <a:xfrm>
            <a:off x="3276600" y="3306763"/>
            <a:ext cx="2514600" cy="473075"/>
          </a:xfrm>
          <a:prstGeom prst="rect">
            <a:avLst/>
          </a:prstGeom>
          <a:noFill/>
          <a:ln>
            <a:noFill/>
          </a:ln>
          <a:effectLst/>
        </p:spPr>
        <p:txBody>
          <a:bodyPr>
            <a:spAutoFit/>
          </a:bodyPr>
          <a:lstStyle/>
          <a:p>
            <a:pPr algn="ctr">
              <a:defRPr/>
            </a:pPr>
            <a:r>
              <a:rPr lang="en-US" altLang="en-US" sz="2500" b="1">
                <a:solidFill>
                  <a:schemeClr val="tx2"/>
                </a:solidFill>
                <a:effectLst>
                  <a:outerShdw blurRad="38100" dist="38100" dir="2700000" algn="tl">
                    <a:srgbClr val="000000"/>
                  </a:outerShdw>
                </a:effectLst>
                <a:latin typeface="Arial" panose="020B0604020202020204" pitchFamily="34" charset="0"/>
              </a:rPr>
              <a:t>Descripción</a:t>
            </a:r>
          </a:p>
        </p:txBody>
      </p:sp>
      <p:sp>
        <p:nvSpPr>
          <p:cNvPr id="110608" name="Text Box 36">
            <a:extLst>
              <a:ext uri="{FF2B5EF4-FFF2-40B4-BE49-F238E27FC236}">
                <a16:creationId xmlns:a16="http://schemas.microsoft.com/office/drawing/2014/main" id="{50025314-1C7C-4014-9EEC-753F594A2D6C}"/>
              </a:ext>
            </a:extLst>
          </p:cNvPr>
          <p:cNvSpPr txBox="1">
            <a:spLocks noChangeArrowheads="1"/>
          </p:cNvSpPr>
          <p:nvPr/>
        </p:nvSpPr>
        <p:spPr bwMode="auto">
          <a:xfrm>
            <a:off x="609600" y="3946525"/>
            <a:ext cx="78486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500" b="1">
                <a:solidFill>
                  <a:schemeClr val="tx1"/>
                </a:solidFill>
              </a:rPr>
              <a:t>El período fundamental del entrenamiento que se conduce en diferentes maneras durante todo el macrociclo, con el fin de aumentar al máximo las capacidades de los sistemas energéticos que predominan en el deporte específico practicado por el atleta</a:t>
            </a:r>
          </a:p>
        </p:txBody>
      </p:sp>
      <p:pic>
        <p:nvPicPr>
          <p:cNvPr id="110609" name="Picture 37">
            <a:extLst>
              <a:ext uri="{FF2B5EF4-FFF2-40B4-BE49-F238E27FC236}">
                <a16:creationId xmlns:a16="http://schemas.microsoft.com/office/drawing/2014/main" id="{B54251D4-77E4-456E-9464-B4CE335AD8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33528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610" name="Picture 38">
            <a:extLst>
              <a:ext uri="{FF2B5EF4-FFF2-40B4-BE49-F238E27FC236}">
                <a16:creationId xmlns:a16="http://schemas.microsoft.com/office/drawing/2014/main" id="{5BBA904B-1B8C-48F7-8D27-59FCD909E3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33528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Group 2">
            <a:extLst>
              <a:ext uri="{FF2B5EF4-FFF2-40B4-BE49-F238E27FC236}">
                <a16:creationId xmlns:a16="http://schemas.microsoft.com/office/drawing/2014/main" id="{337FBA8A-07A6-4742-8DC3-78575938740D}"/>
              </a:ext>
            </a:extLst>
          </p:cNvPr>
          <p:cNvGrpSpPr>
            <a:grpSpLocks/>
          </p:cNvGrpSpPr>
          <p:nvPr/>
        </p:nvGrpSpPr>
        <p:grpSpPr bwMode="auto">
          <a:xfrm>
            <a:off x="304800" y="2819400"/>
            <a:ext cx="8534400" cy="3657600"/>
            <a:chOff x="1109" y="1020"/>
            <a:chExt cx="3542" cy="2280"/>
          </a:xfrm>
        </p:grpSpPr>
        <p:sp>
          <p:nvSpPr>
            <p:cNvPr id="112681" name="Rectangle 3">
              <a:extLst>
                <a:ext uri="{FF2B5EF4-FFF2-40B4-BE49-F238E27FC236}">
                  <a16:creationId xmlns:a16="http://schemas.microsoft.com/office/drawing/2014/main" id="{C8A53425-D4F5-4B9E-A1AF-79CED931EF3E}"/>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2682" name="Rectangle 4">
              <a:extLst>
                <a:ext uri="{FF2B5EF4-FFF2-40B4-BE49-F238E27FC236}">
                  <a16:creationId xmlns:a16="http://schemas.microsoft.com/office/drawing/2014/main" id="{68E9D699-B452-4C43-9573-63FAA07FF598}"/>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2683" name="Freeform 5">
              <a:extLst>
                <a:ext uri="{FF2B5EF4-FFF2-40B4-BE49-F238E27FC236}">
                  <a16:creationId xmlns:a16="http://schemas.microsoft.com/office/drawing/2014/main" id="{87BC30CB-FD6A-4BF5-BE89-EB852F131FB2}"/>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4" name="Freeform 6">
              <a:extLst>
                <a:ext uri="{FF2B5EF4-FFF2-40B4-BE49-F238E27FC236}">
                  <a16:creationId xmlns:a16="http://schemas.microsoft.com/office/drawing/2014/main" id="{68B13013-7936-4F46-B1A6-6D4524167DF4}"/>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12685" name="Freeform 7">
              <a:extLst>
                <a:ext uri="{FF2B5EF4-FFF2-40B4-BE49-F238E27FC236}">
                  <a16:creationId xmlns:a16="http://schemas.microsoft.com/office/drawing/2014/main" id="{B5979582-CD9B-40D3-8909-4E8103A7C3BC}"/>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6" name="Freeform 8">
              <a:extLst>
                <a:ext uri="{FF2B5EF4-FFF2-40B4-BE49-F238E27FC236}">
                  <a16:creationId xmlns:a16="http://schemas.microsoft.com/office/drawing/2014/main" id="{52990E4B-7E54-43BC-B3CE-3F310E93666B}"/>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12687" name="Freeform 9">
              <a:extLst>
                <a:ext uri="{FF2B5EF4-FFF2-40B4-BE49-F238E27FC236}">
                  <a16:creationId xmlns:a16="http://schemas.microsoft.com/office/drawing/2014/main" id="{1EB58759-FA4A-4646-9AF1-C183E5AF1D48}"/>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8" name="Freeform 10">
              <a:extLst>
                <a:ext uri="{FF2B5EF4-FFF2-40B4-BE49-F238E27FC236}">
                  <a16:creationId xmlns:a16="http://schemas.microsoft.com/office/drawing/2014/main" id="{EBFFEED9-4685-4109-8DAE-3338C33CA7D9}"/>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12689" name="Freeform 11">
              <a:extLst>
                <a:ext uri="{FF2B5EF4-FFF2-40B4-BE49-F238E27FC236}">
                  <a16:creationId xmlns:a16="http://schemas.microsoft.com/office/drawing/2014/main" id="{4C52B40D-7507-4791-8AB5-A62C0CB649BB}"/>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90" name="Freeform 12">
              <a:extLst>
                <a:ext uri="{FF2B5EF4-FFF2-40B4-BE49-F238E27FC236}">
                  <a16:creationId xmlns:a16="http://schemas.microsoft.com/office/drawing/2014/main" id="{799C684F-2271-486F-A257-CA364DBDB04A}"/>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112643" name="Picture 13">
            <a:extLst>
              <a:ext uri="{FF2B5EF4-FFF2-40B4-BE49-F238E27FC236}">
                <a16:creationId xmlns:a16="http://schemas.microsoft.com/office/drawing/2014/main" id="{A92D0E5D-54D8-4D64-938D-97207A7F03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0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14">
            <a:extLst>
              <a:ext uri="{FF2B5EF4-FFF2-40B4-BE49-F238E27FC236}">
                <a16:creationId xmlns:a16="http://schemas.microsoft.com/office/drawing/2014/main" id="{CDF9A9AD-0EFA-4140-94BB-5ED1CEF7FE2D}"/>
              </a:ext>
            </a:extLst>
          </p:cNvPr>
          <p:cNvSpPr txBox="1">
            <a:spLocks noChangeArrowheads="1"/>
          </p:cNvSpPr>
          <p:nvPr/>
        </p:nvSpPr>
        <p:spPr bwMode="auto">
          <a:xfrm>
            <a:off x="1447800" y="4572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112645" name="Picture 15">
            <a:extLst>
              <a:ext uri="{FF2B5EF4-FFF2-40B4-BE49-F238E27FC236}">
                <a16:creationId xmlns:a16="http://schemas.microsoft.com/office/drawing/2014/main" id="{0CE5CDA0-3C11-4D3B-975B-6AB53A6AEA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810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6" name="Text Box 16">
            <a:extLst>
              <a:ext uri="{FF2B5EF4-FFF2-40B4-BE49-F238E27FC236}">
                <a16:creationId xmlns:a16="http://schemas.microsoft.com/office/drawing/2014/main" id="{1F6D10C5-988D-4EDD-B270-E0E78BA31D61}"/>
              </a:ext>
            </a:extLst>
          </p:cNvPr>
          <p:cNvSpPr txBox="1">
            <a:spLocks noChangeArrowheads="1"/>
          </p:cNvSpPr>
          <p:nvPr/>
        </p:nvSpPr>
        <p:spPr bwMode="auto">
          <a:xfrm>
            <a:off x="5334000" y="457200"/>
            <a:ext cx="2362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Estructuración:</a:t>
            </a:r>
          </a:p>
        </p:txBody>
      </p:sp>
      <p:pic>
        <p:nvPicPr>
          <p:cNvPr id="112647" name="Picture 17">
            <a:extLst>
              <a:ext uri="{FF2B5EF4-FFF2-40B4-BE49-F238E27FC236}">
                <a16:creationId xmlns:a16="http://schemas.microsoft.com/office/drawing/2014/main" id="{B8F24454-8DD1-41CB-A8DB-E76A3939FE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066800"/>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8" name="Text Box 18">
            <a:extLst>
              <a:ext uri="{FF2B5EF4-FFF2-40B4-BE49-F238E27FC236}">
                <a16:creationId xmlns:a16="http://schemas.microsoft.com/office/drawing/2014/main" id="{EAC60D6E-B352-4989-9BAE-11B00A4B4FC2}"/>
              </a:ext>
            </a:extLst>
          </p:cNvPr>
          <p:cNvSpPr txBox="1">
            <a:spLocks noChangeArrowheads="1"/>
          </p:cNvSpPr>
          <p:nvPr/>
        </p:nvSpPr>
        <p:spPr bwMode="auto">
          <a:xfrm>
            <a:off x="762000" y="11430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b="1">
                <a:solidFill>
                  <a:schemeClr val="tx1"/>
                </a:solidFill>
                <a:latin typeface="Arial" panose="020B0604020202020204" pitchFamily="34" charset="0"/>
              </a:rPr>
              <a:t>Distribución/Periodización Anual del Entrenamiento</a:t>
            </a:r>
          </a:p>
        </p:txBody>
      </p:sp>
      <p:sp>
        <p:nvSpPr>
          <p:cNvPr id="112649" name="AutoShape 19">
            <a:extLst>
              <a:ext uri="{FF2B5EF4-FFF2-40B4-BE49-F238E27FC236}">
                <a16:creationId xmlns:a16="http://schemas.microsoft.com/office/drawing/2014/main" id="{744B2A67-B3CD-44A8-BE7C-029ACAF9C803}"/>
              </a:ext>
            </a:extLst>
          </p:cNvPr>
          <p:cNvSpPr>
            <a:spLocks noChangeArrowheads="1"/>
          </p:cNvSpPr>
          <p:nvPr/>
        </p:nvSpPr>
        <p:spPr bwMode="auto">
          <a:xfrm>
            <a:off x="533400" y="2971800"/>
            <a:ext cx="8077200" cy="32004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grpSp>
        <p:nvGrpSpPr>
          <p:cNvPr id="112650" name="Group 20">
            <a:extLst>
              <a:ext uri="{FF2B5EF4-FFF2-40B4-BE49-F238E27FC236}">
                <a16:creationId xmlns:a16="http://schemas.microsoft.com/office/drawing/2014/main" id="{9F5EEF06-00AF-429B-8C85-0EB342D40D9B}"/>
              </a:ext>
            </a:extLst>
          </p:cNvPr>
          <p:cNvGrpSpPr>
            <a:grpSpLocks/>
          </p:cNvGrpSpPr>
          <p:nvPr/>
        </p:nvGrpSpPr>
        <p:grpSpPr bwMode="auto">
          <a:xfrm>
            <a:off x="2133600" y="1828800"/>
            <a:ext cx="4724400" cy="838200"/>
            <a:chOff x="1298" y="1873"/>
            <a:chExt cx="3020" cy="478"/>
          </a:xfrm>
        </p:grpSpPr>
        <p:sp>
          <p:nvSpPr>
            <p:cNvPr id="112671" name="Rectangle 21">
              <a:extLst>
                <a:ext uri="{FF2B5EF4-FFF2-40B4-BE49-F238E27FC236}">
                  <a16:creationId xmlns:a16="http://schemas.microsoft.com/office/drawing/2014/main" id="{02F60344-4449-4ED9-AF4A-A53CAD5DC397}"/>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2672" name="Rectangle 22">
              <a:extLst>
                <a:ext uri="{FF2B5EF4-FFF2-40B4-BE49-F238E27FC236}">
                  <a16:creationId xmlns:a16="http://schemas.microsoft.com/office/drawing/2014/main" id="{A6BB6D4F-4EC7-46DE-89CB-52A0C5259062}"/>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2673" name="Freeform 23">
              <a:extLst>
                <a:ext uri="{FF2B5EF4-FFF2-40B4-BE49-F238E27FC236}">
                  <a16:creationId xmlns:a16="http://schemas.microsoft.com/office/drawing/2014/main" id="{8FCE5248-4606-43D4-AFB2-EC7649BA366B}"/>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4" name="Freeform 24">
              <a:extLst>
                <a:ext uri="{FF2B5EF4-FFF2-40B4-BE49-F238E27FC236}">
                  <a16:creationId xmlns:a16="http://schemas.microsoft.com/office/drawing/2014/main" id="{1F522A13-CD64-4C83-85C4-4668EEBD8F7B}"/>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75" name="Freeform 25">
              <a:extLst>
                <a:ext uri="{FF2B5EF4-FFF2-40B4-BE49-F238E27FC236}">
                  <a16:creationId xmlns:a16="http://schemas.microsoft.com/office/drawing/2014/main" id="{6062254C-14C6-4A71-A335-87DFC03678E7}"/>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6" name="Freeform 26">
              <a:extLst>
                <a:ext uri="{FF2B5EF4-FFF2-40B4-BE49-F238E27FC236}">
                  <a16:creationId xmlns:a16="http://schemas.microsoft.com/office/drawing/2014/main" id="{5C1C757B-0CB6-4612-806D-BBC1C9FA3989}"/>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77" name="Freeform 27">
              <a:extLst>
                <a:ext uri="{FF2B5EF4-FFF2-40B4-BE49-F238E27FC236}">
                  <a16:creationId xmlns:a16="http://schemas.microsoft.com/office/drawing/2014/main" id="{22769F71-2E02-4D84-8823-5C648E37B1F2}"/>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8" name="Freeform 28">
              <a:extLst>
                <a:ext uri="{FF2B5EF4-FFF2-40B4-BE49-F238E27FC236}">
                  <a16:creationId xmlns:a16="http://schemas.microsoft.com/office/drawing/2014/main" id="{4CD19B9A-D38A-473A-B48B-47D5595F0616}"/>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79" name="Freeform 29">
              <a:extLst>
                <a:ext uri="{FF2B5EF4-FFF2-40B4-BE49-F238E27FC236}">
                  <a16:creationId xmlns:a16="http://schemas.microsoft.com/office/drawing/2014/main" id="{961E3911-CBBF-44FB-9A98-91D55D72D033}"/>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0" name="Freeform 30">
              <a:extLst>
                <a:ext uri="{FF2B5EF4-FFF2-40B4-BE49-F238E27FC236}">
                  <a16:creationId xmlns:a16="http://schemas.microsoft.com/office/drawing/2014/main" id="{752C4E6F-AD67-42AB-AD9F-D0893805D815}"/>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651" name="Text Box 31">
            <a:extLst>
              <a:ext uri="{FF2B5EF4-FFF2-40B4-BE49-F238E27FC236}">
                <a16:creationId xmlns:a16="http://schemas.microsoft.com/office/drawing/2014/main" id="{6A36857F-1BA1-40F3-9A4B-677C91B70A63}"/>
              </a:ext>
            </a:extLst>
          </p:cNvPr>
          <p:cNvSpPr txBox="1">
            <a:spLocks noChangeArrowheads="1"/>
          </p:cNvSpPr>
          <p:nvPr/>
        </p:nvSpPr>
        <p:spPr bwMode="auto">
          <a:xfrm>
            <a:off x="2057400" y="1981200"/>
            <a:ext cx="4953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600" b="1">
                <a:solidFill>
                  <a:schemeClr val="tx2"/>
                </a:solidFill>
                <a:latin typeface="Arial" panose="020B0604020202020204" pitchFamily="34" charset="0"/>
              </a:rPr>
              <a:t>PERÍODO PREPARATORIO</a:t>
            </a:r>
          </a:p>
        </p:txBody>
      </p:sp>
      <p:pic>
        <p:nvPicPr>
          <p:cNvPr id="112652" name="Picture 32">
            <a:extLst>
              <a:ext uri="{FF2B5EF4-FFF2-40B4-BE49-F238E27FC236}">
                <a16:creationId xmlns:a16="http://schemas.microsoft.com/office/drawing/2014/main" id="{934B1C92-30FA-42C2-93CE-9006542F7D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981200"/>
            <a:ext cx="83026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53" name="Picture 33">
            <a:extLst>
              <a:ext uri="{FF2B5EF4-FFF2-40B4-BE49-F238E27FC236}">
                <a16:creationId xmlns:a16="http://schemas.microsoft.com/office/drawing/2014/main" id="{611EDBA4-920E-4A2F-83E0-B948054D0E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3488" y="2014538"/>
            <a:ext cx="823912"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54" name="Picture 34">
            <a:extLst>
              <a:ext uri="{FF2B5EF4-FFF2-40B4-BE49-F238E27FC236}">
                <a16:creationId xmlns:a16="http://schemas.microsoft.com/office/drawing/2014/main" id="{7684B38F-BD12-48B1-8B21-3394BFFCE0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32004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7987" name="Text Box 35">
            <a:extLst>
              <a:ext uri="{FF2B5EF4-FFF2-40B4-BE49-F238E27FC236}">
                <a16:creationId xmlns:a16="http://schemas.microsoft.com/office/drawing/2014/main" id="{8720EE1C-A491-43E8-9995-2CADB79121F6}"/>
              </a:ext>
            </a:extLst>
          </p:cNvPr>
          <p:cNvSpPr txBox="1">
            <a:spLocks noChangeArrowheads="1"/>
          </p:cNvSpPr>
          <p:nvPr/>
        </p:nvSpPr>
        <p:spPr bwMode="auto">
          <a:xfrm>
            <a:off x="2362200" y="3306763"/>
            <a:ext cx="2514600" cy="473075"/>
          </a:xfrm>
          <a:prstGeom prst="rect">
            <a:avLst/>
          </a:prstGeom>
          <a:noFill/>
          <a:ln>
            <a:noFill/>
          </a:ln>
          <a:effectLst/>
        </p:spPr>
        <p:txBody>
          <a:bodyPr>
            <a:spAutoFit/>
          </a:bodyPr>
          <a:lstStyle/>
          <a:p>
            <a:pPr algn="ctr">
              <a:defRPr/>
            </a:pPr>
            <a:r>
              <a:rPr lang="en-US" altLang="en-US" sz="2500" b="1">
                <a:solidFill>
                  <a:schemeClr val="tx2"/>
                </a:solidFill>
                <a:effectLst>
                  <a:outerShdw blurRad="38100" dist="38100" dir="2700000" algn="tl">
                    <a:srgbClr val="000000"/>
                  </a:outerShdw>
                </a:effectLst>
                <a:latin typeface="Arial" panose="020B0604020202020204" pitchFamily="34" charset="0"/>
              </a:rPr>
              <a:t>OBJETIVOS:</a:t>
            </a:r>
          </a:p>
        </p:txBody>
      </p:sp>
      <p:sp>
        <p:nvSpPr>
          <p:cNvPr id="112656" name="Text Box 36">
            <a:extLst>
              <a:ext uri="{FF2B5EF4-FFF2-40B4-BE49-F238E27FC236}">
                <a16:creationId xmlns:a16="http://schemas.microsoft.com/office/drawing/2014/main" id="{D2825000-28E9-4335-AC01-D6282E0E7F0D}"/>
              </a:ext>
            </a:extLst>
          </p:cNvPr>
          <p:cNvSpPr txBox="1">
            <a:spLocks noChangeArrowheads="1"/>
          </p:cNvSpPr>
          <p:nvPr/>
        </p:nvSpPr>
        <p:spPr bwMode="auto">
          <a:xfrm>
            <a:off x="609600" y="3946525"/>
            <a:ext cx="78486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500" b="1">
                <a:solidFill>
                  <a:schemeClr val="tx1"/>
                </a:solidFill>
              </a:rPr>
              <a:t>Desarrollar e integrar a un óptimo nivel la estructura general del entrenamiento deportivo (o forma deportiva), compuesta de la preparación física, técnica, táctica, teórica y psicológica del atleta, de manera que se encuentre lista para el período competitivo</a:t>
            </a:r>
          </a:p>
        </p:txBody>
      </p:sp>
      <p:pic>
        <p:nvPicPr>
          <p:cNvPr id="112657" name="Picture 37">
            <a:extLst>
              <a:ext uri="{FF2B5EF4-FFF2-40B4-BE49-F238E27FC236}">
                <a16:creationId xmlns:a16="http://schemas.microsoft.com/office/drawing/2014/main" id="{CC6D6D36-8C8A-41BE-96BD-5906028A7E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33528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58" name="Picture 38">
            <a:extLst>
              <a:ext uri="{FF2B5EF4-FFF2-40B4-BE49-F238E27FC236}">
                <a16:creationId xmlns:a16="http://schemas.microsoft.com/office/drawing/2014/main" id="{713EAF33-DAB3-4080-8519-4AA137FD25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33528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2659" name="Group 50">
            <a:extLst>
              <a:ext uri="{FF2B5EF4-FFF2-40B4-BE49-F238E27FC236}">
                <a16:creationId xmlns:a16="http://schemas.microsoft.com/office/drawing/2014/main" id="{B2C4C147-07A8-43FE-83CC-66BEC6903C92}"/>
              </a:ext>
            </a:extLst>
          </p:cNvPr>
          <p:cNvGrpSpPr>
            <a:grpSpLocks/>
          </p:cNvGrpSpPr>
          <p:nvPr/>
        </p:nvGrpSpPr>
        <p:grpSpPr bwMode="auto">
          <a:xfrm>
            <a:off x="4800600" y="3200400"/>
            <a:ext cx="2057400" cy="685800"/>
            <a:chOff x="-624" y="1152"/>
            <a:chExt cx="871" cy="324"/>
          </a:xfrm>
        </p:grpSpPr>
        <p:sp>
          <p:nvSpPr>
            <p:cNvPr id="112661" name="Rectangle 40">
              <a:extLst>
                <a:ext uri="{FF2B5EF4-FFF2-40B4-BE49-F238E27FC236}">
                  <a16:creationId xmlns:a16="http://schemas.microsoft.com/office/drawing/2014/main" id="{A2E325DA-A9AC-49EA-989C-47846417ACFD}"/>
                </a:ext>
              </a:extLst>
            </p:cNvPr>
            <p:cNvSpPr>
              <a:spLocks noChangeArrowheads="1"/>
            </p:cNvSpPr>
            <p:nvPr/>
          </p:nvSpPr>
          <p:spPr bwMode="auto">
            <a:xfrm>
              <a:off x="-589" y="1187"/>
              <a:ext cx="802" cy="255"/>
            </a:xfrm>
            <a:prstGeom prst="rect">
              <a:avLst/>
            </a:prstGeom>
            <a:gradFill rotWithShape="0">
              <a:gsLst>
                <a:gs pos="0">
                  <a:srgbClr val="0066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2662" name="Rectangle 41">
              <a:extLst>
                <a:ext uri="{FF2B5EF4-FFF2-40B4-BE49-F238E27FC236}">
                  <a16:creationId xmlns:a16="http://schemas.microsoft.com/office/drawing/2014/main" id="{6A0E6A32-1789-4A81-B2F7-06672FACBCCD}"/>
                </a:ext>
              </a:extLst>
            </p:cNvPr>
            <p:cNvSpPr>
              <a:spLocks noChangeArrowheads="1"/>
            </p:cNvSpPr>
            <p:nvPr/>
          </p:nvSpPr>
          <p:spPr bwMode="auto">
            <a:xfrm>
              <a:off x="-589" y="1187"/>
              <a:ext cx="802" cy="255"/>
            </a:xfrm>
            <a:prstGeom prst="rect">
              <a:avLst/>
            </a:prstGeom>
            <a:blipFill dpi="0" rotWithShape="0">
              <a:blip r:embed="rId12"/>
              <a:srcRect/>
              <a:tile tx="0" ty="0" sx="100000" sy="100000" flip="none" algn="tl"/>
            </a:blipFill>
            <a:ln w="0">
              <a:solidFill>
                <a:srgbClr val="000000"/>
              </a:solidFill>
              <a:miter lim="800000"/>
              <a:headEnd/>
              <a:tailEnd/>
            </a:ln>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2663" name="Freeform 42">
              <a:extLst>
                <a:ext uri="{FF2B5EF4-FFF2-40B4-BE49-F238E27FC236}">
                  <a16:creationId xmlns:a16="http://schemas.microsoft.com/office/drawing/2014/main" id="{B8370C52-3BFF-457C-8CAF-D44FC83ACC9F}"/>
                </a:ext>
              </a:extLst>
            </p:cNvPr>
            <p:cNvSpPr>
              <a:spLocks/>
            </p:cNvSpPr>
            <p:nvPr/>
          </p:nvSpPr>
          <p:spPr bwMode="auto">
            <a:xfrm>
              <a:off x="-623" y="1153"/>
              <a:ext cx="34" cy="323"/>
            </a:xfrm>
            <a:custGeom>
              <a:avLst/>
              <a:gdLst>
                <a:gd name="T0" fmla="*/ 0 w 646"/>
                <a:gd name="T1" fmla="*/ 0 h 6141"/>
                <a:gd name="T2" fmla="*/ 34 w 646"/>
                <a:gd name="T3" fmla="*/ 34 h 6141"/>
                <a:gd name="T4" fmla="*/ 34 w 646"/>
                <a:gd name="T5" fmla="*/ 289 h 6141"/>
                <a:gd name="T6" fmla="*/ 0 w 646"/>
                <a:gd name="T7" fmla="*/ 323 h 6141"/>
                <a:gd name="T8" fmla="*/ 0 w 646"/>
                <a:gd name="T9" fmla="*/ 0 h 6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6141">
                  <a:moveTo>
                    <a:pt x="0" y="0"/>
                  </a:moveTo>
                  <a:lnTo>
                    <a:pt x="646" y="644"/>
                  </a:lnTo>
                  <a:lnTo>
                    <a:pt x="646" y="5497"/>
                  </a:lnTo>
                  <a:lnTo>
                    <a:pt x="0" y="6141"/>
                  </a:lnTo>
                  <a:lnTo>
                    <a:pt x="0" y="0"/>
                  </a:lnTo>
                  <a:close/>
                </a:path>
              </a:pathLst>
            </a:custGeom>
            <a:solidFill>
              <a:srgbClr val="699F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4" name="Freeform 43">
              <a:extLst>
                <a:ext uri="{FF2B5EF4-FFF2-40B4-BE49-F238E27FC236}">
                  <a16:creationId xmlns:a16="http://schemas.microsoft.com/office/drawing/2014/main" id="{73E31836-5379-4E3F-9E8B-E6DBF55C052F}"/>
                </a:ext>
              </a:extLst>
            </p:cNvPr>
            <p:cNvSpPr>
              <a:spLocks/>
            </p:cNvSpPr>
            <p:nvPr/>
          </p:nvSpPr>
          <p:spPr bwMode="auto">
            <a:xfrm>
              <a:off x="-623" y="1153"/>
              <a:ext cx="34" cy="323"/>
            </a:xfrm>
            <a:custGeom>
              <a:avLst/>
              <a:gdLst>
                <a:gd name="T0" fmla="*/ 0 w 646"/>
                <a:gd name="T1" fmla="*/ 0 h 6141"/>
                <a:gd name="T2" fmla="*/ 34 w 646"/>
                <a:gd name="T3" fmla="*/ 34 h 6141"/>
                <a:gd name="T4" fmla="*/ 34 w 646"/>
                <a:gd name="T5" fmla="*/ 289 h 6141"/>
                <a:gd name="T6" fmla="*/ 0 w 646"/>
                <a:gd name="T7" fmla="*/ 323 h 6141"/>
                <a:gd name="T8" fmla="*/ 0 w 646"/>
                <a:gd name="T9" fmla="*/ 0 h 6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6141">
                  <a:moveTo>
                    <a:pt x="0" y="0"/>
                  </a:moveTo>
                  <a:lnTo>
                    <a:pt x="646" y="644"/>
                  </a:lnTo>
                  <a:lnTo>
                    <a:pt x="646" y="5497"/>
                  </a:lnTo>
                  <a:lnTo>
                    <a:pt x="0" y="6141"/>
                  </a:lnTo>
                  <a:lnTo>
                    <a:pt x="0" y="0"/>
                  </a:lnTo>
                </a:path>
              </a:pathLst>
            </a:custGeom>
            <a:blipFill dpi="0" rotWithShape="0">
              <a:blip r:embed="rId13"/>
              <a:srcRect/>
              <a:tile tx="0" ty="0" sx="100000" sy="100000" flip="none" algn="tl"/>
            </a:blipFill>
            <a:ln w="0">
              <a:solidFill>
                <a:srgbClr val="000000"/>
              </a:solidFill>
              <a:prstDash val="solid"/>
              <a:round/>
              <a:headEnd/>
              <a:tailEnd/>
            </a:ln>
          </p:spPr>
          <p:txBody>
            <a:bodyPr/>
            <a:lstStyle/>
            <a:p>
              <a:endParaRPr lang="en-US"/>
            </a:p>
          </p:txBody>
        </p:sp>
        <p:sp>
          <p:nvSpPr>
            <p:cNvPr id="112665" name="Freeform 44">
              <a:extLst>
                <a:ext uri="{FF2B5EF4-FFF2-40B4-BE49-F238E27FC236}">
                  <a16:creationId xmlns:a16="http://schemas.microsoft.com/office/drawing/2014/main" id="{509714F9-AE91-4907-A9FE-03161430D4D0}"/>
                </a:ext>
              </a:extLst>
            </p:cNvPr>
            <p:cNvSpPr>
              <a:spLocks/>
            </p:cNvSpPr>
            <p:nvPr/>
          </p:nvSpPr>
          <p:spPr bwMode="auto">
            <a:xfrm>
              <a:off x="-623" y="1153"/>
              <a:ext cx="870" cy="34"/>
            </a:xfrm>
            <a:custGeom>
              <a:avLst/>
              <a:gdLst>
                <a:gd name="T0" fmla="*/ 0 w 16534"/>
                <a:gd name="T1" fmla="*/ 0 h 644"/>
                <a:gd name="T2" fmla="*/ 34 w 16534"/>
                <a:gd name="T3" fmla="*/ 34 h 644"/>
                <a:gd name="T4" fmla="*/ 836 w 16534"/>
                <a:gd name="T5" fmla="*/ 34 h 644"/>
                <a:gd name="T6" fmla="*/ 870 w 16534"/>
                <a:gd name="T7" fmla="*/ 0 h 644"/>
                <a:gd name="T8" fmla="*/ 0 w 16534"/>
                <a:gd name="T9" fmla="*/ 0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34" h="644">
                  <a:moveTo>
                    <a:pt x="0" y="0"/>
                  </a:moveTo>
                  <a:lnTo>
                    <a:pt x="646" y="644"/>
                  </a:lnTo>
                  <a:lnTo>
                    <a:pt x="15888" y="644"/>
                  </a:lnTo>
                  <a:lnTo>
                    <a:pt x="16534" y="0"/>
                  </a:lnTo>
                  <a:lnTo>
                    <a:pt x="0" y="0"/>
                  </a:lnTo>
                  <a:close/>
                </a:path>
              </a:pathLst>
            </a:custGeom>
            <a:solidFill>
              <a:srgbClr val="5FB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6" name="Freeform 45">
              <a:extLst>
                <a:ext uri="{FF2B5EF4-FFF2-40B4-BE49-F238E27FC236}">
                  <a16:creationId xmlns:a16="http://schemas.microsoft.com/office/drawing/2014/main" id="{FB256AF2-C0E1-479A-8141-7305243E1218}"/>
                </a:ext>
              </a:extLst>
            </p:cNvPr>
            <p:cNvSpPr>
              <a:spLocks/>
            </p:cNvSpPr>
            <p:nvPr/>
          </p:nvSpPr>
          <p:spPr bwMode="auto">
            <a:xfrm>
              <a:off x="-624" y="1152"/>
              <a:ext cx="870" cy="34"/>
            </a:xfrm>
            <a:custGeom>
              <a:avLst/>
              <a:gdLst>
                <a:gd name="T0" fmla="*/ 0 w 16534"/>
                <a:gd name="T1" fmla="*/ 0 h 644"/>
                <a:gd name="T2" fmla="*/ 34 w 16534"/>
                <a:gd name="T3" fmla="*/ 34 h 644"/>
                <a:gd name="T4" fmla="*/ 836 w 16534"/>
                <a:gd name="T5" fmla="*/ 34 h 644"/>
                <a:gd name="T6" fmla="*/ 870 w 16534"/>
                <a:gd name="T7" fmla="*/ 0 h 644"/>
                <a:gd name="T8" fmla="*/ 0 w 16534"/>
                <a:gd name="T9" fmla="*/ 0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34" h="644">
                  <a:moveTo>
                    <a:pt x="0" y="0"/>
                  </a:moveTo>
                  <a:lnTo>
                    <a:pt x="646" y="644"/>
                  </a:lnTo>
                  <a:lnTo>
                    <a:pt x="15888" y="644"/>
                  </a:lnTo>
                  <a:lnTo>
                    <a:pt x="16534" y="0"/>
                  </a:lnTo>
                  <a:lnTo>
                    <a:pt x="0" y="0"/>
                  </a:lnTo>
                </a:path>
              </a:pathLst>
            </a:custGeom>
            <a:blipFill dpi="0" rotWithShape="0">
              <a:blip r:embed="rId14"/>
              <a:srcRect/>
              <a:tile tx="0" ty="0" sx="100000" sy="100000" flip="none" algn="tl"/>
            </a:blipFill>
            <a:ln w="0">
              <a:solidFill>
                <a:srgbClr val="000000"/>
              </a:solidFill>
              <a:prstDash val="solid"/>
              <a:round/>
              <a:headEnd/>
              <a:tailEnd/>
            </a:ln>
          </p:spPr>
          <p:txBody>
            <a:bodyPr/>
            <a:lstStyle/>
            <a:p>
              <a:endParaRPr lang="en-US"/>
            </a:p>
          </p:txBody>
        </p:sp>
        <p:sp>
          <p:nvSpPr>
            <p:cNvPr id="112667" name="Freeform 46">
              <a:extLst>
                <a:ext uri="{FF2B5EF4-FFF2-40B4-BE49-F238E27FC236}">
                  <a16:creationId xmlns:a16="http://schemas.microsoft.com/office/drawing/2014/main" id="{C6420A6A-8F16-4888-B9A1-7402C15DDD31}"/>
                </a:ext>
              </a:extLst>
            </p:cNvPr>
            <p:cNvSpPr>
              <a:spLocks/>
            </p:cNvSpPr>
            <p:nvPr/>
          </p:nvSpPr>
          <p:spPr bwMode="auto">
            <a:xfrm>
              <a:off x="213" y="1153"/>
              <a:ext cx="34" cy="323"/>
            </a:xfrm>
            <a:custGeom>
              <a:avLst/>
              <a:gdLst>
                <a:gd name="T0" fmla="*/ 34 w 646"/>
                <a:gd name="T1" fmla="*/ 323 h 6141"/>
                <a:gd name="T2" fmla="*/ 0 w 646"/>
                <a:gd name="T3" fmla="*/ 289 h 6141"/>
                <a:gd name="T4" fmla="*/ 0 w 646"/>
                <a:gd name="T5" fmla="*/ 34 h 6141"/>
                <a:gd name="T6" fmla="*/ 34 w 646"/>
                <a:gd name="T7" fmla="*/ 0 h 6141"/>
                <a:gd name="T8" fmla="*/ 34 w 646"/>
                <a:gd name="T9" fmla="*/ 323 h 6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6141">
                  <a:moveTo>
                    <a:pt x="646" y="6141"/>
                  </a:moveTo>
                  <a:lnTo>
                    <a:pt x="0" y="5497"/>
                  </a:lnTo>
                  <a:lnTo>
                    <a:pt x="0" y="644"/>
                  </a:lnTo>
                  <a:lnTo>
                    <a:pt x="646" y="0"/>
                  </a:lnTo>
                  <a:lnTo>
                    <a:pt x="646" y="614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8" name="Freeform 47">
              <a:extLst>
                <a:ext uri="{FF2B5EF4-FFF2-40B4-BE49-F238E27FC236}">
                  <a16:creationId xmlns:a16="http://schemas.microsoft.com/office/drawing/2014/main" id="{3897AFDD-28E0-4C81-BE85-D60CC7FFEC7E}"/>
                </a:ext>
              </a:extLst>
            </p:cNvPr>
            <p:cNvSpPr>
              <a:spLocks/>
            </p:cNvSpPr>
            <p:nvPr/>
          </p:nvSpPr>
          <p:spPr bwMode="auto">
            <a:xfrm>
              <a:off x="213" y="1153"/>
              <a:ext cx="34" cy="323"/>
            </a:xfrm>
            <a:custGeom>
              <a:avLst/>
              <a:gdLst>
                <a:gd name="T0" fmla="*/ 34 w 646"/>
                <a:gd name="T1" fmla="*/ 323 h 6141"/>
                <a:gd name="T2" fmla="*/ 0 w 646"/>
                <a:gd name="T3" fmla="*/ 289 h 6141"/>
                <a:gd name="T4" fmla="*/ 0 w 646"/>
                <a:gd name="T5" fmla="*/ 34 h 6141"/>
                <a:gd name="T6" fmla="*/ 34 w 646"/>
                <a:gd name="T7" fmla="*/ 0 h 6141"/>
                <a:gd name="T8" fmla="*/ 34 w 646"/>
                <a:gd name="T9" fmla="*/ 323 h 6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6141">
                  <a:moveTo>
                    <a:pt x="646" y="6141"/>
                  </a:moveTo>
                  <a:lnTo>
                    <a:pt x="0" y="5497"/>
                  </a:lnTo>
                  <a:lnTo>
                    <a:pt x="0" y="644"/>
                  </a:lnTo>
                  <a:lnTo>
                    <a:pt x="646" y="0"/>
                  </a:lnTo>
                  <a:lnTo>
                    <a:pt x="646" y="6141"/>
                  </a:lnTo>
                </a:path>
              </a:pathLst>
            </a:custGeom>
            <a:blipFill dpi="0" rotWithShape="0">
              <a:blip r:embed="rId14"/>
              <a:srcRect/>
              <a:tile tx="0" ty="0" sx="100000" sy="100000" flip="none" algn="tl"/>
            </a:blipFill>
            <a:ln w="0">
              <a:solidFill>
                <a:srgbClr val="000000"/>
              </a:solidFill>
              <a:prstDash val="solid"/>
              <a:round/>
              <a:headEnd/>
              <a:tailEnd/>
            </a:ln>
          </p:spPr>
          <p:txBody>
            <a:bodyPr/>
            <a:lstStyle/>
            <a:p>
              <a:endParaRPr lang="en-US"/>
            </a:p>
          </p:txBody>
        </p:sp>
        <p:sp>
          <p:nvSpPr>
            <p:cNvPr id="112669" name="Freeform 48">
              <a:extLst>
                <a:ext uri="{FF2B5EF4-FFF2-40B4-BE49-F238E27FC236}">
                  <a16:creationId xmlns:a16="http://schemas.microsoft.com/office/drawing/2014/main" id="{3F14FC92-0ACB-43C0-B720-F635194E64A1}"/>
                </a:ext>
              </a:extLst>
            </p:cNvPr>
            <p:cNvSpPr>
              <a:spLocks/>
            </p:cNvSpPr>
            <p:nvPr/>
          </p:nvSpPr>
          <p:spPr bwMode="auto">
            <a:xfrm>
              <a:off x="-623" y="1442"/>
              <a:ext cx="870" cy="34"/>
            </a:xfrm>
            <a:custGeom>
              <a:avLst/>
              <a:gdLst>
                <a:gd name="T0" fmla="*/ 870 w 16534"/>
                <a:gd name="T1" fmla="*/ 34 h 644"/>
                <a:gd name="T2" fmla="*/ 0 w 16534"/>
                <a:gd name="T3" fmla="*/ 34 h 644"/>
                <a:gd name="T4" fmla="*/ 34 w 16534"/>
                <a:gd name="T5" fmla="*/ 0 h 644"/>
                <a:gd name="T6" fmla="*/ 836 w 16534"/>
                <a:gd name="T7" fmla="*/ 0 h 644"/>
                <a:gd name="T8" fmla="*/ 870 w 16534"/>
                <a:gd name="T9" fmla="*/ 3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34" h="644">
                  <a:moveTo>
                    <a:pt x="16534" y="644"/>
                  </a:moveTo>
                  <a:lnTo>
                    <a:pt x="0" y="644"/>
                  </a:lnTo>
                  <a:lnTo>
                    <a:pt x="646" y="0"/>
                  </a:lnTo>
                  <a:lnTo>
                    <a:pt x="15888" y="0"/>
                  </a:lnTo>
                  <a:lnTo>
                    <a:pt x="16534" y="644"/>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0" name="Freeform 49">
              <a:extLst>
                <a:ext uri="{FF2B5EF4-FFF2-40B4-BE49-F238E27FC236}">
                  <a16:creationId xmlns:a16="http://schemas.microsoft.com/office/drawing/2014/main" id="{E7E99412-FA6C-40DB-9FFE-DA564FCFA60C}"/>
                </a:ext>
              </a:extLst>
            </p:cNvPr>
            <p:cNvSpPr>
              <a:spLocks/>
            </p:cNvSpPr>
            <p:nvPr/>
          </p:nvSpPr>
          <p:spPr bwMode="auto">
            <a:xfrm>
              <a:off x="-623" y="1442"/>
              <a:ext cx="870" cy="34"/>
            </a:xfrm>
            <a:custGeom>
              <a:avLst/>
              <a:gdLst>
                <a:gd name="T0" fmla="*/ 870 w 16534"/>
                <a:gd name="T1" fmla="*/ 34 h 644"/>
                <a:gd name="T2" fmla="*/ 0 w 16534"/>
                <a:gd name="T3" fmla="*/ 34 h 644"/>
                <a:gd name="T4" fmla="*/ 34 w 16534"/>
                <a:gd name="T5" fmla="*/ 0 h 644"/>
                <a:gd name="T6" fmla="*/ 836 w 16534"/>
                <a:gd name="T7" fmla="*/ 0 h 644"/>
                <a:gd name="T8" fmla="*/ 870 w 16534"/>
                <a:gd name="T9" fmla="*/ 3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34" h="644">
                  <a:moveTo>
                    <a:pt x="16534" y="644"/>
                  </a:moveTo>
                  <a:lnTo>
                    <a:pt x="0" y="644"/>
                  </a:lnTo>
                  <a:lnTo>
                    <a:pt x="646" y="0"/>
                  </a:lnTo>
                  <a:lnTo>
                    <a:pt x="15888" y="0"/>
                  </a:lnTo>
                  <a:lnTo>
                    <a:pt x="16534" y="644"/>
                  </a:lnTo>
                </a:path>
              </a:pathLst>
            </a:custGeom>
            <a:blipFill dpi="0" rotWithShape="0">
              <a:blip r:embed="rId13"/>
              <a:srcRect/>
              <a:tile tx="0" ty="0" sx="100000" sy="100000" flip="none" algn="tl"/>
            </a:blipFill>
            <a:ln w="0">
              <a:solidFill>
                <a:srgbClr val="000000"/>
              </a:solidFill>
              <a:prstDash val="solid"/>
              <a:round/>
              <a:headEnd/>
              <a:tailEnd/>
            </a:ln>
          </p:spPr>
          <p:txBody>
            <a:bodyPr/>
            <a:lstStyle/>
            <a:p>
              <a:endParaRPr lang="en-US"/>
            </a:p>
          </p:txBody>
        </p:sp>
      </p:grpSp>
      <p:sp>
        <p:nvSpPr>
          <p:cNvPr id="638003" name="Text Box 51">
            <a:extLst>
              <a:ext uri="{FF2B5EF4-FFF2-40B4-BE49-F238E27FC236}">
                <a16:creationId xmlns:a16="http://schemas.microsoft.com/office/drawing/2014/main" id="{1F55392A-2DDD-40F5-B2E4-3732AF408443}"/>
              </a:ext>
            </a:extLst>
          </p:cNvPr>
          <p:cNvSpPr txBox="1">
            <a:spLocks noChangeArrowheads="1"/>
          </p:cNvSpPr>
          <p:nvPr/>
        </p:nvSpPr>
        <p:spPr bwMode="auto">
          <a:xfrm>
            <a:off x="4876800" y="3200400"/>
            <a:ext cx="1981200" cy="595313"/>
          </a:xfrm>
          <a:prstGeom prst="rect">
            <a:avLst/>
          </a:prstGeom>
          <a:noFill/>
          <a:ln>
            <a:noFill/>
          </a:ln>
          <a:effectLst/>
        </p:spPr>
        <p:txBody>
          <a:bodyPr>
            <a:spAutoFit/>
          </a:bodyPr>
          <a:lstStyle/>
          <a:p>
            <a:pPr algn="ctr">
              <a:defRPr/>
            </a:pPr>
            <a:r>
              <a:rPr lang="en-US" altLang="en-US" sz="3300" b="1">
                <a:solidFill>
                  <a:schemeClr val="tx1"/>
                </a:solidFill>
                <a:effectLst>
                  <a:outerShdw blurRad="38100" dist="38100" dir="2700000" algn="tl">
                    <a:srgbClr val="000000"/>
                  </a:outerShdw>
                </a:effectLst>
                <a:latin typeface="Arial" panose="020B0604020202020204" pitchFamily="34" charset="0"/>
              </a:rPr>
              <a:t>General:</a:t>
            </a:r>
          </a:p>
        </p:txBody>
      </p:sp>
    </p:spTree>
    <p:custDataLst>
      <p:tags r:id="rId1"/>
    </p:custData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0" name="Group 2">
            <a:extLst>
              <a:ext uri="{FF2B5EF4-FFF2-40B4-BE49-F238E27FC236}">
                <a16:creationId xmlns:a16="http://schemas.microsoft.com/office/drawing/2014/main" id="{B724AC03-EF52-40E0-9210-2E7041754B76}"/>
              </a:ext>
            </a:extLst>
          </p:cNvPr>
          <p:cNvGrpSpPr>
            <a:grpSpLocks/>
          </p:cNvGrpSpPr>
          <p:nvPr/>
        </p:nvGrpSpPr>
        <p:grpSpPr bwMode="auto">
          <a:xfrm>
            <a:off x="304800" y="2819400"/>
            <a:ext cx="8534400" cy="3657600"/>
            <a:chOff x="1109" y="1020"/>
            <a:chExt cx="3542" cy="2280"/>
          </a:xfrm>
        </p:grpSpPr>
        <p:sp>
          <p:nvSpPr>
            <p:cNvPr id="114731" name="Rectangle 3">
              <a:extLst>
                <a:ext uri="{FF2B5EF4-FFF2-40B4-BE49-F238E27FC236}">
                  <a16:creationId xmlns:a16="http://schemas.microsoft.com/office/drawing/2014/main" id="{D989201A-4352-4B8F-AFAC-12A78F32E717}"/>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4732" name="Rectangle 4">
              <a:extLst>
                <a:ext uri="{FF2B5EF4-FFF2-40B4-BE49-F238E27FC236}">
                  <a16:creationId xmlns:a16="http://schemas.microsoft.com/office/drawing/2014/main" id="{3BC0FAA7-4875-49BA-8F6A-12545CFE5F3D}"/>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4733" name="Freeform 5">
              <a:extLst>
                <a:ext uri="{FF2B5EF4-FFF2-40B4-BE49-F238E27FC236}">
                  <a16:creationId xmlns:a16="http://schemas.microsoft.com/office/drawing/2014/main" id="{BE1997BE-52EE-40C2-8FA9-D29D0BBEA2E8}"/>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34" name="Freeform 6">
              <a:extLst>
                <a:ext uri="{FF2B5EF4-FFF2-40B4-BE49-F238E27FC236}">
                  <a16:creationId xmlns:a16="http://schemas.microsoft.com/office/drawing/2014/main" id="{DDD7B8E5-51CC-4D19-9442-23EEE52D5BA0}"/>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14735" name="Freeform 7">
              <a:extLst>
                <a:ext uri="{FF2B5EF4-FFF2-40B4-BE49-F238E27FC236}">
                  <a16:creationId xmlns:a16="http://schemas.microsoft.com/office/drawing/2014/main" id="{C0645812-9A15-48D4-9D6F-239E6242B51B}"/>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36" name="Freeform 8">
              <a:extLst>
                <a:ext uri="{FF2B5EF4-FFF2-40B4-BE49-F238E27FC236}">
                  <a16:creationId xmlns:a16="http://schemas.microsoft.com/office/drawing/2014/main" id="{44FA2FDB-FE44-4C01-A50C-3DE5A1D3BA52}"/>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14737" name="Freeform 9">
              <a:extLst>
                <a:ext uri="{FF2B5EF4-FFF2-40B4-BE49-F238E27FC236}">
                  <a16:creationId xmlns:a16="http://schemas.microsoft.com/office/drawing/2014/main" id="{D55BEBE4-18D4-4845-8A93-6A130E2F1395}"/>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38" name="Freeform 10">
              <a:extLst>
                <a:ext uri="{FF2B5EF4-FFF2-40B4-BE49-F238E27FC236}">
                  <a16:creationId xmlns:a16="http://schemas.microsoft.com/office/drawing/2014/main" id="{9AB5ED6A-3109-4BAB-BD4C-30997C0E31E1}"/>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14739" name="Freeform 11">
              <a:extLst>
                <a:ext uri="{FF2B5EF4-FFF2-40B4-BE49-F238E27FC236}">
                  <a16:creationId xmlns:a16="http://schemas.microsoft.com/office/drawing/2014/main" id="{5EA33091-3A7E-4F06-BA50-79E50A13A1E6}"/>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40" name="Freeform 12">
              <a:extLst>
                <a:ext uri="{FF2B5EF4-FFF2-40B4-BE49-F238E27FC236}">
                  <a16:creationId xmlns:a16="http://schemas.microsoft.com/office/drawing/2014/main" id="{C19332AA-92DC-441A-ADF8-B99FE2205FB6}"/>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114691" name="Picture 13">
            <a:extLst>
              <a:ext uri="{FF2B5EF4-FFF2-40B4-BE49-F238E27FC236}">
                <a16:creationId xmlns:a16="http://schemas.microsoft.com/office/drawing/2014/main" id="{40E2B00F-A3EF-4907-8E28-7D733B9AE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0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14">
            <a:extLst>
              <a:ext uri="{FF2B5EF4-FFF2-40B4-BE49-F238E27FC236}">
                <a16:creationId xmlns:a16="http://schemas.microsoft.com/office/drawing/2014/main" id="{331E84B8-758F-4042-B976-50EB508A0ACD}"/>
              </a:ext>
            </a:extLst>
          </p:cNvPr>
          <p:cNvSpPr txBox="1">
            <a:spLocks noChangeArrowheads="1"/>
          </p:cNvSpPr>
          <p:nvPr/>
        </p:nvSpPr>
        <p:spPr bwMode="auto">
          <a:xfrm>
            <a:off x="1447800" y="4572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114693" name="Picture 15">
            <a:extLst>
              <a:ext uri="{FF2B5EF4-FFF2-40B4-BE49-F238E27FC236}">
                <a16:creationId xmlns:a16="http://schemas.microsoft.com/office/drawing/2014/main" id="{76F1FE10-4168-4A23-A971-3FBDD8B375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810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4" name="Text Box 16">
            <a:extLst>
              <a:ext uri="{FF2B5EF4-FFF2-40B4-BE49-F238E27FC236}">
                <a16:creationId xmlns:a16="http://schemas.microsoft.com/office/drawing/2014/main" id="{34F609C7-1000-49D9-B609-DC7CDED7622C}"/>
              </a:ext>
            </a:extLst>
          </p:cNvPr>
          <p:cNvSpPr txBox="1">
            <a:spLocks noChangeArrowheads="1"/>
          </p:cNvSpPr>
          <p:nvPr/>
        </p:nvSpPr>
        <p:spPr bwMode="auto">
          <a:xfrm>
            <a:off x="5334000" y="457200"/>
            <a:ext cx="2362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Estructuración:</a:t>
            </a:r>
          </a:p>
        </p:txBody>
      </p:sp>
      <p:pic>
        <p:nvPicPr>
          <p:cNvPr id="114695" name="Picture 17">
            <a:extLst>
              <a:ext uri="{FF2B5EF4-FFF2-40B4-BE49-F238E27FC236}">
                <a16:creationId xmlns:a16="http://schemas.microsoft.com/office/drawing/2014/main" id="{CD158C66-F360-4406-A4E2-450FE6660E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066800"/>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6" name="Text Box 18">
            <a:extLst>
              <a:ext uri="{FF2B5EF4-FFF2-40B4-BE49-F238E27FC236}">
                <a16:creationId xmlns:a16="http://schemas.microsoft.com/office/drawing/2014/main" id="{B0D890E9-4CD5-4E07-979E-730EC68C3C4F}"/>
              </a:ext>
            </a:extLst>
          </p:cNvPr>
          <p:cNvSpPr txBox="1">
            <a:spLocks noChangeArrowheads="1"/>
          </p:cNvSpPr>
          <p:nvPr/>
        </p:nvSpPr>
        <p:spPr bwMode="auto">
          <a:xfrm>
            <a:off x="762000" y="11430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b="1">
                <a:solidFill>
                  <a:schemeClr val="tx1"/>
                </a:solidFill>
                <a:latin typeface="Arial" panose="020B0604020202020204" pitchFamily="34" charset="0"/>
              </a:rPr>
              <a:t>Distribución/Periodización Anual del Entrenamiento</a:t>
            </a:r>
          </a:p>
        </p:txBody>
      </p:sp>
      <p:sp>
        <p:nvSpPr>
          <p:cNvPr id="114697" name="AutoShape 19">
            <a:extLst>
              <a:ext uri="{FF2B5EF4-FFF2-40B4-BE49-F238E27FC236}">
                <a16:creationId xmlns:a16="http://schemas.microsoft.com/office/drawing/2014/main" id="{D281E032-B139-40E0-9CB8-66CEE459FDA4}"/>
              </a:ext>
            </a:extLst>
          </p:cNvPr>
          <p:cNvSpPr>
            <a:spLocks noChangeArrowheads="1"/>
          </p:cNvSpPr>
          <p:nvPr/>
        </p:nvSpPr>
        <p:spPr bwMode="auto">
          <a:xfrm>
            <a:off x="533400" y="2971800"/>
            <a:ext cx="8077200" cy="32004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grpSp>
        <p:nvGrpSpPr>
          <p:cNvPr id="114698" name="Group 20">
            <a:extLst>
              <a:ext uri="{FF2B5EF4-FFF2-40B4-BE49-F238E27FC236}">
                <a16:creationId xmlns:a16="http://schemas.microsoft.com/office/drawing/2014/main" id="{15153CD7-2F54-4269-802F-602B3284DABF}"/>
              </a:ext>
            </a:extLst>
          </p:cNvPr>
          <p:cNvGrpSpPr>
            <a:grpSpLocks/>
          </p:cNvGrpSpPr>
          <p:nvPr/>
        </p:nvGrpSpPr>
        <p:grpSpPr bwMode="auto">
          <a:xfrm>
            <a:off x="2133600" y="1828800"/>
            <a:ext cx="4724400" cy="838200"/>
            <a:chOff x="1298" y="1873"/>
            <a:chExt cx="3020" cy="478"/>
          </a:xfrm>
        </p:grpSpPr>
        <p:sp>
          <p:nvSpPr>
            <p:cNvPr id="114721" name="Rectangle 21">
              <a:extLst>
                <a:ext uri="{FF2B5EF4-FFF2-40B4-BE49-F238E27FC236}">
                  <a16:creationId xmlns:a16="http://schemas.microsoft.com/office/drawing/2014/main" id="{F8FC5DD9-23BB-4F88-963D-9F1D705308DA}"/>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4722" name="Rectangle 22">
              <a:extLst>
                <a:ext uri="{FF2B5EF4-FFF2-40B4-BE49-F238E27FC236}">
                  <a16:creationId xmlns:a16="http://schemas.microsoft.com/office/drawing/2014/main" id="{2BBE0232-722B-4AB2-AB1C-703257807D97}"/>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4723" name="Freeform 23">
              <a:extLst>
                <a:ext uri="{FF2B5EF4-FFF2-40B4-BE49-F238E27FC236}">
                  <a16:creationId xmlns:a16="http://schemas.microsoft.com/office/drawing/2014/main" id="{D72CE064-E738-4E8A-BB0C-FC8E23251E32}"/>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24" name="Freeform 24">
              <a:extLst>
                <a:ext uri="{FF2B5EF4-FFF2-40B4-BE49-F238E27FC236}">
                  <a16:creationId xmlns:a16="http://schemas.microsoft.com/office/drawing/2014/main" id="{0EEEEE4F-78C3-4F2E-9792-C4A5B7C3F658}"/>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725" name="Freeform 25">
              <a:extLst>
                <a:ext uri="{FF2B5EF4-FFF2-40B4-BE49-F238E27FC236}">
                  <a16:creationId xmlns:a16="http://schemas.microsoft.com/office/drawing/2014/main" id="{CA3B5E0E-5594-497D-9F3F-8B63FC01605D}"/>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26" name="Freeform 26">
              <a:extLst>
                <a:ext uri="{FF2B5EF4-FFF2-40B4-BE49-F238E27FC236}">
                  <a16:creationId xmlns:a16="http://schemas.microsoft.com/office/drawing/2014/main" id="{E783995F-1B23-4117-832B-57419014884F}"/>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727" name="Freeform 27">
              <a:extLst>
                <a:ext uri="{FF2B5EF4-FFF2-40B4-BE49-F238E27FC236}">
                  <a16:creationId xmlns:a16="http://schemas.microsoft.com/office/drawing/2014/main" id="{83344162-28DE-49B5-8C7C-4CE248BAC81E}"/>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28" name="Freeform 28">
              <a:extLst>
                <a:ext uri="{FF2B5EF4-FFF2-40B4-BE49-F238E27FC236}">
                  <a16:creationId xmlns:a16="http://schemas.microsoft.com/office/drawing/2014/main" id="{ED39A3DB-046D-47CD-82EB-0122B0B7AAEA}"/>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729" name="Freeform 29">
              <a:extLst>
                <a:ext uri="{FF2B5EF4-FFF2-40B4-BE49-F238E27FC236}">
                  <a16:creationId xmlns:a16="http://schemas.microsoft.com/office/drawing/2014/main" id="{A9DFC468-466E-43C5-A2B0-A1900BBF74A7}"/>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30" name="Freeform 30">
              <a:extLst>
                <a:ext uri="{FF2B5EF4-FFF2-40B4-BE49-F238E27FC236}">
                  <a16:creationId xmlns:a16="http://schemas.microsoft.com/office/drawing/2014/main" id="{C0E24EB3-5E94-43D9-814C-7F1FCE93FD48}"/>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4699" name="Text Box 31">
            <a:extLst>
              <a:ext uri="{FF2B5EF4-FFF2-40B4-BE49-F238E27FC236}">
                <a16:creationId xmlns:a16="http://schemas.microsoft.com/office/drawing/2014/main" id="{74A92372-5D45-456E-90CF-59050B776F21}"/>
              </a:ext>
            </a:extLst>
          </p:cNvPr>
          <p:cNvSpPr txBox="1">
            <a:spLocks noChangeArrowheads="1"/>
          </p:cNvSpPr>
          <p:nvPr/>
        </p:nvSpPr>
        <p:spPr bwMode="auto">
          <a:xfrm>
            <a:off x="2057400" y="1981200"/>
            <a:ext cx="4953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600" b="1">
                <a:solidFill>
                  <a:schemeClr val="tx2"/>
                </a:solidFill>
                <a:latin typeface="Arial" panose="020B0604020202020204" pitchFamily="34" charset="0"/>
              </a:rPr>
              <a:t>PERÍODO PREPARATORIO</a:t>
            </a:r>
          </a:p>
        </p:txBody>
      </p:sp>
      <p:pic>
        <p:nvPicPr>
          <p:cNvPr id="114700" name="Picture 32">
            <a:extLst>
              <a:ext uri="{FF2B5EF4-FFF2-40B4-BE49-F238E27FC236}">
                <a16:creationId xmlns:a16="http://schemas.microsoft.com/office/drawing/2014/main" id="{043D0485-EED9-4E41-93D2-D08AA6D5AA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981200"/>
            <a:ext cx="83026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701" name="Picture 33">
            <a:extLst>
              <a:ext uri="{FF2B5EF4-FFF2-40B4-BE49-F238E27FC236}">
                <a16:creationId xmlns:a16="http://schemas.microsoft.com/office/drawing/2014/main" id="{1CF2A4FA-975F-4355-8B42-8611955CDC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3488" y="2014538"/>
            <a:ext cx="823912"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702" name="Picture 34">
            <a:extLst>
              <a:ext uri="{FF2B5EF4-FFF2-40B4-BE49-F238E27FC236}">
                <a16:creationId xmlns:a16="http://schemas.microsoft.com/office/drawing/2014/main" id="{1DAD62E0-BB69-4507-B66B-22275AE1B2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32004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0035" name="Text Box 35">
            <a:extLst>
              <a:ext uri="{FF2B5EF4-FFF2-40B4-BE49-F238E27FC236}">
                <a16:creationId xmlns:a16="http://schemas.microsoft.com/office/drawing/2014/main" id="{795495D6-4BB1-460F-B975-183918F68DA1}"/>
              </a:ext>
            </a:extLst>
          </p:cNvPr>
          <p:cNvSpPr txBox="1">
            <a:spLocks noChangeArrowheads="1"/>
          </p:cNvSpPr>
          <p:nvPr/>
        </p:nvSpPr>
        <p:spPr bwMode="auto">
          <a:xfrm>
            <a:off x="2209800" y="3306763"/>
            <a:ext cx="2514600" cy="473075"/>
          </a:xfrm>
          <a:prstGeom prst="rect">
            <a:avLst/>
          </a:prstGeom>
          <a:noFill/>
          <a:ln>
            <a:noFill/>
          </a:ln>
          <a:effectLst/>
        </p:spPr>
        <p:txBody>
          <a:bodyPr>
            <a:spAutoFit/>
          </a:bodyPr>
          <a:lstStyle/>
          <a:p>
            <a:pPr algn="ctr">
              <a:defRPr/>
            </a:pPr>
            <a:r>
              <a:rPr lang="en-US" altLang="en-US" sz="2500" b="1">
                <a:solidFill>
                  <a:schemeClr val="tx2"/>
                </a:solidFill>
                <a:effectLst>
                  <a:outerShdw blurRad="38100" dist="38100" dir="2700000" algn="tl">
                    <a:srgbClr val="000000"/>
                  </a:outerShdw>
                </a:effectLst>
                <a:latin typeface="Arial" panose="020B0604020202020204" pitchFamily="34" charset="0"/>
              </a:rPr>
              <a:t>OBJETIVOS:</a:t>
            </a:r>
          </a:p>
        </p:txBody>
      </p:sp>
      <p:sp>
        <p:nvSpPr>
          <p:cNvPr id="114704" name="Text Box 36">
            <a:extLst>
              <a:ext uri="{FF2B5EF4-FFF2-40B4-BE49-F238E27FC236}">
                <a16:creationId xmlns:a16="http://schemas.microsoft.com/office/drawing/2014/main" id="{F4DB26C7-C2FB-4E82-84DA-D6003B1B5F59}"/>
              </a:ext>
            </a:extLst>
          </p:cNvPr>
          <p:cNvSpPr txBox="1">
            <a:spLocks noChangeArrowheads="1"/>
          </p:cNvSpPr>
          <p:nvPr/>
        </p:nvSpPr>
        <p:spPr bwMode="auto">
          <a:xfrm>
            <a:off x="609600" y="5013325"/>
            <a:ext cx="7848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500" b="1">
                <a:solidFill>
                  <a:schemeClr val="tx1"/>
                </a:solidFill>
              </a:rPr>
              <a:t>“Desarrollar nivelés óptimos de aptitud  física relacionada con la salud y destrezas deportivas”</a:t>
            </a:r>
          </a:p>
        </p:txBody>
      </p:sp>
      <p:pic>
        <p:nvPicPr>
          <p:cNvPr id="114705" name="Picture 37">
            <a:extLst>
              <a:ext uri="{FF2B5EF4-FFF2-40B4-BE49-F238E27FC236}">
                <a16:creationId xmlns:a16="http://schemas.microsoft.com/office/drawing/2014/main" id="{D4B06B5A-7EBB-4D23-BB9A-D86FD15D17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33528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706" name="Picture 38">
            <a:extLst>
              <a:ext uri="{FF2B5EF4-FFF2-40B4-BE49-F238E27FC236}">
                <a16:creationId xmlns:a16="http://schemas.microsoft.com/office/drawing/2014/main" id="{7B6A02C7-B031-4359-96D8-0EFAD57842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1800" y="33528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4707" name="Group 39">
            <a:extLst>
              <a:ext uri="{FF2B5EF4-FFF2-40B4-BE49-F238E27FC236}">
                <a16:creationId xmlns:a16="http://schemas.microsoft.com/office/drawing/2014/main" id="{A282DB64-CE25-4F1B-964B-494E81D83A37}"/>
              </a:ext>
            </a:extLst>
          </p:cNvPr>
          <p:cNvGrpSpPr>
            <a:grpSpLocks/>
          </p:cNvGrpSpPr>
          <p:nvPr/>
        </p:nvGrpSpPr>
        <p:grpSpPr bwMode="auto">
          <a:xfrm>
            <a:off x="4648200" y="3200400"/>
            <a:ext cx="2057400" cy="685800"/>
            <a:chOff x="-624" y="1152"/>
            <a:chExt cx="871" cy="324"/>
          </a:xfrm>
        </p:grpSpPr>
        <p:sp>
          <p:nvSpPr>
            <p:cNvPr id="114711" name="Rectangle 40">
              <a:extLst>
                <a:ext uri="{FF2B5EF4-FFF2-40B4-BE49-F238E27FC236}">
                  <a16:creationId xmlns:a16="http://schemas.microsoft.com/office/drawing/2014/main" id="{90B562ED-B061-4519-A2EE-EC7165C30551}"/>
                </a:ext>
              </a:extLst>
            </p:cNvPr>
            <p:cNvSpPr>
              <a:spLocks noChangeArrowheads="1"/>
            </p:cNvSpPr>
            <p:nvPr/>
          </p:nvSpPr>
          <p:spPr bwMode="auto">
            <a:xfrm>
              <a:off x="-589" y="1187"/>
              <a:ext cx="802" cy="255"/>
            </a:xfrm>
            <a:prstGeom prst="rect">
              <a:avLst/>
            </a:prstGeom>
            <a:gradFill rotWithShape="0">
              <a:gsLst>
                <a:gs pos="0">
                  <a:srgbClr val="0066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4712" name="Rectangle 41">
              <a:extLst>
                <a:ext uri="{FF2B5EF4-FFF2-40B4-BE49-F238E27FC236}">
                  <a16:creationId xmlns:a16="http://schemas.microsoft.com/office/drawing/2014/main" id="{855E421F-8FD4-49B9-83FD-F96C351C13E1}"/>
                </a:ext>
              </a:extLst>
            </p:cNvPr>
            <p:cNvSpPr>
              <a:spLocks noChangeArrowheads="1"/>
            </p:cNvSpPr>
            <p:nvPr/>
          </p:nvSpPr>
          <p:spPr bwMode="auto">
            <a:xfrm>
              <a:off x="-589" y="1187"/>
              <a:ext cx="802" cy="255"/>
            </a:xfrm>
            <a:prstGeom prst="rect">
              <a:avLst/>
            </a:prstGeom>
            <a:blipFill dpi="0" rotWithShape="0">
              <a:blip r:embed="rId12"/>
              <a:srcRect/>
              <a:tile tx="0" ty="0" sx="100000" sy="100000" flip="none" algn="tl"/>
            </a:blipFill>
            <a:ln w="0">
              <a:solidFill>
                <a:srgbClr val="000000"/>
              </a:solidFill>
              <a:miter lim="800000"/>
              <a:headEnd/>
              <a:tailEnd/>
            </a:ln>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4713" name="Freeform 42">
              <a:extLst>
                <a:ext uri="{FF2B5EF4-FFF2-40B4-BE49-F238E27FC236}">
                  <a16:creationId xmlns:a16="http://schemas.microsoft.com/office/drawing/2014/main" id="{CEEA4C87-14F6-4935-92DF-7BF74C216332}"/>
                </a:ext>
              </a:extLst>
            </p:cNvPr>
            <p:cNvSpPr>
              <a:spLocks/>
            </p:cNvSpPr>
            <p:nvPr/>
          </p:nvSpPr>
          <p:spPr bwMode="auto">
            <a:xfrm>
              <a:off x="-623" y="1153"/>
              <a:ext cx="34" cy="323"/>
            </a:xfrm>
            <a:custGeom>
              <a:avLst/>
              <a:gdLst>
                <a:gd name="T0" fmla="*/ 0 w 646"/>
                <a:gd name="T1" fmla="*/ 0 h 6141"/>
                <a:gd name="T2" fmla="*/ 34 w 646"/>
                <a:gd name="T3" fmla="*/ 34 h 6141"/>
                <a:gd name="T4" fmla="*/ 34 w 646"/>
                <a:gd name="T5" fmla="*/ 289 h 6141"/>
                <a:gd name="T6" fmla="*/ 0 w 646"/>
                <a:gd name="T7" fmla="*/ 323 h 6141"/>
                <a:gd name="T8" fmla="*/ 0 w 646"/>
                <a:gd name="T9" fmla="*/ 0 h 6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6141">
                  <a:moveTo>
                    <a:pt x="0" y="0"/>
                  </a:moveTo>
                  <a:lnTo>
                    <a:pt x="646" y="644"/>
                  </a:lnTo>
                  <a:lnTo>
                    <a:pt x="646" y="5497"/>
                  </a:lnTo>
                  <a:lnTo>
                    <a:pt x="0" y="6141"/>
                  </a:lnTo>
                  <a:lnTo>
                    <a:pt x="0" y="0"/>
                  </a:lnTo>
                  <a:close/>
                </a:path>
              </a:pathLst>
            </a:custGeom>
            <a:solidFill>
              <a:srgbClr val="699F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14" name="Freeform 43">
              <a:extLst>
                <a:ext uri="{FF2B5EF4-FFF2-40B4-BE49-F238E27FC236}">
                  <a16:creationId xmlns:a16="http://schemas.microsoft.com/office/drawing/2014/main" id="{E3610E8F-07F8-4F8B-A442-A2E72EBAB298}"/>
                </a:ext>
              </a:extLst>
            </p:cNvPr>
            <p:cNvSpPr>
              <a:spLocks/>
            </p:cNvSpPr>
            <p:nvPr/>
          </p:nvSpPr>
          <p:spPr bwMode="auto">
            <a:xfrm>
              <a:off x="-623" y="1153"/>
              <a:ext cx="34" cy="323"/>
            </a:xfrm>
            <a:custGeom>
              <a:avLst/>
              <a:gdLst>
                <a:gd name="T0" fmla="*/ 0 w 646"/>
                <a:gd name="T1" fmla="*/ 0 h 6141"/>
                <a:gd name="T2" fmla="*/ 34 w 646"/>
                <a:gd name="T3" fmla="*/ 34 h 6141"/>
                <a:gd name="T4" fmla="*/ 34 w 646"/>
                <a:gd name="T5" fmla="*/ 289 h 6141"/>
                <a:gd name="T6" fmla="*/ 0 w 646"/>
                <a:gd name="T7" fmla="*/ 323 h 6141"/>
                <a:gd name="T8" fmla="*/ 0 w 646"/>
                <a:gd name="T9" fmla="*/ 0 h 6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6141">
                  <a:moveTo>
                    <a:pt x="0" y="0"/>
                  </a:moveTo>
                  <a:lnTo>
                    <a:pt x="646" y="644"/>
                  </a:lnTo>
                  <a:lnTo>
                    <a:pt x="646" y="5497"/>
                  </a:lnTo>
                  <a:lnTo>
                    <a:pt x="0" y="6141"/>
                  </a:lnTo>
                  <a:lnTo>
                    <a:pt x="0" y="0"/>
                  </a:lnTo>
                </a:path>
              </a:pathLst>
            </a:custGeom>
            <a:blipFill dpi="0" rotWithShape="0">
              <a:blip r:embed="rId13"/>
              <a:srcRect/>
              <a:tile tx="0" ty="0" sx="100000" sy="100000" flip="none" algn="tl"/>
            </a:blipFill>
            <a:ln w="0">
              <a:solidFill>
                <a:srgbClr val="000000"/>
              </a:solidFill>
              <a:prstDash val="solid"/>
              <a:round/>
              <a:headEnd/>
              <a:tailEnd/>
            </a:ln>
          </p:spPr>
          <p:txBody>
            <a:bodyPr/>
            <a:lstStyle/>
            <a:p>
              <a:endParaRPr lang="en-US"/>
            </a:p>
          </p:txBody>
        </p:sp>
        <p:sp>
          <p:nvSpPr>
            <p:cNvPr id="114715" name="Freeform 44">
              <a:extLst>
                <a:ext uri="{FF2B5EF4-FFF2-40B4-BE49-F238E27FC236}">
                  <a16:creationId xmlns:a16="http://schemas.microsoft.com/office/drawing/2014/main" id="{1C259AF3-594E-4F0C-8098-06D0345F8072}"/>
                </a:ext>
              </a:extLst>
            </p:cNvPr>
            <p:cNvSpPr>
              <a:spLocks/>
            </p:cNvSpPr>
            <p:nvPr/>
          </p:nvSpPr>
          <p:spPr bwMode="auto">
            <a:xfrm>
              <a:off x="-623" y="1153"/>
              <a:ext cx="870" cy="34"/>
            </a:xfrm>
            <a:custGeom>
              <a:avLst/>
              <a:gdLst>
                <a:gd name="T0" fmla="*/ 0 w 16534"/>
                <a:gd name="T1" fmla="*/ 0 h 644"/>
                <a:gd name="T2" fmla="*/ 34 w 16534"/>
                <a:gd name="T3" fmla="*/ 34 h 644"/>
                <a:gd name="T4" fmla="*/ 836 w 16534"/>
                <a:gd name="T5" fmla="*/ 34 h 644"/>
                <a:gd name="T6" fmla="*/ 870 w 16534"/>
                <a:gd name="T7" fmla="*/ 0 h 644"/>
                <a:gd name="T8" fmla="*/ 0 w 16534"/>
                <a:gd name="T9" fmla="*/ 0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34" h="644">
                  <a:moveTo>
                    <a:pt x="0" y="0"/>
                  </a:moveTo>
                  <a:lnTo>
                    <a:pt x="646" y="644"/>
                  </a:lnTo>
                  <a:lnTo>
                    <a:pt x="15888" y="644"/>
                  </a:lnTo>
                  <a:lnTo>
                    <a:pt x="16534" y="0"/>
                  </a:lnTo>
                  <a:lnTo>
                    <a:pt x="0" y="0"/>
                  </a:lnTo>
                  <a:close/>
                </a:path>
              </a:pathLst>
            </a:custGeom>
            <a:solidFill>
              <a:srgbClr val="5FB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16" name="Freeform 45">
              <a:extLst>
                <a:ext uri="{FF2B5EF4-FFF2-40B4-BE49-F238E27FC236}">
                  <a16:creationId xmlns:a16="http://schemas.microsoft.com/office/drawing/2014/main" id="{CF041A87-7FDF-4A3E-A6AE-CC7CECEB6F4C}"/>
                </a:ext>
              </a:extLst>
            </p:cNvPr>
            <p:cNvSpPr>
              <a:spLocks/>
            </p:cNvSpPr>
            <p:nvPr/>
          </p:nvSpPr>
          <p:spPr bwMode="auto">
            <a:xfrm>
              <a:off x="-624" y="1152"/>
              <a:ext cx="870" cy="34"/>
            </a:xfrm>
            <a:custGeom>
              <a:avLst/>
              <a:gdLst>
                <a:gd name="T0" fmla="*/ 0 w 16534"/>
                <a:gd name="T1" fmla="*/ 0 h 644"/>
                <a:gd name="T2" fmla="*/ 34 w 16534"/>
                <a:gd name="T3" fmla="*/ 34 h 644"/>
                <a:gd name="T4" fmla="*/ 836 w 16534"/>
                <a:gd name="T5" fmla="*/ 34 h 644"/>
                <a:gd name="T6" fmla="*/ 870 w 16534"/>
                <a:gd name="T7" fmla="*/ 0 h 644"/>
                <a:gd name="T8" fmla="*/ 0 w 16534"/>
                <a:gd name="T9" fmla="*/ 0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34" h="644">
                  <a:moveTo>
                    <a:pt x="0" y="0"/>
                  </a:moveTo>
                  <a:lnTo>
                    <a:pt x="646" y="644"/>
                  </a:lnTo>
                  <a:lnTo>
                    <a:pt x="15888" y="644"/>
                  </a:lnTo>
                  <a:lnTo>
                    <a:pt x="16534" y="0"/>
                  </a:lnTo>
                  <a:lnTo>
                    <a:pt x="0" y="0"/>
                  </a:lnTo>
                </a:path>
              </a:pathLst>
            </a:custGeom>
            <a:blipFill dpi="0" rotWithShape="0">
              <a:blip r:embed="rId14"/>
              <a:srcRect/>
              <a:tile tx="0" ty="0" sx="100000" sy="100000" flip="none" algn="tl"/>
            </a:blipFill>
            <a:ln w="0">
              <a:solidFill>
                <a:srgbClr val="000000"/>
              </a:solidFill>
              <a:prstDash val="solid"/>
              <a:round/>
              <a:headEnd/>
              <a:tailEnd/>
            </a:ln>
          </p:spPr>
          <p:txBody>
            <a:bodyPr/>
            <a:lstStyle/>
            <a:p>
              <a:endParaRPr lang="en-US"/>
            </a:p>
          </p:txBody>
        </p:sp>
        <p:sp>
          <p:nvSpPr>
            <p:cNvPr id="114717" name="Freeform 46">
              <a:extLst>
                <a:ext uri="{FF2B5EF4-FFF2-40B4-BE49-F238E27FC236}">
                  <a16:creationId xmlns:a16="http://schemas.microsoft.com/office/drawing/2014/main" id="{AFEA2854-3A01-477A-B932-415BF5597786}"/>
                </a:ext>
              </a:extLst>
            </p:cNvPr>
            <p:cNvSpPr>
              <a:spLocks/>
            </p:cNvSpPr>
            <p:nvPr/>
          </p:nvSpPr>
          <p:spPr bwMode="auto">
            <a:xfrm>
              <a:off x="213" y="1153"/>
              <a:ext cx="34" cy="323"/>
            </a:xfrm>
            <a:custGeom>
              <a:avLst/>
              <a:gdLst>
                <a:gd name="T0" fmla="*/ 34 w 646"/>
                <a:gd name="T1" fmla="*/ 323 h 6141"/>
                <a:gd name="T2" fmla="*/ 0 w 646"/>
                <a:gd name="T3" fmla="*/ 289 h 6141"/>
                <a:gd name="T4" fmla="*/ 0 w 646"/>
                <a:gd name="T5" fmla="*/ 34 h 6141"/>
                <a:gd name="T6" fmla="*/ 34 w 646"/>
                <a:gd name="T7" fmla="*/ 0 h 6141"/>
                <a:gd name="T8" fmla="*/ 34 w 646"/>
                <a:gd name="T9" fmla="*/ 323 h 6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6141">
                  <a:moveTo>
                    <a:pt x="646" y="6141"/>
                  </a:moveTo>
                  <a:lnTo>
                    <a:pt x="0" y="5497"/>
                  </a:lnTo>
                  <a:lnTo>
                    <a:pt x="0" y="644"/>
                  </a:lnTo>
                  <a:lnTo>
                    <a:pt x="646" y="0"/>
                  </a:lnTo>
                  <a:lnTo>
                    <a:pt x="646" y="614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18" name="Freeform 47">
              <a:extLst>
                <a:ext uri="{FF2B5EF4-FFF2-40B4-BE49-F238E27FC236}">
                  <a16:creationId xmlns:a16="http://schemas.microsoft.com/office/drawing/2014/main" id="{A6B88919-0438-4064-A64A-5565CC1225FF}"/>
                </a:ext>
              </a:extLst>
            </p:cNvPr>
            <p:cNvSpPr>
              <a:spLocks/>
            </p:cNvSpPr>
            <p:nvPr/>
          </p:nvSpPr>
          <p:spPr bwMode="auto">
            <a:xfrm>
              <a:off x="213" y="1153"/>
              <a:ext cx="34" cy="323"/>
            </a:xfrm>
            <a:custGeom>
              <a:avLst/>
              <a:gdLst>
                <a:gd name="T0" fmla="*/ 34 w 646"/>
                <a:gd name="T1" fmla="*/ 323 h 6141"/>
                <a:gd name="T2" fmla="*/ 0 w 646"/>
                <a:gd name="T3" fmla="*/ 289 h 6141"/>
                <a:gd name="T4" fmla="*/ 0 w 646"/>
                <a:gd name="T5" fmla="*/ 34 h 6141"/>
                <a:gd name="T6" fmla="*/ 34 w 646"/>
                <a:gd name="T7" fmla="*/ 0 h 6141"/>
                <a:gd name="T8" fmla="*/ 34 w 646"/>
                <a:gd name="T9" fmla="*/ 323 h 6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6141">
                  <a:moveTo>
                    <a:pt x="646" y="6141"/>
                  </a:moveTo>
                  <a:lnTo>
                    <a:pt x="0" y="5497"/>
                  </a:lnTo>
                  <a:lnTo>
                    <a:pt x="0" y="644"/>
                  </a:lnTo>
                  <a:lnTo>
                    <a:pt x="646" y="0"/>
                  </a:lnTo>
                  <a:lnTo>
                    <a:pt x="646" y="6141"/>
                  </a:lnTo>
                </a:path>
              </a:pathLst>
            </a:custGeom>
            <a:blipFill dpi="0" rotWithShape="0">
              <a:blip r:embed="rId14"/>
              <a:srcRect/>
              <a:tile tx="0" ty="0" sx="100000" sy="100000" flip="none" algn="tl"/>
            </a:blipFill>
            <a:ln w="0">
              <a:solidFill>
                <a:srgbClr val="000000"/>
              </a:solidFill>
              <a:prstDash val="solid"/>
              <a:round/>
              <a:headEnd/>
              <a:tailEnd/>
            </a:ln>
          </p:spPr>
          <p:txBody>
            <a:bodyPr/>
            <a:lstStyle/>
            <a:p>
              <a:endParaRPr lang="en-US"/>
            </a:p>
          </p:txBody>
        </p:sp>
        <p:sp>
          <p:nvSpPr>
            <p:cNvPr id="114719" name="Freeform 48">
              <a:extLst>
                <a:ext uri="{FF2B5EF4-FFF2-40B4-BE49-F238E27FC236}">
                  <a16:creationId xmlns:a16="http://schemas.microsoft.com/office/drawing/2014/main" id="{48A6C86C-E754-413E-9B43-49305157A56B}"/>
                </a:ext>
              </a:extLst>
            </p:cNvPr>
            <p:cNvSpPr>
              <a:spLocks/>
            </p:cNvSpPr>
            <p:nvPr/>
          </p:nvSpPr>
          <p:spPr bwMode="auto">
            <a:xfrm>
              <a:off x="-623" y="1442"/>
              <a:ext cx="870" cy="34"/>
            </a:xfrm>
            <a:custGeom>
              <a:avLst/>
              <a:gdLst>
                <a:gd name="T0" fmla="*/ 870 w 16534"/>
                <a:gd name="T1" fmla="*/ 34 h 644"/>
                <a:gd name="T2" fmla="*/ 0 w 16534"/>
                <a:gd name="T3" fmla="*/ 34 h 644"/>
                <a:gd name="T4" fmla="*/ 34 w 16534"/>
                <a:gd name="T5" fmla="*/ 0 h 644"/>
                <a:gd name="T6" fmla="*/ 836 w 16534"/>
                <a:gd name="T7" fmla="*/ 0 h 644"/>
                <a:gd name="T8" fmla="*/ 870 w 16534"/>
                <a:gd name="T9" fmla="*/ 3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34" h="644">
                  <a:moveTo>
                    <a:pt x="16534" y="644"/>
                  </a:moveTo>
                  <a:lnTo>
                    <a:pt x="0" y="644"/>
                  </a:lnTo>
                  <a:lnTo>
                    <a:pt x="646" y="0"/>
                  </a:lnTo>
                  <a:lnTo>
                    <a:pt x="15888" y="0"/>
                  </a:lnTo>
                  <a:lnTo>
                    <a:pt x="16534" y="644"/>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20" name="Freeform 49">
              <a:extLst>
                <a:ext uri="{FF2B5EF4-FFF2-40B4-BE49-F238E27FC236}">
                  <a16:creationId xmlns:a16="http://schemas.microsoft.com/office/drawing/2014/main" id="{476B4FE3-2BFE-4632-A261-3B9F0A49DBA1}"/>
                </a:ext>
              </a:extLst>
            </p:cNvPr>
            <p:cNvSpPr>
              <a:spLocks/>
            </p:cNvSpPr>
            <p:nvPr/>
          </p:nvSpPr>
          <p:spPr bwMode="auto">
            <a:xfrm>
              <a:off x="-623" y="1442"/>
              <a:ext cx="870" cy="34"/>
            </a:xfrm>
            <a:custGeom>
              <a:avLst/>
              <a:gdLst>
                <a:gd name="T0" fmla="*/ 870 w 16534"/>
                <a:gd name="T1" fmla="*/ 34 h 644"/>
                <a:gd name="T2" fmla="*/ 0 w 16534"/>
                <a:gd name="T3" fmla="*/ 34 h 644"/>
                <a:gd name="T4" fmla="*/ 34 w 16534"/>
                <a:gd name="T5" fmla="*/ 0 h 644"/>
                <a:gd name="T6" fmla="*/ 836 w 16534"/>
                <a:gd name="T7" fmla="*/ 0 h 644"/>
                <a:gd name="T8" fmla="*/ 870 w 16534"/>
                <a:gd name="T9" fmla="*/ 3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34" h="644">
                  <a:moveTo>
                    <a:pt x="16534" y="644"/>
                  </a:moveTo>
                  <a:lnTo>
                    <a:pt x="0" y="644"/>
                  </a:lnTo>
                  <a:lnTo>
                    <a:pt x="646" y="0"/>
                  </a:lnTo>
                  <a:lnTo>
                    <a:pt x="15888" y="0"/>
                  </a:lnTo>
                  <a:lnTo>
                    <a:pt x="16534" y="644"/>
                  </a:lnTo>
                </a:path>
              </a:pathLst>
            </a:custGeom>
            <a:blipFill dpi="0" rotWithShape="0">
              <a:blip r:embed="rId13"/>
              <a:srcRect/>
              <a:tile tx="0" ty="0" sx="100000" sy="100000" flip="none" algn="tl"/>
            </a:blipFill>
            <a:ln w="0">
              <a:solidFill>
                <a:srgbClr val="000000"/>
              </a:solidFill>
              <a:prstDash val="solid"/>
              <a:round/>
              <a:headEnd/>
              <a:tailEnd/>
            </a:ln>
          </p:spPr>
          <p:txBody>
            <a:bodyPr/>
            <a:lstStyle/>
            <a:p>
              <a:endParaRPr lang="en-US"/>
            </a:p>
          </p:txBody>
        </p:sp>
      </p:grpSp>
      <p:sp>
        <p:nvSpPr>
          <p:cNvPr id="640050" name="Text Box 50">
            <a:extLst>
              <a:ext uri="{FF2B5EF4-FFF2-40B4-BE49-F238E27FC236}">
                <a16:creationId xmlns:a16="http://schemas.microsoft.com/office/drawing/2014/main" id="{EFA1C5B8-5555-4701-B8B9-02E1F523AF29}"/>
              </a:ext>
            </a:extLst>
          </p:cNvPr>
          <p:cNvSpPr txBox="1">
            <a:spLocks noChangeArrowheads="1"/>
          </p:cNvSpPr>
          <p:nvPr/>
        </p:nvSpPr>
        <p:spPr bwMode="auto">
          <a:xfrm>
            <a:off x="4724400" y="3200400"/>
            <a:ext cx="1981200" cy="595313"/>
          </a:xfrm>
          <a:prstGeom prst="rect">
            <a:avLst/>
          </a:prstGeom>
          <a:noFill/>
          <a:ln>
            <a:noFill/>
          </a:ln>
          <a:effectLst/>
        </p:spPr>
        <p:txBody>
          <a:bodyPr>
            <a:spAutoFit/>
          </a:bodyPr>
          <a:lstStyle/>
          <a:p>
            <a:pPr algn="ctr">
              <a:defRPr/>
            </a:pPr>
            <a:r>
              <a:rPr lang="en-US" altLang="en-US" sz="3300" b="1">
                <a:solidFill>
                  <a:schemeClr val="tx1"/>
                </a:solidFill>
                <a:effectLst>
                  <a:outerShdw blurRad="38100" dist="38100" dir="2700000" algn="tl">
                    <a:srgbClr val="000000"/>
                  </a:outerShdw>
                </a:effectLst>
                <a:latin typeface="Arial" panose="020B0604020202020204" pitchFamily="34" charset="0"/>
              </a:rPr>
              <a:t>General:</a:t>
            </a:r>
          </a:p>
        </p:txBody>
      </p:sp>
      <p:sp>
        <p:nvSpPr>
          <p:cNvPr id="114709" name="AutoShape 51">
            <a:extLst>
              <a:ext uri="{FF2B5EF4-FFF2-40B4-BE49-F238E27FC236}">
                <a16:creationId xmlns:a16="http://schemas.microsoft.com/office/drawing/2014/main" id="{BFDAF538-B2FC-4A53-A802-E77781038CF8}"/>
              </a:ext>
            </a:extLst>
          </p:cNvPr>
          <p:cNvSpPr>
            <a:spLocks noChangeArrowheads="1"/>
          </p:cNvSpPr>
          <p:nvPr/>
        </p:nvSpPr>
        <p:spPr bwMode="auto">
          <a:xfrm>
            <a:off x="1143000" y="4038600"/>
            <a:ext cx="6858000" cy="990600"/>
          </a:xfrm>
          <a:prstGeom prst="bevel">
            <a:avLst>
              <a:gd name="adj" fmla="val 12500"/>
            </a:avLst>
          </a:prstGeom>
          <a:solidFill>
            <a:srgbClr val="66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4710" name="Text Box 52">
            <a:extLst>
              <a:ext uri="{FF2B5EF4-FFF2-40B4-BE49-F238E27FC236}">
                <a16:creationId xmlns:a16="http://schemas.microsoft.com/office/drawing/2014/main" id="{FB84AE2D-11FF-43A6-AA5A-5F61E85991FA}"/>
              </a:ext>
            </a:extLst>
          </p:cNvPr>
          <p:cNvSpPr txBox="1">
            <a:spLocks noChangeArrowheads="1"/>
          </p:cNvSpPr>
          <p:nvPr/>
        </p:nvSpPr>
        <p:spPr bwMode="auto">
          <a:xfrm>
            <a:off x="1066800" y="4143375"/>
            <a:ext cx="70104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1"/>
                </a:solidFill>
                <a:latin typeface="Arial" panose="020B0604020202020204" pitchFamily="34" charset="0"/>
              </a:rPr>
              <a:t>Según el Dr. Miguel Rivera (septiembre, 1988, “La Estructuración del Entrenamiento Deportivo”):</a:t>
            </a:r>
            <a:endParaRPr lang="en-US" altLang="en-US" sz="2100" b="1">
              <a:solidFill>
                <a:schemeClr val="tx1"/>
              </a:solidFill>
            </a:endParaRPr>
          </a:p>
        </p:txBody>
      </p:sp>
    </p:spTree>
    <p:custDataLst>
      <p:tags r:id="rId1"/>
    </p:custDataLst>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92">
            <a:extLst>
              <a:ext uri="{FF2B5EF4-FFF2-40B4-BE49-F238E27FC236}">
                <a16:creationId xmlns:a16="http://schemas.microsoft.com/office/drawing/2014/main" id="{AF62E8B4-DEFB-468B-A4C7-FD916EF24D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1000"/>
            <a:ext cx="205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9" name="Picture 89">
            <a:extLst>
              <a:ext uri="{FF2B5EF4-FFF2-40B4-BE49-F238E27FC236}">
                <a16:creationId xmlns:a16="http://schemas.microsoft.com/office/drawing/2014/main" id="{19D1FD5A-0915-4741-95DB-DF8E42739F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81000"/>
            <a:ext cx="31242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6740" name="Group 53">
            <a:extLst>
              <a:ext uri="{FF2B5EF4-FFF2-40B4-BE49-F238E27FC236}">
                <a16:creationId xmlns:a16="http://schemas.microsoft.com/office/drawing/2014/main" id="{B789250C-C831-49F9-A058-039EC51D46D9}"/>
              </a:ext>
            </a:extLst>
          </p:cNvPr>
          <p:cNvGrpSpPr>
            <a:grpSpLocks/>
          </p:cNvGrpSpPr>
          <p:nvPr/>
        </p:nvGrpSpPr>
        <p:grpSpPr bwMode="auto">
          <a:xfrm>
            <a:off x="533400" y="2819400"/>
            <a:ext cx="8077200" cy="3657600"/>
            <a:chOff x="1109" y="1020"/>
            <a:chExt cx="3542" cy="2280"/>
          </a:xfrm>
        </p:grpSpPr>
        <p:sp>
          <p:nvSpPr>
            <p:cNvPr id="116778" name="Rectangle 54">
              <a:extLst>
                <a:ext uri="{FF2B5EF4-FFF2-40B4-BE49-F238E27FC236}">
                  <a16:creationId xmlns:a16="http://schemas.microsoft.com/office/drawing/2014/main" id="{B4B7E513-6B85-4C12-B459-74EC83408BF0}"/>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6779" name="Rectangle 55">
              <a:extLst>
                <a:ext uri="{FF2B5EF4-FFF2-40B4-BE49-F238E27FC236}">
                  <a16:creationId xmlns:a16="http://schemas.microsoft.com/office/drawing/2014/main" id="{2E49927B-0DA5-49F3-A974-515851B1FE3D}"/>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6780" name="Freeform 56">
              <a:extLst>
                <a:ext uri="{FF2B5EF4-FFF2-40B4-BE49-F238E27FC236}">
                  <a16:creationId xmlns:a16="http://schemas.microsoft.com/office/drawing/2014/main" id="{7473B3B1-AD98-4DFD-ABD5-3204F368E2CF}"/>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81" name="Freeform 57">
              <a:extLst>
                <a:ext uri="{FF2B5EF4-FFF2-40B4-BE49-F238E27FC236}">
                  <a16:creationId xmlns:a16="http://schemas.microsoft.com/office/drawing/2014/main" id="{942D8E1D-F7BE-468A-AA19-2D9CA2C51C89}"/>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16782" name="Freeform 58">
              <a:extLst>
                <a:ext uri="{FF2B5EF4-FFF2-40B4-BE49-F238E27FC236}">
                  <a16:creationId xmlns:a16="http://schemas.microsoft.com/office/drawing/2014/main" id="{A2A913E2-9081-4252-8539-707287206154}"/>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83" name="Freeform 59">
              <a:extLst>
                <a:ext uri="{FF2B5EF4-FFF2-40B4-BE49-F238E27FC236}">
                  <a16:creationId xmlns:a16="http://schemas.microsoft.com/office/drawing/2014/main" id="{ED3B5E10-7EBB-418E-988C-1D0717200A48}"/>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16784" name="Freeform 60">
              <a:extLst>
                <a:ext uri="{FF2B5EF4-FFF2-40B4-BE49-F238E27FC236}">
                  <a16:creationId xmlns:a16="http://schemas.microsoft.com/office/drawing/2014/main" id="{E64D19E3-9AA0-48DC-8AD6-15893112F9EB}"/>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85" name="Freeform 61">
              <a:extLst>
                <a:ext uri="{FF2B5EF4-FFF2-40B4-BE49-F238E27FC236}">
                  <a16:creationId xmlns:a16="http://schemas.microsoft.com/office/drawing/2014/main" id="{B08B8679-6A46-40EC-95C9-261E6A96D736}"/>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16786" name="Freeform 62">
              <a:extLst>
                <a:ext uri="{FF2B5EF4-FFF2-40B4-BE49-F238E27FC236}">
                  <a16:creationId xmlns:a16="http://schemas.microsoft.com/office/drawing/2014/main" id="{8ED1B6C0-03C0-4B5D-9AF2-074F88AE1BB5}"/>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87" name="Freeform 63">
              <a:extLst>
                <a:ext uri="{FF2B5EF4-FFF2-40B4-BE49-F238E27FC236}">
                  <a16:creationId xmlns:a16="http://schemas.microsoft.com/office/drawing/2014/main" id="{DF5F9908-5E05-447D-9DD0-27A48DF583AD}"/>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116741" name="AutoShape 64">
            <a:extLst>
              <a:ext uri="{FF2B5EF4-FFF2-40B4-BE49-F238E27FC236}">
                <a16:creationId xmlns:a16="http://schemas.microsoft.com/office/drawing/2014/main" id="{405E4AF7-3195-43F6-8999-AD6FF77D6ED8}"/>
              </a:ext>
            </a:extLst>
          </p:cNvPr>
          <p:cNvSpPr>
            <a:spLocks noChangeArrowheads="1"/>
          </p:cNvSpPr>
          <p:nvPr/>
        </p:nvSpPr>
        <p:spPr bwMode="auto">
          <a:xfrm>
            <a:off x="762000" y="3048000"/>
            <a:ext cx="7620000" cy="32004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116742" name="Picture 65">
            <a:extLst>
              <a:ext uri="{FF2B5EF4-FFF2-40B4-BE49-F238E27FC236}">
                <a16:creationId xmlns:a16="http://schemas.microsoft.com/office/drawing/2014/main" id="{AA650073-87FB-4317-A450-1EEF67BE89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14400" y="347345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43" name="Text Box 66">
            <a:extLst>
              <a:ext uri="{FF2B5EF4-FFF2-40B4-BE49-F238E27FC236}">
                <a16:creationId xmlns:a16="http://schemas.microsoft.com/office/drawing/2014/main" id="{D28F81B4-E84D-4CA4-B94A-3703F53EA355}"/>
              </a:ext>
            </a:extLst>
          </p:cNvPr>
          <p:cNvSpPr txBox="1">
            <a:spLocks noChangeArrowheads="1"/>
          </p:cNvSpPr>
          <p:nvPr/>
        </p:nvSpPr>
        <p:spPr bwMode="auto">
          <a:xfrm>
            <a:off x="1143000" y="3397250"/>
            <a:ext cx="72390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Adquirir y mejorar la preparación física general (o aptitud física)</a:t>
            </a:r>
          </a:p>
        </p:txBody>
      </p:sp>
      <p:sp>
        <p:nvSpPr>
          <p:cNvPr id="116744" name="Text Box 86">
            <a:extLst>
              <a:ext uri="{FF2B5EF4-FFF2-40B4-BE49-F238E27FC236}">
                <a16:creationId xmlns:a16="http://schemas.microsoft.com/office/drawing/2014/main" id="{336E797B-7933-47D3-92CC-6C3C13465B93}"/>
              </a:ext>
            </a:extLst>
          </p:cNvPr>
          <p:cNvSpPr txBox="1">
            <a:spLocks noChangeArrowheads="1"/>
          </p:cNvSpPr>
          <p:nvPr/>
        </p:nvSpPr>
        <p:spPr bwMode="auto">
          <a:xfrm>
            <a:off x="1752600" y="4572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800" b="1">
                <a:solidFill>
                  <a:schemeClr val="tx2"/>
                </a:solidFill>
                <a:latin typeface="Arial" panose="020B0604020202020204" pitchFamily="34" charset="0"/>
              </a:rPr>
              <a:t>Entrenamiento Deportivo:</a:t>
            </a:r>
          </a:p>
        </p:txBody>
      </p:sp>
      <p:sp>
        <p:nvSpPr>
          <p:cNvPr id="116745" name="Text Box 88">
            <a:extLst>
              <a:ext uri="{FF2B5EF4-FFF2-40B4-BE49-F238E27FC236}">
                <a16:creationId xmlns:a16="http://schemas.microsoft.com/office/drawing/2014/main" id="{F976D64E-A302-4224-8011-C9DF1BAEC1FC}"/>
              </a:ext>
            </a:extLst>
          </p:cNvPr>
          <p:cNvSpPr txBox="1">
            <a:spLocks noChangeArrowheads="1"/>
          </p:cNvSpPr>
          <p:nvPr/>
        </p:nvSpPr>
        <p:spPr bwMode="auto">
          <a:xfrm>
            <a:off x="5105400" y="4572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800" b="1">
                <a:solidFill>
                  <a:schemeClr val="tx1"/>
                </a:solidFill>
                <a:latin typeface="Arial" panose="020B0604020202020204" pitchFamily="34" charset="0"/>
              </a:rPr>
              <a:t>Estructuración:</a:t>
            </a:r>
          </a:p>
        </p:txBody>
      </p:sp>
      <p:pic>
        <p:nvPicPr>
          <p:cNvPr id="116746" name="Picture 93">
            <a:extLst>
              <a:ext uri="{FF2B5EF4-FFF2-40B4-BE49-F238E27FC236}">
                <a16:creationId xmlns:a16="http://schemas.microsoft.com/office/drawing/2014/main" id="{9C5E3706-395F-49FE-91BC-8FE0803876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143000"/>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7" name="Text Box 94">
            <a:extLst>
              <a:ext uri="{FF2B5EF4-FFF2-40B4-BE49-F238E27FC236}">
                <a16:creationId xmlns:a16="http://schemas.microsoft.com/office/drawing/2014/main" id="{B4935484-33AE-4CCD-B9BA-2408C36B06BA}"/>
              </a:ext>
            </a:extLst>
          </p:cNvPr>
          <p:cNvSpPr txBox="1">
            <a:spLocks noChangeArrowheads="1"/>
          </p:cNvSpPr>
          <p:nvPr/>
        </p:nvSpPr>
        <p:spPr bwMode="auto">
          <a:xfrm>
            <a:off x="1219200" y="1219200"/>
            <a:ext cx="655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000" b="1">
                <a:solidFill>
                  <a:schemeClr val="tx1"/>
                </a:solidFill>
                <a:latin typeface="Arial" panose="020B0604020202020204" pitchFamily="34" charset="0"/>
              </a:rPr>
              <a:t>Distribución/Periodización Anual del Entrenamiento</a:t>
            </a:r>
          </a:p>
        </p:txBody>
      </p:sp>
      <p:grpSp>
        <p:nvGrpSpPr>
          <p:cNvPr id="116748" name="Group 95">
            <a:extLst>
              <a:ext uri="{FF2B5EF4-FFF2-40B4-BE49-F238E27FC236}">
                <a16:creationId xmlns:a16="http://schemas.microsoft.com/office/drawing/2014/main" id="{8D87DDAB-2E1C-485D-8AA6-5BA6465CFFDC}"/>
              </a:ext>
            </a:extLst>
          </p:cNvPr>
          <p:cNvGrpSpPr>
            <a:grpSpLocks/>
          </p:cNvGrpSpPr>
          <p:nvPr/>
        </p:nvGrpSpPr>
        <p:grpSpPr bwMode="auto">
          <a:xfrm>
            <a:off x="533400" y="1981200"/>
            <a:ext cx="3886200" cy="609600"/>
            <a:chOff x="1298" y="1873"/>
            <a:chExt cx="3020" cy="478"/>
          </a:xfrm>
        </p:grpSpPr>
        <p:sp>
          <p:nvSpPr>
            <p:cNvPr id="116768" name="Rectangle 96">
              <a:extLst>
                <a:ext uri="{FF2B5EF4-FFF2-40B4-BE49-F238E27FC236}">
                  <a16:creationId xmlns:a16="http://schemas.microsoft.com/office/drawing/2014/main" id="{B2DEADEF-5522-4176-927B-A9FEFA345C23}"/>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6769" name="Rectangle 97">
              <a:extLst>
                <a:ext uri="{FF2B5EF4-FFF2-40B4-BE49-F238E27FC236}">
                  <a16:creationId xmlns:a16="http://schemas.microsoft.com/office/drawing/2014/main" id="{F894CD59-BEE6-4D8F-9FFA-09E3F6D7725D}"/>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6770" name="Freeform 98">
              <a:extLst>
                <a:ext uri="{FF2B5EF4-FFF2-40B4-BE49-F238E27FC236}">
                  <a16:creationId xmlns:a16="http://schemas.microsoft.com/office/drawing/2014/main" id="{E86F7118-2C1E-40D2-A681-9B5AAF154972}"/>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71" name="Freeform 99">
              <a:extLst>
                <a:ext uri="{FF2B5EF4-FFF2-40B4-BE49-F238E27FC236}">
                  <a16:creationId xmlns:a16="http://schemas.microsoft.com/office/drawing/2014/main" id="{D0739178-E6F8-4858-A999-7D1645BEFF49}"/>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772" name="Freeform 100">
              <a:extLst>
                <a:ext uri="{FF2B5EF4-FFF2-40B4-BE49-F238E27FC236}">
                  <a16:creationId xmlns:a16="http://schemas.microsoft.com/office/drawing/2014/main" id="{EC8D4180-C8E2-4516-829C-C1067B354073}"/>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73" name="Freeform 101">
              <a:extLst>
                <a:ext uri="{FF2B5EF4-FFF2-40B4-BE49-F238E27FC236}">
                  <a16:creationId xmlns:a16="http://schemas.microsoft.com/office/drawing/2014/main" id="{4D7A90BC-D98D-4061-9FEF-A494BF807FA7}"/>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774" name="Freeform 102">
              <a:extLst>
                <a:ext uri="{FF2B5EF4-FFF2-40B4-BE49-F238E27FC236}">
                  <a16:creationId xmlns:a16="http://schemas.microsoft.com/office/drawing/2014/main" id="{D46EDADD-E8A1-4174-A983-A679F095BA32}"/>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75" name="Freeform 103">
              <a:extLst>
                <a:ext uri="{FF2B5EF4-FFF2-40B4-BE49-F238E27FC236}">
                  <a16:creationId xmlns:a16="http://schemas.microsoft.com/office/drawing/2014/main" id="{30A34BF9-D49A-4143-9387-9D82322353C4}"/>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776" name="Freeform 104">
              <a:extLst>
                <a:ext uri="{FF2B5EF4-FFF2-40B4-BE49-F238E27FC236}">
                  <a16:creationId xmlns:a16="http://schemas.microsoft.com/office/drawing/2014/main" id="{79B124FA-524D-4938-A4E8-48B92832F012}"/>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77" name="Freeform 105">
              <a:extLst>
                <a:ext uri="{FF2B5EF4-FFF2-40B4-BE49-F238E27FC236}">
                  <a16:creationId xmlns:a16="http://schemas.microsoft.com/office/drawing/2014/main" id="{8ECEB4CC-7FC4-4A9E-9D43-7AE6A01CD16C}"/>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6749" name="Text Box 106">
            <a:extLst>
              <a:ext uri="{FF2B5EF4-FFF2-40B4-BE49-F238E27FC236}">
                <a16:creationId xmlns:a16="http://schemas.microsoft.com/office/drawing/2014/main" id="{C9AD3601-4EB0-4487-83AB-5C7237DEC77E}"/>
              </a:ext>
            </a:extLst>
          </p:cNvPr>
          <p:cNvSpPr txBox="1">
            <a:spLocks noChangeArrowheads="1"/>
          </p:cNvSpPr>
          <p:nvPr/>
        </p:nvSpPr>
        <p:spPr bwMode="auto">
          <a:xfrm>
            <a:off x="609600" y="2101850"/>
            <a:ext cx="3733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2"/>
                </a:solidFill>
                <a:latin typeface="Arial" panose="020B0604020202020204" pitchFamily="34" charset="0"/>
              </a:rPr>
              <a:t>PERÍODO PREPARATORIO:</a:t>
            </a:r>
          </a:p>
        </p:txBody>
      </p:sp>
      <p:pic>
        <p:nvPicPr>
          <p:cNvPr id="116750" name="Picture 109">
            <a:extLst>
              <a:ext uri="{FF2B5EF4-FFF2-40B4-BE49-F238E27FC236}">
                <a16:creationId xmlns:a16="http://schemas.microsoft.com/office/drawing/2014/main" id="{718BDF0B-CDFD-49A0-A0C7-49AB517B0C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1981200"/>
            <a:ext cx="198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2158" name="Text Box 110">
            <a:extLst>
              <a:ext uri="{FF2B5EF4-FFF2-40B4-BE49-F238E27FC236}">
                <a16:creationId xmlns:a16="http://schemas.microsoft.com/office/drawing/2014/main" id="{7778171B-E113-4427-82A0-3B24C6C2220C}"/>
              </a:ext>
            </a:extLst>
          </p:cNvPr>
          <p:cNvSpPr txBox="1">
            <a:spLocks noChangeArrowheads="1"/>
          </p:cNvSpPr>
          <p:nvPr/>
        </p:nvSpPr>
        <p:spPr bwMode="auto">
          <a:xfrm>
            <a:off x="4495800" y="2087563"/>
            <a:ext cx="1905000" cy="412750"/>
          </a:xfrm>
          <a:prstGeom prst="rect">
            <a:avLst/>
          </a:prstGeom>
          <a:noFill/>
          <a:ln>
            <a:noFill/>
          </a:ln>
          <a:effectLst/>
        </p:spPr>
        <p:txBody>
          <a:bodyPr>
            <a:spAutoFit/>
          </a:bodyPr>
          <a:lstStyle/>
          <a:p>
            <a:pPr algn="ctr">
              <a:defRPr/>
            </a:pPr>
            <a:r>
              <a:rPr lang="en-US" altLang="en-US" sz="2100" b="1">
                <a:solidFill>
                  <a:schemeClr val="tx2"/>
                </a:solidFill>
                <a:effectLst>
                  <a:outerShdw blurRad="38100" dist="38100" dir="2700000" algn="tl">
                    <a:srgbClr val="000000"/>
                  </a:outerShdw>
                </a:effectLst>
                <a:latin typeface="Arial" panose="020B0604020202020204" pitchFamily="34" charset="0"/>
              </a:rPr>
              <a:t>OBJETIVOS:</a:t>
            </a:r>
          </a:p>
        </p:txBody>
      </p:sp>
      <p:grpSp>
        <p:nvGrpSpPr>
          <p:cNvPr id="116752" name="Group 113">
            <a:extLst>
              <a:ext uri="{FF2B5EF4-FFF2-40B4-BE49-F238E27FC236}">
                <a16:creationId xmlns:a16="http://schemas.microsoft.com/office/drawing/2014/main" id="{BA678744-3362-44E3-9670-92998B2C0C0D}"/>
              </a:ext>
            </a:extLst>
          </p:cNvPr>
          <p:cNvGrpSpPr>
            <a:grpSpLocks/>
          </p:cNvGrpSpPr>
          <p:nvPr/>
        </p:nvGrpSpPr>
        <p:grpSpPr bwMode="auto">
          <a:xfrm>
            <a:off x="6400800" y="1981200"/>
            <a:ext cx="2133600" cy="609600"/>
            <a:chOff x="-624" y="1152"/>
            <a:chExt cx="871" cy="324"/>
          </a:xfrm>
        </p:grpSpPr>
        <p:sp>
          <p:nvSpPr>
            <p:cNvPr id="116758" name="Rectangle 114">
              <a:extLst>
                <a:ext uri="{FF2B5EF4-FFF2-40B4-BE49-F238E27FC236}">
                  <a16:creationId xmlns:a16="http://schemas.microsoft.com/office/drawing/2014/main" id="{71664238-97B3-40A7-9736-13CD131ABC1B}"/>
                </a:ext>
              </a:extLst>
            </p:cNvPr>
            <p:cNvSpPr>
              <a:spLocks noChangeArrowheads="1"/>
            </p:cNvSpPr>
            <p:nvPr/>
          </p:nvSpPr>
          <p:spPr bwMode="auto">
            <a:xfrm>
              <a:off x="-589" y="1187"/>
              <a:ext cx="802" cy="255"/>
            </a:xfrm>
            <a:prstGeom prst="rect">
              <a:avLst/>
            </a:prstGeom>
            <a:gradFill rotWithShape="0">
              <a:gsLst>
                <a:gs pos="0">
                  <a:srgbClr val="0066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6759" name="Rectangle 115">
              <a:extLst>
                <a:ext uri="{FF2B5EF4-FFF2-40B4-BE49-F238E27FC236}">
                  <a16:creationId xmlns:a16="http://schemas.microsoft.com/office/drawing/2014/main" id="{6D5139EE-7A28-4260-8004-71B2D65E04F9}"/>
                </a:ext>
              </a:extLst>
            </p:cNvPr>
            <p:cNvSpPr>
              <a:spLocks noChangeArrowheads="1"/>
            </p:cNvSpPr>
            <p:nvPr/>
          </p:nvSpPr>
          <p:spPr bwMode="auto">
            <a:xfrm>
              <a:off x="-589" y="1187"/>
              <a:ext cx="802" cy="255"/>
            </a:xfrm>
            <a:prstGeom prst="rect">
              <a:avLst/>
            </a:prstGeom>
            <a:blipFill dpi="0" rotWithShape="0">
              <a:blip r:embed="rId9"/>
              <a:srcRect/>
              <a:tile tx="0" ty="0" sx="100000" sy="100000" flip="none" algn="tl"/>
            </a:blipFill>
            <a:ln w="0">
              <a:solidFill>
                <a:srgbClr val="000000"/>
              </a:solidFill>
              <a:miter lim="800000"/>
              <a:headEnd/>
              <a:tailEnd/>
            </a:ln>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6760" name="Freeform 116">
              <a:extLst>
                <a:ext uri="{FF2B5EF4-FFF2-40B4-BE49-F238E27FC236}">
                  <a16:creationId xmlns:a16="http://schemas.microsoft.com/office/drawing/2014/main" id="{416DD706-6D4C-4D88-B214-15A365A68266}"/>
                </a:ext>
              </a:extLst>
            </p:cNvPr>
            <p:cNvSpPr>
              <a:spLocks/>
            </p:cNvSpPr>
            <p:nvPr/>
          </p:nvSpPr>
          <p:spPr bwMode="auto">
            <a:xfrm>
              <a:off x="-623" y="1153"/>
              <a:ext cx="34" cy="323"/>
            </a:xfrm>
            <a:custGeom>
              <a:avLst/>
              <a:gdLst>
                <a:gd name="T0" fmla="*/ 0 w 646"/>
                <a:gd name="T1" fmla="*/ 0 h 6141"/>
                <a:gd name="T2" fmla="*/ 34 w 646"/>
                <a:gd name="T3" fmla="*/ 34 h 6141"/>
                <a:gd name="T4" fmla="*/ 34 w 646"/>
                <a:gd name="T5" fmla="*/ 289 h 6141"/>
                <a:gd name="T6" fmla="*/ 0 w 646"/>
                <a:gd name="T7" fmla="*/ 323 h 6141"/>
                <a:gd name="T8" fmla="*/ 0 w 646"/>
                <a:gd name="T9" fmla="*/ 0 h 6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6141">
                  <a:moveTo>
                    <a:pt x="0" y="0"/>
                  </a:moveTo>
                  <a:lnTo>
                    <a:pt x="646" y="644"/>
                  </a:lnTo>
                  <a:lnTo>
                    <a:pt x="646" y="5497"/>
                  </a:lnTo>
                  <a:lnTo>
                    <a:pt x="0" y="6141"/>
                  </a:lnTo>
                  <a:lnTo>
                    <a:pt x="0" y="0"/>
                  </a:lnTo>
                  <a:close/>
                </a:path>
              </a:pathLst>
            </a:custGeom>
            <a:solidFill>
              <a:srgbClr val="699F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61" name="Freeform 117">
              <a:extLst>
                <a:ext uri="{FF2B5EF4-FFF2-40B4-BE49-F238E27FC236}">
                  <a16:creationId xmlns:a16="http://schemas.microsoft.com/office/drawing/2014/main" id="{3E5D3D43-0719-40D4-8720-5E3C8D47A52A}"/>
                </a:ext>
              </a:extLst>
            </p:cNvPr>
            <p:cNvSpPr>
              <a:spLocks/>
            </p:cNvSpPr>
            <p:nvPr/>
          </p:nvSpPr>
          <p:spPr bwMode="auto">
            <a:xfrm>
              <a:off x="-623" y="1153"/>
              <a:ext cx="34" cy="323"/>
            </a:xfrm>
            <a:custGeom>
              <a:avLst/>
              <a:gdLst>
                <a:gd name="T0" fmla="*/ 0 w 646"/>
                <a:gd name="T1" fmla="*/ 0 h 6141"/>
                <a:gd name="T2" fmla="*/ 34 w 646"/>
                <a:gd name="T3" fmla="*/ 34 h 6141"/>
                <a:gd name="T4" fmla="*/ 34 w 646"/>
                <a:gd name="T5" fmla="*/ 289 h 6141"/>
                <a:gd name="T6" fmla="*/ 0 w 646"/>
                <a:gd name="T7" fmla="*/ 323 h 6141"/>
                <a:gd name="T8" fmla="*/ 0 w 646"/>
                <a:gd name="T9" fmla="*/ 0 h 6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6141">
                  <a:moveTo>
                    <a:pt x="0" y="0"/>
                  </a:moveTo>
                  <a:lnTo>
                    <a:pt x="646" y="644"/>
                  </a:lnTo>
                  <a:lnTo>
                    <a:pt x="646" y="5497"/>
                  </a:lnTo>
                  <a:lnTo>
                    <a:pt x="0" y="6141"/>
                  </a:lnTo>
                  <a:lnTo>
                    <a:pt x="0" y="0"/>
                  </a:lnTo>
                </a:path>
              </a:pathLst>
            </a:custGeom>
            <a:blipFill dpi="0" rotWithShape="0">
              <a:blip r:embed="rId10"/>
              <a:srcRect/>
              <a:tile tx="0" ty="0" sx="100000" sy="100000" flip="none" algn="tl"/>
            </a:blipFill>
            <a:ln w="0">
              <a:solidFill>
                <a:srgbClr val="000000"/>
              </a:solidFill>
              <a:prstDash val="solid"/>
              <a:round/>
              <a:headEnd/>
              <a:tailEnd/>
            </a:ln>
          </p:spPr>
          <p:txBody>
            <a:bodyPr/>
            <a:lstStyle/>
            <a:p>
              <a:endParaRPr lang="en-US"/>
            </a:p>
          </p:txBody>
        </p:sp>
        <p:sp>
          <p:nvSpPr>
            <p:cNvPr id="116762" name="Freeform 118">
              <a:extLst>
                <a:ext uri="{FF2B5EF4-FFF2-40B4-BE49-F238E27FC236}">
                  <a16:creationId xmlns:a16="http://schemas.microsoft.com/office/drawing/2014/main" id="{84F8F3D9-DF80-422A-8D77-8D08A279B3C7}"/>
                </a:ext>
              </a:extLst>
            </p:cNvPr>
            <p:cNvSpPr>
              <a:spLocks/>
            </p:cNvSpPr>
            <p:nvPr/>
          </p:nvSpPr>
          <p:spPr bwMode="auto">
            <a:xfrm>
              <a:off x="-623" y="1153"/>
              <a:ext cx="870" cy="34"/>
            </a:xfrm>
            <a:custGeom>
              <a:avLst/>
              <a:gdLst>
                <a:gd name="T0" fmla="*/ 0 w 16534"/>
                <a:gd name="T1" fmla="*/ 0 h 644"/>
                <a:gd name="T2" fmla="*/ 34 w 16534"/>
                <a:gd name="T3" fmla="*/ 34 h 644"/>
                <a:gd name="T4" fmla="*/ 836 w 16534"/>
                <a:gd name="T5" fmla="*/ 34 h 644"/>
                <a:gd name="T6" fmla="*/ 870 w 16534"/>
                <a:gd name="T7" fmla="*/ 0 h 644"/>
                <a:gd name="T8" fmla="*/ 0 w 16534"/>
                <a:gd name="T9" fmla="*/ 0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34" h="644">
                  <a:moveTo>
                    <a:pt x="0" y="0"/>
                  </a:moveTo>
                  <a:lnTo>
                    <a:pt x="646" y="644"/>
                  </a:lnTo>
                  <a:lnTo>
                    <a:pt x="15888" y="644"/>
                  </a:lnTo>
                  <a:lnTo>
                    <a:pt x="16534" y="0"/>
                  </a:lnTo>
                  <a:lnTo>
                    <a:pt x="0" y="0"/>
                  </a:lnTo>
                  <a:close/>
                </a:path>
              </a:pathLst>
            </a:custGeom>
            <a:solidFill>
              <a:srgbClr val="5FB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63" name="Freeform 119">
              <a:extLst>
                <a:ext uri="{FF2B5EF4-FFF2-40B4-BE49-F238E27FC236}">
                  <a16:creationId xmlns:a16="http://schemas.microsoft.com/office/drawing/2014/main" id="{3A2DFEA3-9513-464D-A95C-B46E4528A718}"/>
                </a:ext>
              </a:extLst>
            </p:cNvPr>
            <p:cNvSpPr>
              <a:spLocks/>
            </p:cNvSpPr>
            <p:nvPr/>
          </p:nvSpPr>
          <p:spPr bwMode="auto">
            <a:xfrm>
              <a:off x="-624" y="1152"/>
              <a:ext cx="870" cy="34"/>
            </a:xfrm>
            <a:custGeom>
              <a:avLst/>
              <a:gdLst>
                <a:gd name="T0" fmla="*/ 0 w 16534"/>
                <a:gd name="T1" fmla="*/ 0 h 644"/>
                <a:gd name="T2" fmla="*/ 34 w 16534"/>
                <a:gd name="T3" fmla="*/ 34 h 644"/>
                <a:gd name="T4" fmla="*/ 836 w 16534"/>
                <a:gd name="T5" fmla="*/ 34 h 644"/>
                <a:gd name="T6" fmla="*/ 870 w 16534"/>
                <a:gd name="T7" fmla="*/ 0 h 644"/>
                <a:gd name="T8" fmla="*/ 0 w 16534"/>
                <a:gd name="T9" fmla="*/ 0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34" h="644">
                  <a:moveTo>
                    <a:pt x="0" y="0"/>
                  </a:moveTo>
                  <a:lnTo>
                    <a:pt x="646" y="644"/>
                  </a:lnTo>
                  <a:lnTo>
                    <a:pt x="15888" y="644"/>
                  </a:lnTo>
                  <a:lnTo>
                    <a:pt x="16534" y="0"/>
                  </a:lnTo>
                  <a:lnTo>
                    <a:pt x="0" y="0"/>
                  </a:lnTo>
                </a:path>
              </a:pathLst>
            </a:custGeom>
            <a:blipFill dpi="0" rotWithShape="0">
              <a:blip r:embed="rId11"/>
              <a:srcRect/>
              <a:tile tx="0" ty="0" sx="100000" sy="100000" flip="none" algn="tl"/>
            </a:blipFill>
            <a:ln w="0">
              <a:solidFill>
                <a:srgbClr val="000000"/>
              </a:solidFill>
              <a:prstDash val="solid"/>
              <a:round/>
              <a:headEnd/>
              <a:tailEnd/>
            </a:ln>
          </p:spPr>
          <p:txBody>
            <a:bodyPr/>
            <a:lstStyle/>
            <a:p>
              <a:endParaRPr lang="en-US"/>
            </a:p>
          </p:txBody>
        </p:sp>
        <p:sp>
          <p:nvSpPr>
            <p:cNvPr id="116764" name="Freeform 120">
              <a:extLst>
                <a:ext uri="{FF2B5EF4-FFF2-40B4-BE49-F238E27FC236}">
                  <a16:creationId xmlns:a16="http://schemas.microsoft.com/office/drawing/2014/main" id="{4AB23421-B17A-4594-9B21-575C3AFFA1DA}"/>
                </a:ext>
              </a:extLst>
            </p:cNvPr>
            <p:cNvSpPr>
              <a:spLocks/>
            </p:cNvSpPr>
            <p:nvPr/>
          </p:nvSpPr>
          <p:spPr bwMode="auto">
            <a:xfrm>
              <a:off x="213" y="1153"/>
              <a:ext cx="34" cy="323"/>
            </a:xfrm>
            <a:custGeom>
              <a:avLst/>
              <a:gdLst>
                <a:gd name="T0" fmla="*/ 34 w 646"/>
                <a:gd name="T1" fmla="*/ 323 h 6141"/>
                <a:gd name="T2" fmla="*/ 0 w 646"/>
                <a:gd name="T3" fmla="*/ 289 h 6141"/>
                <a:gd name="T4" fmla="*/ 0 w 646"/>
                <a:gd name="T5" fmla="*/ 34 h 6141"/>
                <a:gd name="T6" fmla="*/ 34 w 646"/>
                <a:gd name="T7" fmla="*/ 0 h 6141"/>
                <a:gd name="T8" fmla="*/ 34 w 646"/>
                <a:gd name="T9" fmla="*/ 323 h 6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6141">
                  <a:moveTo>
                    <a:pt x="646" y="6141"/>
                  </a:moveTo>
                  <a:lnTo>
                    <a:pt x="0" y="5497"/>
                  </a:lnTo>
                  <a:lnTo>
                    <a:pt x="0" y="644"/>
                  </a:lnTo>
                  <a:lnTo>
                    <a:pt x="646" y="0"/>
                  </a:lnTo>
                  <a:lnTo>
                    <a:pt x="646" y="614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65" name="Freeform 121">
              <a:extLst>
                <a:ext uri="{FF2B5EF4-FFF2-40B4-BE49-F238E27FC236}">
                  <a16:creationId xmlns:a16="http://schemas.microsoft.com/office/drawing/2014/main" id="{6B0674AF-79DD-4FD3-9864-E682D5873F9A}"/>
                </a:ext>
              </a:extLst>
            </p:cNvPr>
            <p:cNvSpPr>
              <a:spLocks/>
            </p:cNvSpPr>
            <p:nvPr/>
          </p:nvSpPr>
          <p:spPr bwMode="auto">
            <a:xfrm>
              <a:off x="213" y="1153"/>
              <a:ext cx="34" cy="323"/>
            </a:xfrm>
            <a:custGeom>
              <a:avLst/>
              <a:gdLst>
                <a:gd name="T0" fmla="*/ 34 w 646"/>
                <a:gd name="T1" fmla="*/ 323 h 6141"/>
                <a:gd name="T2" fmla="*/ 0 w 646"/>
                <a:gd name="T3" fmla="*/ 289 h 6141"/>
                <a:gd name="T4" fmla="*/ 0 w 646"/>
                <a:gd name="T5" fmla="*/ 34 h 6141"/>
                <a:gd name="T6" fmla="*/ 34 w 646"/>
                <a:gd name="T7" fmla="*/ 0 h 6141"/>
                <a:gd name="T8" fmla="*/ 34 w 646"/>
                <a:gd name="T9" fmla="*/ 323 h 6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6141">
                  <a:moveTo>
                    <a:pt x="646" y="6141"/>
                  </a:moveTo>
                  <a:lnTo>
                    <a:pt x="0" y="5497"/>
                  </a:lnTo>
                  <a:lnTo>
                    <a:pt x="0" y="644"/>
                  </a:lnTo>
                  <a:lnTo>
                    <a:pt x="646" y="0"/>
                  </a:lnTo>
                  <a:lnTo>
                    <a:pt x="646" y="6141"/>
                  </a:lnTo>
                </a:path>
              </a:pathLst>
            </a:custGeom>
            <a:blipFill dpi="0" rotWithShape="0">
              <a:blip r:embed="rId11"/>
              <a:srcRect/>
              <a:tile tx="0" ty="0" sx="100000" sy="100000" flip="none" algn="tl"/>
            </a:blipFill>
            <a:ln w="0">
              <a:solidFill>
                <a:srgbClr val="000000"/>
              </a:solidFill>
              <a:prstDash val="solid"/>
              <a:round/>
              <a:headEnd/>
              <a:tailEnd/>
            </a:ln>
          </p:spPr>
          <p:txBody>
            <a:bodyPr/>
            <a:lstStyle/>
            <a:p>
              <a:endParaRPr lang="en-US"/>
            </a:p>
          </p:txBody>
        </p:sp>
        <p:sp>
          <p:nvSpPr>
            <p:cNvPr id="116766" name="Freeform 122">
              <a:extLst>
                <a:ext uri="{FF2B5EF4-FFF2-40B4-BE49-F238E27FC236}">
                  <a16:creationId xmlns:a16="http://schemas.microsoft.com/office/drawing/2014/main" id="{C133E40B-D669-497E-9C52-9FCA84880142}"/>
                </a:ext>
              </a:extLst>
            </p:cNvPr>
            <p:cNvSpPr>
              <a:spLocks/>
            </p:cNvSpPr>
            <p:nvPr/>
          </p:nvSpPr>
          <p:spPr bwMode="auto">
            <a:xfrm>
              <a:off x="-623" y="1442"/>
              <a:ext cx="870" cy="34"/>
            </a:xfrm>
            <a:custGeom>
              <a:avLst/>
              <a:gdLst>
                <a:gd name="T0" fmla="*/ 870 w 16534"/>
                <a:gd name="T1" fmla="*/ 34 h 644"/>
                <a:gd name="T2" fmla="*/ 0 w 16534"/>
                <a:gd name="T3" fmla="*/ 34 h 644"/>
                <a:gd name="T4" fmla="*/ 34 w 16534"/>
                <a:gd name="T5" fmla="*/ 0 h 644"/>
                <a:gd name="T6" fmla="*/ 836 w 16534"/>
                <a:gd name="T7" fmla="*/ 0 h 644"/>
                <a:gd name="T8" fmla="*/ 870 w 16534"/>
                <a:gd name="T9" fmla="*/ 3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34" h="644">
                  <a:moveTo>
                    <a:pt x="16534" y="644"/>
                  </a:moveTo>
                  <a:lnTo>
                    <a:pt x="0" y="644"/>
                  </a:lnTo>
                  <a:lnTo>
                    <a:pt x="646" y="0"/>
                  </a:lnTo>
                  <a:lnTo>
                    <a:pt x="15888" y="0"/>
                  </a:lnTo>
                  <a:lnTo>
                    <a:pt x="16534" y="644"/>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67" name="Freeform 123">
              <a:extLst>
                <a:ext uri="{FF2B5EF4-FFF2-40B4-BE49-F238E27FC236}">
                  <a16:creationId xmlns:a16="http://schemas.microsoft.com/office/drawing/2014/main" id="{489551DF-5626-4EA8-96A7-ABF3CA3F4DDA}"/>
                </a:ext>
              </a:extLst>
            </p:cNvPr>
            <p:cNvSpPr>
              <a:spLocks/>
            </p:cNvSpPr>
            <p:nvPr/>
          </p:nvSpPr>
          <p:spPr bwMode="auto">
            <a:xfrm>
              <a:off x="-623" y="1442"/>
              <a:ext cx="870" cy="34"/>
            </a:xfrm>
            <a:custGeom>
              <a:avLst/>
              <a:gdLst>
                <a:gd name="T0" fmla="*/ 870 w 16534"/>
                <a:gd name="T1" fmla="*/ 34 h 644"/>
                <a:gd name="T2" fmla="*/ 0 w 16534"/>
                <a:gd name="T3" fmla="*/ 34 h 644"/>
                <a:gd name="T4" fmla="*/ 34 w 16534"/>
                <a:gd name="T5" fmla="*/ 0 h 644"/>
                <a:gd name="T6" fmla="*/ 836 w 16534"/>
                <a:gd name="T7" fmla="*/ 0 h 644"/>
                <a:gd name="T8" fmla="*/ 870 w 16534"/>
                <a:gd name="T9" fmla="*/ 3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34" h="644">
                  <a:moveTo>
                    <a:pt x="16534" y="644"/>
                  </a:moveTo>
                  <a:lnTo>
                    <a:pt x="0" y="644"/>
                  </a:lnTo>
                  <a:lnTo>
                    <a:pt x="646" y="0"/>
                  </a:lnTo>
                  <a:lnTo>
                    <a:pt x="15888" y="0"/>
                  </a:lnTo>
                  <a:lnTo>
                    <a:pt x="16534" y="644"/>
                  </a:lnTo>
                </a:path>
              </a:pathLst>
            </a:custGeom>
            <a:blipFill dpi="0" rotWithShape="0">
              <a:blip r:embed="rId10"/>
              <a:srcRect/>
              <a:tile tx="0" ty="0" sx="100000" sy="100000" flip="none" algn="tl"/>
            </a:blipFill>
            <a:ln w="0">
              <a:solidFill>
                <a:srgbClr val="000000"/>
              </a:solidFill>
              <a:prstDash val="solid"/>
              <a:round/>
              <a:headEnd/>
              <a:tailEnd/>
            </a:ln>
          </p:spPr>
          <p:txBody>
            <a:bodyPr/>
            <a:lstStyle/>
            <a:p>
              <a:endParaRPr lang="en-US"/>
            </a:p>
          </p:txBody>
        </p:sp>
      </p:grpSp>
      <p:sp>
        <p:nvSpPr>
          <p:cNvPr id="642172" name="Text Box 124">
            <a:extLst>
              <a:ext uri="{FF2B5EF4-FFF2-40B4-BE49-F238E27FC236}">
                <a16:creationId xmlns:a16="http://schemas.microsoft.com/office/drawing/2014/main" id="{3D93C225-F514-46C3-9A8D-7BC131B61E36}"/>
              </a:ext>
            </a:extLst>
          </p:cNvPr>
          <p:cNvSpPr txBox="1">
            <a:spLocks noChangeArrowheads="1"/>
          </p:cNvSpPr>
          <p:nvPr/>
        </p:nvSpPr>
        <p:spPr bwMode="auto">
          <a:xfrm>
            <a:off x="6400800" y="1981200"/>
            <a:ext cx="2209800" cy="530225"/>
          </a:xfrm>
          <a:prstGeom prst="rect">
            <a:avLst/>
          </a:prstGeom>
          <a:noFill/>
          <a:ln>
            <a:noFill/>
          </a:ln>
          <a:effectLst/>
        </p:spPr>
        <p:txBody>
          <a:bodyPr>
            <a:spAutoFit/>
          </a:bodyPr>
          <a:lstStyle/>
          <a:p>
            <a:pPr algn="ctr">
              <a:lnSpc>
                <a:spcPct val="120000"/>
              </a:lnSpc>
              <a:defRPr/>
            </a:pPr>
            <a:r>
              <a:rPr lang="en-US" altLang="en-US" b="1">
                <a:solidFill>
                  <a:schemeClr val="tx1"/>
                </a:solidFill>
                <a:effectLst>
                  <a:outerShdw blurRad="38100" dist="38100" dir="2700000" algn="tl">
                    <a:srgbClr val="000000"/>
                  </a:outerShdw>
                </a:effectLst>
                <a:latin typeface="Arial" panose="020B0604020202020204" pitchFamily="34" charset="0"/>
              </a:rPr>
              <a:t>Específicos:</a:t>
            </a:r>
          </a:p>
        </p:txBody>
      </p:sp>
      <p:pic>
        <p:nvPicPr>
          <p:cNvPr id="116754" name="Picture 125">
            <a:extLst>
              <a:ext uri="{FF2B5EF4-FFF2-40B4-BE49-F238E27FC236}">
                <a16:creationId xmlns:a16="http://schemas.microsoft.com/office/drawing/2014/main" id="{408F0297-2D86-4FCD-B8C6-A5CDC2FB74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14400" y="4492625"/>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55" name="Text Box 126">
            <a:extLst>
              <a:ext uri="{FF2B5EF4-FFF2-40B4-BE49-F238E27FC236}">
                <a16:creationId xmlns:a16="http://schemas.microsoft.com/office/drawing/2014/main" id="{E6206177-6D0C-4700-B4E6-5154AE30DEA9}"/>
              </a:ext>
            </a:extLst>
          </p:cNvPr>
          <p:cNvSpPr txBox="1">
            <a:spLocks noChangeArrowheads="1"/>
          </p:cNvSpPr>
          <p:nvPr/>
        </p:nvSpPr>
        <p:spPr bwMode="auto">
          <a:xfrm>
            <a:off x="1143000" y="4416425"/>
            <a:ext cx="72390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Mejorar las habilidades psico-motoras requeridas por el deporte</a:t>
            </a:r>
          </a:p>
        </p:txBody>
      </p:sp>
      <p:pic>
        <p:nvPicPr>
          <p:cNvPr id="116756" name="Picture 127">
            <a:extLst>
              <a:ext uri="{FF2B5EF4-FFF2-40B4-BE49-F238E27FC236}">
                <a16:creationId xmlns:a16="http://schemas.microsoft.com/office/drawing/2014/main" id="{7B22D0C0-5F61-44FB-B473-C77CC3276D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14400" y="553085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57" name="Text Box 128">
            <a:extLst>
              <a:ext uri="{FF2B5EF4-FFF2-40B4-BE49-F238E27FC236}">
                <a16:creationId xmlns:a16="http://schemas.microsoft.com/office/drawing/2014/main" id="{FE565634-DCFA-4D31-B4F2-7345065E312B}"/>
              </a:ext>
            </a:extLst>
          </p:cNvPr>
          <p:cNvSpPr txBox="1">
            <a:spLocks noChangeArrowheads="1"/>
          </p:cNvSpPr>
          <p:nvPr/>
        </p:nvSpPr>
        <p:spPr bwMode="auto">
          <a:xfrm>
            <a:off x="1143000" y="5454650"/>
            <a:ext cx="7315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Desarrollar, mejorar y/o perfeccionar la técnica</a:t>
            </a:r>
          </a:p>
        </p:txBody>
      </p:sp>
    </p:spTree>
    <p:custDataLst>
      <p:tags r:id="rId1"/>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F3783CC7-2592-4654-BA1C-AD9DCBD1C0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219200"/>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a:extLst>
              <a:ext uri="{FF2B5EF4-FFF2-40B4-BE49-F238E27FC236}">
                <a16:creationId xmlns:a16="http://schemas.microsoft.com/office/drawing/2014/main" id="{80EF9911-DD9C-400A-941C-4A1971FFF1CD}"/>
              </a:ext>
            </a:extLst>
          </p:cNvPr>
          <p:cNvSpPr txBox="1">
            <a:spLocks noChangeArrowheads="1"/>
          </p:cNvSpPr>
          <p:nvPr/>
        </p:nvSpPr>
        <p:spPr bwMode="auto">
          <a:xfrm>
            <a:off x="2667000" y="1325563"/>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b="1">
                <a:solidFill>
                  <a:schemeClr val="tx1"/>
                </a:solidFill>
              </a:rPr>
              <a:t>CARACTERÍSTICAS</a:t>
            </a:r>
          </a:p>
        </p:txBody>
      </p:sp>
      <p:pic>
        <p:nvPicPr>
          <p:cNvPr id="14340" name="Picture 4">
            <a:extLst>
              <a:ext uri="{FF2B5EF4-FFF2-40B4-BE49-F238E27FC236}">
                <a16:creationId xmlns:a16="http://schemas.microsoft.com/office/drawing/2014/main" id="{D191025F-D9D4-4FFF-BF33-8078A6DDB9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371600"/>
            <a:ext cx="13604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a:extLst>
              <a:ext uri="{FF2B5EF4-FFF2-40B4-BE49-F238E27FC236}">
                <a16:creationId xmlns:a16="http://schemas.microsoft.com/office/drawing/2014/main" id="{A9645284-8006-41EA-B701-CAE164A113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3716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a:extLst>
              <a:ext uri="{FF2B5EF4-FFF2-40B4-BE49-F238E27FC236}">
                <a16:creationId xmlns:a16="http://schemas.microsoft.com/office/drawing/2014/main" id="{1FD7EF62-040E-4AE6-AAAE-A76B4BA2E5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81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7">
            <a:extLst>
              <a:ext uri="{FF2B5EF4-FFF2-40B4-BE49-F238E27FC236}">
                <a16:creationId xmlns:a16="http://schemas.microsoft.com/office/drawing/2014/main" id="{8D121E00-597C-4FCA-925D-4631D0EA2E39}"/>
              </a:ext>
            </a:extLst>
          </p:cNvPr>
          <p:cNvSpPr txBox="1">
            <a:spLocks noChangeArrowheads="1"/>
          </p:cNvSpPr>
          <p:nvPr/>
        </p:nvSpPr>
        <p:spPr bwMode="auto">
          <a:xfrm>
            <a:off x="533400" y="441325"/>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900" b="1">
                <a:solidFill>
                  <a:schemeClr val="tx1"/>
                </a:solidFill>
                <a:latin typeface="Arial" panose="020B0604020202020204" pitchFamily="34" charset="0"/>
              </a:rPr>
              <a:t>La Estructura del Proceso de Entrenamiento</a:t>
            </a:r>
          </a:p>
        </p:txBody>
      </p:sp>
      <p:grpSp>
        <p:nvGrpSpPr>
          <p:cNvPr id="14344" name="Group 8">
            <a:extLst>
              <a:ext uri="{FF2B5EF4-FFF2-40B4-BE49-F238E27FC236}">
                <a16:creationId xmlns:a16="http://schemas.microsoft.com/office/drawing/2014/main" id="{1568E88C-4602-4FD3-8F0F-9E0652EBB88E}"/>
              </a:ext>
            </a:extLst>
          </p:cNvPr>
          <p:cNvGrpSpPr>
            <a:grpSpLocks/>
          </p:cNvGrpSpPr>
          <p:nvPr/>
        </p:nvGrpSpPr>
        <p:grpSpPr bwMode="auto">
          <a:xfrm>
            <a:off x="381000" y="2057400"/>
            <a:ext cx="8382000" cy="4343400"/>
            <a:chOff x="1109" y="1020"/>
            <a:chExt cx="3542" cy="2280"/>
          </a:xfrm>
        </p:grpSpPr>
        <p:sp>
          <p:nvSpPr>
            <p:cNvPr id="14348" name="Rectangle 9">
              <a:extLst>
                <a:ext uri="{FF2B5EF4-FFF2-40B4-BE49-F238E27FC236}">
                  <a16:creationId xmlns:a16="http://schemas.microsoft.com/office/drawing/2014/main" id="{AA9FC1C0-311E-484D-99EB-C3A73C3E9BAE}"/>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4349" name="Rectangle 10">
              <a:extLst>
                <a:ext uri="{FF2B5EF4-FFF2-40B4-BE49-F238E27FC236}">
                  <a16:creationId xmlns:a16="http://schemas.microsoft.com/office/drawing/2014/main" id="{D5C8B7B7-875E-4469-BE0E-5BAB2D9A6A84}"/>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4350" name="Freeform 11">
              <a:extLst>
                <a:ext uri="{FF2B5EF4-FFF2-40B4-BE49-F238E27FC236}">
                  <a16:creationId xmlns:a16="http://schemas.microsoft.com/office/drawing/2014/main" id="{AC12A23C-6E6C-4254-9DAA-D8857EACC31F}"/>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1" name="Freeform 12">
              <a:extLst>
                <a:ext uri="{FF2B5EF4-FFF2-40B4-BE49-F238E27FC236}">
                  <a16:creationId xmlns:a16="http://schemas.microsoft.com/office/drawing/2014/main" id="{26626532-2FEB-4391-B90B-DA215C8A6811}"/>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4352" name="Freeform 13">
              <a:extLst>
                <a:ext uri="{FF2B5EF4-FFF2-40B4-BE49-F238E27FC236}">
                  <a16:creationId xmlns:a16="http://schemas.microsoft.com/office/drawing/2014/main" id="{5F0441C6-5C70-42FE-8535-3355A89C7112}"/>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3" name="Freeform 14">
              <a:extLst>
                <a:ext uri="{FF2B5EF4-FFF2-40B4-BE49-F238E27FC236}">
                  <a16:creationId xmlns:a16="http://schemas.microsoft.com/office/drawing/2014/main" id="{1D0DBF3C-E3D8-404B-A77F-97412FC51546}"/>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4354" name="Freeform 15">
              <a:extLst>
                <a:ext uri="{FF2B5EF4-FFF2-40B4-BE49-F238E27FC236}">
                  <a16:creationId xmlns:a16="http://schemas.microsoft.com/office/drawing/2014/main" id="{28241725-1ABB-46B8-B761-8B03C9CC6FE6}"/>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5" name="Freeform 16">
              <a:extLst>
                <a:ext uri="{FF2B5EF4-FFF2-40B4-BE49-F238E27FC236}">
                  <a16:creationId xmlns:a16="http://schemas.microsoft.com/office/drawing/2014/main" id="{C4CD662C-B806-4773-9BEE-2A849FE4A602}"/>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4356" name="Freeform 17">
              <a:extLst>
                <a:ext uri="{FF2B5EF4-FFF2-40B4-BE49-F238E27FC236}">
                  <a16:creationId xmlns:a16="http://schemas.microsoft.com/office/drawing/2014/main" id="{163A50CB-5E1A-4FBA-A486-55F648632789}"/>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7" name="Freeform 18">
              <a:extLst>
                <a:ext uri="{FF2B5EF4-FFF2-40B4-BE49-F238E27FC236}">
                  <a16:creationId xmlns:a16="http://schemas.microsoft.com/office/drawing/2014/main" id="{CD3B9007-B213-4A5C-81A1-8560FE0ADB1A}"/>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14345" name="AutoShape 19">
            <a:extLst>
              <a:ext uri="{FF2B5EF4-FFF2-40B4-BE49-F238E27FC236}">
                <a16:creationId xmlns:a16="http://schemas.microsoft.com/office/drawing/2014/main" id="{40403AB1-8620-489D-BC0D-6177BA739197}"/>
              </a:ext>
            </a:extLst>
          </p:cNvPr>
          <p:cNvSpPr>
            <a:spLocks noChangeArrowheads="1"/>
          </p:cNvSpPr>
          <p:nvPr/>
        </p:nvSpPr>
        <p:spPr bwMode="auto">
          <a:xfrm>
            <a:off x="609600" y="2286000"/>
            <a:ext cx="7924800" cy="38862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14346" name="Picture 20">
            <a:extLst>
              <a:ext uri="{FF2B5EF4-FFF2-40B4-BE49-F238E27FC236}">
                <a16:creationId xmlns:a16="http://schemas.microsoft.com/office/drawing/2014/main" id="{96689AE5-D71D-4CB2-8D67-5C6A5A38E1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90600" y="257175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7" name="Text Box 21">
            <a:extLst>
              <a:ext uri="{FF2B5EF4-FFF2-40B4-BE49-F238E27FC236}">
                <a16:creationId xmlns:a16="http://schemas.microsoft.com/office/drawing/2014/main" id="{69B9494F-55AD-47D2-BCDD-CF67F432201F}"/>
              </a:ext>
            </a:extLst>
          </p:cNvPr>
          <p:cNvSpPr txBox="1">
            <a:spLocks noChangeArrowheads="1"/>
          </p:cNvSpPr>
          <p:nvPr/>
        </p:nvSpPr>
        <p:spPr bwMode="auto">
          <a:xfrm>
            <a:off x="1219200" y="2495550"/>
            <a:ext cx="73152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Una secuencia definida de los eslabones del proceso de entrenamiento (sesiones separadas y sus partes, períodos y ciclos) que son fases o etapas del proceso dado, expresando cambios regulares en tiempo</a:t>
            </a:r>
          </a:p>
        </p:txBody>
      </p:sp>
    </p:spTree>
    <p:custDataLst>
      <p:tags r:id="rId1"/>
    </p:custDataLst>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a:extLst>
              <a:ext uri="{FF2B5EF4-FFF2-40B4-BE49-F238E27FC236}">
                <a16:creationId xmlns:a16="http://schemas.microsoft.com/office/drawing/2014/main" id="{BB9D017E-6714-4EFF-A551-04AE2BA688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1000"/>
            <a:ext cx="205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7" name="Picture 3">
            <a:extLst>
              <a:ext uri="{FF2B5EF4-FFF2-40B4-BE49-F238E27FC236}">
                <a16:creationId xmlns:a16="http://schemas.microsoft.com/office/drawing/2014/main" id="{2817A878-9EDB-4C7A-9748-8F33C813A9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81000"/>
            <a:ext cx="31242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8788" name="Group 4">
            <a:extLst>
              <a:ext uri="{FF2B5EF4-FFF2-40B4-BE49-F238E27FC236}">
                <a16:creationId xmlns:a16="http://schemas.microsoft.com/office/drawing/2014/main" id="{619E85EE-C61E-4C33-A33E-7BB8C9D2CA52}"/>
              </a:ext>
            </a:extLst>
          </p:cNvPr>
          <p:cNvGrpSpPr>
            <a:grpSpLocks/>
          </p:cNvGrpSpPr>
          <p:nvPr/>
        </p:nvGrpSpPr>
        <p:grpSpPr bwMode="auto">
          <a:xfrm>
            <a:off x="533400" y="2819400"/>
            <a:ext cx="8077200" cy="3657600"/>
            <a:chOff x="1109" y="1020"/>
            <a:chExt cx="3542" cy="2280"/>
          </a:xfrm>
        </p:grpSpPr>
        <p:sp>
          <p:nvSpPr>
            <p:cNvPr id="118827" name="Rectangle 5">
              <a:extLst>
                <a:ext uri="{FF2B5EF4-FFF2-40B4-BE49-F238E27FC236}">
                  <a16:creationId xmlns:a16="http://schemas.microsoft.com/office/drawing/2014/main" id="{40A4B5FF-81BE-4BE1-AB83-5551F9F865BD}"/>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8828" name="Rectangle 6">
              <a:extLst>
                <a:ext uri="{FF2B5EF4-FFF2-40B4-BE49-F238E27FC236}">
                  <a16:creationId xmlns:a16="http://schemas.microsoft.com/office/drawing/2014/main" id="{F6B0F9DF-B18F-42BD-B741-3566DBF511EF}"/>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8829" name="Freeform 7">
              <a:extLst>
                <a:ext uri="{FF2B5EF4-FFF2-40B4-BE49-F238E27FC236}">
                  <a16:creationId xmlns:a16="http://schemas.microsoft.com/office/drawing/2014/main" id="{D773C0C1-8744-4526-9C20-4316D76BE273}"/>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830" name="Freeform 8">
              <a:extLst>
                <a:ext uri="{FF2B5EF4-FFF2-40B4-BE49-F238E27FC236}">
                  <a16:creationId xmlns:a16="http://schemas.microsoft.com/office/drawing/2014/main" id="{31753DAF-8764-43F9-8137-E453F0295D31}"/>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18831" name="Freeform 9">
              <a:extLst>
                <a:ext uri="{FF2B5EF4-FFF2-40B4-BE49-F238E27FC236}">
                  <a16:creationId xmlns:a16="http://schemas.microsoft.com/office/drawing/2014/main" id="{0F1CD420-FE98-4F09-A914-6499458CBA2A}"/>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832" name="Freeform 10">
              <a:extLst>
                <a:ext uri="{FF2B5EF4-FFF2-40B4-BE49-F238E27FC236}">
                  <a16:creationId xmlns:a16="http://schemas.microsoft.com/office/drawing/2014/main" id="{3A2ACAD8-F0B8-43DD-938E-968A9A03EE84}"/>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18833" name="Freeform 11">
              <a:extLst>
                <a:ext uri="{FF2B5EF4-FFF2-40B4-BE49-F238E27FC236}">
                  <a16:creationId xmlns:a16="http://schemas.microsoft.com/office/drawing/2014/main" id="{93ECC22F-7A69-450E-B67E-55D43F2739F8}"/>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834" name="Freeform 12">
              <a:extLst>
                <a:ext uri="{FF2B5EF4-FFF2-40B4-BE49-F238E27FC236}">
                  <a16:creationId xmlns:a16="http://schemas.microsoft.com/office/drawing/2014/main" id="{FC46308C-ADAD-4C8F-A290-D85ACFB3B935}"/>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18835" name="Freeform 13">
              <a:extLst>
                <a:ext uri="{FF2B5EF4-FFF2-40B4-BE49-F238E27FC236}">
                  <a16:creationId xmlns:a16="http://schemas.microsoft.com/office/drawing/2014/main" id="{D4590562-F7DE-423F-B163-67D03151C4AC}"/>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836" name="Freeform 14">
              <a:extLst>
                <a:ext uri="{FF2B5EF4-FFF2-40B4-BE49-F238E27FC236}">
                  <a16:creationId xmlns:a16="http://schemas.microsoft.com/office/drawing/2014/main" id="{D5E31B4D-04ED-4A4A-AB2F-013D5E7C562C}"/>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118789" name="AutoShape 15">
            <a:extLst>
              <a:ext uri="{FF2B5EF4-FFF2-40B4-BE49-F238E27FC236}">
                <a16:creationId xmlns:a16="http://schemas.microsoft.com/office/drawing/2014/main" id="{B077A61E-5B59-41B1-9AEB-8B1EB6794AED}"/>
              </a:ext>
            </a:extLst>
          </p:cNvPr>
          <p:cNvSpPr>
            <a:spLocks noChangeArrowheads="1"/>
          </p:cNvSpPr>
          <p:nvPr/>
        </p:nvSpPr>
        <p:spPr bwMode="auto">
          <a:xfrm>
            <a:off x="762000" y="3048000"/>
            <a:ext cx="7620000" cy="32004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8790" name="Text Box 18">
            <a:extLst>
              <a:ext uri="{FF2B5EF4-FFF2-40B4-BE49-F238E27FC236}">
                <a16:creationId xmlns:a16="http://schemas.microsoft.com/office/drawing/2014/main" id="{129B9E79-CF6E-48A0-AE81-479EE58F611E}"/>
              </a:ext>
            </a:extLst>
          </p:cNvPr>
          <p:cNvSpPr txBox="1">
            <a:spLocks noChangeArrowheads="1"/>
          </p:cNvSpPr>
          <p:nvPr/>
        </p:nvSpPr>
        <p:spPr bwMode="auto">
          <a:xfrm>
            <a:off x="1752600" y="4572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800" b="1">
                <a:solidFill>
                  <a:schemeClr val="tx2"/>
                </a:solidFill>
                <a:latin typeface="Arial" panose="020B0604020202020204" pitchFamily="34" charset="0"/>
              </a:rPr>
              <a:t>Entrenamiento Deportivo:</a:t>
            </a:r>
          </a:p>
        </p:txBody>
      </p:sp>
      <p:sp>
        <p:nvSpPr>
          <p:cNvPr id="118791" name="Text Box 19">
            <a:extLst>
              <a:ext uri="{FF2B5EF4-FFF2-40B4-BE49-F238E27FC236}">
                <a16:creationId xmlns:a16="http://schemas.microsoft.com/office/drawing/2014/main" id="{138CD1E1-1E6E-4964-AC3A-CF55EDC86522}"/>
              </a:ext>
            </a:extLst>
          </p:cNvPr>
          <p:cNvSpPr txBox="1">
            <a:spLocks noChangeArrowheads="1"/>
          </p:cNvSpPr>
          <p:nvPr/>
        </p:nvSpPr>
        <p:spPr bwMode="auto">
          <a:xfrm>
            <a:off x="5105400" y="4572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1800" b="1">
                <a:solidFill>
                  <a:schemeClr val="tx1"/>
                </a:solidFill>
                <a:latin typeface="Arial" panose="020B0604020202020204" pitchFamily="34" charset="0"/>
              </a:rPr>
              <a:t>Estructuración:</a:t>
            </a:r>
          </a:p>
        </p:txBody>
      </p:sp>
      <p:pic>
        <p:nvPicPr>
          <p:cNvPr id="118792" name="Picture 20">
            <a:extLst>
              <a:ext uri="{FF2B5EF4-FFF2-40B4-BE49-F238E27FC236}">
                <a16:creationId xmlns:a16="http://schemas.microsoft.com/office/drawing/2014/main" id="{FA1E55CF-4EB9-41F2-BA57-BA3A5F765E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143000"/>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3" name="Text Box 21">
            <a:extLst>
              <a:ext uri="{FF2B5EF4-FFF2-40B4-BE49-F238E27FC236}">
                <a16:creationId xmlns:a16="http://schemas.microsoft.com/office/drawing/2014/main" id="{8C8D87FA-3142-461B-B73B-7E0FBBADA2B8}"/>
              </a:ext>
            </a:extLst>
          </p:cNvPr>
          <p:cNvSpPr txBox="1">
            <a:spLocks noChangeArrowheads="1"/>
          </p:cNvSpPr>
          <p:nvPr/>
        </p:nvSpPr>
        <p:spPr bwMode="auto">
          <a:xfrm>
            <a:off x="1219200" y="1219200"/>
            <a:ext cx="655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000" b="1">
                <a:solidFill>
                  <a:schemeClr val="tx1"/>
                </a:solidFill>
                <a:latin typeface="Arial" panose="020B0604020202020204" pitchFamily="34" charset="0"/>
              </a:rPr>
              <a:t>Distribución/Periodización Anual del Entrenamiento</a:t>
            </a:r>
          </a:p>
        </p:txBody>
      </p:sp>
      <p:grpSp>
        <p:nvGrpSpPr>
          <p:cNvPr id="118794" name="Group 22">
            <a:extLst>
              <a:ext uri="{FF2B5EF4-FFF2-40B4-BE49-F238E27FC236}">
                <a16:creationId xmlns:a16="http://schemas.microsoft.com/office/drawing/2014/main" id="{C943EF5C-4A27-4127-BB11-934DC938AADE}"/>
              </a:ext>
            </a:extLst>
          </p:cNvPr>
          <p:cNvGrpSpPr>
            <a:grpSpLocks/>
          </p:cNvGrpSpPr>
          <p:nvPr/>
        </p:nvGrpSpPr>
        <p:grpSpPr bwMode="auto">
          <a:xfrm>
            <a:off x="533400" y="1981200"/>
            <a:ext cx="3886200" cy="609600"/>
            <a:chOff x="1298" y="1873"/>
            <a:chExt cx="3020" cy="478"/>
          </a:xfrm>
        </p:grpSpPr>
        <p:sp>
          <p:nvSpPr>
            <p:cNvPr id="118817" name="Rectangle 23">
              <a:extLst>
                <a:ext uri="{FF2B5EF4-FFF2-40B4-BE49-F238E27FC236}">
                  <a16:creationId xmlns:a16="http://schemas.microsoft.com/office/drawing/2014/main" id="{109E382C-F392-4D28-9A49-CF5C28EA40D8}"/>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8818" name="Rectangle 24">
              <a:extLst>
                <a:ext uri="{FF2B5EF4-FFF2-40B4-BE49-F238E27FC236}">
                  <a16:creationId xmlns:a16="http://schemas.microsoft.com/office/drawing/2014/main" id="{CC4775AC-1CE7-4DFF-8718-03CC3B28E068}"/>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8819" name="Freeform 25">
              <a:extLst>
                <a:ext uri="{FF2B5EF4-FFF2-40B4-BE49-F238E27FC236}">
                  <a16:creationId xmlns:a16="http://schemas.microsoft.com/office/drawing/2014/main" id="{A7681940-639C-417E-8453-FFF34C87B436}"/>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820" name="Freeform 26">
              <a:extLst>
                <a:ext uri="{FF2B5EF4-FFF2-40B4-BE49-F238E27FC236}">
                  <a16:creationId xmlns:a16="http://schemas.microsoft.com/office/drawing/2014/main" id="{9774DD74-6D1C-4782-BAF7-680E22795D4C}"/>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821" name="Freeform 27">
              <a:extLst>
                <a:ext uri="{FF2B5EF4-FFF2-40B4-BE49-F238E27FC236}">
                  <a16:creationId xmlns:a16="http://schemas.microsoft.com/office/drawing/2014/main" id="{FACCE643-8FAD-4BF0-B997-165DEEBE5527}"/>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822" name="Freeform 28">
              <a:extLst>
                <a:ext uri="{FF2B5EF4-FFF2-40B4-BE49-F238E27FC236}">
                  <a16:creationId xmlns:a16="http://schemas.microsoft.com/office/drawing/2014/main" id="{65263474-34BD-4793-95DD-437B081E3D6A}"/>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823" name="Freeform 29">
              <a:extLst>
                <a:ext uri="{FF2B5EF4-FFF2-40B4-BE49-F238E27FC236}">
                  <a16:creationId xmlns:a16="http://schemas.microsoft.com/office/drawing/2014/main" id="{26520EE5-9682-4B6E-98BB-4AB142A3AE55}"/>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824" name="Freeform 30">
              <a:extLst>
                <a:ext uri="{FF2B5EF4-FFF2-40B4-BE49-F238E27FC236}">
                  <a16:creationId xmlns:a16="http://schemas.microsoft.com/office/drawing/2014/main" id="{66B6C62C-84BE-470D-8392-4AC9AD58A931}"/>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825" name="Freeform 31">
              <a:extLst>
                <a:ext uri="{FF2B5EF4-FFF2-40B4-BE49-F238E27FC236}">
                  <a16:creationId xmlns:a16="http://schemas.microsoft.com/office/drawing/2014/main" id="{BE59C489-1107-48C6-8ECB-6748BD8E15CD}"/>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826" name="Freeform 32">
              <a:extLst>
                <a:ext uri="{FF2B5EF4-FFF2-40B4-BE49-F238E27FC236}">
                  <a16:creationId xmlns:a16="http://schemas.microsoft.com/office/drawing/2014/main" id="{84F943F3-3776-4748-9EDB-B9EC09A04FE0}"/>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8795" name="Text Box 33">
            <a:extLst>
              <a:ext uri="{FF2B5EF4-FFF2-40B4-BE49-F238E27FC236}">
                <a16:creationId xmlns:a16="http://schemas.microsoft.com/office/drawing/2014/main" id="{E9F05910-731A-4226-8457-6224E8C81E8E}"/>
              </a:ext>
            </a:extLst>
          </p:cNvPr>
          <p:cNvSpPr txBox="1">
            <a:spLocks noChangeArrowheads="1"/>
          </p:cNvSpPr>
          <p:nvPr/>
        </p:nvSpPr>
        <p:spPr bwMode="auto">
          <a:xfrm>
            <a:off x="609600" y="2101850"/>
            <a:ext cx="3733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2"/>
                </a:solidFill>
                <a:latin typeface="Arial" panose="020B0604020202020204" pitchFamily="34" charset="0"/>
              </a:rPr>
              <a:t>PERÍODO PREPARATORIO:</a:t>
            </a:r>
          </a:p>
        </p:txBody>
      </p:sp>
      <p:pic>
        <p:nvPicPr>
          <p:cNvPr id="118796" name="Picture 34">
            <a:extLst>
              <a:ext uri="{FF2B5EF4-FFF2-40B4-BE49-F238E27FC236}">
                <a16:creationId xmlns:a16="http://schemas.microsoft.com/office/drawing/2014/main" id="{77DE4D53-EDDF-4837-B430-7CC15EC4AD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1981200"/>
            <a:ext cx="198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179" name="Text Box 35">
            <a:extLst>
              <a:ext uri="{FF2B5EF4-FFF2-40B4-BE49-F238E27FC236}">
                <a16:creationId xmlns:a16="http://schemas.microsoft.com/office/drawing/2014/main" id="{935E147B-25C1-455F-A7AD-080DF4B40BA6}"/>
              </a:ext>
            </a:extLst>
          </p:cNvPr>
          <p:cNvSpPr txBox="1">
            <a:spLocks noChangeArrowheads="1"/>
          </p:cNvSpPr>
          <p:nvPr/>
        </p:nvSpPr>
        <p:spPr bwMode="auto">
          <a:xfrm>
            <a:off x="4495800" y="2087563"/>
            <a:ext cx="1905000" cy="412750"/>
          </a:xfrm>
          <a:prstGeom prst="rect">
            <a:avLst/>
          </a:prstGeom>
          <a:noFill/>
          <a:ln>
            <a:noFill/>
          </a:ln>
          <a:effectLst/>
        </p:spPr>
        <p:txBody>
          <a:bodyPr>
            <a:spAutoFit/>
          </a:bodyPr>
          <a:lstStyle/>
          <a:p>
            <a:pPr algn="ctr">
              <a:defRPr/>
            </a:pPr>
            <a:r>
              <a:rPr lang="en-US" altLang="en-US" sz="2100" b="1">
                <a:solidFill>
                  <a:schemeClr val="tx2"/>
                </a:solidFill>
                <a:effectLst>
                  <a:outerShdw blurRad="38100" dist="38100" dir="2700000" algn="tl">
                    <a:srgbClr val="000000"/>
                  </a:outerShdw>
                </a:effectLst>
                <a:latin typeface="Arial" panose="020B0604020202020204" pitchFamily="34" charset="0"/>
              </a:rPr>
              <a:t>OBJETIVOS:</a:t>
            </a:r>
          </a:p>
        </p:txBody>
      </p:sp>
      <p:grpSp>
        <p:nvGrpSpPr>
          <p:cNvPr id="118798" name="Group 36">
            <a:extLst>
              <a:ext uri="{FF2B5EF4-FFF2-40B4-BE49-F238E27FC236}">
                <a16:creationId xmlns:a16="http://schemas.microsoft.com/office/drawing/2014/main" id="{05FA48E8-CD72-45E6-9F94-DDDD1F636AE2}"/>
              </a:ext>
            </a:extLst>
          </p:cNvPr>
          <p:cNvGrpSpPr>
            <a:grpSpLocks/>
          </p:cNvGrpSpPr>
          <p:nvPr/>
        </p:nvGrpSpPr>
        <p:grpSpPr bwMode="auto">
          <a:xfrm>
            <a:off x="6400800" y="1981200"/>
            <a:ext cx="2133600" cy="609600"/>
            <a:chOff x="-624" y="1152"/>
            <a:chExt cx="871" cy="324"/>
          </a:xfrm>
        </p:grpSpPr>
        <p:sp>
          <p:nvSpPr>
            <p:cNvPr id="118807" name="Rectangle 37">
              <a:extLst>
                <a:ext uri="{FF2B5EF4-FFF2-40B4-BE49-F238E27FC236}">
                  <a16:creationId xmlns:a16="http://schemas.microsoft.com/office/drawing/2014/main" id="{98F7C992-DA59-4111-9F93-7EB6B43C7DB0}"/>
                </a:ext>
              </a:extLst>
            </p:cNvPr>
            <p:cNvSpPr>
              <a:spLocks noChangeArrowheads="1"/>
            </p:cNvSpPr>
            <p:nvPr/>
          </p:nvSpPr>
          <p:spPr bwMode="auto">
            <a:xfrm>
              <a:off x="-589" y="1187"/>
              <a:ext cx="802" cy="255"/>
            </a:xfrm>
            <a:prstGeom prst="rect">
              <a:avLst/>
            </a:prstGeom>
            <a:gradFill rotWithShape="0">
              <a:gsLst>
                <a:gs pos="0">
                  <a:srgbClr val="0066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8808" name="Rectangle 38">
              <a:extLst>
                <a:ext uri="{FF2B5EF4-FFF2-40B4-BE49-F238E27FC236}">
                  <a16:creationId xmlns:a16="http://schemas.microsoft.com/office/drawing/2014/main" id="{99653830-CE90-442C-8EE4-A4A12CC55410}"/>
                </a:ext>
              </a:extLst>
            </p:cNvPr>
            <p:cNvSpPr>
              <a:spLocks noChangeArrowheads="1"/>
            </p:cNvSpPr>
            <p:nvPr/>
          </p:nvSpPr>
          <p:spPr bwMode="auto">
            <a:xfrm>
              <a:off x="-589" y="1187"/>
              <a:ext cx="802" cy="255"/>
            </a:xfrm>
            <a:prstGeom prst="rect">
              <a:avLst/>
            </a:prstGeom>
            <a:blipFill dpi="0" rotWithShape="0">
              <a:blip r:embed="rId8"/>
              <a:srcRect/>
              <a:tile tx="0" ty="0" sx="100000" sy="100000" flip="none" algn="tl"/>
            </a:blipFill>
            <a:ln w="0">
              <a:solidFill>
                <a:srgbClr val="000000"/>
              </a:solidFill>
              <a:miter lim="800000"/>
              <a:headEnd/>
              <a:tailEnd/>
            </a:ln>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18809" name="Freeform 39">
              <a:extLst>
                <a:ext uri="{FF2B5EF4-FFF2-40B4-BE49-F238E27FC236}">
                  <a16:creationId xmlns:a16="http://schemas.microsoft.com/office/drawing/2014/main" id="{139CC617-C9BA-4118-BEF1-5B248B6593DD}"/>
                </a:ext>
              </a:extLst>
            </p:cNvPr>
            <p:cNvSpPr>
              <a:spLocks/>
            </p:cNvSpPr>
            <p:nvPr/>
          </p:nvSpPr>
          <p:spPr bwMode="auto">
            <a:xfrm>
              <a:off x="-623" y="1153"/>
              <a:ext cx="34" cy="323"/>
            </a:xfrm>
            <a:custGeom>
              <a:avLst/>
              <a:gdLst>
                <a:gd name="T0" fmla="*/ 0 w 646"/>
                <a:gd name="T1" fmla="*/ 0 h 6141"/>
                <a:gd name="T2" fmla="*/ 34 w 646"/>
                <a:gd name="T3" fmla="*/ 34 h 6141"/>
                <a:gd name="T4" fmla="*/ 34 w 646"/>
                <a:gd name="T5" fmla="*/ 289 h 6141"/>
                <a:gd name="T6" fmla="*/ 0 w 646"/>
                <a:gd name="T7" fmla="*/ 323 h 6141"/>
                <a:gd name="T8" fmla="*/ 0 w 646"/>
                <a:gd name="T9" fmla="*/ 0 h 6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6141">
                  <a:moveTo>
                    <a:pt x="0" y="0"/>
                  </a:moveTo>
                  <a:lnTo>
                    <a:pt x="646" y="644"/>
                  </a:lnTo>
                  <a:lnTo>
                    <a:pt x="646" y="5497"/>
                  </a:lnTo>
                  <a:lnTo>
                    <a:pt x="0" y="6141"/>
                  </a:lnTo>
                  <a:lnTo>
                    <a:pt x="0" y="0"/>
                  </a:lnTo>
                  <a:close/>
                </a:path>
              </a:pathLst>
            </a:custGeom>
            <a:solidFill>
              <a:srgbClr val="699F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810" name="Freeform 40">
              <a:extLst>
                <a:ext uri="{FF2B5EF4-FFF2-40B4-BE49-F238E27FC236}">
                  <a16:creationId xmlns:a16="http://schemas.microsoft.com/office/drawing/2014/main" id="{A8041631-2635-48C2-B782-CBB57632DCD4}"/>
                </a:ext>
              </a:extLst>
            </p:cNvPr>
            <p:cNvSpPr>
              <a:spLocks/>
            </p:cNvSpPr>
            <p:nvPr/>
          </p:nvSpPr>
          <p:spPr bwMode="auto">
            <a:xfrm>
              <a:off x="-623" y="1153"/>
              <a:ext cx="34" cy="323"/>
            </a:xfrm>
            <a:custGeom>
              <a:avLst/>
              <a:gdLst>
                <a:gd name="T0" fmla="*/ 0 w 646"/>
                <a:gd name="T1" fmla="*/ 0 h 6141"/>
                <a:gd name="T2" fmla="*/ 34 w 646"/>
                <a:gd name="T3" fmla="*/ 34 h 6141"/>
                <a:gd name="T4" fmla="*/ 34 w 646"/>
                <a:gd name="T5" fmla="*/ 289 h 6141"/>
                <a:gd name="T6" fmla="*/ 0 w 646"/>
                <a:gd name="T7" fmla="*/ 323 h 6141"/>
                <a:gd name="T8" fmla="*/ 0 w 646"/>
                <a:gd name="T9" fmla="*/ 0 h 6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6141">
                  <a:moveTo>
                    <a:pt x="0" y="0"/>
                  </a:moveTo>
                  <a:lnTo>
                    <a:pt x="646" y="644"/>
                  </a:lnTo>
                  <a:lnTo>
                    <a:pt x="646" y="5497"/>
                  </a:lnTo>
                  <a:lnTo>
                    <a:pt x="0" y="6141"/>
                  </a:lnTo>
                  <a:lnTo>
                    <a:pt x="0" y="0"/>
                  </a:lnTo>
                </a:path>
              </a:pathLst>
            </a:custGeom>
            <a:blipFill dpi="0" rotWithShape="0">
              <a:blip r:embed="rId9"/>
              <a:srcRect/>
              <a:tile tx="0" ty="0" sx="100000" sy="100000" flip="none" algn="tl"/>
            </a:blipFill>
            <a:ln w="0">
              <a:solidFill>
                <a:srgbClr val="000000"/>
              </a:solidFill>
              <a:prstDash val="solid"/>
              <a:round/>
              <a:headEnd/>
              <a:tailEnd/>
            </a:ln>
          </p:spPr>
          <p:txBody>
            <a:bodyPr/>
            <a:lstStyle/>
            <a:p>
              <a:endParaRPr lang="en-US"/>
            </a:p>
          </p:txBody>
        </p:sp>
        <p:sp>
          <p:nvSpPr>
            <p:cNvPr id="118811" name="Freeform 41">
              <a:extLst>
                <a:ext uri="{FF2B5EF4-FFF2-40B4-BE49-F238E27FC236}">
                  <a16:creationId xmlns:a16="http://schemas.microsoft.com/office/drawing/2014/main" id="{FA4DEBC5-4FDA-4253-B04F-142814229694}"/>
                </a:ext>
              </a:extLst>
            </p:cNvPr>
            <p:cNvSpPr>
              <a:spLocks/>
            </p:cNvSpPr>
            <p:nvPr/>
          </p:nvSpPr>
          <p:spPr bwMode="auto">
            <a:xfrm>
              <a:off x="-623" y="1153"/>
              <a:ext cx="870" cy="34"/>
            </a:xfrm>
            <a:custGeom>
              <a:avLst/>
              <a:gdLst>
                <a:gd name="T0" fmla="*/ 0 w 16534"/>
                <a:gd name="T1" fmla="*/ 0 h 644"/>
                <a:gd name="T2" fmla="*/ 34 w 16534"/>
                <a:gd name="T3" fmla="*/ 34 h 644"/>
                <a:gd name="T4" fmla="*/ 836 w 16534"/>
                <a:gd name="T5" fmla="*/ 34 h 644"/>
                <a:gd name="T6" fmla="*/ 870 w 16534"/>
                <a:gd name="T7" fmla="*/ 0 h 644"/>
                <a:gd name="T8" fmla="*/ 0 w 16534"/>
                <a:gd name="T9" fmla="*/ 0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34" h="644">
                  <a:moveTo>
                    <a:pt x="0" y="0"/>
                  </a:moveTo>
                  <a:lnTo>
                    <a:pt x="646" y="644"/>
                  </a:lnTo>
                  <a:lnTo>
                    <a:pt x="15888" y="644"/>
                  </a:lnTo>
                  <a:lnTo>
                    <a:pt x="16534" y="0"/>
                  </a:lnTo>
                  <a:lnTo>
                    <a:pt x="0" y="0"/>
                  </a:lnTo>
                  <a:close/>
                </a:path>
              </a:pathLst>
            </a:custGeom>
            <a:solidFill>
              <a:srgbClr val="5FB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812" name="Freeform 42">
              <a:extLst>
                <a:ext uri="{FF2B5EF4-FFF2-40B4-BE49-F238E27FC236}">
                  <a16:creationId xmlns:a16="http://schemas.microsoft.com/office/drawing/2014/main" id="{137C1945-9432-4F62-A8AD-7B6900F1895C}"/>
                </a:ext>
              </a:extLst>
            </p:cNvPr>
            <p:cNvSpPr>
              <a:spLocks/>
            </p:cNvSpPr>
            <p:nvPr/>
          </p:nvSpPr>
          <p:spPr bwMode="auto">
            <a:xfrm>
              <a:off x="-624" y="1152"/>
              <a:ext cx="870" cy="34"/>
            </a:xfrm>
            <a:custGeom>
              <a:avLst/>
              <a:gdLst>
                <a:gd name="T0" fmla="*/ 0 w 16534"/>
                <a:gd name="T1" fmla="*/ 0 h 644"/>
                <a:gd name="T2" fmla="*/ 34 w 16534"/>
                <a:gd name="T3" fmla="*/ 34 h 644"/>
                <a:gd name="T4" fmla="*/ 836 w 16534"/>
                <a:gd name="T5" fmla="*/ 34 h 644"/>
                <a:gd name="T6" fmla="*/ 870 w 16534"/>
                <a:gd name="T7" fmla="*/ 0 h 644"/>
                <a:gd name="T8" fmla="*/ 0 w 16534"/>
                <a:gd name="T9" fmla="*/ 0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34" h="644">
                  <a:moveTo>
                    <a:pt x="0" y="0"/>
                  </a:moveTo>
                  <a:lnTo>
                    <a:pt x="646" y="644"/>
                  </a:lnTo>
                  <a:lnTo>
                    <a:pt x="15888" y="644"/>
                  </a:lnTo>
                  <a:lnTo>
                    <a:pt x="16534" y="0"/>
                  </a:lnTo>
                  <a:lnTo>
                    <a:pt x="0" y="0"/>
                  </a:lnTo>
                </a:path>
              </a:pathLst>
            </a:custGeom>
            <a:blipFill dpi="0" rotWithShape="0">
              <a:blip r:embed="rId10"/>
              <a:srcRect/>
              <a:tile tx="0" ty="0" sx="100000" sy="100000" flip="none" algn="tl"/>
            </a:blipFill>
            <a:ln w="0">
              <a:solidFill>
                <a:srgbClr val="000000"/>
              </a:solidFill>
              <a:prstDash val="solid"/>
              <a:round/>
              <a:headEnd/>
              <a:tailEnd/>
            </a:ln>
          </p:spPr>
          <p:txBody>
            <a:bodyPr/>
            <a:lstStyle/>
            <a:p>
              <a:endParaRPr lang="en-US"/>
            </a:p>
          </p:txBody>
        </p:sp>
        <p:sp>
          <p:nvSpPr>
            <p:cNvPr id="118813" name="Freeform 43">
              <a:extLst>
                <a:ext uri="{FF2B5EF4-FFF2-40B4-BE49-F238E27FC236}">
                  <a16:creationId xmlns:a16="http://schemas.microsoft.com/office/drawing/2014/main" id="{F8F17883-B589-44DE-BA45-1353519A821D}"/>
                </a:ext>
              </a:extLst>
            </p:cNvPr>
            <p:cNvSpPr>
              <a:spLocks/>
            </p:cNvSpPr>
            <p:nvPr/>
          </p:nvSpPr>
          <p:spPr bwMode="auto">
            <a:xfrm>
              <a:off x="213" y="1153"/>
              <a:ext cx="34" cy="323"/>
            </a:xfrm>
            <a:custGeom>
              <a:avLst/>
              <a:gdLst>
                <a:gd name="T0" fmla="*/ 34 w 646"/>
                <a:gd name="T1" fmla="*/ 323 h 6141"/>
                <a:gd name="T2" fmla="*/ 0 w 646"/>
                <a:gd name="T3" fmla="*/ 289 h 6141"/>
                <a:gd name="T4" fmla="*/ 0 w 646"/>
                <a:gd name="T5" fmla="*/ 34 h 6141"/>
                <a:gd name="T6" fmla="*/ 34 w 646"/>
                <a:gd name="T7" fmla="*/ 0 h 6141"/>
                <a:gd name="T8" fmla="*/ 34 w 646"/>
                <a:gd name="T9" fmla="*/ 323 h 6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6141">
                  <a:moveTo>
                    <a:pt x="646" y="6141"/>
                  </a:moveTo>
                  <a:lnTo>
                    <a:pt x="0" y="5497"/>
                  </a:lnTo>
                  <a:lnTo>
                    <a:pt x="0" y="644"/>
                  </a:lnTo>
                  <a:lnTo>
                    <a:pt x="646" y="0"/>
                  </a:lnTo>
                  <a:lnTo>
                    <a:pt x="646" y="614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814" name="Freeform 44">
              <a:extLst>
                <a:ext uri="{FF2B5EF4-FFF2-40B4-BE49-F238E27FC236}">
                  <a16:creationId xmlns:a16="http://schemas.microsoft.com/office/drawing/2014/main" id="{C7A7BAEA-76DE-4851-A740-CFACFFC0B19F}"/>
                </a:ext>
              </a:extLst>
            </p:cNvPr>
            <p:cNvSpPr>
              <a:spLocks/>
            </p:cNvSpPr>
            <p:nvPr/>
          </p:nvSpPr>
          <p:spPr bwMode="auto">
            <a:xfrm>
              <a:off x="213" y="1153"/>
              <a:ext cx="34" cy="323"/>
            </a:xfrm>
            <a:custGeom>
              <a:avLst/>
              <a:gdLst>
                <a:gd name="T0" fmla="*/ 34 w 646"/>
                <a:gd name="T1" fmla="*/ 323 h 6141"/>
                <a:gd name="T2" fmla="*/ 0 w 646"/>
                <a:gd name="T3" fmla="*/ 289 h 6141"/>
                <a:gd name="T4" fmla="*/ 0 w 646"/>
                <a:gd name="T5" fmla="*/ 34 h 6141"/>
                <a:gd name="T6" fmla="*/ 34 w 646"/>
                <a:gd name="T7" fmla="*/ 0 h 6141"/>
                <a:gd name="T8" fmla="*/ 34 w 646"/>
                <a:gd name="T9" fmla="*/ 323 h 6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6141">
                  <a:moveTo>
                    <a:pt x="646" y="6141"/>
                  </a:moveTo>
                  <a:lnTo>
                    <a:pt x="0" y="5497"/>
                  </a:lnTo>
                  <a:lnTo>
                    <a:pt x="0" y="644"/>
                  </a:lnTo>
                  <a:lnTo>
                    <a:pt x="646" y="0"/>
                  </a:lnTo>
                  <a:lnTo>
                    <a:pt x="646" y="6141"/>
                  </a:lnTo>
                </a:path>
              </a:pathLst>
            </a:custGeom>
            <a:blipFill dpi="0" rotWithShape="0">
              <a:blip r:embed="rId10"/>
              <a:srcRect/>
              <a:tile tx="0" ty="0" sx="100000" sy="100000" flip="none" algn="tl"/>
            </a:blipFill>
            <a:ln w="0">
              <a:solidFill>
                <a:srgbClr val="000000"/>
              </a:solidFill>
              <a:prstDash val="solid"/>
              <a:round/>
              <a:headEnd/>
              <a:tailEnd/>
            </a:ln>
          </p:spPr>
          <p:txBody>
            <a:bodyPr/>
            <a:lstStyle/>
            <a:p>
              <a:endParaRPr lang="en-US"/>
            </a:p>
          </p:txBody>
        </p:sp>
        <p:sp>
          <p:nvSpPr>
            <p:cNvPr id="118815" name="Freeform 45">
              <a:extLst>
                <a:ext uri="{FF2B5EF4-FFF2-40B4-BE49-F238E27FC236}">
                  <a16:creationId xmlns:a16="http://schemas.microsoft.com/office/drawing/2014/main" id="{1B236B72-C3C8-456D-8B3B-8F2CA44F5707}"/>
                </a:ext>
              </a:extLst>
            </p:cNvPr>
            <p:cNvSpPr>
              <a:spLocks/>
            </p:cNvSpPr>
            <p:nvPr/>
          </p:nvSpPr>
          <p:spPr bwMode="auto">
            <a:xfrm>
              <a:off x="-623" y="1442"/>
              <a:ext cx="870" cy="34"/>
            </a:xfrm>
            <a:custGeom>
              <a:avLst/>
              <a:gdLst>
                <a:gd name="T0" fmla="*/ 870 w 16534"/>
                <a:gd name="T1" fmla="*/ 34 h 644"/>
                <a:gd name="T2" fmla="*/ 0 w 16534"/>
                <a:gd name="T3" fmla="*/ 34 h 644"/>
                <a:gd name="T4" fmla="*/ 34 w 16534"/>
                <a:gd name="T5" fmla="*/ 0 h 644"/>
                <a:gd name="T6" fmla="*/ 836 w 16534"/>
                <a:gd name="T7" fmla="*/ 0 h 644"/>
                <a:gd name="T8" fmla="*/ 870 w 16534"/>
                <a:gd name="T9" fmla="*/ 3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34" h="644">
                  <a:moveTo>
                    <a:pt x="16534" y="644"/>
                  </a:moveTo>
                  <a:lnTo>
                    <a:pt x="0" y="644"/>
                  </a:lnTo>
                  <a:lnTo>
                    <a:pt x="646" y="0"/>
                  </a:lnTo>
                  <a:lnTo>
                    <a:pt x="15888" y="0"/>
                  </a:lnTo>
                  <a:lnTo>
                    <a:pt x="16534" y="644"/>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816" name="Freeform 46">
              <a:extLst>
                <a:ext uri="{FF2B5EF4-FFF2-40B4-BE49-F238E27FC236}">
                  <a16:creationId xmlns:a16="http://schemas.microsoft.com/office/drawing/2014/main" id="{038C3700-2AF1-4880-BCE8-FA52A26D623B}"/>
                </a:ext>
              </a:extLst>
            </p:cNvPr>
            <p:cNvSpPr>
              <a:spLocks/>
            </p:cNvSpPr>
            <p:nvPr/>
          </p:nvSpPr>
          <p:spPr bwMode="auto">
            <a:xfrm>
              <a:off x="-623" y="1442"/>
              <a:ext cx="870" cy="34"/>
            </a:xfrm>
            <a:custGeom>
              <a:avLst/>
              <a:gdLst>
                <a:gd name="T0" fmla="*/ 870 w 16534"/>
                <a:gd name="T1" fmla="*/ 34 h 644"/>
                <a:gd name="T2" fmla="*/ 0 w 16534"/>
                <a:gd name="T3" fmla="*/ 34 h 644"/>
                <a:gd name="T4" fmla="*/ 34 w 16534"/>
                <a:gd name="T5" fmla="*/ 0 h 644"/>
                <a:gd name="T6" fmla="*/ 836 w 16534"/>
                <a:gd name="T7" fmla="*/ 0 h 644"/>
                <a:gd name="T8" fmla="*/ 870 w 16534"/>
                <a:gd name="T9" fmla="*/ 3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34" h="644">
                  <a:moveTo>
                    <a:pt x="16534" y="644"/>
                  </a:moveTo>
                  <a:lnTo>
                    <a:pt x="0" y="644"/>
                  </a:lnTo>
                  <a:lnTo>
                    <a:pt x="646" y="0"/>
                  </a:lnTo>
                  <a:lnTo>
                    <a:pt x="15888" y="0"/>
                  </a:lnTo>
                  <a:lnTo>
                    <a:pt x="16534" y="644"/>
                  </a:lnTo>
                </a:path>
              </a:pathLst>
            </a:custGeom>
            <a:blipFill dpi="0" rotWithShape="0">
              <a:blip r:embed="rId9"/>
              <a:srcRect/>
              <a:tile tx="0" ty="0" sx="100000" sy="100000" flip="none" algn="tl"/>
            </a:blipFill>
            <a:ln w="0">
              <a:solidFill>
                <a:srgbClr val="000000"/>
              </a:solidFill>
              <a:prstDash val="solid"/>
              <a:round/>
              <a:headEnd/>
              <a:tailEnd/>
            </a:ln>
          </p:spPr>
          <p:txBody>
            <a:bodyPr/>
            <a:lstStyle/>
            <a:p>
              <a:endParaRPr lang="en-US"/>
            </a:p>
          </p:txBody>
        </p:sp>
      </p:grpSp>
      <p:sp>
        <p:nvSpPr>
          <p:cNvPr id="646191" name="Text Box 47">
            <a:extLst>
              <a:ext uri="{FF2B5EF4-FFF2-40B4-BE49-F238E27FC236}">
                <a16:creationId xmlns:a16="http://schemas.microsoft.com/office/drawing/2014/main" id="{3D761720-E4D1-45BD-9205-A4B368F0FA97}"/>
              </a:ext>
            </a:extLst>
          </p:cNvPr>
          <p:cNvSpPr txBox="1">
            <a:spLocks noChangeArrowheads="1"/>
          </p:cNvSpPr>
          <p:nvPr/>
        </p:nvSpPr>
        <p:spPr bwMode="auto">
          <a:xfrm>
            <a:off x="6400800" y="1981200"/>
            <a:ext cx="2209800" cy="530225"/>
          </a:xfrm>
          <a:prstGeom prst="rect">
            <a:avLst/>
          </a:prstGeom>
          <a:noFill/>
          <a:ln>
            <a:noFill/>
          </a:ln>
          <a:effectLst/>
        </p:spPr>
        <p:txBody>
          <a:bodyPr>
            <a:spAutoFit/>
          </a:bodyPr>
          <a:lstStyle/>
          <a:p>
            <a:pPr algn="ctr">
              <a:lnSpc>
                <a:spcPct val="120000"/>
              </a:lnSpc>
              <a:defRPr/>
            </a:pPr>
            <a:r>
              <a:rPr lang="en-US" altLang="en-US" b="1">
                <a:solidFill>
                  <a:schemeClr val="tx1"/>
                </a:solidFill>
                <a:effectLst>
                  <a:outerShdw blurRad="38100" dist="38100" dir="2700000" algn="tl">
                    <a:srgbClr val="000000"/>
                  </a:outerShdw>
                </a:effectLst>
                <a:latin typeface="Arial" panose="020B0604020202020204" pitchFamily="34" charset="0"/>
              </a:rPr>
              <a:t>Específicos:</a:t>
            </a:r>
          </a:p>
        </p:txBody>
      </p:sp>
      <p:pic>
        <p:nvPicPr>
          <p:cNvPr id="118800" name="Picture 52">
            <a:extLst>
              <a:ext uri="{FF2B5EF4-FFF2-40B4-BE49-F238E27FC236}">
                <a16:creationId xmlns:a16="http://schemas.microsoft.com/office/drawing/2014/main" id="{82E3E40B-A252-426C-9F74-BC3176B6673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914400" y="362585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801" name="Text Box 53">
            <a:extLst>
              <a:ext uri="{FF2B5EF4-FFF2-40B4-BE49-F238E27FC236}">
                <a16:creationId xmlns:a16="http://schemas.microsoft.com/office/drawing/2014/main" id="{2818D031-FD85-45E2-A8C2-2FCD28C2135D}"/>
              </a:ext>
            </a:extLst>
          </p:cNvPr>
          <p:cNvSpPr txBox="1">
            <a:spLocks noChangeArrowheads="1"/>
          </p:cNvSpPr>
          <p:nvPr/>
        </p:nvSpPr>
        <p:spPr bwMode="auto">
          <a:xfrm>
            <a:off x="1143000" y="3549650"/>
            <a:ext cx="71628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Familiarizarse con las maniobras estratégicas básicas a ser empleadas en el siguiente período</a:t>
            </a:r>
          </a:p>
        </p:txBody>
      </p:sp>
      <p:pic>
        <p:nvPicPr>
          <p:cNvPr id="118802" name="Picture 54">
            <a:extLst>
              <a:ext uri="{FF2B5EF4-FFF2-40B4-BE49-F238E27FC236}">
                <a16:creationId xmlns:a16="http://schemas.microsoft.com/office/drawing/2014/main" id="{3ACAF410-CA45-4CF3-AA26-84B9386B7C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914400" y="446405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803" name="Text Box 55">
            <a:extLst>
              <a:ext uri="{FF2B5EF4-FFF2-40B4-BE49-F238E27FC236}">
                <a16:creationId xmlns:a16="http://schemas.microsoft.com/office/drawing/2014/main" id="{36E4EFA3-C703-48CC-A1EB-C927A5B61F29}"/>
              </a:ext>
            </a:extLst>
          </p:cNvPr>
          <p:cNvSpPr txBox="1">
            <a:spLocks noChangeArrowheads="1"/>
          </p:cNvSpPr>
          <p:nvPr/>
        </p:nvSpPr>
        <p:spPr bwMode="auto">
          <a:xfrm>
            <a:off x="1143000" y="4387850"/>
            <a:ext cx="7239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Mejorar el conocimiento teórico del atleta con respecto a la teoría y metodología del entrenamiento que son específicas al deporte que se practica</a:t>
            </a:r>
          </a:p>
        </p:txBody>
      </p:sp>
      <p:sp>
        <p:nvSpPr>
          <p:cNvPr id="118804" name="Text Box 56">
            <a:extLst>
              <a:ext uri="{FF2B5EF4-FFF2-40B4-BE49-F238E27FC236}">
                <a16:creationId xmlns:a16="http://schemas.microsoft.com/office/drawing/2014/main" id="{7B53D5B5-0F94-47BD-9D2E-E48EFF0CB2BF}"/>
              </a:ext>
            </a:extLst>
          </p:cNvPr>
          <p:cNvSpPr txBox="1">
            <a:spLocks noChangeArrowheads="1"/>
          </p:cNvSpPr>
          <p:nvPr/>
        </p:nvSpPr>
        <p:spPr bwMode="auto">
          <a:xfrm>
            <a:off x="3429000" y="3124200"/>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000" b="1" i="1">
                <a:solidFill>
                  <a:schemeClr val="tx2"/>
                </a:solidFill>
              </a:rPr>
              <a:t>- continuación -</a:t>
            </a:r>
          </a:p>
        </p:txBody>
      </p:sp>
      <p:pic>
        <p:nvPicPr>
          <p:cNvPr id="118805" name="Picture 57">
            <a:extLst>
              <a:ext uri="{FF2B5EF4-FFF2-40B4-BE49-F238E27FC236}">
                <a16:creationId xmlns:a16="http://schemas.microsoft.com/office/drawing/2014/main" id="{D01C7C78-5D5F-4EF3-B780-8FC78FCF2E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914400" y="56388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806" name="Text Box 58">
            <a:extLst>
              <a:ext uri="{FF2B5EF4-FFF2-40B4-BE49-F238E27FC236}">
                <a16:creationId xmlns:a16="http://schemas.microsoft.com/office/drawing/2014/main" id="{E4E0BB34-88CE-4B95-8E04-C6ECD1320D3A}"/>
              </a:ext>
            </a:extLst>
          </p:cNvPr>
          <p:cNvSpPr txBox="1">
            <a:spLocks noChangeArrowheads="1"/>
          </p:cNvSpPr>
          <p:nvPr/>
        </p:nvSpPr>
        <p:spPr bwMode="auto">
          <a:xfrm>
            <a:off x="1143000" y="5562600"/>
            <a:ext cx="7162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Cultivar características específicas psicológicas</a:t>
            </a:r>
          </a:p>
        </p:txBody>
      </p:sp>
    </p:spTree>
    <p:custDataLst>
      <p:tags r:id="rId1"/>
    </p:custDataLst>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4" name="Group 56">
            <a:extLst>
              <a:ext uri="{FF2B5EF4-FFF2-40B4-BE49-F238E27FC236}">
                <a16:creationId xmlns:a16="http://schemas.microsoft.com/office/drawing/2014/main" id="{86EBCECB-CCBE-4F51-96FE-EA0A1EF17AB3}"/>
              </a:ext>
            </a:extLst>
          </p:cNvPr>
          <p:cNvGrpSpPr>
            <a:grpSpLocks/>
          </p:cNvGrpSpPr>
          <p:nvPr/>
        </p:nvGrpSpPr>
        <p:grpSpPr bwMode="auto">
          <a:xfrm>
            <a:off x="304800" y="2819400"/>
            <a:ext cx="8534400" cy="3657600"/>
            <a:chOff x="1109" y="1020"/>
            <a:chExt cx="3542" cy="2280"/>
          </a:xfrm>
        </p:grpSpPr>
        <p:sp>
          <p:nvSpPr>
            <p:cNvPr id="120861" name="Rectangle 57">
              <a:extLst>
                <a:ext uri="{FF2B5EF4-FFF2-40B4-BE49-F238E27FC236}">
                  <a16:creationId xmlns:a16="http://schemas.microsoft.com/office/drawing/2014/main" id="{321F80A7-2EF0-4DF3-8A41-74334F8A2958}"/>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0862" name="Rectangle 58">
              <a:extLst>
                <a:ext uri="{FF2B5EF4-FFF2-40B4-BE49-F238E27FC236}">
                  <a16:creationId xmlns:a16="http://schemas.microsoft.com/office/drawing/2014/main" id="{6AF28A84-D145-421B-A9B7-A5940FC3CE0C}"/>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0863" name="Freeform 59">
              <a:extLst>
                <a:ext uri="{FF2B5EF4-FFF2-40B4-BE49-F238E27FC236}">
                  <a16:creationId xmlns:a16="http://schemas.microsoft.com/office/drawing/2014/main" id="{0E49B369-39BC-4A7D-9B9E-CD6359E80A90}"/>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64" name="Freeform 60">
              <a:extLst>
                <a:ext uri="{FF2B5EF4-FFF2-40B4-BE49-F238E27FC236}">
                  <a16:creationId xmlns:a16="http://schemas.microsoft.com/office/drawing/2014/main" id="{E917C0EE-BD32-4595-AB8A-A7FA6F472ED4}"/>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20865" name="Freeform 61">
              <a:extLst>
                <a:ext uri="{FF2B5EF4-FFF2-40B4-BE49-F238E27FC236}">
                  <a16:creationId xmlns:a16="http://schemas.microsoft.com/office/drawing/2014/main" id="{0B1ABA6A-7571-4944-9A9A-EBCB030E0392}"/>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66" name="Freeform 62">
              <a:extLst>
                <a:ext uri="{FF2B5EF4-FFF2-40B4-BE49-F238E27FC236}">
                  <a16:creationId xmlns:a16="http://schemas.microsoft.com/office/drawing/2014/main" id="{E9E645BD-66C7-4480-B073-A9834BE1E86A}"/>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20867" name="Freeform 63">
              <a:extLst>
                <a:ext uri="{FF2B5EF4-FFF2-40B4-BE49-F238E27FC236}">
                  <a16:creationId xmlns:a16="http://schemas.microsoft.com/office/drawing/2014/main" id="{B475BF9A-0529-42DF-BC22-2DA0D7C9540D}"/>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68" name="Freeform 64">
              <a:extLst>
                <a:ext uri="{FF2B5EF4-FFF2-40B4-BE49-F238E27FC236}">
                  <a16:creationId xmlns:a16="http://schemas.microsoft.com/office/drawing/2014/main" id="{28BBB647-7E08-4B82-BC6B-5FE0DDDF7FCF}"/>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20869" name="Freeform 65">
              <a:extLst>
                <a:ext uri="{FF2B5EF4-FFF2-40B4-BE49-F238E27FC236}">
                  <a16:creationId xmlns:a16="http://schemas.microsoft.com/office/drawing/2014/main" id="{3D978B85-9327-4EE0-AEAA-A46D3F020D47}"/>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70" name="Freeform 66">
              <a:extLst>
                <a:ext uri="{FF2B5EF4-FFF2-40B4-BE49-F238E27FC236}">
                  <a16:creationId xmlns:a16="http://schemas.microsoft.com/office/drawing/2014/main" id="{7E651287-9FC7-45FB-9B77-8E3D6EFA09A9}"/>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120835" name="Picture 67">
            <a:extLst>
              <a:ext uri="{FF2B5EF4-FFF2-40B4-BE49-F238E27FC236}">
                <a16:creationId xmlns:a16="http://schemas.microsoft.com/office/drawing/2014/main" id="{91CA8F55-0A92-4D05-AF97-395000543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0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Text Box 68">
            <a:extLst>
              <a:ext uri="{FF2B5EF4-FFF2-40B4-BE49-F238E27FC236}">
                <a16:creationId xmlns:a16="http://schemas.microsoft.com/office/drawing/2014/main" id="{F36C6E7D-D010-420A-A2E1-6C6898FEB8F8}"/>
              </a:ext>
            </a:extLst>
          </p:cNvPr>
          <p:cNvSpPr txBox="1">
            <a:spLocks noChangeArrowheads="1"/>
          </p:cNvSpPr>
          <p:nvPr/>
        </p:nvSpPr>
        <p:spPr bwMode="auto">
          <a:xfrm>
            <a:off x="1447800" y="4572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120837" name="Picture 69">
            <a:extLst>
              <a:ext uri="{FF2B5EF4-FFF2-40B4-BE49-F238E27FC236}">
                <a16:creationId xmlns:a16="http://schemas.microsoft.com/office/drawing/2014/main" id="{D8C46A4F-7914-4381-95ED-281B116449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810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8" name="Text Box 70">
            <a:extLst>
              <a:ext uri="{FF2B5EF4-FFF2-40B4-BE49-F238E27FC236}">
                <a16:creationId xmlns:a16="http://schemas.microsoft.com/office/drawing/2014/main" id="{3FF8739B-769C-42D0-B219-C04D37B73968}"/>
              </a:ext>
            </a:extLst>
          </p:cNvPr>
          <p:cNvSpPr txBox="1">
            <a:spLocks noChangeArrowheads="1"/>
          </p:cNvSpPr>
          <p:nvPr/>
        </p:nvSpPr>
        <p:spPr bwMode="auto">
          <a:xfrm>
            <a:off x="5334000" y="457200"/>
            <a:ext cx="2362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Estructuración:</a:t>
            </a:r>
          </a:p>
        </p:txBody>
      </p:sp>
      <p:pic>
        <p:nvPicPr>
          <p:cNvPr id="120839" name="Picture 71">
            <a:extLst>
              <a:ext uri="{FF2B5EF4-FFF2-40B4-BE49-F238E27FC236}">
                <a16:creationId xmlns:a16="http://schemas.microsoft.com/office/drawing/2014/main" id="{4A751962-E5A3-49AD-9658-030DBEF659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066800"/>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0" name="Text Box 72">
            <a:extLst>
              <a:ext uri="{FF2B5EF4-FFF2-40B4-BE49-F238E27FC236}">
                <a16:creationId xmlns:a16="http://schemas.microsoft.com/office/drawing/2014/main" id="{2463A978-2ADF-4D4D-9671-15F093E9B1A0}"/>
              </a:ext>
            </a:extLst>
          </p:cNvPr>
          <p:cNvSpPr txBox="1">
            <a:spLocks noChangeArrowheads="1"/>
          </p:cNvSpPr>
          <p:nvPr/>
        </p:nvSpPr>
        <p:spPr bwMode="auto">
          <a:xfrm>
            <a:off x="762000" y="11430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b="1">
                <a:solidFill>
                  <a:schemeClr val="tx1"/>
                </a:solidFill>
                <a:latin typeface="Arial" panose="020B0604020202020204" pitchFamily="34" charset="0"/>
              </a:rPr>
              <a:t>Distribución/Periodización Anual del Entrenamiento</a:t>
            </a:r>
          </a:p>
        </p:txBody>
      </p:sp>
      <p:sp>
        <p:nvSpPr>
          <p:cNvPr id="120841" name="AutoShape 73">
            <a:extLst>
              <a:ext uri="{FF2B5EF4-FFF2-40B4-BE49-F238E27FC236}">
                <a16:creationId xmlns:a16="http://schemas.microsoft.com/office/drawing/2014/main" id="{6A5F540A-F68D-4C68-B1A7-67F9AFC0F58F}"/>
              </a:ext>
            </a:extLst>
          </p:cNvPr>
          <p:cNvSpPr>
            <a:spLocks noChangeArrowheads="1"/>
          </p:cNvSpPr>
          <p:nvPr/>
        </p:nvSpPr>
        <p:spPr bwMode="auto">
          <a:xfrm>
            <a:off x="533400" y="3048000"/>
            <a:ext cx="8077200" cy="32004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grpSp>
        <p:nvGrpSpPr>
          <p:cNvPr id="120842" name="Group 74">
            <a:extLst>
              <a:ext uri="{FF2B5EF4-FFF2-40B4-BE49-F238E27FC236}">
                <a16:creationId xmlns:a16="http://schemas.microsoft.com/office/drawing/2014/main" id="{E142882D-3268-4D75-B889-C244C08222A2}"/>
              </a:ext>
            </a:extLst>
          </p:cNvPr>
          <p:cNvGrpSpPr>
            <a:grpSpLocks/>
          </p:cNvGrpSpPr>
          <p:nvPr/>
        </p:nvGrpSpPr>
        <p:grpSpPr bwMode="auto">
          <a:xfrm>
            <a:off x="2133600" y="1828800"/>
            <a:ext cx="4724400" cy="838200"/>
            <a:chOff x="1298" y="1873"/>
            <a:chExt cx="3020" cy="478"/>
          </a:xfrm>
        </p:grpSpPr>
        <p:sp>
          <p:nvSpPr>
            <p:cNvPr id="120851" name="Rectangle 75">
              <a:extLst>
                <a:ext uri="{FF2B5EF4-FFF2-40B4-BE49-F238E27FC236}">
                  <a16:creationId xmlns:a16="http://schemas.microsoft.com/office/drawing/2014/main" id="{858B1E38-F440-4CAC-8985-2F4E426BA695}"/>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0852" name="Rectangle 76">
              <a:extLst>
                <a:ext uri="{FF2B5EF4-FFF2-40B4-BE49-F238E27FC236}">
                  <a16:creationId xmlns:a16="http://schemas.microsoft.com/office/drawing/2014/main" id="{D5D512E5-EBE6-4EF3-9B86-C0074B280688}"/>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0853" name="Freeform 77">
              <a:extLst>
                <a:ext uri="{FF2B5EF4-FFF2-40B4-BE49-F238E27FC236}">
                  <a16:creationId xmlns:a16="http://schemas.microsoft.com/office/drawing/2014/main" id="{E3ECFCAD-84CE-42D0-8E9E-6044A77A4839}"/>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54" name="Freeform 78">
              <a:extLst>
                <a:ext uri="{FF2B5EF4-FFF2-40B4-BE49-F238E27FC236}">
                  <a16:creationId xmlns:a16="http://schemas.microsoft.com/office/drawing/2014/main" id="{6B7FC220-80F0-4C8D-86FB-95A909F4DAAC}"/>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55" name="Freeform 79">
              <a:extLst>
                <a:ext uri="{FF2B5EF4-FFF2-40B4-BE49-F238E27FC236}">
                  <a16:creationId xmlns:a16="http://schemas.microsoft.com/office/drawing/2014/main" id="{9EE4812B-A099-4F41-9614-BEE4B2F378FB}"/>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56" name="Freeform 80">
              <a:extLst>
                <a:ext uri="{FF2B5EF4-FFF2-40B4-BE49-F238E27FC236}">
                  <a16:creationId xmlns:a16="http://schemas.microsoft.com/office/drawing/2014/main" id="{1FA52668-3E98-424E-89F2-42D1EAC2D7FB}"/>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57" name="Freeform 81">
              <a:extLst>
                <a:ext uri="{FF2B5EF4-FFF2-40B4-BE49-F238E27FC236}">
                  <a16:creationId xmlns:a16="http://schemas.microsoft.com/office/drawing/2014/main" id="{4A7B9282-7322-4831-843D-7A9A7AC253A2}"/>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58" name="Freeform 82">
              <a:extLst>
                <a:ext uri="{FF2B5EF4-FFF2-40B4-BE49-F238E27FC236}">
                  <a16:creationId xmlns:a16="http://schemas.microsoft.com/office/drawing/2014/main" id="{B473CA37-AB1D-45BA-99BD-376E0B733D65}"/>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59" name="Freeform 83">
              <a:extLst>
                <a:ext uri="{FF2B5EF4-FFF2-40B4-BE49-F238E27FC236}">
                  <a16:creationId xmlns:a16="http://schemas.microsoft.com/office/drawing/2014/main" id="{D54E896B-80FD-4785-934A-71C086F796B0}"/>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60" name="Freeform 84">
              <a:extLst>
                <a:ext uri="{FF2B5EF4-FFF2-40B4-BE49-F238E27FC236}">
                  <a16:creationId xmlns:a16="http://schemas.microsoft.com/office/drawing/2014/main" id="{3FA32F87-7DB4-418B-A496-C5D6C8199684}"/>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0843" name="Text Box 85">
            <a:extLst>
              <a:ext uri="{FF2B5EF4-FFF2-40B4-BE49-F238E27FC236}">
                <a16:creationId xmlns:a16="http://schemas.microsoft.com/office/drawing/2014/main" id="{3DCFDD16-F97E-4105-A2F5-19EC97619728}"/>
              </a:ext>
            </a:extLst>
          </p:cNvPr>
          <p:cNvSpPr txBox="1">
            <a:spLocks noChangeArrowheads="1"/>
          </p:cNvSpPr>
          <p:nvPr/>
        </p:nvSpPr>
        <p:spPr bwMode="auto">
          <a:xfrm>
            <a:off x="2057400" y="1981200"/>
            <a:ext cx="4953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600" b="1">
                <a:solidFill>
                  <a:schemeClr val="tx2"/>
                </a:solidFill>
                <a:latin typeface="Arial" panose="020B0604020202020204" pitchFamily="34" charset="0"/>
              </a:rPr>
              <a:t>PERÍODO PREPARATORIO</a:t>
            </a:r>
          </a:p>
        </p:txBody>
      </p:sp>
      <p:pic>
        <p:nvPicPr>
          <p:cNvPr id="120844" name="Picture 86">
            <a:extLst>
              <a:ext uri="{FF2B5EF4-FFF2-40B4-BE49-F238E27FC236}">
                <a16:creationId xmlns:a16="http://schemas.microsoft.com/office/drawing/2014/main" id="{83714CC6-B4ED-4C3A-B828-AEAC840285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981200"/>
            <a:ext cx="83026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45" name="Picture 87">
            <a:extLst>
              <a:ext uri="{FF2B5EF4-FFF2-40B4-BE49-F238E27FC236}">
                <a16:creationId xmlns:a16="http://schemas.microsoft.com/office/drawing/2014/main" id="{F0973F9F-FCF2-4766-B1A0-A756BD3E9A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3488" y="2014538"/>
            <a:ext cx="823912"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46" name="Picture 88">
            <a:extLst>
              <a:ext uri="{FF2B5EF4-FFF2-40B4-BE49-F238E27FC236}">
                <a16:creationId xmlns:a16="http://schemas.microsoft.com/office/drawing/2014/main" id="{DBBAA313-6D95-436C-A64C-FA02EE8006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276600"/>
            <a:ext cx="1905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4185" name="Text Box 89">
            <a:extLst>
              <a:ext uri="{FF2B5EF4-FFF2-40B4-BE49-F238E27FC236}">
                <a16:creationId xmlns:a16="http://schemas.microsoft.com/office/drawing/2014/main" id="{A3EB0885-9E02-4E20-880B-90285FB16811}"/>
              </a:ext>
            </a:extLst>
          </p:cNvPr>
          <p:cNvSpPr txBox="1">
            <a:spLocks noChangeArrowheads="1"/>
          </p:cNvSpPr>
          <p:nvPr/>
        </p:nvSpPr>
        <p:spPr bwMode="auto">
          <a:xfrm>
            <a:off x="3200400" y="3382963"/>
            <a:ext cx="2514600" cy="473075"/>
          </a:xfrm>
          <a:prstGeom prst="rect">
            <a:avLst/>
          </a:prstGeom>
          <a:noFill/>
          <a:ln>
            <a:noFill/>
          </a:ln>
          <a:effectLst/>
        </p:spPr>
        <p:txBody>
          <a:bodyPr>
            <a:spAutoFit/>
          </a:bodyPr>
          <a:lstStyle/>
          <a:p>
            <a:pPr algn="ctr">
              <a:defRPr/>
            </a:pPr>
            <a:r>
              <a:rPr lang="en-US" altLang="en-US" sz="2500" b="1">
                <a:solidFill>
                  <a:schemeClr val="tx2"/>
                </a:solidFill>
                <a:effectLst>
                  <a:outerShdw blurRad="38100" dist="38100" dir="2700000" algn="tl">
                    <a:srgbClr val="000000"/>
                  </a:outerShdw>
                </a:effectLst>
                <a:latin typeface="Arial" panose="020B0604020202020204" pitchFamily="34" charset="0"/>
              </a:rPr>
              <a:t>Enfoque</a:t>
            </a:r>
          </a:p>
        </p:txBody>
      </p:sp>
      <p:sp>
        <p:nvSpPr>
          <p:cNvPr id="120848" name="Text Box 90">
            <a:extLst>
              <a:ext uri="{FF2B5EF4-FFF2-40B4-BE49-F238E27FC236}">
                <a16:creationId xmlns:a16="http://schemas.microsoft.com/office/drawing/2014/main" id="{F28AD92D-79E2-4536-85C4-EF2AAD22BF62}"/>
              </a:ext>
            </a:extLst>
          </p:cNvPr>
          <p:cNvSpPr txBox="1">
            <a:spLocks noChangeArrowheads="1"/>
          </p:cNvSpPr>
          <p:nvPr/>
        </p:nvSpPr>
        <p:spPr bwMode="auto">
          <a:xfrm>
            <a:off x="609600" y="4022725"/>
            <a:ext cx="7924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3000" b="1">
                <a:solidFill>
                  <a:schemeClr val="tx1"/>
                </a:solidFill>
              </a:rPr>
              <a:t>Elaborar programas de entrenamiento para elevar a un nivel máximo las capacidades de los sistemas energéticos que predominan cuando se interviene en una prueba atlética específica</a:t>
            </a:r>
          </a:p>
        </p:txBody>
      </p:sp>
      <p:pic>
        <p:nvPicPr>
          <p:cNvPr id="120849" name="Picture 91">
            <a:extLst>
              <a:ext uri="{FF2B5EF4-FFF2-40B4-BE49-F238E27FC236}">
                <a16:creationId xmlns:a16="http://schemas.microsoft.com/office/drawing/2014/main" id="{ED77434E-487F-4092-BE11-EB2B1D7551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3429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50" name="Picture 92">
            <a:extLst>
              <a:ext uri="{FF2B5EF4-FFF2-40B4-BE49-F238E27FC236}">
                <a16:creationId xmlns:a16="http://schemas.microsoft.com/office/drawing/2014/main" id="{A585725C-FA21-45C8-B981-02E1D49490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3429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41">
            <a:extLst>
              <a:ext uri="{FF2B5EF4-FFF2-40B4-BE49-F238E27FC236}">
                <a16:creationId xmlns:a16="http://schemas.microsoft.com/office/drawing/2014/main" id="{417D80B6-EC17-48B6-98C2-E2B3AFF74936}"/>
              </a:ext>
            </a:extLst>
          </p:cNvPr>
          <p:cNvGrpSpPr>
            <a:grpSpLocks/>
          </p:cNvGrpSpPr>
          <p:nvPr/>
        </p:nvGrpSpPr>
        <p:grpSpPr bwMode="auto">
          <a:xfrm>
            <a:off x="381000" y="1828800"/>
            <a:ext cx="8382000" cy="4724400"/>
            <a:chOff x="1109" y="1020"/>
            <a:chExt cx="3542" cy="2280"/>
          </a:xfrm>
        </p:grpSpPr>
        <p:sp>
          <p:nvSpPr>
            <p:cNvPr id="122917" name="Rectangle 42">
              <a:extLst>
                <a:ext uri="{FF2B5EF4-FFF2-40B4-BE49-F238E27FC236}">
                  <a16:creationId xmlns:a16="http://schemas.microsoft.com/office/drawing/2014/main" id="{DC552104-B880-4DE0-80DA-2368BD41A5D8}"/>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2918" name="Rectangle 43">
              <a:extLst>
                <a:ext uri="{FF2B5EF4-FFF2-40B4-BE49-F238E27FC236}">
                  <a16:creationId xmlns:a16="http://schemas.microsoft.com/office/drawing/2014/main" id="{6A1A8410-F14A-4F6F-9A65-3AB727007EB3}"/>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2919" name="Freeform 44">
              <a:extLst>
                <a:ext uri="{FF2B5EF4-FFF2-40B4-BE49-F238E27FC236}">
                  <a16:creationId xmlns:a16="http://schemas.microsoft.com/office/drawing/2014/main" id="{2F9C0E74-CB30-4CA9-886B-78B41FF2658B}"/>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20" name="Freeform 45">
              <a:extLst>
                <a:ext uri="{FF2B5EF4-FFF2-40B4-BE49-F238E27FC236}">
                  <a16:creationId xmlns:a16="http://schemas.microsoft.com/office/drawing/2014/main" id="{79314FC0-2367-40F4-8124-E6941A8001B7}"/>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22921" name="Freeform 46">
              <a:extLst>
                <a:ext uri="{FF2B5EF4-FFF2-40B4-BE49-F238E27FC236}">
                  <a16:creationId xmlns:a16="http://schemas.microsoft.com/office/drawing/2014/main" id="{99B2DFB8-071F-4085-801F-0F182AD0AB8F}"/>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22" name="Freeform 47">
              <a:extLst>
                <a:ext uri="{FF2B5EF4-FFF2-40B4-BE49-F238E27FC236}">
                  <a16:creationId xmlns:a16="http://schemas.microsoft.com/office/drawing/2014/main" id="{D10C47AB-8445-4117-97E0-41B2BC36FBC3}"/>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22923" name="Freeform 48">
              <a:extLst>
                <a:ext uri="{FF2B5EF4-FFF2-40B4-BE49-F238E27FC236}">
                  <a16:creationId xmlns:a16="http://schemas.microsoft.com/office/drawing/2014/main" id="{6346BCF2-488D-44DD-B649-F0071CE63189}"/>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24" name="Freeform 49">
              <a:extLst>
                <a:ext uri="{FF2B5EF4-FFF2-40B4-BE49-F238E27FC236}">
                  <a16:creationId xmlns:a16="http://schemas.microsoft.com/office/drawing/2014/main" id="{13036062-2F00-46BE-BB89-09553F1CAB98}"/>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22925" name="Freeform 50">
              <a:extLst>
                <a:ext uri="{FF2B5EF4-FFF2-40B4-BE49-F238E27FC236}">
                  <a16:creationId xmlns:a16="http://schemas.microsoft.com/office/drawing/2014/main" id="{002A376F-3D14-4692-9202-AE2754FC7529}"/>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26" name="Freeform 51">
              <a:extLst>
                <a:ext uri="{FF2B5EF4-FFF2-40B4-BE49-F238E27FC236}">
                  <a16:creationId xmlns:a16="http://schemas.microsoft.com/office/drawing/2014/main" id="{47E37B53-CF29-4D31-B015-F13741DE5300}"/>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122883" name="AutoShape 52">
            <a:extLst>
              <a:ext uri="{FF2B5EF4-FFF2-40B4-BE49-F238E27FC236}">
                <a16:creationId xmlns:a16="http://schemas.microsoft.com/office/drawing/2014/main" id="{0B85EEEA-1AEA-4285-9A06-652303B7C6E5}"/>
              </a:ext>
            </a:extLst>
          </p:cNvPr>
          <p:cNvSpPr>
            <a:spLocks noChangeArrowheads="1"/>
          </p:cNvSpPr>
          <p:nvPr/>
        </p:nvSpPr>
        <p:spPr bwMode="auto">
          <a:xfrm>
            <a:off x="609600" y="1981200"/>
            <a:ext cx="7924800" cy="4419600"/>
          </a:xfrm>
          <a:prstGeom prst="roundRect">
            <a:avLst>
              <a:gd name="adj" fmla="val 16667"/>
            </a:avLst>
          </a:prstGeom>
          <a:gradFill rotWithShape="0">
            <a:gsLst>
              <a:gs pos="0">
                <a:srgbClr val="000066"/>
              </a:gs>
              <a:gs pos="100000">
                <a:srgbClr val="000000"/>
              </a:gs>
            </a:gsLst>
            <a:path path="shape">
              <a:fillToRect l="50000" t="50000" r="50000" b="50000"/>
            </a:path>
          </a:gra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122884" name="Picture 53">
            <a:extLst>
              <a:ext uri="{FF2B5EF4-FFF2-40B4-BE49-F238E27FC236}">
                <a16:creationId xmlns:a16="http://schemas.microsoft.com/office/drawing/2014/main" id="{21B9AAE8-742A-4DE0-8B69-68EB0E8D2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8200" y="22860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885" name="Text Box 54">
            <a:extLst>
              <a:ext uri="{FF2B5EF4-FFF2-40B4-BE49-F238E27FC236}">
                <a16:creationId xmlns:a16="http://schemas.microsoft.com/office/drawing/2014/main" id="{28F536B5-FBDA-4FDA-8A5D-1D88E2D9DC8F}"/>
              </a:ext>
            </a:extLst>
          </p:cNvPr>
          <p:cNvSpPr txBox="1">
            <a:spLocks noChangeArrowheads="1"/>
          </p:cNvSpPr>
          <p:nvPr/>
        </p:nvSpPr>
        <p:spPr bwMode="auto">
          <a:xfrm>
            <a:off x="1066800" y="2209800"/>
            <a:ext cx="7315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Entre tres (3) y seis (6) meses:</a:t>
            </a:r>
          </a:p>
        </p:txBody>
      </p:sp>
      <p:sp>
        <p:nvSpPr>
          <p:cNvPr id="650295" name="Text Box 55">
            <a:extLst>
              <a:ext uri="{FF2B5EF4-FFF2-40B4-BE49-F238E27FC236}">
                <a16:creationId xmlns:a16="http://schemas.microsoft.com/office/drawing/2014/main" id="{5C7A6D42-C8E4-4306-923D-399647EB8C6F}"/>
              </a:ext>
            </a:extLst>
          </p:cNvPr>
          <p:cNvSpPr txBox="1">
            <a:spLocks noChangeArrowheads="1"/>
          </p:cNvSpPr>
          <p:nvPr/>
        </p:nvSpPr>
        <p:spPr bwMode="auto">
          <a:xfrm>
            <a:off x="1981200" y="3321050"/>
            <a:ext cx="6477000" cy="412750"/>
          </a:xfrm>
          <a:prstGeom prst="rect">
            <a:avLst/>
          </a:prstGeom>
          <a:noFill/>
          <a:ln>
            <a:noFill/>
          </a:ln>
          <a:effectLst/>
        </p:spPr>
        <p:txBody>
          <a:bodyPr>
            <a:spAutoFit/>
          </a:bodyPr>
          <a:lstStyle/>
          <a:p>
            <a:pPr>
              <a:defRPr/>
            </a:pPr>
            <a:r>
              <a:rPr lang="en-US" altLang="en-US" sz="2100" b="1" u="sng">
                <a:solidFill>
                  <a:srgbClr val="99FF33"/>
                </a:solidFill>
                <a:effectLst>
                  <a:outerShdw blurRad="38100" dist="38100" dir="2700000" algn="tl">
                    <a:srgbClr val="000000"/>
                  </a:outerShdw>
                </a:effectLst>
              </a:rPr>
              <a:t>Deportes</a:t>
            </a:r>
            <a:r>
              <a:rPr lang="en-US" altLang="en-US" sz="2100" b="1">
                <a:solidFill>
                  <a:srgbClr val="99FF33"/>
                </a:solidFill>
                <a:effectLst>
                  <a:outerShdw blurRad="38100" dist="38100" dir="2700000" algn="tl">
                    <a:srgbClr val="000000"/>
                  </a:outerShdw>
                </a:effectLst>
              </a:rPr>
              <a:t> </a:t>
            </a:r>
            <a:r>
              <a:rPr lang="en-US" altLang="en-US" sz="2100" b="1" u="sng">
                <a:solidFill>
                  <a:srgbClr val="99FF33"/>
                </a:solidFill>
                <a:effectLst>
                  <a:outerShdw blurRad="38100" dist="38100" dir="2700000" algn="tl">
                    <a:srgbClr val="000000"/>
                  </a:outerShdw>
                </a:effectLst>
              </a:rPr>
              <a:t>individuales</a:t>
            </a:r>
            <a:r>
              <a:rPr lang="en-US" altLang="en-US" sz="2100" b="1">
                <a:solidFill>
                  <a:srgbClr val="99FF33"/>
                </a:solidFill>
                <a:effectLst>
                  <a:outerShdw blurRad="38100" dist="38100" dir="2700000" algn="tl">
                    <a:srgbClr val="000000"/>
                  </a:outerShdw>
                </a:effectLst>
              </a:rPr>
              <a:t>:</a:t>
            </a:r>
          </a:p>
        </p:txBody>
      </p:sp>
      <p:sp>
        <p:nvSpPr>
          <p:cNvPr id="122887" name="Text Box 56">
            <a:extLst>
              <a:ext uri="{FF2B5EF4-FFF2-40B4-BE49-F238E27FC236}">
                <a16:creationId xmlns:a16="http://schemas.microsoft.com/office/drawing/2014/main" id="{636A6088-C254-435C-9470-FB07BB8F2FBF}"/>
              </a:ext>
            </a:extLst>
          </p:cNvPr>
          <p:cNvSpPr txBox="1">
            <a:spLocks noChangeArrowheads="1"/>
          </p:cNvSpPr>
          <p:nvPr/>
        </p:nvSpPr>
        <p:spPr bwMode="auto">
          <a:xfrm>
            <a:off x="1384300" y="2635250"/>
            <a:ext cx="707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Determinnates:</a:t>
            </a:r>
          </a:p>
        </p:txBody>
      </p:sp>
      <p:pic>
        <p:nvPicPr>
          <p:cNvPr id="122888" name="Picture 57">
            <a:extLst>
              <a:ext uri="{FF2B5EF4-FFF2-40B4-BE49-F238E27FC236}">
                <a16:creationId xmlns:a16="http://schemas.microsoft.com/office/drawing/2014/main" id="{EB4A6375-67F3-4F3E-B302-3BC1AEFF06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651125"/>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9" name="Picture 58">
            <a:extLst>
              <a:ext uri="{FF2B5EF4-FFF2-40B4-BE49-F238E27FC236}">
                <a16:creationId xmlns:a16="http://schemas.microsoft.com/office/drawing/2014/main" id="{40E092C2-BD60-4891-BC53-D2DC02B221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05593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0299" name="Text Box 59">
            <a:extLst>
              <a:ext uri="{FF2B5EF4-FFF2-40B4-BE49-F238E27FC236}">
                <a16:creationId xmlns:a16="http://schemas.microsoft.com/office/drawing/2014/main" id="{E9D4B7B3-635F-4B9B-AFEE-D1DD45DBEFB2}"/>
              </a:ext>
            </a:extLst>
          </p:cNvPr>
          <p:cNvSpPr txBox="1">
            <a:spLocks noChangeArrowheads="1"/>
          </p:cNvSpPr>
          <p:nvPr/>
        </p:nvSpPr>
        <p:spPr bwMode="auto">
          <a:xfrm>
            <a:off x="1676400" y="3016250"/>
            <a:ext cx="6781800" cy="349250"/>
          </a:xfrm>
          <a:prstGeom prst="rect">
            <a:avLst/>
          </a:prstGeom>
          <a:noFill/>
          <a:ln>
            <a:noFill/>
          </a:ln>
          <a:effectLst/>
        </p:spPr>
        <p:txBody>
          <a:bodyPr>
            <a:spAutoFit/>
          </a:bodyPr>
          <a:lstStyle/>
          <a:p>
            <a:pPr>
              <a:lnSpc>
                <a:spcPct val="80000"/>
              </a:lnSpc>
              <a:defRPr/>
            </a:pPr>
            <a:r>
              <a:rPr lang="en-US" altLang="en-US" sz="2100" b="1">
                <a:solidFill>
                  <a:schemeClr val="tx1"/>
                </a:solidFill>
                <a:effectLst>
                  <a:outerShdw blurRad="38100" dist="38100" dir="2700000" algn="tl">
                    <a:srgbClr val="000000"/>
                  </a:outerShdw>
                </a:effectLst>
              </a:rPr>
              <a:t>Las características del deporte:</a:t>
            </a:r>
          </a:p>
        </p:txBody>
      </p:sp>
      <p:pic>
        <p:nvPicPr>
          <p:cNvPr id="122891" name="Picture 60">
            <a:extLst>
              <a:ext uri="{FF2B5EF4-FFF2-40B4-BE49-F238E27FC236}">
                <a16:creationId xmlns:a16="http://schemas.microsoft.com/office/drawing/2014/main" id="{C2139E24-A0E3-4045-9FBD-2B9993F94C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4290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0301" name="Text Box 61">
            <a:extLst>
              <a:ext uri="{FF2B5EF4-FFF2-40B4-BE49-F238E27FC236}">
                <a16:creationId xmlns:a16="http://schemas.microsoft.com/office/drawing/2014/main" id="{2DED6E42-4FBC-4E0B-8D4F-BF68C0BD3205}"/>
              </a:ext>
            </a:extLst>
          </p:cNvPr>
          <p:cNvSpPr txBox="1">
            <a:spLocks noChangeArrowheads="1"/>
          </p:cNvSpPr>
          <p:nvPr/>
        </p:nvSpPr>
        <p:spPr bwMode="auto">
          <a:xfrm>
            <a:off x="2057400" y="4387850"/>
            <a:ext cx="6477000" cy="412750"/>
          </a:xfrm>
          <a:prstGeom prst="rect">
            <a:avLst/>
          </a:prstGeom>
          <a:noFill/>
          <a:ln>
            <a:noFill/>
          </a:ln>
          <a:effectLst/>
        </p:spPr>
        <p:txBody>
          <a:bodyPr>
            <a:spAutoFit/>
          </a:bodyPr>
          <a:lstStyle/>
          <a:p>
            <a:pPr>
              <a:defRPr/>
            </a:pPr>
            <a:r>
              <a:rPr lang="en-US" altLang="en-US" sz="2100" b="1" u="sng">
                <a:solidFill>
                  <a:srgbClr val="99FF33"/>
                </a:solidFill>
                <a:effectLst>
                  <a:outerShdw blurRad="38100" dist="38100" dir="2700000" algn="tl">
                    <a:srgbClr val="000000"/>
                  </a:outerShdw>
                </a:effectLst>
              </a:rPr>
              <a:t>Deportes</a:t>
            </a:r>
            <a:r>
              <a:rPr lang="en-US" altLang="en-US" sz="2100" b="1">
                <a:solidFill>
                  <a:srgbClr val="99FF33"/>
                </a:solidFill>
                <a:effectLst>
                  <a:outerShdw blurRad="38100" dist="38100" dir="2700000" algn="tl">
                    <a:srgbClr val="000000"/>
                  </a:outerShdw>
                </a:effectLst>
              </a:rPr>
              <a:t> </a:t>
            </a:r>
            <a:r>
              <a:rPr lang="en-US" altLang="en-US" sz="2100" b="1" u="sng">
                <a:solidFill>
                  <a:srgbClr val="99FF33"/>
                </a:solidFill>
                <a:effectLst>
                  <a:outerShdw blurRad="38100" dist="38100" dir="2700000" algn="tl">
                    <a:srgbClr val="000000"/>
                  </a:outerShdw>
                </a:effectLst>
              </a:rPr>
              <a:t>de</a:t>
            </a:r>
            <a:r>
              <a:rPr lang="en-US" altLang="en-US" sz="2100" b="1">
                <a:solidFill>
                  <a:srgbClr val="99FF33"/>
                </a:solidFill>
                <a:effectLst>
                  <a:outerShdw blurRad="38100" dist="38100" dir="2700000" algn="tl">
                    <a:srgbClr val="000000"/>
                  </a:outerShdw>
                </a:effectLst>
              </a:rPr>
              <a:t> </a:t>
            </a:r>
            <a:r>
              <a:rPr lang="en-US" altLang="en-US" sz="2100" b="1" u="sng">
                <a:solidFill>
                  <a:srgbClr val="99FF33"/>
                </a:solidFill>
                <a:effectLst>
                  <a:outerShdw blurRad="38100" dist="38100" dir="2700000" algn="tl">
                    <a:srgbClr val="000000"/>
                  </a:outerShdw>
                </a:effectLst>
              </a:rPr>
              <a:t>equipo</a:t>
            </a:r>
            <a:r>
              <a:rPr lang="en-US" altLang="en-US" sz="2100" b="1">
                <a:solidFill>
                  <a:srgbClr val="99FF33"/>
                </a:solidFill>
                <a:effectLst>
                  <a:outerShdw blurRad="38100" dist="38100" dir="2700000" algn="tl">
                    <a:srgbClr val="000000"/>
                  </a:outerShdw>
                </a:effectLst>
              </a:rPr>
              <a:t>:</a:t>
            </a:r>
          </a:p>
        </p:txBody>
      </p:sp>
      <p:pic>
        <p:nvPicPr>
          <p:cNvPr id="122893" name="Picture 62">
            <a:extLst>
              <a:ext uri="{FF2B5EF4-FFF2-40B4-BE49-F238E27FC236}">
                <a16:creationId xmlns:a16="http://schemas.microsoft.com/office/drawing/2014/main" id="{82C1EF22-196F-4C91-BCC4-67F5CCC8E0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4495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0303" name="Text Box 63">
            <a:extLst>
              <a:ext uri="{FF2B5EF4-FFF2-40B4-BE49-F238E27FC236}">
                <a16:creationId xmlns:a16="http://schemas.microsoft.com/office/drawing/2014/main" id="{6B11114D-113F-4433-86E1-6AC0257A968B}"/>
              </a:ext>
            </a:extLst>
          </p:cNvPr>
          <p:cNvSpPr txBox="1">
            <a:spLocks noChangeArrowheads="1"/>
          </p:cNvSpPr>
          <p:nvPr/>
        </p:nvSpPr>
        <p:spPr bwMode="auto">
          <a:xfrm>
            <a:off x="2057400" y="5181600"/>
            <a:ext cx="6477000" cy="412750"/>
          </a:xfrm>
          <a:prstGeom prst="rect">
            <a:avLst/>
          </a:prstGeom>
          <a:noFill/>
          <a:ln>
            <a:noFill/>
          </a:ln>
          <a:effectLst/>
        </p:spPr>
        <p:txBody>
          <a:bodyPr>
            <a:spAutoFit/>
          </a:bodyPr>
          <a:lstStyle/>
          <a:p>
            <a:pPr>
              <a:defRPr/>
            </a:pPr>
            <a:r>
              <a:rPr lang="en-US" altLang="en-US" sz="2100" b="1" u="sng">
                <a:solidFill>
                  <a:srgbClr val="99FF33"/>
                </a:solidFill>
                <a:effectLst>
                  <a:outerShdw blurRad="38100" dist="38100" dir="2700000" algn="tl">
                    <a:srgbClr val="000000"/>
                  </a:outerShdw>
                </a:effectLst>
              </a:rPr>
              <a:t>Deportes</a:t>
            </a:r>
            <a:r>
              <a:rPr lang="en-US" altLang="en-US" sz="2100" b="1">
                <a:solidFill>
                  <a:srgbClr val="99FF33"/>
                </a:solidFill>
                <a:effectLst>
                  <a:outerShdw blurRad="38100" dist="38100" dir="2700000" algn="tl">
                    <a:srgbClr val="000000"/>
                  </a:outerShdw>
                </a:effectLst>
              </a:rPr>
              <a:t> </a:t>
            </a:r>
            <a:r>
              <a:rPr lang="en-US" altLang="en-US" sz="2100" b="1" u="sng">
                <a:solidFill>
                  <a:srgbClr val="99FF33"/>
                </a:solidFill>
                <a:effectLst>
                  <a:outerShdw blurRad="38100" dist="38100" dir="2700000" algn="tl">
                    <a:srgbClr val="000000"/>
                  </a:outerShdw>
                </a:effectLst>
              </a:rPr>
              <a:t>profesionales</a:t>
            </a:r>
            <a:r>
              <a:rPr lang="en-US" altLang="en-US" sz="2100" b="1">
                <a:solidFill>
                  <a:srgbClr val="99FF33"/>
                </a:solidFill>
              </a:rPr>
              <a:t>:</a:t>
            </a:r>
          </a:p>
        </p:txBody>
      </p:sp>
      <p:pic>
        <p:nvPicPr>
          <p:cNvPr id="122895" name="Picture 64">
            <a:extLst>
              <a:ext uri="{FF2B5EF4-FFF2-40B4-BE49-F238E27FC236}">
                <a16:creationId xmlns:a16="http://schemas.microsoft.com/office/drawing/2014/main" id="{21C65AFF-9D00-45C1-85E3-CF5584B4FD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52895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6" name="Text Box 69">
            <a:extLst>
              <a:ext uri="{FF2B5EF4-FFF2-40B4-BE49-F238E27FC236}">
                <a16:creationId xmlns:a16="http://schemas.microsoft.com/office/drawing/2014/main" id="{2208AAC8-4406-40D0-9A6E-6675F1826BAD}"/>
              </a:ext>
            </a:extLst>
          </p:cNvPr>
          <p:cNvSpPr txBox="1">
            <a:spLocks noChangeArrowheads="1"/>
          </p:cNvSpPr>
          <p:nvPr/>
        </p:nvSpPr>
        <p:spPr bwMode="auto">
          <a:xfrm>
            <a:off x="1981200" y="3733800"/>
            <a:ext cx="6477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90000"/>
              </a:lnSpc>
            </a:pPr>
            <a:r>
              <a:rPr lang="en-US" altLang="en-US" sz="2100" b="1" i="1">
                <a:solidFill>
                  <a:schemeClr val="tx1"/>
                </a:solidFill>
              </a:rPr>
              <a:t>Debe durar entre 1 - 2 veces mayor que la duración del período competitico</a:t>
            </a:r>
          </a:p>
        </p:txBody>
      </p:sp>
      <p:sp>
        <p:nvSpPr>
          <p:cNvPr id="122897" name="Text Box 70">
            <a:extLst>
              <a:ext uri="{FF2B5EF4-FFF2-40B4-BE49-F238E27FC236}">
                <a16:creationId xmlns:a16="http://schemas.microsoft.com/office/drawing/2014/main" id="{11D3C161-510B-4C73-88C2-270F33DA75C8}"/>
              </a:ext>
            </a:extLst>
          </p:cNvPr>
          <p:cNvSpPr txBox="1">
            <a:spLocks noChangeArrowheads="1"/>
          </p:cNvSpPr>
          <p:nvPr/>
        </p:nvSpPr>
        <p:spPr bwMode="auto">
          <a:xfrm>
            <a:off x="1981200" y="4816475"/>
            <a:ext cx="6477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90000"/>
              </a:lnSpc>
            </a:pPr>
            <a:r>
              <a:rPr lang="en-US" altLang="en-US" sz="2100" b="1" i="1">
                <a:solidFill>
                  <a:schemeClr val="tx1"/>
                </a:solidFill>
              </a:rPr>
              <a:t>No menos de 2 – 3 meses</a:t>
            </a:r>
          </a:p>
        </p:txBody>
      </p:sp>
      <p:sp>
        <p:nvSpPr>
          <p:cNvPr id="122898" name="Text Box 72">
            <a:extLst>
              <a:ext uri="{FF2B5EF4-FFF2-40B4-BE49-F238E27FC236}">
                <a16:creationId xmlns:a16="http://schemas.microsoft.com/office/drawing/2014/main" id="{8B42397A-5DD9-41BC-B064-FEC91D49D67E}"/>
              </a:ext>
            </a:extLst>
          </p:cNvPr>
          <p:cNvSpPr txBox="1">
            <a:spLocks noChangeArrowheads="1"/>
          </p:cNvSpPr>
          <p:nvPr/>
        </p:nvSpPr>
        <p:spPr bwMode="auto">
          <a:xfrm>
            <a:off x="1981200" y="5654675"/>
            <a:ext cx="6477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90000"/>
              </a:lnSpc>
            </a:pPr>
            <a:r>
              <a:rPr lang="en-US" altLang="en-US" sz="2100" b="1" i="1">
                <a:solidFill>
                  <a:schemeClr val="tx1"/>
                </a:solidFill>
              </a:rPr>
              <a:t>Uno no se debe influenciar por dichos deportes, donde prevalecen extensas fases competitivas</a:t>
            </a:r>
          </a:p>
        </p:txBody>
      </p:sp>
      <p:grpSp>
        <p:nvGrpSpPr>
          <p:cNvPr id="122899" name="Group 73">
            <a:extLst>
              <a:ext uri="{FF2B5EF4-FFF2-40B4-BE49-F238E27FC236}">
                <a16:creationId xmlns:a16="http://schemas.microsoft.com/office/drawing/2014/main" id="{589AEAC8-E8CD-4933-B32F-CAA8331D7691}"/>
              </a:ext>
            </a:extLst>
          </p:cNvPr>
          <p:cNvGrpSpPr>
            <a:grpSpLocks/>
          </p:cNvGrpSpPr>
          <p:nvPr/>
        </p:nvGrpSpPr>
        <p:grpSpPr bwMode="auto">
          <a:xfrm>
            <a:off x="2133600" y="304800"/>
            <a:ext cx="4419600" cy="685800"/>
            <a:chOff x="1298" y="1873"/>
            <a:chExt cx="3020" cy="478"/>
          </a:xfrm>
        </p:grpSpPr>
        <p:sp>
          <p:nvSpPr>
            <p:cNvPr id="122907" name="Rectangle 74">
              <a:extLst>
                <a:ext uri="{FF2B5EF4-FFF2-40B4-BE49-F238E27FC236}">
                  <a16:creationId xmlns:a16="http://schemas.microsoft.com/office/drawing/2014/main" id="{850B1C1A-7268-49E3-A8E0-91C3071EE444}"/>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2908" name="Rectangle 75">
              <a:extLst>
                <a:ext uri="{FF2B5EF4-FFF2-40B4-BE49-F238E27FC236}">
                  <a16:creationId xmlns:a16="http://schemas.microsoft.com/office/drawing/2014/main" id="{E2E71EED-9B81-457F-AAF7-371DE49072AD}"/>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2909" name="Freeform 76">
              <a:extLst>
                <a:ext uri="{FF2B5EF4-FFF2-40B4-BE49-F238E27FC236}">
                  <a16:creationId xmlns:a16="http://schemas.microsoft.com/office/drawing/2014/main" id="{8C4831C5-E45B-4E5A-8E84-CA70FAB28B59}"/>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0" name="Freeform 77">
              <a:extLst>
                <a:ext uri="{FF2B5EF4-FFF2-40B4-BE49-F238E27FC236}">
                  <a16:creationId xmlns:a16="http://schemas.microsoft.com/office/drawing/2014/main" id="{55AE8E92-E01F-473F-B356-188C31F39098}"/>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11" name="Freeform 78">
              <a:extLst>
                <a:ext uri="{FF2B5EF4-FFF2-40B4-BE49-F238E27FC236}">
                  <a16:creationId xmlns:a16="http://schemas.microsoft.com/office/drawing/2014/main" id="{62AC062F-755A-4F6A-AFCA-950D2461F772}"/>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2" name="Freeform 79">
              <a:extLst>
                <a:ext uri="{FF2B5EF4-FFF2-40B4-BE49-F238E27FC236}">
                  <a16:creationId xmlns:a16="http://schemas.microsoft.com/office/drawing/2014/main" id="{D8BAA0F7-2DD7-41F9-BC7B-1466D3D823BD}"/>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13" name="Freeform 80">
              <a:extLst>
                <a:ext uri="{FF2B5EF4-FFF2-40B4-BE49-F238E27FC236}">
                  <a16:creationId xmlns:a16="http://schemas.microsoft.com/office/drawing/2014/main" id="{1BD85261-C2CD-4EDA-A259-EB7BE95FEEC4}"/>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4" name="Freeform 81">
              <a:extLst>
                <a:ext uri="{FF2B5EF4-FFF2-40B4-BE49-F238E27FC236}">
                  <a16:creationId xmlns:a16="http://schemas.microsoft.com/office/drawing/2014/main" id="{D3E2F762-B932-4FCE-9906-1EEEE5D2E9AF}"/>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15" name="Freeform 82">
              <a:extLst>
                <a:ext uri="{FF2B5EF4-FFF2-40B4-BE49-F238E27FC236}">
                  <a16:creationId xmlns:a16="http://schemas.microsoft.com/office/drawing/2014/main" id="{AA4BF28B-3932-44A2-99C9-FFD5C9662035}"/>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6" name="Freeform 83">
              <a:extLst>
                <a:ext uri="{FF2B5EF4-FFF2-40B4-BE49-F238E27FC236}">
                  <a16:creationId xmlns:a16="http://schemas.microsoft.com/office/drawing/2014/main" id="{94224C28-5233-4076-9D40-430F1F23B7C8}"/>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2900" name="Text Box 84">
            <a:extLst>
              <a:ext uri="{FF2B5EF4-FFF2-40B4-BE49-F238E27FC236}">
                <a16:creationId xmlns:a16="http://schemas.microsoft.com/office/drawing/2014/main" id="{8CDE09D6-B394-451A-8AFC-92753A2CD7F4}"/>
              </a:ext>
            </a:extLst>
          </p:cNvPr>
          <p:cNvSpPr txBox="1">
            <a:spLocks noChangeArrowheads="1"/>
          </p:cNvSpPr>
          <p:nvPr/>
        </p:nvSpPr>
        <p:spPr bwMode="auto">
          <a:xfrm>
            <a:off x="2133600" y="381000"/>
            <a:ext cx="441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110000"/>
              </a:lnSpc>
            </a:pPr>
            <a:r>
              <a:rPr lang="en-US" altLang="en-US" b="1">
                <a:solidFill>
                  <a:schemeClr val="tx2"/>
                </a:solidFill>
                <a:latin typeface="Arial" panose="020B0604020202020204" pitchFamily="34" charset="0"/>
              </a:rPr>
              <a:t>PERÍODO PREPARATORIO</a:t>
            </a:r>
          </a:p>
        </p:txBody>
      </p:sp>
      <p:pic>
        <p:nvPicPr>
          <p:cNvPr id="122901" name="Picture 85">
            <a:extLst>
              <a:ext uri="{FF2B5EF4-FFF2-40B4-BE49-F238E27FC236}">
                <a16:creationId xmlns:a16="http://schemas.microsoft.com/office/drawing/2014/main" id="{8CD3C118-EEC0-4652-ACC3-165BB41E8C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425450"/>
            <a:ext cx="83026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2" name="Picture 86">
            <a:extLst>
              <a:ext uri="{FF2B5EF4-FFF2-40B4-BE49-F238E27FC236}">
                <a16:creationId xmlns:a16="http://schemas.microsoft.com/office/drawing/2014/main" id="{7EE61C33-336F-4C30-92FB-B48C57302E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3488" y="381000"/>
            <a:ext cx="823912"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3" name="Picture 87">
            <a:extLst>
              <a:ext uri="{FF2B5EF4-FFF2-40B4-BE49-F238E27FC236}">
                <a16:creationId xmlns:a16="http://schemas.microsoft.com/office/drawing/2014/main" id="{CD03CE94-2DF5-4A43-A38A-CDF0C44502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1143000"/>
            <a:ext cx="198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0328" name="Text Box 88">
            <a:extLst>
              <a:ext uri="{FF2B5EF4-FFF2-40B4-BE49-F238E27FC236}">
                <a16:creationId xmlns:a16="http://schemas.microsoft.com/office/drawing/2014/main" id="{883DE479-8194-403D-8A3F-B16E63FB057C}"/>
              </a:ext>
            </a:extLst>
          </p:cNvPr>
          <p:cNvSpPr txBox="1">
            <a:spLocks noChangeArrowheads="1"/>
          </p:cNvSpPr>
          <p:nvPr/>
        </p:nvSpPr>
        <p:spPr bwMode="auto">
          <a:xfrm>
            <a:off x="3505200" y="1249363"/>
            <a:ext cx="1828800" cy="412750"/>
          </a:xfrm>
          <a:prstGeom prst="rect">
            <a:avLst/>
          </a:prstGeom>
          <a:noFill/>
          <a:ln>
            <a:noFill/>
          </a:ln>
          <a:effectLst/>
        </p:spPr>
        <p:txBody>
          <a:bodyPr>
            <a:spAutoFit/>
          </a:bodyPr>
          <a:lstStyle/>
          <a:p>
            <a:pPr algn="ctr">
              <a:defRPr/>
            </a:pPr>
            <a:r>
              <a:rPr lang="en-US" altLang="en-US" sz="2100" b="1">
                <a:solidFill>
                  <a:schemeClr val="tx2"/>
                </a:solidFill>
                <a:effectLst>
                  <a:outerShdw blurRad="38100" dist="38100" dir="2700000" algn="tl">
                    <a:srgbClr val="000000"/>
                  </a:outerShdw>
                </a:effectLst>
                <a:latin typeface="Arial" panose="020B0604020202020204" pitchFamily="34" charset="0"/>
              </a:rPr>
              <a:t>DURACIÓN</a:t>
            </a:r>
          </a:p>
        </p:txBody>
      </p:sp>
      <p:pic>
        <p:nvPicPr>
          <p:cNvPr id="122905" name="Picture 89">
            <a:extLst>
              <a:ext uri="{FF2B5EF4-FFF2-40B4-BE49-F238E27FC236}">
                <a16:creationId xmlns:a16="http://schemas.microsoft.com/office/drawing/2014/main" id="{D22FD0DC-0CC4-4F67-8FC2-692AAF0B2B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1295400"/>
            <a:ext cx="990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6" name="Picture 90">
            <a:extLst>
              <a:ext uri="{FF2B5EF4-FFF2-40B4-BE49-F238E27FC236}">
                <a16:creationId xmlns:a16="http://schemas.microsoft.com/office/drawing/2014/main" id="{B29705B5-F4B0-42BE-85B2-041A09F943C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8800" y="1295400"/>
            <a:ext cx="990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30" name="Group 106">
            <a:extLst>
              <a:ext uri="{FF2B5EF4-FFF2-40B4-BE49-F238E27FC236}">
                <a16:creationId xmlns:a16="http://schemas.microsoft.com/office/drawing/2014/main" id="{C30F4FD2-8E3C-42DF-9F94-085D7EF206FF}"/>
              </a:ext>
            </a:extLst>
          </p:cNvPr>
          <p:cNvGrpSpPr>
            <a:grpSpLocks/>
          </p:cNvGrpSpPr>
          <p:nvPr/>
        </p:nvGrpSpPr>
        <p:grpSpPr bwMode="auto">
          <a:xfrm>
            <a:off x="304800" y="2819400"/>
            <a:ext cx="8534400" cy="3657600"/>
            <a:chOff x="1109" y="1020"/>
            <a:chExt cx="3542" cy="2280"/>
          </a:xfrm>
        </p:grpSpPr>
        <p:sp>
          <p:nvSpPr>
            <p:cNvPr id="124970" name="Rectangle 107">
              <a:extLst>
                <a:ext uri="{FF2B5EF4-FFF2-40B4-BE49-F238E27FC236}">
                  <a16:creationId xmlns:a16="http://schemas.microsoft.com/office/drawing/2014/main" id="{4FD44FA7-861A-4A9F-BDD5-6093F584AC90}"/>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4971" name="Rectangle 108">
              <a:extLst>
                <a:ext uri="{FF2B5EF4-FFF2-40B4-BE49-F238E27FC236}">
                  <a16:creationId xmlns:a16="http://schemas.microsoft.com/office/drawing/2014/main" id="{D6CB1D58-A794-4A99-AF6C-52470A131F1D}"/>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4972" name="Freeform 109">
              <a:extLst>
                <a:ext uri="{FF2B5EF4-FFF2-40B4-BE49-F238E27FC236}">
                  <a16:creationId xmlns:a16="http://schemas.microsoft.com/office/drawing/2014/main" id="{AFEF4CC9-DD18-47D1-B079-AFC4069256E0}"/>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73" name="Freeform 110">
              <a:extLst>
                <a:ext uri="{FF2B5EF4-FFF2-40B4-BE49-F238E27FC236}">
                  <a16:creationId xmlns:a16="http://schemas.microsoft.com/office/drawing/2014/main" id="{9509BF84-C825-424C-BB54-60A00428D546}"/>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24974" name="Freeform 111">
              <a:extLst>
                <a:ext uri="{FF2B5EF4-FFF2-40B4-BE49-F238E27FC236}">
                  <a16:creationId xmlns:a16="http://schemas.microsoft.com/office/drawing/2014/main" id="{32A40239-3F21-40E7-81E2-E320BBF74711}"/>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75" name="Freeform 112">
              <a:extLst>
                <a:ext uri="{FF2B5EF4-FFF2-40B4-BE49-F238E27FC236}">
                  <a16:creationId xmlns:a16="http://schemas.microsoft.com/office/drawing/2014/main" id="{EB0F9630-A194-4DB8-83AF-8D5AA4B8A7E3}"/>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24976" name="Freeform 113">
              <a:extLst>
                <a:ext uri="{FF2B5EF4-FFF2-40B4-BE49-F238E27FC236}">
                  <a16:creationId xmlns:a16="http://schemas.microsoft.com/office/drawing/2014/main" id="{A8FDD720-394E-407D-94F6-6AABF2EAD041}"/>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77" name="Freeform 114">
              <a:extLst>
                <a:ext uri="{FF2B5EF4-FFF2-40B4-BE49-F238E27FC236}">
                  <a16:creationId xmlns:a16="http://schemas.microsoft.com/office/drawing/2014/main" id="{D6AAD699-75CD-4D75-81FC-3F1632AD3342}"/>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24978" name="Freeform 115">
              <a:extLst>
                <a:ext uri="{FF2B5EF4-FFF2-40B4-BE49-F238E27FC236}">
                  <a16:creationId xmlns:a16="http://schemas.microsoft.com/office/drawing/2014/main" id="{CDC962C2-0125-4A4A-BAC6-B97218FC0DD6}"/>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79" name="Freeform 116">
              <a:extLst>
                <a:ext uri="{FF2B5EF4-FFF2-40B4-BE49-F238E27FC236}">
                  <a16:creationId xmlns:a16="http://schemas.microsoft.com/office/drawing/2014/main" id="{03257127-712B-41F8-92AC-3AB83679D14A}"/>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pic>
        <p:nvPicPr>
          <p:cNvPr id="124931" name="Picture 117">
            <a:extLst>
              <a:ext uri="{FF2B5EF4-FFF2-40B4-BE49-F238E27FC236}">
                <a16:creationId xmlns:a16="http://schemas.microsoft.com/office/drawing/2014/main" id="{9E0191A3-4C33-4132-8021-33A83F0065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810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Text Box 118">
            <a:extLst>
              <a:ext uri="{FF2B5EF4-FFF2-40B4-BE49-F238E27FC236}">
                <a16:creationId xmlns:a16="http://schemas.microsoft.com/office/drawing/2014/main" id="{03DF8F55-BF86-443A-9502-B319CC987688}"/>
              </a:ext>
            </a:extLst>
          </p:cNvPr>
          <p:cNvSpPr txBox="1">
            <a:spLocks noChangeArrowheads="1"/>
          </p:cNvSpPr>
          <p:nvPr/>
        </p:nvSpPr>
        <p:spPr bwMode="auto">
          <a:xfrm>
            <a:off x="1447800" y="4572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124933" name="Picture 119">
            <a:extLst>
              <a:ext uri="{FF2B5EF4-FFF2-40B4-BE49-F238E27FC236}">
                <a16:creationId xmlns:a16="http://schemas.microsoft.com/office/drawing/2014/main" id="{C514D291-F2C4-4B88-9FBD-23D647F16E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810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Text Box 120">
            <a:extLst>
              <a:ext uri="{FF2B5EF4-FFF2-40B4-BE49-F238E27FC236}">
                <a16:creationId xmlns:a16="http://schemas.microsoft.com/office/drawing/2014/main" id="{2F4FB22E-150B-485B-88D5-A1069A891DB3}"/>
              </a:ext>
            </a:extLst>
          </p:cNvPr>
          <p:cNvSpPr txBox="1">
            <a:spLocks noChangeArrowheads="1"/>
          </p:cNvSpPr>
          <p:nvPr/>
        </p:nvSpPr>
        <p:spPr bwMode="auto">
          <a:xfrm>
            <a:off x="5334000" y="457200"/>
            <a:ext cx="2362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Estructuración:</a:t>
            </a:r>
          </a:p>
        </p:txBody>
      </p:sp>
      <p:pic>
        <p:nvPicPr>
          <p:cNvPr id="124935" name="Picture 121">
            <a:extLst>
              <a:ext uri="{FF2B5EF4-FFF2-40B4-BE49-F238E27FC236}">
                <a16:creationId xmlns:a16="http://schemas.microsoft.com/office/drawing/2014/main" id="{B3CA2FD5-C8A4-42FD-866B-3799EB80D2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066800"/>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6" name="Text Box 122">
            <a:extLst>
              <a:ext uri="{FF2B5EF4-FFF2-40B4-BE49-F238E27FC236}">
                <a16:creationId xmlns:a16="http://schemas.microsoft.com/office/drawing/2014/main" id="{B1E1E37C-9B22-4677-8E3B-FCCC21C91F68}"/>
              </a:ext>
            </a:extLst>
          </p:cNvPr>
          <p:cNvSpPr txBox="1">
            <a:spLocks noChangeArrowheads="1"/>
          </p:cNvSpPr>
          <p:nvPr/>
        </p:nvSpPr>
        <p:spPr bwMode="auto">
          <a:xfrm>
            <a:off x="762000" y="11430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b="1">
                <a:solidFill>
                  <a:schemeClr val="tx1"/>
                </a:solidFill>
                <a:latin typeface="Arial" panose="020B0604020202020204" pitchFamily="34" charset="0"/>
              </a:rPr>
              <a:t>Distribución/Periodización Anual del Entrenamiento</a:t>
            </a:r>
          </a:p>
        </p:txBody>
      </p:sp>
      <p:sp>
        <p:nvSpPr>
          <p:cNvPr id="124937" name="AutoShape 123">
            <a:extLst>
              <a:ext uri="{FF2B5EF4-FFF2-40B4-BE49-F238E27FC236}">
                <a16:creationId xmlns:a16="http://schemas.microsoft.com/office/drawing/2014/main" id="{A3606189-D4BC-4FC4-B462-2B02C8159E90}"/>
              </a:ext>
            </a:extLst>
          </p:cNvPr>
          <p:cNvSpPr>
            <a:spLocks noChangeArrowheads="1"/>
          </p:cNvSpPr>
          <p:nvPr/>
        </p:nvSpPr>
        <p:spPr bwMode="auto">
          <a:xfrm>
            <a:off x="533400" y="3048000"/>
            <a:ext cx="8077200" cy="32004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grpSp>
        <p:nvGrpSpPr>
          <p:cNvPr id="124938" name="Group 124">
            <a:extLst>
              <a:ext uri="{FF2B5EF4-FFF2-40B4-BE49-F238E27FC236}">
                <a16:creationId xmlns:a16="http://schemas.microsoft.com/office/drawing/2014/main" id="{F89A2DF6-B755-462E-9EC3-06D095107938}"/>
              </a:ext>
            </a:extLst>
          </p:cNvPr>
          <p:cNvGrpSpPr>
            <a:grpSpLocks/>
          </p:cNvGrpSpPr>
          <p:nvPr/>
        </p:nvGrpSpPr>
        <p:grpSpPr bwMode="auto">
          <a:xfrm>
            <a:off x="2133600" y="1828800"/>
            <a:ext cx="4724400" cy="838200"/>
            <a:chOff x="1298" y="1873"/>
            <a:chExt cx="3020" cy="478"/>
          </a:xfrm>
        </p:grpSpPr>
        <p:sp>
          <p:nvSpPr>
            <p:cNvPr id="124960" name="Rectangle 125">
              <a:extLst>
                <a:ext uri="{FF2B5EF4-FFF2-40B4-BE49-F238E27FC236}">
                  <a16:creationId xmlns:a16="http://schemas.microsoft.com/office/drawing/2014/main" id="{4603BC96-1D65-47D3-BB4E-A1C8094C4811}"/>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4961" name="Rectangle 126">
              <a:extLst>
                <a:ext uri="{FF2B5EF4-FFF2-40B4-BE49-F238E27FC236}">
                  <a16:creationId xmlns:a16="http://schemas.microsoft.com/office/drawing/2014/main" id="{CB91E32D-7261-4FA2-8932-0F9365FA7B83}"/>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4962" name="Freeform 127">
              <a:extLst>
                <a:ext uri="{FF2B5EF4-FFF2-40B4-BE49-F238E27FC236}">
                  <a16:creationId xmlns:a16="http://schemas.microsoft.com/office/drawing/2014/main" id="{80FEACF9-576E-4500-88D5-950F0067656F}"/>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63" name="Freeform 128">
              <a:extLst>
                <a:ext uri="{FF2B5EF4-FFF2-40B4-BE49-F238E27FC236}">
                  <a16:creationId xmlns:a16="http://schemas.microsoft.com/office/drawing/2014/main" id="{37BA121B-D211-4CEC-96C4-C59506C81789}"/>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964" name="Freeform 129">
              <a:extLst>
                <a:ext uri="{FF2B5EF4-FFF2-40B4-BE49-F238E27FC236}">
                  <a16:creationId xmlns:a16="http://schemas.microsoft.com/office/drawing/2014/main" id="{C9716C6D-BA20-4919-A8A1-12F56B0C1BC7}"/>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65" name="Freeform 130">
              <a:extLst>
                <a:ext uri="{FF2B5EF4-FFF2-40B4-BE49-F238E27FC236}">
                  <a16:creationId xmlns:a16="http://schemas.microsoft.com/office/drawing/2014/main" id="{BE7D011C-D610-4997-B612-5E817C991634}"/>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966" name="Freeform 131">
              <a:extLst>
                <a:ext uri="{FF2B5EF4-FFF2-40B4-BE49-F238E27FC236}">
                  <a16:creationId xmlns:a16="http://schemas.microsoft.com/office/drawing/2014/main" id="{7D726B45-2CDB-400D-B356-E78990F8A630}"/>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67" name="Freeform 132">
              <a:extLst>
                <a:ext uri="{FF2B5EF4-FFF2-40B4-BE49-F238E27FC236}">
                  <a16:creationId xmlns:a16="http://schemas.microsoft.com/office/drawing/2014/main" id="{1A975960-5D11-43CD-BD2C-E3262F335401}"/>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968" name="Freeform 133">
              <a:extLst>
                <a:ext uri="{FF2B5EF4-FFF2-40B4-BE49-F238E27FC236}">
                  <a16:creationId xmlns:a16="http://schemas.microsoft.com/office/drawing/2014/main" id="{3437EC93-D471-4AAF-94C8-004605AB178C}"/>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69" name="Freeform 134">
              <a:extLst>
                <a:ext uri="{FF2B5EF4-FFF2-40B4-BE49-F238E27FC236}">
                  <a16:creationId xmlns:a16="http://schemas.microsoft.com/office/drawing/2014/main" id="{14F825E0-AF08-43B7-9950-B5D5611F926D}"/>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4939" name="Text Box 135">
            <a:extLst>
              <a:ext uri="{FF2B5EF4-FFF2-40B4-BE49-F238E27FC236}">
                <a16:creationId xmlns:a16="http://schemas.microsoft.com/office/drawing/2014/main" id="{6A92CC4F-FE71-43B1-BA9B-065823BDD5FB}"/>
              </a:ext>
            </a:extLst>
          </p:cNvPr>
          <p:cNvSpPr txBox="1">
            <a:spLocks noChangeArrowheads="1"/>
          </p:cNvSpPr>
          <p:nvPr/>
        </p:nvSpPr>
        <p:spPr bwMode="auto">
          <a:xfrm>
            <a:off x="2057400" y="1981200"/>
            <a:ext cx="4953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600" b="1">
                <a:solidFill>
                  <a:schemeClr val="tx2"/>
                </a:solidFill>
                <a:latin typeface="Arial" panose="020B0604020202020204" pitchFamily="34" charset="0"/>
              </a:rPr>
              <a:t>PERÍODO PREPARATORIO</a:t>
            </a:r>
          </a:p>
        </p:txBody>
      </p:sp>
      <p:pic>
        <p:nvPicPr>
          <p:cNvPr id="124940" name="Picture 136">
            <a:extLst>
              <a:ext uri="{FF2B5EF4-FFF2-40B4-BE49-F238E27FC236}">
                <a16:creationId xmlns:a16="http://schemas.microsoft.com/office/drawing/2014/main" id="{743425B9-883E-41D7-B890-84EB545751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981200"/>
            <a:ext cx="83026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41" name="Picture 137">
            <a:extLst>
              <a:ext uri="{FF2B5EF4-FFF2-40B4-BE49-F238E27FC236}">
                <a16:creationId xmlns:a16="http://schemas.microsoft.com/office/drawing/2014/main" id="{1C53B46A-EE2D-45F6-89E6-E1CA358472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3488" y="2014538"/>
            <a:ext cx="823912"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4942" name="Group 143">
            <a:extLst>
              <a:ext uri="{FF2B5EF4-FFF2-40B4-BE49-F238E27FC236}">
                <a16:creationId xmlns:a16="http://schemas.microsoft.com/office/drawing/2014/main" id="{245E0212-B212-472C-9B24-13C0653E4660}"/>
              </a:ext>
            </a:extLst>
          </p:cNvPr>
          <p:cNvGrpSpPr>
            <a:grpSpLocks/>
          </p:cNvGrpSpPr>
          <p:nvPr/>
        </p:nvGrpSpPr>
        <p:grpSpPr bwMode="auto">
          <a:xfrm>
            <a:off x="2667000" y="3276600"/>
            <a:ext cx="3810000" cy="762000"/>
            <a:chOff x="336" y="1248"/>
            <a:chExt cx="2448" cy="384"/>
          </a:xfrm>
        </p:grpSpPr>
        <p:sp>
          <p:nvSpPr>
            <p:cNvPr id="124950" name="Rectangle 144">
              <a:extLst>
                <a:ext uri="{FF2B5EF4-FFF2-40B4-BE49-F238E27FC236}">
                  <a16:creationId xmlns:a16="http://schemas.microsoft.com/office/drawing/2014/main" id="{C4739F12-89D9-4B44-A669-02C957564650}"/>
                </a:ext>
              </a:extLst>
            </p:cNvPr>
            <p:cNvSpPr>
              <a:spLocks noChangeArrowheads="1"/>
            </p:cNvSpPr>
            <p:nvPr/>
          </p:nvSpPr>
          <p:spPr bwMode="auto">
            <a:xfrm>
              <a:off x="389" y="1287"/>
              <a:ext cx="2342" cy="306"/>
            </a:xfrm>
            <a:prstGeom prst="rect">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4951" name="Rectangle 145">
              <a:extLst>
                <a:ext uri="{FF2B5EF4-FFF2-40B4-BE49-F238E27FC236}">
                  <a16:creationId xmlns:a16="http://schemas.microsoft.com/office/drawing/2014/main" id="{CA456E8C-4C02-449C-A133-5A1766141A8E}"/>
                </a:ext>
              </a:extLst>
            </p:cNvPr>
            <p:cNvSpPr>
              <a:spLocks noChangeArrowheads="1"/>
            </p:cNvSpPr>
            <p:nvPr/>
          </p:nvSpPr>
          <p:spPr bwMode="auto">
            <a:xfrm>
              <a:off x="389" y="1287"/>
              <a:ext cx="2342" cy="30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4952" name="Freeform 146">
              <a:extLst>
                <a:ext uri="{FF2B5EF4-FFF2-40B4-BE49-F238E27FC236}">
                  <a16:creationId xmlns:a16="http://schemas.microsoft.com/office/drawing/2014/main" id="{B61D1D0C-BB94-484D-8B7C-34D52854447A}"/>
                </a:ext>
              </a:extLst>
            </p:cNvPr>
            <p:cNvSpPr>
              <a:spLocks/>
            </p:cNvSpPr>
            <p:nvPr/>
          </p:nvSpPr>
          <p:spPr bwMode="auto">
            <a:xfrm>
              <a:off x="336" y="1248"/>
              <a:ext cx="53" cy="384"/>
            </a:xfrm>
            <a:custGeom>
              <a:avLst/>
              <a:gdLst>
                <a:gd name="T0" fmla="*/ 0 w 401"/>
                <a:gd name="T1" fmla="*/ 0 h 3820"/>
                <a:gd name="T2" fmla="*/ 53 w 401"/>
                <a:gd name="T3" fmla="*/ 40 h 3820"/>
                <a:gd name="T4" fmla="*/ 53 w 401"/>
                <a:gd name="T5" fmla="*/ 344 h 3820"/>
                <a:gd name="T6" fmla="*/ 0 w 401"/>
                <a:gd name="T7" fmla="*/ 384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3" name="Freeform 147">
              <a:extLst>
                <a:ext uri="{FF2B5EF4-FFF2-40B4-BE49-F238E27FC236}">
                  <a16:creationId xmlns:a16="http://schemas.microsoft.com/office/drawing/2014/main" id="{9B29A9A5-B30F-4373-AFC5-C944CBE54636}"/>
                </a:ext>
              </a:extLst>
            </p:cNvPr>
            <p:cNvSpPr>
              <a:spLocks/>
            </p:cNvSpPr>
            <p:nvPr/>
          </p:nvSpPr>
          <p:spPr bwMode="auto">
            <a:xfrm>
              <a:off x="336" y="1248"/>
              <a:ext cx="53" cy="384"/>
            </a:xfrm>
            <a:custGeom>
              <a:avLst/>
              <a:gdLst>
                <a:gd name="T0" fmla="*/ 0 w 401"/>
                <a:gd name="T1" fmla="*/ 0 h 3820"/>
                <a:gd name="T2" fmla="*/ 53 w 401"/>
                <a:gd name="T3" fmla="*/ 40 h 3820"/>
                <a:gd name="T4" fmla="*/ 53 w 401"/>
                <a:gd name="T5" fmla="*/ 344 h 3820"/>
                <a:gd name="T6" fmla="*/ 0 w 401"/>
                <a:gd name="T7" fmla="*/ 384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solidFill>
              <a:srgbClr val="6600FF"/>
            </a:solidFill>
            <a:ln w="0">
              <a:solidFill>
                <a:srgbClr val="000000"/>
              </a:solidFill>
              <a:prstDash val="solid"/>
              <a:round/>
              <a:headEnd/>
              <a:tailEnd/>
            </a:ln>
          </p:spPr>
          <p:txBody>
            <a:bodyPr/>
            <a:lstStyle/>
            <a:p>
              <a:endParaRPr lang="en-US"/>
            </a:p>
          </p:txBody>
        </p:sp>
        <p:sp>
          <p:nvSpPr>
            <p:cNvPr id="124954" name="Freeform 148">
              <a:extLst>
                <a:ext uri="{FF2B5EF4-FFF2-40B4-BE49-F238E27FC236}">
                  <a16:creationId xmlns:a16="http://schemas.microsoft.com/office/drawing/2014/main" id="{03EE251F-DD2B-45E2-881E-033248DC28D4}"/>
                </a:ext>
              </a:extLst>
            </p:cNvPr>
            <p:cNvSpPr>
              <a:spLocks/>
            </p:cNvSpPr>
            <p:nvPr/>
          </p:nvSpPr>
          <p:spPr bwMode="auto">
            <a:xfrm>
              <a:off x="336" y="1248"/>
              <a:ext cx="2448" cy="39"/>
            </a:xfrm>
            <a:custGeom>
              <a:avLst/>
              <a:gdLst>
                <a:gd name="T0" fmla="*/ 0 w 18124"/>
                <a:gd name="T1" fmla="*/ 0 h 393"/>
                <a:gd name="T2" fmla="*/ 54 w 18124"/>
                <a:gd name="T3" fmla="*/ 39 h 393"/>
                <a:gd name="T4" fmla="*/ 2394 w 18124"/>
                <a:gd name="T5" fmla="*/ 39 h 393"/>
                <a:gd name="T6" fmla="*/ 2448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5" name="Freeform 149">
              <a:extLst>
                <a:ext uri="{FF2B5EF4-FFF2-40B4-BE49-F238E27FC236}">
                  <a16:creationId xmlns:a16="http://schemas.microsoft.com/office/drawing/2014/main" id="{2D70CBC9-B6AE-4921-9F1D-2C692FA3349A}"/>
                </a:ext>
              </a:extLst>
            </p:cNvPr>
            <p:cNvSpPr>
              <a:spLocks/>
            </p:cNvSpPr>
            <p:nvPr/>
          </p:nvSpPr>
          <p:spPr bwMode="auto">
            <a:xfrm>
              <a:off x="336" y="1248"/>
              <a:ext cx="2448" cy="39"/>
            </a:xfrm>
            <a:custGeom>
              <a:avLst/>
              <a:gdLst>
                <a:gd name="T0" fmla="*/ 0 w 18124"/>
                <a:gd name="T1" fmla="*/ 0 h 393"/>
                <a:gd name="T2" fmla="*/ 54 w 18124"/>
                <a:gd name="T3" fmla="*/ 39 h 393"/>
                <a:gd name="T4" fmla="*/ 2394 w 18124"/>
                <a:gd name="T5" fmla="*/ 39 h 393"/>
                <a:gd name="T6" fmla="*/ 2448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solidFill>
              <a:srgbClr val="6666FF"/>
            </a:solidFill>
            <a:ln w="0">
              <a:solidFill>
                <a:srgbClr val="000000"/>
              </a:solidFill>
              <a:prstDash val="solid"/>
              <a:round/>
              <a:headEnd/>
              <a:tailEnd/>
            </a:ln>
          </p:spPr>
          <p:txBody>
            <a:bodyPr/>
            <a:lstStyle/>
            <a:p>
              <a:endParaRPr lang="en-US"/>
            </a:p>
          </p:txBody>
        </p:sp>
        <p:sp>
          <p:nvSpPr>
            <p:cNvPr id="124956" name="Freeform 150">
              <a:extLst>
                <a:ext uri="{FF2B5EF4-FFF2-40B4-BE49-F238E27FC236}">
                  <a16:creationId xmlns:a16="http://schemas.microsoft.com/office/drawing/2014/main" id="{0BC09F1B-94D4-4A8E-A513-1CF25C395DDC}"/>
                </a:ext>
              </a:extLst>
            </p:cNvPr>
            <p:cNvSpPr>
              <a:spLocks/>
            </p:cNvSpPr>
            <p:nvPr/>
          </p:nvSpPr>
          <p:spPr bwMode="auto">
            <a:xfrm>
              <a:off x="2731" y="1248"/>
              <a:ext cx="53" cy="384"/>
            </a:xfrm>
            <a:custGeom>
              <a:avLst/>
              <a:gdLst>
                <a:gd name="T0" fmla="*/ 53 w 401"/>
                <a:gd name="T1" fmla="*/ 384 h 3820"/>
                <a:gd name="T2" fmla="*/ 0 w 401"/>
                <a:gd name="T3" fmla="*/ 344 h 3820"/>
                <a:gd name="T4" fmla="*/ 0 w 401"/>
                <a:gd name="T5" fmla="*/ 40 h 3820"/>
                <a:gd name="T6" fmla="*/ 53 w 401"/>
                <a:gd name="T7" fmla="*/ 0 h 3820"/>
                <a:gd name="T8" fmla="*/ 53 w 401"/>
                <a:gd name="T9" fmla="*/ 384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7" name="Freeform 151">
              <a:extLst>
                <a:ext uri="{FF2B5EF4-FFF2-40B4-BE49-F238E27FC236}">
                  <a16:creationId xmlns:a16="http://schemas.microsoft.com/office/drawing/2014/main" id="{65D8D56D-31F5-4305-A6A1-04AF4C205851}"/>
                </a:ext>
              </a:extLst>
            </p:cNvPr>
            <p:cNvSpPr>
              <a:spLocks/>
            </p:cNvSpPr>
            <p:nvPr/>
          </p:nvSpPr>
          <p:spPr bwMode="auto">
            <a:xfrm>
              <a:off x="2731" y="1248"/>
              <a:ext cx="53" cy="384"/>
            </a:xfrm>
            <a:custGeom>
              <a:avLst/>
              <a:gdLst>
                <a:gd name="T0" fmla="*/ 53 w 401"/>
                <a:gd name="T1" fmla="*/ 384 h 3820"/>
                <a:gd name="T2" fmla="*/ 0 w 401"/>
                <a:gd name="T3" fmla="*/ 344 h 3820"/>
                <a:gd name="T4" fmla="*/ 0 w 401"/>
                <a:gd name="T5" fmla="*/ 40 h 3820"/>
                <a:gd name="T6" fmla="*/ 53 w 401"/>
                <a:gd name="T7" fmla="*/ 0 h 3820"/>
                <a:gd name="T8" fmla="*/ 53 w 401"/>
                <a:gd name="T9" fmla="*/ 384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solidFill>
              <a:srgbClr val="6666FF"/>
            </a:solidFill>
            <a:ln w="0">
              <a:solidFill>
                <a:srgbClr val="000000"/>
              </a:solidFill>
              <a:prstDash val="solid"/>
              <a:round/>
              <a:headEnd/>
              <a:tailEnd/>
            </a:ln>
          </p:spPr>
          <p:txBody>
            <a:bodyPr/>
            <a:lstStyle/>
            <a:p>
              <a:endParaRPr lang="en-US"/>
            </a:p>
          </p:txBody>
        </p:sp>
        <p:sp>
          <p:nvSpPr>
            <p:cNvPr id="124958" name="Freeform 152">
              <a:extLst>
                <a:ext uri="{FF2B5EF4-FFF2-40B4-BE49-F238E27FC236}">
                  <a16:creationId xmlns:a16="http://schemas.microsoft.com/office/drawing/2014/main" id="{735E60F2-73D7-4120-9B8B-67BBBB537D26}"/>
                </a:ext>
              </a:extLst>
            </p:cNvPr>
            <p:cNvSpPr>
              <a:spLocks/>
            </p:cNvSpPr>
            <p:nvPr/>
          </p:nvSpPr>
          <p:spPr bwMode="auto">
            <a:xfrm>
              <a:off x="336" y="1593"/>
              <a:ext cx="2448" cy="39"/>
            </a:xfrm>
            <a:custGeom>
              <a:avLst/>
              <a:gdLst>
                <a:gd name="T0" fmla="*/ 2448 w 18124"/>
                <a:gd name="T1" fmla="*/ 39 h 393"/>
                <a:gd name="T2" fmla="*/ 0 w 18124"/>
                <a:gd name="T3" fmla="*/ 39 h 393"/>
                <a:gd name="T4" fmla="*/ 54 w 18124"/>
                <a:gd name="T5" fmla="*/ 0 h 393"/>
                <a:gd name="T6" fmla="*/ 2394 w 18124"/>
                <a:gd name="T7" fmla="*/ 0 h 393"/>
                <a:gd name="T8" fmla="*/ 2448 w 18124"/>
                <a:gd name="T9" fmla="*/ 3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9" name="Freeform 153">
              <a:extLst>
                <a:ext uri="{FF2B5EF4-FFF2-40B4-BE49-F238E27FC236}">
                  <a16:creationId xmlns:a16="http://schemas.microsoft.com/office/drawing/2014/main" id="{24CFBA4F-D64A-49BA-B19A-5BE4CC7333FD}"/>
                </a:ext>
              </a:extLst>
            </p:cNvPr>
            <p:cNvSpPr>
              <a:spLocks/>
            </p:cNvSpPr>
            <p:nvPr/>
          </p:nvSpPr>
          <p:spPr bwMode="auto">
            <a:xfrm>
              <a:off x="336" y="1593"/>
              <a:ext cx="2448" cy="39"/>
            </a:xfrm>
            <a:custGeom>
              <a:avLst/>
              <a:gdLst>
                <a:gd name="T0" fmla="*/ 2448 w 18124"/>
                <a:gd name="T1" fmla="*/ 39 h 393"/>
                <a:gd name="T2" fmla="*/ 0 w 18124"/>
                <a:gd name="T3" fmla="*/ 39 h 393"/>
                <a:gd name="T4" fmla="*/ 54 w 18124"/>
                <a:gd name="T5" fmla="*/ 0 h 393"/>
                <a:gd name="T6" fmla="*/ 2394 w 18124"/>
                <a:gd name="T7" fmla="*/ 0 h 393"/>
                <a:gd name="T8" fmla="*/ 2448 w 18124"/>
                <a:gd name="T9" fmla="*/ 3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solidFill>
              <a:srgbClr val="000000"/>
            </a:solidFill>
            <a:ln w="0">
              <a:solidFill>
                <a:srgbClr val="000000"/>
              </a:solidFill>
              <a:prstDash val="solid"/>
              <a:round/>
              <a:headEnd/>
              <a:tailEnd/>
            </a:ln>
          </p:spPr>
          <p:txBody>
            <a:bodyPr/>
            <a:lstStyle/>
            <a:p>
              <a:endParaRPr lang="en-US"/>
            </a:p>
          </p:txBody>
        </p:sp>
      </p:grpSp>
      <p:sp>
        <p:nvSpPr>
          <p:cNvPr id="648346" name="Text Box 154">
            <a:extLst>
              <a:ext uri="{FF2B5EF4-FFF2-40B4-BE49-F238E27FC236}">
                <a16:creationId xmlns:a16="http://schemas.microsoft.com/office/drawing/2014/main" id="{5A9E9011-055F-4BEE-810E-BCD57A44F11C}"/>
              </a:ext>
            </a:extLst>
          </p:cNvPr>
          <p:cNvSpPr txBox="1">
            <a:spLocks noChangeArrowheads="1"/>
          </p:cNvSpPr>
          <p:nvPr/>
        </p:nvSpPr>
        <p:spPr bwMode="auto">
          <a:xfrm>
            <a:off x="2743200" y="3352800"/>
            <a:ext cx="3657600" cy="561975"/>
          </a:xfrm>
          <a:prstGeom prst="rect">
            <a:avLst/>
          </a:prstGeom>
          <a:noFill/>
          <a:ln>
            <a:noFill/>
          </a:ln>
          <a:effectLst/>
        </p:spPr>
        <p:txBody>
          <a:bodyPr>
            <a:spAutoFit/>
          </a:bodyPr>
          <a:lstStyle/>
          <a:p>
            <a:pPr algn="ctr">
              <a:lnSpc>
                <a:spcPct val="110000"/>
              </a:lnSpc>
              <a:defRPr/>
            </a:pPr>
            <a:r>
              <a:rPr lang="en-US" altLang="en-US" sz="2800" b="1">
                <a:solidFill>
                  <a:schemeClr val="tx1"/>
                </a:solidFill>
                <a:effectLst>
                  <a:outerShdw blurRad="38100" dist="38100" dir="2700000" algn="tl">
                    <a:srgbClr val="000000"/>
                  </a:outerShdw>
                </a:effectLst>
                <a:latin typeface="Arial" panose="020B0604020202020204" pitchFamily="34" charset="0"/>
              </a:rPr>
              <a:t>Sub-Fases o Etapas</a:t>
            </a:r>
          </a:p>
        </p:txBody>
      </p:sp>
      <p:pic>
        <p:nvPicPr>
          <p:cNvPr id="124944" name="Picture 155">
            <a:extLst>
              <a:ext uri="{FF2B5EF4-FFF2-40B4-BE49-F238E27FC236}">
                <a16:creationId xmlns:a16="http://schemas.microsoft.com/office/drawing/2014/main" id="{995A7BA0-40D7-4ECD-8141-5309D94E63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429000"/>
            <a:ext cx="114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45" name="Picture 156">
            <a:extLst>
              <a:ext uri="{FF2B5EF4-FFF2-40B4-BE49-F238E27FC236}">
                <a16:creationId xmlns:a16="http://schemas.microsoft.com/office/drawing/2014/main" id="{4EFFAF21-27A2-4AC0-8A64-291BE2F993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3429000"/>
            <a:ext cx="114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46" name="Picture 160">
            <a:extLst>
              <a:ext uri="{FF2B5EF4-FFF2-40B4-BE49-F238E27FC236}">
                <a16:creationId xmlns:a16="http://schemas.microsoft.com/office/drawing/2014/main" id="{3F9FD70A-4F70-48AE-BE90-4CB4ABED2FE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4189413"/>
            <a:ext cx="3603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47" name="Text Box 161">
            <a:extLst>
              <a:ext uri="{FF2B5EF4-FFF2-40B4-BE49-F238E27FC236}">
                <a16:creationId xmlns:a16="http://schemas.microsoft.com/office/drawing/2014/main" id="{B1A1F348-9866-4313-A097-8C414768A28D}"/>
              </a:ext>
            </a:extLst>
          </p:cNvPr>
          <p:cNvSpPr txBox="1">
            <a:spLocks noChangeArrowheads="1"/>
          </p:cNvSpPr>
          <p:nvPr/>
        </p:nvSpPr>
        <p:spPr bwMode="auto">
          <a:xfrm>
            <a:off x="1198563" y="4129088"/>
            <a:ext cx="7335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700" b="1">
                <a:solidFill>
                  <a:schemeClr val="tx1"/>
                </a:solidFill>
              </a:rPr>
              <a:t>Etapa de la preparación/acondicionamiento general</a:t>
            </a:r>
          </a:p>
        </p:txBody>
      </p:sp>
      <p:pic>
        <p:nvPicPr>
          <p:cNvPr id="124948" name="Picture 162">
            <a:extLst>
              <a:ext uri="{FF2B5EF4-FFF2-40B4-BE49-F238E27FC236}">
                <a16:creationId xmlns:a16="http://schemas.microsoft.com/office/drawing/2014/main" id="{6C1C6FDA-5474-4BFD-AE34-940CC3A7ACF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5287963"/>
            <a:ext cx="3603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49" name="Text Box 163">
            <a:extLst>
              <a:ext uri="{FF2B5EF4-FFF2-40B4-BE49-F238E27FC236}">
                <a16:creationId xmlns:a16="http://schemas.microsoft.com/office/drawing/2014/main" id="{13493213-8920-40BC-9EA4-2344DB633E74}"/>
              </a:ext>
            </a:extLst>
          </p:cNvPr>
          <p:cNvSpPr txBox="1">
            <a:spLocks noChangeArrowheads="1"/>
          </p:cNvSpPr>
          <p:nvPr/>
        </p:nvSpPr>
        <p:spPr bwMode="auto">
          <a:xfrm>
            <a:off x="1198563" y="5227638"/>
            <a:ext cx="7412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700" b="1">
                <a:solidFill>
                  <a:schemeClr val="tx1"/>
                </a:solidFill>
              </a:rPr>
              <a:t>Etapa de la preparación/acondicionamiento específico</a:t>
            </a:r>
          </a:p>
        </p:txBody>
      </p:sp>
    </p:spTree>
    <p:custDataLst>
      <p:tags r:id="rId1"/>
    </p:custDataLst>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978" name="Group 65">
            <a:extLst>
              <a:ext uri="{FF2B5EF4-FFF2-40B4-BE49-F238E27FC236}">
                <a16:creationId xmlns:a16="http://schemas.microsoft.com/office/drawing/2014/main" id="{B081EBB2-1EDF-44D1-B028-10BEC3B7F99C}"/>
              </a:ext>
            </a:extLst>
          </p:cNvPr>
          <p:cNvGrpSpPr>
            <a:grpSpLocks/>
          </p:cNvGrpSpPr>
          <p:nvPr/>
        </p:nvGrpSpPr>
        <p:grpSpPr bwMode="auto">
          <a:xfrm>
            <a:off x="2652713" y="381000"/>
            <a:ext cx="3886200" cy="609600"/>
            <a:chOff x="1298" y="1873"/>
            <a:chExt cx="3020" cy="478"/>
          </a:xfrm>
        </p:grpSpPr>
        <p:sp>
          <p:nvSpPr>
            <p:cNvPr id="127027" name="Rectangle 66">
              <a:extLst>
                <a:ext uri="{FF2B5EF4-FFF2-40B4-BE49-F238E27FC236}">
                  <a16:creationId xmlns:a16="http://schemas.microsoft.com/office/drawing/2014/main" id="{18357842-D227-4771-8B5B-EAAA6732D30B}"/>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7028" name="Rectangle 67">
              <a:extLst>
                <a:ext uri="{FF2B5EF4-FFF2-40B4-BE49-F238E27FC236}">
                  <a16:creationId xmlns:a16="http://schemas.microsoft.com/office/drawing/2014/main" id="{1C0ECDA9-458C-4BD5-A999-6F179AFCDAEB}"/>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7029" name="Freeform 68">
              <a:extLst>
                <a:ext uri="{FF2B5EF4-FFF2-40B4-BE49-F238E27FC236}">
                  <a16:creationId xmlns:a16="http://schemas.microsoft.com/office/drawing/2014/main" id="{0EE6F68B-92B8-4E41-AD80-7FEA0E15063E}"/>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30" name="Freeform 69">
              <a:extLst>
                <a:ext uri="{FF2B5EF4-FFF2-40B4-BE49-F238E27FC236}">
                  <a16:creationId xmlns:a16="http://schemas.microsoft.com/office/drawing/2014/main" id="{06A90C0A-5E88-44E4-859F-150998163C4C}"/>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031" name="Freeform 70">
              <a:extLst>
                <a:ext uri="{FF2B5EF4-FFF2-40B4-BE49-F238E27FC236}">
                  <a16:creationId xmlns:a16="http://schemas.microsoft.com/office/drawing/2014/main" id="{48B99FA5-9A4E-4C94-A3AE-6D2AE4655D92}"/>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32" name="Freeform 71">
              <a:extLst>
                <a:ext uri="{FF2B5EF4-FFF2-40B4-BE49-F238E27FC236}">
                  <a16:creationId xmlns:a16="http://schemas.microsoft.com/office/drawing/2014/main" id="{F3B1344E-F95D-4695-87B6-4FB64E841E4E}"/>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033" name="Freeform 72">
              <a:extLst>
                <a:ext uri="{FF2B5EF4-FFF2-40B4-BE49-F238E27FC236}">
                  <a16:creationId xmlns:a16="http://schemas.microsoft.com/office/drawing/2014/main" id="{D7CC5CF2-D04D-49EF-81C2-E048246DA815}"/>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34" name="Freeform 73">
              <a:extLst>
                <a:ext uri="{FF2B5EF4-FFF2-40B4-BE49-F238E27FC236}">
                  <a16:creationId xmlns:a16="http://schemas.microsoft.com/office/drawing/2014/main" id="{9A6907EF-6559-41E2-94A8-97362A840A8D}"/>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035" name="Freeform 74">
              <a:extLst>
                <a:ext uri="{FF2B5EF4-FFF2-40B4-BE49-F238E27FC236}">
                  <a16:creationId xmlns:a16="http://schemas.microsoft.com/office/drawing/2014/main" id="{57F6D356-5E15-4FA2-BF53-F2439E89EEAF}"/>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36" name="Freeform 75">
              <a:extLst>
                <a:ext uri="{FF2B5EF4-FFF2-40B4-BE49-F238E27FC236}">
                  <a16:creationId xmlns:a16="http://schemas.microsoft.com/office/drawing/2014/main" id="{A309F4C3-32CB-406A-9A68-92B57A3523D9}"/>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6979" name="Text Box 76">
            <a:extLst>
              <a:ext uri="{FF2B5EF4-FFF2-40B4-BE49-F238E27FC236}">
                <a16:creationId xmlns:a16="http://schemas.microsoft.com/office/drawing/2014/main" id="{73475ADF-0792-41AE-8D72-DAC41C0D6D2E}"/>
              </a:ext>
            </a:extLst>
          </p:cNvPr>
          <p:cNvSpPr txBox="1">
            <a:spLocks noChangeArrowheads="1"/>
          </p:cNvSpPr>
          <p:nvPr/>
        </p:nvSpPr>
        <p:spPr bwMode="auto">
          <a:xfrm>
            <a:off x="2728913" y="501650"/>
            <a:ext cx="3733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90000"/>
              </a:lnSpc>
            </a:pPr>
            <a:r>
              <a:rPr lang="en-US" altLang="en-US" sz="2100" b="1">
                <a:solidFill>
                  <a:schemeClr val="tx2"/>
                </a:solidFill>
                <a:latin typeface="Arial" panose="020B0604020202020204" pitchFamily="34" charset="0"/>
              </a:rPr>
              <a:t>PERÍODO PREPARATORIO</a:t>
            </a:r>
          </a:p>
        </p:txBody>
      </p:sp>
      <p:pic>
        <p:nvPicPr>
          <p:cNvPr id="126980" name="Picture 77">
            <a:extLst>
              <a:ext uri="{FF2B5EF4-FFF2-40B4-BE49-F238E27FC236}">
                <a16:creationId xmlns:a16="http://schemas.microsoft.com/office/drawing/2014/main" id="{E7D2EF15-9FA0-4861-BBB3-1B5AC0F71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90538"/>
            <a:ext cx="823913"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1" name="Picture 78">
            <a:extLst>
              <a:ext uri="{FF2B5EF4-FFF2-40B4-BE49-F238E27FC236}">
                <a16:creationId xmlns:a16="http://schemas.microsoft.com/office/drawing/2014/main" id="{8587C6C5-FB40-4BF4-A7AF-D133B986A5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313" y="501650"/>
            <a:ext cx="83026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6982" name="Group 90">
            <a:extLst>
              <a:ext uri="{FF2B5EF4-FFF2-40B4-BE49-F238E27FC236}">
                <a16:creationId xmlns:a16="http://schemas.microsoft.com/office/drawing/2014/main" id="{F22B5D90-B6B8-42E6-9D47-7ACD0B41D679}"/>
              </a:ext>
            </a:extLst>
          </p:cNvPr>
          <p:cNvGrpSpPr>
            <a:grpSpLocks/>
          </p:cNvGrpSpPr>
          <p:nvPr/>
        </p:nvGrpSpPr>
        <p:grpSpPr bwMode="auto">
          <a:xfrm>
            <a:off x="1066800" y="1220788"/>
            <a:ext cx="7086600" cy="608012"/>
            <a:chOff x="337" y="769"/>
            <a:chExt cx="5038" cy="430"/>
          </a:xfrm>
        </p:grpSpPr>
        <p:sp>
          <p:nvSpPr>
            <p:cNvPr id="127017" name="Rectangle 80">
              <a:extLst>
                <a:ext uri="{FF2B5EF4-FFF2-40B4-BE49-F238E27FC236}">
                  <a16:creationId xmlns:a16="http://schemas.microsoft.com/office/drawing/2014/main" id="{F13ACE9A-5B1A-4CDE-8D36-A9A97253649A}"/>
                </a:ext>
              </a:extLst>
            </p:cNvPr>
            <p:cNvSpPr>
              <a:spLocks noChangeArrowheads="1"/>
            </p:cNvSpPr>
            <p:nvPr/>
          </p:nvSpPr>
          <p:spPr bwMode="auto">
            <a:xfrm>
              <a:off x="393" y="806"/>
              <a:ext cx="4927" cy="356"/>
            </a:xfrm>
            <a:prstGeom prst="rect">
              <a:avLst/>
            </a:prstGeom>
            <a:blipFill dpi="0" rotWithShape="0">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7018" name="Rectangle 81">
              <a:extLst>
                <a:ext uri="{FF2B5EF4-FFF2-40B4-BE49-F238E27FC236}">
                  <a16:creationId xmlns:a16="http://schemas.microsoft.com/office/drawing/2014/main" id="{6C50C2F8-A6F3-4E8E-BF07-DE41C3C36636}"/>
                </a:ext>
              </a:extLst>
            </p:cNvPr>
            <p:cNvSpPr>
              <a:spLocks noChangeArrowheads="1"/>
            </p:cNvSpPr>
            <p:nvPr/>
          </p:nvSpPr>
          <p:spPr bwMode="auto">
            <a:xfrm>
              <a:off x="393" y="806"/>
              <a:ext cx="4927" cy="35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7019" name="Freeform 82">
              <a:extLst>
                <a:ext uri="{FF2B5EF4-FFF2-40B4-BE49-F238E27FC236}">
                  <a16:creationId xmlns:a16="http://schemas.microsoft.com/office/drawing/2014/main" id="{D9ADF514-9B9F-4D17-A59B-20D11ED0EAA1}"/>
                </a:ext>
              </a:extLst>
            </p:cNvPr>
            <p:cNvSpPr>
              <a:spLocks/>
            </p:cNvSpPr>
            <p:nvPr/>
          </p:nvSpPr>
          <p:spPr bwMode="auto">
            <a:xfrm>
              <a:off x="337" y="769"/>
              <a:ext cx="56" cy="430"/>
            </a:xfrm>
            <a:custGeom>
              <a:avLst/>
              <a:gdLst>
                <a:gd name="T0" fmla="*/ 0 w 222"/>
                <a:gd name="T1" fmla="*/ 0 h 2152"/>
                <a:gd name="T2" fmla="*/ 56 w 222"/>
                <a:gd name="T3" fmla="*/ 38 h 2152"/>
                <a:gd name="T4" fmla="*/ 56 w 222"/>
                <a:gd name="T5" fmla="*/ 392 h 2152"/>
                <a:gd name="T6" fmla="*/ 0 w 222"/>
                <a:gd name="T7" fmla="*/ 430 h 2152"/>
                <a:gd name="T8" fmla="*/ 0 w 222"/>
                <a:gd name="T9" fmla="*/ 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0" y="0"/>
                  </a:moveTo>
                  <a:lnTo>
                    <a:pt x="222" y="188"/>
                  </a:lnTo>
                  <a:lnTo>
                    <a:pt x="222" y="1964"/>
                  </a:lnTo>
                  <a:lnTo>
                    <a:pt x="0" y="2152"/>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20" name="Freeform 83">
              <a:extLst>
                <a:ext uri="{FF2B5EF4-FFF2-40B4-BE49-F238E27FC236}">
                  <a16:creationId xmlns:a16="http://schemas.microsoft.com/office/drawing/2014/main" id="{8CA3D1BD-01FD-43BB-BAEC-A8058A6686DC}"/>
                </a:ext>
              </a:extLst>
            </p:cNvPr>
            <p:cNvSpPr>
              <a:spLocks/>
            </p:cNvSpPr>
            <p:nvPr/>
          </p:nvSpPr>
          <p:spPr bwMode="auto">
            <a:xfrm>
              <a:off x="337" y="769"/>
              <a:ext cx="56" cy="430"/>
            </a:xfrm>
            <a:custGeom>
              <a:avLst/>
              <a:gdLst>
                <a:gd name="T0" fmla="*/ 0 w 222"/>
                <a:gd name="T1" fmla="*/ 0 h 2152"/>
                <a:gd name="T2" fmla="*/ 56 w 222"/>
                <a:gd name="T3" fmla="*/ 38 h 2152"/>
                <a:gd name="T4" fmla="*/ 56 w 222"/>
                <a:gd name="T5" fmla="*/ 392 h 2152"/>
                <a:gd name="T6" fmla="*/ 0 w 222"/>
                <a:gd name="T7" fmla="*/ 430 h 2152"/>
                <a:gd name="T8" fmla="*/ 0 w 222"/>
                <a:gd name="T9" fmla="*/ 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0" y="0"/>
                  </a:moveTo>
                  <a:lnTo>
                    <a:pt x="222" y="188"/>
                  </a:lnTo>
                  <a:lnTo>
                    <a:pt x="222" y="1964"/>
                  </a:lnTo>
                  <a:lnTo>
                    <a:pt x="0" y="2152"/>
                  </a:lnTo>
                  <a:lnTo>
                    <a:pt x="0" y="0"/>
                  </a:lnTo>
                </a:path>
              </a:pathLst>
            </a:custGeom>
            <a:blipFill dpi="0" rotWithShape="0">
              <a:blip r:embed="rId7"/>
              <a:srcRect/>
              <a:stretch>
                <a:fillRect/>
              </a:stretch>
            </a:blipFill>
            <a:ln w="0">
              <a:solidFill>
                <a:srgbClr val="000000"/>
              </a:solidFill>
              <a:prstDash val="solid"/>
              <a:round/>
              <a:headEnd/>
              <a:tailEnd/>
            </a:ln>
          </p:spPr>
          <p:txBody>
            <a:bodyPr/>
            <a:lstStyle/>
            <a:p>
              <a:endParaRPr lang="en-US"/>
            </a:p>
          </p:txBody>
        </p:sp>
        <p:sp>
          <p:nvSpPr>
            <p:cNvPr id="127021" name="Freeform 84">
              <a:extLst>
                <a:ext uri="{FF2B5EF4-FFF2-40B4-BE49-F238E27FC236}">
                  <a16:creationId xmlns:a16="http://schemas.microsoft.com/office/drawing/2014/main" id="{29D0668A-B98B-4314-97F0-6F26E594E990}"/>
                </a:ext>
              </a:extLst>
            </p:cNvPr>
            <p:cNvSpPr>
              <a:spLocks/>
            </p:cNvSpPr>
            <p:nvPr/>
          </p:nvSpPr>
          <p:spPr bwMode="auto">
            <a:xfrm>
              <a:off x="337" y="769"/>
              <a:ext cx="5038" cy="37"/>
            </a:xfrm>
            <a:custGeom>
              <a:avLst/>
              <a:gdLst>
                <a:gd name="T0" fmla="*/ 0 w 20150"/>
                <a:gd name="T1" fmla="*/ 0 h 188"/>
                <a:gd name="T2" fmla="*/ 56 w 20150"/>
                <a:gd name="T3" fmla="*/ 37 h 188"/>
                <a:gd name="T4" fmla="*/ 4982 w 20150"/>
                <a:gd name="T5" fmla="*/ 37 h 188"/>
                <a:gd name="T6" fmla="*/ 5038 w 20150"/>
                <a:gd name="T7" fmla="*/ 0 h 188"/>
                <a:gd name="T8" fmla="*/ 0 w 20150"/>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0" y="0"/>
                  </a:moveTo>
                  <a:lnTo>
                    <a:pt x="222" y="188"/>
                  </a:lnTo>
                  <a:lnTo>
                    <a:pt x="19928" y="188"/>
                  </a:lnTo>
                  <a:lnTo>
                    <a:pt x="20150"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22" name="Freeform 85">
              <a:extLst>
                <a:ext uri="{FF2B5EF4-FFF2-40B4-BE49-F238E27FC236}">
                  <a16:creationId xmlns:a16="http://schemas.microsoft.com/office/drawing/2014/main" id="{71F3918D-591C-4458-8C56-1A09B57C83D3}"/>
                </a:ext>
              </a:extLst>
            </p:cNvPr>
            <p:cNvSpPr>
              <a:spLocks/>
            </p:cNvSpPr>
            <p:nvPr/>
          </p:nvSpPr>
          <p:spPr bwMode="auto">
            <a:xfrm>
              <a:off x="337" y="769"/>
              <a:ext cx="5038" cy="37"/>
            </a:xfrm>
            <a:custGeom>
              <a:avLst/>
              <a:gdLst>
                <a:gd name="T0" fmla="*/ 0 w 20150"/>
                <a:gd name="T1" fmla="*/ 0 h 188"/>
                <a:gd name="T2" fmla="*/ 56 w 20150"/>
                <a:gd name="T3" fmla="*/ 37 h 188"/>
                <a:gd name="T4" fmla="*/ 4982 w 20150"/>
                <a:gd name="T5" fmla="*/ 37 h 188"/>
                <a:gd name="T6" fmla="*/ 5038 w 20150"/>
                <a:gd name="T7" fmla="*/ 0 h 188"/>
                <a:gd name="T8" fmla="*/ 0 w 20150"/>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0" y="0"/>
                  </a:moveTo>
                  <a:lnTo>
                    <a:pt x="222" y="188"/>
                  </a:lnTo>
                  <a:lnTo>
                    <a:pt x="19928" y="188"/>
                  </a:lnTo>
                  <a:lnTo>
                    <a:pt x="20150" y="0"/>
                  </a:lnTo>
                  <a:lnTo>
                    <a:pt x="0" y="0"/>
                  </a:lnTo>
                </a:path>
              </a:pathLst>
            </a:custGeom>
            <a:blipFill dpi="0" rotWithShape="0">
              <a:blip r:embed="rId8"/>
              <a:srcRect/>
              <a:tile tx="0" ty="0" sx="100000" sy="100000" flip="none" algn="tl"/>
            </a:blipFill>
            <a:ln w="0">
              <a:solidFill>
                <a:srgbClr val="000000"/>
              </a:solidFill>
              <a:prstDash val="solid"/>
              <a:round/>
              <a:headEnd/>
              <a:tailEnd/>
            </a:ln>
          </p:spPr>
          <p:txBody>
            <a:bodyPr/>
            <a:lstStyle/>
            <a:p>
              <a:endParaRPr lang="en-US"/>
            </a:p>
          </p:txBody>
        </p:sp>
        <p:sp>
          <p:nvSpPr>
            <p:cNvPr id="127023" name="Freeform 86">
              <a:extLst>
                <a:ext uri="{FF2B5EF4-FFF2-40B4-BE49-F238E27FC236}">
                  <a16:creationId xmlns:a16="http://schemas.microsoft.com/office/drawing/2014/main" id="{60EFDA64-8131-473A-9E22-A7B143AAD33E}"/>
                </a:ext>
              </a:extLst>
            </p:cNvPr>
            <p:cNvSpPr>
              <a:spLocks/>
            </p:cNvSpPr>
            <p:nvPr/>
          </p:nvSpPr>
          <p:spPr bwMode="auto">
            <a:xfrm>
              <a:off x="5319" y="769"/>
              <a:ext cx="56" cy="430"/>
            </a:xfrm>
            <a:custGeom>
              <a:avLst/>
              <a:gdLst>
                <a:gd name="T0" fmla="*/ 56 w 222"/>
                <a:gd name="T1" fmla="*/ 430 h 2152"/>
                <a:gd name="T2" fmla="*/ 0 w 222"/>
                <a:gd name="T3" fmla="*/ 392 h 2152"/>
                <a:gd name="T4" fmla="*/ 0 w 222"/>
                <a:gd name="T5" fmla="*/ 38 h 2152"/>
                <a:gd name="T6" fmla="*/ 56 w 222"/>
                <a:gd name="T7" fmla="*/ 0 h 2152"/>
                <a:gd name="T8" fmla="*/ 56 w 222"/>
                <a:gd name="T9" fmla="*/ 43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222" y="2152"/>
                  </a:moveTo>
                  <a:lnTo>
                    <a:pt x="0" y="1964"/>
                  </a:lnTo>
                  <a:lnTo>
                    <a:pt x="0" y="188"/>
                  </a:lnTo>
                  <a:lnTo>
                    <a:pt x="222" y="0"/>
                  </a:lnTo>
                  <a:lnTo>
                    <a:pt x="222" y="2152"/>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24" name="Freeform 87">
              <a:extLst>
                <a:ext uri="{FF2B5EF4-FFF2-40B4-BE49-F238E27FC236}">
                  <a16:creationId xmlns:a16="http://schemas.microsoft.com/office/drawing/2014/main" id="{D0EAD6D2-F3DF-4F83-9F28-3084F679C242}"/>
                </a:ext>
              </a:extLst>
            </p:cNvPr>
            <p:cNvSpPr>
              <a:spLocks/>
            </p:cNvSpPr>
            <p:nvPr/>
          </p:nvSpPr>
          <p:spPr bwMode="auto">
            <a:xfrm>
              <a:off x="5319" y="769"/>
              <a:ext cx="56" cy="430"/>
            </a:xfrm>
            <a:custGeom>
              <a:avLst/>
              <a:gdLst>
                <a:gd name="T0" fmla="*/ 56 w 222"/>
                <a:gd name="T1" fmla="*/ 430 h 2152"/>
                <a:gd name="T2" fmla="*/ 0 w 222"/>
                <a:gd name="T3" fmla="*/ 392 h 2152"/>
                <a:gd name="T4" fmla="*/ 0 w 222"/>
                <a:gd name="T5" fmla="*/ 38 h 2152"/>
                <a:gd name="T6" fmla="*/ 56 w 222"/>
                <a:gd name="T7" fmla="*/ 0 h 2152"/>
                <a:gd name="T8" fmla="*/ 56 w 222"/>
                <a:gd name="T9" fmla="*/ 43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222" y="2152"/>
                  </a:moveTo>
                  <a:lnTo>
                    <a:pt x="0" y="1964"/>
                  </a:lnTo>
                  <a:lnTo>
                    <a:pt x="0" y="188"/>
                  </a:lnTo>
                  <a:lnTo>
                    <a:pt x="222" y="0"/>
                  </a:lnTo>
                  <a:lnTo>
                    <a:pt x="222" y="21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025" name="Freeform 88">
              <a:extLst>
                <a:ext uri="{FF2B5EF4-FFF2-40B4-BE49-F238E27FC236}">
                  <a16:creationId xmlns:a16="http://schemas.microsoft.com/office/drawing/2014/main" id="{0B54174E-62FB-457B-823F-1525DCF818D5}"/>
                </a:ext>
              </a:extLst>
            </p:cNvPr>
            <p:cNvSpPr>
              <a:spLocks/>
            </p:cNvSpPr>
            <p:nvPr/>
          </p:nvSpPr>
          <p:spPr bwMode="auto">
            <a:xfrm>
              <a:off x="337" y="1162"/>
              <a:ext cx="5038" cy="37"/>
            </a:xfrm>
            <a:custGeom>
              <a:avLst/>
              <a:gdLst>
                <a:gd name="T0" fmla="*/ 5038 w 20150"/>
                <a:gd name="T1" fmla="*/ 37 h 188"/>
                <a:gd name="T2" fmla="*/ 0 w 20150"/>
                <a:gd name="T3" fmla="*/ 37 h 188"/>
                <a:gd name="T4" fmla="*/ 56 w 20150"/>
                <a:gd name="T5" fmla="*/ 0 h 188"/>
                <a:gd name="T6" fmla="*/ 4982 w 20150"/>
                <a:gd name="T7" fmla="*/ 0 h 188"/>
                <a:gd name="T8" fmla="*/ 5038 w 20150"/>
                <a:gd name="T9" fmla="*/ 37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20150" y="188"/>
                  </a:moveTo>
                  <a:lnTo>
                    <a:pt x="0" y="188"/>
                  </a:lnTo>
                  <a:lnTo>
                    <a:pt x="222" y="0"/>
                  </a:lnTo>
                  <a:lnTo>
                    <a:pt x="19928" y="0"/>
                  </a:lnTo>
                  <a:lnTo>
                    <a:pt x="20150" y="188"/>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26" name="Freeform 89">
              <a:extLst>
                <a:ext uri="{FF2B5EF4-FFF2-40B4-BE49-F238E27FC236}">
                  <a16:creationId xmlns:a16="http://schemas.microsoft.com/office/drawing/2014/main" id="{AB592867-C278-45B2-BFB9-D6CF22626DD6}"/>
                </a:ext>
              </a:extLst>
            </p:cNvPr>
            <p:cNvSpPr>
              <a:spLocks/>
            </p:cNvSpPr>
            <p:nvPr/>
          </p:nvSpPr>
          <p:spPr bwMode="auto">
            <a:xfrm>
              <a:off x="337" y="1162"/>
              <a:ext cx="5038" cy="37"/>
            </a:xfrm>
            <a:custGeom>
              <a:avLst/>
              <a:gdLst>
                <a:gd name="T0" fmla="*/ 5038 w 20150"/>
                <a:gd name="T1" fmla="*/ 37 h 188"/>
                <a:gd name="T2" fmla="*/ 0 w 20150"/>
                <a:gd name="T3" fmla="*/ 37 h 188"/>
                <a:gd name="T4" fmla="*/ 56 w 20150"/>
                <a:gd name="T5" fmla="*/ 0 h 188"/>
                <a:gd name="T6" fmla="*/ 4982 w 20150"/>
                <a:gd name="T7" fmla="*/ 0 h 188"/>
                <a:gd name="T8" fmla="*/ 5038 w 20150"/>
                <a:gd name="T9" fmla="*/ 37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20150" y="188"/>
                  </a:moveTo>
                  <a:lnTo>
                    <a:pt x="0" y="188"/>
                  </a:lnTo>
                  <a:lnTo>
                    <a:pt x="222" y="0"/>
                  </a:lnTo>
                  <a:lnTo>
                    <a:pt x="19928" y="0"/>
                  </a:lnTo>
                  <a:lnTo>
                    <a:pt x="20150" y="188"/>
                  </a:lnTo>
                </a:path>
              </a:pathLst>
            </a:custGeom>
            <a:blipFill dpi="0" rotWithShape="0">
              <a:blip r:embed="rId9"/>
              <a:srcRect/>
              <a:tile tx="0" ty="0" sx="100000" sy="100000" flip="none" algn="tl"/>
            </a:blipFill>
            <a:ln w="0">
              <a:solidFill>
                <a:srgbClr val="000000"/>
              </a:solidFill>
              <a:prstDash val="solid"/>
              <a:round/>
              <a:headEnd/>
              <a:tailEnd/>
            </a:ln>
          </p:spPr>
          <p:txBody>
            <a:bodyPr/>
            <a:lstStyle/>
            <a:p>
              <a:endParaRPr lang="en-US"/>
            </a:p>
          </p:txBody>
        </p:sp>
      </p:grpSp>
      <p:sp>
        <p:nvSpPr>
          <p:cNvPr id="126983" name="Text Box 91">
            <a:extLst>
              <a:ext uri="{FF2B5EF4-FFF2-40B4-BE49-F238E27FC236}">
                <a16:creationId xmlns:a16="http://schemas.microsoft.com/office/drawing/2014/main" id="{82FA15F3-E0D8-4DC9-818C-BA9353233B69}"/>
              </a:ext>
            </a:extLst>
          </p:cNvPr>
          <p:cNvSpPr txBox="1">
            <a:spLocks noChangeArrowheads="1"/>
          </p:cNvSpPr>
          <p:nvPr/>
        </p:nvSpPr>
        <p:spPr bwMode="auto">
          <a:xfrm>
            <a:off x="762000" y="1295400"/>
            <a:ext cx="7696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1"/>
                </a:solidFill>
                <a:latin typeface="Arial" panose="020B0604020202020204" pitchFamily="34" charset="0"/>
              </a:rPr>
              <a:t>Etapa de la Preparación/Acondicionamiento General</a:t>
            </a:r>
          </a:p>
        </p:txBody>
      </p:sp>
      <p:pic>
        <p:nvPicPr>
          <p:cNvPr id="126984" name="Picture 92">
            <a:extLst>
              <a:ext uri="{FF2B5EF4-FFF2-40B4-BE49-F238E27FC236}">
                <a16:creationId xmlns:a16="http://schemas.microsoft.com/office/drawing/2014/main" id="{7EF2C7EA-3D79-475E-B194-1544594122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13716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5" name="Picture 93">
            <a:extLst>
              <a:ext uri="{FF2B5EF4-FFF2-40B4-BE49-F238E27FC236}">
                <a16:creationId xmlns:a16="http://schemas.microsoft.com/office/drawing/2014/main" id="{1E40B423-47BA-4F1E-90CD-026E789EC8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9600" y="13716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6" name="Picture 94">
            <a:extLst>
              <a:ext uri="{FF2B5EF4-FFF2-40B4-BE49-F238E27FC236}">
                <a16:creationId xmlns:a16="http://schemas.microsoft.com/office/drawing/2014/main" id="{4C663E08-0AC6-496D-88DF-B88510D0EE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2057400"/>
            <a:ext cx="198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2383" name="Text Box 95">
            <a:extLst>
              <a:ext uri="{FF2B5EF4-FFF2-40B4-BE49-F238E27FC236}">
                <a16:creationId xmlns:a16="http://schemas.microsoft.com/office/drawing/2014/main" id="{A3894578-AF62-47E5-AD5F-9311DDC145BD}"/>
              </a:ext>
            </a:extLst>
          </p:cNvPr>
          <p:cNvSpPr txBox="1">
            <a:spLocks noChangeArrowheads="1"/>
          </p:cNvSpPr>
          <p:nvPr/>
        </p:nvSpPr>
        <p:spPr bwMode="auto">
          <a:xfrm>
            <a:off x="3733800" y="2163763"/>
            <a:ext cx="1905000" cy="412750"/>
          </a:xfrm>
          <a:prstGeom prst="rect">
            <a:avLst/>
          </a:prstGeom>
          <a:noFill/>
          <a:ln>
            <a:noFill/>
          </a:ln>
          <a:effectLst/>
        </p:spPr>
        <p:txBody>
          <a:bodyPr>
            <a:spAutoFit/>
          </a:bodyPr>
          <a:lstStyle/>
          <a:p>
            <a:pPr algn="ctr">
              <a:defRPr/>
            </a:pPr>
            <a:r>
              <a:rPr lang="en-US" altLang="en-US" sz="2100" b="1">
                <a:solidFill>
                  <a:schemeClr val="tx2"/>
                </a:solidFill>
                <a:effectLst>
                  <a:outerShdw blurRad="38100" dist="38100" dir="2700000" algn="tl">
                    <a:srgbClr val="000000"/>
                  </a:outerShdw>
                </a:effectLst>
                <a:latin typeface="Arial" panose="020B0604020202020204" pitchFamily="34" charset="0"/>
              </a:rPr>
              <a:t>OBJETIVOS:</a:t>
            </a:r>
          </a:p>
        </p:txBody>
      </p:sp>
      <p:grpSp>
        <p:nvGrpSpPr>
          <p:cNvPr id="126988" name="Group 108">
            <a:extLst>
              <a:ext uri="{FF2B5EF4-FFF2-40B4-BE49-F238E27FC236}">
                <a16:creationId xmlns:a16="http://schemas.microsoft.com/office/drawing/2014/main" id="{1307EA40-E8C7-4551-B182-B8BE3C82DF64}"/>
              </a:ext>
            </a:extLst>
          </p:cNvPr>
          <p:cNvGrpSpPr>
            <a:grpSpLocks/>
          </p:cNvGrpSpPr>
          <p:nvPr/>
        </p:nvGrpSpPr>
        <p:grpSpPr bwMode="auto">
          <a:xfrm>
            <a:off x="533400" y="2819400"/>
            <a:ext cx="8077200" cy="3657600"/>
            <a:chOff x="1109" y="1020"/>
            <a:chExt cx="3542" cy="2280"/>
          </a:xfrm>
        </p:grpSpPr>
        <p:sp>
          <p:nvSpPr>
            <p:cNvPr id="127007" name="Rectangle 109">
              <a:extLst>
                <a:ext uri="{FF2B5EF4-FFF2-40B4-BE49-F238E27FC236}">
                  <a16:creationId xmlns:a16="http://schemas.microsoft.com/office/drawing/2014/main" id="{5E4E671E-EE2C-45BA-8F0C-B872077B1733}"/>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7008" name="Rectangle 110">
              <a:extLst>
                <a:ext uri="{FF2B5EF4-FFF2-40B4-BE49-F238E27FC236}">
                  <a16:creationId xmlns:a16="http://schemas.microsoft.com/office/drawing/2014/main" id="{CFBD2EB3-1DBA-4FAA-9770-8935DEFE0EE6}"/>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7009" name="Freeform 111">
              <a:extLst>
                <a:ext uri="{FF2B5EF4-FFF2-40B4-BE49-F238E27FC236}">
                  <a16:creationId xmlns:a16="http://schemas.microsoft.com/office/drawing/2014/main" id="{FE9B0C45-6DA0-426D-9D16-C07330CAA3EF}"/>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10" name="Freeform 112">
              <a:extLst>
                <a:ext uri="{FF2B5EF4-FFF2-40B4-BE49-F238E27FC236}">
                  <a16:creationId xmlns:a16="http://schemas.microsoft.com/office/drawing/2014/main" id="{B3EBE18B-01B2-4E6F-9214-D333675A578A}"/>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27011" name="Freeform 113">
              <a:extLst>
                <a:ext uri="{FF2B5EF4-FFF2-40B4-BE49-F238E27FC236}">
                  <a16:creationId xmlns:a16="http://schemas.microsoft.com/office/drawing/2014/main" id="{6F802557-D049-4F16-B4B2-90DC6BD99C9A}"/>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12" name="Freeform 114">
              <a:extLst>
                <a:ext uri="{FF2B5EF4-FFF2-40B4-BE49-F238E27FC236}">
                  <a16:creationId xmlns:a16="http://schemas.microsoft.com/office/drawing/2014/main" id="{8E1DA3AA-C46E-4CDE-BEFF-57CB36061A84}"/>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27013" name="Freeform 115">
              <a:extLst>
                <a:ext uri="{FF2B5EF4-FFF2-40B4-BE49-F238E27FC236}">
                  <a16:creationId xmlns:a16="http://schemas.microsoft.com/office/drawing/2014/main" id="{7987B983-59EA-4F89-B31D-25672AE3ACE1}"/>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14" name="Freeform 116">
              <a:extLst>
                <a:ext uri="{FF2B5EF4-FFF2-40B4-BE49-F238E27FC236}">
                  <a16:creationId xmlns:a16="http://schemas.microsoft.com/office/drawing/2014/main" id="{853E4015-94DC-40EB-910C-09635AF85084}"/>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27015" name="Freeform 117">
              <a:extLst>
                <a:ext uri="{FF2B5EF4-FFF2-40B4-BE49-F238E27FC236}">
                  <a16:creationId xmlns:a16="http://schemas.microsoft.com/office/drawing/2014/main" id="{A72C39F2-B590-4517-8B09-856712E27E1E}"/>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16" name="Freeform 118">
              <a:extLst>
                <a:ext uri="{FF2B5EF4-FFF2-40B4-BE49-F238E27FC236}">
                  <a16:creationId xmlns:a16="http://schemas.microsoft.com/office/drawing/2014/main" id="{B9282F8F-F570-43D4-9189-42EF8FAB7A88}"/>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126989" name="AutoShape 119">
            <a:extLst>
              <a:ext uri="{FF2B5EF4-FFF2-40B4-BE49-F238E27FC236}">
                <a16:creationId xmlns:a16="http://schemas.microsoft.com/office/drawing/2014/main" id="{B925928B-39F5-46D9-ACA2-E5D207E69C91}"/>
              </a:ext>
            </a:extLst>
          </p:cNvPr>
          <p:cNvSpPr>
            <a:spLocks noChangeArrowheads="1"/>
          </p:cNvSpPr>
          <p:nvPr/>
        </p:nvSpPr>
        <p:spPr bwMode="auto">
          <a:xfrm>
            <a:off x="762000" y="3048000"/>
            <a:ext cx="7620000" cy="32004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126990" name="Picture 120">
            <a:extLst>
              <a:ext uri="{FF2B5EF4-FFF2-40B4-BE49-F238E27FC236}">
                <a16:creationId xmlns:a16="http://schemas.microsoft.com/office/drawing/2014/main" id="{AC0DB1CC-27F5-4B00-A427-BE186CBAB5D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914400" y="33528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91" name="Text Box 121">
            <a:extLst>
              <a:ext uri="{FF2B5EF4-FFF2-40B4-BE49-F238E27FC236}">
                <a16:creationId xmlns:a16="http://schemas.microsoft.com/office/drawing/2014/main" id="{970E894C-38A9-4510-B2C5-8547FDC46519}"/>
              </a:ext>
            </a:extLst>
          </p:cNvPr>
          <p:cNvSpPr txBox="1">
            <a:spLocks noChangeArrowheads="1"/>
          </p:cNvSpPr>
          <p:nvPr/>
        </p:nvSpPr>
        <p:spPr bwMode="auto">
          <a:xfrm>
            <a:off x="1143000" y="3276600"/>
            <a:ext cx="7239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Desarrollar la preparación física general:</a:t>
            </a:r>
          </a:p>
        </p:txBody>
      </p:sp>
      <p:pic>
        <p:nvPicPr>
          <p:cNvPr id="126992" name="Picture 122">
            <a:extLst>
              <a:ext uri="{FF2B5EF4-FFF2-40B4-BE49-F238E27FC236}">
                <a16:creationId xmlns:a16="http://schemas.microsoft.com/office/drawing/2014/main" id="{20CE4271-C265-4575-BDF4-34B3F0CBBC0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914400" y="44958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93" name="Text Box 123">
            <a:extLst>
              <a:ext uri="{FF2B5EF4-FFF2-40B4-BE49-F238E27FC236}">
                <a16:creationId xmlns:a16="http://schemas.microsoft.com/office/drawing/2014/main" id="{F946AE77-7E6E-4D3F-98F9-A670281BD815}"/>
              </a:ext>
            </a:extLst>
          </p:cNvPr>
          <p:cNvSpPr txBox="1">
            <a:spLocks noChangeArrowheads="1"/>
          </p:cNvSpPr>
          <p:nvPr/>
        </p:nvSpPr>
        <p:spPr bwMode="auto">
          <a:xfrm>
            <a:off x="1143000" y="4419600"/>
            <a:ext cx="7239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Desarrollo de un alto nivel de condición física para poder facilitar el entrenamiento y competencia venidera</a:t>
            </a:r>
          </a:p>
        </p:txBody>
      </p:sp>
      <p:pic>
        <p:nvPicPr>
          <p:cNvPr id="126994" name="Picture 124">
            <a:extLst>
              <a:ext uri="{FF2B5EF4-FFF2-40B4-BE49-F238E27FC236}">
                <a16:creationId xmlns:a16="http://schemas.microsoft.com/office/drawing/2014/main" id="{1B15F4CB-DB76-49E9-A30D-0BB85354FBF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914400" y="5534025"/>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95" name="Text Box 125">
            <a:extLst>
              <a:ext uri="{FF2B5EF4-FFF2-40B4-BE49-F238E27FC236}">
                <a16:creationId xmlns:a16="http://schemas.microsoft.com/office/drawing/2014/main" id="{797401D3-E964-47DB-A4E3-DE5BF09CD3F7}"/>
              </a:ext>
            </a:extLst>
          </p:cNvPr>
          <p:cNvSpPr txBox="1">
            <a:spLocks noChangeArrowheads="1"/>
          </p:cNvSpPr>
          <p:nvPr/>
        </p:nvSpPr>
        <p:spPr bwMode="auto">
          <a:xfrm>
            <a:off x="1143000" y="5457825"/>
            <a:ext cx="73152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Aumentar la capacidad para el trabajo físico o esfuerzo atlético</a:t>
            </a:r>
          </a:p>
        </p:txBody>
      </p:sp>
      <p:sp>
        <p:nvSpPr>
          <p:cNvPr id="126996" name="Text Box 126">
            <a:extLst>
              <a:ext uri="{FF2B5EF4-FFF2-40B4-BE49-F238E27FC236}">
                <a16:creationId xmlns:a16="http://schemas.microsoft.com/office/drawing/2014/main" id="{04ECA409-1224-49E6-9AE0-61127BB79C8D}"/>
              </a:ext>
            </a:extLst>
          </p:cNvPr>
          <p:cNvSpPr txBox="1">
            <a:spLocks noChangeArrowheads="1"/>
          </p:cNvSpPr>
          <p:nvPr/>
        </p:nvSpPr>
        <p:spPr bwMode="auto">
          <a:xfrm>
            <a:off x="1143000" y="3686175"/>
            <a:ext cx="72390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i="1">
                <a:solidFill>
                  <a:schemeClr val="tx1"/>
                </a:solidFill>
                <a:latin typeface="Arial" panose="020B0604020202020204" pitchFamily="34" charset="0"/>
              </a:rPr>
              <a:t>Mejorar el nivel general de las habilidades funcionales del organismo (fortaleza, velocidad, tolerancia)</a:t>
            </a:r>
          </a:p>
        </p:txBody>
      </p:sp>
      <p:grpSp>
        <p:nvGrpSpPr>
          <p:cNvPr id="126997" name="Group 132">
            <a:extLst>
              <a:ext uri="{FF2B5EF4-FFF2-40B4-BE49-F238E27FC236}">
                <a16:creationId xmlns:a16="http://schemas.microsoft.com/office/drawing/2014/main" id="{D9023309-0B75-4A0D-9F22-98A1C5AF42B7}"/>
              </a:ext>
            </a:extLst>
          </p:cNvPr>
          <p:cNvGrpSpPr>
            <a:grpSpLocks/>
          </p:cNvGrpSpPr>
          <p:nvPr/>
        </p:nvGrpSpPr>
        <p:grpSpPr bwMode="auto">
          <a:xfrm>
            <a:off x="5867400" y="2212975"/>
            <a:ext cx="865188" cy="322263"/>
            <a:chOff x="3746" y="1394"/>
            <a:chExt cx="545" cy="203"/>
          </a:xfrm>
        </p:grpSpPr>
        <p:sp>
          <p:nvSpPr>
            <p:cNvPr id="127003" name="Freeform 128">
              <a:extLst>
                <a:ext uri="{FF2B5EF4-FFF2-40B4-BE49-F238E27FC236}">
                  <a16:creationId xmlns:a16="http://schemas.microsoft.com/office/drawing/2014/main" id="{7B4466F8-2866-410F-B974-96066AE9E6B2}"/>
                </a:ext>
              </a:extLst>
            </p:cNvPr>
            <p:cNvSpPr>
              <a:spLocks/>
            </p:cNvSpPr>
            <p:nvPr/>
          </p:nvSpPr>
          <p:spPr bwMode="auto">
            <a:xfrm>
              <a:off x="3746" y="1496"/>
              <a:ext cx="545" cy="101"/>
            </a:xfrm>
            <a:custGeom>
              <a:avLst/>
              <a:gdLst>
                <a:gd name="T0" fmla="*/ 516 w 1091"/>
                <a:gd name="T1" fmla="*/ 2 h 203"/>
                <a:gd name="T2" fmla="*/ 526 w 1091"/>
                <a:gd name="T3" fmla="*/ 3 h 203"/>
                <a:gd name="T4" fmla="*/ 530 w 1091"/>
                <a:gd name="T5" fmla="*/ 6 h 203"/>
                <a:gd name="T6" fmla="*/ 527 w 1091"/>
                <a:gd name="T7" fmla="*/ 9 h 203"/>
                <a:gd name="T8" fmla="*/ 516 w 1091"/>
                <a:gd name="T9" fmla="*/ 12 h 203"/>
                <a:gd name="T10" fmla="*/ 528 w 1091"/>
                <a:gd name="T11" fmla="*/ 7 h 203"/>
                <a:gd name="T12" fmla="*/ 516 w 1091"/>
                <a:gd name="T13" fmla="*/ 7 h 203"/>
                <a:gd name="T14" fmla="*/ 502 w 1091"/>
                <a:gd name="T15" fmla="*/ 11 h 203"/>
                <a:gd name="T16" fmla="*/ 507 w 1091"/>
                <a:gd name="T17" fmla="*/ 13 h 203"/>
                <a:gd name="T18" fmla="*/ 512 w 1091"/>
                <a:gd name="T19" fmla="*/ 15 h 203"/>
                <a:gd name="T20" fmla="*/ 518 w 1091"/>
                <a:gd name="T21" fmla="*/ 15 h 203"/>
                <a:gd name="T22" fmla="*/ 527 w 1091"/>
                <a:gd name="T23" fmla="*/ 17 h 203"/>
                <a:gd name="T24" fmla="*/ 542 w 1091"/>
                <a:gd name="T25" fmla="*/ 13 h 203"/>
                <a:gd name="T26" fmla="*/ 534 w 1091"/>
                <a:gd name="T27" fmla="*/ 17 h 203"/>
                <a:gd name="T28" fmla="*/ 519 w 1091"/>
                <a:gd name="T29" fmla="*/ 20 h 203"/>
                <a:gd name="T30" fmla="*/ 503 w 1091"/>
                <a:gd name="T31" fmla="*/ 24 h 203"/>
                <a:gd name="T32" fmla="*/ 505 w 1091"/>
                <a:gd name="T33" fmla="*/ 21 h 203"/>
                <a:gd name="T34" fmla="*/ 515 w 1091"/>
                <a:gd name="T35" fmla="*/ 18 h 203"/>
                <a:gd name="T36" fmla="*/ 504 w 1091"/>
                <a:gd name="T37" fmla="*/ 18 h 203"/>
                <a:gd name="T38" fmla="*/ 486 w 1091"/>
                <a:gd name="T39" fmla="*/ 22 h 203"/>
                <a:gd name="T40" fmla="*/ 488 w 1091"/>
                <a:gd name="T41" fmla="*/ 25 h 203"/>
                <a:gd name="T42" fmla="*/ 484 w 1091"/>
                <a:gd name="T43" fmla="*/ 26 h 203"/>
                <a:gd name="T44" fmla="*/ 476 w 1091"/>
                <a:gd name="T45" fmla="*/ 24 h 203"/>
                <a:gd name="T46" fmla="*/ 471 w 1091"/>
                <a:gd name="T47" fmla="*/ 28 h 203"/>
                <a:gd name="T48" fmla="*/ 459 w 1091"/>
                <a:gd name="T49" fmla="*/ 29 h 203"/>
                <a:gd name="T50" fmla="*/ 458 w 1091"/>
                <a:gd name="T51" fmla="*/ 27 h 203"/>
                <a:gd name="T52" fmla="*/ 447 w 1091"/>
                <a:gd name="T53" fmla="*/ 28 h 203"/>
                <a:gd name="T54" fmla="*/ 440 w 1091"/>
                <a:gd name="T55" fmla="*/ 29 h 203"/>
                <a:gd name="T56" fmla="*/ 421 w 1091"/>
                <a:gd name="T57" fmla="*/ 33 h 203"/>
                <a:gd name="T58" fmla="*/ 397 w 1091"/>
                <a:gd name="T59" fmla="*/ 35 h 203"/>
                <a:gd name="T60" fmla="*/ 389 w 1091"/>
                <a:gd name="T61" fmla="*/ 31 h 203"/>
                <a:gd name="T62" fmla="*/ 370 w 1091"/>
                <a:gd name="T63" fmla="*/ 34 h 203"/>
                <a:gd name="T64" fmla="*/ 342 w 1091"/>
                <a:gd name="T65" fmla="*/ 36 h 203"/>
                <a:gd name="T66" fmla="*/ 300 w 1091"/>
                <a:gd name="T67" fmla="*/ 37 h 203"/>
                <a:gd name="T68" fmla="*/ 288 w 1091"/>
                <a:gd name="T69" fmla="*/ 43 h 203"/>
                <a:gd name="T70" fmla="*/ 288 w 1091"/>
                <a:gd name="T71" fmla="*/ 41 h 203"/>
                <a:gd name="T72" fmla="*/ 270 w 1091"/>
                <a:gd name="T73" fmla="*/ 41 h 203"/>
                <a:gd name="T74" fmla="*/ 247 w 1091"/>
                <a:gd name="T75" fmla="*/ 44 h 203"/>
                <a:gd name="T76" fmla="*/ 224 w 1091"/>
                <a:gd name="T77" fmla="*/ 48 h 203"/>
                <a:gd name="T78" fmla="*/ 200 w 1091"/>
                <a:gd name="T79" fmla="*/ 49 h 203"/>
                <a:gd name="T80" fmla="*/ 173 w 1091"/>
                <a:gd name="T81" fmla="*/ 52 h 203"/>
                <a:gd name="T82" fmla="*/ 135 w 1091"/>
                <a:gd name="T83" fmla="*/ 60 h 203"/>
                <a:gd name="T84" fmla="*/ 96 w 1091"/>
                <a:gd name="T85" fmla="*/ 70 h 203"/>
                <a:gd name="T86" fmla="*/ 65 w 1091"/>
                <a:gd name="T87" fmla="*/ 86 h 203"/>
                <a:gd name="T88" fmla="*/ 48 w 1091"/>
                <a:gd name="T89" fmla="*/ 94 h 203"/>
                <a:gd name="T90" fmla="*/ 28 w 1091"/>
                <a:gd name="T91" fmla="*/ 101 h 203"/>
                <a:gd name="T92" fmla="*/ 5 w 1091"/>
                <a:gd name="T93" fmla="*/ 85 h 203"/>
                <a:gd name="T94" fmla="*/ 1 w 1091"/>
                <a:gd name="T95" fmla="*/ 63 h 203"/>
                <a:gd name="T96" fmla="*/ 9 w 1091"/>
                <a:gd name="T97" fmla="*/ 14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1" h="203">
                  <a:moveTo>
                    <a:pt x="1038" y="0"/>
                  </a:moveTo>
                  <a:lnTo>
                    <a:pt x="1035" y="1"/>
                  </a:lnTo>
                  <a:lnTo>
                    <a:pt x="1033" y="4"/>
                  </a:lnTo>
                  <a:lnTo>
                    <a:pt x="1032" y="5"/>
                  </a:lnTo>
                  <a:lnTo>
                    <a:pt x="1035" y="6"/>
                  </a:lnTo>
                  <a:lnTo>
                    <a:pt x="1038" y="6"/>
                  </a:lnTo>
                  <a:lnTo>
                    <a:pt x="1044" y="6"/>
                  </a:lnTo>
                  <a:lnTo>
                    <a:pt x="1053" y="6"/>
                  </a:lnTo>
                  <a:lnTo>
                    <a:pt x="1066" y="5"/>
                  </a:lnTo>
                  <a:lnTo>
                    <a:pt x="1061" y="7"/>
                  </a:lnTo>
                  <a:lnTo>
                    <a:pt x="1059" y="11"/>
                  </a:lnTo>
                  <a:lnTo>
                    <a:pt x="1061" y="12"/>
                  </a:lnTo>
                  <a:lnTo>
                    <a:pt x="1071" y="13"/>
                  </a:lnTo>
                  <a:lnTo>
                    <a:pt x="1066" y="15"/>
                  </a:lnTo>
                  <a:lnTo>
                    <a:pt x="1060" y="16"/>
                  </a:lnTo>
                  <a:lnTo>
                    <a:pt x="1054" y="19"/>
                  </a:lnTo>
                  <a:lnTo>
                    <a:pt x="1048" y="21"/>
                  </a:lnTo>
                  <a:lnTo>
                    <a:pt x="1043" y="22"/>
                  </a:lnTo>
                  <a:lnTo>
                    <a:pt x="1038" y="23"/>
                  </a:lnTo>
                  <a:lnTo>
                    <a:pt x="1033" y="24"/>
                  </a:lnTo>
                  <a:lnTo>
                    <a:pt x="1031" y="24"/>
                  </a:lnTo>
                  <a:lnTo>
                    <a:pt x="1040" y="22"/>
                  </a:lnTo>
                  <a:lnTo>
                    <a:pt x="1049" y="19"/>
                  </a:lnTo>
                  <a:lnTo>
                    <a:pt x="1056" y="15"/>
                  </a:lnTo>
                  <a:lnTo>
                    <a:pt x="1054" y="13"/>
                  </a:lnTo>
                  <a:lnTo>
                    <a:pt x="1047" y="13"/>
                  </a:lnTo>
                  <a:lnTo>
                    <a:pt x="1039" y="13"/>
                  </a:lnTo>
                  <a:lnTo>
                    <a:pt x="1032" y="14"/>
                  </a:lnTo>
                  <a:lnTo>
                    <a:pt x="1025" y="15"/>
                  </a:lnTo>
                  <a:lnTo>
                    <a:pt x="1018" y="18"/>
                  </a:lnTo>
                  <a:lnTo>
                    <a:pt x="1011" y="20"/>
                  </a:lnTo>
                  <a:lnTo>
                    <a:pt x="1005" y="22"/>
                  </a:lnTo>
                  <a:lnTo>
                    <a:pt x="998" y="24"/>
                  </a:lnTo>
                  <a:lnTo>
                    <a:pt x="1003" y="28"/>
                  </a:lnTo>
                  <a:lnTo>
                    <a:pt x="1009" y="27"/>
                  </a:lnTo>
                  <a:lnTo>
                    <a:pt x="1015" y="26"/>
                  </a:lnTo>
                  <a:lnTo>
                    <a:pt x="1021" y="26"/>
                  </a:lnTo>
                  <a:lnTo>
                    <a:pt x="1016" y="29"/>
                  </a:lnTo>
                  <a:lnTo>
                    <a:pt x="1017" y="31"/>
                  </a:lnTo>
                  <a:lnTo>
                    <a:pt x="1025" y="31"/>
                  </a:lnTo>
                  <a:lnTo>
                    <a:pt x="1043" y="30"/>
                  </a:lnTo>
                  <a:lnTo>
                    <a:pt x="1040" y="30"/>
                  </a:lnTo>
                  <a:lnTo>
                    <a:pt x="1038" y="30"/>
                  </a:lnTo>
                  <a:lnTo>
                    <a:pt x="1036" y="30"/>
                  </a:lnTo>
                  <a:lnTo>
                    <a:pt x="1035" y="33"/>
                  </a:lnTo>
                  <a:lnTo>
                    <a:pt x="1041" y="35"/>
                  </a:lnTo>
                  <a:lnTo>
                    <a:pt x="1048" y="35"/>
                  </a:lnTo>
                  <a:lnTo>
                    <a:pt x="1055" y="35"/>
                  </a:lnTo>
                  <a:lnTo>
                    <a:pt x="1063" y="34"/>
                  </a:lnTo>
                  <a:lnTo>
                    <a:pt x="1070" y="31"/>
                  </a:lnTo>
                  <a:lnTo>
                    <a:pt x="1077" y="29"/>
                  </a:lnTo>
                  <a:lnTo>
                    <a:pt x="1084" y="27"/>
                  </a:lnTo>
                  <a:lnTo>
                    <a:pt x="1091" y="24"/>
                  </a:lnTo>
                  <a:lnTo>
                    <a:pt x="1084" y="28"/>
                  </a:lnTo>
                  <a:lnTo>
                    <a:pt x="1077" y="31"/>
                  </a:lnTo>
                  <a:lnTo>
                    <a:pt x="1069" y="35"/>
                  </a:lnTo>
                  <a:lnTo>
                    <a:pt x="1061" y="36"/>
                  </a:lnTo>
                  <a:lnTo>
                    <a:pt x="1054" y="38"/>
                  </a:lnTo>
                  <a:lnTo>
                    <a:pt x="1046" y="39"/>
                  </a:lnTo>
                  <a:lnTo>
                    <a:pt x="1038" y="41"/>
                  </a:lnTo>
                  <a:lnTo>
                    <a:pt x="1031" y="42"/>
                  </a:lnTo>
                  <a:lnTo>
                    <a:pt x="1023" y="43"/>
                  </a:lnTo>
                  <a:lnTo>
                    <a:pt x="1015" y="46"/>
                  </a:lnTo>
                  <a:lnTo>
                    <a:pt x="1006" y="48"/>
                  </a:lnTo>
                  <a:lnTo>
                    <a:pt x="998" y="48"/>
                  </a:lnTo>
                  <a:lnTo>
                    <a:pt x="1002" y="45"/>
                  </a:lnTo>
                  <a:lnTo>
                    <a:pt x="1007" y="43"/>
                  </a:lnTo>
                  <a:lnTo>
                    <a:pt x="1011" y="43"/>
                  </a:lnTo>
                  <a:lnTo>
                    <a:pt x="1017" y="42"/>
                  </a:lnTo>
                  <a:lnTo>
                    <a:pt x="1023" y="42"/>
                  </a:lnTo>
                  <a:lnTo>
                    <a:pt x="1028" y="39"/>
                  </a:lnTo>
                  <a:lnTo>
                    <a:pt x="1031" y="37"/>
                  </a:lnTo>
                  <a:lnTo>
                    <a:pt x="1035" y="33"/>
                  </a:lnTo>
                  <a:lnTo>
                    <a:pt x="1025" y="34"/>
                  </a:lnTo>
                  <a:lnTo>
                    <a:pt x="1016" y="35"/>
                  </a:lnTo>
                  <a:lnTo>
                    <a:pt x="1008" y="36"/>
                  </a:lnTo>
                  <a:lnTo>
                    <a:pt x="999" y="38"/>
                  </a:lnTo>
                  <a:lnTo>
                    <a:pt x="990" y="41"/>
                  </a:lnTo>
                  <a:lnTo>
                    <a:pt x="981" y="43"/>
                  </a:lnTo>
                  <a:lnTo>
                    <a:pt x="972" y="45"/>
                  </a:lnTo>
                  <a:lnTo>
                    <a:pt x="963" y="48"/>
                  </a:lnTo>
                  <a:lnTo>
                    <a:pt x="968" y="50"/>
                  </a:lnTo>
                  <a:lnTo>
                    <a:pt x="972" y="50"/>
                  </a:lnTo>
                  <a:lnTo>
                    <a:pt x="976" y="50"/>
                  </a:lnTo>
                  <a:lnTo>
                    <a:pt x="980" y="50"/>
                  </a:lnTo>
                  <a:lnTo>
                    <a:pt x="977" y="52"/>
                  </a:lnTo>
                  <a:lnTo>
                    <a:pt x="972" y="53"/>
                  </a:lnTo>
                  <a:lnTo>
                    <a:pt x="968" y="53"/>
                  </a:lnTo>
                  <a:lnTo>
                    <a:pt x="963" y="53"/>
                  </a:lnTo>
                  <a:lnTo>
                    <a:pt x="964" y="50"/>
                  </a:lnTo>
                  <a:lnTo>
                    <a:pt x="961" y="48"/>
                  </a:lnTo>
                  <a:lnTo>
                    <a:pt x="953" y="49"/>
                  </a:lnTo>
                  <a:lnTo>
                    <a:pt x="938" y="53"/>
                  </a:lnTo>
                  <a:lnTo>
                    <a:pt x="939" y="54"/>
                  </a:lnTo>
                  <a:lnTo>
                    <a:pt x="940" y="56"/>
                  </a:lnTo>
                  <a:lnTo>
                    <a:pt x="942" y="56"/>
                  </a:lnTo>
                  <a:lnTo>
                    <a:pt x="943" y="56"/>
                  </a:lnTo>
                  <a:lnTo>
                    <a:pt x="935" y="58"/>
                  </a:lnTo>
                  <a:lnTo>
                    <a:pt x="927" y="59"/>
                  </a:lnTo>
                  <a:lnTo>
                    <a:pt x="918" y="59"/>
                  </a:lnTo>
                  <a:lnTo>
                    <a:pt x="910" y="59"/>
                  </a:lnTo>
                  <a:lnTo>
                    <a:pt x="919" y="58"/>
                  </a:lnTo>
                  <a:lnTo>
                    <a:pt x="920" y="57"/>
                  </a:lnTo>
                  <a:lnTo>
                    <a:pt x="916" y="54"/>
                  </a:lnTo>
                  <a:lnTo>
                    <a:pt x="909" y="53"/>
                  </a:lnTo>
                  <a:lnTo>
                    <a:pt x="901" y="53"/>
                  </a:lnTo>
                  <a:lnTo>
                    <a:pt x="895" y="53"/>
                  </a:lnTo>
                  <a:lnTo>
                    <a:pt x="894" y="56"/>
                  </a:lnTo>
                  <a:lnTo>
                    <a:pt x="901" y="59"/>
                  </a:lnTo>
                  <a:lnTo>
                    <a:pt x="894" y="59"/>
                  </a:lnTo>
                  <a:lnTo>
                    <a:pt x="886" y="58"/>
                  </a:lnTo>
                  <a:lnTo>
                    <a:pt x="880" y="58"/>
                  </a:lnTo>
                  <a:lnTo>
                    <a:pt x="874" y="60"/>
                  </a:lnTo>
                  <a:lnTo>
                    <a:pt x="866" y="62"/>
                  </a:lnTo>
                  <a:lnTo>
                    <a:pt x="856" y="65"/>
                  </a:lnTo>
                  <a:lnTo>
                    <a:pt x="843" y="67"/>
                  </a:lnTo>
                  <a:lnTo>
                    <a:pt x="830" y="69"/>
                  </a:lnTo>
                  <a:lnTo>
                    <a:pt x="817" y="71"/>
                  </a:lnTo>
                  <a:lnTo>
                    <a:pt x="804" y="72"/>
                  </a:lnTo>
                  <a:lnTo>
                    <a:pt x="794" y="71"/>
                  </a:lnTo>
                  <a:lnTo>
                    <a:pt x="786" y="69"/>
                  </a:lnTo>
                  <a:lnTo>
                    <a:pt x="792" y="67"/>
                  </a:lnTo>
                  <a:lnTo>
                    <a:pt x="788" y="65"/>
                  </a:lnTo>
                  <a:lnTo>
                    <a:pt x="779" y="62"/>
                  </a:lnTo>
                  <a:lnTo>
                    <a:pt x="765" y="62"/>
                  </a:lnTo>
                  <a:lnTo>
                    <a:pt x="752" y="64"/>
                  </a:lnTo>
                  <a:lnTo>
                    <a:pt x="743" y="65"/>
                  </a:lnTo>
                  <a:lnTo>
                    <a:pt x="741" y="69"/>
                  </a:lnTo>
                  <a:lnTo>
                    <a:pt x="749" y="75"/>
                  </a:lnTo>
                  <a:lnTo>
                    <a:pt x="728" y="74"/>
                  </a:lnTo>
                  <a:lnTo>
                    <a:pt x="706" y="73"/>
                  </a:lnTo>
                  <a:lnTo>
                    <a:pt x="685" y="73"/>
                  </a:lnTo>
                  <a:lnTo>
                    <a:pt x="664" y="72"/>
                  </a:lnTo>
                  <a:lnTo>
                    <a:pt x="644" y="72"/>
                  </a:lnTo>
                  <a:lnTo>
                    <a:pt x="622" y="73"/>
                  </a:lnTo>
                  <a:lnTo>
                    <a:pt x="601" y="75"/>
                  </a:lnTo>
                  <a:lnTo>
                    <a:pt x="579" y="79"/>
                  </a:lnTo>
                  <a:lnTo>
                    <a:pt x="580" y="81"/>
                  </a:lnTo>
                  <a:lnTo>
                    <a:pt x="580" y="83"/>
                  </a:lnTo>
                  <a:lnTo>
                    <a:pt x="577" y="86"/>
                  </a:lnTo>
                  <a:lnTo>
                    <a:pt x="573" y="87"/>
                  </a:lnTo>
                  <a:lnTo>
                    <a:pt x="575" y="86"/>
                  </a:lnTo>
                  <a:lnTo>
                    <a:pt x="576" y="84"/>
                  </a:lnTo>
                  <a:lnTo>
                    <a:pt x="576" y="82"/>
                  </a:lnTo>
                  <a:lnTo>
                    <a:pt x="564" y="82"/>
                  </a:lnTo>
                  <a:lnTo>
                    <a:pt x="553" y="82"/>
                  </a:lnTo>
                  <a:lnTo>
                    <a:pt x="540" y="82"/>
                  </a:lnTo>
                  <a:lnTo>
                    <a:pt x="528" y="83"/>
                  </a:lnTo>
                  <a:lnTo>
                    <a:pt x="517" y="84"/>
                  </a:lnTo>
                  <a:lnTo>
                    <a:pt x="505" y="87"/>
                  </a:lnTo>
                  <a:lnTo>
                    <a:pt x="494" y="89"/>
                  </a:lnTo>
                  <a:lnTo>
                    <a:pt x="482" y="90"/>
                  </a:lnTo>
                  <a:lnTo>
                    <a:pt x="471" y="92"/>
                  </a:lnTo>
                  <a:lnTo>
                    <a:pt x="459" y="95"/>
                  </a:lnTo>
                  <a:lnTo>
                    <a:pt x="448" y="96"/>
                  </a:lnTo>
                  <a:lnTo>
                    <a:pt x="436" y="97"/>
                  </a:lnTo>
                  <a:lnTo>
                    <a:pt x="425" y="98"/>
                  </a:lnTo>
                  <a:lnTo>
                    <a:pt x="412" y="99"/>
                  </a:lnTo>
                  <a:lnTo>
                    <a:pt x="400" y="99"/>
                  </a:lnTo>
                  <a:lnTo>
                    <a:pt x="389" y="98"/>
                  </a:lnTo>
                  <a:lnTo>
                    <a:pt x="377" y="101"/>
                  </a:lnTo>
                  <a:lnTo>
                    <a:pt x="364" y="103"/>
                  </a:lnTo>
                  <a:lnTo>
                    <a:pt x="347" y="105"/>
                  </a:lnTo>
                  <a:lnTo>
                    <a:pt x="330" y="109"/>
                  </a:lnTo>
                  <a:lnTo>
                    <a:pt x="311" y="112"/>
                  </a:lnTo>
                  <a:lnTo>
                    <a:pt x="292" y="115"/>
                  </a:lnTo>
                  <a:lnTo>
                    <a:pt x="271" y="120"/>
                  </a:lnTo>
                  <a:lnTo>
                    <a:pt x="251" y="125"/>
                  </a:lnTo>
                  <a:lnTo>
                    <a:pt x="231" y="129"/>
                  </a:lnTo>
                  <a:lnTo>
                    <a:pt x="211" y="135"/>
                  </a:lnTo>
                  <a:lnTo>
                    <a:pt x="192" y="141"/>
                  </a:lnTo>
                  <a:lnTo>
                    <a:pt x="173" y="148"/>
                  </a:lnTo>
                  <a:lnTo>
                    <a:pt x="157" y="156"/>
                  </a:lnTo>
                  <a:lnTo>
                    <a:pt x="142" y="164"/>
                  </a:lnTo>
                  <a:lnTo>
                    <a:pt x="130" y="173"/>
                  </a:lnTo>
                  <a:lnTo>
                    <a:pt x="119" y="182"/>
                  </a:lnTo>
                  <a:lnTo>
                    <a:pt x="113" y="185"/>
                  </a:lnTo>
                  <a:lnTo>
                    <a:pt x="105" y="187"/>
                  </a:lnTo>
                  <a:lnTo>
                    <a:pt x="96" y="189"/>
                  </a:lnTo>
                  <a:lnTo>
                    <a:pt x="87" y="193"/>
                  </a:lnTo>
                  <a:lnTo>
                    <a:pt x="77" y="196"/>
                  </a:lnTo>
                  <a:lnTo>
                    <a:pt x="66" y="200"/>
                  </a:lnTo>
                  <a:lnTo>
                    <a:pt x="56" y="202"/>
                  </a:lnTo>
                  <a:lnTo>
                    <a:pt x="45" y="203"/>
                  </a:lnTo>
                  <a:lnTo>
                    <a:pt x="29" y="193"/>
                  </a:lnTo>
                  <a:lnTo>
                    <a:pt x="18" y="182"/>
                  </a:lnTo>
                  <a:lnTo>
                    <a:pt x="11" y="171"/>
                  </a:lnTo>
                  <a:lnTo>
                    <a:pt x="6" y="159"/>
                  </a:lnTo>
                  <a:lnTo>
                    <a:pt x="3" y="148"/>
                  </a:lnTo>
                  <a:lnTo>
                    <a:pt x="2" y="136"/>
                  </a:lnTo>
                  <a:lnTo>
                    <a:pt x="2" y="126"/>
                  </a:lnTo>
                  <a:lnTo>
                    <a:pt x="0" y="115"/>
                  </a:lnTo>
                  <a:lnTo>
                    <a:pt x="2" y="87"/>
                  </a:lnTo>
                  <a:lnTo>
                    <a:pt x="9" y="58"/>
                  </a:lnTo>
                  <a:lnTo>
                    <a:pt x="18" y="29"/>
                  </a:lnTo>
                  <a:lnTo>
                    <a:pt x="27" y="0"/>
                  </a:lnTo>
                  <a:lnTo>
                    <a:pt x="1038"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4" name="Freeform 129">
              <a:extLst>
                <a:ext uri="{FF2B5EF4-FFF2-40B4-BE49-F238E27FC236}">
                  <a16:creationId xmlns:a16="http://schemas.microsoft.com/office/drawing/2014/main" id="{4E44A432-FBCF-422A-93DC-F521330A281F}"/>
                </a:ext>
              </a:extLst>
            </p:cNvPr>
            <p:cNvSpPr>
              <a:spLocks/>
            </p:cNvSpPr>
            <p:nvPr/>
          </p:nvSpPr>
          <p:spPr bwMode="auto">
            <a:xfrm>
              <a:off x="3772" y="1394"/>
              <a:ext cx="311" cy="51"/>
            </a:xfrm>
            <a:custGeom>
              <a:avLst/>
              <a:gdLst>
                <a:gd name="T0" fmla="*/ 3 w 623"/>
                <a:gd name="T1" fmla="*/ 36 h 103"/>
                <a:gd name="T2" fmla="*/ 18 w 623"/>
                <a:gd name="T3" fmla="*/ 21 h 103"/>
                <a:gd name="T4" fmla="*/ 32 w 623"/>
                <a:gd name="T5" fmla="*/ 10 h 103"/>
                <a:gd name="T6" fmla="*/ 57 w 623"/>
                <a:gd name="T7" fmla="*/ 5 h 103"/>
                <a:gd name="T8" fmla="*/ 94 w 623"/>
                <a:gd name="T9" fmla="*/ 1 h 103"/>
                <a:gd name="T10" fmla="*/ 138 w 623"/>
                <a:gd name="T11" fmla="*/ 2 h 103"/>
                <a:gd name="T12" fmla="*/ 161 w 623"/>
                <a:gd name="T13" fmla="*/ 3 h 103"/>
                <a:gd name="T14" fmla="*/ 179 w 623"/>
                <a:gd name="T15" fmla="*/ 1 h 103"/>
                <a:gd name="T16" fmla="*/ 187 w 623"/>
                <a:gd name="T17" fmla="*/ 8 h 103"/>
                <a:gd name="T18" fmla="*/ 184 w 623"/>
                <a:gd name="T19" fmla="*/ 9 h 103"/>
                <a:gd name="T20" fmla="*/ 193 w 623"/>
                <a:gd name="T21" fmla="*/ 13 h 103"/>
                <a:gd name="T22" fmla="*/ 211 w 623"/>
                <a:gd name="T23" fmla="*/ 13 h 103"/>
                <a:gd name="T24" fmla="*/ 234 w 623"/>
                <a:gd name="T25" fmla="*/ 11 h 103"/>
                <a:gd name="T26" fmla="*/ 235 w 623"/>
                <a:gd name="T27" fmla="*/ 8 h 103"/>
                <a:gd name="T28" fmla="*/ 243 w 623"/>
                <a:gd name="T29" fmla="*/ 6 h 103"/>
                <a:gd name="T30" fmla="*/ 257 w 623"/>
                <a:gd name="T31" fmla="*/ 4 h 103"/>
                <a:gd name="T32" fmla="*/ 252 w 623"/>
                <a:gd name="T33" fmla="*/ 4 h 103"/>
                <a:gd name="T34" fmla="*/ 242 w 623"/>
                <a:gd name="T35" fmla="*/ 6 h 103"/>
                <a:gd name="T36" fmla="*/ 244 w 623"/>
                <a:gd name="T37" fmla="*/ 11 h 103"/>
                <a:gd name="T38" fmla="*/ 256 w 623"/>
                <a:gd name="T39" fmla="*/ 10 h 103"/>
                <a:gd name="T40" fmla="*/ 249 w 623"/>
                <a:gd name="T41" fmla="*/ 12 h 103"/>
                <a:gd name="T42" fmla="*/ 244 w 623"/>
                <a:gd name="T43" fmla="*/ 14 h 103"/>
                <a:gd name="T44" fmla="*/ 235 w 623"/>
                <a:gd name="T45" fmla="*/ 14 h 103"/>
                <a:gd name="T46" fmla="*/ 235 w 623"/>
                <a:gd name="T47" fmla="*/ 14 h 103"/>
                <a:gd name="T48" fmla="*/ 222 w 623"/>
                <a:gd name="T49" fmla="*/ 12 h 103"/>
                <a:gd name="T50" fmla="*/ 206 w 623"/>
                <a:gd name="T51" fmla="*/ 15 h 103"/>
                <a:gd name="T52" fmla="*/ 215 w 623"/>
                <a:gd name="T53" fmla="*/ 17 h 103"/>
                <a:gd name="T54" fmla="*/ 213 w 623"/>
                <a:gd name="T55" fmla="*/ 20 h 103"/>
                <a:gd name="T56" fmla="*/ 218 w 623"/>
                <a:gd name="T57" fmla="*/ 21 h 103"/>
                <a:gd name="T58" fmla="*/ 220 w 623"/>
                <a:gd name="T59" fmla="*/ 25 h 103"/>
                <a:gd name="T60" fmla="*/ 226 w 623"/>
                <a:gd name="T61" fmla="*/ 26 h 103"/>
                <a:gd name="T62" fmla="*/ 243 w 623"/>
                <a:gd name="T63" fmla="*/ 26 h 103"/>
                <a:gd name="T64" fmla="*/ 249 w 623"/>
                <a:gd name="T65" fmla="*/ 24 h 103"/>
                <a:gd name="T66" fmla="*/ 253 w 623"/>
                <a:gd name="T67" fmla="*/ 26 h 103"/>
                <a:gd name="T68" fmla="*/ 262 w 623"/>
                <a:gd name="T69" fmla="*/ 25 h 103"/>
                <a:gd name="T70" fmla="*/ 267 w 623"/>
                <a:gd name="T71" fmla="*/ 22 h 103"/>
                <a:gd name="T72" fmla="*/ 276 w 623"/>
                <a:gd name="T73" fmla="*/ 24 h 103"/>
                <a:gd name="T74" fmla="*/ 282 w 623"/>
                <a:gd name="T75" fmla="*/ 22 h 103"/>
                <a:gd name="T76" fmla="*/ 290 w 623"/>
                <a:gd name="T77" fmla="*/ 22 h 103"/>
                <a:gd name="T78" fmla="*/ 300 w 623"/>
                <a:gd name="T79" fmla="*/ 22 h 103"/>
                <a:gd name="T80" fmla="*/ 285 w 623"/>
                <a:gd name="T81" fmla="*/ 24 h 103"/>
                <a:gd name="T82" fmla="*/ 268 w 623"/>
                <a:gd name="T83" fmla="*/ 28 h 103"/>
                <a:gd name="T84" fmla="*/ 259 w 623"/>
                <a:gd name="T85" fmla="*/ 28 h 103"/>
                <a:gd name="T86" fmla="*/ 255 w 623"/>
                <a:gd name="T87" fmla="*/ 29 h 103"/>
                <a:gd name="T88" fmla="*/ 250 w 623"/>
                <a:gd name="T89" fmla="*/ 32 h 103"/>
                <a:gd name="T90" fmla="*/ 260 w 623"/>
                <a:gd name="T91" fmla="*/ 34 h 103"/>
                <a:gd name="T92" fmla="*/ 273 w 623"/>
                <a:gd name="T93" fmla="*/ 30 h 103"/>
                <a:gd name="T94" fmla="*/ 278 w 623"/>
                <a:gd name="T95" fmla="*/ 30 h 103"/>
                <a:gd name="T96" fmla="*/ 287 w 623"/>
                <a:gd name="T97" fmla="*/ 32 h 103"/>
                <a:gd name="T98" fmla="*/ 282 w 623"/>
                <a:gd name="T99" fmla="*/ 36 h 103"/>
                <a:gd name="T100" fmla="*/ 296 w 623"/>
                <a:gd name="T101" fmla="*/ 36 h 103"/>
                <a:gd name="T102" fmla="*/ 294 w 623"/>
                <a:gd name="T103" fmla="*/ 39 h 103"/>
                <a:gd name="T104" fmla="*/ 275 w 623"/>
                <a:gd name="T105" fmla="*/ 39 h 103"/>
                <a:gd name="T106" fmla="*/ 278 w 623"/>
                <a:gd name="T107" fmla="*/ 42 h 103"/>
                <a:gd name="T108" fmla="*/ 277 w 623"/>
                <a:gd name="T109" fmla="*/ 47 h 103"/>
                <a:gd name="T110" fmla="*/ 303 w 623"/>
                <a:gd name="T111" fmla="*/ 48 h 103"/>
                <a:gd name="T112" fmla="*/ 311 w 623"/>
                <a:gd name="T113" fmla="*/ 50 h 103"/>
                <a:gd name="T114" fmla="*/ 309 w 623"/>
                <a:gd name="T115" fmla="*/ 51 h 1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3" h="103">
                  <a:moveTo>
                    <a:pt x="0" y="103"/>
                  </a:moveTo>
                  <a:lnTo>
                    <a:pt x="3" y="91"/>
                  </a:lnTo>
                  <a:lnTo>
                    <a:pt x="5" y="81"/>
                  </a:lnTo>
                  <a:lnTo>
                    <a:pt x="7" y="72"/>
                  </a:lnTo>
                  <a:lnTo>
                    <a:pt x="11" y="65"/>
                  </a:lnTo>
                  <a:lnTo>
                    <a:pt x="21" y="59"/>
                  </a:lnTo>
                  <a:lnTo>
                    <a:pt x="29" y="51"/>
                  </a:lnTo>
                  <a:lnTo>
                    <a:pt x="37" y="43"/>
                  </a:lnTo>
                  <a:lnTo>
                    <a:pt x="44" y="35"/>
                  </a:lnTo>
                  <a:lnTo>
                    <a:pt x="48" y="30"/>
                  </a:lnTo>
                  <a:lnTo>
                    <a:pt x="55" y="25"/>
                  </a:lnTo>
                  <a:lnTo>
                    <a:pt x="65" y="21"/>
                  </a:lnTo>
                  <a:lnTo>
                    <a:pt x="76" y="17"/>
                  </a:lnTo>
                  <a:lnTo>
                    <a:pt x="89" y="14"/>
                  </a:lnTo>
                  <a:lnTo>
                    <a:pt x="102" y="12"/>
                  </a:lnTo>
                  <a:lnTo>
                    <a:pt x="114" y="10"/>
                  </a:lnTo>
                  <a:lnTo>
                    <a:pt x="124" y="10"/>
                  </a:lnTo>
                  <a:lnTo>
                    <a:pt x="146" y="6"/>
                  </a:lnTo>
                  <a:lnTo>
                    <a:pt x="167" y="3"/>
                  </a:lnTo>
                  <a:lnTo>
                    <a:pt x="189" y="2"/>
                  </a:lnTo>
                  <a:lnTo>
                    <a:pt x="211" y="0"/>
                  </a:lnTo>
                  <a:lnTo>
                    <a:pt x="233" y="2"/>
                  </a:lnTo>
                  <a:lnTo>
                    <a:pt x="254" y="2"/>
                  </a:lnTo>
                  <a:lnTo>
                    <a:pt x="276" y="4"/>
                  </a:lnTo>
                  <a:lnTo>
                    <a:pt x="297" y="5"/>
                  </a:lnTo>
                  <a:lnTo>
                    <a:pt x="305" y="6"/>
                  </a:lnTo>
                  <a:lnTo>
                    <a:pt x="314" y="6"/>
                  </a:lnTo>
                  <a:lnTo>
                    <a:pt x="323" y="6"/>
                  </a:lnTo>
                  <a:lnTo>
                    <a:pt x="332" y="6"/>
                  </a:lnTo>
                  <a:lnTo>
                    <a:pt x="342" y="5"/>
                  </a:lnTo>
                  <a:lnTo>
                    <a:pt x="351" y="4"/>
                  </a:lnTo>
                  <a:lnTo>
                    <a:pt x="359" y="3"/>
                  </a:lnTo>
                  <a:lnTo>
                    <a:pt x="368" y="2"/>
                  </a:lnTo>
                  <a:lnTo>
                    <a:pt x="367" y="7"/>
                  </a:lnTo>
                  <a:lnTo>
                    <a:pt x="369" y="13"/>
                  </a:lnTo>
                  <a:lnTo>
                    <a:pt x="374" y="17"/>
                  </a:lnTo>
                  <a:lnTo>
                    <a:pt x="380" y="17"/>
                  </a:lnTo>
                  <a:lnTo>
                    <a:pt x="376" y="19"/>
                  </a:lnTo>
                  <a:lnTo>
                    <a:pt x="372" y="19"/>
                  </a:lnTo>
                  <a:lnTo>
                    <a:pt x="368" y="19"/>
                  </a:lnTo>
                  <a:lnTo>
                    <a:pt x="367" y="20"/>
                  </a:lnTo>
                  <a:lnTo>
                    <a:pt x="373" y="23"/>
                  </a:lnTo>
                  <a:lnTo>
                    <a:pt x="380" y="25"/>
                  </a:lnTo>
                  <a:lnTo>
                    <a:pt x="387" y="27"/>
                  </a:lnTo>
                  <a:lnTo>
                    <a:pt x="391" y="27"/>
                  </a:lnTo>
                  <a:lnTo>
                    <a:pt x="402" y="26"/>
                  </a:lnTo>
                  <a:lnTo>
                    <a:pt x="413" y="26"/>
                  </a:lnTo>
                  <a:lnTo>
                    <a:pt x="423" y="26"/>
                  </a:lnTo>
                  <a:lnTo>
                    <a:pt x="435" y="26"/>
                  </a:lnTo>
                  <a:lnTo>
                    <a:pt x="446" y="25"/>
                  </a:lnTo>
                  <a:lnTo>
                    <a:pt x="457" y="23"/>
                  </a:lnTo>
                  <a:lnTo>
                    <a:pt x="468" y="22"/>
                  </a:lnTo>
                  <a:lnTo>
                    <a:pt x="479" y="19"/>
                  </a:lnTo>
                  <a:lnTo>
                    <a:pt x="476" y="17"/>
                  </a:lnTo>
                  <a:lnTo>
                    <a:pt x="473" y="15"/>
                  </a:lnTo>
                  <a:lnTo>
                    <a:pt x="470" y="17"/>
                  </a:lnTo>
                  <a:lnTo>
                    <a:pt x="467" y="17"/>
                  </a:lnTo>
                  <a:lnTo>
                    <a:pt x="474" y="14"/>
                  </a:lnTo>
                  <a:lnTo>
                    <a:pt x="480" y="13"/>
                  </a:lnTo>
                  <a:lnTo>
                    <a:pt x="487" y="12"/>
                  </a:lnTo>
                  <a:lnTo>
                    <a:pt x="494" y="11"/>
                  </a:lnTo>
                  <a:lnTo>
                    <a:pt x="501" y="10"/>
                  </a:lnTo>
                  <a:lnTo>
                    <a:pt x="508" y="9"/>
                  </a:lnTo>
                  <a:lnTo>
                    <a:pt x="514" y="9"/>
                  </a:lnTo>
                  <a:lnTo>
                    <a:pt x="521" y="7"/>
                  </a:lnTo>
                  <a:lnTo>
                    <a:pt x="516" y="9"/>
                  </a:lnTo>
                  <a:lnTo>
                    <a:pt x="510" y="9"/>
                  </a:lnTo>
                  <a:lnTo>
                    <a:pt x="504" y="9"/>
                  </a:lnTo>
                  <a:lnTo>
                    <a:pt x="498" y="10"/>
                  </a:lnTo>
                  <a:lnTo>
                    <a:pt x="493" y="10"/>
                  </a:lnTo>
                  <a:lnTo>
                    <a:pt x="488" y="11"/>
                  </a:lnTo>
                  <a:lnTo>
                    <a:pt x="485" y="13"/>
                  </a:lnTo>
                  <a:lnTo>
                    <a:pt x="482" y="17"/>
                  </a:lnTo>
                  <a:lnTo>
                    <a:pt x="482" y="20"/>
                  </a:lnTo>
                  <a:lnTo>
                    <a:pt x="485" y="21"/>
                  </a:lnTo>
                  <a:lnTo>
                    <a:pt x="489" y="22"/>
                  </a:lnTo>
                  <a:lnTo>
                    <a:pt x="494" y="22"/>
                  </a:lnTo>
                  <a:lnTo>
                    <a:pt x="501" y="21"/>
                  </a:lnTo>
                  <a:lnTo>
                    <a:pt x="506" y="21"/>
                  </a:lnTo>
                  <a:lnTo>
                    <a:pt x="512" y="20"/>
                  </a:lnTo>
                  <a:lnTo>
                    <a:pt x="518" y="21"/>
                  </a:lnTo>
                  <a:lnTo>
                    <a:pt x="509" y="22"/>
                  </a:lnTo>
                  <a:lnTo>
                    <a:pt x="501" y="23"/>
                  </a:lnTo>
                  <a:lnTo>
                    <a:pt x="498" y="25"/>
                  </a:lnTo>
                  <a:lnTo>
                    <a:pt x="504" y="27"/>
                  </a:lnTo>
                  <a:lnTo>
                    <a:pt x="499" y="28"/>
                  </a:lnTo>
                  <a:lnTo>
                    <a:pt x="495" y="29"/>
                  </a:lnTo>
                  <a:lnTo>
                    <a:pt x="489" y="29"/>
                  </a:lnTo>
                  <a:lnTo>
                    <a:pt x="485" y="29"/>
                  </a:lnTo>
                  <a:lnTo>
                    <a:pt x="480" y="29"/>
                  </a:lnTo>
                  <a:lnTo>
                    <a:pt x="474" y="29"/>
                  </a:lnTo>
                  <a:lnTo>
                    <a:pt x="470" y="29"/>
                  </a:lnTo>
                  <a:lnTo>
                    <a:pt x="465" y="30"/>
                  </a:lnTo>
                  <a:lnTo>
                    <a:pt x="466" y="30"/>
                  </a:lnTo>
                  <a:lnTo>
                    <a:pt x="468" y="29"/>
                  </a:lnTo>
                  <a:lnTo>
                    <a:pt x="470" y="28"/>
                  </a:lnTo>
                  <a:lnTo>
                    <a:pt x="471" y="27"/>
                  </a:lnTo>
                  <a:lnTo>
                    <a:pt x="463" y="26"/>
                  </a:lnTo>
                  <a:lnTo>
                    <a:pt x="455" y="25"/>
                  </a:lnTo>
                  <a:lnTo>
                    <a:pt x="445" y="25"/>
                  </a:lnTo>
                  <a:lnTo>
                    <a:pt x="437" y="26"/>
                  </a:lnTo>
                  <a:lnTo>
                    <a:pt x="429" y="27"/>
                  </a:lnTo>
                  <a:lnTo>
                    <a:pt x="421" y="28"/>
                  </a:lnTo>
                  <a:lnTo>
                    <a:pt x="413" y="30"/>
                  </a:lnTo>
                  <a:lnTo>
                    <a:pt x="405" y="33"/>
                  </a:lnTo>
                  <a:lnTo>
                    <a:pt x="413" y="36"/>
                  </a:lnTo>
                  <a:lnTo>
                    <a:pt x="422" y="36"/>
                  </a:lnTo>
                  <a:lnTo>
                    <a:pt x="430" y="34"/>
                  </a:lnTo>
                  <a:lnTo>
                    <a:pt x="438" y="33"/>
                  </a:lnTo>
                  <a:lnTo>
                    <a:pt x="434" y="35"/>
                  </a:lnTo>
                  <a:lnTo>
                    <a:pt x="430" y="37"/>
                  </a:lnTo>
                  <a:lnTo>
                    <a:pt x="426" y="40"/>
                  </a:lnTo>
                  <a:lnTo>
                    <a:pt x="423" y="42"/>
                  </a:lnTo>
                  <a:lnTo>
                    <a:pt x="423" y="43"/>
                  </a:lnTo>
                  <a:lnTo>
                    <a:pt x="427" y="44"/>
                  </a:lnTo>
                  <a:lnTo>
                    <a:pt x="436" y="43"/>
                  </a:lnTo>
                  <a:lnTo>
                    <a:pt x="450" y="42"/>
                  </a:lnTo>
                  <a:lnTo>
                    <a:pt x="445" y="45"/>
                  </a:lnTo>
                  <a:lnTo>
                    <a:pt x="442" y="49"/>
                  </a:lnTo>
                  <a:lnTo>
                    <a:pt x="440" y="51"/>
                  </a:lnTo>
                  <a:lnTo>
                    <a:pt x="440" y="53"/>
                  </a:lnTo>
                  <a:lnTo>
                    <a:pt x="441" y="55"/>
                  </a:lnTo>
                  <a:lnTo>
                    <a:pt x="445" y="56"/>
                  </a:lnTo>
                  <a:lnTo>
                    <a:pt x="453" y="53"/>
                  </a:lnTo>
                  <a:lnTo>
                    <a:pt x="465" y="50"/>
                  </a:lnTo>
                  <a:lnTo>
                    <a:pt x="472" y="53"/>
                  </a:lnTo>
                  <a:lnTo>
                    <a:pt x="480" y="55"/>
                  </a:lnTo>
                  <a:lnTo>
                    <a:pt x="486" y="53"/>
                  </a:lnTo>
                  <a:lnTo>
                    <a:pt x="485" y="50"/>
                  </a:lnTo>
                  <a:lnTo>
                    <a:pt x="489" y="51"/>
                  </a:lnTo>
                  <a:lnTo>
                    <a:pt x="495" y="50"/>
                  </a:lnTo>
                  <a:lnTo>
                    <a:pt x="499" y="49"/>
                  </a:lnTo>
                  <a:lnTo>
                    <a:pt x="504" y="48"/>
                  </a:lnTo>
                  <a:lnTo>
                    <a:pt x="504" y="49"/>
                  </a:lnTo>
                  <a:lnTo>
                    <a:pt x="505" y="51"/>
                  </a:lnTo>
                  <a:lnTo>
                    <a:pt x="506" y="52"/>
                  </a:lnTo>
                  <a:lnTo>
                    <a:pt x="513" y="49"/>
                  </a:lnTo>
                  <a:lnTo>
                    <a:pt x="519" y="49"/>
                  </a:lnTo>
                  <a:lnTo>
                    <a:pt x="525" y="50"/>
                  </a:lnTo>
                  <a:lnTo>
                    <a:pt x="533" y="50"/>
                  </a:lnTo>
                  <a:lnTo>
                    <a:pt x="534" y="49"/>
                  </a:lnTo>
                  <a:lnTo>
                    <a:pt x="535" y="48"/>
                  </a:lnTo>
                  <a:lnTo>
                    <a:pt x="535" y="45"/>
                  </a:lnTo>
                  <a:lnTo>
                    <a:pt x="535" y="43"/>
                  </a:lnTo>
                  <a:lnTo>
                    <a:pt x="541" y="45"/>
                  </a:lnTo>
                  <a:lnTo>
                    <a:pt x="548" y="48"/>
                  </a:lnTo>
                  <a:lnTo>
                    <a:pt x="553" y="48"/>
                  </a:lnTo>
                  <a:lnTo>
                    <a:pt x="558" y="49"/>
                  </a:lnTo>
                  <a:lnTo>
                    <a:pt x="562" y="48"/>
                  </a:lnTo>
                  <a:lnTo>
                    <a:pt x="564" y="48"/>
                  </a:lnTo>
                  <a:lnTo>
                    <a:pt x="565" y="45"/>
                  </a:lnTo>
                  <a:lnTo>
                    <a:pt x="564" y="44"/>
                  </a:lnTo>
                  <a:lnTo>
                    <a:pt x="570" y="44"/>
                  </a:lnTo>
                  <a:lnTo>
                    <a:pt x="574" y="44"/>
                  </a:lnTo>
                  <a:lnTo>
                    <a:pt x="580" y="44"/>
                  </a:lnTo>
                  <a:lnTo>
                    <a:pt x="585" y="45"/>
                  </a:lnTo>
                  <a:lnTo>
                    <a:pt x="591" y="45"/>
                  </a:lnTo>
                  <a:lnTo>
                    <a:pt x="595" y="45"/>
                  </a:lnTo>
                  <a:lnTo>
                    <a:pt x="601" y="45"/>
                  </a:lnTo>
                  <a:lnTo>
                    <a:pt x="607" y="44"/>
                  </a:lnTo>
                  <a:lnTo>
                    <a:pt x="595" y="45"/>
                  </a:lnTo>
                  <a:lnTo>
                    <a:pt x="584" y="47"/>
                  </a:lnTo>
                  <a:lnTo>
                    <a:pt x="571" y="48"/>
                  </a:lnTo>
                  <a:lnTo>
                    <a:pt x="559" y="49"/>
                  </a:lnTo>
                  <a:lnTo>
                    <a:pt x="549" y="51"/>
                  </a:lnTo>
                  <a:lnTo>
                    <a:pt x="541" y="53"/>
                  </a:lnTo>
                  <a:lnTo>
                    <a:pt x="536" y="57"/>
                  </a:lnTo>
                  <a:lnTo>
                    <a:pt x="535" y="61"/>
                  </a:lnTo>
                  <a:lnTo>
                    <a:pt x="529" y="59"/>
                  </a:lnTo>
                  <a:lnTo>
                    <a:pt x="524" y="58"/>
                  </a:lnTo>
                  <a:lnTo>
                    <a:pt x="518" y="56"/>
                  </a:lnTo>
                  <a:lnTo>
                    <a:pt x="513" y="56"/>
                  </a:lnTo>
                  <a:lnTo>
                    <a:pt x="510" y="56"/>
                  </a:lnTo>
                  <a:lnTo>
                    <a:pt x="509" y="56"/>
                  </a:lnTo>
                  <a:lnTo>
                    <a:pt x="510" y="58"/>
                  </a:lnTo>
                  <a:lnTo>
                    <a:pt x="516" y="61"/>
                  </a:lnTo>
                  <a:lnTo>
                    <a:pt x="511" y="64"/>
                  </a:lnTo>
                  <a:lnTo>
                    <a:pt x="505" y="64"/>
                  </a:lnTo>
                  <a:lnTo>
                    <a:pt x="501" y="65"/>
                  </a:lnTo>
                  <a:lnTo>
                    <a:pt x="496" y="67"/>
                  </a:lnTo>
                  <a:lnTo>
                    <a:pt x="502" y="68"/>
                  </a:lnTo>
                  <a:lnTo>
                    <a:pt x="510" y="68"/>
                  </a:lnTo>
                  <a:lnTo>
                    <a:pt x="520" y="68"/>
                  </a:lnTo>
                  <a:lnTo>
                    <a:pt x="529" y="67"/>
                  </a:lnTo>
                  <a:lnTo>
                    <a:pt x="539" y="66"/>
                  </a:lnTo>
                  <a:lnTo>
                    <a:pt x="544" y="64"/>
                  </a:lnTo>
                  <a:lnTo>
                    <a:pt x="547" y="61"/>
                  </a:lnTo>
                  <a:lnTo>
                    <a:pt x="544" y="58"/>
                  </a:lnTo>
                  <a:lnTo>
                    <a:pt x="550" y="58"/>
                  </a:lnTo>
                  <a:lnTo>
                    <a:pt x="555" y="58"/>
                  </a:lnTo>
                  <a:lnTo>
                    <a:pt x="557" y="60"/>
                  </a:lnTo>
                  <a:lnTo>
                    <a:pt x="555" y="64"/>
                  </a:lnTo>
                  <a:lnTo>
                    <a:pt x="562" y="66"/>
                  </a:lnTo>
                  <a:lnTo>
                    <a:pt x="568" y="65"/>
                  </a:lnTo>
                  <a:lnTo>
                    <a:pt x="574" y="64"/>
                  </a:lnTo>
                  <a:lnTo>
                    <a:pt x="580" y="67"/>
                  </a:lnTo>
                  <a:lnTo>
                    <a:pt x="574" y="68"/>
                  </a:lnTo>
                  <a:lnTo>
                    <a:pt x="570" y="71"/>
                  </a:lnTo>
                  <a:lnTo>
                    <a:pt x="565" y="72"/>
                  </a:lnTo>
                  <a:lnTo>
                    <a:pt x="565" y="74"/>
                  </a:lnTo>
                  <a:lnTo>
                    <a:pt x="569" y="75"/>
                  </a:lnTo>
                  <a:lnTo>
                    <a:pt x="577" y="75"/>
                  </a:lnTo>
                  <a:lnTo>
                    <a:pt x="593" y="73"/>
                  </a:lnTo>
                  <a:lnTo>
                    <a:pt x="617" y="70"/>
                  </a:lnTo>
                  <a:lnTo>
                    <a:pt x="608" y="74"/>
                  </a:lnTo>
                  <a:lnTo>
                    <a:pt x="599" y="78"/>
                  </a:lnTo>
                  <a:lnTo>
                    <a:pt x="589" y="79"/>
                  </a:lnTo>
                  <a:lnTo>
                    <a:pt x="579" y="79"/>
                  </a:lnTo>
                  <a:lnTo>
                    <a:pt x="570" y="78"/>
                  </a:lnTo>
                  <a:lnTo>
                    <a:pt x="559" y="78"/>
                  </a:lnTo>
                  <a:lnTo>
                    <a:pt x="550" y="79"/>
                  </a:lnTo>
                  <a:lnTo>
                    <a:pt x="541" y="81"/>
                  </a:lnTo>
                  <a:lnTo>
                    <a:pt x="546" y="83"/>
                  </a:lnTo>
                  <a:lnTo>
                    <a:pt x="551" y="83"/>
                  </a:lnTo>
                  <a:lnTo>
                    <a:pt x="556" y="85"/>
                  </a:lnTo>
                  <a:lnTo>
                    <a:pt x="561" y="87"/>
                  </a:lnTo>
                  <a:lnTo>
                    <a:pt x="551" y="89"/>
                  </a:lnTo>
                  <a:lnTo>
                    <a:pt x="550" y="93"/>
                  </a:lnTo>
                  <a:lnTo>
                    <a:pt x="554" y="95"/>
                  </a:lnTo>
                  <a:lnTo>
                    <a:pt x="563" y="96"/>
                  </a:lnTo>
                  <a:lnTo>
                    <a:pt x="576" y="97"/>
                  </a:lnTo>
                  <a:lnTo>
                    <a:pt x="589" y="98"/>
                  </a:lnTo>
                  <a:lnTo>
                    <a:pt x="606" y="97"/>
                  </a:lnTo>
                  <a:lnTo>
                    <a:pt x="621" y="95"/>
                  </a:lnTo>
                  <a:lnTo>
                    <a:pt x="621" y="97"/>
                  </a:lnTo>
                  <a:lnTo>
                    <a:pt x="621" y="98"/>
                  </a:lnTo>
                  <a:lnTo>
                    <a:pt x="622" y="100"/>
                  </a:lnTo>
                  <a:lnTo>
                    <a:pt x="623" y="101"/>
                  </a:lnTo>
                  <a:lnTo>
                    <a:pt x="622" y="102"/>
                  </a:lnTo>
                  <a:lnTo>
                    <a:pt x="621" y="102"/>
                  </a:lnTo>
                  <a:lnTo>
                    <a:pt x="619" y="103"/>
                  </a:lnTo>
                  <a:lnTo>
                    <a:pt x="618" y="103"/>
                  </a:lnTo>
                  <a:lnTo>
                    <a:pt x="0" y="103"/>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5" name="Freeform 130">
              <a:extLst>
                <a:ext uri="{FF2B5EF4-FFF2-40B4-BE49-F238E27FC236}">
                  <a16:creationId xmlns:a16="http://schemas.microsoft.com/office/drawing/2014/main" id="{BA1852D8-1EC8-444E-A049-E1C29CCD4F8E}"/>
                </a:ext>
              </a:extLst>
            </p:cNvPr>
            <p:cNvSpPr>
              <a:spLocks/>
            </p:cNvSpPr>
            <p:nvPr/>
          </p:nvSpPr>
          <p:spPr bwMode="auto">
            <a:xfrm>
              <a:off x="4164" y="1441"/>
              <a:ext cx="39" cy="4"/>
            </a:xfrm>
            <a:custGeom>
              <a:avLst/>
              <a:gdLst>
                <a:gd name="T0" fmla="*/ 0 w 80"/>
                <a:gd name="T1" fmla="*/ 4 h 8"/>
                <a:gd name="T2" fmla="*/ 1 w 80"/>
                <a:gd name="T3" fmla="*/ 4 h 8"/>
                <a:gd name="T4" fmla="*/ 2 w 80"/>
                <a:gd name="T5" fmla="*/ 4 h 8"/>
                <a:gd name="T6" fmla="*/ 3 w 80"/>
                <a:gd name="T7" fmla="*/ 4 h 8"/>
                <a:gd name="T8" fmla="*/ 4 w 80"/>
                <a:gd name="T9" fmla="*/ 3 h 8"/>
                <a:gd name="T10" fmla="*/ 3 w 80"/>
                <a:gd name="T11" fmla="*/ 3 h 8"/>
                <a:gd name="T12" fmla="*/ 3 w 80"/>
                <a:gd name="T13" fmla="*/ 2 h 8"/>
                <a:gd name="T14" fmla="*/ 2 w 80"/>
                <a:gd name="T15" fmla="*/ 2 h 8"/>
                <a:gd name="T16" fmla="*/ 1 w 80"/>
                <a:gd name="T17" fmla="*/ 2 h 8"/>
                <a:gd name="T18" fmla="*/ 6 w 80"/>
                <a:gd name="T19" fmla="*/ 3 h 8"/>
                <a:gd name="T20" fmla="*/ 10 w 80"/>
                <a:gd name="T21" fmla="*/ 4 h 8"/>
                <a:gd name="T22" fmla="*/ 15 w 80"/>
                <a:gd name="T23" fmla="*/ 4 h 8"/>
                <a:gd name="T24" fmla="*/ 20 w 80"/>
                <a:gd name="T25" fmla="*/ 3 h 8"/>
                <a:gd name="T26" fmla="*/ 24 w 80"/>
                <a:gd name="T27" fmla="*/ 3 h 8"/>
                <a:gd name="T28" fmla="*/ 29 w 80"/>
                <a:gd name="T29" fmla="*/ 2 h 8"/>
                <a:gd name="T30" fmla="*/ 35 w 80"/>
                <a:gd name="T31" fmla="*/ 1 h 8"/>
                <a:gd name="T32" fmla="*/ 39 w 80"/>
                <a:gd name="T33" fmla="*/ 0 h 8"/>
                <a:gd name="T34" fmla="*/ 35 w 80"/>
                <a:gd name="T35" fmla="*/ 1 h 8"/>
                <a:gd name="T36" fmla="*/ 31 w 80"/>
                <a:gd name="T37" fmla="*/ 2 h 8"/>
                <a:gd name="T38" fmla="*/ 27 w 80"/>
                <a:gd name="T39" fmla="*/ 3 h 8"/>
                <a:gd name="T40" fmla="*/ 23 w 80"/>
                <a:gd name="T41" fmla="*/ 3 h 8"/>
                <a:gd name="T42" fmla="*/ 19 w 80"/>
                <a:gd name="T43" fmla="*/ 3 h 8"/>
                <a:gd name="T44" fmla="*/ 15 w 80"/>
                <a:gd name="T45" fmla="*/ 4 h 8"/>
                <a:gd name="T46" fmla="*/ 11 w 80"/>
                <a:gd name="T47" fmla="*/ 4 h 8"/>
                <a:gd name="T48" fmla="*/ 7 w 80"/>
                <a:gd name="T49" fmla="*/ 4 h 8"/>
                <a:gd name="T50" fmla="*/ 0 w 80"/>
                <a:gd name="T51" fmla="*/ 4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8">
                  <a:moveTo>
                    <a:pt x="0" y="8"/>
                  </a:moveTo>
                  <a:lnTo>
                    <a:pt x="3" y="8"/>
                  </a:lnTo>
                  <a:lnTo>
                    <a:pt x="5" y="7"/>
                  </a:lnTo>
                  <a:lnTo>
                    <a:pt x="6" y="7"/>
                  </a:lnTo>
                  <a:lnTo>
                    <a:pt x="8" y="6"/>
                  </a:lnTo>
                  <a:lnTo>
                    <a:pt x="7" y="5"/>
                  </a:lnTo>
                  <a:lnTo>
                    <a:pt x="6" y="3"/>
                  </a:lnTo>
                  <a:lnTo>
                    <a:pt x="4" y="3"/>
                  </a:lnTo>
                  <a:lnTo>
                    <a:pt x="3" y="3"/>
                  </a:lnTo>
                  <a:lnTo>
                    <a:pt x="12" y="6"/>
                  </a:lnTo>
                  <a:lnTo>
                    <a:pt x="21" y="7"/>
                  </a:lnTo>
                  <a:lnTo>
                    <a:pt x="30" y="7"/>
                  </a:lnTo>
                  <a:lnTo>
                    <a:pt x="41" y="6"/>
                  </a:lnTo>
                  <a:lnTo>
                    <a:pt x="50" y="5"/>
                  </a:lnTo>
                  <a:lnTo>
                    <a:pt x="60" y="3"/>
                  </a:lnTo>
                  <a:lnTo>
                    <a:pt x="71" y="2"/>
                  </a:lnTo>
                  <a:lnTo>
                    <a:pt x="80" y="0"/>
                  </a:lnTo>
                  <a:lnTo>
                    <a:pt x="72" y="1"/>
                  </a:lnTo>
                  <a:lnTo>
                    <a:pt x="64" y="3"/>
                  </a:lnTo>
                  <a:lnTo>
                    <a:pt x="56" y="5"/>
                  </a:lnTo>
                  <a:lnTo>
                    <a:pt x="47" y="6"/>
                  </a:lnTo>
                  <a:lnTo>
                    <a:pt x="39" y="6"/>
                  </a:lnTo>
                  <a:lnTo>
                    <a:pt x="31" y="7"/>
                  </a:lnTo>
                  <a:lnTo>
                    <a:pt x="23" y="8"/>
                  </a:lnTo>
                  <a:lnTo>
                    <a:pt x="15" y="8"/>
                  </a:lnTo>
                  <a:lnTo>
                    <a:pt x="0" y="8"/>
                  </a:lnTo>
                  <a:close/>
                </a:path>
              </a:pathLst>
            </a:custGeom>
            <a:solidFill>
              <a:srgbClr val="BCD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6" name="Freeform 131">
              <a:extLst>
                <a:ext uri="{FF2B5EF4-FFF2-40B4-BE49-F238E27FC236}">
                  <a16:creationId xmlns:a16="http://schemas.microsoft.com/office/drawing/2014/main" id="{C708AC38-7552-460B-B9BA-B6D3442A770A}"/>
                </a:ext>
              </a:extLst>
            </p:cNvPr>
            <p:cNvSpPr>
              <a:spLocks/>
            </p:cNvSpPr>
            <p:nvPr/>
          </p:nvSpPr>
          <p:spPr bwMode="auto">
            <a:xfrm>
              <a:off x="3756" y="1445"/>
              <a:ext cx="519" cy="51"/>
            </a:xfrm>
            <a:custGeom>
              <a:avLst/>
              <a:gdLst>
                <a:gd name="T0" fmla="*/ 391 w 1039"/>
                <a:gd name="T1" fmla="*/ 3 h 101"/>
                <a:gd name="T2" fmla="*/ 391 w 1039"/>
                <a:gd name="T3" fmla="*/ 5 h 101"/>
                <a:gd name="T4" fmla="*/ 382 w 1039"/>
                <a:gd name="T5" fmla="*/ 5 h 101"/>
                <a:gd name="T6" fmla="*/ 378 w 1039"/>
                <a:gd name="T7" fmla="*/ 7 h 101"/>
                <a:gd name="T8" fmla="*/ 322 w 1039"/>
                <a:gd name="T9" fmla="*/ 11 h 101"/>
                <a:gd name="T10" fmla="*/ 297 w 1039"/>
                <a:gd name="T11" fmla="*/ 18 h 101"/>
                <a:gd name="T12" fmla="*/ 266 w 1039"/>
                <a:gd name="T13" fmla="*/ 30 h 101"/>
                <a:gd name="T14" fmla="*/ 283 w 1039"/>
                <a:gd name="T15" fmla="*/ 28 h 101"/>
                <a:gd name="T16" fmla="*/ 294 w 1039"/>
                <a:gd name="T17" fmla="*/ 26 h 101"/>
                <a:gd name="T18" fmla="*/ 326 w 1039"/>
                <a:gd name="T19" fmla="*/ 20 h 101"/>
                <a:gd name="T20" fmla="*/ 335 w 1039"/>
                <a:gd name="T21" fmla="*/ 22 h 101"/>
                <a:gd name="T22" fmla="*/ 330 w 1039"/>
                <a:gd name="T23" fmla="*/ 25 h 101"/>
                <a:gd name="T24" fmla="*/ 335 w 1039"/>
                <a:gd name="T25" fmla="*/ 29 h 101"/>
                <a:gd name="T26" fmla="*/ 334 w 1039"/>
                <a:gd name="T27" fmla="*/ 35 h 101"/>
                <a:gd name="T28" fmla="*/ 347 w 1039"/>
                <a:gd name="T29" fmla="*/ 32 h 101"/>
                <a:gd name="T30" fmla="*/ 364 w 1039"/>
                <a:gd name="T31" fmla="*/ 30 h 101"/>
                <a:gd name="T32" fmla="*/ 339 w 1039"/>
                <a:gd name="T33" fmla="*/ 26 h 101"/>
                <a:gd name="T34" fmla="*/ 354 w 1039"/>
                <a:gd name="T35" fmla="*/ 23 h 101"/>
                <a:gd name="T36" fmla="*/ 360 w 1039"/>
                <a:gd name="T37" fmla="*/ 19 h 101"/>
                <a:gd name="T38" fmla="*/ 373 w 1039"/>
                <a:gd name="T39" fmla="*/ 16 h 101"/>
                <a:gd name="T40" fmla="*/ 367 w 1039"/>
                <a:gd name="T41" fmla="*/ 19 h 101"/>
                <a:gd name="T42" fmla="*/ 369 w 1039"/>
                <a:gd name="T43" fmla="*/ 24 h 101"/>
                <a:gd name="T44" fmla="*/ 391 w 1039"/>
                <a:gd name="T45" fmla="*/ 22 h 101"/>
                <a:gd name="T46" fmla="*/ 407 w 1039"/>
                <a:gd name="T47" fmla="*/ 17 h 101"/>
                <a:gd name="T48" fmla="*/ 401 w 1039"/>
                <a:gd name="T49" fmla="*/ 15 h 101"/>
                <a:gd name="T50" fmla="*/ 399 w 1039"/>
                <a:gd name="T51" fmla="*/ 11 h 101"/>
                <a:gd name="T52" fmla="*/ 416 w 1039"/>
                <a:gd name="T53" fmla="*/ 9 h 101"/>
                <a:gd name="T54" fmla="*/ 426 w 1039"/>
                <a:gd name="T55" fmla="*/ 6 h 101"/>
                <a:gd name="T56" fmla="*/ 428 w 1039"/>
                <a:gd name="T57" fmla="*/ 14 h 101"/>
                <a:gd name="T58" fmla="*/ 470 w 1039"/>
                <a:gd name="T59" fmla="*/ 16 h 101"/>
                <a:gd name="T60" fmla="*/ 495 w 1039"/>
                <a:gd name="T61" fmla="*/ 9 h 101"/>
                <a:gd name="T62" fmla="*/ 508 w 1039"/>
                <a:gd name="T63" fmla="*/ 7 h 101"/>
                <a:gd name="T64" fmla="*/ 489 w 1039"/>
                <a:gd name="T65" fmla="*/ 14 h 101"/>
                <a:gd name="T66" fmla="*/ 481 w 1039"/>
                <a:gd name="T67" fmla="*/ 22 h 101"/>
                <a:gd name="T68" fmla="*/ 470 w 1039"/>
                <a:gd name="T69" fmla="*/ 27 h 101"/>
                <a:gd name="T70" fmla="*/ 443 w 1039"/>
                <a:gd name="T71" fmla="*/ 31 h 101"/>
                <a:gd name="T72" fmla="*/ 455 w 1039"/>
                <a:gd name="T73" fmla="*/ 25 h 101"/>
                <a:gd name="T74" fmla="*/ 456 w 1039"/>
                <a:gd name="T75" fmla="*/ 21 h 101"/>
                <a:gd name="T76" fmla="*/ 436 w 1039"/>
                <a:gd name="T77" fmla="*/ 26 h 101"/>
                <a:gd name="T78" fmla="*/ 415 w 1039"/>
                <a:gd name="T79" fmla="*/ 30 h 101"/>
                <a:gd name="T80" fmla="*/ 420 w 1039"/>
                <a:gd name="T81" fmla="*/ 27 h 101"/>
                <a:gd name="T82" fmla="*/ 385 w 1039"/>
                <a:gd name="T83" fmla="*/ 28 h 101"/>
                <a:gd name="T84" fmla="*/ 375 w 1039"/>
                <a:gd name="T85" fmla="*/ 32 h 101"/>
                <a:gd name="T86" fmla="*/ 351 w 1039"/>
                <a:gd name="T87" fmla="*/ 39 h 101"/>
                <a:gd name="T88" fmla="*/ 377 w 1039"/>
                <a:gd name="T89" fmla="*/ 42 h 101"/>
                <a:gd name="T90" fmla="*/ 413 w 1039"/>
                <a:gd name="T91" fmla="*/ 41 h 101"/>
                <a:gd name="T92" fmla="*/ 434 w 1039"/>
                <a:gd name="T93" fmla="*/ 35 h 101"/>
                <a:gd name="T94" fmla="*/ 471 w 1039"/>
                <a:gd name="T95" fmla="*/ 32 h 101"/>
                <a:gd name="T96" fmla="*/ 508 w 1039"/>
                <a:gd name="T97" fmla="*/ 35 h 101"/>
                <a:gd name="T98" fmla="*/ 495 w 1039"/>
                <a:gd name="T99" fmla="*/ 38 h 101"/>
                <a:gd name="T100" fmla="*/ 508 w 1039"/>
                <a:gd name="T101" fmla="*/ 40 h 101"/>
                <a:gd name="T102" fmla="*/ 477 w 1039"/>
                <a:gd name="T103" fmla="*/ 47 h 101"/>
                <a:gd name="T104" fmla="*/ 513 w 1039"/>
                <a:gd name="T105" fmla="*/ 47 h 101"/>
                <a:gd name="T106" fmla="*/ 3 w 1039"/>
                <a:gd name="T107" fmla="*/ 50 h 101"/>
                <a:gd name="T108" fmla="*/ 14 w 1039"/>
                <a:gd name="T109" fmla="*/ 8 h 101"/>
                <a:gd name="T110" fmla="*/ 317 w 1039"/>
                <a:gd name="T111" fmla="*/ 8 h 101"/>
                <a:gd name="T112" fmla="*/ 325 w 1039"/>
                <a:gd name="T113" fmla="*/ 7 h 101"/>
                <a:gd name="T114" fmla="*/ 328 w 1039"/>
                <a:gd name="T115" fmla="*/ 9 h 101"/>
                <a:gd name="T116" fmla="*/ 345 w 1039"/>
                <a:gd name="T117" fmla="*/ 8 h 101"/>
                <a:gd name="T118" fmla="*/ 349 w 1039"/>
                <a:gd name="T119" fmla="*/ 4 h 101"/>
                <a:gd name="T120" fmla="*/ 372 w 1039"/>
                <a:gd name="T121" fmla="*/ 1 h 101"/>
                <a:gd name="T122" fmla="*/ 415 w 1039"/>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9" h="101">
                  <a:moveTo>
                    <a:pt x="830" y="0"/>
                  </a:moveTo>
                  <a:lnTo>
                    <a:pt x="823" y="0"/>
                  </a:lnTo>
                  <a:lnTo>
                    <a:pt x="816" y="1"/>
                  </a:lnTo>
                  <a:lnTo>
                    <a:pt x="809" y="1"/>
                  </a:lnTo>
                  <a:lnTo>
                    <a:pt x="803" y="2"/>
                  </a:lnTo>
                  <a:lnTo>
                    <a:pt x="796" y="3"/>
                  </a:lnTo>
                  <a:lnTo>
                    <a:pt x="789" y="5"/>
                  </a:lnTo>
                  <a:lnTo>
                    <a:pt x="782" y="5"/>
                  </a:lnTo>
                  <a:lnTo>
                    <a:pt x="775" y="6"/>
                  </a:lnTo>
                  <a:lnTo>
                    <a:pt x="773" y="6"/>
                  </a:lnTo>
                  <a:lnTo>
                    <a:pt x="769" y="6"/>
                  </a:lnTo>
                  <a:lnTo>
                    <a:pt x="767" y="7"/>
                  </a:lnTo>
                  <a:lnTo>
                    <a:pt x="766" y="9"/>
                  </a:lnTo>
                  <a:lnTo>
                    <a:pt x="770" y="13"/>
                  </a:lnTo>
                  <a:lnTo>
                    <a:pt x="776" y="11"/>
                  </a:lnTo>
                  <a:lnTo>
                    <a:pt x="783" y="10"/>
                  </a:lnTo>
                  <a:lnTo>
                    <a:pt x="789" y="9"/>
                  </a:lnTo>
                  <a:lnTo>
                    <a:pt x="783" y="13"/>
                  </a:lnTo>
                  <a:lnTo>
                    <a:pt x="776" y="13"/>
                  </a:lnTo>
                  <a:lnTo>
                    <a:pt x="769" y="13"/>
                  </a:lnTo>
                  <a:lnTo>
                    <a:pt x="762" y="13"/>
                  </a:lnTo>
                  <a:lnTo>
                    <a:pt x="763" y="11"/>
                  </a:lnTo>
                  <a:lnTo>
                    <a:pt x="763" y="10"/>
                  </a:lnTo>
                  <a:lnTo>
                    <a:pt x="765" y="10"/>
                  </a:lnTo>
                  <a:lnTo>
                    <a:pt x="765" y="9"/>
                  </a:lnTo>
                  <a:lnTo>
                    <a:pt x="763" y="7"/>
                  </a:lnTo>
                  <a:lnTo>
                    <a:pt x="761" y="6"/>
                  </a:lnTo>
                  <a:lnTo>
                    <a:pt x="759" y="6"/>
                  </a:lnTo>
                  <a:lnTo>
                    <a:pt x="756" y="7"/>
                  </a:lnTo>
                  <a:lnTo>
                    <a:pt x="754" y="9"/>
                  </a:lnTo>
                  <a:lnTo>
                    <a:pt x="755" y="11"/>
                  </a:lnTo>
                  <a:lnTo>
                    <a:pt x="756" y="13"/>
                  </a:lnTo>
                  <a:lnTo>
                    <a:pt x="756" y="14"/>
                  </a:lnTo>
                  <a:lnTo>
                    <a:pt x="740" y="16"/>
                  </a:lnTo>
                  <a:lnTo>
                    <a:pt x="724" y="17"/>
                  </a:lnTo>
                  <a:lnTo>
                    <a:pt x="708" y="18"/>
                  </a:lnTo>
                  <a:lnTo>
                    <a:pt x="692" y="18"/>
                  </a:lnTo>
                  <a:lnTo>
                    <a:pt x="676" y="18"/>
                  </a:lnTo>
                  <a:lnTo>
                    <a:pt x="661" y="20"/>
                  </a:lnTo>
                  <a:lnTo>
                    <a:pt x="645" y="21"/>
                  </a:lnTo>
                  <a:lnTo>
                    <a:pt x="628" y="23"/>
                  </a:lnTo>
                  <a:lnTo>
                    <a:pt x="633" y="26"/>
                  </a:lnTo>
                  <a:lnTo>
                    <a:pt x="640" y="28"/>
                  </a:lnTo>
                  <a:lnTo>
                    <a:pt x="645" y="29"/>
                  </a:lnTo>
                  <a:lnTo>
                    <a:pt x="648" y="35"/>
                  </a:lnTo>
                  <a:lnTo>
                    <a:pt x="631" y="33"/>
                  </a:lnTo>
                  <a:lnTo>
                    <a:pt x="612" y="33"/>
                  </a:lnTo>
                  <a:lnTo>
                    <a:pt x="595" y="35"/>
                  </a:lnTo>
                  <a:lnTo>
                    <a:pt x="578" y="37"/>
                  </a:lnTo>
                  <a:lnTo>
                    <a:pt x="560" y="40"/>
                  </a:lnTo>
                  <a:lnTo>
                    <a:pt x="543" y="45"/>
                  </a:lnTo>
                  <a:lnTo>
                    <a:pt x="527" y="51"/>
                  </a:lnTo>
                  <a:lnTo>
                    <a:pt x="510" y="55"/>
                  </a:lnTo>
                  <a:lnTo>
                    <a:pt x="517" y="56"/>
                  </a:lnTo>
                  <a:lnTo>
                    <a:pt x="525" y="58"/>
                  </a:lnTo>
                  <a:lnTo>
                    <a:pt x="532" y="59"/>
                  </a:lnTo>
                  <a:lnTo>
                    <a:pt x="540" y="59"/>
                  </a:lnTo>
                  <a:lnTo>
                    <a:pt x="547" y="59"/>
                  </a:lnTo>
                  <a:lnTo>
                    <a:pt x="555" y="59"/>
                  </a:lnTo>
                  <a:lnTo>
                    <a:pt x="562" y="59"/>
                  </a:lnTo>
                  <a:lnTo>
                    <a:pt x="570" y="58"/>
                  </a:lnTo>
                  <a:lnTo>
                    <a:pt x="569" y="56"/>
                  </a:lnTo>
                  <a:lnTo>
                    <a:pt x="567" y="55"/>
                  </a:lnTo>
                  <a:lnTo>
                    <a:pt x="566" y="55"/>
                  </a:lnTo>
                  <a:lnTo>
                    <a:pt x="573" y="55"/>
                  </a:lnTo>
                  <a:lnTo>
                    <a:pt x="580" y="58"/>
                  </a:lnTo>
                  <a:lnTo>
                    <a:pt x="586" y="59"/>
                  </a:lnTo>
                  <a:lnTo>
                    <a:pt x="592" y="54"/>
                  </a:lnTo>
                  <a:lnTo>
                    <a:pt x="590" y="53"/>
                  </a:lnTo>
                  <a:lnTo>
                    <a:pt x="588" y="52"/>
                  </a:lnTo>
                  <a:lnTo>
                    <a:pt x="586" y="52"/>
                  </a:lnTo>
                  <a:lnTo>
                    <a:pt x="595" y="48"/>
                  </a:lnTo>
                  <a:lnTo>
                    <a:pt x="604" y="46"/>
                  </a:lnTo>
                  <a:lnTo>
                    <a:pt x="613" y="45"/>
                  </a:lnTo>
                  <a:lnTo>
                    <a:pt x="623" y="44"/>
                  </a:lnTo>
                  <a:lnTo>
                    <a:pt x="632" y="43"/>
                  </a:lnTo>
                  <a:lnTo>
                    <a:pt x="642" y="41"/>
                  </a:lnTo>
                  <a:lnTo>
                    <a:pt x="652" y="39"/>
                  </a:lnTo>
                  <a:lnTo>
                    <a:pt x="661" y="37"/>
                  </a:lnTo>
                  <a:lnTo>
                    <a:pt x="665" y="36"/>
                  </a:lnTo>
                  <a:lnTo>
                    <a:pt x="672" y="37"/>
                  </a:lnTo>
                  <a:lnTo>
                    <a:pt x="678" y="38"/>
                  </a:lnTo>
                  <a:lnTo>
                    <a:pt x="685" y="40"/>
                  </a:lnTo>
                  <a:lnTo>
                    <a:pt x="680" y="43"/>
                  </a:lnTo>
                  <a:lnTo>
                    <a:pt x="676" y="44"/>
                  </a:lnTo>
                  <a:lnTo>
                    <a:pt x="671" y="44"/>
                  </a:lnTo>
                  <a:lnTo>
                    <a:pt x="665" y="43"/>
                  </a:lnTo>
                  <a:lnTo>
                    <a:pt x="661" y="43"/>
                  </a:lnTo>
                  <a:lnTo>
                    <a:pt x="656" y="44"/>
                  </a:lnTo>
                  <a:lnTo>
                    <a:pt x="653" y="46"/>
                  </a:lnTo>
                  <a:lnTo>
                    <a:pt x="650" y="49"/>
                  </a:lnTo>
                  <a:lnTo>
                    <a:pt x="652" y="52"/>
                  </a:lnTo>
                  <a:lnTo>
                    <a:pt x="656" y="51"/>
                  </a:lnTo>
                  <a:lnTo>
                    <a:pt x="661" y="49"/>
                  </a:lnTo>
                  <a:lnTo>
                    <a:pt x="665" y="52"/>
                  </a:lnTo>
                  <a:lnTo>
                    <a:pt x="662" y="52"/>
                  </a:lnTo>
                  <a:lnTo>
                    <a:pt x="660" y="52"/>
                  </a:lnTo>
                  <a:lnTo>
                    <a:pt x="656" y="53"/>
                  </a:lnTo>
                  <a:lnTo>
                    <a:pt x="656" y="54"/>
                  </a:lnTo>
                  <a:lnTo>
                    <a:pt x="660" y="58"/>
                  </a:lnTo>
                  <a:lnTo>
                    <a:pt x="665" y="59"/>
                  </a:lnTo>
                  <a:lnTo>
                    <a:pt x="671" y="58"/>
                  </a:lnTo>
                  <a:lnTo>
                    <a:pt x="677" y="58"/>
                  </a:lnTo>
                  <a:lnTo>
                    <a:pt x="670" y="63"/>
                  </a:lnTo>
                  <a:lnTo>
                    <a:pt x="662" y="63"/>
                  </a:lnTo>
                  <a:lnTo>
                    <a:pt x="654" y="62"/>
                  </a:lnTo>
                  <a:lnTo>
                    <a:pt x="646" y="66"/>
                  </a:lnTo>
                  <a:lnTo>
                    <a:pt x="654" y="68"/>
                  </a:lnTo>
                  <a:lnTo>
                    <a:pt x="661" y="69"/>
                  </a:lnTo>
                  <a:lnTo>
                    <a:pt x="669" y="70"/>
                  </a:lnTo>
                  <a:lnTo>
                    <a:pt x="677" y="70"/>
                  </a:lnTo>
                  <a:lnTo>
                    <a:pt x="685" y="70"/>
                  </a:lnTo>
                  <a:lnTo>
                    <a:pt x="693" y="69"/>
                  </a:lnTo>
                  <a:lnTo>
                    <a:pt x="701" y="68"/>
                  </a:lnTo>
                  <a:lnTo>
                    <a:pt x="708" y="66"/>
                  </a:lnTo>
                  <a:lnTo>
                    <a:pt x="705" y="63"/>
                  </a:lnTo>
                  <a:lnTo>
                    <a:pt x="700" y="63"/>
                  </a:lnTo>
                  <a:lnTo>
                    <a:pt x="695" y="63"/>
                  </a:lnTo>
                  <a:lnTo>
                    <a:pt x="691" y="63"/>
                  </a:lnTo>
                  <a:lnTo>
                    <a:pt x="695" y="60"/>
                  </a:lnTo>
                  <a:lnTo>
                    <a:pt x="700" y="59"/>
                  </a:lnTo>
                  <a:lnTo>
                    <a:pt x="706" y="59"/>
                  </a:lnTo>
                  <a:lnTo>
                    <a:pt x="711" y="60"/>
                  </a:lnTo>
                  <a:lnTo>
                    <a:pt x="717" y="61"/>
                  </a:lnTo>
                  <a:lnTo>
                    <a:pt x="723" y="61"/>
                  </a:lnTo>
                  <a:lnTo>
                    <a:pt x="728" y="60"/>
                  </a:lnTo>
                  <a:lnTo>
                    <a:pt x="733" y="58"/>
                  </a:lnTo>
                  <a:lnTo>
                    <a:pt x="726" y="54"/>
                  </a:lnTo>
                  <a:lnTo>
                    <a:pt x="718" y="53"/>
                  </a:lnTo>
                  <a:lnTo>
                    <a:pt x="710" y="52"/>
                  </a:lnTo>
                  <a:lnTo>
                    <a:pt x="702" y="52"/>
                  </a:lnTo>
                  <a:lnTo>
                    <a:pt x="695" y="52"/>
                  </a:lnTo>
                  <a:lnTo>
                    <a:pt x="687" y="52"/>
                  </a:lnTo>
                  <a:lnTo>
                    <a:pt x="679" y="52"/>
                  </a:lnTo>
                  <a:lnTo>
                    <a:pt x="671" y="49"/>
                  </a:lnTo>
                  <a:lnTo>
                    <a:pt x="677" y="49"/>
                  </a:lnTo>
                  <a:lnTo>
                    <a:pt x="683" y="49"/>
                  </a:lnTo>
                  <a:lnTo>
                    <a:pt x="690" y="49"/>
                  </a:lnTo>
                  <a:lnTo>
                    <a:pt x="695" y="49"/>
                  </a:lnTo>
                  <a:lnTo>
                    <a:pt x="701" y="49"/>
                  </a:lnTo>
                  <a:lnTo>
                    <a:pt x="706" y="48"/>
                  </a:lnTo>
                  <a:lnTo>
                    <a:pt x="709" y="46"/>
                  </a:lnTo>
                  <a:lnTo>
                    <a:pt x="711" y="43"/>
                  </a:lnTo>
                  <a:lnTo>
                    <a:pt x="710" y="40"/>
                  </a:lnTo>
                  <a:lnTo>
                    <a:pt x="705" y="40"/>
                  </a:lnTo>
                  <a:lnTo>
                    <a:pt x="699" y="39"/>
                  </a:lnTo>
                  <a:lnTo>
                    <a:pt x="694" y="35"/>
                  </a:lnTo>
                  <a:lnTo>
                    <a:pt x="702" y="36"/>
                  </a:lnTo>
                  <a:lnTo>
                    <a:pt x="711" y="37"/>
                  </a:lnTo>
                  <a:lnTo>
                    <a:pt x="720" y="38"/>
                  </a:lnTo>
                  <a:lnTo>
                    <a:pt x="728" y="35"/>
                  </a:lnTo>
                  <a:lnTo>
                    <a:pt x="728" y="33"/>
                  </a:lnTo>
                  <a:lnTo>
                    <a:pt x="726" y="33"/>
                  </a:lnTo>
                  <a:lnTo>
                    <a:pt x="725" y="32"/>
                  </a:lnTo>
                  <a:lnTo>
                    <a:pt x="732" y="32"/>
                  </a:lnTo>
                  <a:lnTo>
                    <a:pt x="739" y="32"/>
                  </a:lnTo>
                  <a:lnTo>
                    <a:pt x="746" y="32"/>
                  </a:lnTo>
                  <a:lnTo>
                    <a:pt x="754" y="32"/>
                  </a:lnTo>
                  <a:lnTo>
                    <a:pt x="751" y="32"/>
                  </a:lnTo>
                  <a:lnTo>
                    <a:pt x="750" y="33"/>
                  </a:lnTo>
                  <a:lnTo>
                    <a:pt x="748" y="35"/>
                  </a:lnTo>
                  <a:lnTo>
                    <a:pt x="748" y="38"/>
                  </a:lnTo>
                  <a:lnTo>
                    <a:pt x="744" y="38"/>
                  </a:lnTo>
                  <a:lnTo>
                    <a:pt x="739" y="38"/>
                  </a:lnTo>
                  <a:lnTo>
                    <a:pt x="735" y="37"/>
                  </a:lnTo>
                  <a:lnTo>
                    <a:pt x="730" y="37"/>
                  </a:lnTo>
                  <a:lnTo>
                    <a:pt x="726" y="37"/>
                  </a:lnTo>
                  <a:lnTo>
                    <a:pt x="722" y="38"/>
                  </a:lnTo>
                  <a:lnTo>
                    <a:pt x="717" y="40"/>
                  </a:lnTo>
                  <a:lnTo>
                    <a:pt x="714" y="44"/>
                  </a:lnTo>
                  <a:lnTo>
                    <a:pt x="722" y="46"/>
                  </a:lnTo>
                  <a:lnTo>
                    <a:pt x="730" y="47"/>
                  </a:lnTo>
                  <a:lnTo>
                    <a:pt x="738" y="47"/>
                  </a:lnTo>
                  <a:lnTo>
                    <a:pt x="746" y="47"/>
                  </a:lnTo>
                  <a:lnTo>
                    <a:pt x="754" y="47"/>
                  </a:lnTo>
                  <a:lnTo>
                    <a:pt x="762" y="46"/>
                  </a:lnTo>
                  <a:lnTo>
                    <a:pt x="770" y="46"/>
                  </a:lnTo>
                  <a:lnTo>
                    <a:pt x="778" y="46"/>
                  </a:lnTo>
                  <a:lnTo>
                    <a:pt x="779" y="45"/>
                  </a:lnTo>
                  <a:lnTo>
                    <a:pt x="781" y="44"/>
                  </a:lnTo>
                  <a:lnTo>
                    <a:pt x="783" y="43"/>
                  </a:lnTo>
                  <a:lnTo>
                    <a:pt x="784" y="41"/>
                  </a:lnTo>
                  <a:lnTo>
                    <a:pt x="792" y="41"/>
                  </a:lnTo>
                  <a:lnTo>
                    <a:pt x="799" y="41"/>
                  </a:lnTo>
                  <a:lnTo>
                    <a:pt x="807" y="41"/>
                  </a:lnTo>
                  <a:lnTo>
                    <a:pt x="814" y="39"/>
                  </a:lnTo>
                  <a:lnTo>
                    <a:pt x="818" y="37"/>
                  </a:lnTo>
                  <a:lnTo>
                    <a:pt x="816" y="36"/>
                  </a:lnTo>
                  <a:lnTo>
                    <a:pt x="814" y="33"/>
                  </a:lnTo>
                  <a:lnTo>
                    <a:pt x="812" y="33"/>
                  </a:lnTo>
                  <a:lnTo>
                    <a:pt x="805" y="32"/>
                  </a:lnTo>
                  <a:lnTo>
                    <a:pt x="798" y="32"/>
                  </a:lnTo>
                  <a:lnTo>
                    <a:pt x="791" y="35"/>
                  </a:lnTo>
                  <a:lnTo>
                    <a:pt x="784" y="35"/>
                  </a:lnTo>
                  <a:lnTo>
                    <a:pt x="789" y="29"/>
                  </a:lnTo>
                  <a:lnTo>
                    <a:pt x="796" y="29"/>
                  </a:lnTo>
                  <a:lnTo>
                    <a:pt x="803" y="29"/>
                  </a:lnTo>
                  <a:lnTo>
                    <a:pt x="804" y="26"/>
                  </a:lnTo>
                  <a:lnTo>
                    <a:pt x="800" y="23"/>
                  </a:lnTo>
                  <a:lnTo>
                    <a:pt x="793" y="23"/>
                  </a:lnTo>
                  <a:lnTo>
                    <a:pt x="786" y="23"/>
                  </a:lnTo>
                  <a:lnTo>
                    <a:pt x="778" y="23"/>
                  </a:lnTo>
                  <a:lnTo>
                    <a:pt x="784" y="21"/>
                  </a:lnTo>
                  <a:lnTo>
                    <a:pt x="791" y="21"/>
                  </a:lnTo>
                  <a:lnTo>
                    <a:pt x="798" y="21"/>
                  </a:lnTo>
                  <a:lnTo>
                    <a:pt x="805" y="21"/>
                  </a:lnTo>
                  <a:lnTo>
                    <a:pt x="812" y="21"/>
                  </a:lnTo>
                  <a:lnTo>
                    <a:pt x="818" y="20"/>
                  </a:lnTo>
                  <a:lnTo>
                    <a:pt x="824" y="17"/>
                  </a:lnTo>
                  <a:lnTo>
                    <a:pt x="830" y="13"/>
                  </a:lnTo>
                  <a:lnTo>
                    <a:pt x="831" y="13"/>
                  </a:lnTo>
                  <a:lnTo>
                    <a:pt x="833" y="15"/>
                  </a:lnTo>
                  <a:lnTo>
                    <a:pt x="833" y="17"/>
                  </a:lnTo>
                  <a:lnTo>
                    <a:pt x="835" y="17"/>
                  </a:lnTo>
                  <a:lnTo>
                    <a:pt x="843" y="13"/>
                  </a:lnTo>
                  <a:lnTo>
                    <a:pt x="852" y="11"/>
                  </a:lnTo>
                  <a:lnTo>
                    <a:pt x="860" y="10"/>
                  </a:lnTo>
                  <a:lnTo>
                    <a:pt x="868" y="9"/>
                  </a:lnTo>
                  <a:lnTo>
                    <a:pt x="864" y="9"/>
                  </a:lnTo>
                  <a:lnTo>
                    <a:pt x="859" y="10"/>
                  </a:lnTo>
                  <a:lnTo>
                    <a:pt x="853" y="11"/>
                  </a:lnTo>
                  <a:lnTo>
                    <a:pt x="849" y="13"/>
                  </a:lnTo>
                  <a:lnTo>
                    <a:pt x="846" y="14"/>
                  </a:lnTo>
                  <a:lnTo>
                    <a:pt x="845" y="16"/>
                  </a:lnTo>
                  <a:lnTo>
                    <a:pt x="843" y="18"/>
                  </a:lnTo>
                  <a:lnTo>
                    <a:pt x="841" y="21"/>
                  </a:lnTo>
                  <a:lnTo>
                    <a:pt x="845" y="23"/>
                  </a:lnTo>
                  <a:lnTo>
                    <a:pt x="851" y="25"/>
                  </a:lnTo>
                  <a:lnTo>
                    <a:pt x="856" y="28"/>
                  </a:lnTo>
                  <a:lnTo>
                    <a:pt x="861" y="30"/>
                  </a:lnTo>
                  <a:lnTo>
                    <a:pt x="866" y="32"/>
                  </a:lnTo>
                  <a:lnTo>
                    <a:pt x="872" y="33"/>
                  </a:lnTo>
                  <a:lnTo>
                    <a:pt x="876" y="35"/>
                  </a:lnTo>
                  <a:lnTo>
                    <a:pt x="882" y="33"/>
                  </a:lnTo>
                  <a:lnTo>
                    <a:pt x="903" y="33"/>
                  </a:lnTo>
                  <a:lnTo>
                    <a:pt x="922" y="33"/>
                  </a:lnTo>
                  <a:lnTo>
                    <a:pt x="940" y="32"/>
                  </a:lnTo>
                  <a:lnTo>
                    <a:pt x="954" y="31"/>
                  </a:lnTo>
                  <a:lnTo>
                    <a:pt x="964" y="30"/>
                  </a:lnTo>
                  <a:lnTo>
                    <a:pt x="971" y="28"/>
                  </a:lnTo>
                  <a:lnTo>
                    <a:pt x="973" y="24"/>
                  </a:lnTo>
                  <a:lnTo>
                    <a:pt x="971" y="21"/>
                  </a:lnTo>
                  <a:lnTo>
                    <a:pt x="978" y="20"/>
                  </a:lnTo>
                  <a:lnTo>
                    <a:pt x="984" y="18"/>
                  </a:lnTo>
                  <a:lnTo>
                    <a:pt x="990" y="17"/>
                  </a:lnTo>
                  <a:lnTo>
                    <a:pt x="996" y="15"/>
                  </a:lnTo>
                  <a:lnTo>
                    <a:pt x="1002" y="13"/>
                  </a:lnTo>
                  <a:lnTo>
                    <a:pt x="1009" y="10"/>
                  </a:lnTo>
                  <a:lnTo>
                    <a:pt x="1015" y="8"/>
                  </a:lnTo>
                  <a:lnTo>
                    <a:pt x="1022" y="7"/>
                  </a:lnTo>
                  <a:lnTo>
                    <a:pt x="1018" y="10"/>
                  </a:lnTo>
                  <a:lnTo>
                    <a:pt x="1016" y="13"/>
                  </a:lnTo>
                  <a:lnTo>
                    <a:pt x="1017" y="14"/>
                  </a:lnTo>
                  <a:lnTo>
                    <a:pt x="1025" y="13"/>
                  </a:lnTo>
                  <a:lnTo>
                    <a:pt x="1017" y="15"/>
                  </a:lnTo>
                  <a:lnTo>
                    <a:pt x="1007" y="17"/>
                  </a:lnTo>
                  <a:lnTo>
                    <a:pt x="996" y="20"/>
                  </a:lnTo>
                  <a:lnTo>
                    <a:pt x="987" y="22"/>
                  </a:lnTo>
                  <a:lnTo>
                    <a:pt x="980" y="24"/>
                  </a:lnTo>
                  <a:lnTo>
                    <a:pt x="978" y="26"/>
                  </a:lnTo>
                  <a:lnTo>
                    <a:pt x="979" y="28"/>
                  </a:lnTo>
                  <a:lnTo>
                    <a:pt x="988" y="29"/>
                  </a:lnTo>
                  <a:lnTo>
                    <a:pt x="980" y="31"/>
                  </a:lnTo>
                  <a:lnTo>
                    <a:pt x="971" y="33"/>
                  </a:lnTo>
                  <a:lnTo>
                    <a:pt x="963" y="36"/>
                  </a:lnTo>
                  <a:lnTo>
                    <a:pt x="956" y="38"/>
                  </a:lnTo>
                  <a:lnTo>
                    <a:pt x="954" y="40"/>
                  </a:lnTo>
                  <a:lnTo>
                    <a:pt x="955" y="43"/>
                  </a:lnTo>
                  <a:lnTo>
                    <a:pt x="962" y="44"/>
                  </a:lnTo>
                  <a:lnTo>
                    <a:pt x="977" y="46"/>
                  </a:lnTo>
                  <a:lnTo>
                    <a:pt x="967" y="48"/>
                  </a:lnTo>
                  <a:lnTo>
                    <a:pt x="958" y="48"/>
                  </a:lnTo>
                  <a:lnTo>
                    <a:pt x="952" y="49"/>
                  </a:lnTo>
                  <a:lnTo>
                    <a:pt x="954" y="51"/>
                  </a:lnTo>
                  <a:lnTo>
                    <a:pt x="948" y="48"/>
                  </a:lnTo>
                  <a:lnTo>
                    <a:pt x="943" y="51"/>
                  </a:lnTo>
                  <a:lnTo>
                    <a:pt x="941" y="54"/>
                  </a:lnTo>
                  <a:lnTo>
                    <a:pt x="940" y="58"/>
                  </a:lnTo>
                  <a:lnTo>
                    <a:pt x="934" y="55"/>
                  </a:lnTo>
                  <a:lnTo>
                    <a:pt x="926" y="55"/>
                  </a:lnTo>
                  <a:lnTo>
                    <a:pt x="918" y="55"/>
                  </a:lnTo>
                  <a:lnTo>
                    <a:pt x="910" y="56"/>
                  </a:lnTo>
                  <a:lnTo>
                    <a:pt x="901" y="59"/>
                  </a:lnTo>
                  <a:lnTo>
                    <a:pt x="892" y="61"/>
                  </a:lnTo>
                  <a:lnTo>
                    <a:pt x="886" y="62"/>
                  </a:lnTo>
                  <a:lnTo>
                    <a:pt x="880" y="63"/>
                  </a:lnTo>
                  <a:lnTo>
                    <a:pt x="883" y="62"/>
                  </a:lnTo>
                  <a:lnTo>
                    <a:pt x="886" y="60"/>
                  </a:lnTo>
                  <a:lnTo>
                    <a:pt x="888" y="56"/>
                  </a:lnTo>
                  <a:lnTo>
                    <a:pt x="891" y="53"/>
                  </a:lnTo>
                  <a:lnTo>
                    <a:pt x="897" y="52"/>
                  </a:lnTo>
                  <a:lnTo>
                    <a:pt x="904" y="51"/>
                  </a:lnTo>
                  <a:lnTo>
                    <a:pt x="910" y="49"/>
                  </a:lnTo>
                  <a:lnTo>
                    <a:pt x="917" y="48"/>
                  </a:lnTo>
                  <a:lnTo>
                    <a:pt x="922" y="47"/>
                  </a:lnTo>
                  <a:lnTo>
                    <a:pt x="928" y="46"/>
                  </a:lnTo>
                  <a:lnTo>
                    <a:pt x="934" y="44"/>
                  </a:lnTo>
                  <a:lnTo>
                    <a:pt x="940" y="40"/>
                  </a:lnTo>
                  <a:lnTo>
                    <a:pt x="931" y="40"/>
                  </a:lnTo>
                  <a:lnTo>
                    <a:pt x="921" y="40"/>
                  </a:lnTo>
                  <a:lnTo>
                    <a:pt x="912" y="41"/>
                  </a:lnTo>
                  <a:lnTo>
                    <a:pt x="903" y="43"/>
                  </a:lnTo>
                  <a:lnTo>
                    <a:pt x="894" y="44"/>
                  </a:lnTo>
                  <a:lnTo>
                    <a:pt x="884" y="45"/>
                  </a:lnTo>
                  <a:lnTo>
                    <a:pt x="875" y="47"/>
                  </a:lnTo>
                  <a:lnTo>
                    <a:pt x="866" y="49"/>
                  </a:lnTo>
                  <a:lnTo>
                    <a:pt x="867" y="52"/>
                  </a:lnTo>
                  <a:lnTo>
                    <a:pt x="869" y="52"/>
                  </a:lnTo>
                  <a:lnTo>
                    <a:pt x="872" y="52"/>
                  </a:lnTo>
                  <a:lnTo>
                    <a:pt x="874" y="52"/>
                  </a:lnTo>
                  <a:lnTo>
                    <a:pt x="868" y="53"/>
                  </a:lnTo>
                  <a:lnTo>
                    <a:pt x="861" y="55"/>
                  </a:lnTo>
                  <a:lnTo>
                    <a:pt x="856" y="56"/>
                  </a:lnTo>
                  <a:lnTo>
                    <a:pt x="849" y="58"/>
                  </a:lnTo>
                  <a:lnTo>
                    <a:pt x="843" y="59"/>
                  </a:lnTo>
                  <a:lnTo>
                    <a:pt x="836" y="59"/>
                  </a:lnTo>
                  <a:lnTo>
                    <a:pt x="830" y="59"/>
                  </a:lnTo>
                  <a:lnTo>
                    <a:pt x="823" y="58"/>
                  </a:lnTo>
                  <a:lnTo>
                    <a:pt x="827" y="58"/>
                  </a:lnTo>
                  <a:lnTo>
                    <a:pt x="830" y="58"/>
                  </a:lnTo>
                  <a:lnTo>
                    <a:pt x="834" y="58"/>
                  </a:lnTo>
                  <a:lnTo>
                    <a:pt x="837" y="58"/>
                  </a:lnTo>
                  <a:lnTo>
                    <a:pt x="838" y="56"/>
                  </a:lnTo>
                  <a:lnTo>
                    <a:pt x="841" y="55"/>
                  </a:lnTo>
                  <a:lnTo>
                    <a:pt x="841" y="53"/>
                  </a:lnTo>
                  <a:lnTo>
                    <a:pt x="830" y="51"/>
                  </a:lnTo>
                  <a:lnTo>
                    <a:pt x="821" y="49"/>
                  </a:lnTo>
                  <a:lnTo>
                    <a:pt x="811" y="49"/>
                  </a:lnTo>
                  <a:lnTo>
                    <a:pt x="801" y="51"/>
                  </a:lnTo>
                  <a:lnTo>
                    <a:pt x="791" y="53"/>
                  </a:lnTo>
                  <a:lnTo>
                    <a:pt x="782" y="54"/>
                  </a:lnTo>
                  <a:lnTo>
                    <a:pt x="771" y="56"/>
                  </a:lnTo>
                  <a:lnTo>
                    <a:pt x="762" y="58"/>
                  </a:lnTo>
                  <a:lnTo>
                    <a:pt x="769" y="61"/>
                  </a:lnTo>
                  <a:lnTo>
                    <a:pt x="776" y="61"/>
                  </a:lnTo>
                  <a:lnTo>
                    <a:pt x="782" y="60"/>
                  </a:lnTo>
                  <a:lnTo>
                    <a:pt x="789" y="60"/>
                  </a:lnTo>
                  <a:lnTo>
                    <a:pt x="776" y="61"/>
                  </a:lnTo>
                  <a:lnTo>
                    <a:pt x="762" y="62"/>
                  </a:lnTo>
                  <a:lnTo>
                    <a:pt x="750" y="63"/>
                  </a:lnTo>
                  <a:lnTo>
                    <a:pt x="736" y="64"/>
                  </a:lnTo>
                  <a:lnTo>
                    <a:pt x="722" y="66"/>
                  </a:lnTo>
                  <a:lnTo>
                    <a:pt x="709" y="68"/>
                  </a:lnTo>
                  <a:lnTo>
                    <a:pt x="695" y="71"/>
                  </a:lnTo>
                  <a:lnTo>
                    <a:pt x="683" y="75"/>
                  </a:lnTo>
                  <a:lnTo>
                    <a:pt x="690" y="77"/>
                  </a:lnTo>
                  <a:lnTo>
                    <a:pt x="696" y="77"/>
                  </a:lnTo>
                  <a:lnTo>
                    <a:pt x="703" y="77"/>
                  </a:lnTo>
                  <a:lnTo>
                    <a:pt x="710" y="76"/>
                  </a:lnTo>
                  <a:lnTo>
                    <a:pt x="717" y="75"/>
                  </a:lnTo>
                  <a:lnTo>
                    <a:pt x="723" y="74"/>
                  </a:lnTo>
                  <a:lnTo>
                    <a:pt x="730" y="74"/>
                  </a:lnTo>
                  <a:lnTo>
                    <a:pt x="736" y="75"/>
                  </a:lnTo>
                  <a:lnTo>
                    <a:pt x="743" y="78"/>
                  </a:lnTo>
                  <a:lnTo>
                    <a:pt x="748" y="82"/>
                  </a:lnTo>
                  <a:lnTo>
                    <a:pt x="755" y="83"/>
                  </a:lnTo>
                  <a:lnTo>
                    <a:pt x="761" y="82"/>
                  </a:lnTo>
                  <a:lnTo>
                    <a:pt x="768" y="81"/>
                  </a:lnTo>
                  <a:lnTo>
                    <a:pt x="777" y="79"/>
                  </a:lnTo>
                  <a:lnTo>
                    <a:pt x="786" y="79"/>
                  </a:lnTo>
                  <a:lnTo>
                    <a:pt x="797" y="79"/>
                  </a:lnTo>
                  <a:lnTo>
                    <a:pt x="807" y="79"/>
                  </a:lnTo>
                  <a:lnTo>
                    <a:pt x="818" y="79"/>
                  </a:lnTo>
                  <a:lnTo>
                    <a:pt x="826" y="81"/>
                  </a:lnTo>
                  <a:lnTo>
                    <a:pt x="834" y="81"/>
                  </a:lnTo>
                  <a:lnTo>
                    <a:pt x="838" y="79"/>
                  </a:lnTo>
                  <a:lnTo>
                    <a:pt x="843" y="78"/>
                  </a:lnTo>
                  <a:lnTo>
                    <a:pt x="848" y="76"/>
                  </a:lnTo>
                  <a:lnTo>
                    <a:pt x="852" y="74"/>
                  </a:lnTo>
                  <a:lnTo>
                    <a:pt x="857" y="71"/>
                  </a:lnTo>
                  <a:lnTo>
                    <a:pt x="862" y="70"/>
                  </a:lnTo>
                  <a:lnTo>
                    <a:pt x="868" y="70"/>
                  </a:lnTo>
                  <a:lnTo>
                    <a:pt x="874" y="71"/>
                  </a:lnTo>
                  <a:lnTo>
                    <a:pt x="869" y="77"/>
                  </a:lnTo>
                  <a:lnTo>
                    <a:pt x="872" y="82"/>
                  </a:lnTo>
                  <a:lnTo>
                    <a:pt x="880" y="81"/>
                  </a:lnTo>
                  <a:lnTo>
                    <a:pt x="897" y="70"/>
                  </a:lnTo>
                  <a:lnTo>
                    <a:pt x="912" y="69"/>
                  </a:lnTo>
                  <a:lnTo>
                    <a:pt x="927" y="66"/>
                  </a:lnTo>
                  <a:lnTo>
                    <a:pt x="942" y="63"/>
                  </a:lnTo>
                  <a:lnTo>
                    <a:pt x="957" y="60"/>
                  </a:lnTo>
                  <a:lnTo>
                    <a:pt x="971" y="58"/>
                  </a:lnTo>
                  <a:lnTo>
                    <a:pt x="986" y="56"/>
                  </a:lnTo>
                  <a:lnTo>
                    <a:pt x="1001" y="58"/>
                  </a:lnTo>
                  <a:lnTo>
                    <a:pt x="1016" y="60"/>
                  </a:lnTo>
                  <a:lnTo>
                    <a:pt x="1015" y="63"/>
                  </a:lnTo>
                  <a:lnTo>
                    <a:pt x="1016" y="67"/>
                  </a:lnTo>
                  <a:lnTo>
                    <a:pt x="1017" y="69"/>
                  </a:lnTo>
                  <a:lnTo>
                    <a:pt x="1016" y="71"/>
                  </a:lnTo>
                  <a:lnTo>
                    <a:pt x="1014" y="71"/>
                  </a:lnTo>
                  <a:lnTo>
                    <a:pt x="1014" y="70"/>
                  </a:lnTo>
                  <a:lnTo>
                    <a:pt x="1012" y="67"/>
                  </a:lnTo>
                  <a:lnTo>
                    <a:pt x="1010" y="66"/>
                  </a:lnTo>
                  <a:lnTo>
                    <a:pt x="1002" y="67"/>
                  </a:lnTo>
                  <a:lnTo>
                    <a:pt x="996" y="71"/>
                  </a:lnTo>
                  <a:lnTo>
                    <a:pt x="990" y="76"/>
                  </a:lnTo>
                  <a:lnTo>
                    <a:pt x="985" y="81"/>
                  </a:lnTo>
                  <a:lnTo>
                    <a:pt x="989" y="82"/>
                  </a:lnTo>
                  <a:lnTo>
                    <a:pt x="994" y="82"/>
                  </a:lnTo>
                  <a:lnTo>
                    <a:pt x="999" y="82"/>
                  </a:lnTo>
                  <a:lnTo>
                    <a:pt x="1003" y="81"/>
                  </a:lnTo>
                  <a:lnTo>
                    <a:pt x="1008" y="81"/>
                  </a:lnTo>
                  <a:lnTo>
                    <a:pt x="1012" y="79"/>
                  </a:lnTo>
                  <a:lnTo>
                    <a:pt x="1017" y="79"/>
                  </a:lnTo>
                  <a:lnTo>
                    <a:pt x="1022" y="81"/>
                  </a:lnTo>
                  <a:lnTo>
                    <a:pt x="1012" y="82"/>
                  </a:lnTo>
                  <a:lnTo>
                    <a:pt x="1003" y="84"/>
                  </a:lnTo>
                  <a:lnTo>
                    <a:pt x="993" y="85"/>
                  </a:lnTo>
                  <a:lnTo>
                    <a:pt x="984" y="87"/>
                  </a:lnTo>
                  <a:lnTo>
                    <a:pt x="974" y="90"/>
                  </a:lnTo>
                  <a:lnTo>
                    <a:pt x="965" y="92"/>
                  </a:lnTo>
                  <a:lnTo>
                    <a:pt x="955" y="94"/>
                  </a:lnTo>
                  <a:lnTo>
                    <a:pt x="945" y="97"/>
                  </a:lnTo>
                  <a:lnTo>
                    <a:pt x="957" y="99"/>
                  </a:lnTo>
                  <a:lnTo>
                    <a:pt x="969" y="100"/>
                  </a:lnTo>
                  <a:lnTo>
                    <a:pt x="980" y="100"/>
                  </a:lnTo>
                  <a:lnTo>
                    <a:pt x="993" y="100"/>
                  </a:lnTo>
                  <a:lnTo>
                    <a:pt x="1004" y="98"/>
                  </a:lnTo>
                  <a:lnTo>
                    <a:pt x="1016" y="97"/>
                  </a:lnTo>
                  <a:lnTo>
                    <a:pt x="1027" y="94"/>
                  </a:lnTo>
                  <a:lnTo>
                    <a:pt x="1039" y="93"/>
                  </a:lnTo>
                  <a:lnTo>
                    <a:pt x="1034" y="96"/>
                  </a:lnTo>
                  <a:lnTo>
                    <a:pt x="1028" y="97"/>
                  </a:lnTo>
                  <a:lnTo>
                    <a:pt x="1023" y="99"/>
                  </a:lnTo>
                  <a:lnTo>
                    <a:pt x="1017" y="101"/>
                  </a:lnTo>
                  <a:lnTo>
                    <a:pt x="6" y="101"/>
                  </a:lnTo>
                  <a:lnTo>
                    <a:pt x="7" y="100"/>
                  </a:lnTo>
                  <a:lnTo>
                    <a:pt x="7" y="99"/>
                  </a:lnTo>
                  <a:lnTo>
                    <a:pt x="7" y="98"/>
                  </a:lnTo>
                  <a:lnTo>
                    <a:pt x="7" y="97"/>
                  </a:lnTo>
                  <a:lnTo>
                    <a:pt x="0" y="79"/>
                  </a:lnTo>
                  <a:lnTo>
                    <a:pt x="3" y="61"/>
                  </a:lnTo>
                  <a:lnTo>
                    <a:pt x="11" y="43"/>
                  </a:lnTo>
                  <a:lnTo>
                    <a:pt x="22" y="28"/>
                  </a:lnTo>
                  <a:lnTo>
                    <a:pt x="26" y="22"/>
                  </a:lnTo>
                  <a:lnTo>
                    <a:pt x="28" y="15"/>
                  </a:lnTo>
                  <a:lnTo>
                    <a:pt x="29" y="8"/>
                  </a:lnTo>
                  <a:lnTo>
                    <a:pt x="31" y="0"/>
                  </a:lnTo>
                  <a:lnTo>
                    <a:pt x="649" y="0"/>
                  </a:lnTo>
                  <a:lnTo>
                    <a:pt x="642" y="3"/>
                  </a:lnTo>
                  <a:lnTo>
                    <a:pt x="638" y="7"/>
                  </a:lnTo>
                  <a:lnTo>
                    <a:pt x="637" y="10"/>
                  </a:lnTo>
                  <a:lnTo>
                    <a:pt x="640" y="15"/>
                  </a:lnTo>
                  <a:lnTo>
                    <a:pt x="635" y="15"/>
                  </a:lnTo>
                  <a:lnTo>
                    <a:pt x="631" y="14"/>
                  </a:lnTo>
                  <a:lnTo>
                    <a:pt x="628" y="15"/>
                  </a:lnTo>
                  <a:lnTo>
                    <a:pt x="628" y="16"/>
                  </a:lnTo>
                  <a:lnTo>
                    <a:pt x="628" y="20"/>
                  </a:lnTo>
                  <a:lnTo>
                    <a:pt x="632" y="21"/>
                  </a:lnTo>
                  <a:lnTo>
                    <a:pt x="637" y="20"/>
                  </a:lnTo>
                  <a:lnTo>
                    <a:pt x="643" y="16"/>
                  </a:lnTo>
                  <a:lnTo>
                    <a:pt x="650" y="14"/>
                  </a:lnTo>
                  <a:lnTo>
                    <a:pt x="658" y="10"/>
                  </a:lnTo>
                  <a:lnTo>
                    <a:pt x="667" y="8"/>
                  </a:lnTo>
                  <a:lnTo>
                    <a:pt x="675" y="7"/>
                  </a:lnTo>
                  <a:lnTo>
                    <a:pt x="663" y="11"/>
                  </a:lnTo>
                  <a:lnTo>
                    <a:pt x="656" y="14"/>
                  </a:lnTo>
                  <a:lnTo>
                    <a:pt x="653" y="16"/>
                  </a:lnTo>
                  <a:lnTo>
                    <a:pt x="654" y="16"/>
                  </a:lnTo>
                  <a:lnTo>
                    <a:pt x="656" y="17"/>
                  </a:lnTo>
                  <a:lnTo>
                    <a:pt x="662" y="16"/>
                  </a:lnTo>
                  <a:lnTo>
                    <a:pt x="669" y="15"/>
                  </a:lnTo>
                  <a:lnTo>
                    <a:pt x="677" y="13"/>
                  </a:lnTo>
                  <a:lnTo>
                    <a:pt x="677" y="16"/>
                  </a:lnTo>
                  <a:lnTo>
                    <a:pt x="679" y="18"/>
                  </a:lnTo>
                  <a:lnTo>
                    <a:pt x="683" y="17"/>
                  </a:lnTo>
                  <a:lnTo>
                    <a:pt x="683" y="13"/>
                  </a:lnTo>
                  <a:lnTo>
                    <a:pt x="691" y="15"/>
                  </a:lnTo>
                  <a:lnTo>
                    <a:pt x="699" y="16"/>
                  </a:lnTo>
                  <a:lnTo>
                    <a:pt x="705" y="16"/>
                  </a:lnTo>
                  <a:lnTo>
                    <a:pt x="709" y="16"/>
                  </a:lnTo>
                  <a:lnTo>
                    <a:pt x="710" y="15"/>
                  </a:lnTo>
                  <a:lnTo>
                    <a:pt x="709" y="14"/>
                  </a:lnTo>
                  <a:lnTo>
                    <a:pt x="703" y="11"/>
                  </a:lnTo>
                  <a:lnTo>
                    <a:pt x="694" y="9"/>
                  </a:lnTo>
                  <a:lnTo>
                    <a:pt x="699" y="8"/>
                  </a:lnTo>
                  <a:lnTo>
                    <a:pt x="703" y="7"/>
                  </a:lnTo>
                  <a:lnTo>
                    <a:pt x="709" y="7"/>
                  </a:lnTo>
                  <a:lnTo>
                    <a:pt x="714" y="6"/>
                  </a:lnTo>
                  <a:lnTo>
                    <a:pt x="720" y="6"/>
                  </a:lnTo>
                  <a:lnTo>
                    <a:pt x="724" y="5"/>
                  </a:lnTo>
                  <a:lnTo>
                    <a:pt x="730" y="5"/>
                  </a:lnTo>
                  <a:lnTo>
                    <a:pt x="735" y="3"/>
                  </a:lnTo>
                  <a:lnTo>
                    <a:pt x="745" y="2"/>
                  </a:lnTo>
                  <a:lnTo>
                    <a:pt x="755" y="1"/>
                  </a:lnTo>
                  <a:lnTo>
                    <a:pt x="766" y="1"/>
                  </a:lnTo>
                  <a:lnTo>
                    <a:pt x="775" y="2"/>
                  </a:lnTo>
                  <a:lnTo>
                    <a:pt x="785" y="2"/>
                  </a:lnTo>
                  <a:lnTo>
                    <a:pt x="796" y="2"/>
                  </a:lnTo>
                  <a:lnTo>
                    <a:pt x="805" y="2"/>
                  </a:lnTo>
                  <a:lnTo>
                    <a:pt x="815" y="0"/>
                  </a:lnTo>
                  <a:lnTo>
                    <a:pt x="830"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6998" name="Group 133">
            <a:extLst>
              <a:ext uri="{FF2B5EF4-FFF2-40B4-BE49-F238E27FC236}">
                <a16:creationId xmlns:a16="http://schemas.microsoft.com/office/drawing/2014/main" id="{C39F083B-9CF8-4969-B53C-01692A08A952}"/>
              </a:ext>
            </a:extLst>
          </p:cNvPr>
          <p:cNvGrpSpPr>
            <a:grpSpLocks/>
          </p:cNvGrpSpPr>
          <p:nvPr/>
        </p:nvGrpSpPr>
        <p:grpSpPr bwMode="auto">
          <a:xfrm flipH="1">
            <a:off x="2590800" y="2209800"/>
            <a:ext cx="811213" cy="322263"/>
            <a:chOff x="3746" y="1394"/>
            <a:chExt cx="545" cy="203"/>
          </a:xfrm>
        </p:grpSpPr>
        <p:sp>
          <p:nvSpPr>
            <p:cNvPr id="126999" name="Freeform 134">
              <a:extLst>
                <a:ext uri="{FF2B5EF4-FFF2-40B4-BE49-F238E27FC236}">
                  <a16:creationId xmlns:a16="http://schemas.microsoft.com/office/drawing/2014/main" id="{8B9DB993-6818-44B1-B408-5227F1B86A6A}"/>
                </a:ext>
              </a:extLst>
            </p:cNvPr>
            <p:cNvSpPr>
              <a:spLocks/>
            </p:cNvSpPr>
            <p:nvPr/>
          </p:nvSpPr>
          <p:spPr bwMode="auto">
            <a:xfrm>
              <a:off x="3746" y="1496"/>
              <a:ext cx="545" cy="101"/>
            </a:xfrm>
            <a:custGeom>
              <a:avLst/>
              <a:gdLst>
                <a:gd name="T0" fmla="*/ 516 w 1091"/>
                <a:gd name="T1" fmla="*/ 2 h 203"/>
                <a:gd name="T2" fmla="*/ 526 w 1091"/>
                <a:gd name="T3" fmla="*/ 3 h 203"/>
                <a:gd name="T4" fmla="*/ 530 w 1091"/>
                <a:gd name="T5" fmla="*/ 6 h 203"/>
                <a:gd name="T6" fmla="*/ 527 w 1091"/>
                <a:gd name="T7" fmla="*/ 9 h 203"/>
                <a:gd name="T8" fmla="*/ 516 w 1091"/>
                <a:gd name="T9" fmla="*/ 12 h 203"/>
                <a:gd name="T10" fmla="*/ 528 w 1091"/>
                <a:gd name="T11" fmla="*/ 7 h 203"/>
                <a:gd name="T12" fmla="*/ 516 w 1091"/>
                <a:gd name="T13" fmla="*/ 7 h 203"/>
                <a:gd name="T14" fmla="*/ 502 w 1091"/>
                <a:gd name="T15" fmla="*/ 11 h 203"/>
                <a:gd name="T16" fmla="*/ 507 w 1091"/>
                <a:gd name="T17" fmla="*/ 13 h 203"/>
                <a:gd name="T18" fmla="*/ 512 w 1091"/>
                <a:gd name="T19" fmla="*/ 15 h 203"/>
                <a:gd name="T20" fmla="*/ 518 w 1091"/>
                <a:gd name="T21" fmla="*/ 15 h 203"/>
                <a:gd name="T22" fmla="*/ 527 w 1091"/>
                <a:gd name="T23" fmla="*/ 17 h 203"/>
                <a:gd name="T24" fmla="*/ 542 w 1091"/>
                <a:gd name="T25" fmla="*/ 13 h 203"/>
                <a:gd name="T26" fmla="*/ 534 w 1091"/>
                <a:gd name="T27" fmla="*/ 17 h 203"/>
                <a:gd name="T28" fmla="*/ 519 w 1091"/>
                <a:gd name="T29" fmla="*/ 20 h 203"/>
                <a:gd name="T30" fmla="*/ 503 w 1091"/>
                <a:gd name="T31" fmla="*/ 24 h 203"/>
                <a:gd name="T32" fmla="*/ 505 w 1091"/>
                <a:gd name="T33" fmla="*/ 21 h 203"/>
                <a:gd name="T34" fmla="*/ 515 w 1091"/>
                <a:gd name="T35" fmla="*/ 18 h 203"/>
                <a:gd name="T36" fmla="*/ 504 w 1091"/>
                <a:gd name="T37" fmla="*/ 18 h 203"/>
                <a:gd name="T38" fmla="*/ 486 w 1091"/>
                <a:gd name="T39" fmla="*/ 22 h 203"/>
                <a:gd name="T40" fmla="*/ 488 w 1091"/>
                <a:gd name="T41" fmla="*/ 25 h 203"/>
                <a:gd name="T42" fmla="*/ 484 w 1091"/>
                <a:gd name="T43" fmla="*/ 26 h 203"/>
                <a:gd name="T44" fmla="*/ 476 w 1091"/>
                <a:gd name="T45" fmla="*/ 24 h 203"/>
                <a:gd name="T46" fmla="*/ 471 w 1091"/>
                <a:gd name="T47" fmla="*/ 28 h 203"/>
                <a:gd name="T48" fmla="*/ 459 w 1091"/>
                <a:gd name="T49" fmla="*/ 29 h 203"/>
                <a:gd name="T50" fmla="*/ 458 w 1091"/>
                <a:gd name="T51" fmla="*/ 27 h 203"/>
                <a:gd name="T52" fmla="*/ 447 w 1091"/>
                <a:gd name="T53" fmla="*/ 28 h 203"/>
                <a:gd name="T54" fmla="*/ 440 w 1091"/>
                <a:gd name="T55" fmla="*/ 29 h 203"/>
                <a:gd name="T56" fmla="*/ 421 w 1091"/>
                <a:gd name="T57" fmla="*/ 33 h 203"/>
                <a:gd name="T58" fmla="*/ 397 w 1091"/>
                <a:gd name="T59" fmla="*/ 35 h 203"/>
                <a:gd name="T60" fmla="*/ 389 w 1091"/>
                <a:gd name="T61" fmla="*/ 31 h 203"/>
                <a:gd name="T62" fmla="*/ 370 w 1091"/>
                <a:gd name="T63" fmla="*/ 34 h 203"/>
                <a:gd name="T64" fmla="*/ 342 w 1091"/>
                <a:gd name="T65" fmla="*/ 36 h 203"/>
                <a:gd name="T66" fmla="*/ 300 w 1091"/>
                <a:gd name="T67" fmla="*/ 37 h 203"/>
                <a:gd name="T68" fmla="*/ 288 w 1091"/>
                <a:gd name="T69" fmla="*/ 43 h 203"/>
                <a:gd name="T70" fmla="*/ 288 w 1091"/>
                <a:gd name="T71" fmla="*/ 41 h 203"/>
                <a:gd name="T72" fmla="*/ 270 w 1091"/>
                <a:gd name="T73" fmla="*/ 41 h 203"/>
                <a:gd name="T74" fmla="*/ 247 w 1091"/>
                <a:gd name="T75" fmla="*/ 44 h 203"/>
                <a:gd name="T76" fmla="*/ 224 w 1091"/>
                <a:gd name="T77" fmla="*/ 48 h 203"/>
                <a:gd name="T78" fmla="*/ 200 w 1091"/>
                <a:gd name="T79" fmla="*/ 49 h 203"/>
                <a:gd name="T80" fmla="*/ 173 w 1091"/>
                <a:gd name="T81" fmla="*/ 52 h 203"/>
                <a:gd name="T82" fmla="*/ 135 w 1091"/>
                <a:gd name="T83" fmla="*/ 60 h 203"/>
                <a:gd name="T84" fmla="*/ 96 w 1091"/>
                <a:gd name="T85" fmla="*/ 70 h 203"/>
                <a:gd name="T86" fmla="*/ 65 w 1091"/>
                <a:gd name="T87" fmla="*/ 86 h 203"/>
                <a:gd name="T88" fmla="*/ 48 w 1091"/>
                <a:gd name="T89" fmla="*/ 94 h 203"/>
                <a:gd name="T90" fmla="*/ 28 w 1091"/>
                <a:gd name="T91" fmla="*/ 101 h 203"/>
                <a:gd name="T92" fmla="*/ 5 w 1091"/>
                <a:gd name="T93" fmla="*/ 85 h 203"/>
                <a:gd name="T94" fmla="*/ 1 w 1091"/>
                <a:gd name="T95" fmla="*/ 63 h 203"/>
                <a:gd name="T96" fmla="*/ 9 w 1091"/>
                <a:gd name="T97" fmla="*/ 14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1" h="203">
                  <a:moveTo>
                    <a:pt x="1038" y="0"/>
                  </a:moveTo>
                  <a:lnTo>
                    <a:pt x="1035" y="1"/>
                  </a:lnTo>
                  <a:lnTo>
                    <a:pt x="1033" y="4"/>
                  </a:lnTo>
                  <a:lnTo>
                    <a:pt x="1032" y="5"/>
                  </a:lnTo>
                  <a:lnTo>
                    <a:pt x="1035" y="6"/>
                  </a:lnTo>
                  <a:lnTo>
                    <a:pt x="1038" y="6"/>
                  </a:lnTo>
                  <a:lnTo>
                    <a:pt x="1044" y="6"/>
                  </a:lnTo>
                  <a:lnTo>
                    <a:pt x="1053" y="6"/>
                  </a:lnTo>
                  <a:lnTo>
                    <a:pt x="1066" y="5"/>
                  </a:lnTo>
                  <a:lnTo>
                    <a:pt x="1061" y="7"/>
                  </a:lnTo>
                  <a:lnTo>
                    <a:pt x="1059" y="11"/>
                  </a:lnTo>
                  <a:lnTo>
                    <a:pt x="1061" y="12"/>
                  </a:lnTo>
                  <a:lnTo>
                    <a:pt x="1071" y="13"/>
                  </a:lnTo>
                  <a:lnTo>
                    <a:pt x="1066" y="15"/>
                  </a:lnTo>
                  <a:lnTo>
                    <a:pt x="1060" y="16"/>
                  </a:lnTo>
                  <a:lnTo>
                    <a:pt x="1054" y="19"/>
                  </a:lnTo>
                  <a:lnTo>
                    <a:pt x="1048" y="21"/>
                  </a:lnTo>
                  <a:lnTo>
                    <a:pt x="1043" y="22"/>
                  </a:lnTo>
                  <a:lnTo>
                    <a:pt x="1038" y="23"/>
                  </a:lnTo>
                  <a:lnTo>
                    <a:pt x="1033" y="24"/>
                  </a:lnTo>
                  <a:lnTo>
                    <a:pt x="1031" y="24"/>
                  </a:lnTo>
                  <a:lnTo>
                    <a:pt x="1040" y="22"/>
                  </a:lnTo>
                  <a:lnTo>
                    <a:pt x="1049" y="19"/>
                  </a:lnTo>
                  <a:lnTo>
                    <a:pt x="1056" y="15"/>
                  </a:lnTo>
                  <a:lnTo>
                    <a:pt x="1054" y="13"/>
                  </a:lnTo>
                  <a:lnTo>
                    <a:pt x="1047" y="13"/>
                  </a:lnTo>
                  <a:lnTo>
                    <a:pt x="1039" y="13"/>
                  </a:lnTo>
                  <a:lnTo>
                    <a:pt x="1032" y="14"/>
                  </a:lnTo>
                  <a:lnTo>
                    <a:pt x="1025" y="15"/>
                  </a:lnTo>
                  <a:lnTo>
                    <a:pt x="1018" y="18"/>
                  </a:lnTo>
                  <a:lnTo>
                    <a:pt x="1011" y="20"/>
                  </a:lnTo>
                  <a:lnTo>
                    <a:pt x="1005" y="22"/>
                  </a:lnTo>
                  <a:lnTo>
                    <a:pt x="998" y="24"/>
                  </a:lnTo>
                  <a:lnTo>
                    <a:pt x="1003" y="28"/>
                  </a:lnTo>
                  <a:lnTo>
                    <a:pt x="1009" y="27"/>
                  </a:lnTo>
                  <a:lnTo>
                    <a:pt x="1015" y="26"/>
                  </a:lnTo>
                  <a:lnTo>
                    <a:pt x="1021" y="26"/>
                  </a:lnTo>
                  <a:lnTo>
                    <a:pt x="1016" y="29"/>
                  </a:lnTo>
                  <a:lnTo>
                    <a:pt x="1017" y="31"/>
                  </a:lnTo>
                  <a:lnTo>
                    <a:pt x="1025" y="31"/>
                  </a:lnTo>
                  <a:lnTo>
                    <a:pt x="1043" y="30"/>
                  </a:lnTo>
                  <a:lnTo>
                    <a:pt x="1040" y="30"/>
                  </a:lnTo>
                  <a:lnTo>
                    <a:pt x="1038" y="30"/>
                  </a:lnTo>
                  <a:lnTo>
                    <a:pt x="1036" y="30"/>
                  </a:lnTo>
                  <a:lnTo>
                    <a:pt x="1035" y="33"/>
                  </a:lnTo>
                  <a:lnTo>
                    <a:pt x="1041" y="35"/>
                  </a:lnTo>
                  <a:lnTo>
                    <a:pt x="1048" y="35"/>
                  </a:lnTo>
                  <a:lnTo>
                    <a:pt x="1055" y="35"/>
                  </a:lnTo>
                  <a:lnTo>
                    <a:pt x="1063" y="34"/>
                  </a:lnTo>
                  <a:lnTo>
                    <a:pt x="1070" y="31"/>
                  </a:lnTo>
                  <a:lnTo>
                    <a:pt x="1077" y="29"/>
                  </a:lnTo>
                  <a:lnTo>
                    <a:pt x="1084" y="27"/>
                  </a:lnTo>
                  <a:lnTo>
                    <a:pt x="1091" y="24"/>
                  </a:lnTo>
                  <a:lnTo>
                    <a:pt x="1084" y="28"/>
                  </a:lnTo>
                  <a:lnTo>
                    <a:pt x="1077" y="31"/>
                  </a:lnTo>
                  <a:lnTo>
                    <a:pt x="1069" y="35"/>
                  </a:lnTo>
                  <a:lnTo>
                    <a:pt x="1061" y="36"/>
                  </a:lnTo>
                  <a:lnTo>
                    <a:pt x="1054" y="38"/>
                  </a:lnTo>
                  <a:lnTo>
                    <a:pt x="1046" y="39"/>
                  </a:lnTo>
                  <a:lnTo>
                    <a:pt x="1038" y="41"/>
                  </a:lnTo>
                  <a:lnTo>
                    <a:pt x="1031" y="42"/>
                  </a:lnTo>
                  <a:lnTo>
                    <a:pt x="1023" y="43"/>
                  </a:lnTo>
                  <a:lnTo>
                    <a:pt x="1015" y="46"/>
                  </a:lnTo>
                  <a:lnTo>
                    <a:pt x="1006" y="48"/>
                  </a:lnTo>
                  <a:lnTo>
                    <a:pt x="998" y="48"/>
                  </a:lnTo>
                  <a:lnTo>
                    <a:pt x="1002" y="45"/>
                  </a:lnTo>
                  <a:lnTo>
                    <a:pt x="1007" y="43"/>
                  </a:lnTo>
                  <a:lnTo>
                    <a:pt x="1011" y="43"/>
                  </a:lnTo>
                  <a:lnTo>
                    <a:pt x="1017" y="42"/>
                  </a:lnTo>
                  <a:lnTo>
                    <a:pt x="1023" y="42"/>
                  </a:lnTo>
                  <a:lnTo>
                    <a:pt x="1028" y="39"/>
                  </a:lnTo>
                  <a:lnTo>
                    <a:pt x="1031" y="37"/>
                  </a:lnTo>
                  <a:lnTo>
                    <a:pt x="1035" y="33"/>
                  </a:lnTo>
                  <a:lnTo>
                    <a:pt x="1025" y="34"/>
                  </a:lnTo>
                  <a:lnTo>
                    <a:pt x="1016" y="35"/>
                  </a:lnTo>
                  <a:lnTo>
                    <a:pt x="1008" y="36"/>
                  </a:lnTo>
                  <a:lnTo>
                    <a:pt x="999" y="38"/>
                  </a:lnTo>
                  <a:lnTo>
                    <a:pt x="990" y="41"/>
                  </a:lnTo>
                  <a:lnTo>
                    <a:pt x="981" y="43"/>
                  </a:lnTo>
                  <a:lnTo>
                    <a:pt x="972" y="45"/>
                  </a:lnTo>
                  <a:lnTo>
                    <a:pt x="963" y="48"/>
                  </a:lnTo>
                  <a:lnTo>
                    <a:pt x="968" y="50"/>
                  </a:lnTo>
                  <a:lnTo>
                    <a:pt x="972" y="50"/>
                  </a:lnTo>
                  <a:lnTo>
                    <a:pt x="976" y="50"/>
                  </a:lnTo>
                  <a:lnTo>
                    <a:pt x="980" y="50"/>
                  </a:lnTo>
                  <a:lnTo>
                    <a:pt x="977" y="52"/>
                  </a:lnTo>
                  <a:lnTo>
                    <a:pt x="972" y="53"/>
                  </a:lnTo>
                  <a:lnTo>
                    <a:pt x="968" y="53"/>
                  </a:lnTo>
                  <a:lnTo>
                    <a:pt x="963" y="53"/>
                  </a:lnTo>
                  <a:lnTo>
                    <a:pt x="964" y="50"/>
                  </a:lnTo>
                  <a:lnTo>
                    <a:pt x="961" y="48"/>
                  </a:lnTo>
                  <a:lnTo>
                    <a:pt x="953" y="49"/>
                  </a:lnTo>
                  <a:lnTo>
                    <a:pt x="938" y="53"/>
                  </a:lnTo>
                  <a:lnTo>
                    <a:pt x="939" y="54"/>
                  </a:lnTo>
                  <a:lnTo>
                    <a:pt x="940" y="56"/>
                  </a:lnTo>
                  <a:lnTo>
                    <a:pt x="942" y="56"/>
                  </a:lnTo>
                  <a:lnTo>
                    <a:pt x="943" y="56"/>
                  </a:lnTo>
                  <a:lnTo>
                    <a:pt x="935" y="58"/>
                  </a:lnTo>
                  <a:lnTo>
                    <a:pt x="927" y="59"/>
                  </a:lnTo>
                  <a:lnTo>
                    <a:pt x="918" y="59"/>
                  </a:lnTo>
                  <a:lnTo>
                    <a:pt x="910" y="59"/>
                  </a:lnTo>
                  <a:lnTo>
                    <a:pt x="919" y="58"/>
                  </a:lnTo>
                  <a:lnTo>
                    <a:pt x="920" y="57"/>
                  </a:lnTo>
                  <a:lnTo>
                    <a:pt x="916" y="54"/>
                  </a:lnTo>
                  <a:lnTo>
                    <a:pt x="909" y="53"/>
                  </a:lnTo>
                  <a:lnTo>
                    <a:pt x="901" y="53"/>
                  </a:lnTo>
                  <a:lnTo>
                    <a:pt x="895" y="53"/>
                  </a:lnTo>
                  <a:lnTo>
                    <a:pt x="894" y="56"/>
                  </a:lnTo>
                  <a:lnTo>
                    <a:pt x="901" y="59"/>
                  </a:lnTo>
                  <a:lnTo>
                    <a:pt x="894" y="59"/>
                  </a:lnTo>
                  <a:lnTo>
                    <a:pt x="886" y="58"/>
                  </a:lnTo>
                  <a:lnTo>
                    <a:pt x="880" y="58"/>
                  </a:lnTo>
                  <a:lnTo>
                    <a:pt x="874" y="60"/>
                  </a:lnTo>
                  <a:lnTo>
                    <a:pt x="866" y="62"/>
                  </a:lnTo>
                  <a:lnTo>
                    <a:pt x="856" y="65"/>
                  </a:lnTo>
                  <a:lnTo>
                    <a:pt x="843" y="67"/>
                  </a:lnTo>
                  <a:lnTo>
                    <a:pt x="830" y="69"/>
                  </a:lnTo>
                  <a:lnTo>
                    <a:pt x="817" y="71"/>
                  </a:lnTo>
                  <a:lnTo>
                    <a:pt x="804" y="72"/>
                  </a:lnTo>
                  <a:lnTo>
                    <a:pt x="794" y="71"/>
                  </a:lnTo>
                  <a:lnTo>
                    <a:pt x="786" y="69"/>
                  </a:lnTo>
                  <a:lnTo>
                    <a:pt x="792" y="67"/>
                  </a:lnTo>
                  <a:lnTo>
                    <a:pt x="788" y="65"/>
                  </a:lnTo>
                  <a:lnTo>
                    <a:pt x="779" y="62"/>
                  </a:lnTo>
                  <a:lnTo>
                    <a:pt x="765" y="62"/>
                  </a:lnTo>
                  <a:lnTo>
                    <a:pt x="752" y="64"/>
                  </a:lnTo>
                  <a:lnTo>
                    <a:pt x="743" y="65"/>
                  </a:lnTo>
                  <a:lnTo>
                    <a:pt x="741" y="69"/>
                  </a:lnTo>
                  <a:lnTo>
                    <a:pt x="749" y="75"/>
                  </a:lnTo>
                  <a:lnTo>
                    <a:pt x="728" y="74"/>
                  </a:lnTo>
                  <a:lnTo>
                    <a:pt x="706" y="73"/>
                  </a:lnTo>
                  <a:lnTo>
                    <a:pt x="685" y="73"/>
                  </a:lnTo>
                  <a:lnTo>
                    <a:pt x="664" y="72"/>
                  </a:lnTo>
                  <a:lnTo>
                    <a:pt x="644" y="72"/>
                  </a:lnTo>
                  <a:lnTo>
                    <a:pt x="622" y="73"/>
                  </a:lnTo>
                  <a:lnTo>
                    <a:pt x="601" y="75"/>
                  </a:lnTo>
                  <a:lnTo>
                    <a:pt x="579" y="79"/>
                  </a:lnTo>
                  <a:lnTo>
                    <a:pt x="580" y="81"/>
                  </a:lnTo>
                  <a:lnTo>
                    <a:pt x="580" y="83"/>
                  </a:lnTo>
                  <a:lnTo>
                    <a:pt x="577" y="86"/>
                  </a:lnTo>
                  <a:lnTo>
                    <a:pt x="573" y="87"/>
                  </a:lnTo>
                  <a:lnTo>
                    <a:pt x="575" y="86"/>
                  </a:lnTo>
                  <a:lnTo>
                    <a:pt x="576" y="84"/>
                  </a:lnTo>
                  <a:lnTo>
                    <a:pt x="576" y="82"/>
                  </a:lnTo>
                  <a:lnTo>
                    <a:pt x="564" y="82"/>
                  </a:lnTo>
                  <a:lnTo>
                    <a:pt x="553" y="82"/>
                  </a:lnTo>
                  <a:lnTo>
                    <a:pt x="540" y="82"/>
                  </a:lnTo>
                  <a:lnTo>
                    <a:pt x="528" y="83"/>
                  </a:lnTo>
                  <a:lnTo>
                    <a:pt x="517" y="84"/>
                  </a:lnTo>
                  <a:lnTo>
                    <a:pt x="505" y="87"/>
                  </a:lnTo>
                  <a:lnTo>
                    <a:pt x="494" y="89"/>
                  </a:lnTo>
                  <a:lnTo>
                    <a:pt x="482" y="90"/>
                  </a:lnTo>
                  <a:lnTo>
                    <a:pt x="471" y="92"/>
                  </a:lnTo>
                  <a:lnTo>
                    <a:pt x="459" y="95"/>
                  </a:lnTo>
                  <a:lnTo>
                    <a:pt x="448" y="96"/>
                  </a:lnTo>
                  <a:lnTo>
                    <a:pt x="436" y="97"/>
                  </a:lnTo>
                  <a:lnTo>
                    <a:pt x="425" y="98"/>
                  </a:lnTo>
                  <a:lnTo>
                    <a:pt x="412" y="99"/>
                  </a:lnTo>
                  <a:lnTo>
                    <a:pt x="400" y="99"/>
                  </a:lnTo>
                  <a:lnTo>
                    <a:pt x="389" y="98"/>
                  </a:lnTo>
                  <a:lnTo>
                    <a:pt x="377" y="101"/>
                  </a:lnTo>
                  <a:lnTo>
                    <a:pt x="364" y="103"/>
                  </a:lnTo>
                  <a:lnTo>
                    <a:pt x="347" y="105"/>
                  </a:lnTo>
                  <a:lnTo>
                    <a:pt x="330" y="109"/>
                  </a:lnTo>
                  <a:lnTo>
                    <a:pt x="311" y="112"/>
                  </a:lnTo>
                  <a:lnTo>
                    <a:pt x="292" y="115"/>
                  </a:lnTo>
                  <a:lnTo>
                    <a:pt x="271" y="120"/>
                  </a:lnTo>
                  <a:lnTo>
                    <a:pt x="251" y="125"/>
                  </a:lnTo>
                  <a:lnTo>
                    <a:pt x="231" y="129"/>
                  </a:lnTo>
                  <a:lnTo>
                    <a:pt x="211" y="135"/>
                  </a:lnTo>
                  <a:lnTo>
                    <a:pt x="192" y="141"/>
                  </a:lnTo>
                  <a:lnTo>
                    <a:pt x="173" y="148"/>
                  </a:lnTo>
                  <a:lnTo>
                    <a:pt x="157" y="156"/>
                  </a:lnTo>
                  <a:lnTo>
                    <a:pt x="142" y="164"/>
                  </a:lnTo>
                  <a:lnTo>
                    <a:pt x="130" y="173"/>
                  </a:lnTo>
                  <a:lnTo>
                    <a:pt x="119" y="182"/>
                  </a:lnTo>
                  <a:lnTo>
                    <a:pt x="113" y="185"/>
                  </a:lnTo>
                  <a:lnTo>
                    <a:pt x="105" y="187"/>
                  </a:lnTo>
                  <a:lnTo>
                    <a:pt x="96" y="189"/>
                  </a:lnTo>
                  <a:lnTo>
                    <a:pt x="87" y="193"/>
                  </a:lnTo>
                  <a:lnTo>
                    <a:pt x="77" y="196"/>
                  </a:lnTo>
                  <a:lnTo>
                    <a:pt x="66" y="200"/>
                  </a:lnTo>
                  <a:lnTo>
                    <a:pt x="56" y="202"/>
                  </a:lnTo>
                  <a:lnTo>
                    <a:pt x="45" y="203"/>
                  </a:lnTo>
                  <a:lnTo>
                    <a:pt x="29" y="193"/>
                  </a:lnTo>
                  <a:lnTo>
                    <a:pt x="18" y="182"/>
                  </a:lnTo>
                  <a:lnTo>
                    <a:pt x="11" y="171"/>
                  </a:lnTo>
                  <a:lnTo>
                    <a:pt x="6" y="159"/>
                  </a:lnTo>
                  <a:lnTo>
                    <a:pt x="3" y="148"/>
                  </a:lnTo>
                  <a:lnTo>
                    <a:pt x="2" y="136"/>
                  </a:lnTo>
                  <a:lnTo>
                    <a:pt x="2" y="126"/>
                  </a:lnTo>
                  <a:lnTo>
                    <a:pt x="0" y="115"/>
                  </a:lnTo>
                  <a:lnTo>
                    <a:pt x="2" y="87"/>
                  </a:lnTo>
                  <a:lnTo>
                    <a:pt x="9" y="58"/>
                  </a:lnTo>
                  <a:lnTo>
                    <a:pt x="18" y="29"/>
                  </a:lnTo>
                  <a:lnTo>
                    <a:pt x="27" y="0"/>
                  </a:lnTo>
                  <a:lnTo>
                    <a:pt x="1038"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0" name="Freeform 135">
              <a:extLst>
                <a:ext uri="{FF2B5EF4-FFF2-40B4-BE49-F238E27FC236}">
                  <a16:creationId xmlns:a16="http://schemas.microsoft.com/office/drawing/2014/main" id="{434B80AD-87AE-4B4C-9CB9-57C44567C63F}"/>
                </a:ext>
              </a:extLst>
            </p:cNvPr>
            <p:cNvSpPr>
              <a:spLocks/>
            </p:cNvSpPr>
            <p:nvPr/>
          </p:nvSpPr>
          <p:spPr bwMode="auto">
            <a:xfrm>
              <a:off x="3772" y="1394"/>
              <a:ext cx="311" cy="51"/>
            </a:xfrm>
            <a:custGeom>
              <a:avLst/>
              <a:gdLst>
                <a:gd name="T0" fmla="*/ 3 w 623"/>
                <a:gd name="T1" fmla="*/ 36 h 103"/>
                <a:gd name="T2" fmla="*/ 18 w 623"/>
                <a:gd name="T3" fmla="*/ 21 h 103"/>
                <a:gd name="T4" fmla="*/ 32 w 623"/>
                <a:gd name="T5" fmla="*/ 10 h 103"/>
                <a:gd name="T6" fmla="*/ 57 w 623"/>
                <a:gd name="T7" fmla="*/ 5 h 103"/>
                <a:gd name="T8" fmla="*/ 94 w 623"/>
                <a:gd name="T9" fmla="*/ 1 h 103"/>
                <a:gd name="T10" fmla="*/ 138 w 623"/>
                <a:gd name="T11" fmla="*/ 2 h 103"/>
                <a:gd name="T12" fmla="*/ 161 w 623"/>
                <a:gd name="T13" fmla="*/ 3 h 103"/>
                <a:gd name="T14" fmla="*/ 179 w 623"/>
                <a:gd name="T15" fmla="*/ 1 h 103"/>
                <a:gd name="T16" fmla="*/ 187 w 623"/>
                <a:gd name="T17" fmla="*/ 8 h 103"/>
                <a:gd name="T18" fmla="*/ 184 w 623"/>
                <a:gd name="T19" fmla="*/ 9 h 103"/>
                <a:gd name="T20" fmla="*/ 193 w 623"/>
                <a:gd name="T21" fmla="*/ 13 h 103"/>
                <a:gd name="T22" fmla="*/ 211 w 623"/>
                <a:gd name="T23" fmla="*/ 13 h 103"/>
                <a:gd name="T24" fmla="*/ 234 w 623"/>
                <a:gd name="T25" fmla="*/ 11 h 103"/>
                <a:gd name="T26" fmla="*/ 235 w 623"/>
                <a:gd name="T27" fmla="*/ 8 h 103"/>
                <a:gd name="T28" fmla="*/ 243 w 623"/>
                <a:gd name="T29" fmla="*/ 6 h 103"/>
                <a:gd name="T30" fmla="*/ 257 w 623"/>
                <a:gd name="T31" fmla="*/ 4 h 103"/>
                <a:gd name="T32" fmla="*/ 252 w 623"/>
                <a:gd name="T33" fmla="*/ 4 h 103"/>
                <a:gd name="T34" fmla="*/ 242 w 623"/>
                <a:gd name="T35" fmla="*/ 6 h 103"/>
                <a:gd name="T36" fmla="*/ 244 w 623"/>
                <a:gd name="T37" fmla="*/ 11 h 103"/>
                <a:gd name="T38" fmla="*/ 256 w 623"/>
                <a:gd name="T39" fmla="*/ 10 h 103"/>
                <a:gd name="T40" fmla="*/ 249 w 623"/>
                <a:gd name="T41" fmla="*/ 12 h 103"/>
                <a:gd name="T42" fmla="*/ 244 w 623"/>
                <a:gd name="T43" fmla="*/ 14 h 103"/>
                <a:gd name="T44" fmla="*/ 235 w 623"/>
                <a:gd name="T45" fmla="*/ 14 h 103"/>
                <a:gd name="T46" fmla="*/ 235 w 623"/>
                <a:gd name="T47" fmla="*/ 14 h 103"/>
                <a:gd name="T48" fmla="*/ 222 w 623"/>
                <a:gd name="T49" fmla="*/ 12 h 103"/>
                <a:gd name="T50" fmla="*/ 206 w 623"/>
                <a:gd name="T51" fmla="*/ 15 h 103"/>
                <a:gd name="T52" fmla="*/ 215 w 623"/>
                <a:gd name="T53" fmla="*/ 17 h 103"/>
                <a:gd name="T54" fmla="*/ 213 w 623"/>
                <a:gd name="T55" fmla="*/ 20 h 103"/>
                <a:gd name="T56" fmla="*/ 218 w 623"/>
                <a:gd name="T57" fmla="*/ 21 h 103"/>
                <a:gd name="T58" fmla="*/ 220 w 623"/>
                <a:gd name="T59" fmla="*/ 25 h 103"/>
                <a:gd name="T60" fmla="*/ 226 w 623"/>
                <a:gd name="T61" fmla="*/ 26 h 103"/>
                <a:gd name="T62" fmla="*/ 243 w 623"/>
                <a:gd name="T63" fmla="*/ 26 h 103"/>
                <a:gd name="T64" fmla="*/ 249 w 623"/>
                <a:gd name="T65" fmla="*/ 24 h 103"/>
                <a:gd name="T66" fmla="*/ 253 w 623"/>
                <a:gd name="T67" fmla="*/ 26 h 103"/>
                <a:gd name="T68" fmla="*/ 262 w 623"/>
                <a:gd name="T69" fmla="*/ 25 h 103"/>
                <a:gd name="T70" fmla="*/ 267 w 623"/>
                <a:gd name="T71" fmla="*/ 22 h 103"/>
                <a:gd name="T72" fmla="*/ 276 w 623"/>
                <a:gd name="T73" fmla="*/ 24 h 103"/>
                <a:gd name="T74" fmla="*/ 282 w 623"/>
                <a:gd name="T75" fmla="*/ 22 h 103"/>
                <a:gd name="T76" fmla="*/ 290 w 623"/>
                <a:gd name="T77" fmla="*/ 22 h 103"/>
                <a:gd name="T78" fmla="*/ 300 w 623"/>
                <a:gd name="T79" fmla="*/ 22 h 103"/>
                <a:gd name="T80" fmla="*/ 285 w 623"/>
                <a:gd name="T81" fmla="*/ 24 h 103"/>
                <a:gd name="T82" fmla="*/ 268 w 623"/>
                <a:gd name="T83" fmla="*/ 28 h 103"/>
                <a:gd name="T84" fmla="*/ 259 w 623"/>
                <a:gd name="T85" fmla="*/ 28 h 103"/>
                <a:gd name="T86" fmla="*/ 255 w 623"/>
                <a:gd name="T87" fmla="*/ 29 h 103"/>
                <a:gd name="T88" fmla="*/ 250 w 623"/>
                <a:gd name="T89" fmla="*/ 32 h 103"/>
                <a:gd name="T90" fmla="*/ 260 w 623"/>
                <a:gd name="T91" fmla="*/ 34 h 103"/>
                <a:gd name="T92" fmla="*/ 273 w 623"/>
                <a:gd name="T93" fmla="*/ 30 h 103"/>
                <a:gd name="T94" fmla="*/ 278 w 623"/>
                <a:gd name="T95" fmla="*/ 30 h 103"/>
                <a:gd name="T96" fmla="*/ 287 w 623"/>
                <a:gd name="T97" fmla="*/ 32 h 103"/>
                <a:gd name="T98" fmla="*/ 282 w 623"/>
                <a:gd name="T99" fmla="*/ 36 h 103"/>
                <a:gd name="T100" fmla="*/ 296 w 623"/>
                <a:gd name="T101" fmla="*/ 36 h 103"/>
                <a:gd name="T102" fmla="*/ 294 w 623"/>
                <a:gd name="T103" fmla="*/ 39 h 103"/>
                <a:gd name="T104" fmla="*/ 275 w 623"/>
                <a:gd name="T105" fmla="*/ 39 h 103"/>
                <a:gd name="T106" fmla="*/ 278 w 623"/>
                <a:gd name="T107" fmla="*/ 42 h 103"/>
                <a:gd name="T108" fmla="*/ 277 w 623"/>
                <a:gd name="T109" fmla="*/ 47 h 103"/>
                <a:gd name="T110" fmla="*/ 303 w 623"/>
                <a:gd name="T111" fmla="*/ 48 h 103"/>
                <a:gd name="T112" fmla="*/ 311 w 623"/>
                <a:gd name="T113" fmla="*/ 50 h 103"/>
                <a:gd name="T114" fmla="*/ 309 w 623"/>
                <a:gd name="T115" fmla="*/ 51 h 1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3" h="103">
                  <a:moveTo>
                    <a:pt x="0" y="103"/>
                  </a:moveTo>
                  <a:lnTo>
                    <a:pt x="3" y="91"/>
                  </a:lnTo>
                  <a:lnTo>
                    <a:pt x="5" y="81"/>
                  </a:lnTo>
                  <a:lnTo>
                    <a:pt x="7" y="72"/>
                  </a:lnTo>
                  <a:lnTo>
                    <a:pt x="11" y="65"/>
                  </a:lnTo>
                  <a:lnTo>
                    <a:pt x="21" y="59"/>
                  </a:lnTo>
                  <a:lnTo>
                    <a:pt x="29" y="51"/>
                  </a:lnTo>
                  <a:lnTo>
                    <a:pt x="37" y="43"/>
                  </a:lnTo>
                  <a:lnTo>
                    <a:pt x="44" y="35"/>
                  </a:lnTo>
                  <a:lnTo>
                    <a:pt x="48" y="30"/>
                  </a:lnTo>
                  <a:lnTo>
                    <a:pt x="55" y="25"/>
                  </a:lnTo>
                  <a:lnTo>
                    <a:pt x="65" y="21"/>
                  </a:lnTo>
                  <a:lnTo>
                    <a:pt x="76" y="17"/>
                  </a:lnTo>
                  <a:lnTo>
                    <a:pt x="89" y="14"/>
                  </a:lnTo>
                  <a:lnTo>
                    <a:pt x="102" y="12"/>
                  </a:lnTo>
                  <a:lnTo>
                    <a:pt x="114" y="10"/>
                  </a:lnTo>
                  <a:lnTo>
                    <a:pt x="124" y="10"/>
                  </a:lnTo>
                  <a:lnTo>
                    <a:pt x="146" y="6"/>
                  </a:lnTo>
                  <a:lnTo>
                    <a:pt x="167" y="3"/>
                  </a:lnTo>
                  <a:lnTo>
                    <a:pt x="189" y="2"/>
                  </a:lnTo>
                  <a:lnTo>
                    <a:pt x="211" y="0"/>
                  </a:lnTo>
                  <a:lnTo>
                    <a:pt x="233" y="2"/>
                  </a:lnTo>
                  <a:lnTo>
                    <a:pt x="254" y="2"/>
                  </a:lnTo>
                  <a:lnTo>
                    <a:pt x="276" y="4"/>
                  </a:lnTo>
                  <a:lnTo>
                    <a:pt x="297" y="5"/>
                  </a:lnTo>
                  <a:lnTo>
                    <a:pt x="305" y="6"/>
                  </a:lnTo>
                  <a:lnTo>
                    <a:pt x="314" y="6"/>
                  </a:lnTo>
                  <a:lnTo>
                    <a:pt x="323" y="6"/>
                  </a:lnTo>
                  <a:lnTo>
                    <a:pt x="332" y="6"/>
                  </a:lnTo>
                  <a:lnTo>
                    <a:pt x="342" y="5"/>
                  </a:lnTo>
                  <a:lnTo>
                    <a:pt x="351" y="4"/>
                  </a:lnTo>
                  <a:lnTo>
                    <a:pt x="359" y="3"/>
                  </a:lnTo>
                  <a:lnTo>
                    <a:pt x="368" y="2"/>
                  </a:lnTo>
                  <a:lnTo>
                    <a:pt x="367" y="7"/>
                  </a:lnTo>
                  <a:lnTo>
                    <a:pt x="369" y="13"/>
                  </a:lnTo>
                  <a:lnTo>
                    <a:pt x="374" y="17"/>
                  </a:lnTo>
                  <a:lnTo>
                    <a:pt x="380" y="17"/>
                  </a:lnTo>
                  <a:lnTo>
                    <a:pt x="376" y="19"/>
                  </a:lnTo>
                  <a:lnTo>
                    <a:pt x="372" y="19"/>
                  </a:lnTo>
                  <a:lnTo>
                    <a:pt x="368" y="19"/>
                  </a:lnTo>
                  <a:lnTo>
                    <a:pt x="367" y="20"/>
                  </a:lnTo>
                  <a:lnTo>
                    <a:pt x="373" y="23"/>
                  </a:lnTo>
                  <a:lnTo>
                    <a:pt x="380" y="25"/>
                  </a:lnTo>
                  <a:lnTo>
                    <a:pt x="387" y="27"/>
                  </a:lnTo>
                  <a:lnTo>
                    <a:pt x="391" y="27"/>
                  </a:lnTo>
                  <a:lnTo>
                    <a:pt x="402" y="26"/>
                  </a:lnTo>
                  <a:lnTo>
                    <a:pt x="413" y="26"/>
                  </a:lnTo>
                  <a:lnTo>
                    <a:pt x="423" y="26"/>
                  </a:lnTo>
                  <a:lnTo>
                    <a:pt x="435" y="26"/>
                  </a:lnTo>
                  <a:lnTo>
                    <a:pt x="446" y="25"/>
                  </a:lnTo>
                  <a:lnTo>
                    <a:pt x="457" y="23"/>
                  </a:lnTo>
                  <a:lnTo>
                    <a:pt x="468" y="22"/>
                  </a:lnTo>
                  <a:lnTo>
                    <a:pt x="479" y="19"/>
                  </a:lnTo>
                  <a:lnTo>
                    <a:pt x="476" y="17"/>
                  </a:lnTo>
                  <a:lnTo>
                    <a:pt x="473" y="15"/>
                  </a:lnTo>
                  <a:lnTo>
                    <a:pt x="470" y="17"/>
                  </a:lnTo>
                  <a:lnTo>
                    <a:pt x="467" y="17"/>
                  </a:lnTo>
                  <a:lnTo>
                    <a:pt x="474" y="14"/>
                  </a:lnTo>
                  <a:lnTo>
                    <a:pt x="480" y="13"/>
                  </a:lnTo>
                  <a:lnTo>
                    <a:pt x="487" y="12"/>
                  </a:lnTo>
                  <a:lnTo>
                    <a:pt x="494" y="11"/>
                  </a:lnTo>
                  <a:lnTo>
                    <a:pt x="501" y="10"/>
                  </a:lnTo>
                  <a:lnTo>
                    <a:pt x="508" y="9"/>
                  </a:lnTo>
                  <a:lnTo>
                    <a:pt x="514" y="9"/>
                  </a:lnTo>
                  <a:lnTo>
                    <a:pt x="521" y="7"/>
                  </a:lnTo>
                  <a:lnTo>
                    <a:pt x="516" y="9"/>
                  </a:lnTo>
                  <a:lnTo>
                    <a:pt x="510" y="9"/>
                  </a:lnTo>
                  <a:lnTo>
                    <a:pt x="504" y="9"/>
                  </a:lnTo>
                  <a:lnTo>
                    <a:pt x="498" y="10"/>
                  </a:lnTo>
                  <a:lnTo>
                    <a:pt x="493" y="10"/>
                  </a:lnTo>
                  <a:lnTo>
                    <a:pt x="488" y="11"/>
                  </a:lnTo>
                  <a:lnTo>
                    <a:pt x="485" y="13"/>
                  </a:lnTo>
                  <a:lnTo>
                    <a:pt x="482" y="17"/>
                  </a:lnTo>
                  <a:lnTo>
                    <a:pt x="482" y="20"/>
                  </a:lnTo>
                  <a:lnTo>
                    <a:pt x="485" y="21"/>
                  </a:lnTo>
                  <a:lnTo>
                    <a:pt x="489" y="22"/>
                  </a:lnTo>
                  <a:lnTo>
                    <a:pt x="494" y="22"/>
                  </a:lnTo>
                  <a:lnTo>
                    <a:pt x="501" y="21"/>
                  </a:lnTo>
                  <a:lnTo>
                    <a:pt x="506" y="21"/>
                  </a:lnTo>
                  <a:lnTo>
                    <a:pt x="512" y="20"/>
                  </a:lnTo>
                  <a:lnTo>
                    <a:pt x="518" y="21"/>
                  </a:lnTo>
                  <a:lnTo>
                    <a:pt x="509" y="22"/>
                  </a:lnTo>
                  <a:lnTo>
                    <a:pt x="501" y="23"/>
                  </a:lnTo>
                  <a:lnTo>
                    <a:pt x="498" y="25"/>
                  </a:lnTo>
                  <a:lnTo>
                    <a:pt x="504" y="27"/>
                  </a:lnTo>
                  <a:lnTo>
                    <a:pt x="499" y="28"/>
                  </a:lnTo>
                  <a:lnTo>
                    <a:pt x="495" y="29"/>
                  </a:lnTo>
                  <a:lnTo>
                    <a:pt x="489" y="29"/>
                  </a:lnTo>
                  <a:lnTo>
                    <a:pt x="485" y="29"/>
                  </a:lnTo>
                  <a:lnTo>
                    <a:pt x="480" y="29"/>
                  </a:lnTo>
                  <a:lnTo>
                    <a:pt x="474" y="29"/>
                  </a:lnTo>
                  <a:lnTo>
                    <a:pt x="470" y="29"/>
                  </a:lnTo>
                  <a:lnTo>
                    <a:pt x="465" y="30"/>
                  </a:lnTo>
                  <a:lnTo>
                    <a:pt x="466" y="30"/>
                  </a:lnTo>
                  <a:lnTo>
                    <a:pt x="468" y="29"/>
                  </a:lnTo>
                  <a:lnTo>
                    <a:pt x="470" y="28"/>
                  </a:lnTo>
                  <a:lnTo>
                    <a:pt x="471" y="27"/>
                  </a:lnTo>
                  <a:lnTo>
                    <a:pt x="463" y="26"/>
                  </a:lnTo>
                  <a:lnTo>
                    <a:pt x="455" y="25"/>
                  </a:lnTo>
                  <a:lnTo>
                    <a:pt x="445" y="25"/>
                  </a:lnTo>
                  <a:lnTo>
                    <a:pt x="437" y="26"/>
                  </a:lnTo>
                  <a:lnTo>
                    <a:pt x="429" y="27"/>
                  </a:lnTo>
                  <a:lnTo>
                    <a:pt x="421" y="28"/>
                  </a:lnTo>
                  <a:lnTo>
                    <a:pt x="413" y="30"/>
                  </a:lnTo>
                  <a:lnTo>
                    <a:pt x="405" y="33"/>
                  </a:lnTo>
                  <a:lnTo>
                    <a:pt x="413" y="36"/>
                  </a:lnTo>
                  <a:lnTo>
                    <a:pt x="422" y="36"/>
                  </a:lnTo>
                  <a:lnTo>
                    <a:pt x="430" y="34"/>
                  </a:lnTo>
                  <a:lnTo>
                    <a:pt x="438" y="33"/>
                  </a:lnTo>
                  <a:lnTo>
                    <a:pt x="434" y="35"/>
                  </a:lnTo>
                  <a:lnTo>
                    <a:pt x="430" y="37"/>
                  </a:lnTo>
                  <a:lnTo>
                    <a:pt x="426" y="40"/>
                  </a:lnTo>
                  <a:lnTo>
                    <a:pt x="423" y="42"/>
                  </a:lnTo>
                  <a:lnTo>
                    <a:pt x="423" y="43"/>
                  </a:lnTo>
                  <a:lnTo>
                    <a:pt x="427" y="44"/>
                  </a:lnTo>
                  <a:lnTo>
                    <a:pt x="436" y="43"/>
                  </a:lnTo>
                  <a:lnTo>
                    <a:pt x="450" y="42"/>
                  </a:lnTo>
                  <a:lnTo>
                    <a:pt x="445" y="45"/>
                  </a:lnTo>
                  <a:lnTo>
                    <a:pt x="442" y="49"/>
                  </a:lnTo>
                  <a:lnTo>
                    <a:pt x="440" y="51"/>
                  </a:lnTo>
                  <a:lnTo>
                    <a:pt x="440" y="53"/>
                  </a:lnTo>
                  <a:lnTo>
                    <a:pt x="441" y="55"/>
                  </a:lnTo>
                  <a:lnTo>
                    <a:pt x="445" y="56"/>
                  </a:lnTo>
                  <a:lnTo>
                    <a:pt x="453" y="53"/>
                  </a:lnTo>
                  <a:lnTo>
                    <a:pt x="465" y="50"/>
                  </a:lnTo>
                  <a:lnTo>
                    <a:pt x="472" y="53"/>
                  </a:lnTo>
                  <a:lnTo>
                    <a:pt x="480" y="55"/>
                  </a:lnTo>
                  <a:lnTo>
                    <a:pt x="486" y="53"/>
                  </a:lnTo>
                  <a:lnTo>
                    <a:pt x="485" y="50"/>
                  </a:lnTo>
                  <a:lnTo>
                    <a:pt x="489" y="51"/>
                  </a:lnTo>
                  <a:lnTo>
                    <a:pt x="495" y="50"/>
                  </a:lnTo>
                  <a:lnTo>
                    <a:pt x="499" y="49"/>
                  </a:lnTo>
                  <a:lnTo>
                    <a:pt x="504" y="48"/>
                  </a:lnTo>
                  <a:lnTo>
                    <a:pt x="504" y="49"/>
                  </a:lnTo>
                  <a:lnTo>
                    <a:pt x="505" y="51"/>
                  </a:lnTo>
                  <a:lnTo>
                    <a:pt x="506" y="52"/>
                  </a:lnTo>
                  <a:lnTo>
                    <a:pt x="513" y="49"/>
                  </a:lnTo>
                  <a:lnTo>
                    <a:pt x="519" y="49"/>
                  </a:lnTo>
                  <a:lnTo>
                    <a:pt x="525" y="50"/>
                  </a:lnTo>
                  <a:lnTo>
                    <a:pt x="533" y="50"/>
                  </a:lnTo>
                  <a:lnTo>
                    <a:pt x="534" y="49"/>
                  </a:lnTo>
                  <a:lnTo>
                    <a:pt x="535" y="48"/>
                  </a:lnTo>
                  <a:lnTo>
                    <a:pt x="535" y="45"/>
                  </a:lnTo>
                  <a:lnTo>
                    <a:pt x="535" y="43"/>
                  </a:lnTo>
                  <a:lnTo>
                    <a:pt x="541" y="45"/>
                  </a:lnTo>
                  <a:lnTo>
                    <a:pt x="548" y="48"/>
                  </a:lnTo>
                  <a:lnTo>
                    <a:pt x="553" y="48"/>
                  </a:lnTo>
                  <a:lnTo>
                    <a:pt x="558" y="49"/>
                  </a:lnTo>
                  <a:lnTo>
                    <a:pt x="562" y="48"/>
                  </a:lnTo>
                  <a:lnTo>
                    <a:pt x="564" y="48"/>
                  </a:lnTo>
                  <a:lnTo>
                    <a:pt x="565" y="45"/>
                  </a:lnTo>
                  <a:lnTo>
                    <a:pt x="564" y="44"/>
                  </a:lnTo>
                  <a:lnTo>
                    <a:pt x="570" y="44"/>
                  </a:lnTo>
                  <a:lnTo>
                    <a:pt x="574" y="44"/>
                  </a:lnTo>
                  <a:lnTo>
                    <a:pt x="580" y="44"/>
                  </a:lnTo>
                  <a:lnTo>
                    <a:pt x="585" y="45"/>
                  </a:lnTo>
                  <a:lnTo>
                    <a:pt x="591" y="45"/>
                  </a:lnTo>
                  <a:lnTo>
                    <a:pt x="595" y="45"/>
                  </a:lnTo>
                  <a:lnTo>
                    <a:pt x="601" y="45"/>
                  </a:lnTo>
                  <a:lnTo>
                    <a:pt x="607" y="44"/>
                  </a:lnTo>
                  <a:lnTo>
                    <a:pt x="595" y="45"/>
                  </a:lnTo>
                  <a:lnTo>
                    <a:pt x="584" y="47"/>
                  </a:lnTo>
                  <a:lnTo>
                    <a:pt x="571" y="48"/>
                  </a:lnTo>
                  <a:lnTo>
                    <a:pt x="559" y="49"/>
                  </a:lnTo>
                  <a:lnTo>
                    <a:pt x="549" y="51"/>
                  </a:lnTo>
                  <a:lnTo>
                    <a:pt x="541" y="53"/>
                  </a:lnTo>
                  <a:lnTo>
                    <a:pt x="536" y="57"/>
                  </a:lnTo>
                  <a:lnTo>
                    <a:pt x="535" y="61"/>
                  </a:lnTo>
                  <a:lnTo>
                    <a:pt x="529" y="59"/>
                  </a:lnTo>
                  <a:lnTo>
                    <a:pt x="524" y="58"/>
                  </a:lnTo>
                  <a:lnTo>
                    <a:pt x="518" y="56"/>
                  </a:lnTo>
                  <a:lnTo>
                    <a:pt x="513" y="56"/>
                  </a:lnTo>
                  <a:lnTo>
                    <a:pt x="510" y="56"/>
                  </a:lnTo>
                  <a:lnTo>
                    <a:pt x="509" y="56"/>
                  </a:lnTo>
                  <a:lnTo>
                    <a:pt x="510" y="58"/>
                  </a:lnTo>
                  <a:lnTo>
                    <a:pt x="516" y="61"/>
                  </a:lnTo>
                  <a:lnTo>
                    <a:pt x="511" y="64"/>
                  </a:lnTo>
                  <a:lnTo>
                    <a:pt x="505" y="64"/>
                  </a:lnTo>
                  <a:lnTo>
                    <a:pt x="501" y="65"/>
                  </a:lnTo>
                  <a:lnTo>
                    <a:pt x="496" y="67"/>
                  </a:lnTo>
                  <a:lnTo>
                    <a:pt x="502" y="68"/>
                  </a:lnTo>
                  <a:lnTo>
                    <a:pt x="510" y="68"/>
                  </a:lnTo>
                  <a:lnTo>
                    <a:pt x="520" y="68"/>
                  </a:lnTo>
                  <a:lnTo>
                    <a:pt x="529" y="67"/>
                  </a:lnTo>
                  <a:lnTo>
                    <a:pt x="539" y="66"/>
                  </a:lnTo>
                  <a:lnTo>
                    <a:pt x="544" y="64"/>
                  </a:lnTo>
                  <a:lnTo>
                    <a:pt x="547" y="61"/>
                  </a:lnTo>
                  <a:lnTo>
                    <a:pt x="544" y="58"/>
                  </a:lnTo>
                  <a:lnTo>
                    <a:pt x="550" y="58"/>
                  </a:lnTo>
                  <a:lnTo>
                    <a:pt x="555" y="58"/>
                  </a:lnTo>
                  <a:lnTo>
                    <a:pt x="557" y="60"/>
                  </a:lnTo>
                  <a:lnTo>
                    <a:pt x="555" y="64"/>
                  </a:lnTo>
                  <a:lnTo>
                    <a:pt x="562" y="66"/>
                  </a:lnTo>
                  <a:lnTo>
                    <a:pt x="568" y="65"/>
                  </a:lnTo>
                  <a:lnTo>
                    <a:pt x="574" y="64"/>
                  </a:lnTo>
                  <a:lnTo>
                    <a:pt x="580" y="67"/>
                  </a:lnTo>
                  <a:lnTo>
                    <a:pt x="574" y="68"/>
                  </a:lnTo>
                  <a:lnTo>
                    <a:pt x="570" y="71"/>
                  </a:lnTo>
                  <a:lnTo>
                    <a:pt x="565" y="72"/>
                  </a:lnTo>
                  <a:lnTo>
                    <a:pt x="565" y="74"/>
                  </a:lnTo>
                  <a:lnTo>
                    <a:pt x="569" y="75"/>
                  </a:lnTo>
                  <a:lnTo>
                    <a:pt x="577" y="75"/>
                  </a:lnTo>
                  <a:lnTo>
                    <a:pt x="593" y="73"/>
                  </a:lnTo>
                  <a:lnTo>
                    <a:pt x="617" y="70"/>
                  </a:lnTo>
                  <a:lnTo>
                    <a:pt x="608" y="74"/>
                  </a:lnTo>
                  <a:lnTo>
                    <a:pt x="599" y="78"/>
                  </a:lnTo>
                  <a:lnTo>
                    <a:pt x="589" y="79"/>
                  </a:lnTo>
                  <a:lnTo>
                    <a:pt x="579" y="79"/>
                  </a:lnTo>
                  <a:lnTo>
                    <a:pt x="570" y="78"/>
                  </a:lnTo>
                  <a:lnTo>
                    <a:pt x="559" y="78"/>
                  </a:lnTo>
                  <a:lnTo>
                    <a:pt x="550" y="79"/>
                  </a:lnTo>
                  <a:lnTo>
                    <a:pt x="541" y="81"/>
                  </a:lnTo>
                  <a:lnTo>
                    <a:pt x="546" y="83"/>
                  </a:lnTo>
                  <a:lnTo>
                    <a:pt x="551" y="83"/>
                  </a:lnTo>
                  <a:lnTo>
                    <a:pt x="556" y="85"/>
                  </a:lnTo>
                  <a:lnTo>
                    <a:pt x="561" y="87"/>
                  </a:lnTo>
                  <a:lnTo>
                    <a:pt x="551" y="89"/>
                  </a:lnTo>
                  <a:lnTo>
                    <a:pt x="550" y="93"/>
                  </a:lnTo>
                  <a:lnTo>
                    <a:pt x="554" y="95"/>
                  </a:lnTo>
                  <a:lnTo>
                    <a:pt x="563" y="96"/>
                  </a:lnTo>
                  <a:lnTo>
                    <a:pt x="576" y="97"/>
                  </a:lnTo>
                  <a:lnTo>
                    <a:pt x="589" y="98"/>
                  </a:lnTo>
                  <a:lnTo>
                    <a:pt x="606" y="97"/>
                  </a:lnTo>
                  <a:lnTo>
                    <a:pt x="621" y="95"/>
                  </a:lnTo>
                  <a:lnTo>
                    <a:pt x="621" y="97"/>
                  </a:lnTo>
                  <a:lnTo>
                    <a:pt x="621" y="98"/>
                  </a:lnTo>
                  <a:lnTo>
                    <a:pt x="622" y="100"/>
                  </a:lnTo>
                  <a:lnTo>
                    <a:pt x="623" y="101"/>
                  </a:lnTo>
                  <a:lnTo>
                    <a:pt x="622" y="102"/>
                  </a:lnTo>
                  <a:lnTo>
                    <a:pt x="621" y="102"/>
                  </a:lnTo>
                  <a:lnTo>
                    <a:pt x="619" y="103"/>
                  </a:lnTo>
                  <a:lnTo>
                    <a:pt x="618" y="103"/>
                  </a:lnTo>
                  <a:lnTo>
                    <a:pt x="0" y="103"/>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1" name="Freeform 136">
              <a:extLst>
                <a:ext uri="{FF2B5EF4-FFF2-40B4-BE49-F238E27FC236}">
                  <a16:creationId xmlns:a16="http://schemas.microsoft.com/office/drawing/2014/main" id="{E2CE40B9-CDA8-4795-9B67-C6209B5BCA5C}"/>
                </a:ext>
              </a:extLst>
            </p:cNvPr>
            <p:cNvSpPr>
              <a:spLocks/>
            </p:cNvSpPr>
            <p:nvPr/>
          </p:nvSpPr>
          <p:spPr bwMode="auto">
            <a:xfrm>
              <a:off x="4164" y="1441"/>
              <a:ext cx="39" cy="4"/>
            </a:xfrm>
            <a:custGeom>
              <a:avLst/>
              <a:gdLst>
                <a:gd name="T0" fmla="*/ 0 w 80"/>
                <a:gd name="T1" fmla="*/ 4 h 8"/>
                <a:gd name="T2" fmla="*/ 1 w 80"/>
                <a:gd name="T3" fmla="*/ 4 h 8"/>
                <a:gd name="T4" fmla="*/ 2 w 80"/>
                <a:gd name="T5" fmla="*/ 4 h 8"/>
                <a:gd name="T6" fmla="*/ 3 w 80"/>
                <a:gd name="T7" fmla="*/ 4 h 8"/>
                <a:gd name="T8" fmla="*/ 4 w 80"/>
                <a:gd name="T9" fmla="*/ 3 h 8"/>
                <a:gd name="T10" fmla="*/ 3 w 80"/>
                <a:gd name="T11" fmla="*/ 3 h 8"/>
                <a:gd name="T12" fmla="*/ 3 w 80"/>
                <a:gd name="T13" fmla="*/ 2 h 8"/>
                <a:gd name="T14" fmla="*/ 2 w 80"/>
                <a:gd name="T15" fmla="*/ 2 h 8"/>
                <a:gd name="T16" fmla="*/ 1 w 80"/>
                <a:gd name="T17" fmla="*/ 2 h 8"/>
                <a:gd name="T18" fmla="*/ 6 w 80"/>
                <a:gd name="T19" fmla="*/ 3 h 8"/>
                <a:gd name="T20" fmla="*/ 10 w 80"/>
                <a:gd name="T21" fmla="*/ 4 h 8"/>
                <a:gd name="T22" fmla="*/ 15 w 80"/>
                <a:gd name="T23" fmla="*/ 4 h 8"/>
                <a:gd name="T24" fmla="*/ 20 w 80"/>
                <a:gd name="T25" fmla="*/ 3 h 8"/>
                <a:gd name="T26" fmla="*/ 24 w 80"/>
                <a:gd name="T27" fmla="*/ 3 h 8"/>
                <a:gd name="T28" fmla="*/ 29 w 80"/>
                <a:gd name="T29" fmla="*/ 2 h 8"/>
                <a:gd name="T30" fmla="*/ 35 w 80"/>
                <a:gd name="T31" fmla="*/ 1 h 8"/>
                <a:gd name="T32" fmla="*/ 39 w 80"/>
                <a:gd name="T33" fmla="*/ 0 h 8"/>
                <a:gd name="T34" fmla="*/ 35 w 80"/>
                <a:gd name="T35" fmla="*/ 1 h 8"/>
                <a:gd name="T36" fmla="*/ 31 w 80"/>
                <a:gd name="T37" fmla="*/ 2 h 8"/>
                <a:gd name="T38" fmla="*/ 27 w 80"/>
                <a:gd name="T39" fmla="*/ 3 h 8"/>
                <a:gd name="T40" fmla="*/ 23 w 80"/>
                <a:gd name="T41" fmla="*/ 3 h 8"/>
                <a:gd name="T42" fmla="*/ 19 w 80"/>
                <a:gd name="T43" fmla="*/ 3 h 8"/>
                <a:gd name="T44" fmla="*/ 15 w 80"/>
                <a:gd name="T45" fmla="*/ 4 h 8"/>
                <a:gd name="T46" fmla="*/ 11 w 80"/>
                <a:gd name="T47" fmla="*/ 4 h 8"/>
                <a:gd name="T48" fmla="*/ 7 w 80"/>
                <a:gd name="T49" fmla="*/ 4 h 8"/>
                <a:gd name="T50" fmla="*/ 0 w 80"/>
                <a:gd name="T51" fmla="*/ 4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8">
                  <a:moveTo>
                    <a:pt x="0" y="8"/>
                  </a:moveTo>
                  <a:lnTo>
                    <a:pt x="3" y="8"/>
                  </a:lnTo>
                  <a:lnTo>
                    <a:pt x="5" y="7"/>
                  </a:lnTo>
                  <a:lnTo>
                    <a:pt x="6" y="7"/>
                  </a:lnTo>
                  <a:lnTo>
                    <a:pt x="8" y="6"/>
                  </a:lnTo>
                  <a:lnTo>
                    <a:pt x="7" y="5"/>
                  </a:lnTo>
                  <a:lnTo>
                    <a:pt x="6" y="3"/>
                  </a:lnTo>
                  <a:lnTo>
                    <a:pt x="4" y="3"/>
                  </a:lnTo>
                  <a:lnTo>
                    <a:pt x="3" y="3"/>
                  </a:lnTo>
                  <a:lnTo>
                    <a:pt x="12" y="6"/>
                  </a:lnTo>
                  <a:lnTo>
                    <a:pt x="21" y="7"/>
                  </a:lnTo>
                  <a:lnTo>
                    <a:pt x="30" y="7"/>
                  </a:lnTo>
                  <a:lnTo>
                    <a:pt x="41" y="6"/>
                  </a:lnTo>
                  <a:lnTo>
                    <a:pt x="50" y="5"/>
                  </a:lnTo>
                  <a:lnTo>
                    <a:pt x="60" y="3"/>
                  </a:lnTo>
                  <a:lnTo>
                    <a:pt x="71" y="2"/>
                  </a:lnTo>
                  <a:lnTo>
                    <a:pt x="80" y="0"/>
                  </a:lnTo>
                  <a:lnTo>
                    <a:pt x="72" y="1"/>
                  </a:lnTo>
                  <a:lnTo>
                    <a:pt x="64" y="3"/>
                  </a:lnTo>
                  <a:lnTo>
                    <a:pt x="56" y="5"/>
                  </a:lnTo>
                  <a:lnTo>
                    <a:pt x="47" y="6"/>
                  </a:lnTo>
                  <a:lnTo>
                    <a:pt x="39" y="6"/>
                  </a:lnTo>
                  <a:lnTo>
                    <a:pt x="31" y="7"/>
                  </a:lnTo>
                  <a:lnTo>
                    <a:pt x="23" y="8"/>
                  </a:lnTo>
                  <a:lnTo>
                    <a:pt x="15" y="8"/>
                  </a:lnTo>
                  <a:lnTo>
                    <a:pt x="0" y="8"/>
                  </a:lnTo>
                  <a:close/>
                </a:path>
              </a:pathLst>
            </a:custGeom>
            <a:solidFill>
              <a:srgbClr val="BCD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2" name="Freeform 137">
              <a:extLst>
                <a:ext uri="{FF2B5EF4-FFF2-40B4-BE49-F238E27FC236}">
                  <a16:creationId xmlns:a16="http://schemas.microsoft.com/office/drawing/2014/main" id="{CDB0A7B3-FB40-4171-A5AD-81864675BDBD}"/>
                </a:ext>
              </a:extLst>
            </p:cNvPr>
            <p:cNvSpPr>
              <a:spLocks/>
            </p:cNvSpPr>
            <p:nvPr/>
          </p:nvSpPr>
          <p:spPr bwMode="auto">
            <a:xfrm>
              <a:off x="3756" y="1445"/>
              <a:ext cx="519" cy="51"/>
            </a:xfrm>
            <a:custGeom>
              <a:avLst/>
              <a:gdLst>
                <a:gd name="T0" fmla="*/ 391 w 1039"/>
                <a:gd name="T1" fmla="*/ 3 h 101"/>
                <a:gd name="T2" fmla="*/ 391 w 1039"/>
                <a:gd name="T3" fmla="*/ 5 h 101"/>
                <a:gd name="T4" fmla="*/ 382 w 1039"/>
                <a:gd name="T5" fmla="*/ 5 h 101"/>
                <a:gd name="T6" fmla="*/ 378 w 1039"/>
                <a:gd name="T7" fmla="*/ 7 h 101"/>
                <a:gd name="T8" fmla="*/ 322 w 1039"/>
                <a:gd name="T9" fmla="*/ 11 h 101"/>
                <a:gd name="T10" fmla="*/ 297 w 1039"/>
                <a:gd name="T11" fmla="*/ 18 h 101"/>
                <a:gd name="T12" fmla="*/ 266 w 1039"/>
                <a:gd name="T13" fmla="*/ 30 h 101"/>
                <a:gd name="T14" fmla="*/ 283 w 1039"/>
                <a:gd name="T15" fmla="*/ 28 h 101"/>
                <a:gd name="T16" fmla="*/ 294 w 1039"/>
                <a:gd name="T17" fmla="*/ 26 h 101"/>
                <a:gd name="T18" fmla="*/ 326 w 1039"/>
                <a:gd name="T19" fmla="*/ 20 h 101"/>
                <a:gd name="T20" fmla="*/ 335 w 1039"/>
                <a:gd name="T21" fmla="*/ 22 h 101"/>
                <a:gd name="T22" fmla="*/ 330 w 1039"/>
                <a:gd name="T23" fmla="*/ 25 h 101"/>
                <a:gd name="T24" fmla="*/ 335 w 1039"/>
                <a:gd name="T25" fmla="*/ 29 h 101"/>
                <a:gd name="T26" fmla="*/ 334 w 1039"/>
                <a:gd name="T27" fmla="*/ 35 h 101"/>
                <a:gd name="T28" fmla="*/ 347 w 1039"/>
                <a:gd name="T29" fmla="*/ 32 h 101"/>
                <a:gd name="T30" fmla="*/ 364 w 1039"/>
                <a:gd name="T31" fmla="*/ 30 h 101"/>
                <a:gd name="T32" fmla="*/ 339 w 1039"/>
                <a:gd name="T33" fmla="*/ 26 h 101"/>
                <a:gd name="T34" fmla="*/ 354 w 1039"/>
                <a:gd name="T35" fmla="*/ 23 h 101"/>
                <a:gd name="T36" fmla="*/ 360 w 1039"/>
                <a:gd name="T37" fmla="*/ 19 h 101"/>
                <a:gd name="T38" fmla="*/ 373 w 1039"/>
                <a:gd name="T39" fmla="*/ 16 h 101"/>
                <a:gd name="T40" fmla="*/ 367 w 1039"/>
                <a:gd name="T41" fmla="*/ 19 h 101"/>
                <a:gd name="T42" fmla="*/ 369 w 1039"/>
                <a:gd name="T43" fmla="*/ 24 h 101"/>
                <a:gd name="T44" fmla="*/ 391 w 1039"/>
                <a:gd name="T45" fmla="*/ 22 h 101"/>
                <a:gd name="T46" fmla="*/ 407 w 1039"/>
                <a:gd name="T47" fmla="*/ 17 h 101"/>
                <a:gd name="T48" fmla="*/ 401 w 1039"/>
                <a:gd name="T49" fmla="*/ 15 h 101"/>
                <a:gd name="T50" fmla="*/ 399 w 1039"/>
                <a:gd name="T51" fmla="*/ 11 h 101"/>
                <a:gd name="T52" fmla="*/ 416 w 1039"/>
                <a:gd name="T53" fmla="*/ 9 h 101"/>
                <a:gd name="T54" fmla="*/ 426 w 1039"/>
                <a:gd name="T55" fmla="*/ 6 h 101"/>
                <a:gd name="T56" fmla="*/ 428 w 1039"/>
                <a:gd name="T57" fmla="*/ 14 h 101"/>
                <a:gd name="T58" fmla="*/ 470 w 1039"/>
                <a:gd name="T59" fmla="*/ 16 h 101"/>
                <a:gd name="T60" fmla="*/ 495 w 1039"/>
                <a:gd name="T61" fmla="*/ 9 h 101"/>
                <a:gd name="T62" fmla="*/ 508 w 1039"/>
                <a:gd name="T63" fmla="*/ 7 h 101"/>
                <a:gd name="T64" fmla="*/ 489 w 1039"/>
                <a:gd name="T65" fmla="*/ 14 h 101"/>
                <a:gd name="T66" fmla="*/ 481 w 1039"/>
                <a:gd name="T67" fmla="*/ 22 h 101"/>
                <a:gd name="T68" fmla="*/ 470 w 1039"/>
                <a:gd name="T69" fmla="*/ 27 h 101"/>
                <a:gd name="T70" fmla="*/ 443 w 1039"/>
                <a:gd name="T71" fmla="*/ 31 h 101"/>
                <a:gd name="T72" fmla="*/ 455 w 1039"/>
                <a:gd name="T73" fmla="*/ 25 h 101"/>
                <a:gd name="T74" fmla="*/ 456 w 1039"/>
                <a:gd name="T75" fmla="*/ 21 h 101"/>
                <a:gd name="T76" fmla="*/ 436 w 1039"/>
                <a:gd name="T77" fmla="*/ 26 h 101"/>
                <a:gd name="T78" fmla="*/ 415 w 1039"/>
                <a:gd name="T79" fmla="*/ 30 h 101"/>
                <a:gd name="T80" fmla="*/ 420 w 1039"/>
                <a:gd name="T81" fmla="*/ 27 h 101"/>
                <a:gd name="T82" fmla="*/ 385 w 1039"/>
                <a:gd name="T83" fmla="*/ 28 h 101"/>
                <a:gd name="T84" fmla="*/ 375 w 1039"/>
                <a:gd name="T85" fmla="*/ 32 h 101"/>
                <a:gd name="T86" fmla="*/ 351 w 1039"/>
                <a:gd name="T87" fmla="*/ 39 h 101"/>
                <a:gd name="T88" fmla="*/ 377 w 1039"/>
                <a:gd name="T89" fmla="*/ 42 h 101"/>
                <a:gd name="T90" fmla="*/ 413 w 1039"/>
                <a:gd name="T91" fmla="*/ 41 h 101"/>
                <a:gd name="T92" fmla="*/ 434 w 1039"/>
                <a:gd name="T93" fmla="*/ 35 h 101"/>
                <a:gd name="T94" fmla="*/ 471 w 1039"/>
                <a:gd name="T95" fmla="*/ 32 h 101"/>
                <a:gd name="T96" fmla="*/ 508 w 1039"/>
                <a:gd name="T97" fmla="*/ 35 h 101"/>
                <a:gd name="T98" fmla="*/ 495 w 1039"/>
                <a:gd name="T99" fmla="*/ 38 h 101"/>
                <a:gd name="T100" fmla="*/ 508 w 1039"/>
                <a:gd name="T101" fmla="*/ 40 h 101"/>
                <a:gd name="T102" fmla="*/ 477 w 1039"/>
                <a:gd name="T103" fmla="*/ 47 h 101"/>
                <a:gd name="T104" fmla="*/ 513 w 1039"/>
                <a:gd name="T105" fmla="*/ 47 h 101"/>
                <a:gd name="T106" fmla="*/ 3 w 1039"/>
                <a:gd name="T107" fmla="*/ 50 h 101"/>
                <a:gd name="T108" fmla="*/ 14 w 1039"/>
                <a:gd name="T109" fmla="*/ 8 h 101"/>
                <a:gd name="T110" fmla="*/ 317 w 1039"/>
                <a:gd name="T111" fmla="*/ 8 h 101"/>
                <a:gd name="T112" fmla="*/ 325 w 1039"/>
                <a:gd name="T113" fmla="*/ 7 h 101"/>
                <a:gd name="T114" fmla="*/ 328 w 1039"/>
                <a:gd name="T115" fmla="*/ 9 h 101"/>
                <a:gd name="T116" fmla="*/ 345 w 1039"/>
                <a:gd name="T117" fmla="*/ 8 h 101"/>
                <a:gd name="T118" fmla="*/ 349 w 1039"/>
                <a:gd name="T119" fmla="*/ 4 h 101"/>
                <a:gd name="T120" fmla="*/ 372 w 1039"/>
                <a:gd name="T121" fmla="*/ 1 h 101"/>
                <a:gd name="T122" fmla="*/ 415 w 1039"/>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9" h="101">
                  <a:moveTo>
                    <a:pt x="830" y="0"/>
                  </a:moveTo>
                  <a:lnTo>
                    <a:pt x="823" y="0"/>
                  </a:lnTo>
                  <a:lnTo>
                    <a:pt x="816" y="1"/>
                  </a:lnTo>
                  <a:lnTo>
                    <a:pt x="809" y="1"/>
                  </a:lnTo>
                  <a:lnTo>
                    <a:pt x="803" y="2"/>
                  </a:lnTo>
                  <a:lnTo>
                    <a:pt x="796" y="3"/>
                  </a:lnTo>
                  <a:lnTo>
                    <a:pt x="789" y="5"/>
                  </a:lnTo>
                  <a:lnTo>
                    <a:pt x="782" y="5"/>
                  </a:lnTo>
                  <a:lnTo>
                    <a:pt x="775" y="6"/>
                  </a:lnTo>
                  <a:lnTo>
                    <a:pt x="773" y="6"/>
                  </a:lnTo>
                  <a:lnTo>
                    <a:pt x="769" y="6"/>
                  </a:lnTo>
                  <a:lnTo>
                    <a:pt x="767" y="7"/>
                  </a:lnTo>
                  <a:lnTo>
                    <a:pt x="766" y="9"/>
                  </a:lnTo>
                  <a:lnTo>
                    <a:pt x="770" y="13"/>
                  </a:lnTo>
                  <a:lnTo>
                    <a:pt x="776" y="11"/>
                  </a:lnTo>
                  <a:lnTo>
                    <a:pt x="783" y="10"/>
                  </a:lnTo>
                  <a:lnTo>
                    <a:pt x="789" y="9"/>
                  </a:lnTo>
                  <a:lnTo>
                    <a:pt x="783" y="13"/>
                  </a:lnTo>
                  <a:lnTo>
                    <a:pt x="776" y="13"/>
                  </a:lnTo>
                  <a:lnTo>
                    <a:pt x="769" y="13"/>
                  </a:lnTo>
                  <a:lnTo>
                    <a:pt x="762" y="13"/>
                  </a:lnTo>
                  <a:lnTo>
                    <a:pt x="763" y="11"/>
                  </a:lnTo>
                  <a:lnTo>
                    <a:pt x="763" y="10"/>
                  </a:lnTo>
                  <a:lnTo>
                    <a:pt x="765" y="10"/>
                  </a:lnTo>
                  <a:lnTo>
                    <a:pt x="765" y="9"/>
                  </a:lnTo>
                  <a:lnTo>
                    <a:pt x="763" y="7"/>
                  </a:lnTo>
                  <a:lnTo>
                    <a:pt x="761" y="6"/>
                  </a:lnTo>
                  <a:lnTo>
                    <a:pt x="759" y="6"/>
                  </a:lnTo>
                  <a:lnTo>
                    <a:pt x="756" y="7"/>
                  </a:lnTo>
                  <a:lnTo>
                    <a:pt x="754" y="9"/>
                  </a:lnTo>
                  <a:lnTo>
                    <a:pt x="755" y="11"/>
                  </a:lnTo>
                  <a:lnTo>
                    <a:pt x="756" y="13"/>
                  </a:lnTo>
                  <a:lnTo>
                    <a:pt x="756" y="14"/>
                  </a:lnTo>
                  <a:lnTo>
                    <a:pt x="740" y="16"/>
                  </a:lnTo>
                  <a:lnTo>
                    <a:pt x="724" y="17"/>
                  </a:lnTo>
                  <a:lnTo>
                    <a:pt x="708" y="18"/>
                  </a:lnTo>
                  <a:lnTo>
                    <a:pt x="692" y="18"/>
                  </a:lnTo>
                  <a:lnTo>
                    <a:pt x="676" y="18"/>
                  </a:lnTo>
                  <a:lnTo>
                    <a:pt x="661" y="20"/>
                  </a:lnTo>
                  <a:lnTo>
                    <a:pt x="645" y="21"/>
                  </a:lnTo>
                  <a:lnTo>
                    <a:pt x="628" y="23"/>
                  </a:lnTo>
                  <a:lnTo>
                    <a:pt x="633" y="26"/>
                  </a:lnTo>
                  <a:lnTo>
                    <a:pt x="640" y="28"/>
                  </a:lnTo>
                  <a:lnTo>
                    <a:pt x="645" y="29"/>
                  </a:lnTo>
                  <a:lnTo>
                    <a:pt x="648" y="35"/>
                  </a:lnTo>
                  <a:lnTo>
                    <a:pt x="631" y="33"/>
                  </a:lnTo>
                  <a:lnTo>
                    <a:pt x="612" y="33"/>
                  </a:lnTo>
                  <a:lnTo>
                    <a:pt x="595" y="35"/>
                  </a:lnTo>
                  <a:lnTo>
                    <a:pt x="578" y="37"/>
                  </a:lnTo>
                  <a:lnTo>
                    <a:pt x="560" y="40"/>
                  </a:lnTo>
                  <a:lnTo>
                    <a:pt x="543" y="45"/>
                  </a:lnTo>
                  <a:lnTo>
                    <a:pt x="527" y="51"/>
                  </a:lnTo>
                  <a:lnTo>
                    <a:pt x="510" y="55"/>
                  </a:lnTo>
                  <a:lnTo>
                    <a:pt x="517" y="56"/>
                  </a:lnTo>
                  <a:lnTo>
                    <a:pt x="525" y="58"/>
                  </a:lnTo>
                  <a:lnTo>
                    <a:pt x="532" y="59"/>
                  </a:lnTo>
                  <a:lnTo>
                    <a:pt x="540" y="59"/>
                  </a:lnTo>
                  <a:lnTo>
                    <a:pt x="547" y="59"/>
                  </a:lnTo>
                  <a:lnTo>
                    <a:pt x="555" y="59"/>
                  </a:lnTo>
                  <a:lnTo>
                    <a:pt x="562" y="59"/>
                  </a:lnTo>
                  <a:lnTo>
                    <a:pt x="570" y="58"/>
                  </a:lnTo>
                  <a:lnTo>
                    <a:pt x="569" y="56"/>
                  </a:lnTo>
                  <a:lnTo>
                    <a:pt x="567" y="55"/>
                  </a:lnTo>
                  <a:lnTo>
                    <a:pt x="566" y="55"/>
                  </a:lnTo>
                  <a:lnTo>
                    <a:pt x="573" y="55"/>
                  </a:lnTo>
                  <a:lnTo>
                    <a:pt x="580" y="58"/>
                  </a:lnTo>
                  <a:lnTo>
                    <a:pt x="586" y="59"/>
                  </a:lnTo>
                  <a:lnTo>
                    <a:pt x="592" y="54"/>
                  </a:lnTo>
                  <a:lnTo>
                    <a:pt x="590" y="53"/>
                  </a:lnTo>
                  <a:lnTo>
                    <a:pt x="588" y="52"/>
                  </a:lnTo>
                  <a:lnTo>
                    <a:pt x="586" y="52"/>
                  </a:lnTo>
                  <a:lnTo>
                    <a:pt x="595" y="48"/>
                  </a:lnTo>
                  <a:lnTo>
                    <a:pt x="604" y="46"/>
                  </a:lnTo>
                  <a:lnTo>
                    <a:pt x="613" y="45"/>
                  </a:lnTo>
                  <a:lnTo>
                    <a:pt x="623" y="44"/>
                  </a:lnTo>
                  <a:lnTo>
                    <a:pt x="632" y="43"/>
                  </a:lnTo>
                  <a:lnTo>
                    <a:pt x="642" y="41"/>
                  </a:lnTo>
                  <a:lnTo>
                    <a:pt x="652" y="39"/>
                  </a:lnTo>
                  <a:lnTo>
                    <a:pt x="661" y="37"/>
                  </a:lnTo>
                  <a:lnTo>
                    <a:pt x="665" y="36"/>
                  </a:lnTo>
                  <a:lnTo>
                    <a:pt x="672" y="37"/>
                  </a:lnTo>
                  <a:lnTo>
                    <a:pt x="678" y="38"/>
                  </a:lnTo>
                  <a:lnTo>
                    <a:pt x="685" y="40"/>
                  </a:lnTo>
                  <a:lnTo>
                    <a:pt x="680" y="43"/>
                  </a:lnTo>
                  <a:lnTo>
                    <a:pt x="676" y="44"/>
                  </a:lnTo>
                  <a:lnTo>
                    <a:pt x="671" y="44"/>
                  </a:lnTo>
                  <a:lnTo>
                    <a:pt x="665" y="43"/>
                  </a:lnTo>
                  <a:lnTo>
                    <a:pt x="661" y="43"/>
                  </a:lnTo>
                  <a:lnTo>
                    <a:pt x="656" y="44"/>
                  </a:lnTo>
                  <a:lnTo>
                    <a:pt x="653" y="46"/>
                  </a:lnTo>
                  <a:lnTo>
                    <a:pt x="650" y="49"/>
                  </a:lnTo>
                  <a:lnTo>
                    <a:pt x="652" y="52"/>
                  </a:lnTo>
                  <a:lnTo>
                    <a:pt x="656" y="51"/>
                  </a:lnTo>
                  <a:lnTo>
                    <a:pt x="661" y="49"/>
                  </a:lnTo>
                  <a:lnTo>
                    <a:pt x="665" y="52"/>
                  </a:lnTo>
                  <a:lnTo>
                    <a:pt x="662" y="52"/>
                  </a:lnTo>
                  <a:lnTo>
                    <a:pt x="660" y="52"/>
                  </a:lnTo>
                  <a:lnTo>
                    <a:pt x="656" y="53"/>
                  </a:lnTo>
                  <a:lnTo>
                    <a:pt x="656" y="54"/>
                  </a:lnTo>
                  <a:lnTo>
                    <a:pt x="660" y="58"/>
                  </a:lnTo>
                  <a:lnTo>
                    <a:pt x="665" y="59"/>
                  </a:lnTo>
                  <a:lnTo>
                    <a:pt x="671" y="58"/>
                  </a:lnTo>
                  <a:lnTo>
                    <a:pt x="677" y="58"/>
                  </a:lnTo>
                  <a:lnTo>
                    <a:pt x="670" y="63"/>
                  </a:lnTo>
                  <a:lnTo>
                    <a:pt x="662" y="63"/>
                  </a:lnTo>
                  <a:lnTo>
                    <a:pt x="654" y="62"/>
                  </a:lnTo>
                  <a:lnTo>
                    <a:pt x="646" y="66"/>
                  </a:lnTo>
                  <a:lnTo>
                    <a:pt x="654" y="68"/>
                  </a:lnTo>
                  <a:lnTo>
                    <a:pt x="661" y="69"/>
                  </a:lnTo>
                  <a:lnTo>
                    <a:pt x="669" y="70"/>
                  </a:lnTo>
                  <a:lnTo>
                    <a:pt x="677" y="70"/>
                  </a:lnTo>
                  <a:lnTo>
                    <a:pt x="685" y="70"/>
                  </a:lnTo>
                  <a:lnTo>
                    <a:pt x="693" y="69"/>
                  </a:lnTo>
                  <a:lnTo>
                    <a:pt x="701" y="68"/>
                  </a:lnTo>
                  <a:lnTo>
                    <a:pt x="708" y="66"/>
                  </a:lnTo>
                  <a:lnTo>
                    <a:pt x="705" y="63"/>
                  </a:lnTo>
                  <a:lnTo>
                    <a:pt x="700" y="63"/>
                  </a:lnTo>
                  <a:lnTo>
                    <a:pt x="695" y="63"/>
                  </a:lnTo>
                  <a:lnTo>
                    <a:pt x="691" y="63"/>
                  </a:lnTo>
                  <a:lnTo>
                    <a:pt x="695" y="60"/>
                  </a:lnTo>
                  <a:lnTo>
                    <a:pt x="700" y="59"/>
                  </a:lnTo>
                  <a:lnTo>
                    <a:pt x="706" y="59"/>
                  </a:lnTo>
                  <a:lnTo>
                    <a:pt x="711" y="60"/>
                  </a:lnTo>
                  <a:lnTo>
                    <a:pt x="717" y="61"/>
                  </a:lnTo>
                  <a:lnTo>
                    <a:pt x="723" y="61"/>
                  </a:lnTo>
                  <a:lnTo>
                    <a:pt x="728" y="60"/>
                  </a:lnTo>
                  <a:lnTo>
                    <a:pt x="733" y="58"/>
                  </a:lnTo>
                  <a:lnTo>
                    <a:pt x="726" y="54"/>
                  </a:lnTo>
                  <a:lnTo>
                    <a:pt x="718" y="53"/>
                  </a:lnTo>
                  <a:lnTo>
                    <a:pt x="710" y="52"/>
                  </a:lnTo>
                  <a:lnTo>
                    <a:pt x="702" y="52"/>
                  </a:lnTo>
                  <a:lnTo>
                    <a:pt x="695" y="52"/>
                  </a:lnTo>
                  <a:lnTo>
                    <a:pt x="687" y="52"/>
                  </a:lnTo>
                  <a:lnTo>
                    <a:pt x="679" y="52"/>
                  </a:lnTo>
                  <a:lnTo>
                    <a:pt x="671" y="49"/>
                  </a:lnTo>
                  <a:lnTo>
                    <a:pt x="677" y="49"/>
                  </a:lnTo>
                  <a:lnTo>
                    <a:pt x="683" y="49"/>
                  </a:lnTo>
                  <a:lnTo>
                    <a:pt x="690" y="49"/>
                  </a:lnTo>
                  <a:lnTo>
                    <a:pt x="695" y="49"/>
                  </a:lnTo>
                  <a:lnTo>
                    <a:pt x="701" y="49"/>
                  </a:lnTo>
                  <a:lnTo>
                    <a:pt x="706" y="48"/>
                  </a:lnTo>
                  <a:lnTo>
                    <a:pt x="709" y="46"/>
                  </a:lnTo>
                  <a:lnTo>
                    <a:pt x="711" y="43"/>
                  </a:lnTo>
                  <a:lnTo>
                    <a:pt x="710" y="40"/>
                  </a:lnTo>
                  <a:lnTo>
                    <a:pt x="705" y="40"/>
                  </a:lnTo>
                  <a:lnTo>
                    <a:pt x="699" y="39"/>
                  </a:lnTo>
                  <a:lnTo>
                    <a:pt x="694" y="35"/>
                  </a:lnTo>
                  <a:lnTo>
                    <a:pt x="702" y="36"/>
                  </a:lnTo>
                  <a:lnTo>
                    <a:pt x="711" y="37"/>
                  </a:lnTo>
                  <a:lnTo>
                    <a:pt x="720" y="38"/>
                  </a:lnTo>
                  <a:lnTo>
                    <a:pt x="728" y="35"/>
                  </a:lnTo>
                  <a:lnTo>
                    <a:pt x="728" y="33"/>
                  </a:lnTo>
                  <a:lnTo>
                    <a:pt x="726" y="33"/>
                  </a:lnTo>
                  <a:lnTo>
                    <a:pt x="725" y="32"/>
                  </a:lnTo>
                  <a:lnTo>
                    <a:pt x="732" y="32"/>
                  </a:lnTo>
                  <a:lnTo>
                    <a:pt x="739" y="32"/>
                  </a:lnTo>
                  <a:lnTo>
                    <a:pt x="746" y="32"/>
                  </a:lnTo>
                  <a:lnTo>
                    <a:pt x="754" y="32"/>
                  </a:lnTo>
                  <a:lnTo>
                    <a:pt x="751" y="32"/>
                  </a:lnTo>
                  <a:lnTo>
                    <a:pt x="750" y="33"/>
                  </a:lnTo>
                  <a:lnTo>
                    <a:pt x="748" y="35"/>
                  </a:lnTo>
                  <a:lnTo>
                    <a:pt x="748" y="38"/>
                  </a:lnTo>
                  <a:lnTo>
                    <a:pt x="744" y="38"/>
                  </a:lnTo>
                  <a:lnTo>
                    <a:pt x="739" y="38"/>
                  </a:lnTo>
                  <a:lnTo>
                    <a:pt x="735" y="37"/>
                  </a:lnTo>
                  <a:lnTo>
                    <a:pt x="730" y="37"/>
                  </a:lnTo>
                  <a:lnTo>
                    <a:pt x="726" y="37"/>
                  </a:lnTo>
                  <a:lnTo>
                    <a:pt x="722" y="38"/>
                  </a:lnTo>
                  <a:lnTo>
                    <a:pt x="717" y="40"/>
                  </a:lnTo>
                  <a:lnTo>
                    <a:pt x="714" y="44"/>
                  </a:lnTo>
                  <a:lnTo>
                    <a:pt x="722" y="46"/>
                  </a:lnTo>
                  <a:lnTo>
                    <a:pt x="730" y="47"/>
                  </a:lnTo>
                  <a:lnTo>
                    <a:pt x="738" y="47"/>
                  </a:lnTo>
                  <a:lnTo>
                    <a:pt x="746" y="47"/>
                  </a:lnTo>
                  <a:lnTo>
                    <a:pt x="754" y="47"/>
                  </a:lnTo>
                  <a:lnTo>
                    <a:pt x="762" y="46"/>
                  </a:lnTo>
                  <a:lnTo>
                    <a:pt x="770" y="46"/>
                  </a:lnTo>
                  <a:lnTo>
                    <a:pt x="778" y="46"/>
                  </a:lnTo>
                  <a:lnTo>
                    <a:pt x="779" y="45"/>
                  </a:lnTo>
                  <a:lnTo>
                    <a:pt x="781" y="44"/>
                  </a:lnTo>
                  <a:lnTo>
                    <a:pt x="783" y="43"/>
                  </a:lnTo>
                  <a:lnTo>
                    <a:pt x="784" y="41"/>
                  </a:lnTo>
                  <a:lnTo>
                    <a:pt x="792" y="41"/>
                  </a:lnTo>
                  <a:lnTo>
                    <a:pt x="799" y="41"/>
                  </a:lnTo>
                  <a:lnTo>
                    <a:pt x="807" y="41"/>
                  </a:lnTo>
                  <a:lnTo>
                    <a:pt x="814" y="39"/>
                  </a:lnTo>
                  <a:lnTo>
                    <a:pt x="818" y="37"/>
                  </a:lnTo>
                  <a:lnTo>
                    <a:pt x="816" y="36"/>
                  </a:lnTo>
                  <a:lnTo>
                    <a:pt x="814" y="33"/>
                  </a:lnTo>
                  <a:lnTo>
                    <a:pt x="812" y="33"/>
                  </a:lnTo>
                  <a:lnTo>
                    <a:pt x="805" y="32"/>
                  </a:lnTo>
                  <a:lnTo>
                    <a:pt x="798" y="32"/>
                  </a:lnTo>
                  <a:lnTo>
                    <a:pt x="791" y="35"/>
                  </a:lnTo>
                  <a:lnTo>
                    <a:pt x="784" y="35"/>
                  </a:lnTo>
                  <a:lnTo>
                    <a:pt x="789" y="29"/>
                  </a:lnTo>
                  <a:lnTo>
                    <a:pt x="796" y="29"/>
                  </a:lnTo>
                  <a:lnTo>
                    <a:pt x="803" y="29"/>
                  </a:lnTo>
                  <a:lnTo>
                    <a:pt x="804" y="26"/>
                  </a:lnTo>
                  <a:lnTo>
                    <a:pt x="800" y="23"/>
                  </a:lnTo>
                  <a:lnTo>
                    <a:pt x="793" y="23"/>
                  </a:lnTo>
                  <a:lnTo>
                    <a:pt x="786" y="23"/>
                  </a:lnTo>
                  <a:lnTo>
                    <a:pt x="778" y="23"/>
                  </a:lnTo>
                  <a:lnTo>
                    <a:pt x="784" y="21"/>
                  </a:lnTo>
                  <a:lnTo>
                    <a:pt x="791" y="21"/>
                  </a:lnTo>
                  <a:lnTo>
                    <a:pt x="798" y="21"/>
                  </a:lnTo>
                  <a:lnTo>
                    <a:pt x="805" y="21"/>
                  </a:lnTo>
                  <a:lnTo>
                    <a:pt x="812" y="21"/>
                  </a:lnTo>
                  <a:lnTo>
                    <a:pt x="818" y="20"/>
                  </a:lnTo>
                  <a:lnTo>
                    <a:pt x="824" y="17"/>
                  </a:lnTo>
                  <a:lnTo>
                    <a:pt x="830" y="13"/>
                  </a:lnTo>
                  <a:lnTo>
                    <a:pt x="831" y="13"/>
                  </a:lnTo>
                  <a:lnTo>
                    <a:pt x="833" y="15"/>
                  </a:lnTo>
                  <a:lnTo>
                    <a:pt x="833" y="17"/>
                  </a:lnTo>
                  <a:lnTo>
                    <a:pt x="835" y="17"/>
                  </a:lnTo>
                  <a:lnTo>
                    <a:pt x="843" y="13"/>
                  </a:lnTo>
                  <a:lnTo>
                    <a:pt x="852" y="11"/>
                  </a:lnTo>
                  <a:lnTo>
                    <a:pt x="860" y="10"/>
                  </a:lnTo>
                  <a:lnTo>
                    <a:pt x="868" y="9"/>
                  </a:lnTo>
                  <a:lnTo>
                    <a:pt x="864" y="9"/>
                  </a:lnTo>
                  <a:lnTo>
                    <a:pt x="859" y="10"/>
                  </a:lnTo>
                  <a:lnTo>
                    <a:pt x="853" y="11"/>
                  </a:lnTo>
                  <a:lnTo>
                    <a:pt x="849" y="13"/>
                  </a:lnTo>
                  <a:lnTo>
                    <a:pt x="846" y="14"/>
                  </a:lnTo>
                  <a:lnTo>
                    <a:pt x="845" y="16"/>
                  </a:lnTo>
                  <a:lnTo>
                    <a:pt x="843" y="18"/>
                  </a:lnTo>
                  <a:lnTo>
                    <a:pt x="841" y="21"/>
                  </a:lnTo>
                  <a:lnTo>
                    <a:pt x="845" y="23"/>
                  </a:lnTo>
                  <a:lnTo>
                    <a:pt x="851" y="25"/>
                  </a:lnTo>
                  <a:lnTo>
                    <a:pt x="856" y="28"/>
                  </a:lnTo>
                  <a:lnTo>
                    <a:pt x="861" y="30"/>
                  </a:lnTo>
                  <a:lnTo>
                    <a:pt x="866" y="32"/>
                  </a:lnTo>
                  <a:lnTo>
                    <a:pt x="872" y="33"/>
                  </a:lnTo>
                  <a:lnTo>
                    <a:pt x="876" y="35"/>
                  </a:lnTo>
                  <a:lnTo>
                    <a:pt x="882" y="33"/>
                  </a:lnTo>
                  <a:lnTo>
                    <a:pt x="903" y="33"/>
                  </a:lnTo>
                  <a:lnTo>
                    <a:pt x="922" y="33"/>
                  </a:lnTo>
                  <a:lnTo>
                    <a:pt x="940" y="32"/>
                  </a:lnTo>
                  <a:lnTo>
                    <a:pt x="954" y="31"/>
                  </a:lnTo>
                  <a:lnTo>
                    <a:pt x="964" y="30"/>
                  </a:lnTo>
                  <a:lnTo>
                    <a:pt x="971" y="28"/>
                  </a:lnTo>
                  <a:lnTo>
                    <a:pt x="973" y="24"/>
                  </a:lnTo>
                  <a:lnTo>
                    <a:pt x="971" y="21"/>
                  </a:lnTo>
                  <a:lnTo>
                    <a:pt x="978" y="20"/>
                  </a:lnTo>
                  <a:lnTo>
                    <a:pt x="984" y="18"/>
                  </a:lnTo>
                  <a:lnTo>
                    <a:pt x="990" y="17"/>
                  </a:lnTo>
                  <a:lnTo>
                    <a:pt x="996" y="15"/>
                  </a:lnTo>
                  <a:lnTo>
                    <a:pt x="1002" y="13"/>
                  </a:lnTo>
                  <a:lnTo>
                    <a:pt x="1009" y="10"/>
                  </a:lnTo>
                  <a:lnTo>
                    <a:pt x="1015" y="8"/>
                  </a:lnTo>
                  <a:lnTo>
                    <a:pt x="1022" y="7"/>
                  </a:lnTo>
                  <a:lnTo>
                    <a:pt x="1018" y="10"/>
                  </a:lnTo>
                  <a:lnTo>
                    <a:pt x="1016" y="13"/>
                  </a:lnTo>
                  <a:lnTo>
                    <a:pt x="1017" y="14"/>
                  </a:lnTo>
                  <a:lnTo>
                    <a:pt x="1025" y="13"/>
                  </a:lnTo>
                  <a:lnTo>
                    <a:pt x="1017" y="15"/>
                  </a:lnTo>
                  <a:lnTo>
                    <a:pt x="1007" y="17"/>
                  </a:lnTo>
                  <a:lnTo>
                    <a:pt x="996" y="20"/>
                  </a:lnTo>
                  <a:lnTo>
                    <a:pt x="987" y="22"/>
                  </a:lnTo>
                  <a:lnTo>
                    <a:pt x="980" y="24"/>
                  </a:lnTo>
                  <a:lnTo>
                    <a:pt x="978" y="26"/>
                  </a:lnTo>
                  <a:lnTo>
                    <a:pt x="979" y="28"/>
                  </a:lnTo>
                  <a:lnTo>
                    <a:pt x="988" y="29"/>
                  </a:lnTo>
                  <a:lnTo>
                    <a:pt x="980" y="31"/>
                  </a:lnTo>
                  <a:lnTo>
                    <a:pt x="971" y="33"/>
                  </a:lnTo>
                  <a:lnTo>
                    <a:pt x="963" y="36"/>
                  </a:lnTo>
                  <a:lnTo>
                    <a:pt x="956" y="38"/>
                  </a:lnTo>
                  <a:lnTo>
                    <a:pt x="954" y="40"/>
                  </a:lnTo>
                  <a:lnTo>
                    <a:pt x="955" y="43"/>
                  </a:lnTo>
                  <a:lnTo>
                    <a:pt x="962" y="44"/>
                  </a:lnTo>
                  <a:lnTo>
                    <a:pt x="977" y="46"/>
                  </a:lnTo>
                  <a:lnTo>
                    <a:pt x="967" y="48"/>
                  </a:lnTo>
                  <a:lnTo>
                    <a:pt x="958" y="48"/>
                  </a:lnTo>
                  <a:lnTo>
                    <a:pt x="952" y="49"/>
                  </a:lnTo>
                  <a:lnTo>
                    <a:pt x="954" y="51"/>
                  </a:lnTo>
                  <a:lnTo>
                    <a:pt x="948" y="48"/>
                  </a:lnTo>
                  <a:lnTo>
                    <a:pt x="943" y="51"/>
                  </a:lnTo>
                  <a:lnTo>
                    <a:pt x="941" y="54"/>
                  </a:lnTo>
                  <a:lnTo>
                    <a:pt x="940" y="58"/>
                  </a:lnTo>
                  <a:lnTo>
                    <a:pt x="934" y="55"/>
                  </a:lnTo>
                  <a:lnTo>
                    <a:pt x="926" y="55"/>
                  </a:lnTo>
                  <a:lnTo>
                    <a:pt x="918" y="55"/>
                  </a:lnTo>
                  <a:lnTo>
                    <a:pt x="910" y="56"/>
                  </a:lnTo>
                  <a:lnTo>
                    <a:pt x="901" y="59"/>
                  </a:lnTo>
                  <a:lnTo>
                    <a:pt x="892" y="61"/>
                  </a:lnTo>
                  <a:lnTo>
                    <a:pt x="886" y="62"/>
                  </a:lnTo>
                  <a:lnTo>
                    <a:pt x="880" y="63"/>
                  </a:lnTo>
                  <a:lnTo>
                    <a:pt x="883" y="62"/>
                  </a:lnTo>
                  <a:lnTo>
                    <a:pt x="886" y="60"/>
                  </a:lnTo>
                  <a:lnTo>
                    <a:pt x="888" y="56"/>
                  </a:lnTo>
                  <a:lnTo>
                    <a:pt x="891" y="53"/>
                  </a:lnTo>
                  <a:lnTo>
                    <a:pt x="897" y="52"/>
                  </a:lnTo>
                  <a:lnTo>
                    <a:pt x="904" y="51"/>
                  </a:lnTo>
                  <a:lnTo>
                    <a:pt x="910" y="49"/>
                  </a:lnTo>
                  <a:lnTo>
                    <a:pt x="917" y="48"/>
                  </a:lnTo>
                  <a:lnTo>
                    <a:pt x="922" y="47"/>
                  </a:lnTo>
                  <a:lnTo>
                    <a:pt x="928" y="46"/>
                  </a:lnTo>
                  <a:lnTo>
                    <a:pt x="934" y="44"/>
                  </a:lnTo>
                  <a:lnTo>
                    <a:pt x="940" y="40"/>
                  </a:lnTo>
                  <a:lnTo>
                    <a:pt x="931" y="40"/>
                  </a:lnTo>
                  <a:lnTo>
                    <a:pt x="921" y="40"/>
                  </a:lnTo>
                  <a:lnTo>
                    <a:pt x="912" y="41"/>
                  </a:lnTo>
                  <a:lnTo>
                    <a:pt x="903" y="43"/>
                  </a:lnTo>
                  <a:lnTo>
                    <a:pt x="894" y="44"/>
                  </a:lnTo>
                  <a:lnTo>
                    <a:pt x="884" y="45"/>
                  </a:lnTo>
                  <a:lnTo>
                    <a:pt x="875" y="47"/>
                  </a:lnTo>
                  <a:lnTo>
                    <a:pt x="866" y="49"/>
                  </a:lnTo>
                  <a:lnTo>
                    <a:pt x="867" y="52"/>
                  </a:lnTo>
                  <a:lnTo>
                    <a:pt x="869" y="52"/>
                  </a:lnTo>
                  <a:lnTo>
                    <a:pt x="872" y="52"/>
                  </a:lnTo>
                  <a:lnTo>
                    <a:pt x="874" y="52"/>
                  </a:lnTo>
                  <a:lnTo>
                    <a:pt x="868" y="53"/>
                  </a:lnTo>
                  <a:lnTo>
                    <a:pt x="861" y="55"/>
                  </a:lnTo>
                  <a:lnTo>
                    <a:pt x="856" y="56"/>
                  </a:lnTo>
                  <a:lnTo>
                    <a:pt x="849" y="58"/>
                  </a:lnTo>
                  <a:lnTo>
                    <a:pt x="843" y="59"/>
                  </a:lnTo>
                  <a:lnTo>
                    <a:pt x="836" y="59"/>
                  </a:lnTo>
                  <a:lnTo>
                    <a:pt x="830" y="59"/>
                  </a:lnTo>
                  <a:lnTo>
                    <a:pt x="823" y="58"/>
                  </a:lnTo>
                  <a:lnTo>
                    <a:pt x="827" y="58"/>
                  </a:lnTo>
                  <a:lnTo>
                    <a:pt x="830" y="58"/>
                  </a:lnTo>
                  <a:lnTo>
                    <a:pt x="834" y="58"/>
                  </a:lnTo>
                  <a:lnTo>
                    <a:pt x="837" y="58"/>
                  </a:lnTo>
                  <a:lnTo>
                    <a:pt x="838" y="56"/>
                  </a:lnTo>
                  <a:lnTo>
                    <a:pt x="841" y="55"/>
                  </a:lnTo>
                  <a:lnTo>
                    <a:pt x="841" y="53"/>
                  </a:lnTo>
                  <a:lnTo>
                    <a:pt x="830" y="51"/>
                  </a:lnTo>
                  <a:lnTo>
                    <a:pt x="821" y="49"/>
                  </a:lnTo>
                  <a:lnTo>
                    <a:pt x="811" y="49"/>
                  </a:lnTo>
                  <a:lnTo>
                    <a:pt x="801" y="51"/>
                  </a:lnTo>
                  <a:lnTo>
                    <a:pt x="791" y="53"/>
                  </a:lnTo>
                  <a:lnTo>
                    <a:pt x="782" y="54"/>
                  </a:lnTo>
                  <a:lnTo>
                    <a:pt x="771" y="56"/>
                  </a:lnTo>
                  <a:lnTo>
                    <a:pt x="762" y="58"/>
                  </a:lnTo>
                  <a:lnTo>
                    <a:pt x="769" y="61"/>
                  </a:lnTo>
                  <a:lnTo>
                    <a:pt x="776" y="61"/>
                  </a:lnTo>
                  <a:lnTo>
                    <a:pt x="782" y="60"/>
                  </a:lnTo>
                  <a:lnTo>
                    <a:pt x="789" y="60"/>
                  </a:lnTo>
                  <a:lnTo>
                    <a:pt x="776" y="61"/>
                  </a:lnTo>
                  <a:lnTo>
                    <a:pt x="762" y="62"/>
                  </a:lnTo>
                  <a:lnTo>
                    <a:pt x="750" y="63"/>
                  </a:lnTo>
                  <a:lnTo>
                    <a:pt x="736" y="64"/>
                  </a:lnTo>
                  <a:lnTo>
                    <a:pt x="722" y="66"/>
                  </a:lnTo>
                  <a:lnTo>
                    <a:pt x="709" y="68"/>
                  </a:lnTo>
                  <a:lnTo>
                    <a:pt x="695" y="71"/>
                  </a:lnTo>
                  <a:lnTo>
                    <a:pt x="683" y="75"/>
                  </a:lnTo>
                  <a:lnTo>
                    <a:pt x="690" y="77"/>
                  </a:lnTo>
                  <a:lnTo>
                    <a:pt x="696" y="77"/>
                  </a:lnTo>
                  <a:lnTo>
                    <a:pt x="703" y="77"/>
                  </a:lnTo>
                  <a:lnTo>
                    <a:pt x="710" y="76"/>
                  </a:lnTo>
                  <a:lnTo>
                    <a:pt x="717" y="75"/>
                  </a:lnTo>
                  <a:lnTo>
                    <a:pt x="723" y="74"/>
                  </a:lnTo>
                  <a:lnTo>
                    <a:pt x="730" y="74"/>
                  </a:lnTo>
                  <a:lnTo>
                    <a:pt x="736" y="75"/>
                  </a:lnTo>
                  <a:lnTo>
                    <a:pt x="743" y="78"/>
                  </a:lnTo>
                  <a:lnTo>
                    <a:pt x="748" y="82"/>
                  </a:lnTo>
                  <a:lnTo>
                    <a:pt x="755" y="83"/>
                  </a:lnTo>
                  <a:lnTo>
                    <a:pt x="761" y="82"/>
                  </a:lnTo>
                  <a:lnTo>
                    <a:pt x="768" y="81"/>
                  </a:lnTo>
                  <a:lnTo>
                    <a:pt x="777" y="79"/>
                  </a:lnTo>
                  <a:lnTo>
                    <a:pt x="786" y="79"/>
                  </a:lnTo>
                  <a:lnTo>
                    <a:pt x="797" y="79"/>
                  </a:lnTo>
                  <a:lnTo>
                    <a:pt x="807" y="79"/>
                  </a:lnTo>
                  <a:lnTo>
                    <a:pt x="818" y="79"/>
                  </a:lnTo>
                  <a:lnTo>
                    <a:pt x="826" y="81"/>
                  </a:lnTo>
                  <a:lnTo>
                    <a:pt x="834" y="81"/>
                  </a:lnTo>
                  <a:lnTo>
                    <a:pt x="838" y="79"/>
                  </a:lnTo>
                  <a:lnTo>
                    <a:pt x="843" y="78"/>
                  </a:lnTo>
                  <a:lnTo>
                    <a:pt x="848" y="76"/>
                  </a:lnTo>
                  <a:lnTo>
                    <a:pt x="852" y="74"/>
                  </a:lnTo>
                  <a:lnTo>
                    <a:pt x="857" y="71"/>
                  </a:lnTo>
                  <a:lnTo>
                    <a:pt x="862" y="70"/>
                  </a:lnTo>
                  <a:lnTo>
                    <a:pt x="868" y="70"/>
                  </a:lnTo>
                  <a:lnTo>
                    <a:pt x="874" y="71"/>
                  </a:lnTo>
                  <a:lnTo>
                    <a:pt x="869" y="77"/>
                  </a:lnTo>
                  <a:lnTo>
                    <a:pt x="872" y="82"/>
                  </a:lnTo>
                  <a:lnTo>
                    <a:pt x="880" y="81"/>
                  </a:lnTo>
                  <a:lnTo>
                    <a:pt x="897" y="70"/>
                  </a:lnTo>
                  <a:lnTo>
                    <a:pt x="912" y="69"/>
                  </a:lnTo>
                  <a:lnTo>
                    <a:pt x="927" y="66"/>
                  </a:lnTo>
                  <a:lnTo>
                    <a:pt x="942" y="63"/>
                  </a:lnTo>
                  <a:lnTo>
                    <a:pt x="957" y="60"/>
                  </a:lnTo>
                  <a:lnTo>
                    <a:pt x="971" y="58"/>
                  </a:lnTo>
                  <a:lnTo>
                    <a:pt x="986" y="56"/>
                  </a:lnTo>
                  <a:lnTo>
                    <a:pt x="1001" y="58"/>
                  </a:lnTo>
                  <a:lnTo>
                    <a:pt x="1016" y="60"/>
                  </a:lnTo>
                  <a:lnTo>
                    <a:pt x="1015" y="63"/>
                  </a:lnTo>
                  <a:lnTo>
                    <a:pt x="1016" y="67"/>
                  </a:lnTo>
                  <a:lnTo>
                    <a:pt x="1017" y="69"/>
                  </a:lnTo>
                  <a:lnTo>
                    <a:pt x="1016" y="71"/>
                  </a:lnTo>
                  <a:lnTo>
                    <a:pt x="1014" y="71"/>
                  </a:lnTo>
                  <a:lnTo>
                    <a:pt x="1014" y="70"/>
                  </a:lnTo>
                  <a:lnTo>
                    <a:pt x="1012" y="67"/>
                  </a:lnTo>
                  <a:lnTo>
                    <a:pt x="1010" y="66"/>
                  </a:lnTo>
                  <a:lnTo>
                    <a:pt x="1002" y="67"/>
                  </a:lnTo>
                  <a:lnTo>
                    <a:pt x="996" y="71"/>
                  </a:lnTo>
                  <a:lnTo>
                    <a:pt x="990" y="76"/>
                  </a:lnTo>
                  <a:lnTo>
                    <a:pt x="985" y="81"/>
                  </a:lnTo>
                  <a:lnTo>
                    <a:pt x="989" y="82"/>
                  </a:lnTo>
                  <a:lnTo>
                    <a:pt x="994" y="82"/>
                  </a:lnTo>
                  <a:lnTo>
                    <a:pt x="999" y="82"/>
                  </a:lnTo>
                  <a:lnTo>
                    <a:pt x="1003" y="81"/>
                  </a:lnTo>
                  <a:lnTo>
                    <a:pt x="1008" y="81"/>
                  </a:lnTo>
                  <a:lnTo>
                    <a:pt x="1012" y="79"/>
                  </a:lnTo>
                  <a:lnTo>
                    <a:pt x="1017" y="79"/>
                  </a:lnTo>
                  <a:lnTo>
                    <a:pt x="1022" y="81"/>
                  </a:lnTo>
                  <a:lnTo>
                    <a:pt x="1012" y="82"/>
                  </a:lnTo>
                  <a:lnTo>
                    <a:pt x="1003" y="84"/>
                  </a:lnTo>
                  <a:lnTo>
                    <a:pt x="993" y="85"/>
                  </a:lnTo>
                  <a:lnTo>
                    <a:pt x="984" y="87"/>
                  </a:lnTo>
                  <a:lnTo>
                    <a:pt x="974" y="90"/>
                  </a:lnTo>
                  <a:lnTo>
                    <a:pt x="965" y="92"/>
                  </a:lnTo>
                  <a:lnTo>
                    <a:pt x="955" y="94"/>
                  </a:lnTo>
                  <a:lnTo>
                    <a:pt x="945" y="97"/>
                  </a:lnTo>
                  <a:lnTo>
                    <a:pt x="957" y="99"/>
                  </a:lnTo>
                  <a:lnTo>
                    <a:pt x="969" y="100"/>
                  </a:lnTo>
                  <a:lnTo>
                    <a:pt x="980" y="100"/>
                  </a:lnTo>
                  <a:lnTo>
                    <a:pt x="993" y="100"/>
                  </a:lnTo>
                  <a:lnTo>
                    <a:pt x="1004" y="98"/>
                  </a:lnTo>
                  <a:lnTo>
                    <a:pt x="1016" y="97"/>
                  </a:lnTo>
                  <a:lnTo>
                    <a:pt x="1027" y="94"/>
                  </a:lnTo>
                  <a:lnTo>
                    <a:pt x="1039" y="93"/>
                  </a:lnTo>
                  <a:lnTo>
                    <a:pt x="1034" y="96"/>
                  </a:lnTo>
                  <a:lnTo>
                    <a:pt x="1028" y="97"/>
                  </a:lnTo>
                  <a:lnTo>
                    <a:pt x="1023" y="99"/>
                  </a:lnTo>
                  <a:lnTo>
                    <a:pt x="1017" y="101"/>
                  </a:lnTo>
                  <a:lnTo>
                    <a:pt x="6" y="101"/>
                  </a:lnTo>
                  <a:lnTo>
                    <a:pt x="7" y="100"/>
                  </a:lnTo>
                  <a:lnTo>
                    <a:pt x="7" y="99"/>
                  </a:lnTo>
                  <a:lnTo>
                    <a:pt x="7" y="98"/>
                  </a:lnTo>
                  <a:lnTo>
                    <a:pt x="7" y="97"/>
                  </a:lnTo>
                  <a:lnTo>
                    <a:pt x="0" y="79"/>
                  </a:lnTo>
                  <a:lnTo>
                    <a:pt x="3" y="61"/>
                  </a:lnTo>
                  <a:lnTo>
                    <a:pt x="11" y="43"/>
                  </a:lnTo>
                  <a:lnTo>
                    <a:pt x="22" y="28"/>
                  </a:lnTo>
                  <a:lnTo>
                    <a:pt x="26" y="22"/>
                  </a:lnTo>
                  <a:lnTo>
                    <a:pt x="28" y="15"/>
                  </a:lnTo>
                  <a:lnTo>
                    <a:pt x="29" y="8"/>
                  </a:lnTo>
                  <a:lnTo>
                    <a:pt x="31" y="0"/>
                  </a:lnTo>
                  <a:lnTo>
                    <a:pt x="649" y="0"/>
                  </a:lnTo>
                  <a:lnTo>
                    <a:pt x="642" y="3"/>
                  </a:lnTo>
                  <a:lnTo>
                    <a:pt x="638" y="7"/>
                  </a:lnTo>
                  <a:lnTo>
                    <a:pt x="637" y="10"/>
                  </a:lnTo>
                  <a:lnTo>
                    <a:pt x="640" y="15"/>
                  </a:lnTo>
                  <a:lnTo>
                    <a:pt x="635" y="15"/>
                  </a:lnTo>
                  <a:lnTo>
                    <a:pt x="631" y="14"/>
                  </a:lnTo>
                  <a:lnTo>
                    <a:pt x="628" y="15"/>
                  </a:lnTo>
                  <a:lnTo>
                    <a:pt x="628" y="16"/>
                  </a:lnTo>
                  <a:lnTo>
                    <a:pt x="628" y="20"/>
                  </a:lnTo>
                  <a:lnTo>
                    <a:pt x="632" y="21"/>
                  </a:lnTo>
                  <a:lnTo>
                    <a:pt x="637" y="20"/>
                  </a:lnTo>
                  <a:lnTo>
                    <a:pt x="643" y="16"/>
                  </a:lnTo>
                  <a:lnTo>
                    <a:pt x="650" y="14"/>
                  </a:lnTo>
                  <a:lnTo>
                    <a:pt x="658" y="10"/>
                  </a:lnTo>
                  <a:lnTo>
                    <a:pt x="667" y="8"/>
                  </a:lnTo>
                  <a:lnTo>
                    <a:pt x="675" y="7"/>
                  </a:lnTo>
                  <a:lnTo>
                    <a:pt x="663" y="11"/>
                  </a:lnTo>
                  <a:lnTo>
                    <a:pt x="656" y="14"/>
                  </a:lnTo>
                  <a:lnTo>
                    <a:pt x="653" y="16"/>
                  </a:lnTo>
                  <a:lnTo>
                    <a:pt x="654" y="16"/>
                  </a:lnTo>
                  <a:lnTo>
                    <a:pt x="656" y="17"/>
                  </a:lnTo>
                  <a:lnTo>
                    <a:pt x="662" y="16"/>
                  </a:lnTo>
                  <a:lnTo>
                    <a:pt x="669" y="15"/>
                  </a:lnTo>
                  <a:lnTo>
                    <a:pt x="677" y="13"/>
                  </a:lnTo>
                  <a:lnTo>
                    <a:pt x="677" y="16"/>
                  </a:lnTo>
                  <a:lnTo>
                    <a:pt x="679" y="18"/>
                  </a:lnTo>
                  <a:lnTo>
                    <a:pt x="683" y="17"/>
                  </a:lnTo>
                  <a:lnTo>
                    <a:pt x="683" y="13"/>
                  </a:lnTo>
                  <a:lnTo>
                    <a:pt x="691" y="15"/>
                  </a:lnTo>
                  <a:lnTo>
                    <a:pt x="699" y="16"/>
                  </a:lnTo>
                  <a:lnTo>
                    <a:pt x="705" y="16"/>
                  </a:lnTo>
                  <a:lnTo>
                    <a:pt x="709" y="16"/>
                  </a:lnTo>
                  <a:lnTo>
                    <a:pt x="710" y="15"/>
                  </a:lnTo>
                  <a:lnTo>
                    <a:pt x="709" y="14"/>
                  </a:lnTo>
                  <a:lnTo>
                    <a:pt x="703" y="11"/>
                  </a:lnTo>
                  <a:lnTo>
                    <a:pt x="694" y="9"/>
                  </a:lnTo>
                  <a:lnTo>
                    <a:pt x="699" y="8"/>
                  </a:lnTo>
                  <a:lnTo>
                    <a:pt x="703" y="7"/>
                  </a:lnTo>
                  <a:lnTo>
                    <a:pt x="709" y="7"/>
                  </a:lnTo>
                  <a:lnTo>
                    <a:pt x="714" y="6"/>
                  </a:lnTo>
                  <a:lnTo>
                    <a:pt x="720" y="6"/>
                  </a:lnTo>
                  <a:lnTo>
                    <a:pt x="724" y="5"/>
                  </a:lnTo>
                  <a:lnTo>
                    <a:pt x="730" y="5"/>
                  </a:lnTo>
                  <a:lnTo>
                    <a:pt x="735" y="3"/>
                  </a:lnTo>
                  <a:lnTo>
                    <a:pt x="745" y="2"/>
                  </a:lnTo>
                  <a:lnTo>
                    <a:pt x="755" y="1"/>
                  </a:lnTo>
                  <a:lnTo>
                    <a:pt x="766" y="1"/>
                  </a:lnTo>
                  <a:lnTo>
                    <a:pt x="775" y="2"/>
                  </a:lnTo>
                  <a:lnTo>
                    <a:pt x="785" y="2"/>
                  </a:lnTo>
                  <a:lnTo>
                    <a:pt x="796" y="2"/>
                  </a:lnTo>
                  <a:lnTo>
                    <a:pt x="805" y="2"/>
                  </a:lnTo>
                  <a:lnTo>
                    <a:pt x="815" y="0"/>
                  </a:lnTo>
                  <a:lnTo>
                    <a:pt x="830"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ustDataLst>
      <p:tags r:id="rId1"/>
    </p:custDataLst>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6" name="Group 2">
            <a:extLst>
              <a:ext uri="{FF2B5EF4-FFF2-40B4-BE49-F238E27FC236}">
                <a16:creationId xmlns:a16="http://schemas.microsoft.com/office/drawing/2014/main" id="{4BDE3307-1018-451A-9725-483BC2E53F47}"/>
              </a:ext>
            </a:extLst>
          </p:cNvPr>
          <p:cNvGrpSpPr>
            <a:grpSpLocks/>
          </p:cNvGrpSpPr>
          <p:nvPr/>
        </p:nvGrpSpPr>
        <p:grpSpPr bwMode="auto">
          <a:xfrm>
            <a:off x="2652713" y="381000"/>
            <a:ext cx="3886200" cy="609600"/>
            <a:chOff x="1298" y="1873"/>
            <a:chExt cx="3020" cy="478"/>
          </a:xfrm>
        </p:grpSpPr>
        <p:sp>
          <p:nvSpPr>
            <p:cNvPr id="129075" name="Rectangle 3">
              <a:extLst>
                <a:ext uri="{FF2B5EF4-FFF2-40B4-BE49-F238E27FC236}">
                  <a16:creationId xmlns:a16="http://schemas.microsoft.com/office/drawing/2014/main" id="{5FD822B0-62DF-4F5E-BF01-7C85438262B7}"/>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9076" name="Rectangle 4">
              <a:extLst>
                <a:ext uri="{FF2B5EF4-FFF2-40B4-BE49-F238E27FC236}">
                  <a16:creationId xmlns:a16="http://schemas.microsoft.com/office/drawing/2014/main" id="{36E8E9CC-38F6-4016-A0E1-A7F93EDED9AC}"/>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9077" name="Freeform 5">
              <a:extLst>
                <a:ext uri="{FF2B5EF4-FFF2-40B4-BE49-F238E27FC236}">
                  <a16:creationId xmlns:a16="http://schemas.microsoft.com/office/drawing/2014/main" id="{2BDC96EA-005E-423A-AABE-568E629558E6}"/>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78" name="Freeform 6">
              <a:extLst>
                <a:ext uri="{FF2B5EF4-FFF2-40B4-BE49-F238E27FC236}">
                  <a16:creationId xmlns:a16="http://schemas.microsoft.com/office/drawing/2014/main" id="{80DDCA6C-DEC0-44DD-9BF7-F17A7FE231A4}"/>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079" name="Freeform 7">
              <a:extLst>
                <a:ext uri="{FF2B5EF4-FFF2-40B4-BE49-F238E27FC236}">
                  <a16:creationId xmlns:a16="http://schemas.microsoft.com/office/drawing/2014/main" id="{24399273-8A9F-44A0-9F0F-A12E62F47275}"/>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80" name="Freeform 8">
              <a:extLst>
                <a:ext uri="{FF2B5EF4-FFF2-40B4-BE49-F238E27FC236}">
                  <a16:creationId xmlns:a16="http://schemas.microsoft.com/office/drawing/2014/main" id="{4D91ED8C-002C-492A-9D34-D6D9865B3EE8}"/>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081" name="Freeform 9">
              <a:extLst>
                <a:ext uri="{FF2B5EF4-FFF2-40B4-BE49-F238E27FC236}">
                  <a16:creationId xmlns:a16="http://schemas.microsoft.com/office/drawing/2014/main" id="{94788045-CF94-4D11-96FD-77A30C177DED}"/>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82" name="Freeform 10">
              <a:extLst>
                <a:ext uri="{FF2B5EF4-FFF2-40B4-BE49-F238E27FC236}">
                  <a16:creationId xmlns:a16="http://schemas.microsoft.com/office/drawing/2014/main" id="{8F87BE89-D2C9-448A-B24C-B3AE8D4CB3A0}"/>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083" name="Freeform 11">
              <a:extLst>
                <a:ext uri="{FF2B5EF4-FFF2-40B4-BE49-F238E27FC236}">
                  <a16:creationId xmlns:a16="http://schemas.microsoft.com/office/drawing/2014/main" id="{AE573C56-6685-47FB-B015-B760899B533E}"/>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84" name="Freeform 12">
              <a:extLst>
                <a:ext uri="{FF2B5EF4-FFF2-40B4-BE49-F238E27FC236}">
                  <a16:creationId xmlns:a16="http://schemas.microsoft.com/office/drawing/2014/main" id="{B1DA3A8B-AECF-4274-A42E-B53177370A29}"/>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9027" name="Text Box 13">
            <a:extLst>
              <a:ext uri="{FF2B5EF4-FFF2-40B4-BE49-F238E27FC236}">
                <a16:creationId xmlns:a16="http://schemas.microsoft.com/office/drawing/2014/main" id="{64CD2367-4CF1-4F62-80AD-6795BA5D439E}"/>
              </a:ext>
            </a:extLst>
          </p:cNvPr>
          <p:cNvSpPr txBox="1">
            <a:spLocks noChangeArrowheads="1"/>
          </p:cNvSpPr>
          <p:nvPr/>
        </p:nvSpPr>
        <p:spPr bwMode="auto">
          <a:xfrm>
            <a:off x="2728913" y="501650"/>
            <a:ext cx="3733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90000"/>
              </a:lnSpc>
            </a:pPr>
            <a:r>
              <a:rPr lang="en-US" altLang="en-US" sz="2100" b="1">
                <a:solidFill>
                  <a:schemeClr val="tx2"/>
                </a:solidFill>
                <a:latin typeface="Arial" panose="020B0604020202020204" pitchFamily="34" charset="0"/>
              </a:rPr>
              <a:t>PERÍODO PREPARATORIO</a:t>
            </a:r>
          </a:p>
        </p:txBody>
      </p:sp>
      <p:pic>
        <p:nvPicPr>
          <p:cNvPr id="129028" name="Picture 14">
            <a:extLst>
              <a:ext uri="{FF2B5EF4-FFF2-40B4-BE49-F238E27FC236}">
                <a16:creationId xmlns:a16="http://schemas.microsoft.com/office/drawing/2014/main" id="{C9C27823-54B0-4C65-A61A-65817141E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90538"/>
            <a:ext cx="823913"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29" name="Picture 15">
            <a:extLst>
              <a:ext uri="{FF2B5EF4-FFF2-40B4-BE49-F238E27FC236}">
                <a16:creationId xmlns:a16="http://schemas.microsoft.com/office/drawing/2014/main" id="{BA684FAD-8305-41F8-B7AA-11628E1FEA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313" y="501650"/>
            <a:ext cx="83026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9030" name="Group 16">
            <a:extLst>
              <a:ext uri="{FF2B5EF4-FFF2-40B4-BE49-F238E27FC236}">
                <a16:creationId xmlns:a16="http://schemas.microsoft.com/office/drawing/2014/main" id="{9CC70D43-091E-4376-BDC8-8DBA9B3C22DF}"/>
              </a:ext>
            </a:extLst>
          </p:cNvPr>
          <p:cNvGrpSpPr>
            <a:grpSpLocks/>
          </p:cNvGrpSpPr>
          <p:nvPr/>
        </p:nvGrpSpPr>
        <p:grpSpPr bwMode="auto">
          <a:xfrm>
            <a:off x="1066800" y="1220788"/>
            <a:ext cx="7086600" cy="608012"/>
            <a:chOff x="337" y="769"/>
            <a:chExt cx="5038" cy="430"/>
          </a:xfrm>
        </p:grpSpPr>
        <p:sp>
          <p:nvSpPr>
            <p:cNvPr id="129065" name="Rectangle 17">
              <a:extLst>
                <a:ext uri="{FF2B5EF4-FFF2-40B4-BE49-F238E27FC236}">
                  <a16:creationId xmlns:a16="http://schemas.microsoft.com/office/drawing/2014/main" id="{22BE28BB-CD94-4C26-A847-565B9263C15F}"/>
                </a:ext>
              </a:extLst>
            </p:cNvPr>
            <p:cNvSpPr>
              <a:spLocks noChangeArrowheads="1"/>
            </p:cNvSpPr>
            <p:nvPr/>
          </p:nvSpPr>
          <p:spPr bwMode="auto">
            <a:xfrm>
              <a:off x="393" y="806"/>
              <a:ext cx="4927" cy="356"/>
            </a:xfrm>
            <a:prstGeom prst="rect">
              <a:avLst/>
            </a:prstGeom>
            <a:blipFill dpi="0" rotWithShape="0">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9066" name="Rectangle 18">
              <a:extLst>
                <a:ext uri="{FF2B5EF4-FFF2-40B4-BE49-F238E27FC236}">
                  <a16:creationId xmlns:a16="http://schemas.microsoft.com/office/drawing/2014/main" id="{B0670E1F-1A74-4FD4-AAAD-ADF3175C840D}"/>
                </a:ext>
              </a:extLst>
            </p:cNvPr>
            <p:cNvSpPr>
              <a:spLocks noChangeArrowheads="1"/>
            </p:cNvSpPr>
            <p:nvPr/>
          </p:nvSpPr>
          <p:spPr bwMode="auto">
            <a:xfrm>
              <a:off x="393" y="806"/>
              <a:ext cx="4927" cy="35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9067" name="Freeform 19">
              <a:extLst>
                <a:ext uri="{FF2B5EF4-FFF2-40B4-BE49-F238E27FC236}">
                  <a16:creationId xmlns:a16="http://schemas.microsoft.com/office/drawing/2014/main" id="{E6B2B135-27CB-4AE2-9CD9-8F04D025588C}"/>
                </a:ext>
              </a:extLst>
            </p:cNvPr>
            <p:cNvSpPr>
              <a:spLocks/>
            </p:cNvSpPr>
            <p:nvPr/>
          </p:nvSpPr>
          <p:spPr bwMode="auto">
            <a:xfrm>
              <a:off x="337" y="769"/>
              <a:ext cx="56" cy="430"/>
            </a:xfrm>
            <a:custGeom>
              <a:avLst/>
              <a:gdLst>
                <a:gd name="T0" fmla="*/ 0 w 222"/>
                <a:gd name="T1" fmla="*/ 0 h 2152"/>
                <a:gd name="T2" fmla="*/ 56 w 222"/>
                <a:gd name="T3" fmla="*/ 38 h 2152"/>
                <a:gd name="T4" fmla="*/ 56 w 222"/>
                <a:gd name="T5" fmla="*/ 392 h 2152"/>
                <a:gd name="T6" fmla="*/ 0 w 222"/>
                <a:gd name="T7" fmla="*/ 430 h 2152"/>
                <a:gd name="T8" fmla="*/ 0 w 222"/>
                <a:gd name="T9" fmla="*/ 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0" y="0"/>
                  </a:moveTo>
                  <a:lnTo>
                    <a:pt x="222" y="188"/>
                  </a:lnTo>
                  <a:lnTo>
                    <a:pt x="222" y="1964"/>
                  </a:lnTo>
                  <a:lnTo>
                    <a:pt x="0" y="2152"/>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68" name="Freeform 20">
              <a:extLst>
                <a:ext uri="{FF2B5EF4-FFF2-40B4-BE49-F238E27FC236}">
                  <a16:creationId xmlns:a16="http://schemas.microsoft.com/office/drawing/2014/main" id="{C825EF47-E7CC-4E82-96E5-AF8EEA850181}"/>
                </a:ext>
              </a:extLst>
            </p:cNvPr>
            <p:cNvSpPr>
              <a:spLocks/>
            </p:cNvSpPr>
            <p:nvPr/>
          </p:nvSpPr>
          <p:spPr bwMode="auto">
            <a:xfrm>
              <a:off x="337" y="769"/>
              <a:ext cx="56" cy="430"/>
            </a:xfrm>
            <a:custGeom>
              <a:avLst/>
              <a:gdLst>
                <a:gd name="T0" fmla="*/ 0 w 222"/>
                <a:gd name="T1" fmla="*/ 0 h 2152"/>
                <a:gd name="T2" fmla="*/ 56 w 222"/>
                <a:gd name="T3" fmla="*/ 38 h 2152"/>
                <a:gd name="T4" fmla="*/ 56 w 222"/>
                <a:gd name="T5" fmla="*/ 392 h 2152"/>
                <a:gd name="T6" fmla="*/ 0 w 222"/>
                <a:gd name="T7" fmla="*/ 430 h 2152"/>
                <a:gd name="T8" fmla="*/ 0 w 222"/>
                <a:gd name="T9" fmla="*/ 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0" y="0"/>
                  </a:moveTo>
                  <a:lnTo>
                    <a:pt x="222" y="188"/>
                  </a:lnTo>
                  <a:lnTo>
                    <a:pt x="222" y="1964"/>
                  </a:lnTo>
                  <a:lnTo>
                    <a:pt x="0" y="2152"/>
                  </a:lnTo>
                  <a:lnTo>
                    <a:pt x="0" y="0"/>
                  </a:lnTo>
                </a:path>
              </a:pathLst>
            </a:custGeom>
            <a:blipFill dpi="0" rotWithShape="0">
              <a:blip r:embed="rId7"/>
              <a:srcRect/>
              <a:stretch>
                <a:fillRect/>
              </a:stretch>
            </a:blipFill>
            <a:ln w="0">
              <a:solidFill>
                <a:srgbClr val="000000"/>
              </a:solidFill>
              <a:prstDash val="solid"/>
              <a:round/>
              <a:headEnd/>
              <a:tailEnd/>
            </a:ln>
          </p:spPr>
          <p:txBody>
            <a:bodyPr/>
            <a:lstStyle/>
            <a:p>
              <a:endParaRPr lang="en-US"/>
            </a:p>
          </p:txBody>
        </p:sp>
        <p:sp>
          <p:nvSpPr>
            <p:cNvPr id="129069" name="Freeform 21">
              <a:extLst>
                <a:ext uri="{FF2B5EF4-FFF2-40B4-BE49-F238E27FC236}">
                  <a16:creationId xmlns:a16="http://schemas.microsoft.com/office/drawing/2014/main" id="{EE01CB76-0BB7-4067-BB74-81336A809C1F}"/>
                </a:ext>
              </a:extLst>
            </p:cNvPr>
            <p:cNvSpPr>
              <a:spLocks/>
            </p:cNvSpPr>
            <p:nvPr/>
          </p:nvSpPr>
          <p:spPr bwMode="auto">
            <a:xfrm>
              <a:off x="337" y="769"/>
              <a:ext cx="5038" cy="37"/>
            </a:xfrm>
            <a:custGeom>
              <a:avLst/>
              <a:gdLst>
                <a:gd name="T0" fmla="*/ 0 w 20150"/>
                <a:gd name="T1" fmla="*/ 0 h 188"/>
                <a:gd name="T2" fmla="*/ 56 w 20150"/>
                <a:gd name="T3" fmla="*/ 37 h 188"/>
                <a:gd name="T4" fmla="*/ 4982 w 20150"/>
                <a:gd name="T5" fmla="*/ 37 h 188"/>
                <a:gd name="T6" fmla="*/ 5038 w 20150"/>
                <a:gd name="T7" fmla="*/ 0 h 188"/>
                <a:gd name="T8" fmla="*/ 0 w 20150"/>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0" y="0"/>
                  </a:moveTo>
                  <a:lnTo>
                    <a:pt x="222" y="188"/>
                  </a:lnTo>
                  <a:lnTo>
                    <a:pt x="19928" y="188"/>
                  </a:lnTo>
                  <a:lnTo>
                    <a:pt x="20150"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70" name="Freeform 22">
              <a:extLst>
                <a:ext uri="{FF2B5EF4-FFF2-40B4-BE49-F238E27FC236}">
                  <a16:creationId xmlns:a16="http://schemas.microsoft.com/office/drawing/2014/main" id="{50D4C9BD-BCEB-48CA-B6A2-335928C7F506}"/>
                </a:ext>
              </a:extLst>
            </p:cNvPr>
            <p:cNvSpPr>
              <a:spLocks/>
            </p:cNvSpPr>
            <p:nvPr/>
          </p:nvSpPr>
          <p:spPr bwMode="auto">
            <a:xfrm>
              <a:off x="337" y="769"/>
              <a:ext cx="5038" cy="37"/>
            </a:xfrm>
            <a:custGeom>
              <a:avLst/>
              <a:gdLst>
                <a:gd name="T0" fmla="*/ 0 w 20150"/>
                <a:gd name="T1" fmla="*/ 0 h 188"/>
                <a:gd name="T2" fmla="*/ 56 w 20150"/>
                <a:gd name="T3" fmla="*/ 37 h 188"/>
                <a:gd name="T4" fmla="*/ 4982 w 20150"/>
                <a:gd name="T5" fmla="*/ 37 h 188"/>
                <a:gd name="T6" fmla="*/ 5038 w 20150"/>
                <a:gd name="T7" fmla="*/ 0 h 188"/>
                <a:gd name="T8" fmla="*/ 0 w 20150"/>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0" y="0"/>
                  </a:moveTo>
                  <a:lnTo>
                    <a:pt x="222" y="188"/>
                  </a:lnTo>
                  <a:lnTo>
                    <a:pt x="19928" y="188"/>
                  </a:lnTo>
                  <a:lnTo>
                    <a:pt x="20150" y="0"/>
                  </a:lnTo>
                  <a:lnTo>
                    <a:pt x="0" y="0"/>
                  </a:lnTo>
                </a:path>
              </a:pathLst>
            </a:custGeom>
            <a:blipFill dpi="0" rotWithShape="0">
              <a:blip r:embed="rId8"/>
              <a:srcRect/>
              <a:tile tx="0" ty="0" sx="100000" sy="100000" flip="none" algn="tl"/>
            </a:blipFill>
            <a:ln w="0">
              <a:solidFill>
                <a:srgbClr val="000000"/>
              </a:solidFill>
              <a:prstDash val="solid"/>
              <a:round/>
              <a:headEnd/>
              <a:tailEnd/>
            </a:ln>
          </p:spPr>
          <p:txBody>
            <a:bodyPr/>
            <a:lstStyle/>
            <a:p>
              <a:endParaRPr lang="en-US"/>
            </a:p>
          </p:txBody>
        </p:sp>
        <p:sp>
          <p:nvSpPr>
            <p:cNvPr id="129071" name="Freeform 23">
              <a:extLst>
                <a:ext uri="{FF2B5EF4-FFF2-40B4-BE49-F238E27FC236}">
                  <a16:creationId xmlns:a16="http://schemas.microsoft.com/office/drawing/2014/main" id="{2847F80C-0F20-4351-AD24-9D128488AB00}"/>
                </a:ext>
              </a:extLst>
            </p:cNvPr>
            <p:cNvSpPr>
              <a:spLocks/>
            </p:cNvSpPr>
            <p:nvPr/>
          </p:nvSpPr>
          <p:spPr bwMode="auto">
            <a:xfrm>
              <a:off x="5319" y="769"/>
              <a:ext cx="56" cy="430"/>
            </a:xfrm>
            <a:custGeom>
              <a:avLst/>
              <a:gdLst>
                <a:gd name="T0" fmla="*/ 56 w 222"/>
                <a:gd name="T1" fmla="*/ 430 h 2152"/>
                <a:gd name="T2" fmla="*/ 0 w 222"/>
                <a:gd name="T3" fmla="*/ 392 h 2152"/>
                <a:gd name="T4" fmla="*/ 0 w 222"/>
                <a:gd name="T5" fmla="*/ 38 h 2152"/>
                <a:gd name="T6" fmla="*/ 56 w 222"/>
                <a:gd name="T7" fmla="*/ 0 h 2152"/>
                <a:gd name="T8" fmla="*/ 56 w 222"/>
                <a:gd name="T9" fmla="*/ 43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222" y="2152"/>
                  </a:moveTo>
                  <a:lnTo>
                    <a:pt x="0" y="1964"/>
                  </a:lnTo>
                  <a:lnTo>
                    <a:pt x="0" y="188"/>
                  </a:lnTo>
                  <a:lnTo>
                    <a:pt x="222" y="0"/>
                  </a:lnTo>
                  <a:lnTo>
                    <a:pt x="222" y="2152"/>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72" name="Freeform 24">
              <a:extLst>
                <a:ext uri="{FF2B5EF4-FFF2-40B4-BE49-F238E27FC236}">
                  <a16:creationId xmlns:a16="http://schemas.microsoft.com/office/drawing/2014/main" id="{815005CC-E216-4BE7-A790-77841A894B84}"/>
                </a:ext>
              </a:extLst>
            </p:cNvPr>
            <p:cNvSpPr>
              <a:spLocks/>
            </p:cNvSpPr>
            <p:nvPr/>
          </p:nvSpPr>
          <p:spPr bwMode="auto">
            <a:xfrm>
              <a:off x="5319" y="769"/>
              <a:ext cx="56" cy="430"/>
            </a:xfrm>
            <a:custGeom>
              <a:avLst/>
              <a:gdLst>
                <a:gd name="T0" fmla="*/ 56 w 222"/>
                <a:gd name="T1" fmla="*/ 430 h 2152"/>
                <a:gd name="T2" fmla="*/ 0 w 222"/>
                <a:gd name="T3" fmla="*/ 392 h 2152"/>
                <a:gd name="T4" fmla="*/ 0 w 222"/>
                <a:gd name="T5" fmla="*/ 38 h 2152"/>
                <a:gd name="T6" fmla="*/ 56 w 222"/>
                <a:gd name="T7" fmla="*/ 0 h 2152"/>
                <a:gd name="T8" fmla="*/ 56 w 222"/>
                <a:gd name="T9" fmla="*/ 43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222" y="2152"/>
                  </a:moveTo>
                  <a:lnTo>
                    <a:pt x="0" y="1964"/>
                  </a:lnTo>
                  <a:lnTo>
                    <a:pt x="0" y="188"/>
                  </a:lnTo>
                  <a:lnTo>
                    <a:pt x="222" y="0"/>
                  </a:lnTo>
                  <a:lnTo>
                    <a:pt x="222" y="21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073" name="Freeform 25">
              <a:extLst>
                <a:ext uri="{FF2B5EF4-FFF2-40B4-BE49-F238E27FC236}">
                  <a16:creationId xmlns:a16="http://schemas.microsoft.com/office/drawing/2014/main" id="{3A2BB546-6DAE-47E8-8C59-FC463290A8A0}"/>
                </a:ext>
              </a:extLst>
            </p:cNvPr>
            <p:cNvSpPr>
              <a:spLocks/>
            </p:cNvSpPr>
            <p:nvPr/>
          </p:nvSpPr>
          <p:spPr bwMode="auto">
            <a:xfrm>
              <a:off x="337" y="1162"/>
              <a:ext cx="5038" cy="37"/>
            </a:xfrm>
            <a:custGeom>
              <a:avLst/>
              <a:gdLst>
                <a:gd name="T0" fmla="*/ 5038 w 20150"/>
                <a:gd name="T1" fmla="*/ 37 h 188"/>
                <a:gd name="T2" fmla="*/ 0 w 20150"/>
                <a:gd name="T3" fmla="*/ 37 h 188"/>
                <a:gd name="T4" fmla="*/ 56 w 20150"/>
                <a:gd name="T5" fmla="*/ 0 h 188"/>
                <a:gd name="T6" fmla="*/ 4982 w 20150"/>
                <a:gd name="T7" fmla="*/ 0 h 188"/>
                <a:gd name="T8" fmla="*/ 5038 w 20150"/>
                <a:gd name="T9" fmla="*/ 37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20150" y="188"/>
                  </a:moveTo>
                  <a:lnTo>
                    <a:pt x="0" y="188"/>
                  </a:lnTo>
                  <a:lnTo>
                    <a:pt x="222" y="0"/>
                  </a:lnTo>
                  <a:lnTo>
                    <a:pt x="19928" y="0"/>
                  </a:lnTo>
                  <a:lnTo>
                    <a:pt x="20150" y="188"/>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74" name="Freeform 26">
              <a:extLst>
                <a:ext uri="{FF2B5EF4-FFF2-40B4-BE49-F238E27FC236}">
                  <a16:creationId xmlns:a16="http://schemas.microsoft.com/office/drawing/2014/main" id="{926D3FDD-3776-42F2-8F12-A95062BFB99F}"/>
                </a:ext>
              </a:extLst>
            </p:cNvPr>
            <p:cNvSpPr>
              <a:spLocks/>
            </p:cNvSpPr>
            <p:nvPr/>
          </p:nvSpPr>
          <p:spPr bwMode="auto">
            <a:xfrm>
              <a:off x="337" y="1162"/>
              <a:ext cx="5038" cy="37"/>
            </a:xfrm>
            <a:custGeom>
              <a:avLst/>
              <a:gdLst>
                <a:gd name="T0" fmla="*/ 5038 w 20150"/>
                <a:gd name="T1" fmla="*/ 37 h 188"/>
                <a:gd name="T2" fmla="*/ 0 w 20150"/>
                <a:gd name="T3" fmla="*/ 37 h 188"/>
                <a:gd name="T4" fmla="*/ 56 w 20150"/>
                <a:gd name="T5" fmla="*/ 0 h 188"/>
                <a:gd name="T6" fmla="*/ 4982 w 20150"/>
                <a:gd name="T7" fmla="*/ 0 h 188"/>
                <a:gd name="T8" fmla="*/ 5038 w 20150"/>
                <a:gd name="T9" fmla="*/ 37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20150" y="188"/>
                  </a:moveTo>
                  <a:lnTo>
                    <a:pt x="0" y="188"/>
                  </a:lnTo>
                  <a:lnTo>
                    <a:pt x="222" y="0"/>
                  </a:lnTo>
                  <a:lnTo>
                    <a:pt x="19928" y="0"/>
                  </a:lnTo>
                  <a:lnTo>
                    <a:pt x="20150" y="188"/>
                  </a:lnTo>
                </a:path>
              </a:pathLst>
            </a:custGeom>
            <a:blipFill dpi="0" rotWithShape="0">
              <a:blip r:embed="rId9"/>
              <a:srcRect/>
              <a:tile tx="0" ty="0" sx="100000" sy="100000" flip="none" algn="tl"/>
            </a:blipFill>
            <a:ln w="0">
              <a:solidFill>
                <a:srgbClr val="000000"/>
              </a:solidFill>
              <a:prstDash val="solid"/>
              <a:round/>
              <a:headEnd/>
              <a:tailEnd/>
            </a:ln>
          </p:spPr>
          <p:txBody>
            <a:bodyPr/>
            <a:lstStyle/>
            <a:p>
              <a:endParaRPr lang="en-US"/>
            </a:p>
          </p:txBody>
        </p:sp>
      </p:grpSp>
      <p:sp>
        <p:nvSpPr>
          <p:cNvPr id="129031" name="Text Box 27">
            <a:extLst>
              <a:ext uri="{FF2B5EF4-FFF2-40B4-BE49-F238E27FC236}">
                <a16:creationId xmlns:a16="http://schemas.microsoft.com/office/drawing/2014/main" id="{7753B33A-1423-437D-9B5F-848676B0088D}"/>
              </a:ext>
            </a:extLst>
          </p:cNvPr>
          <p:cNvSpPr txBox="1">
            <a:spLocks noChangeArrowheads="1"/>
          </p:cNvSpPr>
          <p:nvPr/>
        </p:nvSpPr>
        <p:spPr bwMode="auto">
          <a:xfrm>
            <a:off x="762000" y="1295400"/>
            <a:ext cx="7696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1"/>
                </a:solidFill>
                <a:latin typeface="Arial" panose="020B0604020202020204" pitchFamily="34" charset="0"/>
              </a:rPr>
              <a:t>Etapa de la Preparación/Acondicionamiento General</a:t>
            </a:r>
          </a:p>
        </p:txBody>
      </p:sp>
      <p:pic>
        <p:nvPicPr>
          <p:cNvPr id="129032" name="Picture 28">
            <a:extLst>
              <a:ext uri="{FF2B5EF4-FFF2-40B4-BE49-F238E27FC236}">
                <a16:creationId xmlns:a16="http://schemas.microsoft.com/office/drawing/2014/main" id="{D834E778-225A-4D84-B22D-3BDDD1E714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13716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33" name="Picture 29">
            <a:extLst>
              <a:ext uri="{FF2B5EF4-FFF2-40B4-BE49-F238E27FC236}">
                <a16:creationId xmlns:a16="http://schemas.microsoft.com/office/drawing/2014/main" id="{1B700E71-446B-4920-9473-7AD6F63D09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9600" y="137160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34" name="Picture 30">
            <a:extLst>
              <a:ext uri="{FF2B5EF4-FFF2-40B4-BE49-F238E27FC236}">
                <a16:creationId xmlns:a16="http://schemas.microsoft.com/office/drawing/2014/main" id="{84A49067-7D49-42C6-AB90-5FDF6D37674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2057400"/>
            <a:ext cx="198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4367" name="Text Box 31">
            <a:extLst>
              <a:ext uri="{FF2B5EF4-FFF2-40B4-BE49-F238E27FC236}">
                <a16:creationId xmlns:a16="http://schemas.microsoft.com/office/drawing/2014/main" id="{FE678626-249D-4E7E-9FCF-B8BB0B5293D1}"/>
              </a:ext>
            </a:extLst>
          </p:cNvPr>
          <p:cNvSpPr txBox="1">
            <a:spLocks noChangeArrowheads="1"/>
          </p:cNvSpPr>
          <p:nvPr/>
        </p:nvSpPr>
        <p:spPr bwMode="auto">
          <a:xfrm>
            <a:off x="3733800" y="2163763"/>
            <a:ext cx="1905000" cy="412750"/>
          </a:xfrm>
          <a:prstGeom prst="rect">
            <a:avLst/>
          </a:prstGeom>
          <a:noFill/>
          <a:ln>
            <a:noFill/>
          </a:ln>
          <a:effectLst/>
        </p:spPr>
        <p:txBody>
          <a:bodyPr>
            <a:spAutoFit/>
          </a:bodyPr>
          <a:lstStyle/>
          <a:p>
            <a:pPr algn="ctr">
              <a:defRPr/>
            </a:pPr>
            <a:r>
              <a:rPr lang="en-US" altLang="en-US" sz="2100" b="1">
                <a:solidFill>
                  <a:schemeClr val="tx2"/>
                </a:solidFill>
                <a:effectLst>
                  <a:outerShdw blurRad="38100" dist="38100" dir="2700000" algn="tl">
                    <a:srgbClr val="000000"/>
                  </a:outerShdw>
                </a:effectLst>
                <a:latin typeface="Arial" panose="020B0604020202020204" pitchFamily="34" charset="0"/>
              </a:rPr>
              <a:t>OBJETIVOS:</a:t>
            </a:r>
          </a:p>
        </p:txBody>
      </p:sp>
      <p:grpSp>
        <p:nvGrpSpPr>
          <p:cNvPr id="129036" name="Group 32">
            <a:extLst>
              <a:ext uri="{FF2B5EF4-FFF2-40B4-BE49-F238E27FC236}">
                <a16:creationId xmlns:a16="http://schemas.microsoft.com/office/drawing/2014/main" id="{CACB26DD-0B49-4D7F-BB7E-007474200DC7}"/>
              </a:ext>
            </a:extLst>
          </p:cNvPr>
          <p:cNvGrpSpPr>
            <a:grpSpLocks/>
          </p:cNvGrpSpPr>
          <p:nvPr/>
        </p:nvGrpSpPr>
        <p:grpSpPr bwMode="auto">
          <a:xfrm>
            <a:off x="533400" y="2819400"/>
            <a:ext cx="8077200" cy="3657600"/>
            <a:chOff x="1109" y="1020"/>
            <a:chExt cx="3542" cy="2280"/>
          </a:xfrm>
        </p:grpSpPr>
        <p:sp>
          <p:nvSpPr>
            <p:cNvPr id="129055" name="Rectangle 33">
              <a:extLst>
                <a:ext uri="{FF2B5EF4-FFF2-40B4-BE49-F238E27FC236}">
                  <a16:creationId xmlns:a16="http://schemas.microsoft.com/office/drawing/2014/main" id="{4ED5CD9D-965F-49D6-9A1D-4779C3146140}"/>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9056" name="Rectangle 34">
              <a:extLst>
                <a:ext uri="{FF2B5EF4-FFF2-40B4-BE49-F238E27FC236}">
                  <a16:creationId xmlns:a16="http://schemas.microsoft.com/office/drawing/2014/main" id="{F234420B-8723-41A3-A5CE-837AB9EC32D2}"/>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29057" name="Freeform 35">
              <a:extLst>
                <a:ext uri="{FF2B5EF4-FFF2-40B4-BE49-F238E27FC236}">
                  <a16:creationId xmlns:a16="http://schemas.microsoft.com/office/drawing/2014/main" id="{A697E275-3997-42DA-B185-651C39EB4116}"/>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58" name="Freeform 36">
              <a:extLst>
                <a:ext uri="{FF2B5EF4-FFF2-40B4-BE49-F238E27FC236}">
                  <a16:creationId xmlns:a16="http://schemas.microsoft.com/office/drawing/2014/main" id="{8923EC4F-3082-4C16-B02C-7974497F4AEA}"/>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29059" name="Freeform 37">
              <a:extLst>
                <a:ext uri="{FF2B5EF4-FFF2-40B4-BE49-F238E27FC236}">
                  <a16:creationId xmlns:a16="http://schemas.microsoft.com/office/drawing/2014/main" id="{706786F3-B626-4DE9-9B62-B9586D06177E}"/>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60" name="Freeform 38">
              <a:extLst>
                <a:ext uri="{FF2B5EF4-FFF2-40B4-BE49-F238E27FC236}">
                  <a16:creationId xmlns:a16="http://schemas.microsoft.com/office/drawing/2014/main" id="{67EB76CA-26DA-41EB-8DEE-F57D244E1D18}"/>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29061" name="Freeform 39">
              <a:extLst>
                <a:ext uri="{FF2B5EF4-FFF2-40B4-BE49-F238E27FC236}">
                  <a16:creationId xmlns:a16="http://schemas.microsoft.com/office/drawing/2014/main" id="{9B96FFF2-D0B0-4C3B-B573-974ACC47088B}"/>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62" name="Freeform 40">
              <a:extLst>
                <a:ext uri="{FF2B5EF4-FFF2-40B4-BE49-F238E27FC236}">
                  <a16:creationId xmlns:a16="http://schemas.microsoft.com/office/drawing/2014/main" id="{75EB1DA8-0CCE-422A-9E7E-90A6422EC2C9}"/>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29063" name="Freeform 41">
              <a:extLst>
                <a:ext uri="{FF2B5EF4-FFF2-40B4-BE49-F238E27FC236}">
                  <a16:creationId xmlns:a16="http://schemas.microsoft.com/office/drawing/2014/main" id="{D6767DA0-47F1-4C9C-80E9-27FCF05E27B7}"/>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64" name="Freeform 42">
              <a:extLst>
                <a:ext uri="{FF2B5EF4-FFF2-40B4-BE49-F238E27FC236}">
                  <a16:creationId xmlns:a16="http://schemas.microsoft.com/office/drawing/2014/main" id="{17CB9FE8-1216-4695-82A7-D2BA0AACE9D4}"/>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129037" name="AutoShape 43">
            <a:extLst>
              <a:ext uri="{FF2B5EF4-FFF2-40B4-BE49-F238E27FC236}">
                <a16:creationId xmlns:a16="http://schemas.microsoft.com/office/drawing/2014/main" id="{09DDEA18-871E-4AA1-8921-8A1EE21B5267}"/>
              </a:ext>
            </a:extLst>
          </p:cNvPr>
          <p:cNvSpPr>
            <a:spLocks noChangeArrowheads="1"/>
          </p:cNvSpPr>
          <p:nvPr/>
        </p:nvSpPr>
        <p:spPr bwMode="auto">
          <a:xfrm>
            <a:off x="762000" y="3048000"/>
            <a:ext cx="7620000" cy="32004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129038" name="Picture 44">
            <a:extLst>
              <a:ext uri="{FF2B5EF4-FFF2-40B4-BE49-F238E27FC236}">
                <a16:creationId xmlns:a16="http://schemas.microsoft.com/office/drawing/2014/main" id="{201A14FA-8D04-4E2B-A021-AED3A00DD2D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914400" y="354965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9" name="Text Box 45">
            <a:extLst>
              <a:ext uri="{FF2B5EF4-FFF2-40B4-BE49-F238E27FC236}">
                <a16:creationId xmlns:a16="http://schemas.microsoft.com/office/drawing/2014/main" id="{62A255A6-D1A1-48C4-BCC3-B2587ABE6C89}"/>
              </a:ext>
            </a:extLst>
          </p:cNvPr>
          <p:cNvSpPr txBox="1">
            <a:spLocks noChangeArrowheads="1"/>
          </p:cNvSpPr>
          <p:nvPr/>
        </p:nvSpPr>
        <p:spPr bwMode="auto">
          <a:xfrm>
            <a:off x="1143000" y="3473450"/>
            <a:ext cx="72390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Mejorar los fundamentos de las destrezas motoras y/o elementos técnicos</a:t>
            </a:r>
          </a:p>
        </p:txBody>
      </p:sp>
      <p:pic>
        <p:nvPicPr>
          <p:cNvPr id="129040" name="Picture 46">
            <a:extLst>
              <a:ext uri="{FF2B5EF4-FFF2-40B4-BE49-F238E27FC236}">
                <a16:creationId xmlns:a16="http://schemas.microsoft.com/office/drawing/2014/main" id="{26554A38-9F25-47A0-926D-DF5230A1673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914400" y="44958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41" name="Text Box 47">
            <a:extLst>
              <a:ext uri="{FF2B5EF4-FFF2-40B4-BE49-F238E27FC236}">
                <a16:creationId xmlns:a16="http://schemas.microsoft.com/office/drawing/2014/main" id="{8CFB14F2-4E90-4D1D-990E-C2641B5C25BF}"/>
              </a:ext>
            </a:extLst>
          </p:cNvPr>
          <p:cNvSpPr txBox="1">
            <a:spLocks noChangeArrowheads="1"/>
          </p:cNvSpPr>
          <p:nvPr/>
        </p:nvSpPr>
        <p:spPr bwMode="auto">
          <a:xfrm>
            <a:off x="1143000" y="4419600"/>
            <a:ext cx="7239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El mejoramiento de las maniobras tácticas/estratégicas</a:t>
            </a:r>
          </a:p>
        </p:txBody>
      </p:sp>
      <p:pic>
        <p:nvPicPr>
          <p:cNvPr id="129042" name="Picture 48">
            <a:extLst>
              <a:ext uri="{FF2B5EF4-FFF2-40B4-BE49-F238E27FC236}">
                <a16:creationId xmlns:a16="http://schemas.microsoft.com/office/drawing/2014/main" id="{B6A18304-0C42-4DD4-A1CC-F9E4F38933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914400" y="51816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43" name="Text Box 49">
            <a:extLst>
              <a:ext uri="{FF2B5EF4-FFF2-40B4-BE49-F238E27FC236}">
                <a16:creationId xmlns:a16="http://schemas.microsoft.com/office/drawing/2014/main" id="{1904E85D-C1F9-4FBF-AE70-C963C304D8DE}"/>
              </a:ext>
            </a:extLst>
          </p:cNvPr>
          <p:cNvSpPr txBox="1">
            <a:spLocks noChangeArrowheads="1"/>
          </p:cNvSpPr>
          <p:nvPr/>
        </p:nvSpPr>
        <p:spPr bwMode="auto">
          <a:xfrm>
            <a:off x="1143000" y="5105400"/>
            <a:ext cx="7315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Desarrollar e incrementar la determinación, perseverancia y fuerza de voluntad de la esfera psicológica atlética</a:t>
            </a:r>
          </a:p>
        </p:txBody>
      </p:sp>
      <p:grpSp>
        <p:nvGrpSpPr>
          <p:cNvPr id="129044" name="Group 51">
            <a:extLst>
              <a:ext uri="{FF2B5EF4-FFF2-40B4-BE49-F238E27FC236}">
                <a16:creationId xmlns:a16="http://schemas.microsoft.com/office/drawing/2014/main" id="{B23309C6-42BA-4677-BBC7-A7911E09AEAE}"/>
              </a:ext>
            </a:extLst>
          </p:cNvPr>
          <p:cNvGrpSpPr>
            <a:grpSpLocks/>
          </p:cNvGrpSpPr>
          <p:nvPr/>
        </p:nvGrpSpPr>
        <p:grpSpPr bwMode="auto">
          <a:xfrm>
            <a:off x="5867400" y="2212975"/>
            <a:ext cx="865188" cy="322263"/>
            <a:chOff x="3746" y="1394"/>
            <a:chExt cx="545" cy="203"/>
          </a:xfrm>
        </p:grpSpPr>
        <p:sp>
          <p:nvSpPr>
            <p:cNvPr id="129051" name="Freeform 52">
              <a:extLst>
                <a:ext uri="{FF2B5EF4-FFF2-40B4-BE49-F238E27FC236}">
                  <a16:creationId xmlns:a16="http://schemas.microsoft.com/office/drawing/2014/main" id="{3DC6231A-7A59-4AC0-BCDF-CE0AA889A806}"/>
                </a:ext>
              </a:extLst>
            </p:cNvPr>
            <p:cNvSpPr>
              <a:spLocks/>
            </p:cNvSpPr>
            <p:nvPr/>
          </p:nvSpPr>
          <p:spPr bwMode="auto">
            <a:xfrm>
              <a:off x="3746" y="1496"/>
              <a:ext cx="545" cy="101"/>
            </a:xfrm>
            <a:custGeom>
              <a:avLst/>
              <a:gdLst>
                <a:gd name="T0" fmla="*/ 516 w 1091"/>
                <a:gd name="T1" fmla="*/ 2 h 203"/>
                <a:gd name="T2" fmla="*/ 526 w 1091"/>
                <a:gd name="T3" fmla="*/ 3 h 203"/>
                <a:gd name="T4" fmla="*/ 530 w 1091"/>
                <a:gd name="T5" fmla="*/ 6 h 203"/>
                <a:gd name="T6" fmla="*/ 527 w 1091"/>
                <a:gd name="T7" fmla="*/ 9 h 203"/>
                <a:gd name="T8" fmla="*/ 516 w 1091"/>
                <a:gd name="T9" fmla="*/ 12 h 203"/>
                <a:gd name="T10" fmla="*/ 528 w 1091"/>
                <a:gd name="T11" fmla="*/ 7 h 203"/>
                <a:gd name="T12" fmla="*/ 516 w 1091"/>
                <a:gd name="T13" fmla="*/ 7 h 203"/>
                <a:gd name="T14" fmla="*/ 502 w 1091"/>
                <a:gd name="T15" fmla="*/ 11 h 203"/>
                <a:gd name="T16" fmla="*/ 507 w 1091"/>
                <a:gd name="T17" fmla="*/ 13 h 203"/>
                <a:gd name="T18" fmla="*/ 512 w 1091"/>
                <a:gd name="T19" fmla="*/ 15 h 203"/>
                <a:gd name="T20" fmla="*/ 518 w 1091"/>
                <a:gd name="T21" fmla="*/ 15 h 203"/>
                <a:gd name="T22" fmla="*/ 527 w 1091"/>
                <a:gd name="T23" fmla="*/ 17 h 203"/>
                <a:gd name="T24" fmla="*/ 542 w 1091"/>
                <a:gd name="T25" fmla="*/ 13 h 203"/>
                <a:gd name="T26" fmla="*/ 534 w 1091"/>
                <a:gd name="T27" fmla="*/ 17 h 203"/>
                <a:gd name="T28" fmla="*/ 519 w 1091"/>
                <a:gd name="T29" fmla="*/ 20 h 203"/>
                <a:gd name="T30" fmla="*/ 503 w 1091"/>
                <a:gd name="T31" fmla="*/ 24 h 203"/>
                <a:gd name="T32" fmla="*/ 505 w 1091"/>
                <a:gd name="T33" fmla="*/ 21 h 203"/>
                <a:gd name="T34" fmla="*/ 515 w 1091"/>
                <a:gd name="T35" fmla="*/ 18 h 203"/>
                <a:gd name="T36" fmla="*/ 504 w 1091"/>
                <a:gd name="T37" fmla="*/ 18 h 203"/>
                <a:gd name="T38" fmla="*/ 486 w 1091"/>
                <a:gd name="T39" fmla="*/ 22 h 203"/>
                <a:gd name="T40" fmla="*/ 488 w 1091"/>
                <a:gd name="T41" fmla="*/ 25 h 203"/>
                <a:gd name="T42" fmla="*/ 484 w 1091"/>
                <a:gd name="T43" fmla="*/ 26 h 203"/>
                <a:gd name="T44" fmla="*/ 476 w 1091"/>
                <a:gd name="T45" fmla="*/ 24 h 203"/>
                <a:gd name="T46" fmla="*/ 471 w 1091"/>
                <a:gd name="T47" fmla="*/ 28 h 203"/>
                <a:gd name="T48" fmla="*/ 459 w 1091"/>
                <a:gd name="T49" fmla="*/ 29 h 203"/>
                <a:gd name="T50" fmla="*/ 458 w 1091"/>
                <a:gd name="T51" fmla="*/ 27 h 203"/>
                <a:gd name="T52" fmla="*/ 447 w 1091"/>
                <a:gd name="T53" fmla="*/ 28 h 203"/>
                <a:gd name="T54" fmla="*/ 440 w 1091"/>
                <a:gd name="T55" fmla="*/ 29 h 203"/>
                <a:gd name="T56" fmla="*/ 421 w 1091"/>
                <a:gd name="T57" fmla="*/ 33 h 203"/>
                <a:gd name="T58" fmla="*/ 397 w 1091"/>
                <a:gd name="T59" fmla="*/ 35 h 203"/>
                <a:gd name="T60" fmla="*/ 389 w 1091"/>
                <a:gd name="T61" fmla="*/ 31 h 203"/>
                <a:gd name="T62" fmla="*/ 370 w 1091"/>
                <a:gd name="T63" fmla="*/ 34 h 203"/>
                <a:gd name="T64" fmla="*/ 342 w 1091"/>
                <a:gd name="T65" fmla="*/ 36 h 203"/>
                <a:gd name="T66" fmla="*/ 300 w 1091"/>
                <a:gd name="T67" fmla="*/ 37 h 203"/>
                <a:gd name="T68" fmla="*/ 288 w 1091"/>
                <a:gd name="T69" fmla="*/ 43 h 203"/>
                <a:gd name="T70" fmla="*/ 288 w 1091"/>
                <a:gd name="T71" fmla="*/ 41 h 203"/>
                <a:gd name="T72" fmla="*/ 270 w 1091"/>
                <a:gd name="T73" fmla="*/ 41 h 203"/>
                <a:gd name="T74" fmla="*/ 247 w 1091"/>
                <a:gd name="T75" fmla="*/ 44 h 203"/>
                <a:gd name="T76" fmla="*/ 224 w 1091"/>
                <a:gd name="T77" fmla="*/ 48 h 203"/>
                <a:gd name="T78" fmla="*/ 200 w 1091"/>
                <a:gd name="T79" fmla="*/ 49 h 203"/>
                <a:gd name="T80" fmla="*/ 173 w 1091"/>
                <a:gd name="T81" fmla="*/ 52 h 203"/>
                <a:gd name="T82" fmla="*/ 135 w 1091"/>
                <a:gd name="T83" fmla="*/ 60 h 203"/>
                <a:gd name="T84" fmla="*/ 96 w 1091"/>
                <a:gd name="T85" fmla="*/ 70 h 203"/>
                <a:gd name="T86" fmla="*/ 65 w 1091"/>
                <a:gd name="T87" fmla="*/ 86 h 203"/>
                <a:gd name="T88" fmla="*/ 48 w 1091"/>
                <a:gd name="T89" fmla="*/ 94 h 203"/>
                <a:gd name="T90" fmla="*/ 28 w 1091"/>
                <a:gd name="T91" fmla="*/ 101 h 203"/>
                <a:gd name="T92" fmla="*/ 5 w 1091"/>
                <a:gd name="T93" fmla="*/ 85 h 203"/>
                <a:gd name="T94" fmla="*/ 1 w 1091"/>
                <a:gd name="T95" fmla="*/ 63 h 203"/>
                <a:gd name="T96" fmla="*/ 9 w 1091"/>
                <a:gd name="T97" fmla="*/ 14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1" h="203">
                  <a:moveTo>
                    <a:pt x="1038" y="0"/>
                  </a:moveTo>
                  <a:lnTo>
                    <a:pt x="1035" y="1"/>
                  </a:lnTo>
                  <a:lnTo>
                    <a:pt x="1033" y="4"/>
                  </a:lnTo>
                  <a:lnTo>
                    <a:pt x="1032" y="5"/>
                  </a:lnTo>
                  <a:lnTo>
                    <a:pt x="1035" y="6"/>
                  </a:lnTo>
                  <a:lnTo>
                    <a:pt x="1038" y="6"/>
                  </a:lnTo>
                  <a:lnTo>
                    <a:pt x="1044" y="6"/>
                  </a:lnTo>
                  <a:lnTo>
                    <a:pt x="1053" y="6"/>
                  </a:lnTo>
                  <a:lnTo>
                    <a:pt x="1066" y="5"/>
                  </a:lnTo>
                  <a:lnTo>
                    <a:pt x="1061" y="7"/>
                  </a:lnTo>
                  <a:lnTo>
                    <a:pt x="1059" y="11"/>
                  </a:lnTo>
                  <a:lnTo>
                    <a:pt x="1061" y="12"/>
                  </a:lnTo>
                  <a:lnTo>
                    <a:pt x="1071" y="13"/>
                  </a:lnTo>
                  <a:lnTo>
                    <a:pt x="1066" y="15"/>
                  </a:lnTo>
                  <a:lnTo>
                    <a:pt x="1060" y="16"/>
                  </a:lnTo>
                  <a:lnTo>
                    <a:pt x="1054" y="19"/>
                  </a:lnTo>
                  <a:lnTo>
                    <a:pt x="1048" y="21"/>
                  </a:lnTo>
                  <a:lnTo>
                    <a:pt x="1043" y="22"/>
                  </a:lnTo>
                  <a:lnTo>
                    <a:pt x="1038" y="23"/>
                  </a:lnTo>
                  <a:lnTo>
                    <a:pt x="1033" y="24"/>
                  </a:lnTo>
                  <a:lnTo>
                    <a:pt x="1031" y="24"/>
                  </a:lnTo>
                  <a:lnTo>
                    <a:pt x="1040" y="22"/>
                  </a:lnTo>
                  <a:lnTo>
                    <a:pt x="1049" y="19"/>
                  </a:lnTo>
                  <a:lnTo>
                    <a:pt x="1056" y="15"/>
                  </a:lnTo>
                  <a:lnTo>
                    <a:pt x="1054" y="13"/>
                  </a:lnTo>
                  <a:lnTo>
                    <a:pt x="1047" y="13"/>
                  </a:lnTo>
                  <a:lnTo>
                    <a:pt x="1039" y="13"/>
                  </a:lnTo>
                  <a:lnTo>
                    <a:pt x="1032" y="14"/>
                  </a:lnTo>
                  <a:lnTo>
                    <a:pt x="1025" y="15"/>
                  </a:lnTo>
                  <a:lnTo>
                    <a:pt x="1018" y="18"/>
                  </a:lnTo>
                  <a:lnTo>
                    <a:pt x="1011" y="20"/>
                  </a:lnTo>
                  <a:lnTo>
                    <a:pt x="1005" y="22"/>
                  </a:lnTo>
                  <a:lnTo>
                    <a:pt x="998" y="24"/>
                  </a:lnTo>
                  <a:lnTo>
                    <a:pt x="1003" y="28"/>
                  </a:lnTo>
                  <a:lnTo>
                    <a:pt x="1009" y="27"/>
                  </a:lnTo>
                  <a:lnTo>
                    <a:pt x="1015" y="26"/>
                  </a:lnTo>
                  <a:lnTo>
                    <a:pt x="1021" y="26"/>
                  </a:lnTo>
                  <a:lnTo>
                    <a:pt x="1016" y="29"/>
                  </a:lnTo>
                  <a:lnTo>
                    <a:pt x="1017" y="31"/>
                  </a:lnTo>
                  <a:lnTo>
                    <a:pt x="1025" y="31"/>
                  </a:lnTo>
                  <a:lnTo>
                    <a:pt x="1043" y="30"/>
                  </a:lnTo>
                  <a:lnTo>
                    <a:pt x="1040" y="30"/>
                  </a:lnTo>
                  <a:lnTo>
                    <a:pt x="1038" y="30"/>
                  </a:lnTo>
                  <a:lnTo>
                    <a:pt x="1036" y="30"/>
                  </a:lnTo>
                  <a:lnTo>
                    <a:pt x="1035" y="33"/>
                  </a:lnTo>
                  <a:lnTo>
                    <a:pt x="1041" y="35"/>
                  </a:lnTo>
                  <a:lnTo>
                    <a:pt x="1048" y="35"/>
                  </a:lnTo>
                  <a:lnTo>
                    <a:pt x="1055" y="35"/>
                  </a:lnTo>
                  <a:lnTo>
                    <a:pt x="1063" y="34"/>
                  </a:lnTo>
                  <a:lnTo>
                    <a:pt x="1070" y="31"/>
                  </a:lnTo>
                  <a:lnTo>
                    <a:pt x="1077" y="29"/>
                  </a:lnTo>
                  <a:lnTo>
                    <a:pt x="1084" y="27"/>
                  </a:lnTo>
                  <a:lnTo>
                    <a:pt x="1091" y="24"/>
                  </a:lnTo>
                  <a:lnTo>
                    <a:pt x="1084" y="28"/>
                  </a:lnTo>
                  <a:lnTo>
                    <a:pt x="1077" y="31"/>
                  </a:lnTo>
                  <a:lnTo>
                    <a:pt x="1069" y="35"/>
                  </a:lnTo>
                  <a:lnTo>
                    <a:pt x="1061" y="36"/>
                  </a:lnTo>
                  <a:lnTo>
                    <a:pt x="1054" y="38"/>
                  </a:lnTo>
                  <a:lnTo>
                    <a:pt x="1046" y="39"/>
                  </a:lnTo>
                  <a:lnTo>
                    <a:pt x="1038" y="41"/>
                  </a:lnTo>
                  <a:lnTo>
                    <a:pt x="1031" y="42"/>
                  </a:lnTo>
                  <a:lnTo>
                    <a:pt x="1023" y="43"/>
                  </a:lnTo>
                  <a:lnTo>
                    <a:pt x="1015" y="46"/>
                  </a:lnTo>
                  <a:lnTo>
                    <a:pt x="1006" y="48"/>
                  </a:lnTo>
                  <a:lnTo>
                    <a:pt x="998" y="48"/>
                  </a:lnTo>
                  <a:lnTo>
                    <a:pt x="1002" y="45"/>
                  </a:lnTo>
                  <a:lnTo>
                    <a:pt x="1007" y="43"/>
                  </a:lnTo>
                  <a:lnTo>
                    <a:pt x="1011" y="43"/>
                  </a:lnTo>
                  <a:lnTo>
                    <a:pt x="1017" y="42"/>
                  </a:lnTo>
                  <a:lnTo>
                    <a:pt x="1023" y="42"/>
                  </a:lnTo>
                  <a:lnTo>
                    <a:pt x="1028" y="39"/>
                  </a:lnTo>
                  <a:lnTo>
                    <a:pt x="1031" y="37"/>
                  </a:lnTo>
                  <a:lnTo>
                    <a:pt x="1035" y="33"/>
                  </a:lnTo>
                  <a:lnTo>
                    <a:pt x="1025" y="34"/>
                  </a:lnTo>
                  <a:lnTo>
                    <a:pt x="1016" y="35"/>
                  </a:lnTo>
                  <a:lnTo>
                    <a:pt x="1008" y="36"/>
                  </a:lnTo>
                  <a:lnTo>
                    <a:pt x="999" y="38"/>
                  </a:lnTo>
                  <a:lnTo>
                    <a:pt x="990" y="41"/>
                  </a:lnTo>
                  <a:lnTo>
                    <a:pt x="981" y="43"/>
                  </a:lnTo>
                  <a:lnTo>
                    <a:pt x="972" y="45"/>
                  </a:lnTo>
                  <a:lnTo>
                    <a:pt x="963" y="48"/>
                  </a:lnTo>
                  <a:lnTo>
                    <a:pt x="968" y="50"/>
                  </a:lnTo>
                  <a:lnTo>
                    <a:pt x="972" y="50"/>
                  </a:lnTo>
                  <a:lnTo>
                    <a:pt x="976" y="50"/>
                  </a:lnTo>
                  <a:lnTo>
                    <a:pt x="980" y="50"/>
                  </a:lnTo>
                  <a:lnTo>
                    <a:pt x="977" y="52"/>
                  </a:lnTo>
                  <a:lnTo>
                    <a:pt x="972" y="53"/>
                  </a:lnTo>
                  <a:lnTo>
                    <a:pt x="968" y="53"/>
                  </a:lnTo>
                  <a:lnTo>
                    <a:pt x="963" y="53"/>
                  </a:lnTo>
                  <a:lnTo>
                    <a:pt x="964" y="50"/>
                  </a:lnTo>
                  <a:lnTo>
                    <a:pt x="961" y="48"/>
                  </a:lnTo>
                  <a:lnTo>
                    <a:pt x="953" y="49"/>
                  </a:lnTo>
                  <a:lnTo>
                    <a:pt x="938" y="53"/>
                  </a:lnTo>
                  <a:lnTo>
                    <a:pt x="939" y="54"/>
                  </a:lnTo>
                  <a:lnTo>
                    <a:pt x="940" y="56"/>
                  </a:lnTo>
                  <a:lnTo>
                    <a:pt x="942" y="56"/>
                  </a:lnTo>
                  <a:lnTo>
                    <a:pt x="943" y="56"/>
                  </a:lnTo>
                  <a:lnTo>
                    <a:pt x="935" y="58"/>
                  </a:lnTo>
                  <a:lnTo>
                    <a:pt x="927" y="59"/>
                  </a:lnTo>
                  <a:lnTo>
                    <a:pt x="918" y="59"/>
                  </a:lnTo>
                  <a:lnTo>
                    <a:pt x="910" y="59"/>
                  </a:lnTo>
                  <a:lnTo>
                    <a:pt x="919" y="58"/>
                  </a:lnTo>
                  <a:lnTo>
                    <a:pt x="920" y="57"/>
                  </a:lnTo>
                  <a:lnTo>
                    <a:pt x="916" y="54"/>
                  </a:lnTo>
                  <a:lnTo>
                    <a:pt x="909" y="53"/>
                  </a:lnTo>
                  <a:lnTo>
                    <a:pt x="901" y="53"/>
                  </a:lnTo>
                  <a:lnTo>
                    <a:pt x="895" y="53"/>
                  </a:lnTo>
                  <a:lnTo>
                    <a:pt x="894" y="56"/>
                  </a:lnTo>
                  <a:lnTo>
                    <a:pt x="901" y="59"/>
                  </a:lnTo>
                  <a:lnTo>
                    <a:pt x="894" y="59"/>
                  </a:lnTo>
                  <a:lnTo>
                    <a:pt x="886" y="58"/>
                  </a:lnTo>
                  <a:lnTo>
                    <a:pt x="880" y="58"/>
                  </a:lnTo>
                  <a:lnTo>
                    <a:pt x="874" y="60"/>
                  </a:lnTo>
                  <a:lnTo>
                    <a:pt x="866" y="62"/>
                  </a:lnTo>
                  <a:lnTo>
                    <a:pt x="856" y="65"/>
                  </a:lnTo>
                  <a:lnTo>
                    <a:pt x="843" y="67"/>
                  </a:lnTo>
                  <a:lnTo>
                    <a:pt x="830" y="69"/>
                  </a:lnTo>
                  <a:lnTo>
                    <a:pt x="817" y="71"/>
                  </a:lnTo>
                  <a:lnTo>
                    <a:pt x="804" y="72"/>
                  </a:lnTo>
                  <a:lnTo>
                    <a:pt x="794" y="71"/>
                  </a:lnTo>
                  <a:lnTo>
                    <a:pt x="786" y="69"/>
                  </a:lnTo>
                  <a:lnTo>
                    <a:pt x="792" y="67"/>
                  </a:lnTo>
                  <a:lnTo>
                    <a:pt x="788" y="65"/>
                  </a:lnTo>
                  <a:lnTo>
                    <a:pt x="779" y="62"/>
                  </a:lnTo>
                  <a:lnTo>
                    <a:pt x="765" y="62"/>
                  </a:lnTo>
                  <a:lnTo>
                    <a:pt x="752" y="64"/>
                  </a:lnTo>
                  <a:lnTo>
                    <a:pt x="743" y="65"/>
                  </a:lnTo>
                  <a:lnTo>
                    <a:pt x="741" y="69"/>
                  </a:lnTo>
                  <a:lnTo>
                    <a:pt x="749" y="75"/>
                  </a:lnTo>
                  <a:lnTo>
                    <a:pt x="728" y="74"/>
                  </a:lnTo>
                  <a:lnTo>
                    <a:pt x="706" y="73"/>
                  </a:lnTo>
                  <a:lnTo>
                    <a:pt x="685" y="73"/>
                  </a:lnTo>
                  <a:lnTo>
                    <a:pt x="664" y="72"/>
                  </a:lnTo>
                  <a:lnTo>
                    <a:pt x="644" y="72"/>
                  </a:lnTo>
                  <a:lnTo>
                    <a:pt x="622" y="73"/>
                  </a:lnTo>
                  <a:lnTo>
                    <a:pt x="601" y="75"/>
                  </a:lnTo>
                  <a:lnTo>
                    <a:pt x="579" y="79"/>
                  </a:lnTo>
                  <a:lnTo>
                    <a:pt x="580" y="81"/>
                  </a:lnTo>
                  <a:lnTo>
                    <a:pt x="580" y="83"/>
                  </a:lnTo>
                  <a:lnTo>
                    <a:pt x="577" y="86"/>
                  </a:lnTo>
                  <a:lnTo>
                    <a:pt x="573" y="87"/>
                  </a:lnTo>
                  <a:lnTo>
                    <a:pt x="575" y="86"/>
                  </a:lnTo>
                  <a:lnTo>
                    <a:pt x="576" y="84"/>
                  </a:lnTo>
                  <a:lnTo>
                    <a:pt x="576" y="82"/>
                  </a:lnTo>
                  <a:lnTo>
                    <a:pt x="564" y="82"/>
                  </a:lnTo>
                  <a:lnTo>
                    <a:pt x="553" y="82"/>
                  </a:lnTo>
                  <a:lnTo>
                    <a:pt x="540" y="82"/>
                  </a:lnTo>
                  <a:lnTo>
                    <a:pt x="528" y="83"/>
                  </a:lnTo>
                  <a:lnTo>
                    <a:pt x="517" y="84"/>
                  </a:lnTo>
                  <a:lnTo>
                    <a:pt x="505" y="87"/>
                  </a:lnTo>
                  <a:lnTo>
                    <a:pt x="494" y="89"/>
                  </a:lnTo>
                  <a:lnTo>
                    <a:pt x="482" y="90"/>
                  </a:lnTo>
                  <a:lnTo>
                    <a:pt x="471" y="92"/>
                  </a:lnTo>
                  <a:lnTo>
                    <a:pt x="459" y="95"/>
                  </a:lnTo>
                  <a:lnTo>
                    <a:pt x="448" y="96"/>
                  </a:lnTo>
                  <a:lnTo>
                    <a:pt x="436" y="97"/>
                  </a:lnTo>
                  <a:lnTo>
                    <a:pt x="425" y="98"/>
                  </a:lnTo>
                  <a:lnTo>
                    <a:pt x="412" y="99"/>
                  </a:lnTo>
                  <a:lnTo>
                    <a:pt x="400" y="99"/>
                  </a:lnTo>
                  <a:lnTo>
                    <a:pt x="389" y="98"/>
                  </a:lnTo>
                  <a:lnTo>
                    <a:pt x="377" y="101"/>
                  </a:lnTo>
                  <a:lnTo>
                    <a:pt x="364" y="103"/>
                  </a:lnTo>
                  <a:lnTo>
                    <a:pt x="347" y="105"/>
                  </a:lnTo>
                  <a:lnTo>
                    <a:pt x="330" y="109"/>
                  </a:lnTo>
                  <a:lnTo>
                    <a:pt x="311" y="112"/>
                  </a:lnTo>
                  <a:lnTo>
                    <a:pt x="292" y="115"/>
                  </a:lnTo>
                  <a:lnTo>
                    <a:pt x="271" y="120"/>
                  </a:lnTo>
                  <a:lnTo>
                    <a:pt x="251" y="125"/>
                  </a:lnTo>
                  <a:lnTo>
                    <a:pt x="231" y="129"/>
                  </a:lnTo>
                  <a:lnTo>
                    <a:pt x="211" y="135"/>
                  </a:lnTo>
                  <a:lnTo>
                    <a:pt x="192" y="141"/>
                  </a:lnTo>
                  <a:lnTo>
                    <a:pt x="173" y="148"/>
                  </a:lnTo>
                  <a:lnTo>
                    <a:pt x="157" y="156"/>
                  </a:lnTo>
                  <a:lnTo>
                    <a:pt x="142" y="164"/>
                  </a:lnTo>
                  <a:lnTo>
                    <a:pt x="130" y="173"/>
                  </a:lnTo>
                  <a:lnTo>
                    <a:pt x="119" y="182"/>
                  </a:lnTo>
                  <a:lnTo>
                    <a:pt x="113" y="185"/>
                  </a:lnTo>
                  <a:lnTo>
                    <a:pt x="105" y="187"/>
                  </a:lnTo>
                  <a:lnTo>
                    <a:pt x="96" y="189"/>
                  </a:lnTo>
                  <a:lnTo>
                    <a:pt x="87" y="193"/>
                  </a:lnTo>
                  <a:lnTo>
                    <a:pt x="77" y="196"/>
                  </a:lnTo>
                  <a:lnTo>
                    <a:pt x="66" y="200"/>
                  </a:lnTo>
                  <a:lnTo>
                    <a:pt x="56" y="202"/>
                  </a:lnTo>
                  <a:lnTo>
                    <a:pt x="45" y="203"/>
                  </a:lnTo>
                  <a:lnTo>
                    <a:pt x="29" y="193"/>
                  </a:lnTo>
                  <a:lnTo>
                    <a:pt x="18" y="182"/>
                  </a:lnTo>
                  <a:lnTo>
                    <a:pt x="11" y="171"/>
                  </a:lnTo>
                  <a:lnTo>
                    <a:pt x="6" y="159"/>
                  </a:lnTo>
                  <a:lnTo>
                    <a:pt x="3" y="148"/>
                  </a:lnTo>
                  <a:lnTo>
                    <a:pt x="2" y="136"/>
                  </a:lnTo>
                  <a:lnTo>
                    <a:pt x="2" y="126"/>
                  </a:lnTo>
                  <a:lnTo>
                    <a:pt x="0" y="115"/>
                  </a:lnTo>
                  <a:lnTo>
                    <a:pt x="2" y="87"/>
                  </a:lnTo>
                  <a:lnTo>
                    <a:pt x="9" y="58"/>
                  </a:lnTo>
                  <a:lnTo>
                    <a:pt x="18" y="29"/>
                  </a:lnTo>
                  <a:lnTo>
                    <a:pt x="27" y="0"/>
                  </a:lnTo>
                  <a:lnTo>
                    <a:pt x="1038"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52" name="Freeform 53">
              <a:extLst>
                <a:ext uri="{FF2B5EF4-FFF2-40B4-BE49-F238E27FC236}">
                  <a16:creationId xmlns:a16="http://schemas.microsoft.com/office/drawing/2014/main" id="{9663DC94-861D-424A-B442-5E49A250CE95}"/>
                </a:ext>
              </a:extLst>
            </p:cNvPr>
            <p:cNvSpPr>
              <a:spLocks/>
            </p:cNvSpPr>
            <p:nvPr/>
          </p:nvSpPr>
          <p:spPr bwMode="auto">
            <a:xfrm>
              <a:off x="3772" y="1394"/>
              <a:ext cx="311" cy="51"/>
            </a:xfrm>
            <a:custGeom>
              <a:avLst/>
              <a:gdLst>
                <a:gd name="T0" fmla="*/ 3 w 623"/>
                <a:gd name="T1" fmla="*/ 36 h 103"/>
                <a:gd name="T2" fmla="*/ 18 w 623"/>
                <a:gd name="T3" fmla="*/ 21 h 103"/>
                <a:gd name="T4" fmla="*/ 32 w 623"/>
                <a:gd name="T5" fmla="*/ 10 h 103"/>
                <a:gd name="T6" fmla="*/ 57 w 623"/>
                <a:gd name="T7" fmla="*/ 5 h 103"/>
                <a:gd name="T8" fmla="*/ 94 w 623"/>
                <a:gd name="T9" fmla="*/ 1 h 103"/>
                <a:gd name="T10" fmla="*/ 138 w 623"/>
                <a:gd name="T11" fmla="*/ 2 h 103"/>
                <a:gd name="T12" fmla="*/ 161 w 623"/>
                <a:gd name="T13" fmla="*/ 3 h 103"/>
                <a:gd name="T14" fmla="*/ 179 w 623"/>
                <a:gd name="T15" fmla="*/ 1 h 103"/>
                <a:gd name="T16" fmla="*/ 187 w 623"/>
                <a:gd name="T17" fmla="*/ 8 h 103"/>
                <a:gd name="T18" fmla="*/ 184 w 623"/>
                <a:gd name="T19" fmla="*/ 9 h 103"/>
                <a:gd name="T20" fmla="*/ 193 w 623"/>
                <a:gd name="T21" fmla="*/ 13 h 103"/>
                <a:gd name="T22" fmla="*/ 211 w 623"/>
                <a:gd name="T23" fmla="*/ 13 h 103"/>
                <a:gd name="T24" fmla="*/ 234 w 623"/>
                <a:gd name="T25" fmla="*/ 11 h 103"/>
                <a:gd name="T26" fmla="*/ 235 w 623"/>
                <a:gd name="T27" fmla="*/ 8 h 103"/>
                <a:gd name="T28" fmla="*/ 243 w 623"/>
                <a:gd name="T29" fmla="*/ 6 h 103"/>
                <a:gd name="T30" fmla="*/ 257 w 623"/>
                <a:gd name="T31" fmla="*/ 4 h 103"/>
                <a:gd name="T32" fmla="*/ 252 w 623"/>
                <a:gd name="T33" fmla="*/ 4 h 103"/>
                <a:gd name="T34" fmla="*/ 242 w 623"/>
                <a:gd name="T35" fmla="*/ 6 h 103"/>
                <a:gd name="T36" fmla="*/ 244 w 623"/>
                <a:gd name="T37" fmla="*/ 11 h 103"/>
                <a:gd name="T38" fmla="*/ 256 w 623"/>
                <a:gd name="T39" fmla="*/ 10 h 103"/>
                <a:gd name="T40" fmla="*/ 249 w 623"/>
                <a:gd name="T41" fmla="*/ 12 h 103"/>
                <a:gd name="T42" fmla="*/ 244 w 623"/>
                <a:gd name="T43" fmla="*/ 14 h 103"/>
                <a:gd name="T44" fmla="*/ 235 w 623"/>
                <a:gd name="T45" fmla="*/ 14 h 103"/>
                <a:gd name="T46" fmla="*/ 235 w 623"/>
                <a:gd name="T47" fmla="*/ 14 h 103"/>
                <a:gd name="T48" fmla="*/ 222 w 623"/>
                <a:gd name="T49" fmla="*/ 12 h 103"/>
                <a:gd name="T50" fmla="*/ 206 w 623"/>
                <a:gd name="T51" fmla="*/ 15 h 103"/>
                <a:gd name="T52" fmla="*/ 215 w 623"/>
                <a:gd name="T53" fmla="*/ 17 h 103"/>
                <a:gd name="T54" fmla="*/ 213 w 623"/>
                <a:gd name="T55" fmla="*/ 20 h 103"/>
                <a:gd name="T56" fmla="*/ 218 w 623"/>
                <a:gd name="T57" fmla="*/ 21 h 103"/>
                <a:gd name="T58" fmla="*/ 220 w 623"/>
                <a:gd name="T59" fmla="*/ 25 h 103"/>
                <a:gd name="T60" fmla="*/ 226 w 623"/>
                <a:gd name="T61" fmla="*/ 26 h 103"/>
                <a:gd name="T62" fmla="*/ 243 w 623"/>
                <a:gd name="T63" fmla="*/ 26 h 103"/>
                <a:gd name="T64" fmla="*/ 249 w 623"/>
                <a:gd name="T65" fmla="*/ 24 h 103"/>
                <a:gd name="T66" fmla="*/ 253 w 623"/>
                <a:gd name="T67" fmla="*/ 26 h 103"/>
                <a:gd name="T68" fmla="*/ 262 w 623"/>
                <a:gd name="T69" fmla="*/ 25 h 103"/>
                <a:gd name="T70" fmla="*/ 267 w 623"/>
                <a:gd name="T71" fmla="*/ 22 h 103"/>
                <a:gd name="T72" fmla="*/ 276 w 623"/>
                <a:gd name="T73" fmla="*/ 24 h 103"/>
                <a:gd name="T74" fmla="*/ 282 w 623"/>
                <a:gd name="T75" fmla="*/ 22 h 103"/>
                <a:gd name="T76" fmla="*/ 290 w 623"/>
                <a:gd name="T77" fmla="*/ 22 h 103"/>
                <a:gd name="T78" fmla="*/ 300 w 623"/>
                <a:gd name="T79" fmla="*/ 22 h 103"/>
                <a:gd name="T80" fmla="*/ 285 w 623"/>
                <a:gd name="T81" fmla="*/ 24 h 103"/>
                <a:gd name="T82" fmla="*/ 268 w 623"/>
                <a:gd name="T83" fmla="*/ 28 h 103"/>
                <a:gd name="T84" fmla="*/ 259 w 623"/>
                <a:gd name="T85" fmla="*/ 28 h 103"/>
                <a:gd name="T86" fmla="*/ 255 w 623"/>
                <a:gd name="T87" fmla="*/ 29 h 103"/>
                <a:gd name="T88" fmla="*/ 250 w 623"/>
                <a:gd name="T89" fmla="*/ 32 h 103"/>
                <a:gd name="T90" fmla="*/ 260 w 623"/>
                <a:gd name="T91" fmla="*/ 34 h 103"/>
                <a:gd name="T92" fmla="*/ 273 w 623"/>
                <a:gd name="T93" fmla="*/ 30 h 103"/>
                <a:gd name="T94" fmla="*/ 278 w 623"/>
                <a:gd name="T95" fmla="*/ 30 h 103"/>
                <a:gd name="T96" fmla="*/ 287 w 623"/>
                <a:gd name="T97" fmla="*/ 32 h 103"/>
                <a:gd name="T98" fmla="*/ 282 w 623"/>
                <a:gd name="T99" fmla="*/ 36 h 103"/>
                <a:gd name="T100" fmla="*/ 296 w 623"/>
                <a:gd name="T101" fmla="*/ 36 h 103"/>
                <a:gd name="T102" fmla="*/ 294 w 623"/>
                <a:gd name="T103" fmla="*/ 39 h 103"/>
                <a:gd name="T104" fmla="*/ 275 w 623"/>
                <a:gd name="T105" fmla="*/ 39 h 103"/>
                <a:gd name="T106" fmla="*/ 278 w 623"/>
                <a:gd name="T107" fmla="*/ 42 h 103"/>
                <a:gd name="T108" fmla="*/ 277 w 623"/>
                <a:gd name="T109" fmla="*/ 47 h 103"/>
                <a:gd name="T110" fmla="*/ 303 w 623"/>
                <a:gd name="T111" fmla="*/ 48 h 103"/>
                <a:gd name="T112" fmla="*/ 311 w 623"/>
                <a:gd name="T113" fmla="*/ 50 h 103"/>
                <a:gd name="T114" fmla="*/ 309 w 623"/>
                <a:gd name="T115" fmla="*/ 51 h 1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3" h="103">
                  <a:moveTo>
                    <a:pt x="0" y="103"/>
                  </a:moveTo>
                  <a:lnTo>
                    <a:pt x="3" y="91"/>
                  </a:lnTo>
                  <a:lnTo>
                    <a:pt x="5" y="81"/>
                  </a:lnTo>
                  <a:lnTo>
                    <a:pt x="7" y="72"/>
                  </a:lnTo>
                  <a:lnTo>
                    <a:pt x="11" y="65"/>
                  </a:lnTo>
                  <a:lnTo>
                    <a:pt x="21" y="59"/>
                  </a:lnTo>
                  <a:lnTo>
                    <a:pt x="29" y="51"/>
                  </a:lnTo>
                  <a:lnTo>
                    <a:pt x="37" y="43"/>
                  </a:lnTo>
                  <a:lnTo>
                    <a:pt x="44" y="35"/>
                  </a:lnTo>
                  <a:lnTo>
                    <a:pt x="48" y="30"/>
                  </a:lnTo>
                  <a:lnTo>
                    <a:pt x="55" y="25"/>
                  </a:lnTo>
                  <a:lnTo>
                    <a:pt x="65" y="21"/>
                  </a:lnTo>
                  <a:lnTo>
                    <a:pt x="76" y="17"/>
                  </a:lnTo>
                  <a:lnTo>
                    <a:pt x="89" y="14"/>
                  </a:lnTo>
                  <a:lnTo>
                    <a:pt x="102" y="12"/>
                  </a:lnTo>
                  <a:lnTo>
                    <a:pt x="114" y="10"/>
                  </a:lnTo>
                  <a:lnTo>
                    <a:pt x="124" y="10"/>
                  </a:lnTo>
                  <a:lnTo>
                    <a:pt x="146" y="6"/>
                  </a:lnTo>
                  <a:lnTo>
                    <a:pt x="167" y="3"/>
                  </a:lnTo>
                  <a:lnTo>
                    <a:pt x="189" y="2"/>
                  </a:lnTo>
                  <a:lnTo>
                    <a:pt x="211" y="0"/>
                  </a:lnTo>
                  <a:lnTo>
                    <a:pt x="233" y="2"/>
                  </a:lnTo>
                  <a:lnTo>
                    <a:pt x="254" y="2"/>
                  </a:lnTo>
                  <a:lnTo>
                    <a:pt x="276" y="4"/>
                  </a:lnTo>
                  <a:lnTo>
                    <a:pt x="297" y="5"/>
                  </a:lnTo>
                  <a:lnTo>
                    <a:pt x="305" y="6"/>
                  </a:lnTo>
                  <a:lnTo>
                    <a:pt x="314" y="6"/>
                  </a:lnTo>
                  <a:lnTo>
                    <a:pt x="323" y="6"/>
                  </a:lnTo>
                  <a:lnTo>
                    <a:pt x="332" y="6"/>
                  </a:lnTo>
                  <a:lnTo>
                    <a:pt x="342" y="5"/>
                  </a:lnTo>
                  <a:lnTo>
                    <a:pt x="351" y="4"/>
                  </a:lnTo>
                  <a:lnTo>
                    <a:pt x="359" y="3"/>
                  </a:lnTo>
                  <a:lnTo>
                    <a:pt x="368" y="2"/>
                  </a:lnTo>
                  <a:lnTo>
                    <a:pt x="367" y="7"/>
                  </a:lnTo>
                  <a:lnTo>
                    <a:pt x="369" y="13"/>
                  </a:lnTo>
                  <a:lnTo>
                    <a:pt x="374" y="17"/>
                  </a:lnTo>
                  <a:lnTo>
                    <a:pt x="380" y="17"/>
                  </a:lnTo>
                  <a:lnTo>
                    <a:pt x="376" y="19"/>
                  </a:lnTo>
                  <a:lnTo>
                    <a:pt x="372" y="19"/>
                  </a:lnTo>
                  <a:lnTo>
                    <a:pt x="368" y="19"/>
                  </a:lnTo>
                  <a:lnTo>
                    <a:pt x="367" y="20"/>
                  </a:lnTo>
                  <a:lnTo>
                    <a:pt x="373" y="23"/>
                  </a:lnTo>
                  <a:lnTo>
                    <a:pt x="380" y="25"/>
                  </a:lnTo>
                  <a:lnTo>
                    <a:pt x="387" y="27"/>
                  </a:lnTo>
                  <a:lnTo>
                    <a:pt x="391" y="27"/>
                  </a:lnTo>
                  <a:lnTo>
                    <a:pt x="402" y="26"/>
                  </a:lnTo>
                  <a:lnTo>
                    <a:pt x="413" y="26"/>
                  </a:lnTo>
                  <a:lnTo>
                    <a:pt x="423" y="26"/>
                  </a:lnTo>
                  <a:lnTo>
                    <a:pt x="435" y="26"/>
                  </a:lnTo>
                  <a:lnTo>
                    <a:pt x="446" y="25"/>
                  </a:lnTo>
                  <a:lnTo>
                    <a:pt x="457" y="23"/>
                  </a:lnTo>
                  <a:lnTo>
                    <a:pt x="468" y="22"/>
                  </a:lnTo>
                  <a:lnTo>
                    <a:pt x="479" y="19"/>
                  </a:lnTo>
                  <a:lnTo>
                    <a:pt x="476" y="17"/>
                  </a:lnTo>
                  <a:lnTo>
                    <a:pt x="473" y="15"/>
                  </a:lnTo>
                  <a:lnTo>
                    <a:pt x="470" y="17"/>
                  </a:lnTo>
                  <a:lnTo>
                    <a:pt x="467" y="17"/>
                  </a:lnTo>
                  <a:lnTo>
                    <a:pt x="474" y="14"/>
                  </a:lnTo>
                  <a:lnTo>
                    <a:pt x="480" y="13"/>
                  </a:lnTo>
                  <a:lnTo>
                    <a:pt x="487" y="12"/>
                  </a:lnTo>
                  <a:lnTo>
                    <a:pt x="494" y="11"/>
                  </a:lnTo>
                  <a:lnTo>
                    <a:pt x="501" y="10"/>
                  </a:lnTo>
                  <a:lnTo>
                    <a:pt x="508" y="9"/>
                  </a:lnTo>
                  <a:lnTo>
                    <a:pt x="514" y="9"/>
                  </a:lnTo>
                  <a:lnTo>
                    <a:pt x="521" y="7"/>
                  </a:lnTo>
                  <a:lnTo>
                    <a:pt x="516" y="9"/>
                  </a:lnTo>
                  <a:lnTo>
                    <a:pt x="510" y="9"/>
                  </a:lnTo>
                  <a:lnTo>
                    <a:pt x="504" y="9"/>
                  </a:lnTo>
                  <a:lnTo>
                    <a:pt x="498" y="10"/>
                  </a:lnTo>
                  <a:lnTo>
                    <a:pt x="493" y="10"/>
                  </a:lnTo>
                  <a:lnTo>
                    <a:pt x="488" y="11"/>
                  </a:lnTo>
                  <a:lnTo>
                    <a:pt x="485" y="13"/>
                  </a:lnTo>
                  <a:lnTo>
                    <a:pt x="482" y="17"/>
                  </a:lnTo>
                  <a:lnTo>
                    <a:pt x="482" y="20"/>
                  </a:lnTo>
                  <a:lnTo>
                    <a:pt x="485" y="21"/>
                  </a:lnTo>
                  <a:lnTo>
                    <a:pt x="489" y="22"/>
                  </a:lnTo>
                  <a:lnTo>
                    <a:pt x="494" y="22"/>
                  </a:lnTo>
                  <a:lnTo>
                    <a:pt x="501" y="21"/>
                  </a:lnTo>
                  <a:lnTo>
                    <a:pt x="506" y="21"/>
                  </a:lnTo>
                  <a:lnTo>
                    <a:pt x="512" y="20"/>
                  </a:lnTo>
                  <a:lnTo>
                    <a:pt x="518" y="21"/>
                  </a:lnTo>
                  <a:lnTo>
                    <a:pt x="509" y="22"/>
                  </a:lnTo>
                  <a:lnTo>
                    <a:pt x="501" y="23"/>
                  </a:lnTo>
                  <a:lnTo>
                    <a:pt x="498" y="25"/>
                  </a:lnTo>
                  <a:lnTo>
                    <a:pt x="504" y="27"/>
                  </a:lnTo>
                  <a:lnTo>
                    <a:pt x="499" y="28"/>
                  </a:lnTo>
                  <a:lnTo>
                    <a:pt x="495" y="29"/>
                  </a:lnTo>
                  <a:lnTo>
                    <a:pt x="489" y="29"/>
                  </a:lnTo>
                  <a:lnTo>
                    <a:pt x="485" y="29"/>
                  </a:lnTo>
                  <a:lnTo>
                    <a:pt x="480" y="29"/>
                  </a:lnTo>
                  <a:lnTo>
                    <a:pt x="474" y="29"/>
                  </a:lnTo>
                  <a:lnTo>
                    <a:pt x="470" y="29"/>
                  </a:lnTo>
                  <a:lnTo>
                    <a:pt x="465" y="30"/>
                  </a:lnTo>
                  <a:lnTo>
                    <a:pt x="466" y="30"/>
                  </a:lnTo>
                  <a:lnTo>
                    <a:pt x="468" y="29"/>
                  </a:lnTo>
                  <a:lnTo>
                    <a:pt x="470" y="28"/>
                  </a:lnTo>
                  <a:lnTo>
                    <a:pt x="471" y="27"/>
                  </a:lnTo>
                  <a:lnTo>
                    <a:pt x="463" y="26"/>
                  </a:lnTo>
                  <a:lnTo>
                    <a:pt x="455" y="25"/>
                  </a:lnTo>
                  <a:lnTo>
                    <a:pt x="445" y="25"/>
                  </a:lnTo>
                  <a:lnTo>
                    <a:pt x="437" y="26"/>
                  </a:lnTo>
                  <a:lnTo>
                    <a:pt x="429" y="27"/>
                  </a:lnTo>
                  <a:lnTo>
                    <a:pt x="421" y="28"/>
                  </a:lnTo>
                  <a:lnTo>
                    <a:pt x="413" y="30"/>
                  </a:lnTo>
                  <a:lnTo>
                    <a:pt x="405" y="33"/>
                  </a:lnTo>
                  <a:lnTo>
                    <a:pt x="413" y="36"/>
                  </a:lnTo>
                  <a:lnTo>
                    <a:pt x="422" y="36"/>
                  </a:lnTo>
                  <a:lnTo>
                    <a:pt x="430" y="34"/>
                  </a:lnTo>
                  <a:lnTo>
                    <a:pt x="438" y="33"/>
                  </a:lnTo>
                  <a:lnTo>
                    <a:pt x="434" y="35"/>
                  </a:lnTo>
                  <a:lnTo>
                    <a:pt x="430" y="37"/>
                  </a:lnTo>
                  <a:lnTo>
                    <a:pt x="426" y="40"/>
                  </a:lnTo>
                  <a:lnTo>
                    <a:pt x="423" y="42"/>
                  </a:lnTo>
                  <a:lnTo>
                    <a:pt x="423" y="43"/>
                  </a:lnTo>
                  <a:lnTo>
                    <a:pt x="427" y="44"/>
                  </a:lnTo>
                  <a:lnTo>
                    <a:pt x="436" y="43"/>
                  </a:lnTo>
                  <a:lnTo>
                    <a:pt x="450" y="42"/>
                  </a:lnTo>
                  <a:lnTo>
                    <a:pt x="445" y="45"/>
                  </a:lnTo>
                  <a:lnTo>
                    <a:pt x="442" y="49"/>
                  </a:lnTo>
                  <a:lnTo>
                    <a:pt x="440" y="51"/>
                  </a:lnTo>
                  <a:lnTo>
                    <a:pt x="440" y="53"/>
                  </a:lnTo>
                  <a:lnTo>
                    <a:pt x="441" y="55"/>
                  </a:lnTo>
                  <a:lnTo>
                    <a:pt x="445" y="56"/>
                  </a:lnTo>
                  <a:lnTo>
                    <a:pt x="453" y="53"/>
                  </a:lnTo>
                  <a:lnTo>
                    <a:pt x="465" y="50"/>
                  </a:lnTo>
                  <a:lnTo>
                    <a:pt x="472" y="53"/>
                  </a:lnTo>
                  <a:lnTo>
                    <a:pt x="480" y="55"/>
                  </a:lnTo>
                  <a:lnTo>
                    <a:pt x="486" y="53"/>
                  </a:lnTo>
                  <a:lnTo>
                    <a:pt x="485" y="50"/>
                  </a:lnTo>
                  <a:lnTo>
                    <a:pt x="489" y="51"/>
                  </a:lnTo>
                  <a:lnTo>
                    <a:pt x="495" y="50"/>
                  </a:lnTo>
                  <a:lnTo>
                    <a:pt x="499" y="49"/>
                  </a:lnTo>
                  <a:lnTo>
                    <a:pt x="504" y="48"/>
                  </a:lnTo>
                  <a:lnTo>
                    <a:pt x="504" y="49"/>
                  </a:lnTo>
                  <a:lnTo>
                    <a:pt x="505" y="51"/>
                  </a:lnTo>
                  <a:lnTo>
                    <a:pt x="506" y="52"/>
                  </a:lnTo>
                  <a:lnTo>
                    <a:pt x="513" y="49"/>
                  </a:lnTo>
                  <a:lnTo>
                    <a:pt x="519" y="49"/>
                  </a:lnTo>
                  <a:lnTo>
                    <a:pt x="525" y="50"/>
                  </a:lnTo>
                  <a:lnTo>
                    <a:pt x="533" y="50"/>
                  </a:lnTo>
                  <a:lnTo>
                    <a:pt x="534" y="49"/>
                  </a:lnTo>
                  <a:lnTo>
                    <a:pt x="535" y="48"/>
                  </a:lnTo>
                  <a:lnTo>
                    <a:pt x="535" y="45"/>
                  </a:lnTo>
                  <a:lnTo>
                    <a:pt x="535" y="43"/>
                  </a:lnTo>
                  <a:lnTo>
                    <a:pt x="541" y="45"/>
                  </a:lnTo>
                  <a:lnTo>
                    <a:pt x="548" y="48"/>
                  </a:lnTo>
                  <a:lnTo>
                    <a:pt x="553" y="48"/>
                  </a:lnTo>
                  <a:lnTo>
                    <a:pt x="558" y="49"/>
                  </a:lnTo>
                  <a:lnTo>
                    <a:pt x="562" y="48"/>
                  </a:lnTo>
                  <a:lnTo>
                    <a:pt x="564" y="48"/>
                  </a:lnTo>
                  <a:lnTo>
                    <a:pt x="565" y="45"/>
                  </a:lnTo>
                  <a:lnTo>
                    <a:pt x="564" y="44"/>
                  </a:lnTo>
                  <a:lnTo>
                    <a:pt x="570" y="44"/>
                  </a:lnTo>
                  <a:lnTo>
                    <a:pt x="574" y="44"/>
                  </a:lnTo>
                  <a:lnTo>
                    <a:pt x="580" y="44"/>
                  </a:lnTo>
                  <a:lnTo>
                    <a:pt x="585" y="45"/>
                  </a:lnTo>
                  <a:lnTo>
                    <a:pt x="591" y="45"/>
                  </a:lnTo>
                  <a:lnTo>
                    <a:pt x="595" y="45"/>
                  </a:lnTo>
                  <a:lnTo>
                    <a:pt x="601" y="45"/>
                  </a:lnTo>
                  <a:lnTo>
                    <a:pt x="607" y="44"/>
                  </a:lnTo>
                  <a:lnTo>
                    <a:pt x="595" y="45"/>
                  </a:lnTo>
                  <a:lnTo>
                    <a:pt x="584" y="47"/>
                  </a:lnTo>
                  <a:lnTo>
                    <a:pt x="571" y="48"/>
                  </a:lnTo>
                  <a:lnTo>
                    <a:pt x="559" y="49"/>
                  </a:lnTo>
                  <a:lnTo>
                    <a:pt x="549" y="51"/>
                  </a:lnTo>
                  <a:lnTo>
                    <a:pt x="541" y="53"/>
                  </a:lnTo>
                  <a:lnTo>
                    <a:pt x="536" y="57"/>
                  </a:lnTo>
                  <a:lnTo>
                    <a:pt x="535" y="61"/>
                  </a:lnTo>
                  <a:lnTo>
                    <a:pt x="529" y="59"/>
                  </a:lnTo>
                  <a:lnTo>
                    <a:pt x="524" y="58"/>
                  </a:lnTo>
                  <a:lnTo>
                    <a:pt x="518" y="56"/>
                  </a:lnTo>
                  <a:lnTo>
                    <a:pt x="513" y="56"/>
                  </a:lnTo>
                  <a:lnTo>
                    <a:pt x="510" y="56"/>
                  </a:lnTo>
                  <a:lnTo>
                    <a:pt x="509" y="56"/>
                  </a:lnTo>
                  <a:lnTo>
                    <a:pt x="510" y="58"/>
                  </a:lnTo>
                  <a:lnTo>
                    <a:pt x="516" y="61"/>
                  </a:lnTo>
                  <a:lnTo>
                    <a:pt x="511" y="64"/>
                  </a:lnTo>
                  <a:lnTo>
                    <a:pt x="505" y="64"/>
                  </a:lnTo>
                  <a:lnTo>
                    <a:pt x="501" y="65"/>
                  </a:lnTo>
                  <a:lnTo>
                    <a:pt x="496" y="67"/>
                  </a:lnTo>
                  <a:lnTo>
                    <a:pt x="502" y="68"/>
                  </a:lnTo>
                  <a:lnTo>
                    <a:pt x="510" y="68"/>
                  </a:lnTo>
                  <a:lnTo>
                    <a:pt x="520" y="68"/>
                  </a:lnTo>
                  <a:lnTo>
                    <a:pt x="529" y="67"/>
                  </a:lnTo>
                  <a:lnTo>
                    <a:pt x="539" y="66"/>
                  </a:lnTo>
                  <a:lnTo>
                    <a:pt x="544" y="64"/>
                  </a:lnTo>
                  <a:lnTo>
                    <a:pt x="547" y="61"/>
                  </a:lnTo>
                  <a:lnTo>
                    <a:pt x="544" y="58"/>
                  </a:lnTo>
                  <a:lnTo>
                    <a:pt x="550" y="58"/>
                  </a:lnTo>
                  <a:lnTo>
                    <a:pt x="555" y="58"/>
                  </a:lnTo>
                  <a:lnTo>
                    <a:pt x="557" y="60"/>
                  </a:lnTo>
                  <a:lnTo>
                    <a:pt x="555" y="64"/>
                  </a:lnTo>
                  <a:lnTo>
                    <a:pt x="562" y="66"/>
                  </a:lnTo>
                  <a:lnTo>
                    <a:pt x="568" y="65"/>
                  </a:lnTo>
                  <a:lnTo>
                    <a:pt x="574" y="64"/>
                  </a:lnTo>
                  <a:lnTo>
                    <a:pt x="580" y="67"/>
                  </a:lnTo>
                  <a:lnTo>
                    <a:pt x="574" y="68"/>
                  </a:lnTo>
                  <a:lnTo>
                    <a:pt x="570" y="71"/>
                  </a:lnTo>
                  <a:lnTo>
                    <a:pt x="565" y="72"/>
                  </a:lnTo>
                  <a:lnTo>
                    <a:pt x="565" y="74"/>
                  </a:lnTo>
                  <a:lnTo>
                    <a:pt x="569" y="75"/>
                  </a:lnTo>
                  <a:lnTo>
                    <a:pt x="577" y="75"/>
                  </a:lnTo>
                  <a:lnTo>
                    <a:pt x="593" y="73"/>
                  </a:lnTo>
                  <a:lnTo>
                    <a:pt x="617" y="70"/>
                  </a:lnTo>
                  <a:lnTo>
                    <a:pt x="608" y="74"/>
                  </a:lnTo>
                  <a:lnTo>
                    <a:pt x="599" y="78"/>
                  </a:lnTo>
                  <a:lnTo>
                    <a:pt x="589" y="79"/>
                  </a:lnTo>
                  <a:lnTo>
                    <a:pt x="579" y="79"/>
                  </a:lnTo>
                  <a:lnTo>
                    <a:pt x="570" y="78"/>
                  </a:lnTo>
                  <a:lnTo>
                    <a:pt x="559" y="78"/>
                  </a:lnTo>
                  <a:lnTo>
                    <a:pt x="550" y="79"/>
                  </a:lnTo>
                  <a:lnTo>
                    <a:pt x="541" y="81"/>
                  </a:lnTo>
                  <a:lnTo>
                    <a:pt x="546" y="83"/>
                  </a:lnTo>
                  <a:lnTo>
                    <a:pt x="551" y="83"/>
                  </a:lnTo>
                  <a:lnTo>
                    <a:pt x="556" y="85"/>
                  </a:lnTo>
                  <a:lnTo>
                    <a:pt x="561" y="87"/>
                  </a:lnTo>
                  <a:lnTo>
                    <a:pt x="551" y="89"/>
                  </a:lnTo>
                  <a:lnTo>
                    <a:pt x="550" y="93"/>
                  </a:lnTo>
                  <a:lnTo>
                    <a:pt x="554" y="95"/>
                  </a:lnTo>
                  <a:lnTo>
                    <a:pt x="563" y="96"/>
                  </a:lnTo>
                  <a:lnTo>
                    <a:pt x="576" y="97"/>
                  </a:lnTo>
                  <a:lnTo>
                    <a:pt x="589" y="98"/>
                  </a:lnTo>
                  <a:lnTo>
                    <a:pt x="606" y="97"/>
                  </a:lnTo>
                  <a:lnTo>
                    <a:pt x="621" y="95"/>
                  </a:lnTo>
                  <a:lnTo>
                    <a:pt x="621" y="97"/>
                  </a:lnTo>
                  <a:lnTo>
                    <a:pt x="621" y="98"/>
                  </a:lnTo>
                  <a:lnTo>
                    <a:pt x="622" y="100"/>
                  </a:lnTo>
                  <a:lnTo>
                    <a:pt x="623" y="101"/>
                  </a:lnTo>
                  <a:lnTo>
                    <a:pt x="622" y="102"/>
                  </a:lnTo>
                  <a:lnTo>
                    <a:pt x="621" y="102"/>
                  </a:lnTo>
                  <a:lnTo>
                    <a:pt x="619" y="103"/>
                  </a:lnTo>
                  <a:lnTo>
                    <a:pt x="618" y="103"/>
                  </a:lnTo>
                  <a:lnTo>
                    <a:pt x="0" y="103"/>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53" name="Freeform 54">
              <a:extLst>
                <a:ext uri="{FF2B5EF4-FFF2-40B4-BE49-F238E27FC236}">
                  <a16:creationId xmlns:a16="http://schemas.microsoft.com/office/drawing/2014/main" id="{E72E4F42-AEF4-42C1-92CB-4F88A0F1BB2F}"/>
                </a:ext>
              </a:extLst>
            </p:cNvPr>
            <p:cNvSpPr>
              <a:spLocks/>
            </p:cNvSpPr>
            <p:nvPr/>
          </p:nvSpPr>
          <p:spPr bwMode="auto">
            <a:xfrm>
              <a:off x="4164" y="1441"/>
              <a:ext cx="39" cy="4"/>
            </a:xfrm>
            <a:custGeom>
              <a:avLst/>
              <a:gdLst>
                <a:gd name="T0" fmla="*/ 0 w 80"/>
                <a:gd name="T1" fmla="*/ 4 h 8"/>
                <a:gd name="T2" fmla="*/ 1 w 80"/>
                <a:gd name="T3" fmla="*/ 4 h 8"/>
                <a:gd name="T4" fmla="*/ 2 w 80"/>
                <a:gd name="T5" fmla="*/ 4 h 8"/>
                <a:gd name="T6" fmla="*/ 3 w 80"/>
                <a:gd name="T7" fmla="*/ 4 h 8"/>
                <a:gd name="T8" fmla="*/ 4 w 80"/>
                <a:gd name="T9" fmla="*/ 3 h 8"/>
                <a:gd name="T10" fmla="*/ 3 w 80"/>
                <a:gd name="T11" fmla="*/ 3 h 8"/>
                <a:gd name="T12" fmla="*/ 3 w 80"/>
                <a:gd name="T13" fmla="*/ 2 h 8"/>
                <a:gd name="T14" fmla="*/ 2 w 80"/>
                <a:gd name="T15" fmla="*/ 2 h 8"/>
                <a:gd name="T16" fmla="*/ 1 w 80"/>
                <a:gd name="T17" fmla="*/ 2 h 8"/>
                <a:gd name="T18" fmla="*/ 6 w 80"/>
                <a:gd name="T19" fmla="*/ 3 h 8"/>
                <a:gd name="T20" fmla="*/ 10 w 80"/>
                <a:gd name="T21" fmla="*/ 4 h 8"/>
                <a:gd name="T22" fmla="*/ 15 w 80"/>
                <a:gd name="T23" fmla="*/ 4 h 8"/>
                <a:gd name="T24" fmla="*/ 20 w 80"/>
                <a:gd name="T25" fmla="*/ 3 h 8"/>
                <a:gd name="T26" fmla="*/ 24 w 80"/>
                <a:gd name="T27" fmla="*/ 3 h 8"/>
                <a:gd name="T28" fmla="*/ 29 w 80"/>
                <a:gd name="T29" fmla="*/ 2 h 8"/>
                <a:gd name="T30" fmla="*/ 35 w 80"/>
                <a:gd name="T31" fmla="*/ 1 h 8"/>
                <a:gd name="T32" fmla="*/ 39 w 80"/>
                <a:gd name="T33" fmla="*/ 0 h 8"/>
                <a:gd name="T34" fmla="*/ 35 w 80"/>
                <a:gd name="T35" fmla="*/ 1 h 8"/>
                <a:gd name="T36" fmla="*/ 31 w 80"/>
                <a:gd name="T37" fmla="*/ 2 h 8"/>
                <a:gd name="T38" fmla="*/ 27 w 80"/>
                <a:gd name="T39" fmla="*/ 3 h 8"/>
                <a:gd name="T40" fmla="*/ 23 w 80"/>
                <a:gd name="T41" fmla="*/ 3 h 8"/>
                <a:gd name="T42" fmla="*/ 19 w 80"/>
                <a:gd name="T43" fmla="*/ 3 h 8"/>
                <a:gd name="T44" fmla="*/ 15 w 80"/>
                <a:gd name="T45" fmla="*/ 4 h 8"/>
                <a:gd name="T46" fmla="*/ 11 w 80"/>
                <a:gd name="T47" fmla="*/ 4 h 8"/>
                <a:gd name="T48" fmla="*/ 7 w 80"/>
                <a:gd name="T49" fmla="*/ 4 h 8"/>
                <a:gd name="T50" fmla="*/ 0 w 80"/>
                <a:gd name="T51" fmla="*/ 4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8">
                  <a:moveTo>
                    <a:pt x="0" y="8"/>
                  </a:moveTo>
                  <a:lnTo>
                    <a:pt x="3" y="8"/>
                  </a:lnTo>
                  <a:lnTo>
                    <a:pt x="5" y="7"/>
                  </a:lnTo>
                  <a:lnTo>
                    <a:pt x="6" y="7"/>
                  </a:lnTo>
                  <a:lnTo>
                    <a:pt x="8" y="6"/>
                  </a:lnTo>
                  <a:lnTo>
                    <a:pt x="7" y="5"/>
                  </a:lnTo>
                  <a:lnTo>
                    <a:pt x="6" y="3"/>
                  </a:lnTo>
                  <a:lnTo>
                    <a:pt x="4" y="3"/>
                  </a:lnTo>
                  <a:lnTo>
                    <a:pt x="3" y="3"/>
                  </a:lnTo>
                  <a:lnTo>
                    <a:pt x="12" y="6"/>
                  </a:lnTo>
                  <a:lnTo>
                    <a:pt x="21" y="7"/>
                  </a:lnTo>
                  <a:lnTo>
                    <a:pt x="30" y="7"/>
                  </a:lnTo>
                  <a:lnTo>
                    <a:pt x="41" y="6"/>
                  </a:lnTo>
                  <a:lnTo>
                    <a:pt x="50" y="5"/>
                  </a:lnTo>
                  <a:lnTo>
                    <a:pt x="60" y="3"/>
                  </a:lnTo>
                  <a:lnTo>
                    <a:pt x="71" y="2"/>
                  </a:lnTo>
                  <a:lnTo>
                    <a:pt x="80" y="0"/>
                  </a:lnTo>
                  <a:lnTo>
                    <a:pt x="72" y="1"/>
                  </a:lnTo>
                  <a:lnTo>
                    <a:pt x="64" y="3"/>
                  </a:lnTo>
                  <a:lnTo>
                    <a:pt x="56" y="5"/>
                  </a:lnTo>
                  <a:lnTo>
                    <a:pt x="47" y="6"/>
                  </a:lnTo>
                  <a:lnTo>
                    <a:pt x="39" y="6"/>
                  </a:lnTo>
                  <a:lnTo>
                    <a:pt x="31" y="7"/>
                  </a:lnTo>
                  <a:lnTo>
                    <a:pt x="23" y="8"/>
                  </a:lnTo>
                  <a:lnTo>
                    <a:pt x="15" y="8"/>
                  </a:lnTo>
                  <a:lnTo>
                    <a:pt x="0" y="8"/>
                  </a:lnTo>
                  <a:close/>
                </a:path>
              </a:pathLst>
            </a:custGeom>
            <a:solidFill>
              <a:srgbClr val="BCD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54" name="Freeform 55">
              <a:extLst>
                <a:ext uri="{FF2B5EF4-FFF2-40B4-BE49-F238E27FC236}">
                  <a16:creationId xmlns:a16="http://schemas.microsoft.com/office/drawing/2014/main" id="{C480CFF6-4D85-4EDD-8461-490951FDD1C1}"/>
                </a:ext>
              </a:extLst>
            </p:cNvPr>
            <p:cNvSpPr>
              <a:spLocks/>
            </p:cNvSpPr>
            <p:nvPr/>
          </p:nvSpPr>
          <p:spPr bwMode="auto">
            <a:xfrm>
              <a:off x="3756" y="1445"/>
              <a:ext cx="519" cy="51"/>
            </a:xfrm>
            <a:custGeom>
              <a:avLst/>
              <a:gdLst>
                <a:gd name="T0" fmla="*/ 391 w 1039"/>
                <a:gd name="T1" fmla="*/ 3 h 101"/>
                <a:gd name="T2" fmla="*/ 391 w 1039"/>
                <a:gd name="T3" fmla="*/ 5 h 101"/>
                <a:gd name="T4" fmla="*/ 382 w 1039"/>
                <a:gd name="T5" fmla="*/ 5 h 101"/>
                <a:gd name="T6" fmla="*/ 378 w 1039"/>
                <a:gd name="T7" fmla="*/ 7 h 101"/>
                <a:gd name="T8" fmla="*/ 322 w 1039"/>
                <a:gd name="T9" fmla="*/ 11 h 101"/>
                <a:gd name="T10" fmla="*/ 297 w 1039"/>
                <a:gd name="T11" fmla="*/ 18 h 101"/>
                <a:gd name="T12" fmla="*/ 266 w 1039"/>
                <a:gd name="T13" fmla="*/ 30 h 101"/>
                <a:gd name="T14" fmla="*/ 283 w 1039"/>
                <a:gd name="T15" fmla="*/ 28 h 101"/>
                <a:gd name="T16" fmla="*/ 294 w 1039"/>
                <a:gd name="T17" fmla="*/ 26 h 101"/>
                <a:gd name="T18" fmla="*/ 326 w 1039"/>
                <a:gd name="T19" fmla="*/ 20 h 101"/>
                <a:gd name="T20" fmla="*/ 335 w 1039"/>
                <a:gd name="T21" fmla="*/ 22 h 101"/>
                <a:gd name="T22" fmla="*/ 330 w 1039"/>
                <a:gd name="T23" fmla="*/ 25 h 101"/>
                <a:gd name="T24" fmla="*/ 335 w 1039"/>
                <a:gd name="T25" fmla="*/ 29 h 101"/>
                <a:gd name="T26" fmla="*/ 334 w 1039"/>
                <a:gd name="T27" fmla="*/ 35 h 101"/>
                <a:gd name="T28" fmla="*/ 347 w 1039"/>
                <a:gd name="T29" fmla="*/ 32 h 101"/>
                <a:gd name="T30" fmla="*/ 364 w 1039"/>
                <a:gd name="T31" fmla="*/ 30 h 101"/>
                <a:gd name="T32" fmla="*/ 339 w 1039"/>
                <a:gd name="T33" fmla="*/ 26 h 101"/>
                <a:gd name="T34" fmla="*/ 354 w 1039"/>
                <a:gd name="T35" fmla="*/ 23 h 101"/>
                <a:gd name="T36" fmla="*/ 360 w 1039"/>
                <a:gd name="T37" fmla="*/ 19 h 101"/>
                <a:gd name="T38" fmla="*/ 373 w 1039"/>
                <a:gd name="T39" fmla="*/ 16 h 101"/>
                <a:gd name="T40" fmla="*/ 367 w 1039"/>
                <a:gd name="T41" fmla="*/ 19 h 101"/>
                <a:gd name="T42" fmla="*/ 369 w 1039"/>
                <a:gd name="T43" fmla="*/ 24 h 101"/>
                <a:gd name="T44" fmla="*/ 391 w 1039"/>
                <a:gd name="T45" fmla="*/ 22 h 101"/>
                <a:gd name="T46" fmla="*/ 407 w 1039"/>
                <a:gd name="T47" fmla="*/ 17 h 101"/>
                <a:gd name="T48" fmla="*/ 401 w 1039"/>
                <a:gd name="T49" fmla="*/ 15 h 101"/>
                <a:gd name="T50" fmla="*/ 399 w 1039"/>
                <a:gd name="T51" fmla="*/ 11 h 101"/>
                <a:gd name="T52" fmla="*/ 416 w 1039"/>
                <a:gd name="T53" fmla="*/ 9 h 101"/>
                <a:gd name="T54" fmla="*/ 426 w 1039"/>
                <a:gd name="T55" fmla="*/ 6 h 101"/>
                <a:gd name="T56" fmla="*/ 428 w 1039"/>
                <a:gd name="T57" fmla="*/ 14 h 101"/>
                <a:gd name="T58" fmla="*/ 470 w 1039"/>
                <a:gd name="T59" fmla="*/ 16 h 101"/>
                <a:gd name="T60" fmla="*/ 495 w 1039"/>
                <a:gd name="T61" fmla="*/ 9 h 101"/>
                <a:gd name="T62" fmla="*/ 508 w 1039"/>
                <a:gd name="T63" fmla="*/ 7 h 101"/>
                <a:gd name="T64" fmla="*/ 489 w 1039"/>
                <a:gd name="T65" fmla="*/ 14 h 101"/>
                <a:gd name="T66" fmla="*/ 481 w 1039"/>
                <a:gd name="T67" fmla="*/ 22 h 101"/>
                <a:gd name="T68" fmla="*/ 470 w 1039"/>
                <a:gd name="T69" fmla="*/ 27 h 101"/>
                <a:gd name="T70" fmla="*/ 443 w 1039"/>
                <a:gd name="T71" fmla="*/ 31 h 101"/>
                <a:gd name="T72" fmla="*/ 455 w 1039"/>
                <a:gd name="T73" fmla="*/ 25 h 101"/>
                <a:gd name="T74" fmla="*/ 456 w 1039"/>
                <a:gd name="T75" fmla="*/ 21 h 101"/>
                <a:gd name="T76" fmla="*/ 436 w 1039"/>
                <a:gd name="T77" fmla="*/ 26 h 101"/>
                <a:gd name="T78" fmla="*/ 415 w 1039"/>
                <a:gd name="T79" fmla="*/ 30 h 101"/>
                <a:gd name="T80" fmla="*/ 420 w 1039"/>
                <a:gd name="T81" fmla="*/ 27 h 101"/>
                <a:gd name="T82" fmla="*/ 385 w 1039"/>
                <a:gd name="T83" fmla="*/ 28 h 101"/>
                <a:gd name="T84" fmla="*/ 375 w 1039"/>
                <a:gd name="T85" fmla="*/ 32 h 101"/>
                <a:gd name="T86" fmla="*/ 351 w 1039"/>
                <a:gd name="T87" fmla="*/ 39 h 101"/>
                <a:gd name="T88" fmla="*/ 377 w 1039"/>
                <a:gd name="T89" fmla="*/ 42 h 101"/>
                <a:gd name="T90" fmla="*/ 413 w 1039"/>
                <a:gd name="T91" fmla="*/ 41 h 101"/>
                <a:gd name="T92" fmla="*/ 434 w 1039"/>
                <a:gd name="T93" fmla="*/ 35 h 101"/>
                <a:gd name="T94" fmla="*/ 471 w 1039"/>
                <a:gd name="T95" fmla="*/ 32 h 101"/>
                <a:gd name="T96" fmla="*/ 508 w 1039"/>
                <a:gd name="T97" fmla="*/ 35 h 101"/>
                <a:gd name="T98" fmla="*/ 495 w 1039"/>
                <a:gd name="T99" fmla="*/ 38 h 101"/>
                <a:gd name="T100" fmla="*/ 508 w 1039"/>
                <a:gd name="T101" fmla="*/ 40 h 101"/>
                <a:gd name="T102" fmla="*/ 477 w 1039"/>
                <a:gd name="T103" fmla="*/ 47 h 101"/>
                <a:gd name="T104" fmla="*/ 513 w 1039"/>
                <a:gd name="T105" fmla="*/ 47 h 101"/>
                <a:gd name="T106" fmla="*/ 3 w 1039"/>
                <a:gd name="T107" fmla="*/ 50 h 101"/>
                <a:gd name="T108" fmla="*/ 14 w 1039"/>
                <a:gd name="T109" fmla="*/ 8 h 101"/>
                <a:gd name="T110" fmla="*/ 317 w 1039"/>
                <a:gd name="T111" fmla="*/ 8 h 101"/>
                <a:gd name="T112" fmla="*/ 325 w 1039"/>
                <a:gd name="T113" fmla="*/ 7 h 101"/>
                <a:gd name="T114" fmla="*/ 328 w 1039"/>
                <a:gd name="T115" fmla="*/ 9 h 101"/>
                <a:gd name="T116" fmla="*/ 345 w 1039"/>
                <a:gd name="T117" fmla="*/ 8 h 101"/>
                <a:gd name="T118" fmla="*/ 349 w 1039"/>
                <a:gd name="T119" fmla="*/ 4 h 101"/>
                <a:gd name="T120" fmla="*/ 372 w 1039"/>
                <a:gd name="T121" fmla="*/ 1 h 101"/>
                <a:gd name="T122" fmla="*/ 415 w 1039"/>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9" h="101">
                  <a:moveTo>
                    <a:pt x="830" y="0"/>
                  </a:moveTo>
                  <a:lnTo>
                    <a:pt x="823" y="0"/>
                  </a:lnTo>
                  <a:lnTo>
                    <a:pt x="816" y="1"/>
                  </a:lnTo>
                  <a:lnTo>
                    <a:pt x="809" y="1"/>
                  </a:lnTo>
                  <a:lnTo>
                    <a:pt x="803" y="2"/>
                  </a:lnTo>
                  <a:lnTo>
                    <a:pt x="796" y="3"/>
                  </a:lnTo>
                  <a:lnTo>
                    <a:pt x="789" y="5"/>
                  </a:lnTo>
                  <a:lnTo>
                    <a:pt x="782" y="5"/>
                  </a:lnTo>
                  <a:lnTo>
                    <a:pt x="775" y="6"/>
                  </a:lnTo>
                  <a:lnTo>
                    <a:pt x="773" y="6"/>
                  </a:lnTo>
                  <a:lnTo>
                    <a:pt x="769" y="6"/>
                  </a:lnTo>
                  <a:lnTo>
                    <a:pt x="767" y="7"/>
                  </a:lnTo>
                  <a:lnTo>
                    <a:pt x="766" y="9"/>
                  </a:lnTo>
                  <a:lnTo>
                    <a:pt x="770" y="13"/>
                  </a:lnTo>
                  <a:lnTo>
                    <a:pt x="776" y="11"/>
                  </a:lnTo>
                  <a:lnTo>
                    <a:pt x="783" y="10"/>
                  </a:lnTo>
                  <a:lnTo>
                    <a:pt x="789" y="9"/>
                  </a:lnTo>
                  <a:lnTo>
                    <a:pt x="783" y="13"/>
                  </a:lnTo>
                  <a:lnTo>
                    <a:pt x="776" y="13"/>
                  </a:lnTo>
                  <a:lnTo>
                    <a:pt x="769" y="13"/>
                  </a:lnTo>
                  <a:lnTo>
                    <a:pt x="762" y="13"/>
                  </a:lnTo>
                  <a:lnTo>
                    <a:pt x="763" y="11"/>
                  </a:lnTo>
                  <a:lnTo>
                    <a:pt x="763" y="10"/>
                  </a:lnTo>
                  <a:lnTo>
                    <a:pt x="765" y="10"/>
                  </a:lnTo>
                  <a:lnTo>
                    <a:pt x="765" y="9"/>
                  </a:lnTo>
                  <a:lnTo>
                    <a:pt x="763" y="7"/>
                  </a:lnTo>
                  <a:lnTo>
                    <a:pt x="761" y="6"/>
                  </a:lnTo>
                  <a:lnTo>
                    <a:pt x="759" y="6"/>
                  </a:lnTo>
                  <a:lnTo>
                    <a:pt x="756" y="7"/>
                  </a:lnTo>
                  <a:lnTo>
                    <a:pt x="754" y="9"/>
                  </a:lnTo>
                  <a:lnTo>
                    <a:pt x="755" y="11"/>
                  </a:lnTo>
                  <a:lnTo>
                    <a:pt x="756" y="13"/>
                  </a:lnTo>
                  <a:lnTo>
                    <a:pt x="756" y="14"/>
                  </a:lnTo>
                  <a:lnTo>
                    <a:pt x="740" y="16"/>
                  </a:lnTo>
                  <a:lnTo>
                    <a:pt x="724" y="17"/>
                  </a:lnTo>
                  <a:lnTo>
                    <a:pt x="708" y="18"/>
                  </a:lnTo>
                  <a:lnTo>
                    <a:pt x="692" y="18"/>
                  </a:lnTo>
                  <a:lnTo>
                    <a:pt x="676" y="18"/>
                  </a:lnTo>
                  <a:lnTo>
                    <a:pt x="661" y="20"/>
                  </a:lnTo>
                  <a:lnTo>
                    <a:pt x="645" y="21"/>
                  </a:lnTo>
                  <a:lnTo>
                    <a:pt x="628" y="23"/>
                  </a:lnTo>
                  <a:lnTo>
                    <a:pt x="633" y="26"/>
                  </a:lnTo>
                  <a:lnTo>
                    <a:pt x="640" y="28"/>
                  </a:lnTo>
                  <a:lnTo>
                    <a:pt x="645" y="29"/>
                  </a:lnTo>
                  <a:lnTo>
                    <a:pt x="648" y="35"/>
                  </a:lnTo>
                  <a:lnTo>
                    <a:pt x="631" y="33"/>
                  </a:lnTo>
                  <a:lnTo>
                    <a:pt x="612" y="33"/>
                  </a:lnTo>
                  <a:lnTo>
                    <a:pt x="595" y="35"/>
                  </a:lnTo>
                  <a:lnTo>
                    <a:pt x="578" y="37"/>
                  </a:lnTo>
                  <a:lnTo>
                    <a:pt x="560" y="40"/>
                  </a:lnTo>
                  <a:lnTo>
                    <a:pt x="543" y="45"/>
                  </a:lnTo>
                  <a:lnTo>
                    <a:pt x="527" y="51"/>
                  </a:lnTo>
                  <a:lnTo>
                    <a:pt x="510" y="55"/>
                  </a:lnTo>
                  <a:lnTo>
                    <a:pt x="517" y="56"/>
                  </a:lnTo>
                  <a:lnTo>
                    <a:pt x="525" y="58"/>
                  </a:lnTo>
                  <a:lnTo>
                    <a:pt x="532" y="59"/>
                  </a:lnTo>
                  <a:lnTo>
                    <a:pt x="540" y="59"/>
                  </a:lnTo>
                  <a:lnTo>
                    <a:pt x="547" y="59"/>
                  </a:lnTo>
                  <a:lnTo>
                    <a:pt x="555" y="59"/>
                  </a:lnTo>
                  <a:lnTo>
                    <a:pt x="562" y="59"/>
                  </a:lnTo>
                  <a:lnTo>
                    <a:pt x="570" y="58"/>
                  </a:lnTo>
                  <a:lnTo>
                    <a:pt x="569" y="56"/>
                  </a:lnTo>
                  <a:lnTo>
                    <a:pt x="567" y="55"/>
                  </a:lnTo>
                  <a:lnTo>
                    <a:pt x="566" y="55"/>
                  </a:lnTo>
                  <a:lnTo>
                    <a:pt x="573" y="55"/>
                  </a:lnTo>
                  <a:lnTo>
                    <a:pt x="580" y="58"/>
                  </a:lnTo>
                  <a:lnTo>
                    <a:pt x="586" y="59"/>
                  </a:lnTo>
                  <a:lnTo>
                    <a:pt x="592" y="54"/>
                  </a:lnTo>
                  <a:lnTo>
                    <a:pt x="590" y="53"/>
                  </a:lnTo>
                  <a:lnTo>
                    <a:pt x="588" y="52"/>
                  </a:lnTo>
                  <a:lnTo>
                    <a:pt x="586" y="52"/>
                  </a:lnTo>
                  <a:lnTo>
                    <a:pt x="595" y="48"/>
                  </a:lnTo>
                  <a:lnTo>
                    <a:pt x="604" y="46"/>
                  </a:lnTo>
                  <a:lnTo>
                    <a:pt x="613" y="45"/>
                  </a:lnTo>
                  <a:lnTo>
                    <a:pt x="623" y="44"/>
                  </a:lnTo>
                  <a:lnTo>
                    <a:pt x="632" y="43"/>
                  </a:lnTo>
                  <a:lnTo>
                    <a:pt x="642" y="41"/>
                  </a:lnTo>
                  <a:lnTo>
                    <a:pt x="652" y="39"/>
                  </a:lnTo>
                  <a:lnTo>
                    <a:pt x="661" y="37"/>
                  </a:lnTo>
                  <a:lnTo>
                    <a:pt x="665" y="36"/>
                  </a:lnTo>
                  <a:lnTo>
                    <a:pt x="672" y="37"/>
                  </a:lnTo>
                  <a:lnTo>
                    <a:pt x="678" y="38"/>
                  </a:lnTo>
                  <a:lnTo>
                    <a:pt x="685" y="40"/>
                  </a:lnTo>
                  <a:lnTo>
                    <a:pt x="680" y="43"/>
                  </a:lnTo>
                  <a:lnTo>
                    <a:pt x="676" y="44"/>
                  </a:lnTo>
                  <a:lnTo>
                    <a:pt x="671" y="44"/>
                  </a:lnTo>
                  <a:lnTo>
                    <a:pt x="665" y="43"/>
                  </a:lnTo>
                  <a:lnTo>
                    <a:pt x="661" y="43"/>
                  </a:lnTo>
                  <a:lnTo>
                    <a:pt x="656" y="44"/>
                  </a:lnTo>
                  <a:lnTo>
                    <a:pt x="653" y="46"/>
                  </a:lnTo>
                  <a:lnTo>
                    <a:pt x="650" y="49"/>
                  </a:lnTo>
                  <a:lnTo>
                    <a:pt x="652" y="52"/>
                  </a:lnTo>
                  <a:lnTo>
                    <a:pt x="656" y="51"/>
                  </a:lnTo>
                  <a:lnTo>
                    <a:pt x="661" y="49"/>
                  </a:lnTo>
                  <a:lnTo>
                    <a:pt x="665" y="52"/>
                  </a:lnTo>
                  <a:lnTo>
                    <a:pt x="662" y="52"/>
                  </a:lnTo>
                  <a:lnTo>
                    <a:pt x="660" y="52"/>
                  </a:lnTo>
                  <a:lnTo>
                    <a:pt x="656" y="53"/>
                  </a:lnTo>
                  <a:lnTo>
                    <a:pt x="656" y="54"/>
                  </a:lnTo>
                  <a:lnTo>
                    <a:pt x="660" y="58"/>
                  </a:lnTo>
                  <a:lnTo>
                    <a:pt x="665" y="59"/>
                  </a:lnTo>
                  <a:lnTo>
                    <a:pt x="671" y="58"/>
                  </a:lnTo>
                  <a:lnTo>
                    <a:pt x="677" y="58"/>
                  </a:lnTo>
                  <a:lnTo>
                    <a:pt x="670" y="63"/>
                  </a:lnTo>
                  <a:lnTo>
                    <a:pt x="662" y="63"/>
                  </a:lnTo>
                  <a:lnTo>
                    <a:pt x="654" y="62"/>
                  </a:lnTo>
                  <a:lnTo>
                    <a:pt x="646" y="66"/>
                  </a:lnTo>
                  <a:lnTo>
                    <a:pt x="654" y="68"/>
                  </a:lnTo>
                  <a:lnTo>
                    <a:pt x="661" y="69"/>
                  </a:lnTo>
                  <a:lnTo>
                    <a:pt x="669" y="70"/>
                  </a:lnTo>
                  <a:lnTo>
                    <a:pt x="677" y="70"/>
                  </a:lnTo>
                  <a:lnTo>
                    <a:pt x="685" y="70"/>
                  </a:lnTo>
                  <a:lnTo>
                    <a:pt x="693" y="69"/>
                  </a:lnTo>
                  <a:lnTo>
                    <a:pt x="701" y="68"/>
                  </a:lnTo>
                  <a:lnTo>
                    <a:pt x="708" y="66"/>
                  </a:lnTo>
                  <a:lnTo>
                    <a:pt x="705" y="63"/>
                  </a:lnTo>
                  <a:lnTo>
                    <a:pt x="700" y="63"/>
                  </a:lnTo>
                  <a:lnTo>
                    <a:pt x="695" y="63"/>
                  </a:lnTo>
                  <a:lnTo>
                    <a:pt x="691" y="63"/>
                  </a:lnTo>
                  <a:lnTo>
                    <a:pt x="695" y="60"/>
                  </a:lnTo>
                  <a:lnTo>
                    <a:pt x="700" y="59"/>
                  </a:lnTo>
                  <a:lnTo>
                    <a:pt x="706" y="59"/>
                  </a:lnTo>
                  <a:lnTo>
                    <a:pt x="711" y="60"/>
                  </a:lnTo>
                  <a:lnTo>
                    <a:pt x="717" y="61"/>
                  </a:lnTo>
                  <a:lnTo>
                    <a:pt x="723" y="61"/>
                  </a:lnTo>
                  <a:lnTo>
                    <a:pt x="728" y="60"/>
                  </a:lnTo>
                  <a:lnTo>
                    <a:pt x="733" y="58"/>
                  </a:lnTo>
                  <a:lnTo>
                    <a:pt x="726" y="54"/>
                  </a:lnTo>
                  <a:lnTo>
                    <a:pt x="718" y="53"/>
                  </a:lnTo>
                  <a:lnTo>
                    <a:pt x="710" y="52"/>
                  </a:lnTo>
                  <a:lnTo>
                    <a:pt x="702" y="52"/>
                  </a:lnTo>
                  <a:lnTo>
                    <a:pt x="695" y="52"/>
                  </a:lnTo>
                  <a:lnTo>
                    <a:pt x="687" y="52"/>
                  </a:lnTo>
                  <a:lnTo>
                    <a:pt x="679" y="52"/>
                  </a:lnTo>
                  <a:lnTo>
                    <a:pt x="671" y="49"/>
                  </a:lnTo>
                  <a:lnTo>
                    <a:pt x="677" y="49"/>
                  </a:lnTo>
                  <a:lnTo>
                    <a:pt x="683" y="49"/>
                  </a:lnTo>
                  <a:lnTo>
                    <a:pt x="690" y="49"/>
                  </a:lnTo>
                  <a:lnTo>
                    <a:pt x="695" y="49"/>
                  </a:lnTo>
                  <a:lnTo>
                    <a:pt x="701" y="49"/>
                  </a:lnTo>
                  <a:lnTo>
                    <a:pt x="706" y="48"/>
                  </a:lnTo>
                  <a:lnTo>
                    <a:pt x="709" y="46"/>
                  </a:lnTo>
                  <a:lnTo>
                    <a:pt x="711" y="43"/>
                  </a:lnTo>
                  <a:lnTo>
                    <a:pt x="710" y="40"/>
                  </a:lnTo>
                  <a:lnTo>
                    <a:pt x="705" y="40"/>
                  </a:lnTo>
                  <a:lnTo>
                    <a:pt x="699" y="39"/>
                  </a:lnTo>
                  <a:lnTo>
                    <a:pt x="694" y="35"/>
                  </a:lnTo>
                  <a:lnTo>
                    <a:pt x="702" y="36"/>
                  </a:lnTo>
                  <a:lnTo>
                    <a:pt x="711" y="37"/>
                  </a:lnTo>
                  <a:lnTo>
                    <a:pt x="720" y="38"/>
                  </a:lnTo>
                  <a:lnTo>
                    <a:pt x="728" y="35"/>
                  </a:lnTo>
                  <a:lnTo>
                    <a:pt x="728" y="33"/>
                  </a:lnTo>
                  <a:lnTo>
                    <a:pt x="726" y="33"/>
                  </a:lnTo>
                  <a:lnTo>
                    <a:pt x="725" y="32"/>
                  </a:lnTo>
                  <a:lnTo>
                    <a:pt x="732" y="32"/>
                  </a:lnTo>
                  <a:lnTo>
                    <a:pt x="739" y="32"/>
                  </a:lnTo>
                  <a:lnTo>
                    <a:pt x="746" y="32"/>
                  </a:lnTo>
                  <a:lnTo>
                    <a:pt x="754" y="32"/>
                  </a:lnTo>
                  <a:lnTo>
                    <a:pt x="751" y="32"/>
                  </a:lnTo>
                  <a:lnTo>
                    <a:pt x="750" y="33"/>
                  </a:lnTo>
                  <a:lnTo>
                    <a:pt x="748" y="35"/>
                  </a:lnTo>
                  <a:lnTo>
                    <a:pt x="748" y="38"/>
                  </a:lnTo>
                  <a:lnTo>
                    <a:pt x="744" y="38"/>
                  </a:lnTo>
                  <a:lnTo>
                    <a:pt x="739" y="38"/>
                  </a:lnTo>
                  <a:lnTo>
                    <a:pt x="735" y="37"/>
                  </a:lnTo>
                  <a:lnTo>
                    <a:pt x="730" y="37"/>
                  </a:lnTo>
                  <a:lnTo>
                    <a:pt x="726" y="37"/>
                  </a:lnTo>
                  <a:lnTo>
                    <a:pt x="722" y="38"/>
                  </a:lnTo>
                  <a:lnTo>
                    <a:pt x="717" y="40"/>
                  </a:lnTo>
                  <a:lnTo>
                    <a:pt x="714" y="44"/>
                  </a:lnTo>
                  <a:lnTo>
                    <a:pt x="722" y="46"/>
                  </a:lnTo>
                  <a:lnTo>
                    <a:pt x="730" y="47"/>
                  </a:lnTo>
                  <a:lnTo>
                    <a:pt x="738" y="47"/>
                  </a:lnTo>
                  <a:lnTo>
                    <a:pt x="746" y="47"/>
                  </a:lnTo>
                  <a:lnTo>
                    <a:pt x="754" y="47"/>
                  </a:lnTo>
                  <a:lnTo>
                    <a:pt x="762" y="46"/>
                  </a:lnTo>
                  <a:lnTo>
                    <a:pt x="770" y="46"/>
                  </a:lnTo>
                  <a:lnTo>
                    <a:pt x="778" y="46"/>
                  </a:lnTo>
                  <a:lnTo>
                    <a:pt x="779" y="45"/>
                  </a:lnTo>
                  <a:lnTo>
                    <a:pt x="781" y="44"/>
                  </a:lnTo>
                  <a:lnTo>
                    <a:pt x="783" y="43"/>
                  </a:lnTo>
                  <a:lnTo>
                    <a:pt x="784" y="41"/>
                  </a:lnTo>
                  <a:lnTo>
                    <a:pt x="792" y="41"/>
                  </a:lnTo>
                  <a:lnTo>
                    <a:pt x="799" y="41"/>
                  </a:lnTo>
                  <a:lnTo>
                    <a:pt x="807" y="41"/>
                  </a:lnTo>
                  <a:lnTo>
                    <a:pt x="814" y="39"/>
                  </a:lnTo>
                  <a:lnTo>
                    <a:pt x="818" y="37"/>
                  </a:lnTo>
                  <a:lnTo>
                    <a:pt x="816" y="36"/>
                  </a:lnTo>
                  <a:lnTo>
                    <a:pt x="814" y="33"/>
                  </a:lnTo>
                  <a:lnTo>
                    <a:pt x="812" y="33"/>
                  </a:lnTo>
                  <a:lnTo>
                    <a:pt x="805" y="32"/>
                  </a:lnTo>
                  <a:lnTo>
                    <a:pt x="798" y="32"/>
                  </a:lnTo>
                  <a:lnTo>
                    <a:pt x="791" y="35"/>
                  </a:lnTo>
                  <a:lnTo>
                    <a:pt x="784" y="35"/>
                  </a:lnTo>
                  <a:lnTo>
                    <a:pt x="789" y="29"/>
                  </a:lnTo>
                  <a:lnTo>
                    <a:pt x="796" y="29"/>
                  </a:lnTo>
                  <a:lnTo>
                    <a:pt x="803" y="29"/>
                  </a:lnTo>
                  <a:lnTo>
                    <a:pt x="804" y="26"/>
                  </a:lnTo>
                  <a:lnTo>
                    <a:pt x="800" y="23"/>
                  </a:lnTo>
                  <a:lnTo>
                    <a:pt x="793" y="23"/>
                  </a:lnTo>
                  <a:lnTo>
                    <a:pt x="786" y="23"/>
                  </a:lnTo>
                  <a:lnTo>
                    <a:pt x="778" y="23"/>
                  </a:lnTo>
                  <a:lnTo>
                    <a:pt x="784" y="21"/>
                  </a:lnTo>
                  <a:lnTo>
                    <a:pt x="791" y="21"/>
                  </a:lnTo>
                  <a:lnTo>
                    <a:pt x="798" y="21"/>
                  </a:lnTo>
                  <a:lnTo>
                    <a:pt x="805" y="21"/>
                  </a:lnTo>
                  <a:lnTo>
                    <a:pt x="812" y="21"/>
                  </a:lnTo>
                  <a:lnTo>
                    <a:pt x="818" y="20"/>
                  </a:lnTo>
                  <a:lnTo>
                    <a:pt x="824" y="17"/>
                  </a:lnTo>
                  <a:lnTo>
                    <a:pt x="830" y="13"/>
                  </a:lnTo>
                  <a:lnTo>
                    <a:pt x="831" y="13"/>
                  </a:lnTo>
                  <a:lnTo>
                    <a:pt x="833" y="15"/>
                  </a:lnTo>
                  <a:lnTo>
                    <a:pt x="833" y="17"/>
                  </a:lnTo>
                  <a:lnTo>
                    <a:pt x="835" y="17"/>
                  </a:lnTo>
                  <a:lnTo>
                    <a:pt x="843" y="13"/>
                  </a:lnTo>
                  <a:lnTo>
                    <a:pt x="852" y="11"/>
                  </a:lnTo>
                  <a:lnTo>
                    <a:pt x="860" y="10"/>
                  </a:lnTo>
                  <a:lnTo>
                    <a:pt x="868" y="9"/>
                  </a:lnTo>
                  <a:lnTo>
                    <a:pt x="864" y="9"/>
                  </a:lnTo>
                  <a:lnTo>
                    <a:pt x="859" y="10"/>
                  </a:lnTo>
                  <a:lnTo>
                    <a:pt x="853" y="11"/>
                  </a:lnTo>
                  <a:lnTo>
                    <a:pt x="849" y="13"/>
                  </a:lnTo>
                  <a:lnTo>
                    <a:pt x="846" y="14"/>
                  </a:lnTo>
                  <a:lnTo>
                    <a:pt x="845" y="16"/>
                  </a:lnTo>
                  <a:lnTo>
                    <a:pt x="843" y="18"/>
                  </a:lnTo>
                  <a:lnTo>
                    <a:pt x="841" y="21"/>
                  </a:lnTo>
                  <a:lnTo>
                    <a:pt x="845" y="23"/>
                  </a:lnTo>
                  <a:lnTo>
                    <a:pt x="851" y="25"/>
                  </a:lnTo>
                  <a:lnTo>
                    <a:pt x="856" y="28"/>
                  </a:lnTo>
                  <a:lnTo>
                    <a:pt x="861" y="30"/>
                  </a:lnTo>
                  <a:lnTo>
                    <a:pt x="866" y="32"/>
                  </a:lnTo>
                  <a:lnTo>
                    <a:pt x="872" y="33"/>
                  </a:lnTo>
                  <a:lnTo>
                    <a:pt x="876" y="35"/>
                  </a:lnTo>
                  <a:lnTo>
                    <a:pt x="882" y="33"/>
                  </a:lnTo>
                  <a:lnTo>
                    <a:pt x="903" y="33"/>
                  </a:lnTo>
                  <a:lnTo>
                    <a:pt x="922" y="33"/>
                  </a:lnTo>
                  <a:lnTo>
                    <a:pt x="940" y="32"/>
                  </a:lnTo>
                  <a:lnTo>
                    <a:pt x="954" y="31"/>
                  </a:lnTo>
                  <a:lnTo>
                    <a:pt x="964" y="30"/>
                  </a:lnTo>
                  <a:lnTo>
                    <a:pt x="971" y="28"/>
                  </a:lnTo>
                  <a:lnTo>
                    <a:pt x="973" y="24"/>
                  </a:lnTo>
                  <a:lnTo>
                    <a:pt x="971" y="21"/>
                  </a:lnTo>
                  <a:lnTo>
                    <a:pt x="978" y="20"/>
                  </a:lnTo>
                  <a:lnTo>
                    <a:pt x="984" y="18"/>
                  </a:lnTo>
                  <a:lnTo>
                    <a:pt x="990" y="17"/>
                  </a:lnTo>
                  <a:lnTo>
                    <a:pt x="996" y="15"/>
                  </a:lnTo>
                  <a:lnTo>
                    <a:pt x="1002" y="13"/>
                  </a:lnTo>
                  <a:lnTo>
                    <a:pt x="1009" y="10"/>
                  </a:lnTo>
                  <a:lnTo>
                    <a:pt x="1015" y="8"/>
                  </a:lnTo>
                  <a:lnTo>
                    <a:pt x="1022" y="7"/>
                  </a:lnTo>
                  <a:lnTo>
                    <a:pt x="1018" y="10"/>
                  </a:lnTo>
                  <a:lnTo>
                    <a:pt x="1016" y="13"/>
                  </a:lnTo>
                  <a:lnTo>
                    <a:pt x="1017" y="14"/>
                  </a:lnTo>
                  <a:lnTo>
                    <a:pt x="1025" y="13"/>
                  </a:lnTo>
                  <a:lnTo>
                    <a:pt x="1017" y="15"/>
                  </a:lnTo>
                  <a:lnTo>
                    <a:pt x="1007" y="17"/>
                  </a:lnTo>
                  <a:lnTo>
                    <a:pt x="996" y="20"/>
                  </a:lnTo>
                  <a:lnTo>
                    <a:pt x="987" y="22"/>
                  </a:lnTo>
                  <a:lnTo>
                    <a:pt x="980" y="24"/>
                  </a:lnTo>
                  <a:lnTo>
                    <a:pt x="978" y="26"/>
                  </a:lnTo>
                  <a:lnTo>
                    <a:pt x="979" y="28"/>
                  </a:lnTo>
                  <a:lnTo>
                    <a:pt x="988" y="29"/>
                  </a:lnTo>
                  <a:lnTo>
                    <a:pt x="980" y="31"/>
                  </a:lnTo>
                  <a:lnTo>
                    <a:pt x="971" y="33"/>
                  </a:lnTo>
                  <a:lnTo>
                    <a:pt x="963" y="36"/>
                  </a:lnTo>
                  <a:lnTo>
                    <a:pt x="956" y="38"/>
                  </a:lnTo>
                  <a:lnTo>
                    <a:pt x="954" y="40"/>
                  </a:lnTo>
                  <a:lnTo>
                    <a:pt x="955" y="43"/>
                  </a:lnTo>
                  <a:lnTo>
                    <a:pt x="962" y="44"/>
                  </a:lnTo>
                  <a:lnTo>
                    <a:pt x="977" y="46"/>
                  </a:lnTo>
                  <a:lnTo>
                    <a:pt x="967" y="48"/>
                  </a:lnTo>
                  <a:lnTo>
                    <a:pt x="958" y="48"/>
                  </a:lnTo>
                  <a:lnTo>
                    <a:pt x="952" y="49"/>
                  </a:lnTo>
                  <a:lnTo>
                    <a:pt x="954" y="51"/>
                  </a:lnTo>
                  <a:lnTo>
                    <a:pt x="948" y="48"/>
                  </a:lnTo>
                  <a:lnTo>
                    <a:pt x="943" y="51"/>
                  </a:lnTo>
                  <a:lnTo>
                    <a:pt x="941" y="54"/>
                  </a:lnTo>
                  <a:lnTo>
                    <a:pt x="940" y="58"/>
                  </a:lnTo>
                  <a:lnTo>
                    <a:pt x="934" y="55"/>
                  </a:lnTo>
                  <a:lnTo>
                    <a:pt x="926" y="55"/>
                  </a:lnTo>
                  <a:lnTo>
                    <a:pt x="918" y="55"/>
                  </a:lnTo>
                  <a:lnTo>
                    <a:pt x="910" y="56"/>
                  </a:lnTo>
                  <a:lnTo>
                    <a:pt x="901" y="59"/>
                  </a:lnTo>
                  <a:lnTo>
                    <a:pt x="892" y="61"/>
                  </a:lnTo>
                  <a:lnTo>
                    <a:pt x="886" y="62"/>
                  </a:lnTo>
                  <a:lnTo>
                    <a:pt x="880" y="63"/>
                  </a:lnTo>
                  <a:lnTo>
                    <a:pt x="883" y="62"/>
                  </a:lnTo>
                  <a:lnTo>
                    <a:pt x="886" y="60"/>
                  </a:lnTo>
                  <a:lnTo>
                    <a:pt x="888" y="56"/>
                  </a:lnTo>
                  <a:lnTo>
                    <a:pt x="891" y="53"/>
                  </a:lnTo>
                  <a:lnTo>
                    <a:pt x="897" y="52"/>
                  </a:lnTo>
                  <a:lnTo>
                    <a:pt x="904" y="51"/>
                  </a:lnTo>
                  <a:lnTo>
                    <a:pt x="910" y="49"/>
                  </a:lnTo>
                  <a:lnTo>
                    <a:pt x="917" y="48"/>
                  </a:lnTo>
                  <a:lnTo>
                    <a:pt x="922" y="47"/>
                  </a:lnTo>
                  <a:lnTo>
                    <a:pt x="928" y="46"/>
                  </a:lnTo>
                  <a:lnTo>
                    <a:pt x="934" y="44"/>
                  </a:lnTo>
                  <a:lnTo>
                    <a:pt x="940" y="40"/>
                  </a:lnTo>
                  <a:lnTo>
                    <a:pt x="931" y="40"/>
                  </a:lnTo>
                  <a:lnTo>
                    <a:pt x="921" y="40"/>
                  </a:lnTo>
                  <a:lnTo>
                    <a:pt x="912" y="41"/>
                  </a:lnTo>
                  <a:lnTo>
                    <a:pt x="903" y="43"/>
                  </a:lnTo>
                  <a:lnTo>
                    <a:pt x="894" y="44"/>
                  </a:lnTo>
                  <a:lnTo>
                    <a:pt x="884" y="45"/>
                  </a:lnTo>
                  <a:lnTo>
                    <a:pt x="875" y="47"/>
                  </a:lnTo>
                  <a:lnTo>
                    <a:pt x="866" y="49"/>
                  </a:lnTo>
                  <a:lnTo>
                    <a:pt x="867" y="52"/>
                  </a:lnTo>
                  <a:lnTo>
                    <a:pt x="869" y="52"/>
                  </a:lnTo>
                  <a:lnTo>
                    <a:pt x="872" y="52"/>
                  </a:lnTo>
                  <a:lnTo>
                    <a:pt x="874" y="52"/>
                  </a:lnTo>
                  <a:lnTo>
                    <a:pt x="868" y="53"/>
                  </a:lnTo>
                  <a:lnTo>
                    <a:pt x="861" y="55"/>
                  </a:lnTo>
                  <a:lnTo>
                    <a:pt x="856" y="56"/>
                  </a:lnTo>
                  <a:lnTo>
                    <a:pt x="849" y="58"/>
                  </a:lnTo>
                  <a:lnTo>
                    <a:pt x="843" y="59"/>
                  </a:lnTo>
                  <a:lnTo>
                    <a:pt x="836" y="59"/>
                  </a:lnTo>
                  <a:lnTo>
                    <a:pt x="830" y="59"/>
                  </a:lnTo>
                  <a:lnTo>
                    <a:pt x="823" y="58"/>
                  </a:lnTo>
                  <a:lnTo>
                    <a:pt x="827" y="58"/>
                  </a:lnTo>
                  <a:lnTo>
                    <a:pt x="830" y="58"/>
                  </a:lnTo>
                  <a:lnTo>
                    <a:pt x="834" y="58"/>
                  </a:lnTo>
                  <a:lnTo>
                    <a:pt x="837" y="58"/>
                  </a:lnTo>
                  <a:lnTo>
                    <a:pt x="838" y="56"/>
                  </a:lnTo>
                  <a:lnTo>
                    <a:pt x="841" y="55"/>
                  </a:lnTo>
                  <a:lnTo>
                    <a:pt x="841" y="53"/>
                  </a:lnTo>
                  <a:lnTo>
                    <a:pt x="830" y="51"/>
                  </a:lnTo>
                  <a:lnTo>
                    <a:pt x="821" y="49"/>
                  </a:lnTo>
                  <a:lnTo>
                    <a:pt x="811" y="49"/>
                  </a:lnTo>
                  <a:lnTo>
                    <a:pt x="801" y="51"/>
                  </a:lnTo>
                  <a:lnTo>
                    <a:pt x="791" y="53"/>
                  </a:lnTo>
                  <a:lnTo>
                    <a:pt x="782" y="54"/>
                  </a:lnTo>
                  <a:lnTo>
                    <a:pt x="771" y="56"/>
                  </a:lnTo>
                  <a:lnTo>
                    <a:pt x="762" y="58"/>
                  </a:lnTo>
                  <a:lnTo>
                    <a:pt x="769" y="61"/>
                  </a:lnTo>
                  <a:lnTo>
                    <a:pt x="776" y="61"/>
                  </a:lnTo>
                  <a:lnTo>
                    <a:pt x="782" y="60"/>
                  </a:lnTo>
                  <a:lnTo>
                    <a:pt x="789" y="60"/>
                  </a:lnTo>
                  <a:lnTo>
                    <a:pt x="776" y="61"/>
                  </a:lnTo>
                  <a:lnTo>
                    <a:pt x="762" y="62"/>
                  </a:lnTo>
                  <a:lnTo>
                    <a:pt x="750" y="63"/>
                  </a:lnTo>
                  <a:lnTo>
                    <a:pt x="736" y="64"/>
                  </a:lnTo>
                  <a:lnTo>
                    <a:pt x="722" y="66"/>
                  </a:lnTo>
                  <a:lnTo>
                    <a:pt x="709" y="68"/>
                  </a:lnTo>
                  <a:lnTo>
                    <a:pt x="695" y="71"/>
                  </a:lnTo>
                  <a:lnTo>
                    <a:pt x="683" y="75"/>
                  </a:lnTo>
                  <a:lnTo>
                    <a:pt x="690" y="77"/>
                  </a:lnTo>
                  <a:lnTo>
                    <a:pt x="696" y="77"/>
                  </a:lnTo>
                  <a:lnTo>
                    <a:pt x="703" y="77"/>
                  </a:lnTo>
                  <a:lnTo>
                    <a:pt x="710" y="76"/>
                  </a:lnTo>
                  <a:lnTo>
                    <a:pt x="717" y="75"/>
                  </a:lnTo>
                  <a:lnTo>
                    <a:pt x="723" y="74"/>
                  </a:lnTo>
                  <a:lnTo>
                    <a:pt x="730" y="74"/>
                  </a:lnTo>
                  <a:lnTo>
                    <a:pt x="736" y="75"/>
                  </a:lnTo>
                  <a:lnTo>
                    <a:pt x="743" y="78"/>
                  </a:lnTo>
                  <a:lnTo>
                    <a:pt x="748" y="82"/>
                  </a:lnTo>
                  <a:lnTo>
                    <a:pt x="755" y="83"/>
                  </a:lnTo>
                  <a:lnTo>
                    <a:pt x="761" y="82"/>
                  </a:lnTo>
                  <a:lnTo>
                    <a:pt x="768" y="81"/>
                  </a:lnTo>
                  <a:lnTo>
                    <a:pt x="777" y="79"/>
                  </a:lnTo>
                  <a:lnTo>
                    <a:pt x="786" y="79"/>
                  </a:lnTo>
                  <a:lnTo>
                    <a:pt x="797" y="79"/>
                  </a:lnTo>
                  <a:lnTo>
                    <a:pt x="807" y="79"/>
                  </a:lnTo>
                  <a:lnTo>
                    <a:pt x="818" y="79"/>
                  </a:lnTo>
                  <a:lnTo>
                    <a:pt x="826" y="81"/>
                  </a:lnTo>
                  <a:lnTo>
                    <a:pt x="834" y="81"/>
                  </a:lnTo>
                  <a:lnTo>
                    <a:pt x="838" y="79"/>
                  </a:lnTo>
                  <a:lnTo>
                    <a:pt x="843" y="78"/>
                  </a:lnTo>
                  <a:lnTo>
                    <a:pt x="848" y="76"/>
                  </a:lnTo>
                  <a:lnTo>
                    <a:pt x="852" y="74"/>
                  </a:lnTo>
                  <a:lnTo>
                    <a:pt x="857" y="71"/>
                  </a:lnTo>
                  <a:lnTo>
                    <a:pt x="862" y="70"/>
                  </a:lnTo>
                  <a:lnTo>
                    <a:pt x="868" y="70"/>
                  </a:lnTo>
                  <a:lnTo>
                    <a:pt x="874" y="71"/>
                  </a:lnTo>
                  <a:lnTo>
                    <a:pt x="869" y="77"/>
                  </a:lnTo>
                  <a:lnTo>
                    <a:pt x="872" y="82"/>
                  </a:lnTo>
                  <a:lnTo>
                    <a:pt x="880" y="81"/>
                  </a:lnTo>
                  <a:lnTo>
                    <a:pt x="897" y="70"/>
                  </a:lnTo>
                  <a:lnTo>
                    <a:pt x="912" y="69"/>
                  </a:lnTo>
                  <a:lnTo>
                    <a:pt x="927" y="66"/>
                  </a:lnTo>
                  <a:lnTo>
                    <a:pt x="942" y="63"/>
                  </a:lnTo>
                  <a:lnTo>
                    <a:pt x="957" y="60"/>
                  </a:lnTo>
                  <a:lnTo>
                    <a:pt x="971" y="58"/>
                  </a:lnTo>
                  <a:lnTo>
                    <a:pt x="986" y="56"/>
                  </a:lnTo>
                  <a:lnTo>
                    <a:pt x="1001" y="58"/>
                  </a:lnTo>
                  <a:lnTo>
                    <a:pt x="1016" y="60"/>
                  </a:lnTo>
                  <a:lnTo>
                    <a:pt x="1015" y="63"/>
                  </a:lnTo>
                  <a:lnTo>
                    <a:pt x="1016" y="67"/>
                  </a:lnTo>
                  <a:lnTo>
                    <a:pt x="1017" y="69"/>
                  </a:lnTo>
                  <a:lnTo>
                    <a:pt x="1016" y="71"/>
                  </a:lnTo>
                  <a:lnTo>
                    <a:pt x="1014" y="71"/>
                  </a:lnTo>
                  <a:lnTo>
                    <a:pt x="1014" y="70"/>
                  </a:lnTo>
                  <a:lnTo>
                    <a:pt x="1012" y="67"/>
                  </a:lnTo>
                  <a:lnTo>
                    <a:pt x="1010" y="66"/>
                  </a:lnTo>
                  <a:lnTo>
                    <a:pt x="1002" y="67"/>
                  </a:lnTo>
                  <a:lnTo>
                    <a:pt x="996" y="71"/>
                  </a:lnTo>
                  <a:lnTo>
                    <a:pt x="990" y="76"/>
                  </a:lnTo>
                  <a:lnTo>
                    <a:pt x="985" y="81"/>
                  </a:lnTo>
                  <a:lnTo>
                    <a:pt x="989" y="82"/>
                  </a:lnTo>
                  <a:lnTo>
                    <a:pt x="994" y="82"/>
                  </a:lnTo>
                  <a:lnTo>
                    <a:pt x="999" y="82"/>
                  </a:lnTo>
                  <a:lnTo>
                    <a:pt x="1003" y="81"/>
                  </a:lnTo>
                  <a:lnTo>
                    <a:pt x="1008" y="81"/>
                  </a:lnTo>
                  <a:lnTo>
                    <a:pt x="1012" y="79"/>
                  </a:lnTo>
                  <a:lnTo>
                    <a:pt x="1017" y="79"/>
                  </a:lnTo>
                  <a:lnTo>
                    <a:pt x="1022" y="81"/>
                  </a:lnTo>
                  <a:lnTo>
                    <a:pt x="1012" y="82"/>
                  </a:lnTo>
                  <a:lnTo>
                    <a:pt x="1003" y="84"/>
                  </a:lnTo>
                  <a:lnTo>
                    <a:pt x="993" y="85"/>
                  </a:lnTo>
                  <a:lnTo>
                    <a:pt x="984" y="87"/>
                  </a:lnTo>
                  <a:lnTo>
                    <a:pt x="974" y="90"/>
                  </a:lnTo>
                  <a:lnTo>
                    <a:pt x="965" y="92"/>
                  </a:lnTo>
                  <a:lnTo>
                    <a:pt x="955" y="94"/>
                  </a:lnTo>
                  <a:lnTo>
                    <a:pt x="945" y="97"/>
                  </a:lnTo>
                  <a:lnTo>
                    <a:pt x="957" y="99"/>
                  </a:lnTo>
                  <a:lnTo>
                    <a:pt x="969" y="100"/>
                  </a:lnTo>
                  <a:lnTo>
                    <a:pt x="980" y="100"/>
                  </a:lnTo>
                  <a:lnTo>
                    <a:pt x="993" y="100"/>
                  </a:lnTo>
                  <a:lnTo>
                    <a:pt x="1004" y="98"/>
                  </a:lnTo>
                  <a:lnTo>
                    <a:pt x="1016" y="97"/>
                  </a:lnTo>
                  <a:lnTo>
                    <a:pt x="1027" y="94"/>
                  </a:lnTo>
                  <a:lnTo>
                    <a:pt x="1039" y="93"/>
                  </a:lnTo>
                  <a:lnTo>
                    <a:pt x="1034" y="96"/>
                  </a:lnTo>
                  <a:lnTo>
                    <a:pt x="1028" y="97"/>
                  </a:lnTo>
                  <a:lnTo>
                    <a:pt x="1023" y="99"/>
                  </a:lnTo>
                  <a:lnTo>
                    <a:pt x="1017" y="101"/>
                  </a:lnTo>
                  <a:lnTo>
                    <a:pt x="6" y="101"/>
                  </a:lnTo>
                  <a:lnTo>
                    <a:pt x="7" y="100"/>
                  </a:lnTo>
                  <a:lnTo>
                    <a:pt x="7" y="99"/>
                  </a:lnTo>
                  <a:lnTo>
                    <a:pt x="7" y="98"/>
                  </a:lnTo>
                  <a:lnTo>
                    <a:pt x="7" y="97"/>
                  </a:lnTo>
                  <a:lnTo>
                    <a:pt x="0" y="79"/>
                  </a:lnTo>
                  <a:lnTo>
                    <a:pt x="3" y="61"/>
                  </a:lnTo>
                  <a:lnTo>
                    <a:pt x="11" y="43"/>
                  </a:lnTo>
                  <a:lnTo>
                    <a:pt x="22" y="28"/>
                  </a:lnTo>
                  <a:lnTo>
                    <a:pt x="26" y="22"/>
                  </a:lnTo>
                  <a:lnTo>
                    <a:pt x="28" y="15"/>
                  </a:lnTo>
                  <a:lnTo>
                    <a:pt x="29" y="8"/>
                  </a:lnTo>
                  <a:lnTo>
                    <a:pt x="31" y="0"/>
                  </a:lnTo>
                  <a:lnTo>
                    <a:pt x="649" y="0"/>
                  </a:lnTo>
                  <a:lnTo>
                    <a:pt x="642" y="3"/>
                  </a:lnTo>
                  <a:lnTo>
                    <a:pt x="638" y="7"/>
                  </a:lnTo>
                  <a:lnTo>
                    <a:pt x="637" y="10"/>
                  </a:lnTo>
                  <a:lnTo>
                    <a:pt x="640" y="15"/>
                  </a:lnTo>
                  <a:lnTo>
                    <a:pt x="635" y="15"/>
                  </a:lnTo>
                  <a:lnTo>
                    <a:pt x="631" y="14"/>
                  </a:lnTo>
                  <a:lnTo>
                    <a:pt x="628" y="15"/>
                  </a:lnTo>
                  <a:lnTo>
                    <a:pt x="628" y="16"/>
                  </a:lnTo>
                  <a:lnTo>
                    <a:pt x="628" y="20"/>
                  </a:lnTo>
                  <a:lnTo>
                    <a:pt x="632" y="21"/>
                  </a:lnTo>
                  <a:lnTo>
                    <a:pt x="637" y="20"/>
                  </a:lnTo>
                  <a:lnTo>
                    <a:pt x="643" y="16"/>
                  </a:lnTo>
                  <a:lnTo>
                    <a:pt x="650" y="14"/>
                  </a:lnTo>
                  <a:lnTo>
                    <a:pt x="658" y="10"/>
                  </a:lnTo>
                  <a:lnTo>
                    <a:pt x="667" y="8"/>
                  </a:lnTo>
                  <a:lnTo>
                    <a:pt x="675" y="7"/>
                  </a:lnTo>
                  <a:lnTo>
                    <a:pt x="663" y="11"/>
                  </a:lnTo>
                  <a:lnTo>
                    <a:pt x="656" y="14"/>
                  </a:lnTo>
                  <a:lnTo>
                    <a:pt x="653" y="16"/>
                  </a:lnTo>
                  <a:lnTo>
                    <a:pt x="654" y="16"/>
                  </a:lnTo>
                  <a:lnTo>
                    <a:pt x="656" y="17"/>
                  </a:lnTo>
                  <a:lnTo>
                    <a:pt x="662" y="16"/>
                  </a:lnTo>
                  <a:lnTo>
                    <a:pt x="669" y="15"/>
                  </a:lnTo>
                  <a:lnTo>
                    <a:pt x="677" y="13"/>
                  </a:lnTo>
                  <a:lnTo>
                    <a:pt x="677" y="16"/>
                  </a:lnTo>
                  <a:lnTo>
                    <a:pt x="679" y="18"/>
                  </a:lnTo>
                  <a:lnTo>
                    <a:pt x="683" y="17"/>
                  </a:lnTo>
                  <a:lnTo>
                    <a:pt x="683" y="13"/>
                  </a:lnTo>
                  <a:lnTo>
                    <a:pt x="691" y="15"/>
                  </a:lnTo>
                  <a:lnTo>
                    <a:pt x="699" y="16"/>
                  </a:lnTo>
                  <a:lnTo>
                    <a:pt x="705" y="16"/>
                  </a:lnTo>
                  <a:lnTo>
                    <a:pt x="709" y="16"/>
                  </a:lnTo>
                  <a:lnTo>
                    <a:pt x="710" y="15"/>
                  </a:lnTo>
                  <a:lnTo>
                    <a:pt x="709" y="14"/>
                  </a:lnTo>
                  <a:lnTo>
                    <a:pt x="703" y="11"/>
                  </a:lnTo>
                  <a:lnTo>
                    <a:pt x="694" y="9"/>
                  </a:lnTo>
                  <a:lnTo>
                    <a:pt x="699" y="8"/>
                  </a:lnTo>
                  <a:lnTo>
                    <a:pt x="703" y="7"/>
                  </a:lnTo>
                  <a:lnTo>
                    <a:pt x="709" y="7"/>
                  </a:lnTo>
                  <a:lnTo>
                    <a:pt x="714" y="6"/>
                  </a:lnTo>
                  <a:lnTo>
                    <a:pt x="720" y="6"/>
                  </a:lnTo>
                  <a:lnTo>
                    <a:pt x="724" y="5"/>
                  </a:lnTo>
                  <a:lnTo>
                    <a:pt x="730" y="5"/>
                  </a:lnTo>
                  <a:lnTo>
                    <a:pt x="735" y="3"/>
                  </a:lnTo>
                  <a:lnTo>
                    <a:pt x="745" y="2"/>
                  </a:lnTo>
                  <a:lnTo>
                    <a:pt x="755" y="1"/>
                  </a:lnTo>
                  <a:lnTo>
                    <a:pt x="766" y="1"/>
                  </a:lnTo>
                  <a:lnTo>
                    <a:pt x="775" y="2"/>
                  </a:lnTo>
                  <a:lnTo>
                    <a:pt x="785" y="2"/>
                  </a:lnTo>
                  <a:lnTo>
                    <a:pt x="796" y="2"/>
                  </a:lnTo>
                  <a:lnTo>
                    <a:pt x="805" y="2"/>
                  </a:lnTo>
                  <a:lnTo>
                    <a:pt x="815" y="0"/>
                  </a:lnTo>
                  <a:lnTo>
                    <a:pt x="830"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9045" name="Group 56">
            <a:extLst>
              <a:ext uri="{FF2B5EF4-FFF2-40B4-BE49-F238E27FC236}">
                <a16:creationId xmlns:a16="http://schemas.microsoft.com/office/drawing/2014/main" id="{8F05D29D-4E32-4D78-854C-34D4C3E84C8E}"/>
              </a:ext>
            </a:extLst>
          </p:cNvPr>
          <p:cNvGrpSpPr>
            <a:grpSpLocks/>
          </p:cNvGrpSpPr>
          <p:nvPr/>
        </p:nvGrpSpPr>
        <p:grpSpPr bwMode="auto">
          <a:xfrm flipH="1">
            <a:off x="2590800" y="2209800"/>
            <a:ext cx="811213" cy="322263"/>
            <a:chOff x="3746" y="1394"/>
            <a:chExt cx="545" cy="203"/>
          </a:xfrm>
        </p:grpSpPr>
        <p:sp>
          <p:nvSpPr>
            <p:cNvPr id="129047" name="Freeform 57">
              <a:extLst>
                <a:ext uri="{FF2B5EF4-FFF2-40B4-BE49-F238E27FC236}">
                  <a16:creationId xmlns:a16="http://schemas.microsoft.com/office/drawing/2014/main" id="{64795CF3-6709-4562-9B05-E3623C5567E7}"/>
                </a:ext>
              </a:extLst>
            </p:cNvPr>
            <p:cNvSpPr>
              <a:spLocks/>
            </p:cNvSpPr>
            <p:nvPr/>
          </p:nvSpPr>
          <p:spPr bwMode="auto">
            <a:xfrm>
              <a:off x="3746" y="1496"/>
              <a:ext cx="545" cy="101"/>
            </a:xfrm>
            <a:custGeom>
              <a:avLst/>
              <a:gdLst>
                <a:gd name="T0" fmla="*/ 516 w 1091"/>
                <a:gd name="T1" fmla="*/ 2 h 203"/>
                <a:gd name="T2" fmla="*/ 526 w 1091"/>
                <a:gd name="T3" fmla="*/ 3 h 203"/>
                <a:gd name="T4" fmla="*/ 530 w 1091"/>
                <a:gd name="T5" fmla="*/ 6 h 203"/>
                <a:gd name="T6" fmla="*/ 527 w 1091"/>
                <a:gd name="T7" fmla="*/ 9 h 203"/>
                <a:gd name="T8" fmla="*/ 516 w 1091"/>
                <a:gd name="T9" fmla="*/ 12 h 203"/>
                <a:gd name="T10" fmla="*/ 528 w 1091"/>
                <a:gd name="T11" fmla="*/ 7 h 203"/>
                <a:gd name="T12" fmla="*/ 516 w 1091"/>
                <a:gd name="T13" fmla="*/ 7 h 203"/>
                <a:gd name="T14" fmla="*/ 502 w 1091"/>
                <a:gd name="T15" fmla="*/ 11 h 203"/>
                <a:gd name="T16" fmla="*/ 507 w 1091"/>
                <a:gd name="T17" fmla="*/ 13 h 203"/>
                <a:gd name="T18" fmla="*/ 512 w 1091"/>
                <a:gd name="T19" fmla="*/ 15 h 203"/>
                <a:gd name="T20" fmla="*/ 518 w 1091"/>
                <a:gd name="T21" fmla="*/ 15 h 203"/>
                <a:gd name="T22" fmla="*/ 527 w 1091"/>
                <a:gd name="T23" fmla="*/ 17 h 203"/>
                <a:gd name="T24" fmla="*/ 542 w 1091"/>
                <a:gd name="T25" fmla="*/ 13 h 203"/>
                <a:gd name="T26" fmla="*/ 534 w 1091"/>
                <a:gd name="T27" fmla="*/ 17 h 203"/>
                <a:gd name="T28" fmla="*/ 519 w 1091"/>
                <a:gd name="T29" fmla="*/ 20 h 203"/>
                <a:gd name="T30" fmla="*/ 503 w 1091"/>
                <a:gd name="T31" fmla="*/ 24 h 203"/>
                <a:gd name="T32" fmla="*/ 505 w 1091"/>
                <a:gd name="T33" fmla="*/ 21 h 203"/>
                <a:gd name="T34" fmla="*/ 515 w 1091"/>
                <a:gd name="T35" fmla="*/ 18 h 203"/>
                <a:gd name="T36" fmla="*/ 504 w 1091"/>
                <a:gd name="T37" fmla="*/ 18 h 203"/>
                <a:gd name="T38" fmla="*/ 486 w 1091"/>
                <a:gd name="T39" fmla="*/ 22 h 203"/>
                <a:gd name="T40" fmla="*/ 488 w 1091"/>
                <a:gd name="T41" fmla="*/ 25 h 203"/>
                <a:gd name="T42" fmla="*/ 484 w 1091"/>
                <a:gd name="T43" fmla="*/ 26 h 203"/>
                <a:gd name="T44" fmla="*/ 476 w 1091"/>
                <a:gd name="T45" fmla="*/ 24 h 203"/>
                <a:gd name="T46" fmla="*/ 471 w 1091"/>
                <a:gd name="T47" fmla="*/ 28 h 203"/>
                <a:gd name="T48" fmla="*/ 459 w 1091"/>
                <a:gd name="T49" fmla="*/ 29 h 203"/>
                <a:gd name="T50" fmla="*/ 458 w 1091"/>
                <a:gd name="T51" fmla="*/ 27 h 203"/>
                <a:gd name="T52" fmla="*/ 447 w 1091"/>
                <a:gd name="T53" fmla="*/ 28 h 203"/>
                <a:gd name="T54" fmla="*/ 440 w 1091"/>
                <a:gd name="T55" fmla="*/ 29 h 203"/>
                <a:gd name="T56" fmla="*/ 421 w 1091"/>
                <a:gd name="T57" fmla="*/ 33 h 203"/>
                <a:gd name="T58" fmla="*/ 397 w 1091"/>
                <a:gd name="T59" fmla="*/ 35 h 203"/>
                <a:gd name="T60" fmla="*/ 389 w 1091"/>
                <a:gd name="T61" fmla="*/ 31 h 203"/>
                <a:gd name="T62" fmla="*/ 370 w 1091"/>
                <a:gd name="T63" fmla="*/ 34 h 203"/>
                <a:gd name="T64" fmla="*/ 342 w 1091"/>
                <a:gd name="T65" fmla="*/ 36 h 203"/>
                <a:gd name="T66" fmla="*/ 300 w 1091"/>
                <a:gd name="T67" fmla="*/ 37 h 203"/>
                <a:gd name="T68" fmla="*/ 288 w 1091"/>
                <a:gd name="T69" fmla="*/ 43 h 203"/>
                <a:gd name="T70" fmla="*/ 288 w 1091"/>
                <a:gd name="T71" fmla="*/ 41 h 203"/>
                <a:gd name="T72" fmla="*/ 270 w 1091"/>
                <a:gd name="T73" fmla="*/ 41 h 203"/>
                <a:gd name="T74" fmla="*/ 247 w 1091"/>
                <a:gd name="T75" fmla="*/ 44 h 203"/>
                <a:gd name="T76" fmla="*/ 224 w 1091"/>
                <a:gd name="T77" fmla="*/ 48 h 203"/>
                <a:gd name="T78" fmla="*/ 200 w 1091"/>
                <a:gd name="T79" fmla="*/ 49 h 203"/>
                <a:gd name="T80" fmla="*/ 173 w 1091"/>
                <a:gd name="T81" fmla="*/ 52 h 203"/>
                <a:gd name="T82" fmla="*/ 135 w 1091"/>
                <a:gd name="T83" fmla="*/ 60 h 203"/>
                <a:gd name="T84" fmla="*/ 96 w 1091"/>
                <a:gd name="T85" fmla="*/ 70 h 203"/>
                <a:gd name="T86" fmla="*/ 65 w 1091"/>
                <a:gd name="T87" fmla="*/ 86 h 203"/>
                <a:gd name="T88" fmla="*/ 48 w 1091"/>
                <a:gd name="T89" fmla="*/ 94 h 203"/>
                <a:gd name="T90" fmla="*/ 28 w 1091"/>
                <a:gd name="T91" fmla="*/ 101 h 203"/>
                <a:gd name="T92" fmla="*/ 5 w 1091"/>
                <a:gd name="T93" fmla="*/ 85 h 203"/>
                <a:gd name="T94" fmla="*/ 1 w 1091"/>
                <a:gd name="T95" fmla="*/ 63 h 203"/>
                <a:gd name="T96" fmla="*/ 9 w 1091"/>
                <a:gd name="T97" fmla="*/ 14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1" h="203">
                  <a:moveTo>
                    <a:pt x="1038" y="0"/>
                  </a:moveTo>
                  <a:lnTo>
                    <a:pt x="1035" y="1"/>
                  </a:lnTo>
                  <a:lnTo>
                    <a:pt x="1033" y="4"/>
                  </a:lnTo>
                  <a:lnTo>
                    <a:pt x="1032" y="5"/>
                  </a:lnTo>
                  <a:lnTo>
                    <a:pt x="1035" y="6"/>
                  </a:lnTo>
                  <a:lnTo>
                    <a:pt x="1038" y="6"/>
                  </a:lnTo>
                  <a:lnTo>
                    <a:pt x="1044" y="6"/>
                  </a:lnTo>
                  <a:lnTo>
                    <a:pt x="1053" y="6"/>
                  </a:lnTo>
                  <a:lnTo>
                    <a:pt x="1066" y="5"/>
                  </a:lnTo>
                  <a:lnTo>
                    <a:pt x="1061" y="7"/>
                  </a:lnTo>
                  <a:lnTo>
                    <a:pt x="1059" y="11"/>
                  </a:lnTo>
                  <a:lnTo>
                    <a:pt x="1061" y="12"/>
                  </a:lnTo>
                  <a:lnTo>
                    <a:pt x="1071" y="13"/>
                  </a:lnTo>
                  <a:lnTo>
                    <a:pt x="1066" y="15"/>
                  </a:lnTo>
                  <a:lnTo>
                    <a:pt x="1060" y="16"/>
                  </a:lnTo>
                  <a:lnTo>
                    <a:pt x="1054" y="19"/>
                  </a:lnTo>
                  <a:lnTo>
                    <a:pt x="1048" y="21"/>
                  </a:lnTo>
                  <a:lnTo>
                    <a:pt x="1043" y="22"/>
                  </a:lnTo>
                  <a:lnTo>
                    <a:pt x="1038" y="23"/>
                  </a:lnTo>
                  <a:lnTo>
                    <a:pt x="1033" y="24"/>
                  </a:lnTo>
                  <a:lnTo>
                    <a:pt x="1031" y="24"/>
                  </a:lnTo>
                  <a:lnTo>
                    <a:pt x="1040" y="22"/>
                  </a:lnTo>
                  <a:lnTo>
                    <a:pt x="1049" y="19"/>
                  </a:lnTo>
                  <a:lnTo>
                    <a:pt x="1056" y="15"/>
                  </a:lnTo>
                  <a:lnTo>
                    <a:pt x="1054" y="13"/>
                  </a:lnTo>
                  <a:lnTo>
                    <a:pt x="1047" y="13"/>
                  </a:lnTo>
                  <a:lnTo>
                    <a:pt x="1039" y="13"/>
                  </a:lnTo>
                  <a:lnTo>
                    <a:pt x="1032" y="14"/>
                  </a:lnTo>
                  <a:lnTo>
                    <a:pt x="1025" y="15"/>
                  </a:lnTo>
                  <a:lnTo>
                    <a:pt x="1018" y="18"/>
                  </a:lnTo>
                  <a:lnTo>
                    <a:pt x="1011" y="20"/>
                  </a:lnTo>
                  <a:lnTo>
                    <a:pt x="1005" y="22"/>
                  </a:lnTo>
                  <a:lnTo>
                    <a:pt x="998" y="24"/>
                  </a:lnTo>
                  <a:lnTo>
                    <a:pt x="1003" y="28"/>
                  </a:lnTo>
                  <a:lnTo>
                    <a:pt x="1009" y="27"/>
                  </a:lnTo>
                  <a:lnTo>
                    <a:pt x="1015" y="26"/>
                  </a:lnTo>
                  <a:lnTo>
                    <a:pt x="1021" y="26"/>
                  </a:lnTo>
                  <a:lnTo>
                    <a:pt x="1016" y="29"/>
                  </a:lnTo>
                  <a:lnTo>
                    <a:pt x="1017" y="31"/>
                  </a:lnTo>
                  <a:lnTo>
                    <a:pt x="1025" y="31"/>
                  </a:lnTo>
                  <a:lnTo>
                    <a:pt x="1043" y="30"/>
                  </a:lnTo>
                  <a:lnTo>
                    <a:pt x="1040" y="30"/>
                  </a:lnTo>
                  <a:lnTo>
                    <a:pt x="1038" y="30"/>
                  </a:lnTo>
                  <a:lnTo>
                    <a:pt x="1036" y="30"/>
                  </a:lnTo>
                  <a:lnTo>
                    <a:pt x="1035" y="33"/>
                  </a:lnTo>
                  <a:lnTo>
                    <a:pt x="1041" y="35"/>
                  </a:lnTo>
                  <a:lnTo>
                    <a:pt x="1048" y="35"/>
                  </a:lnTo>
                  <a:lnTo>
                    <a:pt x="1055" y="35"/>
                  </a:lnTo>
                  <a:lnTo>
                    <a:pt x="1063" y="34"/>
                  </a:lnTo>
                  <a:lnTo>
                    <a:pt x="1070" y="31"/>
                  </a:lnTo>
                  <a:lnTo>
                    <a:pt x="1077" y="29"/>
                  </a:lnTo>
                  <a:lnTo>
                    <a:pt x="1084" y="27"/>
                  </a:lnTo>
                  <a:lnTo>
                    <a:pt x="1091" y="24"/>
                  </a:lnTo>
                  <a:lnTo>
                    <a:pt x="1084" y="28"/>
                  </a:lnTo>
                  <a:lnTo>
                    <a:pt x="1077" y="31"/>
                  </a:lnTo>
                  <a:lnTo>
                    <a:pt x="1069" y="35"/>
                  </a:lnTo>
                  <a:lnTo>
                    <a:pt x="1061" y="36"/>
                  </a:lnTo>
                  <a:lnTo>
                    <a:pt x="1054" y="38"/>
                  </a:lnTo>
                  <a:lnTo>
                    <a:pt x="1046" y="39"/>
                  </a:lnTo>
                  <a:lnTo>
                    <a:pt x="1038" y="41"/>
                  </a:lnTo>
                  <a:lnTo>
                    <a:pt x="1031" y="42"/>
                  </a:lnTo>
                  <a:lnTo>
                    <a:pt x="1023" y="43"/>
                  </a:lnTo>
                  <a:lnTo>
                    <a:pt x="1015" y="46"/>
                  </a:lnTo>
                  <a:lnTo>
                    <a:pt x="1006" y="48"/>
                  </a:lnTo>
                  <a:lnTo>
                    <a:pt x="998" y="48"/>
                  </a:lnTo>
                  <a:lnTo>
                    <a:pt x="1002" y="45"/>
                  </a:lnTo>
                  <a:lnTo>
                    <a:pt x="1007" y="43"/>
                  </a:lnTo>
                  <a:lnTo>
                    <a:pt x="1011" y="43"/>
                  </a:lnTo>
                  <a:lnTo>
                    <a:pt x="1017" y="42"/>
                  </a:lnTo>
                  <a:lnTo>
                    <a:pt x="1023" y="42"/>
                  </a:lnTo>
                  <a:lnTo>
                    <a:pt x="1028" y="39"/>
                  </a:lnTo>
                  <a:lnTo>
                    <a:pt x="1031" y="37"/>
                  </a:lnTo>
                  <a:lnTo>
                    <a:pt x="1035" y="33"/>
                  </a:lnTo>
                  <a:lnTo>
                    <a:pt x="1025" y="34"/>
                  </a:lnTo>
                  <a:lnTo>
                    <a:pt x="1016" y="35"/>
                  </a:lnTo>
                  <a:lnTo>
                    <a:pt x="1008" y="36"/>
                  </a:lnTo>
                  <a:lnTo>
                    <a:pt x="999" y="38"/>
                  </a:lnTo>
                  <a:lnTo>
                    <a:pt x="990" y="41"/>
                  </a:lnTo>
                  <a:lnTo>
                    <a:pt x="981" y="43"/>
                  </a:lnTo>
                  <a:lnTo>
                    <a:pt x="972" y="45"/>
                  </a:lnTo>
                  <a:lnTo>
                    <a:pt x="963" y="48"/>
                  </a:lnTo>
                  <a:lnTo>
                    <a:pt x="968" y="50"/>
                  </a:lnTo>
                  <a:lnTo>
                    <a:pt x="972" y="50"/>
                  </a:lnTo>
                  <a:lnTo>
                    <a:pt x="976" y="50"/>
                  </a:lnTo>
                  <a:lnTo>
                    <a:pt x="980" y="50"/>
                  </a:lnTo>
                  <a:lnTo>
                    <a:pt x="977" y="52"/>
                  </a:lnTo>
                  <a:lnTo>
                    <a:pt x="972" y="53"/>
                  </a:lnTo>
                  <a:lnTo>
                    <a:pt x="968" y="53"/>
                  </a:lnTo>
                  <a:lnTo>
                    <a:pt x="963" y="53"/>
                  </a:lnTo>
                  <a:lnTo>
                    <a:pt x="964" y="50"/>
                  </a:lnTo>
                  <a:lnTo>
                    <a:pt x="961" y="48"/>
                  </a:lnTo>
                  <a:lnTo>
                    <a:pt x="953" y="49"/>
                  </a:lnTo>
                  <a:lnTo>
                    <a:pt x="938" y="53"/>
                  </a:lnTo>
                  <a:lnTo>
                    <a:pt x="939" y="54"/>
                  </a:lnTo>
                  <a:lnTo>
                    <a:pt x="940" y="56"/>
                  </a:lnTo>
                  <a:lnTo>
                    <a:pt x="942" y="56"/>
                  </a:lnTo>
                  <a:lnTo>
                    <a:pt x="943" y="56"/>
                  </a:lnTo>
                  <a:lnTo>
                    <a:pt x="935" y="58"/>
                  </a:lnTo>
                  <a:lnTo>
                    <a:pt x="927" y="59"/>
                  </a:lnTo>
                  <a:lnTo>
                    <a:pt x="918" y="59"/>
                  </a:lnTo>
                  <a:lnTo>
                    <a:pt x="910" y="59"/>
                  </a:lnTo>
                  <a:lnTo>
                    <a:pt x="919" y="58"/>
                  </a:lnTo>
                  <a:lnTo>
                    <a:pt x="920" y="57"/>
                  </a:lnTo>
                  <a:lnTo>
                    <a:pt x="916" y="54"/>
                  </a:lnTo>
                  <a:lnTo>
                    <a:pt x="909" y="53"/>
                  </a:lnTo>
                  <a:lnTo>
                    <a:pt x="901" y="53"/>
                  </a:lnTo>
                  <a:lnTo>
                    <a:pt x="895" y="53"/>
                  </a:lnTo>
                  <a:lnTo>
                    <a:pt x="894" y="56"/>
                  </a:lnTo>
                  <a:lnTo>
                    <a:pt x="901" y="59"/>
                  </a:lnTo>
                  <a:lnTo>
                    <a:pt x="894" y="59"/>
                  </a:lnTo>
                  <a:lnTo>
                    <a:pt x="886" y="58"/>
                  </a:lnTo>
                  <a:lnTo>
                    <a:pt x="880" y="58"/>
                  </a:lnTo>
                  <a:lnTo>
                    <a:pt x="874" y="60"/>
                  </a:lnTo>
                  <a:lnTo>
                    <a:pt x="866" y="62"/>
                  </a:lnTo>
                  <a:lnTo>
                    <a:pt x="856" y="65"/>
                  </a:lnTo>
                  <a:lnTo>
                    <a:pt x="843" y="67"/>
                  </a:lnTo>
                  <a:lnTo>
                    <a:pt x="830" y="69"/>
                  </a:lnTo>
                  <a:lnTo>
                    <a:pt x="817" y="71"/>
                  </a:lnTo>
                  <a:lnTo>
                    <a:pt x="804" y="72"/>
                  </a:lnTo>
                  <a:lnTo>
                    <a:pt x="794" y="71"/>
                  </a:lnTo>
                  <a:lnTo>
                    <a:pt x="786" y="69"/>
                  </a:lnTo>
                  <a:lnTo>
                    <a:pt x="792" y="67"/>
                  </a:lnTo>
                  <a:lnTo>
                    <a:pt x="788" y="65"/>
                  </a:lnTo>
                  <a:lnTo>
                    <a:pt x="779" y="62"/>
                  </a:lnTo>
                  <a:lnTo>
                    <a:pt x="765" y="62"/>
                  </a:lnTo>
                  <a:lnTo>
                    <a:pt x="752" y="64"/>
                  </a:lnTo>
                  <a:lnTo>
                    <a:pt x="743" y="65"/>
                  </a:lnTo>
                  <a:lnTo>
                    <a:pt x="741" y="69"/>
                  </a:lnTo>
                  <a:lnTo>
                    <a:pt x="749" y="75"/>
                  </a:lnTo>
                  <a:lnTo>
                    <a:pt x="728" y="74"/>
                  </a:lnTo>
                  <a:lnTo>
                    <a:pt x="706" y="73"/>
                  </a:lnTo>
                  <a:lnTo>
                    <a:pt x="685" y="73"/>
                  </a:lnTo>
                  <a:lnTo>
                    <a:pt x="664" y="72"/>
                  </a:lnTo>
                  <a:lnTo>
                    <a:pt x="644" y="72"/>
                  </a:lnTo>
                  <a:lnTo>
                    <a:pt x="622" y="73"/>
                  </a:lnTo>
                  <a:lnTo>
                    <a:pt x="601" y="75"/>
                  </a:lnTo>
                  <a:lnTo>
                    <a:pt x="579" y="79"/>
                  </a:lnTo>
                  <a:lnTo>
                    <a:pt x="580" y="81"/>
                  </a:lnTo>
                  <a:lnTo>
                    <a:pt x="580" y="83"/>
                  </a:lnTo>
                  <a:lnTo>
                    <a:pt x="577" y="86"/>
                  </a:lnTo>
                  <a:lnTo>
                    <a:pt x="573" y="87"/>
                  </a:lnTo>
                  <a:lnTo>
                    <a:pt x="575" y="86"/>
                  </a:lnTo>
                  <a:lnTo>
                    <a:pt x="576" y="84"/>
                  </a:lnTo>
                  <a:lnTo>
                    <a:pt x="576" y="82"/>
                  </a:lnTo>
                  <a:lnTo>
                    <a:pt x="564" y="82"/>
                  </a:lnTo>
                  <a:lnTo>
                    <a:pt x="553" y="82"/>
                  </a:lnTo>
                  <a:lnTo>
                    <a:pt x="540" y="82"/>
                  </a:lnTo>
                  <a:lnTo>
                    <a:pt x="528" y="83"/>
                  </a:lnTo>
                  <a:lnTo>
                    <a:pt x="517" y="84"/>
                  </a:lnTo>
                  <a:lnTo>
                    <a:pt x="505" y="87"/>
                  </a:lnTo>
                  <a:lnTo>
                    <a:pt x="494" y="89"/>
                  </a:lnTo>
                  <a:lnTo>
                    <a:pt x="482" y="90"/>
                  </a:lnTo>
                  <a:lnTo>
                    <a:pt x="471" y="92"/>
                  </a:lnTo>
                  <a:lnTo>
                    <a:pt x="459" y="95"/>
                  </a:lnTo>
                  <a:lnTo>
                    <a:pt x="448" y="96"/>
                  </a:lnTo>
                  <a:lnTo>
                    <a:pt x="436" y="97"/>
                  </a:lnTo>
                  <a:lnTo>
                    <a:pt x="425" y="98"/>
                  </a:lnTo>
                  <a:lnTo>
                    <a:pt x="412" y="99"/>
                  </a:lnTo>
                  <a:lnTo>
                    <a:pt x="400" y="99"/>
                  </a:lnTo>
                  <a:lnTo>
                    <a:pt x="389" y="98"/>
                  </a:lnTo>
                  <a:lnTo>
                    <a:pt x="377" y="101"/>
                  </a:lnTo>
                  <a:lnTo>
                    <a:pt x="364" y="103"/>
                  </a:lnTo>
                  <a:lnTo>
                    <a:pt x="347" y="105"/>
                  </a:lnTo>
                  <a:lnTo>
                    <a:pt x="330" y="109"/>
                  </a:lnTo>
                  <a:lnTo>
                    <a:pt x="311" y="112"/>
                  </a:lnTo>
                  <a:lnTo>
                    <a:pt x="292" y="115"/>
                  </a:lnTo>
                  <a:lnTo>
                    <a:pt x="271" y="120"/>
                  </a:lnTo>
                  <a:lnTo>
                    <a:pt x="251" y="125"/>
                  </a:lnTo>
                  <a:lnTo>
                    <a:pt x="231" y="129"/>
                  </a:lnTo>
                  <a:lnTo>
                    <a:pt x="211" y="135"/>
                  </a:lnTo>
                  <a:lnTo>
                    <a:pt x="192" y="141"/>
                  </a:lnTo>
                  <a:lnTo>
                    <a:pt x="173" y="148"/>
                  </a:lnTo>
                  <a:lnTo>
                    <a:pt x="157" y="156"/>
                  </a:lnTo>
                  <a:lnTo>
                    <a:pt x="142" y="164"/>
                  </a:lnTo>
                  <a:lnTo>
                    <a:pt x="130" y="173"/>
                  </a:lnTo>
                  <a:lnTo>
                    <a:pt x="119" y="182"/>
                  </a:lnTo>
                  <a:lnTo>
                    <a:pt x="113" y="185"/>
                  </a:lnTo>
                  <a:lnTo>
                    <a:pt x="105" y="187"/>
                  </a:lnTo>
                  <a:lnTo>
                    <a:pt x="96" y="189"/>
                  </a:lnTo>
                  <a:lnTo>
                    <a:pt x="87" y="193"/>
                  </a:lnTo>
                  <a:lnTo>
                    <a:pt x="77" y="196"/>
                  </a:lnTo>
                  <a:lnTo>
                    <a:pt x="66" y="200"/>
                  </a:lnTo>
                  <a:lnTo>
                    <a:pt x="56" y="202"/>
                  </a:lnTo>
                  <a:lnTo>
                    <a:pt x="45" y="203"/>
                  </a:lnTo>
                  <a:lnTo>
                    <a:pt x="29" y="193"/>
                  </a:lnTo>
                  <a:lnTo>
                    <a:pt x="18" y="182"/>
                  </a:lnTo>
                  <a:lnTo>
                    <a:pt x="11" y="171"/>
                  </a:lnTo>
                  <a:lnTo>
                    <a:pt x="6" y="159"/>
                  </a:lnTo>
                  <a:lnTo>
                    <a:pt x="3" y="148"/>
                  </a:lnTo>
                  <a:lnTo>
                    <a:pt x="2" y="136"/>
                  </a:lnTo>
                  <a:lnTo>
                    <a:pt x="2" y="126"/>
                  </a:lnTo>
                  <a:lnTo>
                    <a:pt x="0" y="115"/>
                  </a:lnTo>
                  <a:lnTo>
                    <a:pt x="2" y="87"/>
                  </a:lnTo>
                  <a:lnTo>
                    <a:pt x="9" y="58"/>
                  </a:lnTo>
                  <a:lnTo>
                    <a:pt x="18" y="29"/>
                  </a:lnTo>
                  <a:lnTo>
                    <a:pt x="27" y="0"/>
                  </a:lnTo>
                  <a:lnTo>
                    <a:pt x="1038"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48" name="Freeform 58">
              <a:extLst>
                <a:ext uri="{FF2B5EF4-FFF2-40B4-BE49-F238E27FC236}">
                  <a16:creationId xmlns:a16="http://schemas.microsoft.com/office/drawing/2014/main" id="{4796B7F3-E119-4C95-AE26-A811359460AC}"/>
                </a:ext>
              </a:extLst>
            </p:cNvPr>
            <p:cNvSpPr>
              <a:spLocks/>
            </p:cNvSpPr>
            <p:nvPr/>
          </p:nvSpPr>
          <p:spPr bwMode="auto">
            <a:xfrm>
              <a:off x="3772" y="1394"/>
              <a:ext cx="311" cy="51"/>
            </a:xfrm>
            <a:custGeom>
              <a:avLst/>
              <a:gdLst>
                <a:gd name="T0" fmla="*/ 3 w 623"/>
                <a:gd name="T1" fmla="*/ 36 h 103"/>
                <a:gd name="T2" fmla="*/ 18 w 623"/>
                <a:gd name="T3" fmla="*/ 21 h 103"/>
                <a:gd name="T4" fmla="*/ 32 w 623"/>
                <a:gd name="T5" fmla="*/ 10 h 103"/>
                <a:gd name="T6" fmla="*/ 57 w 623"/>
                <a:gd name="T7" fmla="*/ 5 h 103"/>
                <a:gd name="T8" fmla="*/ 94 w 623"/>
                <a:gd name="T9" fmla="*/ 1 h 103"/>
                <a:gd name="T10" fmla="*/ 138 w 623"/>
                <a:gd name="T11" fmla="*/ 2 h 103"/>
                <a:gd name="T12" fmla="*/ 161 w 623"/>
                <a:gd name="T13" fmla="*/ 3 h 103"/>
                <a:gd name="T14" fmla="*/ 179 w 623"/>
                <a:gd name="T15" fmla="*/ 1 h 103"/>
                <a:gd name="T16" fmla="*/ 187 w 623"/>
                <a:gd name="T17" fmla="*/ 8 h 103"/>
                <a:gd name="T18" fmla="*/ 184 w 623"/>
                <a:gd name="T19" fmla="*/ 9 h 103"/>
                <a:gd name="T20" fmla="*/ 193 w 623"/>
                <a:gd name="T21" fmla="*/ 13 h 103"/>
                <a:gd name="T22" fmla="*/ 211 w 623"/>
                <a:gd name="T23" fmla="*/ 13 h 103"/>
                <a:gd name="T24" fmla="*/ 234 w 623"/>
                <a:gd name="T25" fmla="*/ 11 h 103"/>
                <a:gd name="T26" fmla="*/ 235 w 623"/>
                <a:gd name="T27" fmla="*/ 8 h 103"/>
                <a:gd name="T28" fmla="*/ 243 w 623"/>
                <a:gd name="T29" fmla="*/ 6 h 103"/>
                <a:gd name="T30" fmla="*/ 257 w 623"/>
                <a:gd name="T31" fmla="*/ 4 h 103"/>
                <a:gd name="T32" fmla="*/ 252 w 623"/>
                <a:gd name="T33" fmla="*/ 4 h 103"/>
                <a:gd name="T34" fmla="*/ 242 w 623"/>
                <a:gd name="T35" fmla="*/ 6 h 103"/>
                <a:gd name="T36" fmla="*/ 244 w 623"/>
                <a:gd name="T37" fmla="*/ 11 h 103"/>
                <a:gd name="T38" fmla="*/ 256 w 623"/>
                <a:gd name="T39" fmla="*/ 10 h 103"/>
                <a:gd name="T40" fmla="*/ 249 w 623"/>
                <a:gd name="T41" fmla="*/ 12 h 103"/>
                <a:gd name="T42" fmla="*/ 244 w 623"/>
                <a:gd name="T43" fmla="*/ 14 h 103"/>
                <a:gd name="T44" fmla="*/ 235 w 623"/>
                <a:gd name="T45" fmla="*/ 14 h 103"/>
                <a:gd name="T46" fmla="*/ 235 w 623"/>
                <a:gd name="T47" fmla="*/ 14 h 103"/>
                <a:gd name="T48" fmla="*/ 222 w 623"/>
                <a:gd name="T49" fmla="*/ 12 h 103"/>
                <a:gd name="T50" fmla="*/ 206 w 623"/>
                <a:gd name="T51" fmla="*/ 15 h 103"/>
                <a:gd name="T52" fmla="*/ 215 w 623"/>
                <a:gd name="T53" fmla="*/ 17 h 103"/>
                <a:gd name="T54" fmla="*/ 213 w 623"/>
                <a:gd name="T55" fmla="*/ 20 h 103"/>
                <a:gd name="T56" fmla="*/ 218 w 623"/>
                <a:gd name="T57" fmla="*/ 21 h 103"/>
                <a:gd name="T58" fmla="*/ 220 w 623"/>
                <a:gd name="T59" fmla="*/ 25 h 103"/>
                <a:gd name="T60" fmla="*/ 226 w 623"/>
                <a:gd name="T61" fmla="*/ 26 h 103"/>
                <a:gd name="T62" fmla="*/ 243 w 623"/>
                <a:gd name="T63" fmla="*/ 26 h 103"/>
                <a:gd name="T64" fmla="*/ 249 w 623"/>
                <a:gd name="T65" fmla="*/ 24 h 103"/>
                <a:gd name="T66" fmla="*/ 253 w 623"/>
                <a:gd name="T67" fmla="*/ 26 h 103"/>
                <a:gd name="T68" fmla="*/ 262 w 623"/>
                <a:gd name="T69" fmla="*/ 25 h 103"/>
                <a:gd name="T70" fmla="*/ 267 w 623"/>
                <a:gd name="T71" fmla="*/ 22 h 103"/>
                <a:gd name="T72" fmla="*/ 276 w 623"/>
                <a:gd name="T73" fmla="*/ 24 h 103"/>
                <a:gd name="T74" fmla="*/ 282 w 623"/>
                <a:gd name="T75" fmla="*/ 22 h 103"/>
                <a:gd name="T76" fmla="*/ 290 w 623"/>
                <a:gd name="T77" fmla="*/ 22 h 103"/>
                <a:gd name="T78" fmla="*/ 300 w 623"/>
                <a:gd name="T79" fmla="*/ 22 h 103"/>
                <a:gd name="T80" fmla="*/ 285 w 623"/>
                <a:gd name="T81" fmla="*/ 24 h 103"/>
                <a:gd name="T82" fmla="*/ 268 w 623"/>
                <a:gd name="T83" fmla="*/ 28 h 103"/>
                <a:gd name="T84" fmla="*/ 259 w 623"/>
                <a:gd name="T85" fmla="*/ 28 h 103"/>
                <a:gd name="T86" fmla="*/ 255 w 623"/>
                <a:gd name="T87" fmla="*/ 29 h 103"/>
                <a:gd name="T88" fmla="*/ 250 w 623"/>
                <a:gd name="T89" fmla="*/ 32 h 103"/>
                <a:gd name="T90" fmla="*/ 260 w 623"/>
                <a:gd name="T91" fmla="*/ 34 h 103"/>
                <a:gd name="T92" fmla="*/ 273 w 623"/>
                <a:gd name="T93" fmla="*/ 30 h 103"/>
                <a:gd name="T94" fmla="*/ 278 w 623"/>
                <a:gd name="T95" fmla="*/ 30 h 103"/>
                <a:gd name="T96" fmla="*/ 287 w 623"/>
                <a:gd name="T97" fmla="*/ 32 h 103"/>
                <a:gd name="T98" fmla="*/ 282 w 623"/>
                <a:gd name="T99" fmla="*/ 36 h 103"/>
                <a:gd name="T100" fmla="*/ 296 w 623"/>
                <a:gd name="T101" fmla="*/ 36 h 103"/>
                <a:gd name="T102" fmla="*/ 294 w 623"/>
                <a:gd name="T103" fmla="*/ 39 h 103"/>
                <a:gd name="T104" fmla="*/ 275 w 623"/>
                <a:gd name="T105" fmla="*/ 39 h 103"/>
                <a:gd name="T106" fmla="*/ 278 w 623"/>
                <a:gd name="T107" fmla="*/ 42 h 103"/>
                <a:gd name="T108" fmla="*/ 277 w 623"/>
                <a:gd name="T109" fmla="*/ 47 h 103"/>
                <a:gd name="T110" fmla="*/ 303 w 623"/>
                <a:gd name="T111" fmla="*/ 48 h 103"/>
                <a:gd name="T112" fmla="*/ 311 w 623"/>
                <a:gd name="T113" fmla="*/ 50 h 103"/>
                <a:gd name="T114" fmla="*/ 309 w 623"/>
                <a:gd name="T115" fmla="*/ 51 h 1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3" h="103">
                  <a:moveTo>
                    <a:pt x="0" y="103"/>
                  </a:moveTo>
                  <a:lnTo>
                    <a:pt x="3" y="91"/>
                  </a:lnTo>
                  <a:lnTo>
                    <a:pt x="5" y="81"/>
                  </a:lnTo>
                  <a:lnTo>
                    <a:pt x="7" y="72"/>
                  </a:lnTo>
                  <a:lnTo>
                    <a:pt x="11" y="65"/>
                  </a:lnTo>
                  <a:lnTo>
                    <a:pt x="21" y="59"/>
                  </a:lnTo>
                  <a:lnTo>
                    <a:pt x="29" y="51"/>
                  </a:lnTo>
                  <a:lnTo>
                    <a:pt x="37" y="43"/>
                  </a:lnTo>
                  <a:lnTo>
                    <a:pt x="44" y="35"/>
                  </a:lnTo>
                  <a:lnTo>
                    <a:pt x="48" y="30"/>
                  </a:lnTo>
                  <a:lnTo>
                    <a:pt x="55" y="25"/>
                  </a:lnTo>
                  <a:lnTo>
                    <a:pt x="65" y="21"/>
                  </a:lnTo>
                  <a:lnTo>
                    <a:pt x="76" y="17"/>
                  </a:lnTo>
                  <a:lnTo>
                    <a:pt x="89" y="14"/>
                  </a:lnTo>
                  <a:lnTo>
                    <a:pt x="102" y="12"/>
                  </a:lnTo>
                  <a:lnTo>
                    <a:pt x="114" y="10"/>
                  </a:lnTo>
                  <a:lnTo>
                    <a:pt x="124" y="10"/>
                  </a:lnTo>
                  <a:lnTo>
                    <a:pt x="146" y="6"/>
                  </a:lnTo>
                  <a:lnTo>
                    <a:pt x="167" y="3"/>
                  </a:lnTo>
                  <a:lnTo>
                    <a:pt x="189" y="2"/>
                  </a:lnTo>
                  <a:lnTo>
                    <a:pt x="211" y="0"/>
                  </a:lnTo>
                  <a:lnTo>
                    <a:pt x="233" y="2"/>
                  </a:lnTo>
                  <a:lnTo>
                    <a:pt x="254" y="2"/>
                  </a:lnTo>
                  <a:lnTo>
                    <a:pt x="276" y="4"/>
                  </a:lnTo>
                  <a:lnTo>
                    <a:pt x="297" y="5"/>
                  </a:lnTo>
                  <a:lnTo>
                    <a:pt x="305" y="6"/>
                  </a:lnTo>
                  <a:lnTo>
                    <a:pt x="314" y="6"/>
                  </a:lnTo>
                  <a:lnTo>
                    <a:pt x="323" y="6"/>
                  </a:lnTo>
                  <a:lnTo>
                    <a:pt x="332" y="6"/>
                  </a:lnTo>
                  <a:lnTo>
                    <a:pt x="342" y="5"/>
                  </a:lnTo>
                  <a:lnTo>
                    <a:pt x="351" y="4"/>
                  </a:lnTo>
                  <a:lnTo>
                    <a:pt x="359" y="3"/>
                  </a:lnTo>
                  <a:lnTo>
                    <a:pt x="368" y="2"/>
                  </a:lnTo>
                  <a:lnTo>
                    <a:pt x="367" y="7"/>
                  </a:lnTo>
                  <a:lnTo>
                    <a:pt x="369" y="13"/>
                  </a:lnTo>
                  <a:lnTo>
                    <a:pt x="374" y="17"/>
                  </a:lnTo>
                  <a:lnTo>
                    <a:pt x="380" y="17"/>
                  </a:lnTo>
                  <a:lnTo>
                    <a:pt x="376" y="19"/>
                  </a:lnTo>
                  <a:lnTo>
                    <a:pt x="372" y="19"/>
                  </a:lnTo>
                  <a:lnTo>
                    <a:pt x="368" y="19"/>
                  </a:lnTo>
                  <a:lnTo>
                    <a:pt x="367" y="20"/>
                  </a:lnTo>
                  <a:lnTo>
                    <a:pt x="373" y="23"/>
                  </a:lnTo>
                  <a:lnTo>
                    <a:pt x="380" y="25"/>
                  </a:lnTo>
                  <a:lnTo>
                    <a:pt x="387" y="27"/>
                  </a:lnTo>
                  <a:lnTo>
                    <a:pt x="391" y="27"/>
                  </a:lnTo>
                  <a:lnTo>
                    <a:pt x="402" y="26"/>
                  </a:lnTo>
                  <a:lnTo>
                    <a:pt x="413" y="26"/>
                  </a:lnTo>
                  <a:lnTo>
                    <a:pt x="423" y="26"/>
                  </a:lnTo>
                  <a:lnTo>
                    <a:pt x="435" y="26"/>
                  </a:lnTo>
                  <a:lnTo>
                    <a:pt x="446" y="25"/>
                  </a:lnTo>
                  <a:lnTo>
                    <a:pt x="457" y="23"/>
                  </a:lnTo>
                  <a:lnTo>
                    <a:pt x="468" y="22"/>
                  </a:lnTo>
                  <a:lnTo>
                    <a:pt x="479" y="19"/>
                  </a:lnTo>
                  <a:lnTo>
                    <a:pt x="476" y="17"/>
                  </a:lnTo>
                  <a:lnTo>
                    <a:pt x="473" y="15"/>
                  </a:lnTo>
                  <a:lnTo>
                    <a:pt x="470" y="17"/>
                  </a:lnTo>
                  <a:lnTo>
                    <a:pt x="467" y="17"/>
                  </a:lnTo>
                  <a:lnTo>
                    <a:pt x="474" y="14"/>
                  </a:lnTo>
                  <a:lnTo>
                    <a:pt x="480" y="13"/>
                  </a:lnTo>
                  <a:lnTo>
                    <a:pt x="487" y="12"/>
                  </a:lnTo>
                  <a:lnTo>
                    <a:pt x="494" y="11"/>
                  </a:lnTo>
                  <a:lnTo>
                    <a:pt x="501" y="10"/>
                  </a:lnTo>
                  <a:lnTo>
                    <a:pt x="508" y="9"/>
                  </a:lnTo>
                  <a:lnTo>
                    <a:pt x="514" y="9"/>
                  </a:lnTo>
                  <a:lnTo>
                    <a:pt x="521" y="7"/>
                  </a:lnTo>
                  <a:lnTo>
                    <a:pt x="516" y="9"/>
                  </a:lnTo>
                  <a:lnTo>
                    <a:pt x="510" y="9"/>
                  </a:lnTo>
                  <a:lnTo>
                    <a:pt x="504" y="9"/>
                  </a:lnTo>
                  <a:lnTo>
                    <a:pt x="498" y="10"/>
                  </a:lnTo>
                  <a:lnTo>
                    <a:pt x="493" y="10"/>
                  </a:lnTo>
                  <a:lnTo>
                    <a:pt x="488" y="11"/>
                  </a:lnTo>
                  <a:lnTo>
                    <a:pt x="485" y="13"/>
                  </a:lnTo>
                  <a:lnTo>
                    <a:pt x="482" y="17"/>
                  </a:lnTo>
                  <a:lnTo>
                    <a:pt x="482" y="20"/>
                  </a:lnTo>
                  <a:lnTo>
                    <a:pt x="485" y="21"/>
                  </a:lnTo>
                  <a:lnTo>
                    <a:pt x="489" y="22"/>
                  </a:lnTo>
                  <a:lnTo>
                    <a:pt x="494" y="22"/>
                  </a:lnTo>
                  <a:lnTo>
                    <a:pt x="501" y="21"/>
                  </a:lnTo>
                  <a:lnTo>
                    <a:pt x="506" y="21"/>
                  </a:lnTo>
                  <a:lnTo>
                    <a:pt x="512" y="20"/>
                  </a:lnTo>
                  <a:lnTo>
                    <a:pt x="518" y="21"/>
                  </a:lnTo>
                  <a:lnTo>
                    <a:pt x="509" y="22"/>
                  </a:lnTo>
                  <a:lnTo>
                    <a:pt x="501" y="23"/>
                  </a:lnTo>
                  <a:lnTo>
                    <a:pt x="498" y="25"/>
                  </a:lnTo>
                  <a:lnTo>
                    <a:pt x="504" y="27"/>
                  </a:lnTo>
                  <a:lnTo>
                    <a:pt x="499" y="28"/>
                  </a:lnTo>
                  <a:lnTo>
                    <a:pt x="495" y="29"/>
                  </a:lnTo>
                  <a:lnTo>
                    <a:pt x="489" y="29"/>
                  </a:lnTo>
                  <a:lnTo>
                    <a:pt x="485" y="29"/>
                  </a:lnTo>
                  <a:lnTo>
                    <a:pt x="480" y="29"/>
                  </a:lnTo>
                  <a:lnTo>
                    <a:pt x="474" y="29"/>
                  </a:lnTo>
                  <a:lnTo>
                    <a:pt x="470" y="29"/>
                  </a:lnTo>
                  <a:lnTo>
                    <a:pt x="465" y="30"/>
                  </a:lnTo>
                  <a:lnTo>
                    <a:pt x="466" y="30"/>
                  </a:lnTo>
                  <a:lnTo>
                    <a:pt x="468" y="29"/>
                  </a:lnTo>
                  <a:lnTo>
                    <a:pt x="470" y="28"/>
                  </a:lnTo>
                  <a:lnTo>
                    <a:pt x="471" y="27"/>
                  </a:lnTo>
                  <a:lnTo>
                    <a:pt x="463" y="26"/>
                  </a:lnTo>
                  <a:lnTo>
                    <a:pt x="455" y="25"/>
                  </a:lnTo>
                  <a:lnTo>
                    <a:pt x="445" y="25"/>
                  </a:lnTo>
                  <a:lnTo>
                    <a:pt x="437" y="26"/>
                  </a:lnTo>
                  <a:lnTo>
                    <a:pt x="429" y="27"/>
                  </a:lnTo>
                  <a:lnTo>
                    <a:pt x="421" y="28"/>
                  </a:lnTo>
                  <a:lnTo>
                    <a:pt x="413" y="30"/>
                  </a:lnTo>
                  <a:lnTo>
                    <a:pt x="405" y="33"/>
                  </a:lnTo>
                  <a:lnTo>
                    <a:pt x="413" y="36"/>
                  </a:lnTo>
                  <a:lnTo>
                    <a:pt x="422" y="36"/>
                  </a:lnTo>
                  <a:lnTo>
                    <a:pt x="430" y="34"/>
                  </a:lnTo>
                  <a:lnTo>
                    <a:pt x="438" y="33"/>
                  </a:lnTo>
                  <a:lnTo>
                    <a:pt x="434" y="35"/>
                  </a:lnTo>
                  <a:lnTo>
                    <a:pt x="430" y="37"/>
                  </a:lnTo>
                  <a:lnTo>
                    <a:pt x="426" y="40"/>
                  </a:lnTo>
                  <a:lnTo>
                    <a:pt x="423" y="42"/>
                  </a:lnTo>
                  <a:lnTo>
                    <a:pt x="423" y="43"/>
                  </a:lnTo>
                  <a:lnTo>
                    <a:pt x="427" y="44"/>
                  </a:lnTo>
                  <a:lnTo>
                    <a:pt x="436" y="43"/>
                  </a:lnTo>
                  <a:lnTo>
                    <a:pt x="450" y="42"/>
                  </a:lnTo>
                  <a:lnTo>
                    <a:pt x="445" y="45"/>
                  </a:lnTo>
                  <a:lnTo>
                    <a:pt x="442" y="49"/>
                  </a:lnTo>
                  <a:lnTo>
                    <a:pt x="440" y="51"/>
                  </a:lnTo>
                  <a:lnTo>
                    <a:pt x="440" y="53"/>
                  </a:lnTo>
                  <a:lnTo>
                    <a:pt x="441" y="55"/>
                  </a:lnTo>
                  <a:lnTo>
                    <a:pt x="445" y="56"/>
                  </a:lnTo>
                  <a:lnTo>
                    <a:pt x="453" y="53"/>
                  </a:lnTo>
                  <a:lnTo>
                    <a:pt x="465" y="50"/>
                  </a:lnTo>
                  <a:lnTo>
                    <a:pt x="472" y="53"/>
                  </a:lnTo>
                  <a:lnTo>
                    <a:pt x="480" y="55"/>
                  </a:lnTo>
                  <a:lnTo>
                    <a:pt x="486" y="53"/>
                  </a:lnTo>
                  <a:lnTo>
                    <a:pt x="485" y="50"/>
                  </a:lnTo>
                  <a:lnTo>
                    <a:pt x="489" y="51"/>
                  </a:lnTo>
                  <a:lnTo>
                    <a:pt x="495" y="50"/>
                  </a:lnTo>
                  <a:lnTo>
                    <a:pt x="499" y="49"/>
                  </a:lnTo>
                  <a:lnTo>
                    <a:pt x="504" y="48"/>
                  </a:lnTo>
                  <a:lnTo>
                    <a:pt x="504" y="49"/>
                  </a:lnTo>
                  <a:lnTo>
                    <a:pt x="505" y="51"/>
                  </a:lnTo>
                  <a:lnTo>
                    <a:pt x="506" y="52"/>
                  </a:lnTo>
                  <a:lnTo>
                    <a:pt x="513" y="49"/>
                  </a:lnTo>
                  <a:lnTo>
                    <a:pt x="519" y="49"/>
                  </a:lnTo>
                  <a:lnTo>
                    <a:pt x="525" y="50"/>
                  </a:lnTo>
                  <a:lnTo>
                    <a:pt x="533" y="50"/>
                  </a:lnTo>
                  <a:lnTo>
                    <a:pt x="534" y="49"/>
                  </a:lnTo>
                  <a:lnTo>
                    <a:pt x="535" y="48"/>
                  </a:lnTo>
                  <a:lnTo>
                    <a:pt x="535" y="45"/>
                  </a:lnTo>
                  <a:lnTo>
                    <a:pt x="535" y="43"/>
                  </a:lnTo>
                  <a:lnTo>
                    <a:pt x="541" y="45"/>
                  </a:lnTo>
                  <a:lnTo>
                    <a:pt x="548" y="48"/>
                  </a:lnTo>
                  <a:lnTo>
                    <a:pt x="553" y="48"/>
                  </a:lnTo>
                  <a:lnTo>
                    <a:pt x="558" y="49"/>
                  </a:lnTo>
                  <a:lnTo>
                    <a:pt x="562" y="48"/>
                  </a:lnTo>
                  <a:lnTo>
                    <a:pt x="564" y="48"/>
                  </a:lnTo>
                  <a:lnTo>
                    <a:pt x="565" y="45"/>
                  </a:lnTo>
                  <a:lnTo>
                    <a:pt x="564" y="44"/>
                  </a:lnTo>
                  <a:lnTo>
                    <a:pt x="570" y="44"/>
                  </a:lnTo>
                  <a:lnTo>
                    <a:pt x="574" y="44"/>
                  </a:lnTo>
                  <a:lnTo>
                    <a:pt x="580" y="44"/>
                  </a:lnTo>
                  <a:lnTo>
                    <a:pt x="585" y="45"/>
                  </a:lnTo>
                  <a:lnTo>
                    <a:pt x="591" y="45"/>
                  </a:lnTo>
                  <a:lnTo>
                    <a:pt x="595" y="45"/>
                  </a:lnTo>
                  <a:lnTo>
                    <a:pt x="601" y="45"/>
                  </a:lnTo>
                  <a:lnTo>
                    <a:pt x="607" y="44"/>
                  </a:lnTo>
                  <a:lnTo>
                    <a:pt x="595" y="45"/>
                  </a:lnTo>
                  <a:lnTo>
                    <a:pt x="584" y="47"/>
                  </a:lnTo>
                  <a:lnTo>
                    <a:pt x="571" y="48"/>
                  </a:lnTo>
                  <a:lnTo>
                    <a:pt x="559" y="49"/>
                  </a:lnTo>
                  <a:lnTo>
                    <a:pt x="549" y="51"/>
                  </a:lnTo>
                  <a:lnTo>
                    <a:pt x="541" y="53"/>
                  </a:lnTo>
                  <a:lnTo>
                    <a:pt x="536" y="57"/>
                  </a:lnTo>
                  <a:lnTo>
                    <a:pt x="535" y="61"/>
                  </a:lnTo>
                  <a:lnTo>
                    <a:pt x="529" y="59"/>
                  </a:lnTo>
                  <a:lnTo>
                    <a:pt x="524" y="58"/>
                  </a:lnTo>
                  <a:lnTo>
                    <a:pt x="518" y="56"/>
                  </a:lnTo>
                  <a:lnTo>
                    <a:pt x="513" y="56"/>
                  </a:lnTo>
                  <a:lnTo>
                    <a:pt x="510" y="56"/>
                  </a:lnTo>
                  <a:lnTo>
                    <a:pt x="509" y="56"/>
                  </a:lnTo>
                  <a:lnTo>
                    <a:pt x="510" y="58"/>
                  </a:lnTo>
                  <a:lnTo>
                    <a:pt x="516" y="61"/>
                  </a:lnTo>
                  <a:lnTo>
                    <a:pt x="511" y="64"/>
                  </a:lnTo>
                  <a:lnTo>
                    <a:pt x="505" y="64"/>
                  </a:lnTo>
                  <a:lnTo>
                    <a:pt x="501" y="65"/>
                  </a:lnTo>
                  <a:lnTo>
                    <a:pt x="496" y="67"/>
                  </a:lnTo>
                  <a:lnTo>
                    <a:pt x="502" y="68"/>
                  </a:lnTo>
                  <a:lnTo>
                    <a:pt x="510" y="68"/>
                  </a:lnTo>
                  <a:lnTo>
                    <a:pt x="520" y="68"/>
                  </a:lnTo>
                  <a:lnTo>
                    <a:pt x="529" y="67"/>
                  </a:lnTo>
                  <a:lnTo>
                    <a:pt x="539" y="66"/>
                  </a:lnTo>
                  <a:lnTo>
                    <a:pt x="544" y="64"/>
                  </a:lnTo>
                  <a:lnTo>
                    <a:pt x="547" y="61"/>
                  </a:lnTo>
                  <a:lnTo>
                    <a:pt x="544" y="58"/>
                  </a:lnTo>
                  <a:lnTo>
                    <a:pt x="550" y="58"/>
                  </a:lnTo>
                  <a:lnTo>
                    <a:pt x="555" y="58"/>
                  </a:lnTo>
                  <a:lnTo>
                    <a:pt x="557" y="60"/>
                  </a:lnTo>
                  <a:lnTo>
                    <a:pt x="555" y="64"/>
                  </a:lnTo>
                  <a:lnTo>
                    <a:pt x="562" y="66"/>
                  </a:lnTo>
                  <a:lnTo>
                    <a:pt x="568" y="65"/>
                  </a:lnTo>
                  <a:lnTo>
                    <a:pt x="574" y="64"/>
                  </a:lnTo>
                  <a:lnTo>
                    <a:pt x="580" y="67"/>
                  </a:lnTo>
                  <a:lnTo>
                    <a:pt x="574" y="68"/>
                  </a:lnTo>
                  <a:lnTo>
                    <a:pt x="570" y="71"/>
                  </a:lnTo>
                  <a:lnTo>
                    <a:pt x="565" y="72"/>
                  </a:lnTo>
                  <a:lnTo>
                    <a:pt x="565" y="74"/>
                  </a:lnTo>
                  <a:lnTo>
                    <a:pt x="569" y="75"/>
                  </a:lnTo>
                  <a:lnTo>
                    <a:pt x="577" y="75"/>
                  </a:lnTo>
                  <a:lnTo>
                    <a:pt x="593" y="73"/>
                  </a:lnTo>
                  <a:lnTo>
                    <a:pt x="617" y="70"/>
                  </a:lnTo>
                  <a:lnTo>
                    <a:pt x="608" y="74"/>
                  </a:lnTo>
                  <a:lnTo>
                    <a:pt x="599" y="78"/>
                  </a:lnTo>
                  <a:lnTo>
                    <a:pt x="589" y="79"/>
                  </a:lnTo>
                  <a:lnTo>
                    <a:pt x="579" y="79"/>
                  </a:lnTo>
                  <a:lnTo>
                    <a:pt x="570" y="78"/>
                  </a:lnTo>
                  <a:lnTo>
                    <a:pt x="559" y="78"/>
                  </a:lnTo>
                  <a:lnTo>
                    <a:pt x="550" y="79"/>
                  </a:lnTo>
                  <a:lnTo>
                    <a:pt x="541" y="81"/>
                  </a:lnTo>
                  <a:lnTo>
                    <a:pt x="546" y="83"/>
                  </a:lnTo>
                  <a:lnTo>
                    <a:pt x="551" y="83"/>
                  </a:lnTo>
                  <a:lnTo>
                    <a:pt x="556" y="85"/>
                  </a:lnTo>
                  <a:lnTo>
                    <a:pt x="561" y="87"/>
                  </a:lnTo>
                  <a:lnTo>
                    <a:pt x="551" y="89"/>
                  </a:lnTo>
                  <a:lnTo>
                    <a:pt x="550" y="93"/>
                  </a:lnTo>
                  <a:lnTo>
                    <a:pt x="554" y="95"/>
                  </a:lnTo>
                  <a:lnTo>
                    <a:pt x="563" y="96"/>
                  </a:lnTo>
                  <a:lnTo>
                    <a:pt x="576" y="97"/>
                  </a:lnTo>
                  <a:lnTo>
                    <a:pt x="589" y="98"/>
                  </a:lnTo>
                  <a:lnTo>
                    <a:pt x="606" y="97"/>
                  </a:lnTo>
                  <a:lnTo>
                    <a:pt x="621" y="95"/>
                  </a:lnTo>
                  <a:lnTo>
                    <a:pt x="621" y="97"/>
                  </a:lnTo>
                  <a:lnTo>
                    <a:pt x="621" y="98"/>
                  </a:lnTo>
                  <a:lnTo>
                    <a:pt x="622" y="100"/>
                  </a:lnTo>
                  <a:lnTo>
                    <a:pt x="623" y="101"/>
                  </a:lnTo>
                  <a:lnTo>
                    <a:pt x="622" y="102"/>
                  </a:lnTo>
                  <a:lnTo>
                    <a:pt x="621" y="102"/>
                  </a:lnTo>
                  <a:lnTo>
                    <a:pt x="619" y="103"/>
                  </a:lnTo>
                  <a:lnTo>
                    <a:pt x="618" y="103"/>
                  </a:lnTo>
                  <a:lnTo>
                    <a:pt x="0" y="103"/>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49" name="Freeform 59">
              <a:extLst>
                <a:ext uri="{FF2B5EF4-FFF2-40B4-BE49-F238E27FC236}">
                  <a16:creationId xmlns:a16="http://schemas.microsoft.com/office/drawing/2014/main" id="{C4300D3F-85D5-42BE-9145-D0EC3B8233A2}"/>
                </a:ext>
              </a:extLst>
            </p:cNvPr>
            <p:cNvSpPr>
              <a:spLocks/>
            </p:cNvSpPr>
            <p:nvPr/>
          </p:nvSpPr>
          <p:spPr bwMode="auto">
            <a:xfrm>
              <a:off x="4164" y="1441"/>
              <a:ext cx="39" cy="4"/>
            </a:xfrm>
            <a:custGeom>
              <a:avLst/>
              <a:gdLst>
                <a:gd name="T0" fmla="*/ 0 w 80"/>
                <a:gd name="T1" fmla="*/ 4 h 8"/>
                <a:gd name="T2" fmla="*/ 1 w 80"/>
                <a:gd name="T3" fmla="*/ 4 h 8"/>
                <a:gd name="T4" fmla="*/ 2 w 80"/>
                <a:gd name="T5" fmla="*/ 4 h 8"/>
                <a:gd name="T6" fmla="*/ 3 w 80"/>
                <a:gd name="T7" fmla="*/ 4 h 8"/>
                <a:gd name="T8" fmla="*/ 4 w 80"/>
                <a:gd name="T9" fmla="*/ 3 h 8"/>
                <a:gd name="T10" fmla="*/ 3 w 80"/>
                <a:gd name="T11" fmla="*/ 3 h 8"/>
                <a:gd name="T12" fmla="*/ 3 w 80"/>
                <a:gd name="T13" fmla="*/ 2 h 8"/>
                <a:gd name="T14" fmla="*/ 2 w 80"/>
                <a:gd name="T15" fmla="*/ 2 h 8"/>
                <a:gd name="T16" fmla="*/ 1 w 80"/>
                <a:gd name="T17" fmla="*/ 2 h 8"/>
                <a:gd name="T18" fmla="*/ 6 w 80"/>
                <a:gd name="T19" fmla="*/ 3 h 8"/>
                <a:gd name="T20" fmla="*/ 10 w 80"/>
                <a:gd name="T21" fmla="*/ 4 h 8"/>
                <a:gd name="T22" fmla="*/ 15 w 80"/>
                <a:gd name="T23" fmla="*/ 4 h 8"/>
                <a:gd name="T24" fmla="*/ 20 w 80"/>
                <a:gd name="T25" fmla="*/ 3 h 8"/>
                <a:gd name="T26" fmla="*/ 24 w 80"/>
                <a:gd name="T27" fmla="*/ 3 h 8"/>
                <a:gd name="T28" fmla="*/ 29 w 80"/>
                <a:gd name="T29" fmla="*/ 2 h 8"/>
                <a:gd name="T30" fmla="*/ 35 w 80"/>
                <a:gd name="T31" fmla="*/ 1 h 8"/>
                <a:gd name="T32" fmla="*/ 39 w 80"/>
                <a:gd name="T33" fmla="*/ 0 h 8"/>
                <a:gd name="T34" fmla="*/ 35 w 80"/>
                <a:gd name="T35" fmla="*/ 1 h 8"/>
                <a:gd name="T36" fmla="*/ 31 w 80"/>
                <a:gd name="T37" fmla="*/ 2 h 8"/>
                <a:gd name="T38" fmla="*/ 27 w 80"/>
                <a:gd name="T39" fmla="*/ 3 h 8"/>
                <a:gd name="T40" fmla="*/ 23 w 80"/>
                <a:gd name="T41" fmla="*/ 3 h 8"/>
                <a:gd name="T42" fmla="*/ 19 w 80"/>
                <a:gd name="T43" fmla="*/ 3 h 8"/>
                <a:gd name="T44" fmla="*/ 15 w 80"/>
                <a:gd name="T45" fmla="*/ 4 h 8"/>
                <a:gd name="T46" fmla="*/ 11 w 80"/>
                <a:gd name="T47" fmla="*/ 4 h 8"/>
                <a:gd name="T48" fmla="*/ 7 w 80"/>
                <a:gd name="T49" fmla="*/ 4 h 8"/>
                <a:gd name="T50" fmla="*/ 0 w 80"/>
                <a:gd name="T51" fmla="*/ 4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8">
                  <a:moveTo>
                    <a:pt x="0" y="8"/>
                  </a:moveTo>
                  <a:lnTo>
                    <a:pt x="3" y="8"/>
                  </a:lnTo>
                  <a:lnTo>
                    <a:pt x="5" y="7"/>
                  </a:lnTo>
                  <a:lnTo>
                    <a:pt x="6" y="7"/>
                  </a:lnTo>
                  <a:lnTo>
                    <a:pt x="8" y="6"/>
                  </a:lnTo>
                  <a:lnTo>
                    <a:pt x="7" y="5"/>
                  </a:lnTo>
                  <a:lnTo>
                    <a:pt x="6" y="3"/>
                  </a:lnTo>
                  <a:lnTo>
                    <a:pt x="4" y="3"/>
                  </a:lnTo>
                  <a:lnTo>
                    <a:pt x="3" y="3"/>
                  </a:lnTo>
                  <a:lnTo>
                    <a:pt x="12" y="6"/>
                  </a:lnTo>
                  <a:lnTo>
                    <a:pt x="21" y="7"/>
                  </a:lnTo>
                  <a:lnTo>
                    <a:pt x="30" y="7"/>
                  </a:lnTo>
                  <a:lnTo>
                    <a:pt x="41" y="6"/>
                  </a:lnTo>
                  <a:lnTo>
                    <a:pt x="50" y="5"/>
                  </a:lnTo>
                  <a:lnTo>
                    <a:pt x="60" y="3"/>
                  </a:lnTo>
                  <a:lnTo>
                    <a:pt x="71" y="2"/>
                  </a:lnTo>
                  <a:lnTo>
                    <a:pt x="80" y="0"/>
                  </a:lnTo>
                  <a:lnTo>
                    <a:pt x="72" y="1"/>
                  </a:lnTo>
                  <a:lnTo>
                    <a:pt x="64" y="3"/>
                  </a:lnTo>
                  <a:lnTo>
                    <a:pt x="56" y="5"/>
                  </a:lnTo>
                  <a:lnTo>
                    <a:pt x="47" y="6"/>
                  </a:lnTo>
                  <a:lnTo>
                    <a:pt x="39" y="6"/>
                  </a:lnTo>
                  <a:lnTo>
                    <a:pt x="31" y="7"/>
                  </a:lnTo>
                  <a:lnTo>
                    <a:pt x="23" y="8"/>
                  </a:lnTo>
                  <a:lnTo>
                    <a:pt x="15" y="8"/>
                  </a:lnTo>
                  <a:lnTo>
                    <a:pt x="0" y="8"/>
                  </a:lnTo>
                  <a:close/>
                </a:path>
              </a:pathLst>
            </a:custGeom>
            <a:solidFill>
              <a:srgbClr val="BCD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50" name="Freeform 60">
              <a:extLst>
                <a:ext uri="{FF2B5EF4-FFF2-40B4-BE49-F238E27FC236}">
                  <a16:creationId xmlns:a16="http://schemas.microsoft.com/office/drawing/2014/main" id="{15086F4D-2CFB-4157-A277-BCA2912AA853}"/>
                </a:ext>
              </a:extLst>
            </p:cNvPr>
            <p:cNvSpPr>
              <a:spLocks/>
            </p:cNvSpPr>
            <p:nvPr/>
          </p:nvSpPr>
          <p:spPr bwMode="auto">
            <a:xfrm>
              <a:off x="3756" y="1445"/>
              <a:ext cx="519" cy="51"/>
            </a:xfrm>
            <a:custGeom>
              <a:avLst/>
              <a:gdLst>
                <a:gd name="T0" fmla="*/ 391 w 1039"/>
                <a:gd name="T1" fmla="*/ 3 h 101"/>
                <a:gd name="T2" fmla="*/ 391 w 1039"/>
                <a:gd name="T3" fmla="*/ 5 h 101"/>
                <a:gd name="T4" fmla="*/ 382 w 1039"/>
                <a:gd name="T5" fmla="*/ 5 h 101"/>
                <a:gd name="T6" fmla="*/ 378 w 1039"/>
                <a:gd name="T7" fmla="*/ 7 h 101"/>
                <a:gd name="T8" fmla="*/ 322 w 1039"/>
                <a:gd name="T9" fmla="*/ 11 h 101"/>
                <a:gd name="T10" fmla="*/ 297 w 1039"/>
                <a:gd name="T11" fmla="*/ 18 h 101"/>
                <a:gd name="T12" fmla="*/ 266 w 1039"/>
                <a:gd name="T13" fmla="*/ 30 h 101"/>
                <a:gd name="T14" fmla="*/ 283 w 1039"/>
                <a:gd name="T15" fmla="*/ 28 h 101"/>
                <a:gd name="T16" fmla="*/ 294 w 1039"/>
                <a:gd name="T17" fmla="*/ 26 h 101"/>
                <a:gd name="T18" fmla="*/ 326 w 1039"/>
                <a:gd name="T19" fmla="*/ 20 h 101"/>
                <a:gd name="T20" fmla="*/ 335 w 1039"/>
                <a:gd name="T21" fmla="*/ 22 h 101"/>
                <a:gd name="T22" fmla="*/ 330 w 1039"/>
                <a:gd name="T23" fmla="*/ 25 h 101"/>
                <a:gd name="T24" fmla="*/ 335 w 1039"/>
                <a:gd name="T25" fmla="*/ 29 h 101"/>
                <a:gd name="T26" fmla="*/ 334 w 1039"/>
                <a:gd name="T27" fmla="*/ 35 h 101"/>
                <a:gd name="T28" fmla="*/ 347 w 1039"/>
                <a:gd name="T29" fmla="*/ 32 h 101"/>
                <a:gd name="T30" fmla="*/ 364 w 1039"/>
                <a:gd name="T31" fmla="*/ 30 h 101"/>
                <a:gd name="T32" fmla="*/ 339 w 1039"/>
                <a:gd name="T33" fmla="*/ 26 h 101"/>
                <a:gd name="T34" fmla="*/ 354 w 1039"/>
                <a:gd name="T35" fmla="*/ 23 h 101"/>
                <a:gd name="T36" fmla="*/ 360 w 1039"/>
                <a:gd name="T37" fmla="*/ 19 h 101"/>
                <a:gd name="T38" fmla="*/ 373 w 1039"/>
                <a:gd name="T39" fmla="*/ 16 h 101"/>
                <a:gd name="T40" fmla="*/ 367 w 1039"/>
                <a:gd name="T41" fmla="*/ 19 h 101"/>
                <a:gd name="T42" fmla="*/ 369 w 1039"/>
                <a:gd name="T43" fmla="*/ 24 h 101"/>
                <a:gd name="T44" fmla="*/ 391 w 1039"/>
                <a:gd name="T45" fmla="*/ 22 h 101"/>
                <a:gd name="T46" fmla="*/ 407 w 1039"/>
                <a:gd name="T47" fmla="*/ 17 h 101"/>
                <a:gd name="T48" fmla="*/ 401 w 1039"/>
                <a:gd name="T49" fmla="*/ 15 h 101"/>
                <a:gd name="T50" fmla="*/ 399 w 1039"/>
                <a:gd name="T51" fmla="*/ 11 h 101"/>
                <a:gd name="T52" fmla="*/ 416 w 1039"/>
                <a:gd name="T53" fmla="*/ 9 h 101"/>
                <a:gd name="T54" fmla="*/ 426 w 1039"/>
                <a:gd name="T55" fmla="*/ 6 h 101"/>
                <a:gd name="T56" fmla="*/ 428 w 1039"/>
                <a:gd name="T57" fmla="*/ 14 h 101"/>
                <a:gd name="T58" fmla="*/ 470 w 1039"/>
                <a:gd name="T59" fmla="*/ 16 h 101"/>
                <a:gd name="T60" fmla="*/ 495 w 1039"/>
                <a:gd name="T61" fmla="*/ 9 h 101"/>
                <a:gd name="T62" fmla="*/ 508 w 1039"/>
                <a:gd name="T63" fmla="*/ 7 h 101"/>
                <a:gd name="T64" fmla="*/ 489 w 1039"/>
                <a:gd name="T65" fmla="*/ 14 h 101"/>
                <a:gd name="T66" fmla="*/ 481 w 1039"/>
                <a:gd name="T67" fmla="*/ 22 h 101"/>
                <a:gd name="T68" fmla="*/ 470 w 1039"/>
                <a:gd name="T69" fmla="*/ 27 h 101"/>
                <a:gd name="T70" fmla="*/ 443 w 1039"/>
                <a:gd name="T71" fmla="*/ 31 h 101"/>
                <a:gd name="T72" fmla="*/ 455 w 1039"/>
                <a:gd name="T73" fmla="*/ 25 h 101"/>
                <a:gd name="T74" fmla="*/ 456 w 1039"/>
                <a:gd name="T75" fmla="*/ 21 h 101"/>
                <a:gd name="T76" fmla="*/ 436 w 1039"/>
                <a:gd name="T77" fmla="*/ 26 h 101"/>
                <a:gd name="T78" fmla="*/ 415 w 1039"/>
                <a:gd name="T79" fmla="*/ 30 h 101"/>
                <a:gd name="T80" fmla="*/ 420 w 1039"/>
                <a:gd name="T81" fmla="*/ 27 h 101"/>
                <a:gd name="T82" fmla="*/ 385 w 1039"/>
                <a:gd name="T83" fmla="*/ 28 h 101"/>
                <a:gd name="T84" fmla="*/ 375 w 1039"/>
                <a:gd name="T85" fmla="*/ 32 h 101"/>
                <a:gd name="T86" fmla="*/ 351 w 1039"/>
                <a:gd name="T87" fmla="*/ 39 h 101"/>
                <a:gd name="T88" fmla="*/ 377 w 1039"/>
                <a:gd name="T89" fmla="*/ 42 h 101"/>
                <a:gd name="T90" fmla="*/ 413 w 1039"/>
                <a:gd name="T91" fmla="*/ 41 h 101"/>
                <a:gd name="T92" fmla="*/ 434 w 1039"/>
                <a:gd name="T93" fmla="*/ 35 h 101"/>
                <a:gd name="T94" fmla="*/ 471 w 1039"/>
                <a:gd name="T95" fmla="*/ 32 h 101"/>
                <a:gd name="T96" fmla="*/ 508 w 1039"/>
                <a:gd name="T97" fmla="*/ 35 h 101"/>
                <a:gd name="T98" fmla="*/ 495 w 1039"/>
                <a:gd name="T99" fmla="*/ 38 h 101"/>
                <a:gd name="T100" fmla="*/ 508 w 1039"/>
                <a:gd name="T101" fmla="*/ 40 h 101"/>
                <a:gd name="T102" fmla="*/ 477 w 1039"/>
                <a:gd name="T103" fmla="*/ 47 h 101"/>
                <a:gd name="T104" fmla="*/ 513 w 1039"/>
                <a:gd name="T105" fmla="*/ 47 h 101"/>
                <a:gd name="T106" fmla="*/ 3 w 1039"/>
                <a:gd name="T107" fmla="*/ 50 h 101"/>
                <a:gd name="T108" fmla="*/ 14 w 1039"/>
                <a:gd name="T109" fmla="*/ 8 h 101"/>
                <a:gd name="T110" fmla="*/ 317 w 1039"/>
                <a:gd name="T111" fmla="*/ 8 h 101"/>
                <a:gd name="T112" fmla="*/ 325 w 1039"/>
                <a:gd name="T113" fmla="*/ 7 h 101"/>
                <a:gd name="T114" fmla="*/ 328 w 1039"/>
                <a:gd name="T115" fmla="*/ 9 h 101"/>
                <a:gd name="T116" fmla="*/ 345 w 1039"/>
                <a:gd name="T117" fmla="*/ 8 h 101"/>
                <a:gd name="T118" fmla="*/ 349 w 1039"/>
                <a:gd name="T119" fmla="*/ 4 h 101"/>
                <a:gd name="T120" fmla="*/ 372 w 1039"/>
                <a:gd name="T121" fmla="*/ 1 h 101"/>
                <a:gd name="T122" fmla="*/ 415 w 1039"/>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9" h="101">
                  <a:moveTo>
                    <a:pt x="830" y="0"/>
                  </a:moveTo>
                  <a:lnTo>
                    <a:pt x="823" y="0"/>
                  </a:lnTo>
                  <a:lnTo>
                    <a:pt x="816" y="1"/>
                  </a:lnTo>
                  <a:lnTo>
                    <a:pt x="809" y="1"/>
                  </a:lnTo>
                  <a:lnTo>
                    <a:pt x="803" y="2"/>
                  </a:lnTo>
                  <a:lnTo>
                    <a:pt x="796" y="3"/>
                  </a:lnTo>
                  <a:lnTo>
                    <a:pt x="789" y="5"/>
                  </a:lnTo>
                  <a:lnTo>
                    <a:pt x="782" y="5"/>
                  </a:lnTo>
                  <a:lnTo>
                    <a:pt x="775" y="6"/>
                  </a:lnTo>
                  <a:lnTo>
                    <a:pt x="773" y="6"/>
                  </a:lnTo>
                  <a:lnTo>
                    <a:pt x="769" y="6"/>
                  </a:lnTo>
                  <a:lnTo>
                    <a:pt x="767" y="7"/>
                  </a:lnTo>
                  <a:lnTo>
                    <a:pt x="766" y="9"/>
                  </a:lnTo>
                  <a:lnTo>
                    <a:pt x="770" y="13"/>
                  </a:lnTo>
                  <a:lnTo>
                    <a:pt x="776" y="11"/>
                  </a:lnTo>
                  <a:lnTo>
                    <a:pt x="783" y="10"/>
                  </a:lnTo>
                  <a:lnTo>
                    <a:pt x="789" y="9"/>
                  </a:lnTo>
                  <a:lnTo>
                    <a:pt x="783" y="13"/>
                  </a:lnTo>
                  <a:lnTo>
                    <a:pt x="776" y="13"/>
                  </a:lnTo>
                  <a:lnTo>
                    <a:pt x="769" y="13"/>
                  </a:lnTo>
                  <a:lnTo>
                    <a:pt x="762" y="13"/>
                  </a:lnTo>
                  <a:lnTo>
                    <a:pt x="763" y="11"/>
                  </a:lnTo>
                  <a:lnTo>
                    <a:pt x="763" y="10"/>
                  </a:lnTo>
                  <a:lnTo>
                    <a:pt x="765" y="10"/>
                  </a:lnTo>
                  <a:lnTo>
                    <a:pt x="765" y="9"/>
                  </a:lnTo>
                  <a:lnTo>
                    <a:pt x="763" y="7"/>
                  </a:lnTo>
                  <a:lnTo>
                    <a:pt x="761" y="6"/>
                  </a:lnTo>
                  <a:lnTo>
                    <a:pt x="759" y="6"/>
                  </a:lnTo>
                  <a:lnTo>
                    <a:pt x="756" y="7"/>
                  </a:lnTo>
                  <a:lnTo>
                    <a:pt x="754" y="9"/>
                  </a:lnTo>
                  <a:lnTo>
                    <a:pt x="755" y="11"/>
                  </a:lnTo>
                  <a:lnTo>
                    <a:pt x="756" y="13"/>
                  </a:lnTo>
                  <a:lnTo>
                    <a:pt x="756" y="14"/>
                  </a:lnTo>
                  <a:lnTo>
                    <a:pt x="740" y="16"/>
                  </a:lnTo>
                  <a:lnTo>
                    <a:pt x="724" y="17"/>
                  </a:lnTo>
                  <a:lnTo>
                    <a:pt x="708" y="18"/>
                  </a:lnTo>
                  <a:lnTo>
                    <a:pt x="692" y="18"/>
                  </a:lnTo>
                  <a:lnTo>
                    <a:pt x="676" y="18"/>
                  </a:lnTo>
                  <a:lnTo>
                    <a:pt x="661" y="20"/>
                  </a:lnTo>
                  <a:lnTo>
                    <a:pt x="645" y="21"/>
                  </a:lnTo>
                  <a:lnTo>
                    <a:pt x="628" y="23"/>
                  </a:lnTo>
                  <a:lnTo>
                    <a:pt x="633" y="26"/>
                  </a:lnTo>
                  <a:lnTo>
                    <a:pt x="640" y="28"/>
                  </a:lnTo>
                  <a:lnTo>
                    <a:pt x="645" y="29"/>
                  </a:lnTo>
                  <a:lnTo>
                    <a:pt x="648" y="35"/>
                  </a:lnTo>
                  <a:lnTo>
                    <a:pt x="631" y="33"/>
                  </a:lnTo>
                  <a:lnTo>
                    <a:pt x="612" y="33"/>
                  </a:lnTo>
                  <a:lnTo>
                    <a:pt x="595" y="35"/>
                  </a:lnTo>
                  <a:lnTo>
                    <a:pt x="578" y="37"/>
                  </a:lnTo>
                  <a:lnTo>
                    <a:pt x="560" y="40"/>
                  </a:lnTo>
                  <a:lnTo>
                    <a:pt x="543" y="45"/>
                  </a:lnTo>
                  <a:lnTo>
                    <a:pt x="527" y="51"/>
                  </a:lnTo>
                  <a:lnTo>
                    <a:pt x="510" y="55"/>
                  </a:lnTo>
                  <a:lnTo>
                    <a:pt x="517" y="56"/>
                  </a:lnTo>
                  <a:lnTo>
                    <a:pt x="525" y="58"/>
                  </a:lnTo>
                  <a:lnTo>
                    <a:pt x="532" y="59"/>
                  </a:lnTo>
                  <a:lnTo>
                    <a:pt x="540" y="59"/>
                  </a:lnTo>
                  <a:lnTo>
                    <a:pt x="547" y="59"/>
                  </a:lnTo>
                  <a:lnTo>
                    <a:pt x="555" y="59"/>
                  </a:lnTo>
                  <a:lnTo>
                    <a:pt x="562" y="59"/>
                  </a:lnTo>
                  <a:lnTo>
                    <a:pt x="570" y="58"/>
                  </a:lnTo>
                  <a:lnTo>
                    <a:pt x="569" y="56"/>
                  </a:lnTo>
                  <a:lnTo>
                    <a:pt x="567" y="55"/>
                  </a:lnTo>
                  <a:lnTo>
                    <a:pt x="566" y="55"/>
                  </a:lnTo>
                  <a:lnTo>
                    <a:pt x="573" y="55"/>
                  </a:lnTo>
                  <a:lnTo>
                    <a:pt x="580" y="58"/>
                  </a:lnTo>
                  <a:lnTo>
                    <a:pt x="586" y="59"/>
                  </a:lnTo>
                  <a:lnTo>
                    <a:pt x="592" y="54"/>
                  </a:lnTo>
                  <a:lnTo>
                    <a:pt x="590" y="53"/>
                  </a:lnTo>
                  <a:lnTo>
                    <a:pt x="588" y="52"/>
                  </a:lnTo>
                  <a:lnTo>
                    <a:pt x="586" y="52"/>
                  </a:lnTo>
                  <a:lnTo>
                    <a:pt x="595" y="48"/>
                  </a:lnTo>
                  <a:lnTo>
                    <a:pt x="604" y="46"/>
                  </a:lnTo>
                  <a:lnTo>
                    <a:pt x="613" y="45"/>
                  </a:lnTo>
                  <a:lnTo>
                    <a:pt x="623" y="44"/>
                  </a:lnTo>
                  <a:lnTo>
                    <a:pt x="632" y="43"/>
                  </a:lnTo>
                  <a:lnTo>
                    <a:pt x="642" y="41"/>
                  </a:lnTo>
                  <a:lnTo>
                    <a:pt x="652" y="39"/>
                  </a:lnTo>
                  <a:lnTo>
                    <a:pt x="661" y="37"/>
                  </a:lnTo>
                  <a:lnTo>
                    <a:pt x="665" y="36"/>
                  </a:lnTo>
                  <a:lnTo>
                    <a:pt x="672" y="37"/>
                  </a:lnTo>
                  <a:lnTo>
                    <a:pt x="678" y="38"/>
                  </a:lnTo>
                  <a:lnTo>
                    <a:pt x="685" y="40"/>
                  </a:lnTo>
                  <a:lnTo>
                    <a:pt x="680" y="43"/>
                  </a:lnTo>
                  <a:lnTo>
                    <a:pt x="676" y="44"/>
                  </a:lnTo>
                  <a:lnTo>
                    <a:pt x="671" y="44"/>
                  </a:lnTo>
                  <a:lnTo>
                    <a:pt x="665" y="43"/>
                  </a:lnTo>
                  <a:lnTo>
                    <a:pt x="661" y="43"/>
                  </a:lnTo>
                  <a:lnTo>
                    <a:pt x="656" y="44"/>
                  </a:lnTo>
                  <a:lnTo>
                    <a:pt x="653" y="46"/>
                  </a:lnTo>
                  <a:lnTo>
                    <a:pt x="650" y="49"/>
                  </a:lnTo>
                  <a:lnTo>
                    <a:pt x="652" y="52"/>
                  </a:lnTo>
                  <a:lnTo>
                    <a:pt x="656" y="51"/>
                  </a:lnTo>
                  <a:lnTo>
                    <a:pt x="661" y="49"/>
                  </a:lnTo>
                  <a:lnTo>
                    <a:pt x="665" y="52"/>
                  </a:lnTo>
                  <a:lnTo>
                    <a:pt x="662" y="52"/>
                  </a:lnTo>
                  <a:lnTo>
                    <a:pt x="660" y="52"/>
                  </a:lnTo>
                  <a:lnTo>
                    <a:pt x="656" y="53"/>
                  </a:lnTo>
                  <a:lnTo>
                    <a:pt x="656" y="54"/>
                  </a:lnTo>
                  <a:lnTo>
                    <a:pt x="660" y="58"/>
                  </a:lnTo>
                  <a:lnTo>
                    <a:pt x="665" y="59"/>
                  </a:lnTo>
                  <a:lnTo>
                    <a:pt x="671" y="58"/>
                  </a:lnTo>
                  <a:lnTo>
                    <a:pt x="677" y="58"/>
                  </a:lnTo>
                  <a:lnTo>
                    <a:pt x="670" y="63"/>
                  </a:lnTo>
                  <a:lnTo>
                    <a:pt x="662" y="63"/>
                  </a:lnTo>
                  <a:lnTo>
                    <a:pt x="654" y="62"/>
                  </a:lnTo>
                  <a:lnTo>
                    <a:pt x="646" y="66"/>
                  </a:lnTo>
                  <a:lnTo>
                    <a:pt x="654" y="68"/>
                  </a:lnTo>
                  <a:lnTo>
                    <a:pt x="661" y="69"/>
                  </a:lnTo>
                  <a:lnTo>
                    <a:pt x="669" y="70"/>
                  </a:lnTo>
                  <a:lnTo>
                    <a:pt x="677" y="70"/>
                  </a:lnTo>
                  <a:lnTo>
                    <a:pt x="685" y="70"/>
                  </a:lnTo>
                  <a:lnTo>
                    <a:pt x="693" y="69"/>
                  </a:lnTo>
                  <a:lnTo>
                    <a:pt x="701" y="68"/>
                  </a:lnTo>
                  <a:lnTo>
                    <a:pt x="708" y="66"/>
                  </a:lnTo>
                  <a:lnTo>
                    <a:pt x="705" y="63"/>
                  </a:lnTo>
                  <a:lnTo>
                    <a:pt x="700" y="63"/>
                  </a:lnTo>
                  <a:lnTo>
                    <a:pt x="695" y="63"/>
                  </a:lnTo>
                  <a:lnTo>
                    <a:pt x="691" y="63"/>
                  </a:lnTo>
                  <a:lnTo>
                    <a:pt x="695" y="60"/>
                  </a:lnTo>
                  <a:lnTo>
                    <a:pt x="700" y="59"/>
                  </a:lnTo>
                  <a:lnTo>
                    <a:pt x="706" y="59"/>
                  </a:lnTo>
                  <a:lnTo>
                    <a:pt x="711" y="60"/>
                  </a:lnTo>
                  <a:lnTo>
                    <a:pt x="717" y="61"/>
                  </a:lnTo>
                  <a:lnTo>
                    <a:pt x="723" y="61"/>
                  </a:lnTo>
                  <a:lnTo>
                    <a:pt x="728" y="60"/>
                  </a:lnTo>
                  <a:lnTo>
                    <a:pt x="733" y="58"/>
                  </a:lnTo>
                  <a:lnTo>
                    <a:pt x="726" y="54"/>
                  </a:lnTo>
                  <a:lnTo>
                    <a:pt x="718" y="53"/>
                  </a:lnTo>
                  <a:lnTo>
                    <a:pt x="710" y="52"/>
                  </a:lnTo>
                  <a:lnTo>
                    <a:pt x="702" y="52"/>
                  </a:lnTo>
                  <a:lnTo>
                    <a:pt x="695" y="52"/>
                  </a:lnTo>
                  <a:lnTo>
                    <a:pt x="687" y="52"/>
                  </a:lnTo>
                  <a:lnTo>
                    <a:pt x="679" y="52"/>
                  </a:lnTo>
                  <a:lnTo>
                    <a:pt x="671" y="49"/>
                  </a:lnTo>
                  <a:lnTo>
                    <a:pt x="677" y="49"/>
                  </a:lnTo>
                  <a:lnTo>
                    <a:pt x="683" y="49"/>
                  </a:lnTo>
                  <a:lnTo>
                    <a:pt x="690" y="49"/>
                  </a:lnTo>
                  <a:lnTo>
                    <a:pt x="695" y="49"/>
                  </a:lnTo>
                  <a:lnTo>
                    <a:pt x="701" y="49"/>
                  </a:lnTo>
                  <a:lnTo>
                    <a:pt x="706" y="48"/>
                  </a:lnTo>
                  <a:lnTo>
                    <a:pt x="709" y="46"/>
                  </a:lnTo>
                  <a:lnTo>
                    <a:pt x="711" y="43"/>
                  </a:lnTo>
                  <a:lnTo>
                    <a:pt x="710" y="40"/>
                  </a:lnTo>
                  <a:lnTo>
                    <a:pt x="705" y="40"/>
                  </a:lnTo>
                  <a:lnTo>
                    <a:pt x="699" y="39"/>
                  </a:lnTo>
                  <a:lnTo>
                    <a:pt x="694" y="35"/>
                  </a:lnTo>
                  <a:lnTo>
                    <a:pt x="702" y="36"/>
                  </a:lnTo>
                  <a:lnTo>
                    <a:pt x="711" y="37"/>
                  </a:lnTo>
                  <a:lnTo>
                    <a:pt x="720" y="38"/>
                  </a:lnTo>
                  <a:lnTo>
                    <a:pt x="728" y="35"/>
                  </a:lnTo>
                  <a:lnTo>
                    <a:pt x="728" y="33"/>
                  </a:lnTo>
                  <a:lnTo>
                    <a:pt x="726" y="33"/>
                  </a:lnTo>
                  <a:lnTo>
                    <a:pt x="725" y="32"/>
                  </a:lnTo>
                  <a:lnTo>
                    <a:pt x="732" y="32"/>
                  </a:lnTo>
                  <a:lnTo>
                    <a:pt x="739" y="32"/>
                  </a:lnTo>
                  <a:lnTo>
                    <a:pt x="746" y="32"/>
                  </a:lnTo>
                  <a:lnTo>
                    <a:pt x="754" y="32"/>
                  </a:lnTo>
                  <a:lnTo>
                    <a:pt x="751" y="32"/>
                  </a:lnTo>
                  <a:lnTo>
                    <a:pt x="750" y="33"/>
                  </a:lnTo>
                  <a:lnTo>
                    <a:pt x="748" y="35"/>
                  </a:lnTo>
                  <a:lnTo>
                    <a:pt x="748" y="38"/>
                  </a:lnTo>
                  <a:lnTo>
                    <a:pt x="744" y="38"/>
                  </a:lnTo>
                  <a:lnTo>
                    <a:pt x="739" y="38"/>
                  </a:lnTo>
                  <a:lnTo>
                    <a:pt x="735" y="37"/>
                  </a:lnTo>
                  <a:lnTo>
                    <a:pt x="730" y="37"/>
                  </a:lnTo>
                  <a:lnTo>
                    <a:pt x="726" y="37"/>
                  </a:lnTo>
                  <a:lnTo>
                    <a:pt x="722" y="38"/>
                  </a:lnTo>
                  <a:lnTo>
                    <a:pt x="717" y="40"/>
                  </a:lnTo>
                  <a:lnTo>
                    <a:pt x="714" y="44"/>
                  </a:lnTo>
                  <a:lnTo>
                    <a:pt x="722" y="46"/>
                  </a:lnTo>
                  <a:lnTo>
                    <a:pt x="730" y="47"/>
                  </a:lnTo>
                  <a:lnTo>
                    <a:pt x="738" y="47"/>
                  </a:lnTo>
                  <a:lnTo>
                    <a:pt x="746" y="47"/>
                  </a:lnTo>
                  <a:lnTo>
                    <a:pt x="754" y="47"/>
                  </a:lnTo>
                  <a:lnTo>
                    <a:pt x="762" y="46"/>
                  </a:lnTo>
                  <a:lnTo>
                    <a:pt x="770" y="46"/>
                  </a:lnTo>
                  <a:lnTo>
                    <a:pt x="778" y="46"/>
                  </a:lnTo>
                  <a:lnTo>
                    <a:pt x="779" y="45"/>
                  </a:lnTo>
                  <a:lnTo>
                    <a:pt x="781" y="44"/>
                  </a:lnTo>
                  <a:lnTo>
                    <a:pt x="783" y="43"/>
                  </a:lnTo>
                  <a:lnTo>
                    <a:pt x="784" y="41"/>
                  </a:lnTo>
                  <a:lnTo>
                    <a:pt x="792" y="41"/>
                  </a:lnTo>
                  <a:lnTo>
                    <a:pt x="799" y="41"/>
                  </a:lnTo>
                  <a:lnTo>
                    <a:pt x="807" y="41"/>
                  </a:lnTo>
                  <a:lnTo>
                    <a:pt x="814" y="39"/>
                  </a:lnTo>
                  <a:lnTo>
                    <a:pt x="818" y="37"/>
                  </a:lnTo>
                  <a:lnTo>
                    <a:pt x="816" y="36"/>
                  </a:lnTo>
                  <a:lnTo>
                    <a:pt x="814" y="33"/>
                  </a:lnTo>
                  <a:lnTo>
                    <a:pt x="812" y="33"/>
                  </a:lnTo>
                  <a:lnTo>
                    <a:pt x="805" y="32"/>
                  </a:lnTo>
                  <a:lnTo>
                    <a:pt x="798" y="32"/>
                  </a:lnTo>
                  <a:lnTo>
                    <a:pt x="791" y="35"/>
                  </a:lnTo>
                  <a:lnTo>
                    <a:pt x="784" y="35"/>
                  </a:lnTo>
                  <a:lnTo>
                    <a:pt x="789" y="29"/>
                  </a:lnTo>
                  <a:lnTo>
                    <a:pt x="796" y="29"/>
                  </a:lnTo>
                  <a:lnTo>
                    <a:pt x="803" y="29"/>
                  </a:lnTo>
                  <a:lnTo>
                    <a:pt x="804" y="26"/>
                  </a:lnTo>
                  <a:lnTo>
                    <a:pt x="800" y="23"/>
                  </a:lnTo>
                  <a:lnTo>
                    <a:pt x="793" y="23"/>
                  </a:lnTo>
                  <a:lnTo>
                    <a:pt x="786" y="23"/>
                  </a:lnTo>
                  <a:lnTo>
                    <a:pt x="778" y="23"/>
                  </a:lnTo>
                  <a:lnTo>
                    <a:pt x="784" y="21"/>
                  </a:lnTo>
                  <a:lnTo>
                    <a:pt x="791" y="21"/>
                  </a:lnTo>
                  <a:lnTo>
                    <a:pt x="798" y="21"/>
                  </a:lnTo>
                  <a:lnTo>
                    <a:pt x="805" y="21"/>
                  </a:lnTo>
                  <a:lnTo>
                    <a:pt x="812" y="21"/>
                  </a:lnTo>
                  <a:lnTo>
                    <a:pt x="818" y="20"/>
                  </a:lnTo>
                  <a:lnTo>
                    <a:pt x="824" y="17"/>
                  </a:lnTo>
                  <a:lnTo>
                    <a:pt x="830" y="13"/>
                  </a:lnTo>
                  <a:lnTo>
                    <a:pt x="831" y="13"/>
                  </a:lnTo>
                  <a:lnTo>
                    <a:pt x="833" y="15"/>
                  </a:lnTo>
                  <a:lnTo>
                    <a:pt x="833" y="17"/>
                  </a:lnTo>
                  <a:lnTo>
                    <a:pt x="835" y="17"/>
                  </a:lnTo>
                  <a:lnTo>
                    <a:pt x="843" y="13"/>
                  </a:lnTo>
                  <a:lnTo>
                    <a:pt x="852" y="11"/>
                  </a:lnTo>
                  <a:lnTo>
                    <a:pt x="860" y="10"/>
                  </a:lnTo>
                  <a:lnTo>
                    <a:pt x="868" y="9"/>
                  </a:lnTo>
                  <a:lnTo>
                    <a:pt x="864" y="9"/>
                  </a:lnTo>
                  <a:lnTo>
                    <a:pt x="859" y="10"/>
                  </a:lnTo>
                  <a:lnTo>
                    <a:pt x="853" y="11"/>
                  </a:lnTo>
                  <a:lnTo>
                    <a:pt x="849" y="13"/>
                  </a:lnTo>
                  <a:lnTo>
                    <a:pt x="846" y="14"/>
                  </a:lnTo>
                  <a:lnTo>
                    <a:pt x="845" y="16"/>
                  </a:lnTo>
                  <a:lnTo>
                    <a:pt x="843" y="18"/>
                  </a:lnTo>
                  <a:lnTo>
                    <a:pt x="841" y="21"/>
                  </a:lnTo>
                  <a:lnTo>
                    <a:pt x="845" y="23"/>
                  </a:lnTo>
                  <a:lnTo>
                    <a:pt x="851" y="25"/>
                  </a:lnTo>
                  <a:lnTo>
                    <a:pt x="856" y="28"/>
                  </a:lnTo>
                  <a:lnTo>
                    <a:pt x="861" y="30"/>
                  </a:lnTo>
                  <a:lnTo>
                    <a:pt x="866" y="32"/>
                  </a:lnTo>
                  <a:lnTo>
                    <a:pt x="872" y="33"/>
                  </a:lnTo>
                  <a:lnTo>
                    <a:pt x="876" y="35"/>
                  </a:lnTo>
                  <a:lnTo>
                    <a:pt x="882" y="33"/>
                  </a:lnTo>
                  <a:lnTo>
                    <a:pt x="903" y="33"/>
                  </a:lnTo>
                  <a:lnTo>
                    <a:pt x="922" y="33"/>
                  </a:lnTo>
                  <a:lnTo>
                    <a:pt x="940" y="32"/>
                  </a:lnTo>
                  <a:lnTo>
                    <a:pt x="954" y="31"/>
                  </a:lnTo>
                  <a:lnTo>
                    <a:pt x="964" y="30"/>
                  </a:lnTo>
                  <a:lnTo>
                    <a:pt x="971" y="28"/>
                  </a:lnTo>
                  <a:lnTo>
                    <a:pt x="973" y="24"/>
                  </a:lnTo>
                  <a:lnTo>
                    <a:pt x="971" y="21"/>
                  </a:lnTo>
                  <a:lnTo>
                    <a:pt x="978" y="20"/>
                  </a:lnTo>
                  <a:lnTo>
                    <a:pt x="984" y="18"/>
                  </a:lnTo>
                  <a:lnTo>
                    <a:pt x="990" y="17"/>
                  </a:lnTo>
                  <a:lnTo>
                    <a:pt x="996" y="15"/>
                  </a:lnTo>
                  <a:lnTo>
                    <a:pt x="1002" y="13"/>
                  </a:lnTo>
                  <a:lnTo>
                    <a:pt x="1009" y="10"/>
                  </a:lnTo>
                  <a:lnTo>
                    <a:pt x="1015" y="8"/>
                  </a:lnTo>
                  <a:lnTo>
                    <a:pt x="1022" y="7"/>
                  </a:lnTo>
                  <a:lnTo>
                    <a:pt x="1018" y="10"/>
                  </a:lnTo>
                  <a:lnTo>
                    <a:pt x="1016" y="13"/>
                  </a:lnTo>
                  <a:lnTo>
                    <a:pt x="1017" y="14"/>
                  </a:lnTo>
                  <a:lnTo>
                    <a:pt x="1025" y="13"/>
                  </a:lnTo>
                  <a:lnTo>
                    <a:pt x="1017" y="15"/>
                  </a:lnTo>
                  <a:lnTo>
                    <a:pt x="1007" y="17"/>
                  </a:lnTo>
                  <a:lnTo>
                    <a:pt x="996" y="20"/>
                  </a:lnTo>
                  <a:lnTo>
                    <a:pt x="987" y="22"/>
                  </a:lnTo>
                  <a:lnTo>
                    <a:pt x="980" y="24"/>
                  </a:lnTo>
                  <a:lnTo>
                    <a:pt x="978" y="26"/>
                  </a:lnTo>
                  <a:lnTo>
                    <a:pt x="979" y="28"/>
                  </a:lnTo>
                  <a:lnTo>
                    <a:pt x="988" y="29"/>
                  </a:lnTo>
                  <a:lnTo>
                    <a:pt x="980" y="31"/>
                  </a:lnTo>
                  <a:lnTo>
                    <a:pt x="971" y="33"/>
                  </a:lnTo>
                  <a:lnTo>
                    <a:pt x="963" y="36"/>
                  </a:lnTo>
                  <a:lnTo>
                    <a:pt x="956" y="38"/>
                  </a:lnTo>
                  <a:lnTo>
                    <a:pt x="954" y="40"/>
                  </a:lnTo>
                  <a:lnTo>
                    <a:pt x="955" y="43"/>
                  </a:lnTo>
                  <a:lnTo>
                    <a:pt x="962" y="44"/>
                  </a:lnTo>
                  <a:lnTo>
                    <a:pt x="977" y="46"/>
                  </a:lnTo>
                  <a:lnTo>
                    <a:pt x="967" y="48"/>
                  </a:lnTo>
                  <a:lnTo>
                    <a:pt x="958" y="48"/>
                  </a:lnTo>
                  <a:lnTo>
                    <a:pt x="952" y="49"/>
                  </a:lnTo>
                  <a:lnTo>
                    <a:pt x="954" y="51"/>
                  </a:lnTo>
                  <a:lnTo>
                    <a:pt x="948" y="48"/>
                  </a:lnTo>
                  <a:lnTo>
                    <a:pt x="943" y="51"/>
                  </a:lnTo>
                  <a:lnTo>
                    <a:pt x="941" y="54"/>
                  </a:lnTo>
                  <a:lnTo>
                    <a:pt x="940" y="58"/>
                  </a:lnTo>
                  <a:lnTo>
                    <a:pt x="934" y="55"/>
                  </a:lnTo>
                  <a:lnTo>
                    <a:pt x="926" y="55"/>
                  </a:lnTo>
                  <a:lnTo>
                    <a:pt x="918" y="55"/>
                  </a:lnTo>
                  <a:lnTo>
                    <a:pt x="910" y="56"/>
                  </a:lnTo>
                  <a:lnTo>
                    <a:pt x="901" y="59"/>
                  </a:lnTo>
                  <a:lnTo>
                    <a:pt x="892" y="61"/>
                  </a:lnTo>
                  <a:lnTo>
                    <a:pt x="886" y="62"/>
                  </a:lnTo>
                  <a:lnTo>
                    <a:pt x="880" y="63"/>
                  </a:lnTo>
                  <a:lnTo>
                    <a:pt x="883" y="62"/>
                  </a:lnTo>
                  <a:lnTo>
                    <a:pt x="886" y="60"/>
                  </a:lnTo>
                  <a:lnTo>
                    <a:pt x="888" y="56"/>
                  </a:lnTo>
                  <a:lnTo>
                    <a:pt x="891" y="53"/>
                  </a:lnTo>
                  <a:lnTo>
                    <a:pt x="897" y="52"/>
                  </a:lnTo>
                  <a:lnTo>
                    <a:pt x="904" y="51"/>
                  </a:lnTo>
                  <a:lnTo>
                    <a:pt x="910" y="49"/>
                  </a:lnTo>
                  <a:lnTo>
                    <a:pt x="917" y="48"/>
                  </a:lnTo>
                  <a:lnTo>
                    <a:pt x="922" y="47"/>
                  </a:lnTo>
                  <a:lnTo>
                    <a:pt x="928" y="46"/>
                  </a:lnTo>
                  <a:lnTo>
                    <a:pt x="934" y="44"/>
                  </a:lnTo>
                  <a:lnTo>
                    <a:pt x="940" y="40"/>
                  </a:lnTo>
                  <a:lnTo>
                    <a:pt x="931" y="40"/>
                  </a:lnTo>
                  <a:lnTo>
                    <a:pt x="921" y="40"/>
                  </a:lnTo>
                  <a:lnTo>
                    <a:pt x="912" y="41"/>
                  </a:lnTo>
                  <a:lnTo>
                    <a:pt x="903" y="43"/>
                  </a:lnTo>
                  <a:lnTo>
                    <a:pt x="894" y="44"/>
                  </a:lnTo>
                  <a:lnTo>
                    <a:pt x="884" y="45"/>
                  </a:lnTo>
                  <a:lnTo>
                    <a:pt x="875" y="47"/>
                  </a:lnTo>
                  <a:lnTo>
                    <a:pt x="866" y="49"/>
                  </a:lnTo>
                  <a:lnTo>
                    <a:pt x="867" y="52"/>
                  </a:lnTo>
                  <a:lnTo>
                    <a:pt x="869" y="52"/>
                  </a:lnTo>
                  <a:lnTo>
                    <a:pt x="872" y="52"/>
                  </a:lnTo>
                  <a:lnTo>
                    <a:pt x="874" y="52"/>
                  </a:lnTo>
                  <a:lnTo>
                    <a:pt x="868" y="53"/>
                  </a:lnTo>
                  <a:lnTo>
                    <a:pt x="861" y="55"/>
                  </a:lnTo>
                  <a:lnTo>
                    <a:pt x="856" y="56"/>
                  </a:lnTo>
                  <a:lnTo>
                    <a:pt x="849" y="58"/>
                  </a:lnTo>
                  <a:lnTo>
                    <a:pt x="843" y="59"/>
                  </a:lnTo>
                  <a:lnTo>
                    <a:pt x="836" y="59"/>
                  </a:lnTo>
                  <a:lnTo>
                    <a:pt x="830" y="59"/>
                  </a:lnTo>
                  <a:lnTo>
                    <a:pt x="823" y="58"/>
                  </a:lnTo>
                  <a:lnTo>
                    <a:pt x="827" y="58"/>
                  </a:lnTo>
                  <a:lnTo>
                    <a:pt x="830" y="58"/>
                  </a:lnTo>
                  <a:lnTo>
                    <a:pt x="834" y="58"/>
                  </a:lnTo>
                  <a:lnTo>
                    <a:pt x="837" y="58"/>
                  </a:lnTo>
                  <a:lnTo>
                    <a:pt x="838" y="56"/>
                  </a:lnTo>
                  <a:lnTo>
                    <a:pt x="841" y="55"/>
                  </a:lnTo>
                  <a:lnTo>
                    <a:pt x="841" y="53"/>
                  </a:lnTo>
                  <a:lnTo>
                    <a:pt x="830" y="51"/>
                  </a:lnTo>
                  <a:lnTo>
                    <a:pt x="821" y="49"/>
                  </a:lnTo>
                  <a:lnTo>
                    <a:pt x="811" y="49"/>
                  </a:lnTo>
                  <a:lnTo>
                    <a:pt x="801" y="51"/>
                  </a:lnTo>
                  <a:lnTo>
                    <a:pt x="791" y="53"/>
                  </a:lnTo>
                  <a:lnTo>
                    <a:pt x="782" y="54"/>
                  </a:lnTo>
                  <a:lnTo>
                    <a:pt x="771" y="56"/>
                  </a:lnTo>
                  <a:lnTo>
                    <a:pt x="762" y="58"/>
                  </a:lnTo>
                  <a:lnTo>
                    <a:pt x="769" y="61"/>
                  </a:lnTo>
                  <a:lnTo>
                    <a:pt x="776" y="61"/>
                  </a:lnTo>
                  <a:lnTo>
                    <a:pt x="782" y="60"/>
                  </a:lnTo>
                  <a:lnTo>
                    <a:pt x="789" y="60"/>
                  </a:lnTo>
                  <a:lnTo>
                    <a:pt x="776" y="61"/>
                  </a:lnTo>
                  <a:lnTo>
                    <a:pt x="762" y="62"/>
                  </a:lnTo>
                  <a:lnTo>
                    <a:pt x="750" y="63"/>
                  </a:lnTo>
                  <a:lnTo>
                    <a:pt x="736" y="64"/>
                  </a:lnTo>
                  <a:lnTo>
                    <a:pt x="722" y="66"/>
                  </a:lnTo>
                  <a:lnTo>
                    <a:pt x="709" y="68"/>
                  </a:lnTo>
                  <a:lnTo>
                    <a:pt x="695" y="71"/>
                  </a:lnTo>
                  <a:lnTo>
                    <a:pt x="683" y="75"/>
                  </a:lnTo>
                  <a:lnTo>
                    <a:pt x="690" y="77"/>
                  </a:lnTo>
                  <a:lnTo>
                    <a:pt x="696" y="77"/>
                  </a:lnTo>
                  <a:lnTo>
                    <a:pt x="703" y="77"/>
                  </a:lnTo>
                  <a:lnTo>
                    <a:pt x="710" y="76"/>
                  </a:lnTo>
                  <a:lnTo>
                    <a:pt x="717" y="75"/>
                  </a:lnTo>
                  <a:lnTo>
                    <a:pt x="723" y="74"/>
                  </a:lnTo>
                  <a:lnTo>
                    <a:pt x="730" y="74"/>
                  </a:lnTo>
                  <a:lnTo>
                    <a:pt x="736" y="75"/>
                  </a:lnTo>
                  <a:lnTo>
                    <a:pt x="743" y="78"/>
                  </a:lnTo>
                  <a:lnTo>
                    <a:pt x="748" y="82"/>
                  </a:lnTo>
                  <a:lnTo>
                    <a:pt x="755" y="83"/>
                  </a:lnTo>
                  <a:lnTo>
                    <a:pt x="761" y="82"/>
                  </a:lnTo>
                  <a:lnTo>
                    <a:pt x="768" y="81"/>
                  </a:lnTo>
                  <a:lnTo>
                    <a:pt x="777" y="79"/>
                  </a:lnTo>
                  <a:lnTo>
                    <a:pt x="786" y="79"/>
                  </a:lnTo>
                  <a:lnTo>
                    <a:pt x="797" y="79"/>
                  </a:lnTo>
                  <a:lnTo>
                    <a:pt x="807" y="79"/>
                  </a:lnTo>
                  <a:lnTo>
                    <a:pt x="818" y="79"/>
                  </a:lnTo>
                  <a:lnTo>
                    <a:pt x="826" y="81"/>
                  </a:lnTo>
                  <a:lnTo>
                    <a:pt x="834" y="81"/>
                  </a:lnTo>
                  <a:lnTo>
                    <a:pt x="838" y="79"/>
                  </a:lnTo>
                  <a:lnTo>
                    <a:pt x="843" y="78"/>
                  </a:lnTo>
                  <a:lnTo>
                    <a:pt x="848" y="76"/>
                  </a:lnTo>
                  <a:lnTo>
                    <a:pt x="852" y="74"/>
                  </a:lnTo>
                  <a:lnTo>
                    <a:pt x="857" y="71"/>
                  </a:lnTo>
                  <a:lnTo>
                    <a:pt x="862" y="70"/>
                  </a:lnTo>
                  <a:lnTo>
                    <a:pt x="868" y="70"/>
                  </a:lnTo>
                  <a:lnTo>
                    <a:pt x="874" y="71"/>
                  </a:lnTo>
                  <a:lnTo>
                    <a:pt x="869" y="77"/>
                  </a:lnTo>
                  <a:lnTo>
                    <a:pt x="872" y="82"/>
                  </a:lnTo>
                  <a:lnTo>
                    <a:pt x="880" y="81"/>
                  </a:lnTo>
                  <a:lnTo>
                    <a:pt x="897" y="70"/>
                  </a:lnTo>
                  <a:lnTo>
                    <a:pt x="912" y="69"/>
                  </a:lnTo>
                  <a:lnTo>
                    <a:pt x="927" y="66"/>
                  </a:lnTo>
                  <a:lnTo>
                    <a:pt x="942" y="63"/>
                  </a:lnTo>
                  <a:lnTo>
                    <a:pt x="957" y="60"/>
                  </a:lnTo>
                  <a:lnTo>
                    <a:pt x="971" y="58"/>
                  </a:lnTo>
                  <a:lnTo>
                    <a:pt x="986" y="56"/>
                  </a:lnTo>
                  <a:lnTo>
                    <a:pt x="1001" y="58"/>
                  </a:lnTo>
                  <a:lnTo>
                    <a:pt x="1016" y="60"/>
                  </a:lnTo>
                  <a:lnTo>
                    <a:pt x="1015" y="63"/>
                  </a:lnTo>
                  <a:lnTo>
                    <a:pt x="1016" y="67"/>
                  </a:lnTo>
                  <a:lnTo>
                    <a:pt x="1017" y="69"/>
                  </a:lnTo>
                  <a:lnTo>
                    <a:pt x="1016" y="71"/>
                  </a:lnTo>
                  <a:lnTo>
                    <a:pt x="1014" y="71"/>
                  </a:lnTo>
                  <a:lnTo>
                    <a:pt x="1014" y="70"/>
                  </a:lnTo>
                  <a:lnTo>
                    <a:pt x="1012" y="67"/>
                  </a:lnTo>
                  <a:lnTo>
                    <a:pt x="1010" y="66"/>
                  </a:lnTo>
                  <a:lnTo>
                    <a:pt x="1002" y="67"/>
                  </a:lnTo>
                  <a:lnTo>
                    <a:pt x="996" y="71"/>
                  </a:lnTo>
                  <a:lnTo>
                    <a:pt x="990" y="76"/>
                  </a:lnTo>
                  <a:lnTo>
                    <a:pt x="985" y="81"/>
                  </a:lnTo>
                  <a:lnTo>
                    <a:pt x="989" y="82"/>
                  </a:lnTo>
                  <a:lnTo>
                    <a:pt x="994" y="82"/>
                  </a:lnTo>
                  <a:lnTo>
                    <a:pt x="999" y="82"/>
                  </a:lnTo>
                  <a:lnTo>
                    <a:pt x="1003" y="81"/>
                  </a:lnTo>
                  <a:lnTo>
                    <a:pt x="1008" y="81"/>
                  </a:lnTo>
                  <a:lnTo>
                    <a:pt x="1012" y="79"/>
                  </a:lnTo>
                  <a:lnTo>
                    <a:pt x="1017" y="79"/>
                  </a:lnTo>
                  <a:lnTo>
                    <a:pt x="1022" y="81"/>
                  </a:lnTo>
                  <a:lnTo>
                    <a:pt x="1012" y="82"/>
                  </a:lnTo>
                  <a:lnTo>
                    <a:pt x="1003" y="84"/>
                  </a:lnTo>
                  <a:lnTo>
                    <a:pt x="993" y="85"/>
                  </a:lnTo>
                  <a:lnTo>
                    <a:pt x="984" y="87"/>
                  </a:lnTo>
                  <a:lnTo>
                    <a:pt x="974" y="90"/>
                  </a:lnTo>
                  <a:lnTo>
                    <a:pt x="965" y="92"/>
                  </a:lnTo>
                  <a:lnTo>
                    <a:pt x="955" y="94"/>
                  </a:lnTo>
                  <a:lnTo>
                    <a:pt x="945" y="97"/>
                  </a:lnTo>
                  <a:lnTo>
                    <a:pt x="957" y="99"/>
                  </a:lnTo>
                  <a:lnTo>
                    <a:pt x="969" y="100"/>
                  </a:lnTo>
                  <a:lnTo>
                    <a:pt x="980" y="100"/>
                  </a:lnTo>
                  <a:lnTo>
                    <a:pt x="993" y="100"/>
                  </a:lnTo>
                  <a:lnTo>
                    <a:pt x="1004" y="98"/>
                  </a:lnTo>
                  <a:lnTo>
                    <a:pt x="1016" y="97"/>
                  </a:lnTo>
                  <a:lnTo>
                    <a:pt x="1027" y="94"/>
                  </a:lnTo>
                  <a:lnTo>
                    <a:pt x="1039" y="93"/>
                  </a:lnTo>
                  <a:lnTo>
                    <a:pt x="1034" y="96"/>
                  </a:lnTo>
                  <a:lnTo>
                    <a:pt x="1028" y="97"/>
                  </a:lnTo>
                  <a:lnTo>
                    <a:pt x="1023" y="99"/>
                  </a:lnTo>
                  <a:lnTo>
                    <a:pt x="1017" y="101"/>
                  </a:lnTo>
                  <a:lnTo>
                    <a:pt x="6" y="101"/>
                  </a:lnTo>
                  <a:lnTo>
                    <a:pt x="7" y="100"/>
                  </a:lnTo>
                  <a:lnTo>
                    <a:pt x="7" y="99"/>
                  </a:lnTo>
                  <a:lnTo>
                    <a:pt x="7" y="98"/>
                  </a:lnTo>
                  <a:lnTo>
                    <a:pt x="7" y="97"/>
                  </a:lnTo>
                  <a:lnTo>
                    <a:pt x="0" y="79"/>
                  </a:lnTo>
                  <a:lnTo>
                    <a:pt x="3" y="61"/>
                  </a:lnTo>
                  <a:lnTo>
                    <a:pt x="11" y="43"/>
                  </a:lnTo>
                  <a:lnTo>
                    <a:pt x="22" y="28"/>
                  </a:lnTo>
                  <a:lnTo>
                    <a:pt x="26" y="22"/>
                  </a:lnTo>
                  <a:lnTo>
                    <a:pt x="28" y="15"/>
                  </a:lnTo>
                  <a:lnTo>
                    <a:pt x="29" y="8"/>
                  </a:lnTo>
                  <a:lnTo>
                    <a:pt x="31" y="0"/>
                  </a:lnTo>
                  <a:lnTo>
                    <a:pt x="649" y="0"/>
                  </a:lnTo>
                  <a:lnTo>
                    <a:pt x="642" y="3"/>
                  </a:lnTo>
                  <a:lnTo>
                    <a:pt x="638" y="7"/>
                  </a:lnTo>
                  <a:lnTo>
                    <a:pt x="637" y="10"/>
                  </a:lnTo>
                  <a:lnTo>
                    <a:pt x="640" y="15"/>
                  </a:lnTo>
                  <a:lnTo>
                    <a:pt x="635" y="15"/>
                  </a:lnTo>
                  <a:lnTo>
                    <a:pt x="631" y="14"/>
                  </a:lnTo>
                  <a:lnTo>
                    <a:pt x="628" y="15"/>
                  </a:lnTo>
                  <a:lnTo>
                    <a:pt x="628" y="16"/>
                  </a:lnTo>
                  <a:lnTo>
                    <a:pt x="628" y="20"/>
                  </a:lnTo>
                  <a:lnTo>
                    <a:pt x="632" y="21"/>
                  </a:lnTo>
                  <a:lnTo>
                    <a:pt x="637" y="20"/>
                  </a:lnTo>
                  <a:lnTo>
                    <a:pt x="643" y="16"/>
                  </a:lnTo>
                  <a:lnTo>
                    <a:pt x="650" y="14"/>
                  </a:lnTo>
                  <a:lnTo>
                    <a:pt x="658" y="10"/>
                  </a:lnTo>
                  <a:lnTo>
                    <a:pt x="667" y="8"/>
                  </a:lnTo>
                  <a:lnTo>
                    <a:pt x="675" y="7"/>
                  </a:lnTo>
                  <a:lnTo>
                    <a:pt x="663" y="11"/>
                  </a:lnTo>
                  <a:lnTo>
                    <a:pt x="656" y="14"/>
                  </a:lnTo>
                  <a:lnTo>
                    <a:pt x="653" y="16"/>
                  </a:lnTo>
                  <a:lnTo>
                    <a:pt x="654" y="16"/>
                  </a:lnTo>
                  <a:lnTo>
                    <a:pt x="656" y="17"/>
                  </a:lnTo>
                  <a:lnTo>
                    <a:pt x="662" y="16"/>
                  </a:lnTo>
                  <a:lnTo>
                    <a:pt x="669" y="15"/>
                  </a:lnTo>
                  <a:lnTo>
                    <a:pt x="677" y="13"/>
                  </a:lnTo>
                  <a:lnTo>
                    <a:pt x="677" y="16"/>
                  </a:lnTo>
                  <a:lnTo>
                    <a:pt x="679" y="18"/>
                  </a:lnTo>
                  <a:lnTo>
                    <a:pt x="683" y="17"/>
                  </a:lnTo>
                  <a:lnTo>
                    <a:pt x="683" y="13"/>
                  </a:lnTo>
                  <a:lnTo>
                    <a:pt x="691" y="15"/>
                  </a:lnTo>
                  <a:lnTo>
                    <a:pt x="699" y="16"/>
                  </a:lnTo>
                  <a:lnTo>
                    <a:pt x="705" y="16"/>
                  </a:lnTo>
                  <a:lnTo>
                    <a:pt x="709" y="16"/>
                  </a:lnTo>
                  <a:lnTo>
                    <a:pt x="710" y="15"/>
                  </a:lnTo>
                  <a:lnTo>
                    <a:pt x="709" y="14"/>
                  </a:lnTo>
                  <a:lnTo>
                    <a:pt x="703" y="11"/>
                  </a:lnTo>
                  <a:lnTo>
                    <a:pt x="694" y="9"/>
                  </a:lnTo>
                  <a:lnTo>
                    <a:pt x="699" y="8"/>
                  </a:lnTo>
                  <a:lnTo>
                    <a:pt x="703" y="7"/>
                  </a:lnTo>
                  <a:lnTo>
                    <a:pt x="709" y="7"/>
                  </a:lnTo>
                  <a:lnTo>
                    <a:pt x="714" y="6"/>
                  </a:lnTo>
                  <a:lnTo>
                    <a:pt x="720" y="6"/>
                  </a:lnTo>
                  <a:lnTo>
                    <a:pt x="724" y="5"/>
                  </a:lnTo>
                  <a:lnTo>
                    <a:pt x="730" y="5"/>
                  </a:lnTo>
                  <a:lnTo>
                    <a:pt x="735" y="3"/>
                  </a:lnTo>
                  <a:lnTo>
                    <a:pt x="745" y="2"/>
                  </a:lnTo>
                  <a:lnTo>
                    <a:pt x="755" y="1"/>
                  </a:lnTo>
                  <a:lnTo>
                    <a:pt x="766" y="1"/>
                  </a:lnTo>
                  <a:lnTo>
                    <a:pt x="775" y="2"/>
                  </a:lnTo>
                  <a:lnTo>
                    <a:pt x="785" y="2"/>
                  </a:lnTo>
                  <a:lnTo>
                    <a:pt x="796" y="2"/>
                  </a:lnTo>
                  <a:lnTo>
                    <a:pt x="805" y="2"/>
                  </a:lnTo>
                  <a:lnTo>
                    <a:pt x="815" y="0"/>
                  </a:lnTo>
                  <a:lnTo>
                    <a:pt x="830"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9046" name="Text Box 61">
            <a:extLst>
              <a:ext uri="{FF2B5EF4-FFF2-40B4-BE49-F238E27FC236}">
                <a16:creationId xmlns:a16="http://schemas.microsoft.com/office/drawing/2014/main" id="{5102F52D-2D64-43BF-B7D5-3FD611B5F941}"/>
              </a:ext>
            </a:extLst>
          </p:cNvPr>
          <p:cNvSpPr txBox="1">
            <a:spLocks noChangeArrowheads="1"/>
          </p:cNvSpPr>
          <p:nvPr/>
        </p:nvSpPr>
        <p:spPr bwMode="auto">
          <a:xfrm>
            <a:off x="3429000" y="3048000"/>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000" b="1" i="1">
                <a:solidFill>
                  <a:schemeClr val="tx2"/>
                </a:solidFill>
              </a:rPr>
              <a:t>- continuación -</a:t>
            </a:r>
          </a:p>
        </p:txBody>
      </p:sp>
    </p:spTree>
    <p:custDataLst>
      <p:tags r:id="rId1"/>
    </p:custDataLst>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4" name="Group 2">
            <a:extLst>
              <a:ext uri="{FF2B5EF4-FFF2-40B4-BE49-F238E27FC236}">
                <a16:creationId xmlns:a16="http://schemas.microsoft.com/office/drawing/2014/main" id="{6710EF8F-0B42-4D12-84E2-55E9FBC66593}"/>
              </a:ext>
            </a:extLst>
          </p:cNvPr>
          <p:cNvGrpSpPr>
            <a:grpSpLocks/>
          </p:cNvGrpSpPr>
          <p:nvPr/>
        </p:nvGrpSpPr>
        <p:grpSpPr bwMode="auto">
          <a:xfrm>
            <a:off x="2652713" y="304800"/>
            <a:ext cx="3886200" cy="609600"/>
            <a:chOff x="1298" y="1873"/>
            <a:chExt cx="3020" cy="478"/>
          </a:xfrm>
        </p:grpSpPr>
        <p:sp>
          <p:nvSpPr>
            <p:cNvPr id="131171" name="Rectangle 3">
              <a:extLst>
                <a:ext uri="{FF2B5EF4-FFF2-40B4-BE49-F238E27FC236}">
                  <a16:creationId xmlns:a16="http://schemas.microsoft.com/office/drawing/2014/main" id="{6EDFD0AE-9653-4475-AB4E-B7959984F1CB}"/>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1172" name="Rectangle 4">
              <a:extLst>
                <a:ext uri="{FF2B5EF4-FFF2-40B4-BE49-F238E27FC236}">
                  <a16:creationId xmlns:a16="http://schemas.microsoft.com/office/drawing/2014/main" id="{23755202-7417-466E-9E54-3A9D658359CD}"/>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1173" name="Freeform 5">
              <a:extLst>
                <a:ext uri="{FF2B5EF4-FFF2-40B4-BE49-F238E27FC236}">
                  <a16:creationId xmlns:a16="http://schemas.microsoft.com/office/drawing/2014/main" id="{531197A3-34BE-4715-B8DD-087927339892}"/>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4" name="Freeform 6">
              <a:extLst>
                <a:ext uri="{FF2B5EF4-FFF2-40B4-BE49-F238E27FC236}">
                  <a16:creationId xmlns:a16="http://schemas.microsoft.com/office/drawing/2014/main" id="{1644C99B-F84A-4F77-84D0-0139CA87AB0F}"/>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75" name="Freeform 7">
              <a:extLst>
                <a:ext uri="{FF2B5EF4-FFF2-40B4-BE49-F238E27FC236}">
                  <a16:creationId xmlns:a16="http://schemas.microsoft.com/office/drawing/2014/main" id="{B78A5769-F0E4-4158-95E8-D08B5772D197}"/>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6" name="Freeform 8">
              <a:extLst>
                <a:ext uri="{FF2B5EF4-FFF2-40B4-BE49-F238E27FC236}">
                  <a16:creationId xmlns:a16="http://schemas.microsoft.com/office/drawing/2014/main" id="{939FD35E-5F92-46B0-AE97-58BF780F8164}"/>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77" name="Freeform 9">
              <a:extLst>
                <a:ext uri="{FF2B5EF4-FFF2-40B4-BE49-F238E27FC236}">
                  <a16:creationId xmlns:a16="http://schemas.microsoft.com/office/drawing/2014/main" id="{4F770D53-640C-47E1-9B4F-2F5D4B98C996}"/>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8" name="Freeform 10">
              <a:extLst>
                <a:ext uri="{FF2B5EF4-FFF2-40B4-BE49-F238E27FC236}">
                  <a16:creationId xmlns:a16="http://schemas.microsoft.com/office/drawing/2014/main" id="{F7FB4427-1C8F-4C97-B8A0-BF8237DAA7F4}"/>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79" name="Freeform 11">
              <a:extLst>
                <a:ext uri="{FF2B5EF4-FFF2-40B4-BE49-F238E27FC236}">
                  <a16:creationId xmlns:a16="http://schemas.microsoft.com/office/drawing/2014/main" id="{A0C05766-BC95-44C8-AD05-61387B2B8577}"/>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0" name="Freeform 12">
              <a:extLst>
                <a:ext uri="{FF2B5EF4-FFF2-40B4-BE49-F238E27FC236}">
                  <a16:creationId xmlns:a16="http://schemas.microsoft.com/office/drawing/2014/main" id="{17E5E030-F1AE-49D4-9D78-FAAC61FD559D}"/>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1075" name="Text Box 13">
            <a:extLst>
              <a:ext uri="{FF2B5EF4-FFF2-40B4-BE49-F238E27FC236}">
                <a16:creationId xmlns:a16="http://schemas.microsoft.com/office/drawing/2014/main" id="{273357BB-75EA-4B15-9979-7DAC2651412A}"/>
              </a:ext>
            </a:extLst>
          </p:cNvPr>
          <p:cNvSpPr txBox="1">
            <a:spLocks noChangeArrowheads="1"/>
          </p:cNvSpPr>
          <p:nvPr/>
        </p:nvSpPr>
        <p:spPr bwMode="auto">
          <a:xfrm>
            <a:off x="2728913" y="425450"/>
            <a:ext cx="3733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90000"/>
              </a:lnSpc>
            </a:pPr>
            <a:r>
              <a:rPr lang="en-US" altLang="en-US" sz="2100" b="1">
                <a:solidFill>
                  <a:schemeClr val="tx2"/>
                </a:solidFill>
                <a:latin typeface="Arial" panose="020B0604020202020204" pitchFamily="34" charset="0"/>
              </a:rPr>
              <a:t>PERÍODO PREPARATORIO</a:t>
            </a:r>
          </a:p>
        </p:txBody>
      </p:sp>
      <p:pic>
        <p:nvPicPr>
          <p:cNvPr id="131076" name="Picture 14">
            <a:extLst>
              <a:ext uri="{FF2B5EF4-FFF2-40B4-BE49-F238E27FC236}">
                <a16:creationId xmlns:a16="http://schemas.microsoft.com/office/drawing/2014/main" id="{D358103E-B1FB-4D8A-B08A-77072F230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14338"/>
            <a:ext cx="823913"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77" name="Picture 15">
            <a:extLst>
              <a:ext uri="{FF2B5EF4-FFF2-40B4-BE49-F238E27FC236}">
                <a16:creationId xmlns:a16="http://schemas.microsoft.com/office/drawing/2014/main" id="{D8CCCC08-5C03-431B-9E6A-022575CF56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313" y="425450"/>
            <a:ext cx="83026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1078" name="Group 16">
            <a:extLst>
              <a:ext uri="{FF2B5EF4-FFF2-40B4-BE49-F238E27FC236}">
                <a16:creationId xmlns:a16="http://schemas.microsoft.com/office/drawing/2014/main" id="{D98899AC-1158-4424-ACE6-94E555CA8160}"/>
              </a:ext>
            </a:extLst>
          </p:cNvPr>
          <p:cNvGrpSpPr>
            <a:grpSpLocks/>
          </p:cNvGrpSpPr>
          <p:nvPr/>
        </p:nvGrpSpPr>
        <p:grpSpPr bwMode="auto">
          <a:xfrm>
            <a:off x="1066800" y="1066800"/>
            <a:ext cx="7086600" cy="608013"/>
            <a:chOff x="337" y="769"/>
            <a:chExt cx="5038" cy="430"/>
          </a:xfrm>
        </p:grpSpPr>
        <p:sp>
          <p:nvSpPr>
            <p:cNvPr id="131161" name="Rectangle 17">
              <a:extLst>
                <a:ext uri="{FF2B5EF4-FFF2-40B4-BE49-F238E27FC236}">
                  <a16:creationId xmlns:a16="http://schemas.microsoft.com/office/drawing/2014/main" id="{A34F7C2F-C91D-4F8D-A981-CB37228FB9C0}"/>
                </a:ext>
              </a:extLst>
            </p:cNvPr>
            <p:cNvSpPr>
              <a:spLocks noChangeArrowheads="1"/>
            </p:cNvSpPr>
            <p:nvPr/>
          </p:nvSpPr>
          <p:spPr bwMode="auto">
            <a:xfrm>
              <a:off x="393" y="806"/>
              <a:ext cx="4927" cy="356"/>
            </a:xfrm>
            <a:prstGeom prst="rect">
              <a:avLst/>
            </a:prstGeom>
            <a:blipFill dpi="0" rotWithShape="0">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1162" name="Rectangle 18">
              <a:extLst>
                <a:ext uri="{FF2B5EF4-FFF2-40B4-BE49-F238E27FC236}">
                  <a16:creationId xmlns:a16="http://schemas.microsoft.com/office/drawing/2014/main" id="{10884C00-2C77-47CA-9FC5-15AF94DC7D1C}"/>
                </a:ext>
              </a:extLst>
            </p:cNvPr>
            <p:cNvSpPr>
              <a:spLocks noChangeArrowheads="1"/>
            </p:cNvSpPr>
            <p:nvPr/>
          </p:nvSpPr>
          <p:spPr bwMode="auto">
            <a:xfrm>
              <a:off x="393" y="806"/>
              <a:ext cx="4927" cy="35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1163" name="Freeform 19">
              <a:extLst>
                <a:ext uri="{FF2B5EF4-FFF2-40B4-BE49-F238E27FC236}">
                  <a16:creationId xmlns:a16="http://schemas.microsoft.com/office/drawing/2014/main" id="{9ADA8607-220D-4B0A-A44E-91035C79A33E}"/>
                </a:ext>
              </a:extLst>
            </p:cNvPr>
            <p:cNvSpPr>
              <a:spLocks/>
            </p:cNvSpPr>
            <p:nvPr/>
          </p:nvSpPr>
          <p:spPr bwMode="auto">
            <a:xfrm>
              <a:off x="337" y="769"/>
              <a:ext cx="56" cy="430"/>
            </a:xfrm>
            <a:custGeom>
              <a:avLst/>
              <a:gdLst>
                <a:gd name="T0" fmla="*/ 0 w 222"/>
                <a:gd name="T1" fmla="*/ 0 h 2152"/>
                <a:gd name="T2" fmla="*/ 56 w 222"/>
                <a:gd name="T3" fmla="*/ 38 h 2152"/>
                <a:gd name="T4" fmla="*/ 56 w 222"/>
                <a:gd name="T5" fmla="*/ 392 h 2152"/>
                <a:gd name="T6" fmla="*/ 0 w 222"/>
                <a:gd name="T7" fmla="*/ 430 h 2152"/>
                <a:gd name="T8" fmla="*/ 0 w 222"/>
                <a:gd name="T9" fmla="*/ 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0" y="0"/>
                  </a:moveTo>
                  <a:lnTo>
                    <a:pt x="222" y="188"/>
                  </a:lnTo>
                  <a:lnTo>
                    <a:pt x="222" y="1964"/>
                  </a:lnTo>
                  <a:lnTo>
                    <a:pt x="0" y="2152"/>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4" name="Freeform 20">
              <a:extLst>
                <a:ext uri="{FF2B5EF4-FFF2-40B4-BE49-F238E27FC236}">
                  <a16:creationId xmlns:a16="http://schemas.microsoft.com/office/drawing/2014/main" id="{13FA0767-FE89-4B1C-80C3-AEC21BF961F4}"/>
                </a:ext>
              </a:extLst>
            </p:cNvPr>
            <p:cNvSpPr>
              <a:spLocks/>
            </p:cNvSpPr>
            <p:nvPr/>
          </p:nvSpPr>
          <p:spPr bwMode="auto">
            <a:xfrm>
              <a:off x="337" y="769"/>
              <a:ext cx="56" cy="430"/>
            </a:xfrm>
            <a:custGeom>
              <a:avLst/>
              <a:gdLst>
                <a:gd name="T0" fmla="*/ 0 w 222"/>
                <a:gd name="T1" fmla="*/ 0 h 2152"/>
                <a:gd name="T2" fmla="*/ 56 w 222"/>
                <a:gd name="T3" fmla="*/ 38 h 2152"/>
                <a:gd name="T4" fmla="*/ 56 w 222"/>
                <a:gd name="T5" fmla="*/ 392 h 2152"/>
                <a:gd name="T6" fmla="*/ 0 w 222"/>
                <a:gd name="T7" fmla="*/ 430 h 2152"/>
                <a:gd name="T8" fmla="*/ 0 w 222"/>
                <a:gd name="T9" fmla="*/ 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0" y="0"/>
                  </a:moveTo>
                  <a:lnTo>
                    <a:pt x="222" y="188"/>
                  </a:lnTo>
                  <a:lnTo>
                    <a:pt x="222" y="1964"/>
                  </a:lnTo>
                  <a:lnTo>
                    <a:pt x="0" y="2152"/>
                  </a:lnTo>
                  <a:lnTo>
                    <a:pt x="0" y="0"/>
                  </a:lnTo>
                </a:path>
              </a:pathLst>
            </a:custGeom>
            <a:blipFill dpi="0" rotWithShape="0">
              <a:blip r:embed="rId7"/>
              <a:srcRect/>
              <a:stretch>
                <a:fillRect/>
              </a:stretch>
            </a:blipFill>
            <a:ln w="0">
              <a:solidFill>
                <a:srgbClr val="000000"/>
              </a:solidFill>
              <a:prstDash val="solid"/>
              <a:round/>
              <a:headEnd/>
              <a:tailEnd/>
            </a:ln>
          </p:spPr>
          <p:txBody>
            <a:bodyPr/>
            <a:lstStyle/>
            <a:p>
              <a:endParaRPr lang="en-US"/>
            </a:p>
          </p:txBody>
        </p:sp>
        <p:sp>
          <p:nvSpPr>
            <p:cNvPr id="131165" name="Freeform 21">
              <a:extLst>
                <a:ext uri="{FF2B5EF4-FFF2-40B4-BE49-F238E27FC236}">
                  <a16:creationId xmlns:a16="http://schemas.microsoft.com/office/drawing/2014/main" id="{CD76E1F0-9C5C-43FA-9714-CA44D0916F6B}"/>
                </a:ext>
              </a:extLst>
            </p:cNvPr>
            <p:cNvSpPr>
              <a:spLocks/>
            </p:cNvSpPr>
            <p:nvPr/>
          </p:nvSpPr>
          <p:spPr bwMode="auto">
            <a:xfrm>
              <a:off x="337" y="769"/>
              <a:ext cx="5038" cy="37"/>
            </a:xfrm>
            <a:custGeom>
              <a:avLst/>
              <a:gdLst>
                <a:gd name="T0" fmla="*/ 0 w 20150"/>
                <a:gd name="T1" fmla="*/ 0 h 188"/>
                <a:gd name="T2" fmla="*/ 56 w 20150"/>
                <a:gd name="T3" fmla="*/ 37 h 188"/>
                <a:gd name="T4" fmla="*/ 4982 w 20150"/>
                <a:gd name="T5" fmla="*/ 37 h 188"/>
                <a:gd name="T6" fmla="*/ 5038 w 20150"/>
                <a:gd name="T7" fmla="*/ 0 h 188"/>
                <a:gd name="T8" fmla="*/ 0 w 20150"/>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0" y="0"/>
                  </a:moveTo>
                  <a:lnTo>
                    <a:pt x="222" y="188"/>
                  </a:lnTo>
                  <a:lnTo>
                    <a:pt x="19928" y="188"/>
                  </a:lnTo>
                  <a:lnTo>
                    <a:pt x="20150"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6" name="Freeform 22">
              <a:extLst>
                <a:ext uri="{FF2B5EF4-FFF2-40B4-BE49-F238E27FC236}">
                  <a16:creationId xmlns:a16="http://schemas.microsoft.com/office/drawing/2014/main" id="{A7245032-2027-4A81-ACFD-9F7C7B3D034D}"/>
                </a:ext>
              </a:extLst>
            </p:cNvPr>
            <p:cNvSpPr>
              <a:spLocks/>
            </p:cNvSpPr>
            <p:nvPr/>
          </p:nvSpPr>
          <p:spPr bwMode="auto">
            <a:xfrm>
              <a:off x="337" y="769"/>
              <a:ext cx="5038" cy="37"/>
            </a:xfrm>
            <a:custGeom>
              <a:avLst/>
              <a:gdLst>
                <a:gd name="T0" fmla="*/ 0 w 20150"/>
                <a:gd name="T1" fmla="*/ 0 h 188"/>
                <a:gd name="T2" fmla="*/ 56 w 20150"/>
                <a:gd name="T3" fmla="*/ 37 h 188"/>
                <a:gd name="T4" fmla="*/ 4982 w 20150"/>
                <a:gd name="T5" fmla="*/ 37 h 188"/>
                <a:gd name="T6" fmla="*/ 5038 w 20150"/>
                <a:gd name="T7" fmla="*/ 0 h 188"/>
                <a:gd name="T8" fmla="*/ 0 w 20150"/>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0" y="0"/>
                  </a:moveTo>
                  <a:lnTo>
                    <a:pt x="222" y="188"/>
                  </a:lnTo>
                  <a:lnTo>
                    <a:pt x="19928" y="188"/>
                  </a:lnTo>
                  <a:lnTo>
                    <a:pt x="20150" y="0"/>
                  </a:lnTo>
                  <a:lnTo>
                    <a:pt x="0" y="0"/>
                  </a:lnTo>
                </a:path>
              </a:pathLst>
            </a:custGeom>
            <a:blipFill dpi="0" rotWithShape="0">
              <a:blip r:embed="rId8"/>
              <a:srcRect/>
              <a:tile tx="0" ty="0" sx="100000" sy="100000" flip="none" algn="tl"/>
            </a:blipFill>
            <a:ln w="0">
              <a:solidFill>
                <a:srgbClr val="000000"/>
              </a:solidFill>
              <a:prstDash val="solid"/>
              <a:round/>
              <a:headEnd/>
              <a:tailEnd/>
            </a:ln>
          </p:spPr>
          <p:txBody>
            <a:bodyPr/>
            <a:lstStyle/>
            <a:p>
              <a:endParaRPr lang="en-US"/>
            </a:p>
          </p:txBody>
        </p:sp>
        <p:sp>
          <p:nvSpPr>
            <p:cNvPr id="131167" name="Freeform 23">
              <a:extLst>
                <a:ext uri="{FF2B5EF4-FFF2-40B4-BE49-F238E27FC236}">
                  <a16:creationId xmlns:a16="http://schemas.microsoft.com/office/drawing/2014/main" id="{3F0E628E-7FD1-4C7F-AA4D-332F2C0B3A0C}"/>
                </a:ext>
              </a:extLst>
            </p:cNvPr>
            <p:cNvSpPr>
              <a:spLocks/>
            </p:cNvSpPr>
            <p:nvPr/>
          </p:nvSpPr>
          <p:spPr bwMode="auto">
            <a:xfrm>
              <a:off x="5319" y="769"/>
              <a:ext cx="56" cy="430"/>
            </a:xfrm>
            <a:custGeom>
              <a:avLst/>
              <a:gdLst>
                <a:gd name="T0" fmla="*/ 56 w 222"/>
                <a:gd name="T1" fmla="*/ 430 h 2152"/>
                <a:gd name="T2" fmla="*/ 0 w 222"/>
                <a:gd name="T3" fmla="*/ 392 h 2152"/>
                <a:gd name="T4" fmla="*/ 0 w 222"/>
                <a:gd name="T5" fmla="*/ 38 h 2152"/>
                <a:gd name="T6" fmla="*/ 56 w 222"/>
                <a:gd name="T7" fmla="*/ 0 h 2152"/>
                <a:gd name="T8" fmla="*/ 56 w 222"/>
                <a:gd name="T9" fmla="*/ 43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222" y="2152"/>
                  </a:moveTo>
                  <a:lnTo>
                    <a:pt x="0" y="1964"/>
                  </a:lnTo>
                  <a:lnTo>
                    <a:pt x="0" y="188"/>
                  </a:lnTo>
                  <a:lnTo>
                    <a:pt x="222" y="0"/>
                  </a:lnTo>
                  <a:lnTo>
                    <a:pt x="222" y="2152"/>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8" name="Freeform 24">
              <a:extLst>
                <a:ext uri="{FF2B5EF4-FFF2-40B4-BE49-F238E27FC236}">
                  <a16:creationId xmlns:a16="http://schemas.microsoft.com/office/drawing/2014/main" id="{C5641C7E-9345-4004-9192-5E9575DF0AA2}"/>
                </a:ext>
              </a:extLst>
            </p:cNvPr>
            <p:cNvSpPr>
              <a:spLocks/>
            </p:cNvSpPr>
            <p:nvPr/>
          </p:nvSpPr>
          <p:spPr bwMode="auto">
            <a:xfrm>
              <a:off x="5319" y="769"/>
              <a:ext cx="56" cy="430"/>
            </a:xfrm>
            <a:custGeom>
              <a:avLst/>
              <a:gdLst>
                <a:gd name="T0" fmla="*/ 56 w 222"/>
                <a:gd name="T1" fmla="*/ 430 h 2152"/>
                <a:gd name="T2" fmla="*/ 0 w 222"/>
                <a:gd name="T3" fmla="*/ 392 h 2152"/>
                <a:gd name="T4" fmla="*/ 0 w 222"/>
                <a:gd name="T5" fmla="*/ 38 h 2152"/>
                <a:gd name="T6" fmla="*/ 56 w 222"/>
                <a:gd name="T7" fmla="*/ 0 h 2152"/>
                <a:gd name="T8" fmla="*/ 56 w 222"/>
                <a:gd name="T9" fmla="*/ 43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222" y="2152"/>
                  </a:moveTo>
                  <a:lnTo>
                    <a:pt x="0" y="1964"/>
                  </a:lnTo>
                  <a:lnTo>
                    <a:pt x="0" y="188"/>
                  </a:lnTo>
                  <a:lnTo>
                    <a:pt x="222" y="0"/>
                  </a:lnTo>
                  <a:lnTo>
                    <a:pt x="222" y="21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69" name="Freeform 25">
              <a:extLst>
                <a:ext uri="{FF2B5EF4-FFF2-40B4-BE49-F238E27FC236}">
                  <a16:creationId xmlns:a16="http://schemas.microsoft.com/office/drawing/2014/main" id="{333C6DA0-C59F-431A-8184-DDDDBF7465DC}"/>
                </a:ext>
              </a:extLst>
            </p:cNvPr>
            <p:cNvSpPr>
              <a:spLocks/>
            </p:cNvSpPr>
            <p:nvPr/>
          </p:nvSpPr>
          <p:spPr bwMode="auto">
            <a:xfrm>
              <a:off x="337" y="1162"/>
              <a:ext cx="5038" cy="37"/>
            </a:xfrm>
            <a:custGeom>
              <a:avLst/>
              <a:gdLst>
                <a:gd name="T0" fmla="*/ 5038 w 20150"/>
                <a:gd name="T1" fmla="*/ 37 h 188"/>
                <a:gd name="T2" fmla="*/ 0 w 20150"/>
                <a:gd name="T3" fmla="*/ 37 h 188"/>
                <a:gd name="T4" fmla="*/ 56 w 20150"/>
                <a:gd name="T5" fmla="*/ 0 h 188"/>
                <a:gd name="T6" fmla="*/ 4982 w 20150"/>
                <a:gd name="T7" fmla="*/ 0 h 188"/>
                <a:gd name="T8" fmla="*/ 5038 w 20150"/>
                <a:gd name="T9" fmla="*/ 37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20150" y="188"/>
                  </a:moveTo>
                  <a:lnTo>
                    <a:pt x="0" y="188"/>
                  </a:lnTo>
                  <a:lnTo>
                    <a:pt x="222" y="0"/>
                  </a:lnTo>
                  <a:lnTo>
                    <a:pt x="19928" y="0"/>
                  </a:lnTo>
                  <a:lnTo>
                    <a:pt x="20150" y="188"/>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0" name="Freeform 26">
              <a:extLst>
                <a:ext uri="{FF2B5EF4-FFF2-40B4-BE49-F238E27FC236}">
                  <a16:creationId xmlns:a16="http://schemas.microsoft.com/office/drawing/2014/main" id="{546FACA3-4AAC-42F0-9860-F64541BF39F1}"/>
                </a:ext>
              </a:extLst>
            </p:cNvPr>
            <p:cNvSpPr>
              <a:spLocks/>
            </p:cNvSpPr>
            <p:nvPr/>
          </p:nvSpPr>
          <p:spPr bwMode="auto">
            <a:xfrm>
              <a:off x="337" y="1162"/>
              <a:ext cx="5038" cy="37"/>
            </a:xfrm>
            <a:custGeom>
              <a:avLst/>
              <a:gdLst>
                <a:gd name="T0" fmla="*/ 5038 w 20150"/>
                <a:gd name="T1" fmla="*/ 37 h 188"/>
                <a:gd name="T2" fmla="*/ 0 w 20150"/>
                <a:gd name="T3" fmla="*/ 37 h 188"/>
                <a:gd name="T4" fmla="*/ 56 w 20150"/>
                <a:gd name="T5" fmla="*/ 0 h 188"/>
                <a:gd name="T6" fmla="*/ 4982 w 20150"/>
                <a:gd name="T7" fmla="*/ 0 h 188"/>
                <a:gd name="T8" fmla="*/ 5038 w 20150"/>
                <a:gd name="T9" fmla="*/ 37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20150" y="188"/>
                  </a:moveTo>
                  <a:lnTo>
                    <a:pt x="0" y="188"/>
                  </a:lnTo>
                  <a:lnTo>
                    <a:pt x="222" y="0"/>
                  </a:lnTo>
                  <a:lnTo>
                    <a:pt x="19928" y="0"/>
                  </a:lnTo>
                  <a:lnTo>
                    <a:pt x="20150" y="188"/>
                  </a:lnTo>
                </a:path>
              </a:pathLst>
            </a:custGeom>
            <a:blipFill dpi="0" rotWithShape="0">
              <a:blip r:embed="rId9"/>
              <a:srcRect/>
              <a:tile tx="0" ty="0" sx="100000" sy="100000" flip="none" algn="tl"/>
            </a:blipFill>
            <a:ln w="0">
              <a:solidFill>
                <a:srgbClr val="000000"/>
              </a:solidFill>
              <a:prstDash val="solid"/>
              <a:round/>
              <a:headEnd/>
              <a:tailEnd/>
            </a:ln>
          </p:spPr>
          <p:txBody>
            <a:bodyPr/>
            <a:lstStyle/>
            <a:p>
              <a:endParaRPr lang="en-US"/>
            </a:p>
          </p:txBody>
        </p:sp>
      </p:grpSp>
      <p:sp>
        <p:nvSpPr>
          <p:cNvPr id="131079" name="Text Box 27">
            <a:extLst>
              <a:ext uri="{FF2B5EF4-FFF2-40B4-BE49-F238E27FC236}">
                <a16:creationId xmlns:a16="http://schemas.microsoft.com/office/drawing/2014/main" id="{D244FBA5-890B-474A-AE65-BD4B1B646C51}"/>
              </a:ext>
            </a:extLst>
          </p:cNvPr>
          <p:cNvSpPr txBox="1">
            <a:spLocks noChangeArrowheads="1"/>
          </p:cNvSpPr>
          <p:nvPr/>
        </p:nvSpPr>
        <p:spPr bwMode="auto">
          <a:xfrm>
            <a:off x="762000" y="1141413"/>
            <a:ext cx="7696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1"/>
                </a:solidFill>
                <a:latin typeface="Arial" panose="020B0604020202020204" pitchFamily="34" charset="0"/>
              </a:rPr>
              <a:t>Etapa de la Preparación/Acondicionamiento General</a:t>
            </a:r>
          </a:p>
        </p:txBody>
      </p:sp>
      <p:pic>
        <p:nvPicPr>
          <p:cNvPr id="131080" name="Picture 28">
            <a:extLst>
              <a:ext uri="{FF2B5EF4-FFF2-40B4-BE49-F238E27FC236}">
                <a16:creationId xmlns:a16="http://schemas.microsoft.com/office/drawing/2014/main" id="{45D772AE-B93B-412A-9082-D72487F214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1217613"/>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81" name="Picture 29">
            <a:extLst>
              <a:ext uri="{FF2B5EF4-FFF2-40B4-BE49-F238E27FC236}">
                <a16:creationId xmlns:a16="http://schemas.microsoft.com/office/drawing/2014/main" id="{67527B3E-D0A7-4B7E-810B-88A0B704FD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9600" y="1217613"/>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1082" name="Group 98">
            <a:extLst>
              <a:ext uri="{FF2B5EF4-FFF2-40B4-BE49-F238E27FC236}">
                <a16:creationId xmlns:a16="http://schemas.microsoft.com/office/drawing/2014/main" id="{D57EE4A6-8250-40A2-BAFB-B5E5F0B01C23}"/>
              </a:ext>
            </a:extLst>
          </p:cNvPr>
          <p:cNvGrpSpPr>
            <a:grpSpLocks/>
          </p:cNvGrpSpPr>
          <p:nvPr/>
        </p:nvGrpSpPr>
        <p:grpSpPr bwMode="auto">
          <a:xfrm>
            <a:off x="381000" y="2590800"/>
            <a:ext cx="8382000" cy="3886200"/>
            <a:chOff x="1109" y="1020"/>
            <a:chExt cx="3542" cy="2280"/>
          </a:xfrm>
        </p:grpSpPr>
        <p:sp>
          <p:nvSpPr>
            <p:cNvPr id="131151" name="Rectangle 99">
              <a:extLst>
                <a:ext uri="{FF2B5EF4-FFF2-40B4-BE49-F238E27FC236}">
                  <a16:creationId xmlns:a16="http://schemas.microsoft.com/office/drawing/2014/main" id="{BFA2CA64-34F5-47F4-817C-9D4F638285A9}"/>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1152" name="Rectangle 100">
              <a:extLst>
                <a:ext uri="{FF2B5EF4-FFF2-40B4-BE49-F238E27FC236}">
                  <a16:creationId xmlns:a16="http://schemas.microsoft.com/office/drawing/2014/main" id="{011DCBB1-94FA-4644-9088-D9561F17D503}"/>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1153" name="Freeform 101">
              <a:extLst>
                <a:ext uri="{FF2B5EF4-FFF2-40B4-BE49-F238E27FC236}">
                  <a16:creationId xmlns:a16="http://schemas.microsoft.com/office/drawing/2014/main" id="{138B30D0-252B-47E0-8CD0-5620DAE7DF8F}"/>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4" name="Freeform 102">
              <a:extLst>
                <a:ext uri="{FF2B5EF4-FFF2-40B4-BE49-F238E27FC236}">
                  <a16:creationId xmlns:a16="http://schemas.microsoft.com/office/drawing/2014/main" id="{17430A75-1D87-4CC5-97A7-B52386686F6E}"/>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31155" name="Freeform 103">
              <a:extLst>
                <a:ext uri="{FF2B5EF4-FFF2-40B4-BE49-F238E27FC236}">
                  <a16:creationId xmlns:a16="http://schemas.microsoft.com/office/drawing/2014/main" id="{8486BB0B-87A6-47C5-977D-4EB89B8C2427}"/>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6" name="Freeform 104">
              <a:extLst>
                <a:ext uri="{FF2B5EF4-FFF2-40B4-BE49-F238E27FC236}">
                  <a16:creationId xmlns:a16="http://schemas.microsoft.com/office/drawing/2014/main" id="{AE1DB31B-5F92-4A07-BF72-F1A433479F68}"/>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31157" name="Freeform 105">
              <a:extLst>
                <a:ext uri="{FF2B5EF4-FFF2-40B4-BE49-F238E27FC236}">
                  <a16:creationId xmlns:a16="http://schemas.microsoft.com/office/drawing/2014/main" id="{4BFAD521-E378-40FE-9524-BFEF6D7A94B4}"/>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8" name="Freeform 106">
              <a:extLst>
                <a:ext uri="{FF2B5EF4-FFF2-40B4-BE49-F238E27FC236}">
                  <a16:creationId xmlns:a16="http://schemas.microsoft.com/office/drawing/2014/main" id="{8961C6AA-CEC4-4C5E-95D2-E83F17C9C17C}"/>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31159" name="Freeform 107">
              <a:extLst>
                <a:ext uri="{FF2B5EF4-FFF2-40B4-BE49-F238E27FC236}">
                  <a16:creationId xmlns:a16="http://schemas.microsoft.com/office/drawing/2014/main" id="{E2C88BBE-D3D6-4360-9B55-20B34B92AF0B}"/>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0" name="Freeform 108">
              <a:extLst>
                <a:ext uri="{FF2B5EF4-FFF2-40B4-BE49-F238E27FC236}">
                  <a16:creationId xmlns:a16="http://schemas.microsoft.com/office/drawing/2014/main" id="{95C371AF-C4CE-4D32-B284-519416815C8F}"/>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131083" name="AutoShape 109">
            <a:extLst>
              <a:ext uri="{FF2B5EF4-FFF2-40B4-BE49-F238E27FC236}">
                <a16:creationId xmlns:a16="http://schemas.microsoft.com/office/drawing/2014/main" id="{591F1E05-591D-4FFF-BE26-6D8F17BA3850}"/>
              </a:ext>
            </a:extLst>
          </p:cNvPr>
          <p:cNvSpPr>
            <a:spLocks noChangeArrowheads="1"/>
          </p:cNvSpPr>
          <p:nvPr/>
        </p:nvSpPr>
        <p:spPr bwMode="auto">
          <a:xfrm>
            <a:off x="609600" y="2819400"/>
            <a:ext cx="7924800" cy="34290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131084" name="Picture 110">
            <a:extLst>
              <a:ext uri="{FF2B5EF4-FFF2-40B4-BE49-F238E27FC236}">
                <a16:creationId xmlns:a16="http://schemas.microsoft.com/office/drawing/2014/main" id="{4BA01A94-306E-4BD9-8BE5-B7199E5D8D4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914400" y="29718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085" name="Text Box 111">
            <a:extLst>
              <a:ext uri="{FF2B5EF4-FFF2-40B4-BE49-F238E27FC236}">
                <a16:creationId xmlns:a16="http://schemas.microsoft.com/office/drawing/2014/main" id="{2993A36F-C2CB-4492-A55D-869EB72C0B5D}"/>
              </a:ext>
            </a:extLst>
          </p:cNvPr>
          <p:cNvSpPr txBox="1">
            <a:spLocks noChangeArrowheads="1"/>
          </p:cNvSpPr>
          <p:nvPr/>
        </p:nvSpPr>
        <p:spPr bwMode="auto">
          <a:xfrm>
            <a:off x="1143000" y="2895600"/>
            <a:ext cx="7315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Incorporación de ejercicios que requieren esfuerzos generales (predominio de ejercicios genérico) y específicos:</a:t>
            </a:r>
          </a:p>
        </p:txBody>
      </p:sp>
      <p:sp>
        <p:nvSpPr>
          <p:cNvPr id="131086" name="Text Box 113">
            <a:extLst>
              <a:ext uri="{FF2B5EF4-FFF2-40B4-BE49-F238E27FC236}">
                <a16:creationId xmlns:a16="http://schemas.microsoft.com/office/drawing/2014/main" id="{D2B33AAE-9EFF-4B9D-8C4C-03C3CB6FDBAB}"/>
              </a:ext>
            </a:extLst>
          </p:cNvPr>
          <p:cNvSpPr txBox="1">
            <a:spLocks noChangeArrowheads="1"/>
          </p:cNvSpPr>
          <p:nvPr/>
        </p:nvSpPr>
        <p:spPr bwMode="auto">
          <a:xfrm>
            <a:off x="1460500" y="4083050"/>
            <a:ext cx="707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Ejemplo en gimnasia:</a:t>
            </a:r>
          </a:p>
        </p:txBody>
      </p:sp>
      <p:pic>
        <p:nvPicPr>
          <p:cNvPr id="131087" name="Picture 114">
            <a:extLst>
              <a:ext uri="{FF2B5EF4-FFF2-40B4-BE49-F238E27FC236}">
                <a16:creationId xmlns:a16="http://schemas.microsoft.com/office/drawing/2014/main" id="{C97436E6-3ED7-4963-AE10-164F4682308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3650" y="4098925"/>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500" name="Text Box 116">
            <a:extLst>
              <a:ext uri="{FF2B5EF4-FFF2-40B4-BE49-F238E27FC236}">
                <a16:creationId xmlns:a16="http://schemas.microsoft.com/office/drawing/2014/main" id="{D28EB213-5A06-4D48-B7A9-82E3941214B1}"/>
              </a:ext>
            </a:extLst>
          </p:cNvPr>
          <p:cNvSpPr txBox="1">
            <a:spLocks noChangeArrowheads="1"/>
          </p:cNvSpPr>
          <p:nvPr/>
        </p:nvSpPr>
        <p:spPr bwMode="auto">
          <a:xfrm>
            <a:off x="1524000" y="4464050"/>
            <a:ext cx="7010400" cy="1701800"/>
          </a:xfrm>
          <a:prstGeom prst="rect">
            <a:avLst/>
          </a:prstGeom>
          <a:noFill/>
          <a:ln>
            <a:noFill/>
          </a:ln>
          <a:effectLst/>
        </p:spPr>
        <p:txBody>
          <a:bodyPr>
            <a:spAutoFit/>
          </a:bodyPr>
          <a:lstStyle/>
          <a:p>
            <a:pPr>
              <a:lnSpc>
                <a:spcPct val="80000"/>
              </a:lnSpc>
              <a:defRPr/>
            </a:pPr>
            <a:r>
              <a:rPr lang="en-US" altLang="en-US" sz="2200" b="1">
                <a:solidFill>
                  <a:schemeClr val="tx1"/>
                </a:solidFill>
                <a:effectLst>
                  <a:outerShdw blurRad="38100" dist="38100" dir="2700000" algn="tl">
                    <a:srgbClr val="000000"/>
                  </a:outerShdw>
                </a:effectLst>
              </a:rPr>
              <a:t>Los primeros 2 – 3 microciclos deben de ser dedicados casi exclusivamente para el desarrollo de la fortaleza general y específica de aquellos grupos musculares que estarán involucrados en el aprendizaje o ejecución de ciertos elementos técnicos en los siguientes ciclos de entrenamiento</a:t>
            </a:r>
          </a:p>
        </p:txBody>
      </p:sp>
      <p:grpSp>
        <p:nvGrpSpPr>
          <p:cNvPr id="131089" name="Group 125">
            <a:extLst>
              <a:ext uri="{FF2B5EF4-FFF2-40B4-BE49-F238E27FC236}">
                <a16:creationId xmlns:a16="http://schemas.microsoft.com/office/drawing/2014/main" id="{DA840639-1B16-4BAE-8700-6D3B7D4978EB}"/>
              </a:ext>
            </a:extLst>
          </p:cNvPr>
          <p:cNvGrpSpPr>
            <a:grpSpLocks/>
          </p:cNvGrpSpPr>
          <p:nvPr/>
        </p:nvGrpSpPr>
        <p:grpSpPr bwMode="auto">
          <a:xfrm>
            <a:off x="6373813" y="1979613"/>
            <a:ext cx="865187" cy="322262"/>
            <a:chOff x="3746" y="1394"/>
            <a:chExt cx="545" cy="203"/>
          </a:xfrm>
        </p:grpSpPr>
        <p:sp>
          <p:nvSpPr>
            <p:cNvPr id="131147" name="Freeform 126">
              <a:extLst>
                <a:ext uri="{FF2B5EF4-FFF2-40B4-BE49-F238E27FC236}">
                  <a16:creationId xmlns:a16="http://schemas.microsoft.com/office/drawing/2014/main" id="{013E6A57-DA3D-4142-A205-5BD77E34D11F}"/>
                </a:ext>
              </a:extLst>
            </p:cNvPr>
            <p:cNvSpPr>
              <a:spLocks/>
            </p:cNvSpPr>
            <p:nvPr/>
          </p:nvSpPr>
          <p:spPr bwMode="auto">
            <a:xfrm>
              <a:off x="3746" y="1496"/>
              <a:ext cx="545" cy="101"/>
            </a:xfrm>
            <a:custGeom>
              <a:avLst/>
              <a:gdLst>
                <a:gd name="T0" fmla="*/ 516 w 1091"/>
                <a:gd name="T1" fmla="*/ 2 h 203"/>
                <a:gd name="T2" fmla="*/ 526 w 1091"/>
                <a:gd name="T3" fmla="*/ 3 h 203"/>
                <a:gd name="T4" fmla="*/ 530 w 1091"/>
                <a:gd name="T5" fmla="*/ 6 h 203"/>
                <a:gd name="T6" fmla="*/ 527 w 1091"/>
                <a:gd name="T7" fmla="*/ 9 h 203"/>
                <a:gd name="T8" fmla="*/ 516 w 1091"/>
                <a:gd name="T9" fmla="*/ 12 h 203"/>
                <a:gd name="T10" fmla="*/ 528 w 1091"/>
                <a:gd name="T11" fmla="*/ 7 h 203"/>
                <a:gd name="T12" fmla="*/ 516 w 1091"/>
                <a:gd name="T13" fmla="*/ 7 h 203"/>
                <a:gd name="T14" fmla="*/ 502 w 1091"/>
                <a:gd name="T15" fmla="*/ 11 h 203"/>
                <a:gd name="T16" fmla="*/ 507 w 1091"/>
                <a:gd name="T17" fmla="*/ 13 h 203"/>
                <a:gd name="T18" fmla="*/ 512 w 1091"/>
                <a:gd name="T19" fmla="*/ 15 h 203"/>
                <a:gd name="T20" fmla="*/ 518 w 1091"/>
                <a:gd name="T21" fmla="*/ 15 h 203"/>
                <a:gd name="T22" fmla="*/ 527 w 1091"/>
                <a:gd name="T23" fmla="*/ 17 h 203"/>
                <a:gd name="T24" fmla="*/ 542 w 1091"/>
                <a:gd name="T25" fmla="*/ 13 h 203"/>
                <a:gd name="T26" fmla="*/ 534 w 1091"/>
                <a:gd name="T27" fmla="*/ 17 h 203"/>
                <a:gd name="T28" fmla="*/ 519 w 1091"/>
                <a:gd name="T29" fmla="*/ 20 h 203"/>
                <a:gd name="T30" fmla="*/ 503 w 1091"/>
                <a:gd name="T31" fmla="*/ 24 h 203"/>
                <a:gd name="T32" fmla="*/ 505 w 1091"/>
                <a:gd name="T33" fmla="*/ 21 h 203"/>
                <a:gd name="T34" fmla="*/ 515 w 1091"/>
                <a:gd name="T35" fmla="*/ 18 h 203"/>
                <a:gd name="T36" fmla="*/ 504 w 1091"/>
                <a:gd name="T37" fmla="*/ 18 h 203"/>
                <a:gd name="T38" fmla="*/ 486 w 1091"/>
                <a:gd name="T39" fmla="*/ 22 h 203"/>
                <a:gd name="T40" fmla="*/ 488 w 1091"/>
                <a:gd name="T41" fmla="*/ 25 h 203"/>
                <a:gd name="T42" fmla="*/ 484 w 1091"/>
                <a:gd name="T43" fmla="*/ 26 h 203"/>
                <a:gd name="T44" fmla="*/ 476 w 1091"/>
                <a:gd name="T45" fmla="*/ 24 h 203"/>
                <a:gd name="T46" fmla="*/ 471 w 1091"/>
                <a:gd name="T47" fmla="*/ 28 h 203"/>
                <a:gd name="T48" fmla="*/ 459 w 1091"/>
                <a:gd name="T49" fmla="*/ 29 h 203"/>
                <a:gd name="T50" fmla="*/ 458 w 1091"/>
                <a:gd name="T51" fmla="*/ 27 h 203"/>
                <a:gd name="T52" fmla="*/ 447 w 1091"/>
                <a:gd name="T53" fmla="*/ 28 h 203"/>
                <a:gd name="T54" fmla="*/ 440 w 1091"/>
                <a:gd name="T55" fmla="*/ 29 h 203"/>
                <a:gd name="T56" fmla="*/ 421 w 1091"/>
                <a:gd name="T57" fmla="*/ 33 h 203"/>
                <a:gd name="T58" fmla="*/ 397 w 1091"/>
                <a:gd name="T59" fmla="*/ 35 h 203"/>
                <a:gd name="T60" fmla="*/ 389 w 1091"/>
                <a:gd name="T61" fmla="*/ 31 h 203"/>
                <a:gd name="T62" fmla="*/ 370 w 1091"/>
                <a:gd name="T63" fmla="*/ 34 h 203"/>
                <a:gd name="T64" fmla="*/ 342 w 1091"/>
                <a:gd name="T65" fmla="*/ 36 h 203"/>
                <a:gd name="T66" fmla="*/ 300 w 1091"/>
                <a:gd name="T67" fmla="*/ 37 h 203"/>
                <a:gd name="T68" fmla="*/ 288 w 1091"/>
                <a:gd name="T69" fmla="*/ 43 h 203"/>
                <a:gd name="T70" fmla="*/ 288 w 1091"/>
                <a:gd name="T71" fmla="*/ 41 h 203"/>
                <a:gd name="T72" fmla="*/ 270 w 1091"/>
                <a:gd name="T73" fmla="*/ 41 h 203"/>
                <a:gd name="T74" fmla="*/ 247 w 1091"/>
                <a:gd name="T75" fmla="*/ 44 h 203"/>
                <a:gd name="T76" fmla="*/ 224 w 1091"/>
                <a:gd name="T77" fmla="*/ 48 h 203"/>
                <a:gd name="T78" fmla="*/ 200 w 1091"/>
                <a:gd name="T79" fmla="*/ 49 h 203"/>
                <a:gd name="T80" fmla="*/ 173 w 1091"/>
                <a:gd name="T81" fmla="*/ 52 h 203"/>
                <a:gd name="T82" fmla="*/ 135 w 1091"/>
                <a:gd name="T83" fmla="*/ 60 h 203"/>
                <a:gd name="T84" fmla="*/ 96 w 1091"/>
                <a:gd name="T85" fmla="*/ 70 h 203"/>
                <a:gd name="T86" fmla="*/ 65 w 1091"/>
                <a:gd name="T87" fmla="*/ 86 h 203"/>
                <a:gd name="T88" fmla="*/ 48 w 1091"/>
                <a:gd name="T89" fmla="*/ 94 h 203"/>
                <a:gd name="T90" fmla="*/ 28 w 1091"/>
                <a:gd name="T91" fmla="*/ 101 h 203"/>
                <a:gd name="T92" fmla="*/ 5 w 1091"/>
                <a:gd name="T93" fmla="*/ 85 h 203"/>
                <a:gd name="T94" fmla="*/ 1 w 1091"/>
                <a:gd name="T95" fmla="*/ 63 h 203"/>
                <a:gd name="T96" fmla="*/ 9 w 1091"/>
                <a:gd name="T97" fmla="*/ 14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1" h="203">
                  <a:moveTo>
                    <a:pt x="1038" y="0"/>
                  </a:moveTo>
                  <a:lnTo>
                    <a:pt x="1035" y="1"/>
                  </a:lnTo>
                  <a:lnTo>
                    <a:pt x="1033" y="4"/>
                  </a:lnTo>
                  <a:lnTo>
                    <a:pt x="1032" y="5"/>
                  </a:lnTo>
                  <a:lnTo>
                    <a:pt x="1035" y="6"/>
                  </a:lnTo>
                  <a:lnTo>
                    <a:pt x="1038" y="6"/>
                  </a:lnTo>
                  <a:lnTo>
                    <a:pt x="1044" y="6"/>
                  </a:lnTo>
                  <a:lnTo>
                    <a:pt x="1053" y="6"/>
                  </a:lnTo>
                  <a:lnTo>
                    <a:pt x="1066" y="5"/>
                  </a:lnTo>
                  <a:lnTo>
                    <a:pt x="1061" y="7"/>
                  </a:lnTo>
                  <a:lnTo>
                    <a:pt x="1059" y="11"/>
                  </a:lnTo>
                  <a:lnTo>
                    <a:pt x="1061" y="12"/>
                  </a:lnTo>
                  <a:lnTo>
                    <a:pt x="1071" y="13"/>
                  </a:lnTo>
                  <a:lnTo>
                    <a:pt x="1066" y="15"/>
                  </a:lnTo>
                  <a:lnTo>
                    <a:pt x="1060" y="16"/>
                  </a:lnTo>
                  <a:lnTo>
                    <a:pt x="1054" y="19"/>
                  </a:lnTo>
                  <a:lnTo>
                    <a:pt x="1048" y="21"/>
                  </a:lnTo>
                  <a:lnTo>
                    <a:pt x="1043" y="22"/>
                  </a:lnTo>
                  <a:lnTo>
                    <a:pt x="1038" y="23"/>
                  </a:lnTo>
                  <a:lnTo>
                    <a:pt x="1033" y="24"/>
                  </a:lnTo>
                  <a:lnTo>
                    <a:pt x="1031" y="24"/>
                  </a:lnTo>
                  <a:lnTo>
                    <a:pt x="1040" y="22"/>
                  </a:lnTo>
                  <a:lnTo>
                    <a:pt x="1049" y="19"/>
                  </a:lnTo>
                  <a:lnTo>
                    <a:pt x="1056" y="15"/>
                  </a:lnTo>
                  <a:lnTo>
                    <a:pt x="1054" y="13"/>
                  </a:lnTo>
                  <a:lnTo>
                    <a:pt x="1047" y="13"/>
                  </a:lnTo>
                  <a:lnTo>
                    <a:pt x="1039" y="13"/>
                  </a:lnTo>
                  <a:lnTo>
                    <a:pt x="1032" y="14"/>
                  </a:lnTo>
                  <a:lnTo>
                    <a:pt x="1025" y="15"/>
                  </a:lnTo>
                  <a:lnTo>
                    <a:pt x="1018" y="18"/>
                  </a:lnTo>
                  <a:lnTo>
                    <a:pt x="1011" y="20"/>
                  </a:lnTo>
                  <a:lnTo>
                    <a:pt x="1005" y="22"/>
                  </a:lnTo>
                  <a:lnTo>
                    <a:pt x="998" y="24"/>
                  </a:lnTo>
                  <a:lnTo>
                    <a:pt x="1003" y="28"/>
                  </a:lnTo>
                  <a:lnTo>
                    <a:pt x="1009" y="27"/>
                  </a:lnTo>
                  <a:lnTo>
                    <a:pt x="1015" y="26"/>
                  </a:lnTo>
                  <a:lnTo>
                    <a:pt x="1021" y="26"/>
                  </a:lnTo>
                  <a:lnTo>
                    <a:pt x="1016" y="29"/>
                  </a:lnTo>
                  <a:lnTo>
                    <a:pt x="1017" y="31"/>
                  </a:lnTo>
                  <a:lnTo>
                    <a:pt x="1025" y="31"/>
                  </a:lnTo>
                  <a:lnTo>
                    <a:pt x="1043" y="30"/>
                  </a:lnTo>
                  <a:lnTo>
                    <a:pt x="1040" y="30"/>
                  </a:lnTo>
                  <a:lnTo>
                    <a:pt x="1038" y="30"/>
                  </a:lnTo>
                  <a:lnTo>
                    <a:pt x="1036" y="30"/>
                  </a:lnTo>
                  <a:lnTo>
                    <a:pt x="1035" y="33"/>
                  </a:lnTo>
                  <a:lnTo>
                    <a:pt x="1041" y="35"/>
                  </a:lnTo>
                  <a:lnTo>
                    <a:pt x="1048" y="35"/>
                  </a:lnTo>
                  <a:lnTo>
                    <a:pt x="1055" y="35"/>
                  </a:lnTo>
                  <a:lnTo>
                    <a:pt x="1063" y="34"/>
                  </a:lnTo>
                  <a:lnTo>
                    <a:pt x="1070" y="31"/>
                  </a:lnTo>
                  <a:lnTo>
                    <a:pt x="1077" y="29"/>
                  </a:lnTo>
                  <a:lnTo>
                    <a:pt x="1084" y="27"/>
                  </a:lnTo>
                  <a:lnTo>
                    <a:pt x="1091" y="24"/>
                  </a:lnTo>
                  <a:lnTo>
                    <a:pt x="1084" y="28"/>
                  </a:lnTo>
                  <a:lnTo>
                    <a:pt x="1077" y="31"/>
                  </a:lnTo>
                  <a:lnTo>
                    <a:pt x="1069" y="35"/>
                  </a:lnTo>
                  <a:lnTo>
                    <a:pt x="1061" y="36"/>
                  </a:lnTo>
                  <a:lnTo>
                    <a:pt x="1054" y="38"/>
                  </a:lnTo>
                  <a:lnTo>
                    <a:pt x="1046" y="39"/>
                  </a:lnTo>
                  <a:lnTo>
                    <a:pt x="1038" y="41"/>
                  </a:lnTo>
                  <a:lnTo>
                    <a:pt x="1031" y="42"/>
                  </a:lnTo>
                  <a:lnTo>
                    <a:pt x="1023" y="43"/>
                  </a:lnTo>
                  <a:lnTo>
                    <a:pt x="1015" y="46"/>
                  </a:lnTo>
                  <a:lnTo>
                    <a:pt x="1006" y="48"/>
                  </a:lnTo>
                  <a:lnTo>
                    <a:pt x="998" y="48"/>
                  </a:lnTo>
                  <a:lnTo>
                    <a:pt x="1002" y="45"/>
                  </a:lnTo>
                  <a:lnTo>
                    <a:pt x="1007" y="43"/>
                  </a:lnTo>
                  <a:lnTo>
                    <a:pt x="1011" y="43"/>
                  </a:lnTo>
                  <a:lnTo>
                    <a:pt x="1017" y="42"/>
                  </a:lnTo>
                  <a:lnTo>
                    <a:pt x="1023" y="42"/>
                  </a:lnTo>
                  <a:lnTo>
                    <a:pt x="1028" y="39"/>
                  </a:lnTo>
                  <a:lnTo>
                    <a:pt x="1031" y="37"/>
                  </a:lnTo>
                  <a:lnTo>
                    <a:pt x="1035" y="33"/>
                  </a:lnTo>
                  <a:lnTo>
                    <a:pt x="1025" y="34"/>
                  </a:lnTo>
                  <a:lnTo>
                    <a:pt x="1016" y="35"/>
                  </a:lnTo>
                  <a:lnTo>
                    <a:pt x="1008" y="36"/>
                  </a:lnTo>
                  <a:lnTo>
                    <a:pt x="999" y="38"/>
                  </a:lnTo>
                  <a:lnTo>
                    <a:pt x="990" y="41"/>
                  </a:lnTo>
                  <a:lnTo>
                    <a:pt x="981" y="43"/>
                  </a:lnTo>
                  <a:lnTo>
                    <a:pt x="972" y="45"/>
                  </a:lnTo>
                  <a:lnTo>
                    <a:pt x="963" y="48"/>
                  </a:lnTo>
                  <a:lnTo>
                    <a:pt x="968" y="50"/>
                  </a:lnTo>
                  <a:lnTo>
                    <a:pt x="972" y="50"/>
                  </a:lnTo>
                  <a:lnTo>
                    <a:pt x="976" y="50"/>
                  </a:lnTo>
                  <a:lnTo>
                    <a:pt x="980" y="50"/>
                  </a:lnTo>
                  <a:lnTo>
                    <a:pt x="977" y="52"/>
                  </a:lnTo>
                  <a:lnTo>
                    <a:pt x="972" y="53"/>
                  </a:lnTo>
                  <a:lnTo>
                    <a:pt x="968" y="53"/>
                  </a:lnTo>
                  <a:lnTo>
                    <a:pt x="963" y="53"/>
                  </a:lnTo>
                  <a:lnTo>
                    <a:pt x="964" y="50"/>
                  </a:lnTo>
                  <a:lnTo>
                    <a:pt x="961" y="48"/>
                  </a:lnTo>
                  <a:lnTo>
                    <a:pt x="953" y="49"/>
                  </a:lnTo>
                  <a:lnTo>
                    <a:pt x="938" y="53"/>
                  </a:lnTo>
                  <a:lnTo>
                    <a:pt x="939" y="54"/>
                  </a:lnTo>
                  <a:lnTo>
                    <a:pt x="940" y="56"/>
                  </a:lnTo>
                  <a:lnTo>
                    <a:pt x="942" y="56"/>
                  </a:lnTo>
                  <a:lnTo>
                    <a:pt x="943" y="56"/>
                  </a:lnTo>
                  <a:lnTo>
                    <a:pt x="935" y="58"/>
                  </a:lnTo>
                  <a:lnTo>
                    <a:pt x="927" y="59"/>
                  </a:lnTo>
                  <a:lnTo>
                    <a:pt x="918" y="59"/>
                  </a:lnTo>
                  <a:lnTo>
                    <a:pt x="910" y="59"/>
                  </a:lnTo>
                  <a:lnTo>
                    <a:pt x="919" y="58"/>
                  </a:lnTo>
                  <a:lnTo>
                    <a:pt x="920" y="57"/>
                  </a:lnTo>
                  <a:lnTo>
                    <a:pt x="916" y="54"/>
                  </a:lnTo>
                  <a:lnTo>
                    <a:pt x="909" y="53"/>
                  </a:lnTo>
                  <a:lnTo>
                    <a:pt x="901" y="53"/>
                  </a:lnTo>
                  <a:lnTo>
                    <a:pt x="895" y="53"/>
                  </a:lnTo>
                  <a:lnTo>
                    <a:pt x="894" y="56"/>
                  </a:lnTo>
                  <a:lnTo>
                    <a:pt x="901" y="59"/>
                  </a:lnTo>
                  <a:lnTo>
                    <a:pt x="894" y="59"/>
                  </a:lnTo>
                  <a:lnTo>
                    <a:pt x="886" y="58"/>
                  </a:lnTo>
                  <a:lnTo>
                    <a:pt x="880" y="58"/>
                  </a:lnTo>
                  <a:lnTo>
                    <a:pt x="874" y="60"/>
                  </a:lnTo>
                  <a:lnTo>
                    <a:pt x="866" y="62"/>
                  </a:lnTo>
                  <a:lnTo>
                    <a:pt x="856" y="65"/>
                  </a:lnTo>
                  <a:lnTo>
                    <a:pt x="843" y="67"/>
                  </a:lnTo>
                  <a:lnTo>
                    <a:pt x="830" y="69"/>
                  </a:lnTo>
                  <a:lnTo>
                    <a:pt x="817" y="71"/>
                  </a:lnTo>
                  <a:lnTo>
                    <a:pt x="804" y="72"/>
                  </a:lnTo>
                  <a:lnTo>
                    <a:pt x="794" y="71"/>
                  </a:lnTo>
                  <a:lnTo>
                    <a:pt x="786" y="69"/>
                  </a:lnTo>
                  <a:lnTo>
                    <a:pt x="792" y="67"/>
                  </a:lnTo>
                  <a:lnTo>
                    <a:pt x="788" y="65"/>
                  </a:lnTo>
                  <a:lnTo>
                    <a:pt x="779" y="62"/>
                  </a:lnTo>
                  <a:lnTo>
                    <a:pt x="765" y="62"/>
                  </a:lnTo>
                  <a:lnTo>
                    <a:pt x="752" y="64"/>
                  </a:lnTo>
                  <a:lnTo>
                    <a:pt x="743" y="65"/>
                  </a:lnTo>
                  <a:lnTo>
                    <a:pt x="741" y="69"/>
                  </a:lnTo>
                  <a:lnTo>
                    <a:pt x="749" y="75"/>
                  </a:lnTo>
                  <a:lnTo>
                    <a:pt x="728" y="74"/>
                  </a:lnTo>
                  <a:lnTo>
                    <a:pt x="706" y="73"/>
                  </a:lnTo>
                  <a:lnTo>
                    <a:pt x="685" y="73"/>
                  </a:lnTo>
                  <a:lnTo>
                    <a:pt x="664" y="72"/>
                  </a:lnTo>
                  <a:lnTo>
                    <a:pt x="644" y="72"/>
                  </a:lnTo>
                  <a:lnTo>
                    <a:pt x="622" y="73"/>
                  </a:lnTo>
                  <a:lnTo>
                    <a:pt x="601" y="75"/>
                  </a:lnTo>
                  <a:lnTo>
                    <a:pt x="579" y="79"/>
                  </a:lnTo>
                  <a:lnTo>
                    <a:pt x="580" y="81"/>
                  </a:lnTo>
                  <a:lnTo>
                    <a:pt x="580" y="83"/>
                  </a:lnTo>
                  <a:lnTo>
                    <a:pt x="577" y="86"/>
                  </a:lnTo>
                  <a:lnTo>
                    <a:pt x="573" y="87"/>
                  </a:lnTo>
                  <a:lnTo>
                    <a:pt x="575" y="86"/>
                  </a:lnTo>
                  <a:lnTo>
                    <a:pt x="576" y="84"/>
                  </a:lnTo>
                  <a:lnTo>
                    <a:pt x="576" y="82"/>
                  </a:lnTo>
                  <a:lnTo>
                    <a:pt x="564" y="82"/>
                  </a:lnTo>
                  <a:lnTo>
                    <a:pt x="553" y="82"/>
                  </a:lnTo>
                  <a:lnTo>
                    <a:pt x="540" y="82"/>
                  </a:lnTo>
                  <a:lnTo>
                    <a:pt x="528" y="83"/>
                  </a:lnTo>
                  <a:lnTo>
                    <a:pt x="517" y="84"/>
                  </a:lnTo>
                  <a:lnTo>
                    <a:pt x="505" y="87"/>
                  </a:lnTo>
                  <a:lnTo>
                    <a:pt x="494" y="89"/>
                  </a:lnTo>
                  <a:lnTo>
                    <a:pt x="482" y="90"/>
                  </a:lnTo>
                  <a:lnTo>
                    <a:pt x="471" y="92"/>
                  </a:lnTo>
                  <a:lnTo>
                    <a:pt x="459" y="95"/>
                  </a:lnTo>
                  <a:lnTo>
                    <a:pt x="448" y="96"/>
                  </a:lnTo>
                  <a:lnTo>
                    <a:pt x="436" y="97"/>
                  </a:lnTo>
                  <a:lnTo>
                    <a:pt x="425" y="98"/>
                  </a:lnTo>
                  <a:lnTo>
                    <a:pt x="412" y="99"/>
                  </a:lnTo>
                  <a:lnTo>
                    <a:pt x="400" y="99"/>
                  </a:lnTo>
                  <a:lnTo>
                    <a:pt x="389" y="98"/>
                  </a:lnTo>
                  <a:lnTo>
                    <a:pt x="377" y="101"/>
                  </a:lnTo>
                  <a:lnTo>
                    <a:pt x="364" y="103"/>
                  </a:lnTo>
                  <a:lnTo>
                    <a:pt x="347" y="105"/>
                  </a:lnTo>
                  <a:lnTo>
                    <a:pt x="330" y="109"/>
                  </a:lnTo>
                  <a:lnTo>
                    <a:pt x="311" y="112"/>
                  </a:lnTo>
                  <a:lnTo>
                    <a:pt x="292" y="115"/>
                  </a:lnTo>
                  <a:lnTo>
                    <a:pt x="271" y="120"/>
                  </a:lnTo>
                  <a:lnTo>
                    <a:pt x="251" y="125"/>
                  </a:lnTo>
                  <a:lnTo>
                    <a:pt x="231" y="129"/>
                  </a:lnTo>
                  <a:lnTo>
                    <a:pt x="211" y="135"/>
                  </a:lnTo>
                  <a:lnTo>
                    <a:pt x="192" y="141"/>
                  </a:lnTo>
                  <a:lnTo>
                    <a:pt x="173" y="148"/>
                  </a:lnTo>
                  <a:lnTo>
                    <a:pt x="157" y="156"/>
                  </a:lnTo>
                  <a:lnTo>
                    <a:pt x="142" y="164"/>
                  </a:lnTo>
                  <a:lnTo>
                    <a:pt x="130" y="173"/>
                  </a:lnTo>
                  <a:lnTo>
                    <a:pt x="119" y="182"/>
                  </a:lnTo>
                  <a:lnTo>
                    <a:pt x="113" y="185"/>
                  </a:lnTo>
                  <a:lnTo>
                    <a:pt x="105" y="187"/>
                  </a:lnTo>
                  <a:lnTo>
                    <a:pt x="96" y="189"/>
                  </a:lnTo>
                  <a:lnTo>
                    <a:pt x="87" y="193"/>
                  </a:lnTo>
                  <a:lnTo>
                    <a:pt x="77" y="196"/>
                  </a:lnTo>
                  <a:lnTo>
                    <a:pt x="66" y="200"/>
                  </a:lnTo>
                  <a:lnTo>
                    <a:pt x="56" y="202"/>
                  </a:lnTo>
                  <a:lnTo>
                    <a:pt x="45" y="203"/>
                  </a:lnTo>
                  <a:lnTo>
                    <a:pt x="29" y="193"/>
                  </a:lnTo>
                  <a:lnTo>
                    <a:pt x="18" y="182"/>
                  </a:lnTo>
                  <a:lnTo>
                    <a:pt x="11" y="171"/>
                  </a:lnTo>
                  <a:lnTo>
                    <a:pt x="6" y="159"/>
                  </a:lnTo>
                  <a:lnTo>
                    <a:pt x="3" y="148"/>
                  </a:lnTo>
                  <a:lnTo>
                    <a:pt x="2" y="136"/>
                  </a:lnTo>
                  <a:lnTo>
                    <a:pt x="2" y="126"/>
                  </a:lnTo>
                  <a:lnTo>
                    <a:pt x="0" y="115"/>
                  </a:lnTo>
                  <a:lnTo>
                    <a:pt x="2" y="87"/>
                  </a:lnTo>
                  <a:lnTo>
                    <a:pt x="9" y="58"/>
                  </a:lnTo>
                  <a:lnTo>
                    <a:pt x="18" y="29"/>
                  </a:lnTo>
                  <a:lnTo>
                    <a:pt x="27" y="0"/>
                  </a:lnTo>
                  <a:lnTo>
                    <a:pt x="1038"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8" name="Freeform 127">
              <a:extLst>
                <a:ext uri="{FF2B5EF4-FFF2-40B4-BE49-F238E27FC236}">
                  <a16:creationId xmlns:a16="http://schemas.microsoft.com/office/drawing/2014/main" id="{73AE19F3-E9B0-48FA-974F-889C401D8F4F}"/>
                </a:ext>
              </a:extLst>
            </p:cNvPr>
            <p:cNvSpPr>
              <a:spLocks/>
            </p:cNvSpPr>
            <p:nvPr/>
          </p:nvSpPr>
          <p:spPr bwMode="auto">
            <a:xfrm>
              <a:off x="3772" y="1394"/>
              <a:ext cx="311" cy="51"/>
            </a:xfrm>
            <a:custGeom>
              <a:avLst/>
              <a:gdLst>
                <a:gd name="T0" fmla="*/ 3 w 623"/>
                <a:gd name="T1" fmla="*/ 36 h 103"/>
                <a:gd name="T2" fmla="*/ 18 w 623"/>
                <a:gd name="T3" fmla="*/ 21 h 103"/>
                <a:gd name="T4" fmla="*/ 32 w 623"/>
                <a:gd name="T5" fmla="*/ 10 h 103"/>
                <a:gd name="T6" fmla="*/ 57 w 623"/>
                <a:gd name="T7" fmla="*/ 5 h 103"/>
                <a:gd name="T8" fmla="*/ 94 w 623"/>
                <a:gd name="T9" fmla="*/ 1 h 103"/>
                <a:gd name="T10" fmla="*/ 138 w 623"/>
                <a:gd name="T11" fmla="*/ 2 h 103"/>
                <a:gd name="T12" fmla="*/ 161 w 623"/>
                <a:gd name="T13" fmla="*/ 3 h 103"/>
                <a:gd name="T14" fmla="*/ 179 w 623"/>
                <a:gd name="T15" fmla="*/ 1 h 103"/>
                <a:gd name="T16" fmla="*/ 187 w 623"/>
                <a:gd name="T17" fmla="*/ 8 h 103"/>
                <a:gd name="T18" fmla="*/ 184 w 623"/>
                <a:gd name="T19" fmla="*/ 9 h 103"/>
                <a:gd name="T20" fmla="*/ 193 w 623"/>
                <a:gd name="T21" fmla="*/ 13 h 103"/>
                <a:gd name="T22" fmla="*/ 211 w 623"/>
                <a:gd name="T23" fmla="*/ 13 h 103"/>
                <a:gd name="T24" fmla="*/ 234 w 623"/>
                <a:gd name="T25" fmla="*/ 11 h 103"/>
                <a:gd name="T26" fmla="*/ 235 w 623"/>
                <a:gd name="T27" fmla="*/ 8 h 103"/>
                <a:gd name="T28" fmla="*/ 243 w 623"/>
                <a:gd name="T29" fmla="*/ 6 h 103"/>
                <a:gd name="T30" fmla="*/ 257 w 623"/>
                <a:gd name="T31" fmla="*/ 4 h 103"/>
                <a:gd name="T32" fmla="*/ 252 w 623"/>
                <a:gd name="T33" fmla="*/ 4 h 103"/>
                <a:gd name="T34" fmla="*/ 242 w 623"/>
                <a:gd name="T35" fmla="*/ 6 h 103"/>
                <a:gd name="T36" fmla="*/ 244 w 623"/>
                <a:gd name="T37" fmla="*/ 11 h 103"/>
                <a:gd name="T38" fmla="*/ 256 w 623"/>
                <a:gd name="T39" fmla="*/ 10 h 103"/>
                <a:gd name="T40" fmla="*/ 249 w 623"/>
                <a:gd name="T41" fmla="*/ 12 h 103"/>
                <a:gd name="T42" fmla="*/ 244 w 623"/>
                <a:gd name="T43" fmla="*/ 14 h 103"/>
                <a:gd name="T44" fmla="*/ 235 w 623"/>
                <a:gd name="T45" fmla="*/ 14 h 103"/>
                <a:gd name="T46" fmla="*/ 235 w 623"/>
                <a:gd name="T47" fmla="*/ 14 h 103"/>
                <a:gd name="T48" fmla="*/ 222 w 623"/>
                <a:gd name="T49" fmla="*/ 12 h 103"/>
                <a:gd name="T50" fmla="*/ 206 w 623"/>
                <a:gd name="T51" fmla="*/ 15 h 103"/>
                <a:gd name="T52" fmla="*/ 215 w 623"/>
                <a:gd name="T53" fmla="*/ 17 h 103"/>
                <a:gd name="T54" fmla="*/ 213 w 623"/>
                <a:gd name="T55" fmla="*/ 20 h 103"/>
                <a:gd name="T56" fmla="*/ 218 w 623"/>
                <a:gd name="T57" fmla="*/ 21 h 103"/>
                <a:gd name="T58" fmla="*/ 220 w 623"/>
                <a:gd name="T59" fmla="*/ 25 h 103"/>
                <a:gd name="T60" fmla="*/ 226 w 623"/>
                <a:gd name="T61" fmla="*/ 26 h 103"/>
                <a:gd name="T62" fmla="*/ 243 w 623"/>
                <a:gd name="T63" fmla="*/ 26 h 103"/>
                <a:gd name="T64" fmla="*/ 249 w 623"/>
                <a:gd name="T65" fmla="*/ 24 h 103"/>
                <a:gd name="T66" fmla="*/ 253 w 623"/>
                <a:gd name="T67" fmla="*/ 26 h 103"/>
                <a:gd name="T68" fmla="*/ 262 w 623"/>
                <a:gd name="T69" fmla="*/ 25 h 103"/>
                <a:gd name="T70" fmla="*/ 267 w 623"/>
                <a:gd name="T71" fmla="*/ 22 h 103"/>
                <a:gd name="T72" fmla="*/ 276 w 623"/>
                <a:gd name="T73" fmla="*/ 24 h 103"/>
                <a:gd name="T74" fmla="*/ 282 w 623"/>
                <a:gd name="T75" fmla="*/ 22 h 103"/>
                <a:gd name="T76" fmla="*/ 290 w 623"/>
                <a:gd name="T77" fmla="*/ 22 h 103"/>
                <a:gd name="T78" fmla="*/ 300 w 623"/>
                <a:gd name="T79" fmla="*/ 22 h 103"/>
                <a:gd name="T80" fmla="*/ 285 w 623"/>
                <a:gd name="T81" fmla="*/ 24 h 103"/>
                <a:gd name="T82" fmla="*/ 268 w 623"/>
                <a:gd name="T83" fmla="*/ 28 h 103"/>
                <a:gd name="T84" fmla="*/ 259 w 623"/>
                <a:gd name="T85" fmla="*/ 28 h 103"/>
                <a:gd name="T86" fmla="*/ 255 w 623"/>
                <a:gd name="T87" fmla="*/ 29 h 103"/>
                <a:gd name="T88" fmla="*/ 250 w 623"/>
                <a:gd name="T89" fmla="*/ 32 h 103"/>
                <a:gd name="T90" fmla="*/ 260 w 623"/>
                <a:gd name="T91" fmla="*/ 34 h 103"/>
                <a:gd name="T92" fmla="*/ 273 w 623"/>
                <a:gd name="T93" fmla="*/ 30 h 103"/>
                <a:gd name="T94" fmla="*/ 278 w 623"/>
                <a:gd name="T95" fmla="*/ 30 h 103"/>
                <a:gd name="T96" fmla="*/ 287 w 623"/>
                <a:gd name="T97" fmla="*/ 32 h 103"/>
                <a:gd name="T98" fmla="*/ 282 w 623"/>
                <a:gd name="T99" fmla="*/ 36 h 103"/>
                <a:gd name="T100" fmla="*/ 296 w 623"/>
                <a:gd name="T101" fmla="*/ 36 h 103"/>
                <a:gd name="T102" fmla="*/ 294 w 623"/>
                <a:gd name="T103" fmla="*/ 39 h 103"/>
                <a:gd name="T104" fmla="*/ 275 w 623"/>
                <a:gd name="T105" fmla="*/ 39 h 103"/>
                <a:gd name="T106" fmla="*/ 278 w 623"/>
                <a:gd name="T107" fmla="*/ 42 h 103"/>
                <a:gd name="T108" fmla="*/ 277 w 623"/>
                <a:gd name="T109" fmla="*/ 47 h 103"/>
                <a:gd name="T110" fmla="*/ 303 w 623"/>
                <a:gd name="T111" fmla="*/ 48 h 103"/>
                <a:gd name="T112" fmla="*/ 311 w 623"/>
                <a:gd name="T113" fmla="*/ 50 h 103"/>
                <a:gd name="T114" fmla="*/ 309 w 623"/>
                <a:gd name="T115" fmla="*/ 51 h 1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3" h="103">
                  <a:moveTo>
                    <a:pt x="0" y="103"/>
                  </a:moveTo>
                  <a:lnTo>
                    <a:pt x="3" y="91"/>
                  </a:lnTo>
                  <a:lnTo>
                    <a:pt x="5" y="81"/>
                  </a:lnTo>
                  <a:lnTo>
                    <a:pt x="7" y="72"/>
                  </a:lnTo>
                  <a:lnTo>
                    <a:pt x="11" y="65"/>
                  </a:lnTo>
                  <a:lnTo>
                    <a:pt x="21" y="59"/>
                  </a:lnTo>
                  <a:lnTo>
                    <a:pt x="29" y="51"/>
                  </a:lnTo>
                  <a:lnTo>
                    <a:pt x="37" y="43"/>
                  </a:lnTo>
                  <a:lnTo>
                    <a:pt x="44" y="35"/>
                  </a:lnTo>
                  <a:lnTo>
                    <a:pt x="48" y="30"/>
                  </a:lnTo>
                  <a:lnTo>
                    <a:pt x="55" y="25"/>
                  </a:lnTo>
                  <a:lnTo>
                    <a:pt x="65" y="21"/>
                  </a:lnTo>
                  <a:lnTo>
                    <a:pt x="76" y="17"/>
                  </a:lnTo>
                  <a:lnTo>
                    <a:pt x="89" y="14"/>
                  </a:lnTo>
                  <a:lnTo>
                    <a:pt x="102" y="12"/>
                  </a:lnTo>
                  <a:lnTo>
                    <a:pt x="114" y="10"/>
                  </a:lnTo>
                  <a:lnTo>
                    <a:pt x="124" y="10"/>
                  </a:lnTo>
                  <a:lnTo>
                    <a:pt x="146" y="6"/>
                  </a:lnTo>
                  <a:lnTo>
                    <a:pt x="167" y="3"/>
                  </a:lnTo>
                  <a:lnTo>
                    <a:pt x="189" y="2"/>
                  </a:lnTo>
                  <a:lnTo>
                    <a:pt x="211" y="0"/>
                  </a:lnTo>
                  <a:lnTo>
                    <a:pt x="233" y="2"/>
                  </a:lnTo>
                  <a:lnTo>
                    <a:pt x="254" y="2"/>
                  </a:lnTo>
                  <a:lnTo>
                    <a:pt x="276" y="4"/>
                  </a:lnTo>
                  <a:lnTo>
                    <a:pt x="297" y="5"/>
                  </a:lnTo>
                  <a:lnTo>
                    <a:pt x="305" y="6"/>
                  </a:lnTo>
                  <a:lnTo>
                    <a:pt x="314" y="6"/>
                  </a:lnTo>
                  <a:lnTo>
                    <a:pt x="323" y="6"/>
                  </a:lnTo>
                  <a:lnTo>
                    <a:pt x="332" y="6"/>
                  </a:lnTo>
                  <a:lnTo>
                    <a:pt x="342" y="5"/>
                  </a:lnTo>
                  <a:lnTo>
                    <a:pt x="351" y="4"/>
                  </a:lnTo>
                  <a:lnTo>
                    <a:pt x="359" y="3"/>
                  </a:lnTo>
                  <a:lnTo>
                    <a:pt x="368" y="2"/>
                  </a:lnTo>
                  <a:lnTo>
                    <a:pt x="367" y="7"/>
                  </a:lnTo>
                  <a:lnTo>
                    <a:pt x="369" y="13"/>
                  </a:lnTo>
                  <a:lnTo>
                    <a:pt x="374" y="17"/>
                  </a:lnTo>
                  <a:lnTo>
                    <a:pt x="380" y="17"/>
                  </a:lnTo>
                  <a:lnTo>
                    <a:pt x="376" y="19"/>
                  </a:lnTo>
                  <a:lnTo>
                    <a:pt x="372" y="19"/>
                  </a:lnTo>
                  <a:lnTo>
                    <a:pt x="368" y="19"/>
                  </a:lnTo>
                  <a:lnTo>
                    <a:pt x="367" y="20"/>
                  </a:lnTo>
                  <a:lnTo>
                    <a:pt x="373" y="23"/>
                  </a:lnTo>
                  <a:lnTo>
                    <a:pt x="380" y="25"/>
                  </a:lnTo>
                  <a:lnTo>
                    <a:pt x="387" y="27"/>
                  </a:lnTo>
                  <a:lnTo>
                    <a:pt x="391" y="27"/>
                  </a:lnTo>
                  <a:lnTo>
                    <a:pt x="402" y="26"/>
                  </a:lnTo>
                  <a:lnTo>
                    <a:pt x="413" y="26"/>
                  </a:lnTo>
                  <a:lnTo>
                    <a:pt x="423" y="26"/>
                  </a:lnTo>
                  <a:lnTo>
                    <a:pt x="435" y="26"/>
                  </a:lnTo>
                  <a:lnTo>
                    <a:pt x="446" y="25"/>
                  </a:lnTo>
                  <a:lnTo>
                    <a:pt x="457" y="23"/>
                  </a:lnTo>
                  <a:lnTo>
                    <a:pt x="468" y="22"/>
                  </a:lnTo>
                  <a:lnTo>
                    <a:pt x="479" y="19"/>
                  </a:lnTo>
                  <a:lnTo>
                    <a:pt x="476" y="17"/>
                  </a:lnTo>
                  <a:lnTo>
                    <a:pt x="473" y="15"/>
                  </a:lnTo>
                  <a:lnTo>
                    <a:pt x="470" y="17"/>
                  </a:lnTo>
                  <a:lnTo>
                    <a:pt x="467" y="17"/>
                  </a:lnTo>
                  <a:lnTo>
                    <a:pt x="474" y="14"/>
                  </a:lnTo>
                  <a:lnTo>
                    <a:pt x="480" y="13"/>
                  </a:lnTo>
                  <a:lnTo>
                    <a:pt x="487" y="12"/>
                  </a:lnTo>
                  <a:lnTo>
                    <a:pt x="494" y="11"/>
                  </a:lnTo>
                  <a:lnTo>
                    <a:pt x="501" y="10"/>
                  </a:lnTo>
                  <a:lnTo>
                    <a:pt x="508" y="9"/>
                  </a:lnTo>
                  <a:lnTo>
                    <a:pt x="514" y="9"/>
                  </a:lnTo>
                  <a:lnTo>
                    <a:pt x="521" y="7"/>
                  </a:lnTo>
                  <a:lnTo>
                    <a:pt x="516" y="9"/>
                  </a:lnTo>
                  <a:lnTo>
                    <a:pt x="510" y="9"/>
                  </a:lnTo>
                  <a:lnTo>
                    <a:pt x="504" y="9"/>
                  </a:lnTo>
                  <a:lnTo>
                    <a:pt x="498" y="10"/>
                  </a:lnTo>
                  <a:lnTo>
                    <a:pt x="493" y="10"/>
                  </a:lnTo>
                  <a:lnTo>
                    <a:pt x="488" y="11"/>
                  </a:lnTo>
                  <a:lnTo>
                    <a:pt x="485" y="13"/>
                  </a:lnTo>
                  <a:lnTo>
                    <a:pt x="482" y="17"/>
                  </a:lnTo>
                  <a:lnTo>
                    <a:pt x="482" y="20"/>
                  </a:lnTo>
                  <a:lnTo>
                    <a:pt x="485" y="21"/>
                  </a:lnTo>
                  <a:lnTo>
                    <a:pt x="489" y="22"/>
                  </a:lnTo>
                  <a:lnTo>
                    <a:pt x="494" y="22"/>
                  </a:lnTo>
                  <a:lnTo>
                    <a:pt x="501" y="21"/>
                  </a:lnTo>
                  <a:lnTo>
                    <a:pt x="506" y="21"/>
                  </a:lnTo>
                  <a:lnTo>
                    <a:pt x="512" y="20"/>
                  </a:lnTo>
                  <a:lnTo>
                    <a:pt x="518" y="21"/>
                  </a:lnTo>
                  <a:lnTo>
                    <a:pt x="509" y="22"/>
                  </a:lnTo>
                  <a:lnTo>
                    <a:pt x="501" y="23"/>
                  </a:lnTo>
                  <a:lnTo>
                    <a:pt x="498" y="25"/>
                  </a:lnTo>
                  <a:lnTo>
                    <a:pt x="504" y="27"/>
                  </a:lnTo>
                  <a:lnTo>
                    <a:pt x="499" y="28"/>
                  </a:lnTo>
                  <a:lnTo>
                    <a:pt x="495" y="29"/>
                  </a:lnTo>
                  <a:lnTo>
                    <a:pt x="489" y="29"/>
                  </a:lnTo>
                  <a:lnTo>
                    <a:pt x="485" y="29"/>
                  </a:lnTo>
                  <a:lnTo>
                    <a:pt x="480" y="29"/>
                  </a:lnTo>
                  <a:lnTo>
                    <a:pt x="474" y="29"/>
                  </a:lnTo>
                  <a:lnTo>
                    <a:pt x="470" y="29"/>
                  </a:lnTo>
                  <a:lnTo>
                    <a:pt x="465" y="30"/>
                  </a:lnTo>
                  <a:lnTo>
                    <a:pt x="466" y="30"/>
                  </a:lnTo>
                  <a:lnTo>
                    <a:pt x="468" y="29"/>
                  </a:lnTo>
                  <a:lnTo>
                    <a:pt x="470" y="28"/>
                  </a:lnTo>
                  <a:lnTo>
                    <a:pt x="471" y="27"/>
                  </a:lnTo>
                  <a:lnTo>
                    <a:pt x="463" y="26"/>
                  </a:lnTo>
                  <a:lnTo>
                    <a:pt x="455" y="25"/>
                  </a:lnTo>
                  <a:lnTo>
                    <a:pt x="445" y="25"/>
                  </a:lnTo>
                  <a:lnTo>
                    <a:pt x="437" y="26"/>
                  </a:lnTo>
                  <a:lnTo>
                    <a:pt x="429" y="27"/>
                  </a:lnTo>
                  <a:lnTo>
                    <a:pt x="421" y="28"/>
                  </a:lnTo>
                  <a:lnTo>
                    <a:pt x="413" y="30"/>
                  </a:lnTo>
                  <a:lnTo>
                    <a:pt x="405" y="33"/>
                  </a:lnTo>
                  <a:lnTo>
                    <a:pt x="413" y="36"/>
                  </a:lnTo>
                  <a:lnTo>
                    <a:pt x="422" y="36"/>
                  </a:lnTo>
                  <a:lnTo>
                    <a:pt x="430" y="34"/>
                  </a:lnTo>
                  <a:lnTo>
                    <a:pt x="438" y="33"/>
                  </a:lnTo>
                  <a:lnTo>
                    <a:pt x="434" y="35"/>
                  </a:lnTo>
                  <a:lnTo>
                    <a:pt x="430" y="37"/>
                  </a:lnTo>
                  <a:lnTo>
                    <a:pt x="426" y="40"/>
                  </a:lnTo>
                  <a:lnTo>
                    <a:pt x="423" y="42"/>
                  </a:lnTo>
                  <a:lnTo>
                    <a:pt x="423" y="43"/>
                  </a:lnTo>
                  <a:lnTo>
                    <a:pt x="427" y="44"/>
                  </a:lnTo>
                  <a:lnTo>
                    <a:pt x="436" y="43"/>
                  </a:lnTo>
                  <a:lnTo>
                    <a:pt x="450" y="42"/>
                  </a:lnTo>
                  <a:lnTo>
                    <a:pt x="445" y="45"/>
                  </a:lnTo>
                  <a:lnTo>
                    <a:pt x="442" y="49"/>
                  </a:lnTo>
                  <a:lnTo>
                    <a:pt x="440" y="51"/>
                  </a:lnTo>
                  <a:lnTo>
                    <a:pt x="440" y="53"/>
                  </a:lnTo>
                  <a:lnTo>
                    <a:pt x="441" y="55"/>
                  </a:lnTo>
                  <a:lnTo>
                    <a:pt x="445" y="56"/>
                  </a:lnTo>
                  <a:lnTo>
                    <a:pt x="453" y="53"/>
                  </a:lnTo>
                  <a:lnTo>
                    <a:pt x="465" y="50"/>
                  </a:lnTo>
                  <a:lnTo>
                    <a:pt x="472" y="53"/>
                  </a:lnTo>
                  <a:lnTo>
                    <a:pt x="480" y="55"/>
                  </a:lnTo>
                  <a:lnTo>
                    <a:pt x="486" y="53"/>
                  </a:lnTo>
                  <a:lnTo>
                    <a:pt x="485" y="50"/>
                  </a:lnTo>
                  <a:lnTo>
                    <a:pt x="489" y="51"/>
                  </a:lnTo>
                  <a:lnTo>
                    <a:pt x="495" y="50"/>
                  </a:lnTo>
                  <a:lnTo>
                    <a:pt x="499" y="49"/>
                  </a:lnTo>
                  <a:lnTo>
                    <a:pt x="504" y="48"/>
                  </a:lnTo>
                  <a:lnTo>
                    <a:pt x="504" y="49"/>
                  </a:lnTo>
                  <a:lnTo>
                    <a:pt x="505" y="51"/>
                  </a:lnTo>
                  <a:lnTo>
                    <a:pt x="506" y="52"/>
                  </a:lnTo>
                  <a:lnTo>
                    <a:pt x="513" y="49"/>
                  </a:lnTo>
                  <a:lnTo>
                    <a:pt x="519" y="49"/>
                  </a:lnTo>
                  <a:lnTo>
                    <a:pt x="525" y="50"/>
                  </a:lnTo>
                  <a:lnTo>
                    <a:pt x="533" y="50"/>
                  </a:lnTo>
                  <a:lnTo>
                    <a:pt x="534" y="49"/>
                  </a:lnTo>
                  <a:lnTo>
                    <a:pt x="535" y="48"/>
                  </a:lnTo>
                  <a:lnTo>
                    <a:pt x="535" y="45"/>
                  </a:lnTo>
                  <a:lnTo>
                    <a:pt x="535" y="43"/>
                  </a:lnTo>
                  <a:lnTo>
                    <a:pt x="541" y="45"/>
                  </a:lnTo>
                  <a:lnTo>
                    <a:pt x="548" y="48"/>
                  </a:lnTo>
                  <a:lnTo>
                    <a:pt x="553" y="48"/>
                  </a:lnTo>
                  <a:lnTo>
                    <a:pt x="558" y="49"/>
                  </a:lnTo>
                  <a:lnTo>
                    <a:pt x="562" y="48"/>
                  </a:lnTo>
                  <a:lnTo>
                    <a:pt x="564" y="48"/>
                  </a:lnTo>
                  <a:lnTo>
                    <a:pt x="565" y="45"/>
                  </a:lnTo>
                  <a:lnTo>
                    <a:pt x="564" y="44"/>
                  </a:lnTo>
                  <a:lnTo>
                    <a:pt x="570" y="44"/>
                  </a:lnTo>
                  <a:lnTo>
                    <a:pt x="574" y="44"/>
                  </a:lnTo>
                  <a:lnTo>
                    <a:pt x="580" y="44"/>
                  </a:lnTo>
                  <a:lnTo>
                    <a:pt x="585" y="45"/>
                  </a:lnTo>
                  <a:lnTo>
                    <a:pt x="591" y="45"/>
                  </a:lnTo>
                  <a:lnTo>
                    <a:pt x="595" y="45"/>
                  </a:lnTo>
                  <a:lnTo>
                    <a:pt x="601" y="45"/>
                  </a:lnTo>
                  <a:lnTo>
                    <a:pt x="607" y="44"/>
                  </a:lnTo>
                  <a:lnTo>
                    <a:pt x="595" y="45"/>
                  </a:lnTo>
                  <a:lnTo>
                    <a:pt x="584" y="47"/>
                  </a:lnTo>
                  <a:lnTo>
                    <a:pt x="571" y="48"/>
                  </a:lnTo>
                  <a:lnTo>
                    <a:pt x="559" y="49"/>
                  </a:lnTo>
                  <a:lnTo>
                    <a:pt x="549" y="51"/>
                  </a:lnTo>
                  <a:lnTo>
                    <a:pt x="541" y="53"/>
                  </a:lnTo>
                  <a:lnTo>
                    <a:pt x="536" y="57"/>
                  </a:lnTo>
                  <a:lnTo>
                    <a:pt x="535" y="61"/>
                  </a:lnTo>
                  <a:lnTo>
                    <a:pt x="529" y="59"/>
                  </a:lnTo>
                  <a:lnTo>
                    <a:pt x="524" y="58"/>
                  </a:lnTo>
                  <a:lnTo>
                    <a:pt x="518" y="56"/>
                  </a:lnTo>
                  <a:lnTo>
                    <a:pt x="513" y="56"/>
                  </a:lnTo>
                  <a:lnTo>
                    <a:pt x="510" y="56"/>
                  </a:lnTo>
                  <a:lnTo>
                    <a:pt x="509" y="56"/>
                  </a:lnTo>
                  <a:lnTo>
                    <a:pt x="510" y="58"/>
                  </a:lnTo>
                  <a:lnTo>
                    <a:pt x="516" y="61"/>
                  </a:lnTo>
                  <a:lnTo>
                    <a:pt x="511" y="64"/>
                  </a:lnTo>
                  <a:lnTo>
                    <a:pt x="505" y="64"/>
                  </a:lnTo>
                  <a:lnTo>
                    <a:pt x="501" y="65"/>
                  </a:lnTo>
                  <a:lnTo>
                    <a:pt x="496" y="67"/>
                  </a:lnTo>
                  <a:lnTo>
                    <a:pt x="502" y="68"/>
                  </a:lnTo>
                  <a:lnTo>
                    <a:pt x="510" y="68"/>
                  </a:lnTo>
                  <a:lnTo>
                    <a:pt x="520" y="68"/>
                  </a:lnTo>
                  <a:lnTo>
                    <a:pt x="529" y="67"/>
                  </a:lnTo>
                  <a:lnTo>
                    <a:pt x="539" y="66"/>
                  </a:lnTo>
                  <a:lnTo>
                    <a:pt x="544" y="64"/>
                  </a:lnTo>
                  <a:lnTo>
                    <a:pt x="547" y="61"/>
                  </a:lnTo>
                  <a:lnTo>
                    <a:pt x="544" y="58"/>
                  </a:lnTo>
                  <a:lnTo>
                    <a:pt x="550" y="58"/>
                  </a:lnTo>
                  <a:lnTo>
                    <a:pt x="555" y="58"/>
                  </a:lnTo>
                  <a:lnTo>
                    <a:pt x="557" y="60"/>
                  </a:lnTo>
                  <a:lnTo>
                    <a:pt x="555" y="64"/>
                  </a:lnTo>
                  <a:lnTo>
                    <a:pt x="562" y="66"/>
                  </a:lnTo>
                  <a:lnTo>
                    <a:pt x="568" y="65"/>
                  </a:lnTo>
                  <a:lnTo>
                    <a:pt x="574" y="64"/>
                  </a:lnTo>
                  <a:lnTo>
                    <a:pt x="580" y="67"/>
                  </a:lnTo>
                  <a:lnTo>
                    <a:pt x="574" y="68"/>
                  </a:lnTo>
                  <a:lnTo>
                    <a:pt x="570" y="71"/>
                  </a:lnTo>
                  <a:lnTo>
                    <a:pt x="565" y="72"/>
                  </a:lnTo>
                  <a:lnTo>
                    <a:pt x="565" y="74"/>
                  </a:lnTo>
                  <a:lnTo>
                    <a:pt x="569" y="75"/>
                  </a:lnTo>
                  <a:lnTo>
                    <a:pt x="577" y="75"/>
                  </a:lnTo>
                  <a:lnTo>
                    <a:pt x="593" y="73"/>
                  </a:lnTo>
                  <a:lnTo>
                    <a:pt x="617" y="70"/>
                  </a:lnTo>
                  <a:lnTo>
                    <a:pt x="608" y="74"/>
                  </a:lnTo>
                  <a:lnTo>
                    <a:pt x="599" y="78"/>
                  </a:lnTo>
                  <a:lnTo>
                    <a:pt x="589" y="79"/>
                  </a:lnTo>
                  <a:lnTo>
                    <a:pt x="579" y="79"/>
                  </a:lnTo>
                  <a:lnTo>
                    <a:pt x="570" y="78"/>
                  </a:lnTo>
                  <a:lnTo>
                    <a:pt x="559" y="78"/>
                  </a:lnTo>
                  <a:lnTo>
                    <a:pt x="550" y="79"/>
                  </a:lnTo>
                  <a:lnTo>
                    <a:pt x="541" y="81"/>
                  </a:lnTo>
                  <a:lnTo>
                    <a:pt x="546" y="83"/>
                  </a:lnTo>
                  <a:lnTo>
                    <a:pt x="551" y="83"/>
                  </a:lnTo>
                  <a:lnTo>
                    <a:pt x="556" y="85"/>
                  </a:lnTo>
                  <a:lnTo>
                    <a:pt x="561" y="87"/>
                  </a:lnTo>
                  <a:lnTo>
                    <a:pt x="551" y="89"/>
                  </a:lnTo>
                  <a:lnTo>
                    <a:pt x="550" y="93"/>
                  </a:lnTo>
                  <a:lnTo>
                    <a:pt x="554" y="95"/>
                  </a:lnTo>
                  <a:lnTo>
                    <a:pt x="563" y="96"/>
                  </a:lnTo>
                  <a:lnTo>
                    <a:pt x="576" y="97"/>
                  </a:lnTo>
                  <a:lnTo>
                    <a:pt x="589" y="98"/>
                  </a:lnTo>
                  <a:lnTo>
                    <a:pt x="606" y="97"/>
                  </a:lnTo>
                  <a:lnTo>
                    <a:pt x="621" y="95"/>
                  </a:lnTo>
                  <a:lnTo>
                    <a:pt x="621" y="97"/>
                  </a:lnTo>
                  <a:lnTo>
                    <a:pt x="621" y="98"/>
                  </a:lnTo>
                  <a:lnTo>
                    <a:pt x="622" y="100"/>
                  </a:lnTo>
                  <a:lnTo>
                    <a:pt x="623" y="101"/>
                  </a:lnTo>
                  <a:lnTo>
                    <a:pt x="622" y="102"/>
                  </a:lnTo>
                  <a:lnTo>
                    <a:pt x="621" y="102"/>
                  </a:lnTo>
                  <a:lnTo>
                    <a:pt x="619" y="103"/>
                  </a:lnTo>
                  <a:lnTo>
                    <a:pt x="618" y="103"/>
                  </a:lnTo>
                  <a:lnTo>
                    <a:pt x="0" y="103"/>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9" name="Freeform 128">
              <a:extLst>
                <a:ext uri="{FF2B5EF4-FFF2-40B4-BE49-F238E27FC236}">
                  <a16:creationId xmlns:a16="http://schemas.microsoft.com/office/drawing/2014/main" id="{0B6B3104-CC81-41F9-B465-B13E5946ECC1}"/>
                </a:ext>
              </a:extLst>
            </p:cNvPr>
            <p:cNvSpPr>
              <a:spLocks/>
            </p:cNvSpPr>
            <p:nvPr/>
          </p:nvSpPr>
          <p:spPr bwMode="auto">
            <a:xfrm>
              <a:off x="4164" y="1441"/>
              <a:ext cx="39" cy="4"/>
            </a:xfrm>
            <a:custGeom>
              <a:avLst/>
              <a:gdLst>
                <a:gd name="T0" fmla="*/ 0 w 80"/>
                <a:gd name="T1" fmla="*/ 4 h 8"/>
                <a:gd name="T2" fmla="*/ 1 w 80"/>
                <a:gd name="T3" fmla="*/ 4 h 8"/>
                <a:gd name="T4" fmla="*/ 2 w 80"/>
                <a:gd name="T5" fmla="*/ 4 h 8"/>
                <a:gd name="T6" fmla="*/ 3 w 80"/>
                <a:gd name="T7" fmla="*/ 4 h 8"/>
                <a:gd name="T8" fmla="*/ 4 w 80"/>
                <a:gd name="T9" fmla="*/ 3 h 8"/>
                <a:gd name="T10" fmla="*/ 3 w 80"/>
                <a:gd name="T11" fmla="*/ 3 h 8"/>
                <a:gd name="T12" fmla="*/ 3 w 80"/>
                <a:gd name="T13" fmla="*/ 2 h 8"/>
                <a:gd name="T14" fmla="*/ 2 w 80"/>
                <a:gd name="T15" fmla="*/ 2 h 8"/>
                <a:gd name="T16" fmla="*/ 1 w 80"/>
                <a:gd name="T17" fmla="*/ 2 h 8"/>
                <a:gd name="T18" fmla="*/ 6 w 80"/>
                <a:gd name="T19" fmla="*/ 3 h 8"/>
                <a:gd name="T20" fmla="*/ 10 w 80"/>
                <a:gd name="T21" fmla="*/ 4 h 8"/>
                <a:gd name="T22" fmla="*/ 15 w 80"/>
                <a:gd name="T23" fmla="*/ 4 h 8"/>
                <a:gd name="T24" fmla="*/ 20 w 80"/>
                <a:gd name="T25" fmla="*/ 3 h 8"/>
                <a:gd name="T26" fmla="*/ 24 w 80"/>
                <a:gd name="T27" fmla="*/ 3 h 8"/>
                <a:gd name="T28" fmla="*/ 29 w 80"/>
                <a:gd name="T29" fmla="*/ 2 h 8"/>
                <a:gd name="T30" fmla="*/ 35 w 80"/>
                <a:gd name="T31" fmla="*/ 1 h 8"/>
                <a:gd name="T32" fmla="*/ 39 w 80"/>
                <a:gd name="T33" fmla="*/ 0 h 8"/>
                <a:gd name="T34" fmla="*/ 35 w 80"/>
                <a:gd name="T35" fmla="*/ 1 h 8"/>
                <a:gd name="T36" fmla="*/ 31 w 80"/>
                <a:gd name="T37" fmla="*/ 2 h 8"/>
                <a:gd name="T38" fmla="*/ 27 w 80"/>
                <a:gd name="T39" fmla="*/ 3 h 8"/>
                <a:gd name="T40" fmla="*/ 23 w 80"/>
                <a:gd name="T41" fmla="*/ 3 h 8"/>
                <a:gd name="T42" fmla="*/ 19 w 80"/>
                <a:gd name="T43" fmla="*/ 3 h 8"/>
                <a:gd name="T44" fmla="*/ 15 w 80"/>
                <a:gd name="T45" fmla="*/ 4 h 8"/>
                <a:gd name="T46" fmla="*/ 11 w 80"/>
                <a:gd name="T47" fmla="*/ 4 h 8"/>
                <a:gd name="T48" fmla="*/ 7 w 80"/>
                <a:gd name="T49" fmla="*/ 4 h 8"/>
                <a:gd name="T50" fmla="*/ 0 w 80"/>
                <a:gd name="T51" fmla="*/ 4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8">
                  <a:moveTo>
                    <a:pt x="0" y="8"/>
                  </a:moveTo>
                  <a:lnTo>
                    <a:pt x="3" y="8"/>
                  </a:lnTo>
                  <a:lnTo>
                    <a:pt x="5" y="7"/>
                  </a:lnTo>
                  <a:lnTo>
                    <a:pt x="6" y="7"/>
                  </a:lnTo>
                  <a:lnTo>
                    <a:pt x="8" y="6"/>
                  </a:lnTo>
                  <a:lnTo>
                    <a:pt x="7" y="5"/>
                  </a:lnTo>
                  <a:lnTo>
                    <a:pt x="6" y="3"/>
                  </a:lnTo>
                  <a:lnTo>
                    <a:pt x="4" y="3"/>
                  </a:lnTo>
                  <a:lnTo>
                    <a:pt x="3" y="3"/>
                  </a:lnTo>
                  <a:lnTo>
                    <a:pt x="12" y="6"/>
                  </a:lnTo>
                  <a:lnTo>
                    <a:pt x="21" y="7"/>
                  </a:lnTo>
                  <a:lnTo>
                    <a:pt x="30" y="7"/>
                  </a:lnTo>
                  <a:lnTo>
                    <a:pt x="41" y="6"/>
                  </a:lnTo>
                  <a:lnTo>
                    <a:pt x="50" y="5"/>
                  </a:lnTo>
                  <a:lnTo>
                    <a:pt x="60" y="3"/>
                  </a:lnTo>
                  <a:lnTo>
                    <a:pt x="71" y="2"/>
                  </a:lnTo>
                  <a:lnTo>
                    <a:pt x="80" y="0"/>
                  </a:lnTo>
                  <a:lnTo>
                    <a:pt x="72" y="1"/>
                  </a:lnTo>
                  <a:lnTo>
                    <a:pt x="64" y="3"/>
                  </a:lnTo>
                  <a:lnTo>
                    <a:pt x="56" y="5"/>
                  </a:lnTo>
                  <a:lnTo>
                    <a:pt x="47" y="6"/>
                  </a:lnTo>
                  <a:lnTo>
                    <a:pt x="39" y="6"/>
                  </a:lnTo>
                  <a:lnTo>
                    <a:pt x="31" y="7"/>
                  </a:lnTo>
                  <a:lnTo>
                    <a:pt x="23" y="8"/>
                  </a:lnTo>
                  <a:lnTo>
                    <a:pt x="15" y="8"/>
                  </a:lnTo>
                  <a:lnTo>
                    <a:pt x="0" y="8"/>
                  </a:lnTo>
                  <a:close/>
                </a:path>
              </a:pathLst>
            </a:custGeom>
            <a:solidFill>
              <a:srgbClr val="BCD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0" name="Freeform 129">
              <a:extLst>
                <a:ext uri="{FF2B5EF4-FFF2-40B4-BE49-F238E27FC236}">
                  <a16:creationId xmlns:a16="http://schemas.microsoft.com/office/drawing/2014/main" id="{EB492BF6-3B51-41AB-A28F-C6CCFC0659B7}"/>
                </a:ext>
              </a:extLst>
            </p:cNvPr>
            <p:cNvSpPr>
              <a:spLocks/>
            </p:cNvSpPr>
            <p:nvPr/>
          </p:nvSpPr>
          <p:spPr bwMode="auto">
            <a:xfrm>
              <a:off x="3756" y="1445"/>
              <a:ext cx="519" cy="51"/>
            </a:xfrm>
            <a:custGeom>
              <a:avLst/>
              <a:gdLst>
                <a:gd name="T0" fmla="*/ 391 w 1039"/>
                <a:gd name="T1" fmla="*/ 3 h 101"/>
                <a:gd name="T2" fmla="*/ 391 w 1039"/>
                <a:gd name="T3" fmla="*/ 5 h 101"/>
                <a:gd name="T4" fmla="*/ 382 w 1039"/>
                <a:gd name="T5" fmla="*/ 5 h 101"/>
                <a:gd name="T6" fmla="*/ 378 w 1039"/>
                <a:gd name="T7" fmla="*/ 7 h 101"/>
                <a:gd name="T8" fmla="*/ 322 w 1039"/>
                <a:gd name="T9" fmla="*/ 11 h 101"/>
                <a:gd name="T10" fmla="*/ 297 w 1039"/>
                <a:gd name="T11" fmla="*/ 18 h 101"/>
                <a:gd name="T12" fmla="*/ 266 w 1039"/>
                <a:gd name="T13" fmla="*/ 30 h 101"/>
                <a:gd name="T14" fmla="*/ 283 w 1039"/>
                <a:gd name="T15" fmla="*/ 28 h 101"/>
                <a:gd name="T16" fmla="*/ 294 w 1039"/>
                <a:gd name="T17" fmla="*/ 26 h 101"/>
                <a:gd name="T18" fmla="*/ 326 w 1039"/>
                <a:gd name="T19" fmla="*/ 20 h 101"/>
                <a:gd name="T20" fmla="*/ 335 w 1039"/>
                <a:gd name="T21" fmla="*/ 22 h 101"/>
                <a:gd name="T22" fmla="*/ 330 w 1039"/>
                <a:gd name="T23" fmla="*/ 25 h 101"/>
                <a:gd name="T24" fmla="*/ 335 w 1039"/>
                <a:gd name="T25" fmla="*/ 29 h 101"/>
                <a:gd name="T26" fmla="*/ 334 w 1039"/>
                <a:gd name="T27" fmla="*/ 35 h 101"/>
                <a:gd name="T28" fmla="*/ 347 w 1039"/>
                <a:gd name="T29" fmla="*/ 32 h 101"/>
                <a:gd name="T30" fmla="*/ 364 w 1039"/>
                <a:gd name="T31" fmla="*/ 30 h 101"/>
                <a:gd name="T32" fmla="*/ 339 w 1039"/>
                <a:gd name="T33" fmla="*/ 26 h 101"/>
                <a:gd name="T34" fmla="*/ 354 w 1039"/>
                <a:gd name="T35" fmla="*/ 23 h 101"/>
                <a:gd name="T36" fmla="*/ 360 w 1039"/>
                <a:gd name="T37" fmla="*/ 19 h 101"/>
                <a:gd name="T38" fmla="*/ 373 w 1039"/>
                <a:gd name="T39" fmla="*/ 16 h 101"/>
                <a:gd name="T40" fmla="*/ 367 w 1039"/>
                <a:gd name="T41" fmla="*/ 19 h 101"/>
                <a:gd name="T42" fmla="*/ 369 w 1039"/>
                <a:gd name="T43" fmla="*/ 24 h 101"/>
                <a:gd name="T44" fmla="*/ 391 w 1039"/>
                <a:gd name="T45" fmla="*/ 22 h 101"/>
                <a:gd name="T46" fmla="*/ 407 w 1039"/>
                <a:gd name="T47" fmla="*/ 17 h 101"/>
                <a:gd name="T48" fmla="*/ 401 w 1039"/>
                <a:gd name="T49" fmla="*/ 15 h 101"/>
                <a:gd name="T50" fmla="*/ 399 w 1039"/>
                <a:gd name="T51" fmla="*/ 11 h 101"/>
                <a:gd name="T52" fmla="*/ 416 w 1039"/>
                <a:gd name="T53" fmla="*/ 9 h 101"/>
                <a:gd name="T54" fmla="*/ 426 w 1039"/>
                <a:gd name="T55" fmla="*/ 6 h 101"/>
                <a:gd name="T56" fmla="*/ 428 w 1039"/>
                <a:gd name="T57" fmla="*/ 14 h 101"/>
                <a:gd name="T58" fmla="*/ 470 w 1039"/>
                <a:gd name="T59" fmla="*/ 16 h 101"/>
                <a:gd name="T60" fmla="*/ 495 w 1039"/>
                <a:gd name="T61" fmla="*/ 9 h 101"/>
                <a:gd name="T62" fmla="*/ 508 w 1039"/>
                <a:gd name="T63" fmla="*/ 7 h 101"/>
                <a:gd name="T64" fmla="*/ 489 w 1039"/>
                <a:gd name="T65" fmla="*/ 14 h 101"/>
                <a:gd name="T66" fmla="*/ 481 w 1039"/>
                <a:gd name="T67" fmla="*/ 22 h 101"/>
                <a:gd name="T68" fmla="*/ 470 w 1039"/>
                <a:gd name="T69" fmla="*/ 27 h 101"/>
                <a:gd name="T70" fmla="*/ 443 w 1039"/>
                <a:gd name="T71" fmla="*/ 31 h 101"/>
                <a:gd name="T72" fmla="*/ 455 w 1039"/>
                <a:gd name="T73" fmla="*/ 25 h 101"/>
                <a:gd name="T74" fmla="*/ 456 w 1039"/>
                <a:gd name="T75" fmla="*/ 21 h 101"/>
                <a:gd name="T76" fmla="*/ 436 w 1039"/>
                <a:gd name="T77" fmla="*/ 26 h 101"/>
                <a:gd name="T78" fmla="*/ 415 w 1039"/>
                <a:gd name="T79" fmla="*/ 30 h 101"/>
                <a:gd name="T80" fmla="*/ 420 w 1039"/>
                <a:gd name="T81" fmla="*/ 27 h 101"/>
                <a:gd name="T82" fmla="*/ 385 w 1039"/>
                <a:gd name="T83" fmla="*/ 28 h 101"/>
                <a:gd name="T84" fmla="*/ 375 w 1039"/>
                <a:gd name="T85" fmla="*/ 32 h 101"/>
                <a:gd name="T86" fmla="*/ 351 w 1039"/>
                <a:gd name="T87" fmla="*/ 39 h 101"/>
                <a:gd name="T88" fmla="*/ 377 w 1039"/>
                <a:gd name="T89" fmla="*/ 42 h 101"/>
                <a:gd name="T90" fmla="*/ 413 w 1039"/>
                <a:gd name="T91" fmla="*/ 41 h 101"/>
                <a:gd name="T92" fmla="*/ 434 w 1039"/>
                <a:gd name="T93" fmla="*/ 35 h 101"/>
                <a:gd name="T94" fmla="*/ 471 w 1039"/>
                <a:gd name="T95" fmla="*/ 32 h 101"/>
                <a:gd name="T96" fmla="*/ 508 w 1039"/>
                <a:gd name="T97" fmla="*/ 35 h 101"/>
                <a:gd name="T98" fmla="*/ 495 w 1039"/>
                <a:gd name="T99" fmla="*/ 38 h 101"/>
                <a:gd name="T100" fmla="*/ 508 w 1039"/>
                <a:gd name="T101" fmla="*/ 40 h 101"/>
                <a:gd name="T102" fmla="*/ 477 w 1039"/>
                <a:gd name="T103" fmla="*/ 47 h 101"/>
                <a:gd name="T104" fmla="*/ 513 w 1039"/>
                <a:gd name="T105" fmla="*/ 47 h 101"/>
                <a:gd name="T106" fmla="*/ 3 w 1039"/>
                <a:gd name="T107" fmla="*/ 50 h 101"/>
                <a:gd name="T108" fmla="*/ 14 w 1039"/>
                <a:gd name="T109" fmla="*/ 8 h 101"/>
                <a:gd name="T110" fmla="*/ 317 w 1039"/>
                <a:gd name="T111" fmla="*/ 8 h 101"/>
                <a:gd name="T112" fmla="*/ 325 w 1039"/>
                <a:gd name="T113" fmla="*/ 7 h 101"/>
                <a:gd name="T114" fmla="*/ 328 w 1039"/>
                <a:gd name="T115" fmla="*/ 9 h 101"/>
                <a:gd name="T116" fmla="*/ 345 w 1039"/>
                <a:gd name="T117" fmla="*/ 8 h 101"/>
                <a:gd name="T118" fmla="*/ 349 w 1039"/>
                <a:gd name="T119" fmla="*/ 4 h 101"/>
                <a:gd name="T120" fmla="*/ 372 w 1039"/>
                <a:gd name="T121" fmla="*/ 1 h 101"/>
                <a:gd name="T122" fmla="*/ 415 w 1039"/>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9" h="101">
                  <a:moveTo>
                    <a:pt x="830" y="0"/>
                  </a:moveTo>
                  <a:lnTo>
                    <a:pt x="823" y="0"/>
                  </a:lnTo>
                  <a:lnTo>
                    <a:pt x="816" y="1"/>
                  </a:lnTo>
                  <a:lnTo>
                    <a:pt x="809" y="1"/>
                  </a:lnTo>
                  <a:lnTo>
                    <a:pt x="803" y="2"/>
                  </a:lnTo>
                  <a:lnTo>
                    <a:pt x="796" y="3"/>
                  </a:lnTo>
                  <a:lnTo>
                    <a:pt x="789" y="5"/>
                  </a:lnTo>
                  <a:lnTo>
                    <a:pt x="782" y="5"/>
                  </a:lnTo>
                  <a:lnTo>
                    <a:pt x="775" y="6"/>
                  </a:lnTo>
                  <a:lnTo>
                    <a:pt x="773" y="6"/>
                  </a:lnTo>
                  <a:lnTo>
                    <a:pt x="769" y="6"/>
                  </a:lnTo>
                  <a:lnTo>
                    <a:pt x="767" y="7"/>
                  </a:lnTo>
                  <a:lnTo>
                    <a:pt x="766" y="9"/>
                  </a:lnTo>
                  <a:lnTo>
                    <a:pt x="770" y="13"/>
                  </a:lnTo>
                  <a:lnTo>
                    <a:pt x="776" y="11"/>
                  </a:lnTo>
                  <a:lnTo>
                    <a:pt x="783" y="10"/>
                  </a:lnTo>
                  <a:lnTo>
                    <a:pt x="789" y="9"/>
                  </a:lnTo>
                  <a:lnTo>
                    <a:pt x="783" y="13"/>
                  </a:lnTo>
                  <a:lnTo>
                    <a:pt x="776" y="13"/>
                  </a:lnTo>
                  <a:lnTo>
                    <a:pt x="769" y="13"/>
                  </a:lnTo>
                  <a:lnTo>
                    <a:pt x="762" y="13"/>
                  </a:lnTo>
                  <a:lnTo>
                    <a:pt x="763" y="11"/>
                  </a:lnTo>
                  <a:lnTo>
                    <a:pt x="763" y="10"/>
                  </a:lnTo>
                  <a:lnTo>
                    <a:pt x="765" y="10"/>
                  </a:lnTo>
                  <a:lnTo>
                    <a:pt x="765" y="9"/>
                  </a:lnTo>
                  <a:lnTo>
                    <a:pt x="763" y="7"/>
                  </a:lnTo>
                  <a:lnTo>
                    <a:pt x="761" y="6"/>
                  </a:lnTo>
                  <a:lnTo>
                    <a:pt x="759" y="6"/>
                  </a:lnTo>
                  <a:lnTo>
                    <a:pt x="756" y="7"/>
                  </a:lnTo>
                  <a:lnTo>
                    <a:pt x="754" y="9"/>
                  </a:lnTo>
                  <a:lnTo>
                    <a:pt x="755" y="11"/>
                  </a:lnTo>
                  <a:lnTo>
                    <a:pt x="756" y="13"/>
                  </a:lnTo>
                  <a:lnTo>
                    <a:pt x="756" y="14"/>
                  </a:lnTo>
                  <a:lnTo>
                    <a:pt x="740" y="16"/>
                  </a:lnTo>
                  <a:lnTo>
                    <a:pt x="724" y="17"/>
                  </a:lnTo>
                  <a:lnTo>
                    <a:pt x="708" y="18"/>
                  </a:lnTo>
                  <a:lnTo>
                    <a:pt x="692" y="18"/>
                  </a:lnTo>
                  <a:lnTo>
                    <a:pt x="676" y="18"/>
                  </a:lnTo>
                  <a:lnTo>
                    <a:pt x="661" y="20"/>
                  </a:lnTo>
                  <a:lnTo>
                    <a:pt x="645" y="21"/>
                  </a:lnTo>
                  <a:lnTo>
                    <a:pt x="628" y="23"/>
                  </a:lnTo>
                  <a:lnTo>
                    <a:pt x="633" y="26"/>
                  </a:lnTo>
                  <a:lnTo>
                    <a:pt x="640" y="28"/>
                  </a:lnTo>
                  <a:lnTo>
                    <a:pt x="645" y="29"/>
                  </a:lnTo>
                  <a:lnTo>
                    <a:pt x="648" y="35"/>
                  </a:lnTo>
                  <a:lnTo>
                    <a:pt x="631" y="33"/>
                  </a:lnTo>
                  <a:lnTo>
                    <a:pt x="612" y="33"/>
                  </a:lnTo>
                  <a:lnTo>
                    <a:pt x="595" y="35"/>
                  </a:lnTo>
                  <a:lnTo>
                    <a:pt x="578" y="37"/>
                  </a:lnTo>
                  <a:lnTo>
                    <a:pt x="560" y="40"/>
                  </a:lnTo>
                  <a:lnTo>
                    <a:pt x="543" y="45"/>
                  </a:lnTo>
                  <a:lnTo>
                    <a:pt x="527" y="51"/>
                  </a:lnTo>
                  <a:lnTo>
                    <a:pt x="510" y="55"/>
                  </a:lnTo>
                  <a:lnTo>
                    <a:pt x="517" y="56"/>
                  </a:lnTo>
                  <a:lnTo>
                    <a:pt x="525" y="58"/>
                  </a:lnTo>
                  <a:lnTo>
                    <a:pt x="532" y="59"/>
                  </a:lnTo>
                  <a:lnTo>
                    <a:pt x="540" y="59"/>
                  </a:lnTo>
                  <a:lnTo>
                    <a:pt x="547" y="59"/>
                  </a:lnTo>
                  <a:lnTo>
                    <a:pt x="555" y="59"/>
                  </a:lnTo>
                  <a:lnTo>
                    <a:pt x="562" y="59"/>
                  </a:lnTo>
                  <a:lnTo>
                    <a:pt x="570" y="58"/>
                  </a:lnTo>
                  <a:lnTo>
                    <a:pt x="569" y="56"/>
                  </a:lnTo>
                  <a:lnTo>
                    <a:pt x="567" y="55"/>
                  </a:lnTo>
                  <a:lnTo>
                    <a:pt x="566" y="55"/>
                  </a:lnTo>
                  <a:lnTo>
                    <a:pt x="573" y="55"/>
                  </a:lnTo>
                  <a:lnTo>
                    <a:pt x="580" y="58"/>
                  </a:lnTo>
                  <a:lnTo>
                    <a:pt x="586" y="59"/>
                  </a:lnTo>
                  <a:lnTo>
                    <a:pt x="592" y="54"/>
                  </a:lnTo>
                  <a:lnTo>
                    <a:pt x="590" y="53"/>
                  </a:lnTo>
                  <a:lnTo>
                    <a:pt x="588" y="52"/>
                  </a:lnTo>
                  <a:lnTo>
                    <a:pt x="586" y="52"/>
                  </a:lnTo>
                  <a:lnTo>
                    <a:pt x="595" y="48"/>
                  </a:lnTo>
                  <a:lnTo>
                    <a:pt x="604" y="46"/>
                  </a:lnTo>
                  <a:lnTo>
                    <a:pt x="613" y="45"/>
                  </a:lnTo>
                  <a:lnTo>
                    <a:pt x="623" y="44"/>
                  </a:lnTo>
                  <a:lnTo>
                    <a:pt x="632" y="43"/>
                  </a:lnTo>
                  <a:lnTo>
                    <a:pt x="642" y="41"/>
                  </a:lnTo>
                  <a:lnTo>
                    <a:pt x="652" y="39"/>
                  </a:lnTo>
                  <a:lnTo>
                    <a:pt x="661" y="37"/>
                  </a:lnTo>
                  <a:lnTo>
                    <a:pt x="665" y="36"/>
                  </a:lnTo>
                  <a:lnTo>
                    <a:pt x="672" y="37"/>
                  </a:lnTo>
                  <a:lnTo>
                    <a:pt x="678" y="38"/>
                  </a:lnTo>
                  <a:lnTo>
                    <a:pt x="685" y="40"/>
                  </a:lnTo>
                  <a:lnTo>
                    <a:pt x="680" y="43"/>
                  </a:lnTo>
                  <a:lnTo>
                    <a:pt x="676" y="44"/>
                  </a:lnTo>
                  <a:lnTo>
                    <a:pt x="671" y="44"/>
                  </a:lnTo>
                  <a:lnTo>
                    <a:pt x="665" y="43"/>
                  </a:lnTo>
                  <a:lnTo>
                    <a:pt x="661" y="43"/>
                  </a:lnTo>
                  <a:lnTo>
                    <a:pt x="656" y="44"/>
                  </a:lnTo>
                  <a:lnTo>
                    <a:pt x="653" y="46"/>
                  </a:lnTo>
                  <a:lnTo>
                    <a:pt x="650" y="49"/>
                  </a:lnTo>
                  <a:lnTo>
                    <a:pt x="652" y="52"/>
                  </a:lnTo>
                  <a:lnTo>
                    <a:pt x="656" y="51"/>
                  </a:lnTo>
                  <a:lnTo>
                    <a:pt x="661" y="49"/>
                  </a:lnTo>
                  <a:lnTo>
                    <a:pt x="665" y="52"/>
                  </a:lnTo>
                  <a:lnTo>
                    <a:pt x="662" y="52"/>
                  </a:lnTo>
                  <a:lnTo>
                    <a:pt x="660" y="52"/>
                  </a:lnTo>
                  <a:lnTo>
                    <a:pt x="656" y="53"/>
                  </a:lnTo>
                  <a:lnTo>
                    <a:pt x="656" y="54"/>
                  </a:lnTo>
                  <a:lnTo>
                    <a:pt x="660" y="58"/>
                  </a:lnTo>
                  <a:lnTo>
                    <a:pt x="665" y="59"/>
                  </a:lnTo>
                  <a:lnTo>
                    <a:pt x="671" y="58"/>
                  </a:lnTo>
                  <a:lnTo>
                    <a:pt x="677" y="58"/>
                  </a:lnTo>
                  <a:lnTo>
                    <a:pt x="670" y="63"/>
                  </a:lnTo>
                  <a:lnTo>
                    <a:pt x="662" y="63"/>
                  </a:lnTo>
                  <a:lnTo>
                    <a:pt x="654" y="62"/>
                  </a:lnTo>
                  <a:lnTo>
                    <a:pt x="646" y="66"/>
                  </a:lnTo>
                  <a:lnTo>
                    <a:pt x="654" y="68"/>
                  </a:lnTo>
                  <a:lnTo>
                    <a:pt x="661" y="69"/>
                  </a:lnTo>
                  <a:lnTo>
                    <a:pt x="669" y="70"/>
                  </a:lnTo>
                  <a:lnTo>
                    <a:pt x="677" y="70"/>
                  </a:lnTo>
                  <a:lnTo>
                    <a:pt x="685" y="70"/>
                  </a:lnTo>
                  <a:lnTo>
                    <a:pt x="693" y="69"/>
                  </a:lnTo>
                  <a:lnTo>
                    <a:pt x="701" y="68"/>
                  </a:lnTo>
                  <a:lnTo>
                    <a:pt x="708" y="66"/>
                  </a:lnTo>
                  <a:lnTo>
                    <a:pt x="705" y="63"/>
                  </a:lnTo>
                  <a:lnTo>
                    <a:pt x="700" y="63"/>
                  </a:lnTo>
                  <a:lnTo>
                    <a:pt x="695" y="63"/>
                  </a:lnTo>
                  <a:lnTo>
                    <a:pt x="691" y="63"/>
                  </a:lnTo>
                  <a:lnTo>
                    <a:pt x="695" y="60"/>
                  </a:lnTo>
                  <a:lnTo>
                    <a:pt x="700" y="59"/>
                  </a:lnTo>
                  <a:lnTo>
                    <a:pt x="706" y="59"/>
                  </a:lnTo>
                  <a:lnTo>
                    <a:pt x="711" y="60"/>
                  </a:lnTo>
                  <a:lnTo>
                    <a:pt x="717" y="61"/>
                  </a:lnTo>
                  <a:lnTo>
                    <a:pt x="723" y="61"/>
                  </a:lnTo>
                  <a:lnTo>
                    <a:pt x="728" y="60"/>
                  </a:lnTo>
                  <a:lnTo>
                    <a:pt x="733" y="58"/>
                  </a:lnTo>
                  <a:lnTo>
                    <a:pt x="726" y="54"/>
                  </a:lnTo>
                  <a:lnTo>
                    <a:pt x="718" y="53"/>
                  </a:lnTo>
                  <a:lnTo>
                    <a:pt x="710" y="52"/>
                  </a:lnTo>
                  <a:lnTo>
                    <a:pt x="702" y="52"/>
                  </a:lnTo>
                  <a:lnTo>
                    <a:pt x="695" y="52"/>
                  </a:lnTo>
                  <a:lnTo>
                    <a:pt x="687" y="52"/>
                  </a:lnTo>
                  <a:lnTo>
                    <a:pt x="679" y="52"/>
                  </a:lnTo>
                  <a:lnTo>
                    <a:pt x="671" y="49"/>
                  </a:lnTo>
                  <a:lnTo>
                    <a:pt x="677" y="49"/>
                  </a:lnTo>
                  <a:lnTo>
                    <a:pt x="683" y="49"/>
                  </a:lnTo>
                  <a:lnTo>
                    <a:pt x="690" y="49"/>
                  </a:lnTo>
                  <a:lnTo>
                    <a:pt x="695" y="49"/>
                  </a:lnTo>
                  <a:lnTo>
                    <a:pt x="701" y="49"/>
                  </a:lnTo>
                  <a:lnTo>
                    <a:pt x="706" y="48"/>
                  </a:lnTo>
                  <a:lnTo>
                    <a:pt x="709" y="46"/>
                  </a:lnTo>
                  <a:lnTo>
                    <a:pt x="711" y="43"/>
                  </a:lnTo>
                  <a:lnTo>
                    <a:pt x="710" y="40"/>
                  </a:lnTo>
                  <a:lnTo>
                    <a:pt x="705" y="40"/>
                  </a:lnTo>
                  <a:lnTo>
                    <a:pt x="699" y="39"/>
                  </a:lnTo>
                  <a:lnTo>
                    <a:pt x="694" y="35"/>
                  </a:lnTo>
                  <a:lnTo>
                    <a:pt x="702" y="36"/>
                  </a:lnTo>
                  <a:lnTo>
                    <a:pt x="711" y="37"/>
                  </a:lnTo>
                  <a:lnTo>
                    <a:pt x="720" y="38"/>
                  </a:lnTo>
                  <a:lnTo>
                    <a:pt x="728" y="35"/>
                  </a:lnTo>
                  <a:lnTo>
                    <a:pt x="728" y="33"/>
                  </a:lnTo>
                  <a:lnTo>
                    <a:pt x="726" y="33"/>
                  </a:lnTo>
                  <a:lnTo>
                    <a:pt x="725" y="32"/>
                  </a:lnTo>
                  <a:lnTo>
                    <a:pt x="732" y="32"/>
                  </a:lnTo>
                  <a:lnTo>
                    <a:pt x="739" y="32"/>
                  </a:lnTo>
                  <a:lnTo>
                    <a:pt x="746" y="32"/>
                  </a:lnTo>
                  <a:lnTo>
                    <a:pt x="754" y="32"/>
                  </a:lnTo>
                  <a:lnTo>
                    <a:pt x="751" y="32"/>
                  </a:lnTo>
                  <a:lnTo>
                    <a:pt x="750" y="33"/>
                  </a:lnTo>
                  <a:lnTo>
                    <a:pt x="748" y="35"/>
                  </a:lnTo>
                  <a:lnTo>
                    <a:pt x="748" y="38"/>
                  </a:lnTo>
                  <a:lnTo>
                    <a:pt x="744" y="38"/>
                  </a:lnTo>
                  <a:lnTo>
                    <a:pt x="739" y="38"/>
                  </a:lnTo>
                  <a:lnTo>
                    <a:pt x="735" y="37"/>
                  </a:lnTo>
                  <a:lnTo>
                    <a:pt x="730" y="37"/>
                  </a:lnTo>
                  <a:lnTo>
                    <a:pt x="726" y="37"/>
                  </a:lnTo>
                  <a:lnTo>
                    <a:pt x="722" y="38"/>
                  </a:lnTo>
                  <a:lnTo>
                    <a:pt x="717" y="40"/>
                  </a:lnTo>
                  <a:lnTo>
                    <a:pt x="714" y="44"/>
                  </a:lnTo>
                  <a:lnTo>
                    <a:pt x="722" y="46"/>
                  </a:lnTo>
                  <a:lnTo>
                    <a:pt x="730" y="47"/>
                  </a:lnTo>
                  <a:lnTo>
                    <a:pt x="738" y="47"/>
                  </a:lnTo>
                  <a:lnTo>
                    <a:pt x="746" y="47"/>
                  </a:lnTo>
                  <a:lnTo>
                    <a:pt x="754" y="47"/>
                  </a:lnTo>
                  <a:lnTo>
                    <a:pt x="762" y="46"/>
                  </a:lnTo>
                  <a:lnTo>
                    <a:pt x="770" y="46"/>
                  </a:lnTo>
                  <a:lnTo>
                    <a:pt x="778" y="46"/>
                  </a:lnTo>
                  <a:lnTo>
                    <a:pt x="779" y="45"/>
                  </a:lnTo>
                  <a:lnTo>
                    <a:pt x="781" y="44"/>
                  </a:lnTo>
                  <a:lnTo>
                    <a:pt x="783" y="43"/>
                  </a:lnTo>
                  <a:lnTo>
                    <a:pt x="784" y="41"/>
                  </a:lnTo>
                  <a:lnTo>
                    <a:pt x="792" y="41"/>
                  </a:lnTo>
                  <a:lnTo>
                    <a:pt x="799" y="41"/>
                  </a:lnTo>
                  <a:lnTo>
                    <a:pt x="807" y="41"/>
                  </a:lnTo>
                  <a:lnTo>
                    <a:pt x="814" y="39"/>
                  </a:lnTo>
                  <a:lnTo>
                    <a:pt x="818" y="37"/>
                  </a:lnTo>
                  <a:lnTo>
                    <a:pt x="816" y="36"/>
                  </a:lnTo>
                  <a:lnTo>
                    <a:pt x="814" y="33"/>
                  </a:lnTo>
                  <a:lnTo>
                    <a:pt x="812" y="33"/>
                  </a:lnTo>
                  <a:lnTo>
                    <a:pt x="805" y="32"/>
                  </a:lnTo>
                  <a:lnTo>
                    <a:pt x="798" y="32"/>
                  </a:lnTo>
                  <a:lnTo>
                    <a:pt x="791" y="35"/>
                  </a:lnTo>
                  <a:lnTo>
                    <a:pt x="784" y="35"/>
                  </a:lnTo>
                  <a:lnTo>
                    <a:pt x="789" y="29"/>
                  </a:lnTo>
                  <a:lnTo>
                    <a:pt x="796" y="29"/>
                  </a:lnTo>
                  <a:lnTo>
                    <a:pt x="803" y="29"/>
                  </a:lnTo>
                  <a:lnTo>
                    <a:pt x="804" y="26"/>
                  </a:lnTo>
                  <a:lnTo>
                    <a:pt x="800" y="23"/>
                  </a:lnTo>
                  <a:lnTo>
                    <a:pt x="793" y="23"/>
                  </a:lnTo>
                  <a:lnTo>
                    <a:pt x="786" y="23"/>
                  </a:lnTo>
                  <a:lnTo>
                    <a:pt x="778" y="23"/>
                  </a:lnTo>
                  <a:lnTo>
                    <a:pt x="784" y="21"/>
                  </a:lnTo>
                  <a:lnTo>
                    <a:pt x="791" y="21"/>
                  </a:lnTo>
                  <a:lnTo>
                    <a:pt x="798" y="21"/>
                  </a:lnTo>
                  <a:lnTo>
                    <a:pt x="805" y="21"/>
                  </a:lnTo>
                  <a:lnTo>
                    <a:pt x="812" y="21"/>
                  </a:lnTo>
                  <a:lnTo>
                    <a:pt x="818" y="20"/>
                  </a:lnTo>
                  <a:lnTo>
                    <a:pt x="824" y="17"/>
                  </a:lnTo>
                  <a:lnTo>
                    <a:pt x="830" y="13"/>
                  </a:lnTo>
                  <a:lnTo>
                    <a:pt x="831" y="13"/>
                  </a:lnTo>
                  <a:lnTo>
                    <a:pt x="833" y="15"/>
                  </a:lnTo>
                  <a:lnTo>
                    <a:pt x="833" y="17"/>
                  </a:lnTo>
                  <a:lnTo>
                    <a:pt x="835" y="17"/>
                  </a:lnTo>
                  <a:lnTo>
                    <a:pt x="843" y="13"/>
                  </a:lnTo>
                  <a:lnTo>
                    <a:pt x="852" y="11"/>
                  </a:lnTo>
                  <a:lnTo>
                    <a:pt x="860" y="10"/>
                  </a:lnTo>
                  <a:lnTo>
                    <a:pt x="868" y="9"/>
                  </a:lnTo>
                  <a:lnTo>
                    <a:pt x="864" y="9"/>
                  </a:lnTo>
                  <a:lnTo>
                    <a:pt x="859" y="10"/>
                  </a:lnTo>
                  <a:lnTo>
                    <a:pt x="853" y="11"/>
                  </a:lnTo>
                  <a:lnTo>
                    <a:pt x="849" y="13"/>
                  </a:lnTo>
                  <a:lnTo>
                    <a:pt x="846" y="14"/>
                  </a:lnTo>
                  <a:lnTo>
                    <a:pt x="845" y="16"/>
                  </a:lnTo>
                  <a:lnTo>
                    <a:pt x="843" y="18"/>
                  </a:lnTo>
                  <a:lnTo>
                    <a:pt x="841" y="21"/>
                  </a:lnTo>
                  <a:lnTo>
                    <a:pt x="845" y="23"/>
                  </a:lnTo>
                  <a:lnTo>
                    <a:pt x="851" y="25"/>
                  </a:lnTo>
                  <a:lnTo>
                    <a:pt x="856" y="28"/>
                  </a:lnTo>
                  <a:lnTo>
                    <a:pt x="861" y="30"/>
                  </a:lnTo>
                  <a:lnTo>
                    <a:pt x="866" y="32"/>
                  </a:lnTo>
                  <a:lnTo>
                    <a:pt x="872" y="33"/>
                  </a:lnTo>
                  <a:lnTo>
                    <a:pt x="876" y="35"/>
                  </a:lnTo>
                  <a:lnTo>
                    <a:pt x="882" y="33"/>
                  </a:lnTo>
                  <a:lnTo>
                    <a:pt x="903" y="33"/>
                  </a:lnTo>
                  <a:lnTo>
                    <a:pt x="922" y="33"/>
                  </a:lnTo>
                  <a:lnTo>
                    <a:pt x="940" y="32"/>
                  </a:lnTo>
                  <a:lnTo>
                    <a:pt x="954" y="31"/>
                  </a:lnTo>
                  <a:lnTo>
                    <a:pt x="964" y="30"/>
                  </a:lnTo>
                  <a:lnTo>
                    <a:pt x="971" y="28"/>
                  </a:lnTo>
                  <a:lnTo>
                    <a:pt x="973" y="24"/>
                  </a:lnTo>
                  <a:lnTo>
                    <a:pt x="971" y="21"/>
                  </a:lnTo>
                  <a:lnTo>
                    <a:pt x="978" y="20"/>
                  </a:lnTo>
                  <a:lnTo>
                    <a:pt x="984" y="18"/>
                  </a:lnTo>
                  <a:lnTo>
                    <a:pt x="990" y="17"/>
                  </a:lnTo>
                  <a:lnTo>
                    <a:pt x="996" y="15"/>
                  </a:lnTo>
                  <a:lnTo>
                    <a:pt x="1002" y="13"/>
                  </a:lnTo>
                  <a:lnTo>
                    <a:pt x="1009" y="10"/>
                  </a:lnTo>
                  <a:lnTo>
                    <a:pt x="1015" y="8"/>
                  </a:lnTo>
                  <a:lnTo>
                    <a:pt x="1022" y="7"/>
                  </a:lnTo>
                  <a:lnTo>
                    <a:pt x="1018" y="10"/>
                  </a:lnTo>
                  <a:lnTo>
                    <a:pt x="1016" y="13"/>
                  </a:lnTo>
                  <a:lnTo>
                    <a:pt x="1017" y="14"/>
                  </a:lnTo>
                  <a:lnTo>
                    <a:pt x="1025" y="13"/>
                  </a:lnTo>
                  <a:lnTo>
                    <a:pt x="1017" y="15"/>
                  </a:lnTo>
                  <a:lnTo>
                    <a:pt x="1007" y="17"/>
                  </a:lnTo>
                  <a:lnTo>
                    <a:pt x="996" y="20"/>
                  </a:lnTo>
                  <a:lnTo>
                    <a:pt x="987" y="22"/>
                  </a:lnTo>
                  <a:lnTo>
                    <a:pt x="980" y="24"/>
                  </a:lnTo>
                  <a:lnTo>
                    <a:pt x="978" y="26"/>
                  </a:lnTo>
                  <a:lnTo>
                    <a:pt x="979" y="28"/>
                  </a:lnTo>
                  <a:lnTo>
                    <a:pt x="988" y="29"/>
                  </a:lnTo>
                  <a:lnTo>
                    <a:pt x="980" y="31"/>
                  </a:lnTo>
                  <a:lnTo>
                    <a:pt x="971" y="33"/>
                  </a:lnTo>
                  <a:lnTo>
                    <a:pt x="963" y="36"/>
                  </a:lnTo>
                  <a:lnTo>
                    <a:pt x="956" y="38"/>
                  </a:lnTo>
                  <a:lnTo>
                    <a:pt x="954" y="40"/>
                  </a:lnTo>
                  <a:lnTo>
                    <a:pt x="955" y="43"/>
                  </a:lnTo>
                  <a:lnTo>
                    <a:pt x="962" y="44"/>
                  </a:lnTo>
                  <a:lnTo>
                    <a:pt x="977" y="46"/>
                  </a:lnTo>
                  <a:lnTo>
                    <a:pt x="967" y="48"/>
                  </a:lnTo>
                  <a:lnTo>
                    <a:pt x="958" y="48"/>
                  </a:lnTo>
                  <a:lnTo>
                    <a:pt x="952" y="49"/>
                  </a:lnTo>
                  <a:lnTo>
                    <a:pt x="954" y="51"/>
                  </a:lnTo>
                  <a:lnTo>
                    <a:pt x="948" y="48"/>
                  </a:lnTo>
                  <a:lnTo>
                    <a:pt x="943" y="51"/>
                  </a:lnTo>
                  <a:lnTo>
                    <a:pt x="941" y="54"/>
                  </a:lnTo>
                  <a:lnTo>
                    <a:pt x="940" y="58"/>
                  </a:lnTo>
                  <a:lnTo>
                    <a:pt x="934" y="55"/>
                  </a:lnTo>
                  <a:lnTo>
                    <a:pt x="926" y="55"/>
                  </a:lnTo>
                  <a:lnTo>
                    <a:pt x="918" y="55"/>
                  </a:lnTo>
                  <a:lnTo>
                    <a:pt x="910" y="56"/>
                  </a:lnTo>
                  <a:lnTo>
                    <a:pt x="901" y="59"/>
                  </a:lnTo>
                  <a:lnTo>
                    <a:pt x="892" y="61"/>
                  </a:lnTo>
                  <a:lnTo>
                    <a:pt x="886" y="62"/>
                  </a:lnTo>
                  <a:lnTo>
                    <a:pt x="880" y="63"/>
                  </a:lnTo>
                  <a:lnTo>
                    <a:pt x="883" y="62"/>
                  </a:lnTo>
                  <a:lnTo>
                    <a:pt x="886" y="60"/>
                  </a:lnTo>
                  <a:lnTo>
                    <a:pt x="888" y="56"/>
                  </a:lnTo>
                  <a:lnTo>
                    <a:pt x="891" y="53"/>
                  </a:lnTo>
                  <a:lnTo>
                    <a:pt x="897" y="52"/>
                  </a:lnTo>
                  <a:lnTo>
                    <a:pt x="904" y="51"/>
                  </a:lnTo>
                  <a:lnTo>
                    <a:pt x="910" y="49"/>
                  </a:lnTo>
                  <a:lnTo>
                    <a:pt x="917" y="48"/>
                  </a:lnTo>
                  <a:lnTo>
                    <a:pt x="922" y="47"/>
                  </a:lnTo>
                  <a:lnTo>
                    <a:pt x="928" y="46"/>
                  </a:lnTo>
                  <a:lnTo>
                    <a:pt x="934" y="44"/>
                  </a:lnTo>
                  <a:lnTo>
                    <a:pt x="940" y="40"/>
                  </a:lnTo>
                  <a:lnTo>
                    <a:pt x="931" y="40"/>
                  </a:lnTo>
                  <a:lnTo>
                    <a:pt x="921" y="40"/>
                  </a:lnTo>
                  <a:lnTo>
                    <a:pt x="912" y="41"/>
                  </a:lnTo>
                  <a:lnTo>
                    <a:pt x="903" y="43"/>
                  </a:lnTo>
                  <a:lnTo>
                    <a:pt x="894" y="44"/>
                  </a:lnTo>
                  <a:lnTo>
                    <a:pt x="884" y="45"/>
                  </a:lnTo>
                  <a:lnTo>
                    <a:pt x="875" y="47"/>
                  </a:lnTo>
                  <a:lnTo>
                    <a:pt x="866" y="49"/>
                  </a:lnTo>
                  <a:lnTo>
                    <a:pt x="867" y="52"/>
                  </a:lnTo>
                  <a:lnTo>
                    <a:pt x="869" y="52"/>
                  </a:lnTo>
                  <a:lnTo>
                    <a:pt x="872" y="52"/>
                  </a:lnTo>
                  <a:lnTo>
                    <a:pt x="874" y="52"/>
                  </a:lnTo>
                  <a:lnTo>
                    <a:pt x="868" y="53"/>
                  </a:lnTo>
                  <a:lnTo>
                    <a:pt x="861" y="55"/>
                  </a:lnTo>
                  <a:lnTo>
                    <a:pt x="856" y="56"/>
                  </a:lnTo>
                  <a:lnTo>
                    <a:pt x="849" y="58"/>
                  </a:lnTo>
                  <a:lnTo>
                    <a:pt x="843" y="59"/>
                  </a:lnTo>
                  <a:lnTo>
                    <a:pt x="836" y="59"/>
                  </a:lnTo>
                  <a:lnTo>
                    <a:pt x="830" y="59"/>
                  </a:lnTo>
                  <a:lnTo>
                    <a:pt x="823" y="58"/>
                  </a:lnTo>
                  <a:lnTo>
                    <a:pt x="827" y="58"/>
                  </a:lnTo>
                  <a:lnTo>
                    <a:pt x="830" y="58"/>
                  </a:lnTo>
                  <a:lnTo>
                    <a:pt x="834" y="58"/>
                  </a:lnTo>
                  <a:lnTo>
                    <a:pt x="837" y="58"/>
                  </a:lnTo>
                  <a:lnTo>
                    <a:pt x="838" y="56"/>
                  </a:lnTo>
                  <a:lnTo>
                    <a:pt x="841" y="55"/>
                  </a:lnTo>
                  <a:lnTo>
                    <a:pt x="841" y="53"/>
                  </a:lnTo>
                  <a:lnTo>
                    <a:pt x="830" y="51"/>
                  </a:lnTo>
                  <a:lnTo>
                    <a:pt x="821" y="49"/>
                  </a:lnTo>
                  <a:lnTo>
                    <a:pt x="811" y="49"/>
                  </a:lnTo>
                  <a:lnTo>
                    <a:pt x="801" y="51"/>
                  </a:lnTo>
                  <a:lnTo>
                    <a:pt x="791" y="53"/>
                  </a:lnTo>
                  <a:lnTo>
                    <a:pt x="782" y="54"/>
                  </a:lnTo>
                  <a:lnTo>
                    <a:pt x="771" y="56"/>
                  </a:lnTo>
                  <a:lnTo>
                    <a:pt x="762" y="58"/>
                  </a:lnTo>
                  <a:lnTo>
                    <a:pt x="769" y="61"/>
                  </a:lnTo>
                  <a:lnTo>
                    <a:pt x="776" y="61"/>
                  </a:lnTo>
                  <a:lnTo>
                    <a:pt x="782" y="60"/>
                  </a:lnTo>
                  <a:lnTo>
                    <a:pt x="789" y="60"/>
                  </a:lnTo>
                  <a:lnTo>
                    <a:pt x="776" y="61"/>
                  </a:lnTo>
                  <a:lnTo>
                    <a:pt x="762" y="62"/>
                  </a:lnTo>
                  <a:lnTo>
                    <a:pt x="750" y="63"/>
                  </a:lnTo>
                  <a:lnTo>
                    <a:pt x="736" y="64"/>
                  </a:lnTo>
                  <a:lnTo>
                    <a:pt x="722" y="66"/>
                  </a:lnTo>
                  <a:lnTo>
                    <a:pt x="709" y="68"/>
                  </a:lnTo>
                  <a:lnTo>
                    <a:pt x="695" y="71"/>
                  </a:lnTo>
                  <a:lnTo>
                    <a:pt x="683" y="75"/>
                  </a:lnTo>
                  <a:lnTo>
                    <a:pt x="690" y="77"/>
                  </a:lnTo>
                  <a:lnTo>
                    <a:pt x="696" y="77"/>
                  </a:lnTo>
                  <a:lnTo>
                    <a:pt x="703" y="77"/>
                  </a:lnTo>
                  <a:lnTo>
                    <a:pt x="710" y="76"/>
                  </a:lnTo>
                  <a:lnTo>
                    <a:pt x="717" y="75"/>
                  </a:lnTo>
                  <a:lnTo>
                    <a:pt x="723" y="74"/>
                  </a:lnTo>
                  <a:lnTo>
                    <a:pt x="730" y="74"/>
                  </a:lnTo>
                  <a:lnTo>
                    <a:pt x="736" y="75"/>
                  </a:lnTo>
                  <a:lnTo>
                    <a:pt x="743" y="78"/>
                  </a:lnTo>
                  <a:lnTo>
                    <a:pt x="748" y="82"/>
                  </a:lnTo>
                  <a:lnTo>
                    <a:pt x="755" y="83"/>
                  </a:lnTo>
                  <a:lnTo>
                    <a:pt x="761" y="82"/>
                  </a:lnTo>
                  <a:lnTo>
                    <a:pt x="768" y="81"/>
                  </a:lnTo>
                  <a:lnTo>
                    <a:pt x="777" y="79"/>
                  </a:lnTo>
                  <a:lnTo>
                    <a:pt x="786" y="79"/>
                  </a:lnTo>
                  <a:lnTo>
                    <a:pt x="797" y="79"/>
                  </a:lnTo>
                  <a:lnTo>
                    <a:pt x="807" y="79"/>
                  </a:lnTo>
                  <a:lnTo>
                    <a:pt x="818" y="79"/>
                  </a:lnTo>
                  <a:lnTo>
                    <a:pt x="826" y="81"/>
                  </a:lnTo>
                  <a:lnTo>
                    <a:pt x="834" y="81"/>
                  </a:lnTo>
                  <a:lnTo>
                    <a:pt x="838" y="79"/>
                  </a:lnTo>
                  <a:lnTo>
                    <a:pt x="843" y="78"/>
                  </a:lnTo>
                  <a:lnTo>
                    <a:pt x="848" y="76"/>
                  </a:lnTo>
                  <a:lnTo>
                    <a:pt x="852" y="74"/>
                  </a:lnTo>
                  <a:lnTo>
                    <a:pt x="857" y="71"/>
                  </a:lnTo>
                  <a:lnTo>
                    <a:pt x="862" y="70"/>
                  </a:lnTo>
                  <a:lnTo>
                    <a:pt x="868" y="70"/>
                  </a:lnTo>
                  <a:lnTo>
                    <a:pt x="874" y="71"/>
                  </a:lnTo>
                  <a:lnTo>
                    <a:pt x="869" y="77"/>
                  </a:lnTo>
                  <a:lnTo>
                    <a:pt x="872" y="82"/>
                  </a:lnTo>
                  <a:lnTo>
                    <a:pt x="880" y="81"/>
                  </a:lnTo>
                  <a:lnTo>
                    <a:pt x="897" y="70"/>
                  </a:lnTo>
                  <a:lnTo>
                    <a:pt x="912" y="69"/>
                  </a:lnTo>
                  <a:lnTo>
                    <a:pt x="927" y="66"/>
                  </a:lnTo>
                  <a:lnTo>
                    <a:pt x="942" y="63"/>
                  </a:lnTo>
                  <a:lnTo>
                    <a:pt x="957" y="60"/>
                  </a:lnTo>
                  <a:lnTo>
                    <a:pt x="971" y="58"/>
                  </a:lnTo>
                  <a:lnTo>
                    <a:pt x="986" y="56"/>
                  </a:lnTo>
                  <a:lnTo>
                    <a:pt x="1001" y="58"/>
                  </a:lnTo>
                  <a:lnTo>
                    <a:pt x="1016" y="60"/>
                  </a:lnTo>
                  <a:lnTo>
                    <a:pt x="1015" y="63"/>
                  </a:lnTo>
                  <a:lnTo>
                    <a:pt x="1016" y="67"/>
                  </a:lnTo>
                  <a:lnTo>
                    <a:pt x="1017" y="69"/>
                  </a:lnTo>
                  <a:lnTo>
                    <a:pt x="1016" y="71"/>
                  </a:lnTo>
                  <a:lnTo>
                    <a:pt x="1014" y="71"/>
                  </a:lnTo>
                  <a:lnTo>
                    <a:pt x="1014" y="70"/>
                  </a:lnTo>
                  <a:lnTo>
                    <a:pt x="1012" y="67"/>
                  </a:lnTo>
                  <a:lnTo>
                    <a:pt x="1010" y="66"/>
                  </a:lnTo>
                  <a:lnTo>
                    <a:pt x="1002" y="67"/>
                  </a:lnTo>
                  <a:lnTo>
                    <a:pt x="996" y="71"/>
                  </a:lnTo>
                  <a:lnTo>
                    <a:pt x="990" y="76"/>
                  </a:lnTo>
                  <a:lnTo>
                    <a:pt x="985" y="81"/>
                  </a:lnTo>
                  <a:lnTo>
                    <a:pt x="989" y="82"/>
                  </a:lnTo>
                  <a:lnTo>
                    <a:pt x="994" y="82"/>
                  </a:lnTo>
                  <a:lnTo>
                    <a:pt x="999" y="82"/>
                  </a:lnTo>
                  <a:lnTo>
                    <a:pt x="1003" y="81"/>
                  </a:lnTo>
                  <a:lnTo>
                    <a:pt x="1008" y="81"/>
                  </a:lnTo>
                  <a:lnTo>
                    <a:pt x="1012" y="79"/>
                  </a:lnTo>
                  <a:lnTo>
                    <a:pt x="1017" y="79"/>
                  </a:lnTo>
                  <a:lnTo>
                    <a:pt x="1022" y="81"/>
                  </a:lnTo>
                  <a:lnTo>
                    <a:pt x="1012" y="82"/>
                  </a:lnTo>
                  <a:lnTo>
                    <a:pt x="1003" y="84"/>
                  </a:lnTo>
                  <a:lnTo>
                    <a:pt x="993" y="85"/>
                  </a:lnTo>
                  <a:lnTo>
                    <a:pt x="984" y="87"/>
                  </a:lnTo>
                  <a:lnTo>
                    <a:pt x="974" y="90"/>
                  </a:lnTo>
                  <a:lnTo>
                    <a:pt x="965" y="92"/>
                  </a:lnTo>
                  <a:lnTo>
                    <a:pt x="955" y="94"/>
                  </a:lnTo>
                  <a:lnTo>
                    <a:pt x="945" y="97"/>
                  </a:lnTo>
                  <a:lnTo>
                    <a:pt x="957" y="99"/>
                  </a:lnTo>
                  <a:lnTo>
                    <a:pt x="969" y="100"/>
                  </a:lnTo>
                  <a:lnTo>
                    <a:pt x="980" y="100"/>
                  </a:lnTo>
                  <a:lnTo>
                    <a:pt x="993" y="100"/>
                  </a:lnTo>
                  <a:lnTo>
                    <a:pt x="1004" y="98"/>
                  </a:lnTo>
                  <a:lnTo>
                    <a:pt x="1016" y="97"/>
                  </a:lnTo>
                  <a:lnTo>
                    <a:pt x="1027" y="94"/>
                  </a:lnTo>
                  <a:lnTo>
                    <a:pt x="1039" y="93"/>
                  </a:lnTo>
                  <a:lnTo>
                    <a:pt x="1034" y="96"/>
                  </a:lnTo>
                  <a:lnTo>
                    <a:pt x="1028" y="97"/>
                  </a:lnTo>
                  <a:lnTo>
                    <a:pt x="1023" y="99"/>
                  </a:lnTo>
                  <a:lnTo>
                    <a:pt x="1017" y="101"/>
                  </a:lnTo>
                  <a:lnTo>
                    <a:pt x="6" y="101"/>
                  </a:lnTo>
                  <a:lnTo>
                    <a:pt x="7" y="100"/>
                  </a:lnTo>
                  <a:lnTo>
                    <a:pt x="7" y="99"/>
                  </a:lnTo>
                  <a:lnTo>
                    <a:pt x="7" y="98"/>
                  </a:lnTo>
                  <a:lnTo>
                    <a:pt x="7" y="97"/>
                  </a:lnTo>
                  <a:lnTo>
                    <a:pt x="0" y="79"/>
                  </a:lnTo>
                  <a:lnTo>
                    <a:pt x="3" y="61"/>
                  </a:lnTo>
                  <a:lnTo>
                    <a:pt x="11" y="43"/>
                  </a:lnTo>
                  <a:lnTo>
                    <a:pt x="22" y="28"/>
                  </a:lnTo>
                  <a:lnTo>
                    <a:pt x="26" y="22"/>
                  </a:lnTo>
                  <a:lnTo>
                    <a:pt x="28" y="15"/>
                  </a:lnTo>
                  <a:lnTo>
                    <a:pt x="29" y="8"/>
                  </a:lnTo>
                  <a:lnTo>
                    <a:pt x="31" y="0"/>
                  </a:lnTo>
                  <a:lnTo>
                    <a:pt x="649" y="0"/>
                  </a:lnTo>
                  <a:lnTo>
                    <a:pt x="642" y="3"/>
                  </a:lnTo>
                  <a:lnTo>
                    <a:pt x="638" y="7"/>
                  </a:lnTo>
                  <a:lnTo>
                    <a:pt x="637" y="10"/>
                  </a:lnTo>
                  <a:lnTo>
                    <a:pt x="640" y="15"/>
                  </a:lnTo>
                  <a:lnTo>
                    <a:pt x="635" y="15"/>
                  </a:lnTo>
                  <a:lnTo>
                    <a:pt x="631" y="14"/>
                  </a:lnTo>
                  <a:lnTo>
                    <a:pt x="628" y="15"/>
                  </a:lnTo>
                  <a:lnTo>
                    <a:pt x="628" y="16"/>
                  </a:lnTo>
                  <a:lnTo>
                    <a:pt x="628" y="20"/>
                  </a:lnTo>
                  <a:lnTo>
                    <a:pt x="632" y="21"/>
                  </a:lnTo>
                  <a:lnTo>
                    <a:pt x="637" y="20"/>
                  </a:lnTo>
                  <a:lnTo>
                    <a:pt x="643" y="16"/>
                  </a:lnTo>
                  <a:lnTo>
                    <a:pt x="650" y="14"/>
                  </a:lnTo>
                  <a:lnTo>
                    <a:pt x="658" y="10"/>
                  </a:lnTo>
                  <a:lnTo>
                    <a:pt x="667" y="8"/>
                  </a:lnTo>
                  <a:lnTo>
                    <a:pt x="675" y="7"/>
                  </a:lnTo>
                  <a:lnTo>
                    <a:pt x="663" y="11"/>
                  </a:lnTo>
                  <a:lnTo>
                    <a:pt x="656" y="14"/>
                  </a:lnTo>
                  <a:lnTo>
                    <a:pt x="653" y="16"/>
                  </a:lnTo>
                  <a:lnTo>
                    <a:pt x="654" y="16"/>
                  </a:lnTo>
                  <a:lnTo>
                    <a:pt x="656" y="17"/>
                  </a:lnTo>
                  <a:lnTo>
                    <a:pt x="662" y="16"/>
                  </a:lnTo>
                  <a:lnTo>
                    <a:pt x="669" y="15"/>
                  </a:lnTo>
                  <a:lnTo>
                    <a:pt x="677" y="13"/>
                  </a:lnTo>
                  <a:lnTo>
                    <a:pt x="677" y="16"/>
                  </a:lnTo>
                  <a:lnTo>
                    <a:pt x="679" y="18"/>
                  </a:lnTo>
                  <a:lnTo>
                    <a:pt x="683" y="17"/>
                  </a:lnTo>
                  <a:lnTo>
                    <a:pt x="683" y="13"/>
                  </a:lnTo>
                  <a:lnTo>
                    <a:pt x="691" y="15"/>
                  </a:lnTo>
                  <a:lnTo>
                    <a:pt x="699" y="16"/>
                  </a:lnTo>
                  <a:lnTo>
                    <a:pt x="705" y="16"/>
                  </a:lnTo>
                  <a:lnTo>
                    <a:pt x="709" y="16"/>
                  </a:lnTo>
                  <a:lnTo>
                    <a:pt x="710" y="15"/>
                  </a:lnTo>
                  <a:lnTo>
                    <a:pt x="709" y="14"/>
                  </a:lnTo>
                  <a:lnTo>
                    <a:pt x="703" y="11"/>
                  </a:lnTo>
                  <a:lnTo>
                    <a:pt x="694" y="9"/>
                  </a:lnTo>
                  <a:lnTo>
                    <a:pt x="699" y="8"/>
                  </a:lnTo>
                  <a:lnTo>
                    <a:pt x="703" y="7"/>
                  </a:lnTo>
                  <a:lnTo>
                    <a:pt x="709" y="7"/>
                  </a:lnTo>
                  <a:lnTo>
                    <a:pt x="714" y="6"/>
                  </a:lnTo>
                  <a:lnTo>
                    <a:pt x="720" y="6"/>
                  </a:lnTo>
                  <a:lnTo>
                    <a:pt x="724" y="5"/>
                  </a:lnTo>
                  <a:lnTo>
                    <a:pt x="730" y="5"/>
                  </a:lnTo>
                  <a:lnTo>
                    <a:pt x="735" y="3"/>
                  </a:lnTo>
                  <a:lnTo>
                    <a:pt x="745" y="2"/>
                  </a:lnTo>
                  <a:lnTo>
                    <a:pt x="755" y="1"/>
                  </a:lnTo>
                  <a:lnTo>
                    <a:pt x="766" y="1"/>
                  </a:lnTo>
                  <a:lnTo>
                    <a:pt x="775" y="2"/>
                  </a:lnTo>
                  <a:lnTo>
                    <a:pt x="785" y="2"/>
                  </a:lnTo>
                  <a:lnTo>
                    <a:pt x="796" y="2"/>
                  </a:lnTo>
                  <a:lnTo>
                    <a:pt x="805" y="2"/>
                  </a:lnTo>
                  <a:lnTo>
                    <a:pt x="815" y="0"/>
                  </a:lnTo>
                  <a:lnTo>
                    <a:pt x="830"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1090" name="Group 130">
            <a:extLst>
              <a:ext uri="{FF2B5EF4-FFF2-40B4-BE49-F238E27FC236}">
                <a16:creationId xmlns:a16="http://schemas.microsoft.com/office/drawing/2014/main" id="{191FC256-D0F7-4BB8-B80F-D94EEC66D1EF}"/>
              </a:ext>
            </a:extLst>
          </p:cNvPr>
          <p:cNvGrpSpPr>
            <a:grpSpLocks/>
          </p:cNvGrpSpPr>
          <p:nvPr/>
        </p:nvGrpSpPr>
        <p:grpSpPr bwMode="auto">
          <a:xfrm flipH="1">
            <a:off x="2030413" y="1962150"/>
            <a:ext cx="811212" cy="322263"/>
            <a:chOff x="3746" y="1394"/>
            <a:chExt cx="545" cy="203"/>
          </a:xfrm>
        </p:grpSpPr>
        <p:sp>
          <p:nvSpPr>
            <p:cNvPr id="131143" name="Freeform 131">
              <a:extLst>
                <a:ext uri="{FF2B5EF4-FFF2-40B4-BE49-F238E27FC236}">
                  <a16:creationId xmlns:a16="http://schemas.microsoft.com/office/drawing/2014/main" id="{EBEE367B-8EE0-4AF3-80D9-8DA3F761BC84}"/>
                </a:ext>
              </a:extLst>
            </p:cNvPr>
            <p:cNvSpPr>
              <a:spLocks/>
            </p:cNvSpPr>
            <p:nvPr/>
          </p:nvSpPr>
          <p:spPr bwMode="auto">
            <a:xfrm>
              <a:off x="3746" y="1496"/>
              <a:ext cx="545" cy="101"/>
            </a:xfrm>
            <a:custGeom>
              <a:avLst/>
              <a:gdLst>
                <a:gd name="T0" fmla="*/ 516 w 1091"/>
                <a:gd name="T1" fmla="*/ 2 h 203"/>
                <a:gd name="T2" fmla="*/ 526 w 1091"/>
                <a:gd name="T3" fmla="*/ 3 h 203"/>
                <a:gd name="T4" fmla="*/ 530 w 1091"/>
                <a:gd name="T5" fmla="*/ 6 h 203"/>
                <a:gd name="T6" fmla="*/ 527 w 1091"/>
                <a:gd name="T7" fmla="*/ 9 h 203"/>
                <a:gd name="T8" fmla="*/ 516 w 1091"/>
                <a:gd name="T9" fmla="*/ 12 h 203"/>
                <a:gd name="T10" fmla="*/ 528 w 1091"/>
                <a:gd name="T11" fmla="*/ 7 h 203"/>
                <a:gd name="T12" fmla="*/ 516 w 1091"/>
                <a:gd name="T13" fmla="*/ 7 h 203"/>
                <a:gd name="T14" fmla="*/ 502 w 1091"/>
                <a:gd name="T15" fmla="*/ 11 h 203"/>
                <a:gd name="T16" fmla="*/ 507 w 1091"/>
                <a:gd name="T17" fmla="*/ 13 h 203"/>
                <a:gd name="T18" fmla="*/ 512 w 1091"/>
                <a:gd name="T19" fmla="*/ 15 h 203"/>
                <a:gd name="T20" fmla="*/ 518 w 1091"/>
                <a:gd name="T21" fmla="*/ 15 h 203"/>
                <a:gd name="T22" fmla="*/ 527 w 1091"/>
                <a:gd name="T23" fmla="*/ 17 h 203"/>
                <a:gd name="T24" fmla="*/ 542 w 1091"/>
                <a:gd name="T25" fmla="*/ 13 h 203"/>
                <a:gd name="T26" fmla="*/ 534 w 1091"/>
                <a:gd name="T27" fmla="*/ 17 h 203"/>
                <a:gd name="T28" fmla="*/ 519 w 1091"/>
                <a:gd name="T29" fmla="*/ 20 h 203"/>
                <a:gd name="T30" fmla="*/ 503 w 1091"/>
                <a:gd name="T31" fmla="*/ 24 h 203"/>
                <a:gd name="T32" fmla="*/ 505 w 1091"/>
                <a:gd name="T33" fmla="*/ 21 h 203"/>
                <a:gd name="T34" fmla="*/ 515 w 1091"/>
                <a:gd name="T35" fmla="*/ 18 h 203"/>
                <a:gd name="T36" fmla="*/ 504 w 1091"/>
                <a:gd name="T37" fmla="*/ 18 h 203"/>
                <a:gd name="T38" fmla="*/ 486 w 1091"/>
                <a:gd name="T39" fmla="*/ 22 h 203"/>
                <a:gd name="T40" fmla="*/ 488 w 1091"/>
                <a:gd name="T41" fmla="*/ 25 h 203"/>
                <a:gd name="T42" fmla="*/ 484 w 1091"/>
                <a:gd name="T43" fmla="*/ 26 h 203"/>
                <a:gd name="T44" fmla="*/ 476 w 1091"/>
                <a:gd name="T45" fmla="*/ 24 h 203"/>
                <a:gd name="T46" fmla="*/ 471 w 1091"/>
                <a:gd name="T47" fmla="*/ 28 h 203"/>
                <a:gd name="T48" fmla="*/ 459 w 1091"/>
                <a:gd name="T49" fmla="*/ 29 h 203"/>
                <a:gd name="T50" fmla="*/ 458 w 1091"/>
                <a:gd name="T51" fmla="*/ 27 h 203"/>
                <a:gd name="T52" fmla="*/ 447 w 1091"/>
                <a:gd name="T53" fmla="*/ 28 h 203"/>
                <a:gd name="T54" fmla="*/ 440 w 1091"/>
                <a:gd name="T55" fmla="*/ 29 h 203"/>
                <a:gd name="T56" fmla="*/ 421 w 1091"/>
                <a:gd name="T57" fmla="*/ 33 h 203"/>
                <a:gd name="T58" fmla="*/ 397 w 1091"/>
                <a:gd name="T59" fmla="*/ 35 h 203"/>
                <a:gd name="T60" fmla="*/ 389 w 1091"/>
                <a:gd name="T61" fmla="*/ 31 h 203"/>
                <a:gd name="T62" fmla="*/ 370 w 1091"/>
                <a:gd name="T63" fmla="*/ 34 h 203"/>
                <a:gd name="T64" fmla="*/ 342 w 1091"/>
                <a:gd name="T65" fmla="*/ 36 h 203"/>
                <a:gd name="T66" fmla="*/ 300 w 1091"/>
                <a:gd name="T67" fmla="*/ 37 h 203"/>
                <a:gd name="T68" fmla="*/ 288 w 1091"/>
                <a:gd name="T69" fmla="*/ 43 h 203"/>
                <a:gd name="T70" fmla="*/ 288 w 1091"/>
                <a:gd name="T71" fmla="*/ 41 h 203"/>
                <a:gd name="T72" fmla="*/ 270 w 1091"/>
                <a:gd name="T73" fmla="*/ 41 h 203"/>
                <a:gd name="T74" fmla="*/ 247 w 1091"/>
                <a:gd name="T75" fmla="*/ 44 h 203"/>
                <a:gd name="T76" fmla="*/ 224 w 1091"/>
                <a:gd name="T77" fmla="*/ 48 h 203"/>
                <a:gd name="T78" fmla="*/ 200 w 1091"/>
                <a:gd name="T79" fmla="*/ 49 h 203"/>
                <a:gd name="T80" fmla="*/ 173 w 1091"/>
                <a:gd name="T81" fmla="*/ 52 h 203"/>
                <a:gd name="T82" fmla="*/ 135 w 1091"/>
                <a:gd name="T83" fmla="*/ 60 h 203"/>
                <a:gd name="T84" fmla="*/ 96 w 1091"/>
                <a:gd name="T85" fmla="*/ 70 h 203"/>
                <a:gd name="T86" fmla="*/ 65 w 1091"/>
                <a:gd name="T87" fmla="*/ 86 h 203"/>
                <a:gd name="T88" fmla="*/ 48 w 1091"/>
                <a:gd name="T89" fmla="*/ 94 h 203"/>
                <a:gd name="T90" fmla="*/ 28 w 1091"/>
                <a:gd name="T91" fmla="*/ 101 h 203"/>
                <a:gd name="T92" fmla="*/ 5 w 1091"/>
                <a:gd name="T93" fmla="*/ 85 h 203"/>
                <a:gd name="T94" fmla="*/ 1 w 1091"/>
                <a:gd name="T95" fmla="*/ 63 h 203"/>
                <a:gd name="T96" fmla="*/ 9 w 1091"/>
                <a:gd name="T97" fmla="*/ 14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1" h="203">
                  <a:moveTo>
                    <a:pt x="1038" y="0"/>
                  </a:moveTo>
                  <a:lnTo>
                    <a:pt x="1035" y="1"/>
                  </a:lnTo>
                  <a:lnTo>
                    <a:pt x="1033" y="4"/>
                  </a:lnTo>
                  <a:lnTo>
                    <a:pt x="1032" y="5"/>
                  </a:lnTo>
                  <a:lnTo>
                    <a:pt x="1035" y="6"/>
                  </a:lnTo>
                  <a:lnTo>
                    <a:pt x="1038" y="6"/>
                  </a:lnTo>
                  <a:lnTo>
                    <a:pt x="1044" y="6"/>
                  </a:lnTo>
                  <a:lnTo>
                    <a:pt x="1053" y="6"/>
                  </a:lnTo>
                  <a:lnTo>
                    <a:pt x="1066" y="5"/>
                  </a:lnTo>
                  <a:lnTo>
                    <a:pt x="1061" y="7"/>
                  </a:lnTo>
                  <a:lnTo>
                    <a:pt x="1059" y="11"/>
                  </a:lnTo>
                  <a:lnTo>
                    <a:pt x="1061" y="12"/>
                  </a:lnTo>
                  <a:lnTo>
                    <a:pt x="1071" y="13"/>
                  </a:lnTo>
                  <a:lnTo>
                    <a:pt x="1066" y="15"/>
                  </a:lnTo>
                  <a:lnTo>
                    <a:pt x="1060" y="16"/>
                  </a:lnTo>
                  <a:lnTo>
                    <a:pt x="1054" y="19"/>
                  </a:lnTo>
                  <a:lnTo>
                    <a:pt x="1048" y="21"/>
                  </a:lnTo>
                  <a:lnTo>
                    <a:pt x="1043" y="22"/>
                  </a:lnTo>
                  <a:lnTo>
                    <a:pt x="1038" y="23"/>
                  </a:lnTo>
                  <a:lnTo>
                    <a:pt x="1033" y="24"/>
                  </a:lnTo>
                  <a:lnTo>
                    <a:pt x="1031" y="24"/>
                  </a:lnTo>
                  <a:lnTo>
                    <a:pt x="1040" y="22"/>
                  </a:lnTo>
                  <a:lnTo>
                    <a:pt x="1049" y="19"/>
                  </a:lnTo>
                  <a:lnTo>
                    <a:pt x="1056" y="15"/>
                  </a:lnTo>
                  <a:lnTo>
                    <a:pt x="1054" y="13"/>
                  </a:lnTo>
                  <a:lnTo>
                    <a:pt x="1047" y="13"/>
                  </a:lnTo>
                  <a:lnTo>
                    <a:pt x="1039" y="13"/>
                  </a:lnTo>
                  <a:lnTo>
                    <a:pt x="1032" y="14"/>
                  </a:lnTo>
                  <a:lnTo>
                    <a:pt x="1025" y="15"/>
                  </a:lnTo>
                  <a:lnTo>
                    <a:pt x="1018" y="18"/>
                  </a:lnTo>
                  <a:lnTo>
                    <a:pt x="1011" y="20"/>
                  </a:lnTo>
                  <a:lnTo>
                    <a:pt x="1005" y="22"/>
                  </a:lnTo>
                  <a:lnTo>
                    <a:pt x="998" y="24"/>
                  </a:lnTo>
                  <a:lnTo>
                    <a:pt x="1003" y="28"/>
                  </a:lnTo>
                  <a:lnTo>
                    <a:pt x="1009" y="27"/>
                  </a:lnTo>
                  <a:lnTo>
                    <a:pt x="1015" y="26"/>
                  </a:lnTo>
                  <a:lnTo>
                    <a:pt x="1021" y="26"/>
                  </a:lnTo>
                  <a:lnTo>
                    <a:pt x="1016" y="29"/>
                  </a:lnTo>
                  <a:lnTo>
                    <a:pt x="1017" y="31"/>
                  </a:lnTo>
                  <a:lnTo>
                    <a:pt x="1025" y="31"/>
                  </a:lnTo>
                  <a:lnTo>
                    <a:pt x="1043" y="30"/>
                  </a:lnTo>
                  <a:lnTo>
                    <a:pt x="1040" y="30"/>
                  </a:lnTo>
                  <a:lnTo>
                    <a:pt x="1038" y="30"/>
                  </a:lnTo>
                  <a:lnTo>
                    <a:pt x="1036" y="30"/>
                  </a:lnTo>
                  <a:lnTo>
                    <a:pt x="1035" y="33"/>
                  </a:lnTo>
                  <a:lnTo>
                    <a:pt x="1041" y="35"/>
                  </a:lnTo>
                  <a:lnTo>
                    <a:pt x="1048" y="35"/>
                  </a:lnTo>
                  <a:lnTo>
                    <a:pt x="1055" y="35"/>
                  </a:lnTo>
                  <a:lnTo>
                    <a:pt x="1063" y="34"/>
                  </a:lnTo>
                  <a:lnTo>
                    <a:pt x="1070" y="31"/>
                  </a:lnTo>
                  <a:lnTo>
                    <a:pt x="1077" y="29"/>
                  </a:lnTo>
                  <a:lnTo>
                    <a:pt x="1084" y="27"/>
                  </a:lnTo>
                  <a:lnTo>
                    <a:pt x="1091" y="24"/>
                  </a:lnTo>
                  <a:lnTo>
                    <a:pt x="1084" y="28"/>
                  </a:lnTo>
                  <a:lnTo>
                    <a:pt x="1077" y="31"/>
                  </a:lnTo>
                  <a:lnTo>
                    <a:pt x="1069" y="35"/>
                  </a:lnTo>
                  <a:lnTo>
                    <a:pt x="1061" y="36"/>
                  </a:lnTo>
                  <a:lnTo>
                    <a:pt x="1054" y="38"/>
                  </a:lnTo>
                  <a:lnTo>
                    <a:pt x="1046" y="39"/>
                  </a:lnTo>
                  <a:lnTo>
                    <a:pt x="1038" y="41"/>
                  </a:lnTo>
                  <a:lnTo>
                    <a:pt x="1031" y="42"/>
                  </a:lnTo>
                  <a:lnTo>
                    <a:pt x="1023" y="43"/>
                  </a:lnTo>
                  <a:lnTo>
                    <a:pt x="1015" y="46"/>
                  </a:lnTo>
                  <a:lnTo>
                    <a:pt x="1006" y="48"/>
                  </a:lnTo>
                  <a:lnTo>
                    <a:pt x="998" y="48"/>
                  </a:lnTo>
                  <a:lnTo>
                    <a:pt x="1002" y="45"/>
                  </a:lnTo>
                  <a:lnTo>
                    <a:pt x="1007" y="43"/>
                  </a:lnTo>
                  <a:lnTo>
                    <a:pt x="1011" y="43"/>
                  </a:lnTo>
                  <a:lnTo>
                    <a:pt x="1017" y="42"/>
                  </a:lnTo>
                  <a:lnTo>
                    <a:pt x="1023" y="42"/>
                  </a:lnTo>
                  <a:lnTo>
                    <a:pt x="1028" y="39"/>
                  </a:lnTo>
                  <a:lnTo>
                    <a:pt x="1031" y="37"/>
                  </a:lnTo>
                  <a:lnTo>
                    <a:pt x="1035" y="33"/>
                  </a:lnTo>
                  <a:lnTo>
                    <a:pt x="1025" y="34"/>
                  </a:lnTo>
                  <a:lnTo>
                    <a:pt x="1016" y="35"/>
                  </a:lnTo>
                  <a:lnTo>
                    <a:pt x="1008" y="36"/>
                  </a:lnTo>
                  <a:lnTo>
                    <a:pt x="999" y="38"/>
                  </a:lnTo>
                  <a:lnTo>
                    <a:pt x="990" y="41"/>
                  </a:lnTo>
                  <a:lnTo>
                    <a:pt x="981" y="43"/>
                  </a:lnTo>
                  <a:lnTo>
                    <a:pt x="972" y="45"/>
                  </a:lnTo>
                  <a:lnTo>
                    <a:pt x="963" y="48"/>
                  </a:lnTo>
                  <a:lnTo>
                    <a:pt x="968" y="50"/>
                  </a:lnTo>
                  <a:lnTo>
                    <a:pt x="972" y="50"/>
                  </a:lnTo>
                  <a:lnTo>
                    <a:pt x="976" y="50"/>
                  </a:lnTo>
                  <a:lnTo>
                    <a:pt x="980" y="50"/>
                  </a:lnTo>
                  <a:lnTo>
                    <a:pt x="977" y="52"/>
                  </a:lnTo>
                  <a:lnTo>
                    <a:pt x="972" y="53"/>
                  </a:lnTo>
                  <a:lnTo>
                    <a:pt x="968" y="53"/>
                  </a:lnTo>
                  <a:lnTo>
                    <a:pt x="963" y="53"/>
                  </a:lnTo>
                  <a:lnTo>
                    <a:pt x="964" y="50"/>
                  </a:lnTo>
                  <a:lnTo>
                    <a:pt x="961" y="48"/>
                  </a:lnTo>
                  <a:lnTo>
                    <a:pt x="953" y="49"/>
                  </a:lnTo>
                  <a:lnTo>
                    <a:pt x="938" y="53"/>
                  </a:lnTo>
                  <a:lnTo>
                    <a:pt x="939" y="54"/>
                  </a:lnTo>
                  <a:lnTo>
                    <a:pt x="940" y="56"/>
                  </a:lnTo>
                  <a:lnTo>
                    <a:pt x="942" y="56"/>
                  </a:lnTo>
                  <a:lnTo>
                    <a:pt x="943" y="56"/>
                  </a:lnTo>
                  <a:lnTo>
                    <a:pt x="935" y="58"/>
                  </a:lnTo>
                  <a:lnTo>
                    <a:pt x="927" y="59"/>
                  </a:lnTo>
                  <a:lnTo>
                    <a:pt x="918" y="59"/>
                  </a:lnTo>
                  <a:lnTo>
                    <a:pt x="910" y="59"/>
                  </a:lnTo>
                  <a:lnTo>
                    <a:pt x="919" y="58"/>
                  </a:lnTo>
                  <a:lnTo>
                    <a:pt x="920" y="57"/>
                  </a:lnTo>
                  <a:lnTo>
                    <a:pt x="916" y="54"/>
                  </a:lnTo>
                  <a:lnTo>
                    <a:pt x="909" y="53"/>
                  </a:lnTo>
                  <a:lnTo>
                    <a:pt x="901" y="53"/>
                  </a:lnTo>
                  <a:lnTo>
                    <a:pt x="895" y="53"/>
                  </a:lnTo>
                  <a:lnTo>
                    <a:pt x="894" y="56"/>
                  </a:lnTo>
                  <a:lnTo>
                    <a:pt x="901" y="59"/>
                  </a:lnTo>
                  <a:lnTo>
                    <a:pt x="894" y="59"/>
                  </a:lnTo>
                  <a:lnTo>
                    <a:pt x="886" y="58"/>
                  </a:lnTo>
                  <a:lnTo>
                    <a:pt x="880" y="58"/>
                  </a:lnTo>
                  <a:lnTo>
                    <a:pt x="874" y="60"/>
                  </a:lnTo>
                  <a:lnTo>
                    <a:pt x="866" y="62"/>
                  </a:lnTo>
                  <a:lnTo>
                    <a:pt x="856" y="65"/>
                  </a:lnTo>
                  <a:lnTo>
                    <a:pt x="843" y="67"/>
                  </a:lnTo>
                  <a:lnTo>
                    <a:pt x="830" y="69"/>
                  </a:lnTo>
                  <a:lnTo>
                    <a:pt x="817" y="71"/>
                  </a:lnTo>
                  <a:lnTo>
                    <a:pt x="804" y="72"/>
                  </a:lnTo>
                  <a:lnTo>
                    <a:pt x="794" y="71"/>
                  </a:lnTo>
                  <a:lnTo>
                    <a:pt x="786" y="69"/>
                  </a:lnTo>
                  <a:lnTo>
                    <a:pt x="792" y="67"/>
                  </a:lnTo>
                  <a:lnTo>
                    <a:pt x="788" y="65"/>
                  </a:lnTo>
                  <a:lnTo>
                    <a:pt x="779" y="62"/>
                  </a:lnTo>
                  <a:lnTo>
                    <a:pt x="765" y="62"/>
                  </a:lnTo>
                  <a:lnTo>
                    <a:pt x="752" y="64"/>
                  </a:lnTo>
                  <a:lnTo>
                    <a:pt x="743" y="65"/>
                  </a:lnTo>
                  <a:lnTo>
                    <a:pt x="741" y="69"/>
                  </a:lnTo>
                  <a:lnTo>
                    <a:pt x="749" y="75"/>
                  </a:lnTo>
                  <a:lnTo>
                    <a:pt x="728" y="74"/>
                  </a:lnTo>
                  <a:lnTo>
                    <a:pt x="706" y="73"/>
                  </a:lnTo>
                  <a:lnTo>
                    <a:pt x="685" y="73"/>
                  </a:lnTo>
                  <a:lnTo>
                    <a:pt x="664" y="72"/>
                  </a:lnTo>
                  <a:lnTo>
                    <a:pt x="644" y="72"/>
                  </a:lnTo>
                  <a:lnTo>
                    <a:pt x="622" y="73"/>
                  </a:lnTo>
                  <a:lnTo>
                    <a:pt x="601" y="75"/>
                  </a:lnTo>
                  <a:lnTo>
                    <a:pt x="579" y="79"/>
                  </a:lnTo>
                  <a:lnTo>
                    <a:pt x="580" y="81"/>
                  </a:lnTo>
                  <a:lnTo>
                    <a:pt x="580" y="83"/>
                  </a:lnTo>
                  <a:lnTo>
                    <a:pt x="577" y="86"/>
                  </a:lnTo>
                  <a:lnTo>
                    <a:pt x="573" y="87"/>
                  </a:lnTo>
                  <a:lnTo>
                    <a:pt x="575" y="86"/>
                  </a:lnTo>
                  <a:lnTo>
                    <a:pt x="576" y="84"/>
                  </a:lnTo>
                  <a:lnTo>
                    <a:pt x="576" y="82"/>
                  </a:lnTo>
                  <a:lnTo>
                    <a:pt x="564" y="82"/>
                  </a:lnTo>
                  <a:lnTo>
                    <a:pt x="553" y="82"/>
                  </a:lnTo>
                  <a:lnTo>
                    <a:pt x="540" y="82"/>
                  </a:lnTo>
                  <a:lnTo>
                    <a:pt x="528" y="83"/>
                  </a:lnTo>
                  <a:lnTo>
                    <a:pt x="517" y="84"/>
                  </a:lnTo>
                  <a:lnTo>
                    <a:pt x="505" y="87"/>
                  </a:lnTo>
                  <a:lnTo>
                    <a:pt x="494" y="89"/>
                  </a:lnTo>
                  <a:lnTo>
                    <a:pt x="482" y="90"/>
                  </a:lnTo>
                  <a:lnTo>
                    <a:pt x="471" y="92"/>
                  </a:lnTo>
                  <a:lnTo>
                    <a:pt x="459" y="95"/>
                  </a:lnTo>
                  <a:lnTo>
                    <a:pt x="448" y="96"/>
                  </a:lnTo>
                  <a:lnTo>
                    <a:pt x="436" y="97"/>
                  </a:lnTo>
                  <a:lnTo>
                    <a:pt x="425" y="98"/>
                  </a:lnTo>
                  <a:lnTo>
                    <a:pt x="412" y="99"/>
                  </a:lnTo>
                  <a:lnTo>
                    <a:pt x="400" y="99"/>
                  </a:lnTo>
                  <a:lnTo>
                    <a:pt x="389" y="98"/>
                  </a:lnTo>
                  <a:lnTo>
                    <a:pt x="377" y="101"/>
                  </a:lnTo>
                  <a:lnTo>
                    <a:pt x="364" y="103"/>
                  </a:lnTo>
                  <a:lnTo>
                    <a:pt x="347" y="105"/>
                  </a:lnTo>
                  <a:lnTo>
                    <a:pt x="330" y="109"/>
                  </a:lnTo>
                  <a:lnTo>
                    <a:pt x="311" y="112"/>
                  </a:lnTo>
                  <a:lnTo>
                    <a:pt x="292" y="115"/>
                  </a:lnTo>
                  <a:lnTo>
                    <a:pt x="271" y="120"/>
                  </a:lnTo>
                  <a:lnTo>
                    <a:pt x="251" y="125"/>
                  </a:lnTo>
                  <a:lnTo>
                    <a:pt x="231" y="129"/>
                  </a:lnTo>
                  <a:lnTo>
                    <a:pt x="211" y="135"/>
                  </a:lnTo>
                  <a:lnTo>
                    <a:pt x="192" y="141"/>
                  </a:lnTo>
                  <a:lnTo>
                    <a:pt x="173" y="148"/>
                  </a:lnTo>
                  <a:lnTo>
                    <a:pt x="157" y="156"/>
                  </a:lnTo>
                  <a:lnTo>
                    <a:pt x="142" y="164"/>
                  </a:lnTo>
                  <a:lnTo>
                    <a:pt x="130" y="173"/>
                  </a:lnTo>
                  <a:lnTo>
                    <a:pt x="119" y="182"/>
                  </a:lnTo>
                  <a:lnTo>
                    <a:pt x="113" y="185"/>
                  </a:lnTo>
                  <a:lnTo>
                    <a:pt x="105" y="187"/>
                  </a:lnTo>
                  <a:lnTo>
                    <a:pt x="96" y="189"/>
                  </a:lnTo>
                  <a:lnTo>
                    <a:pt x="87" y="193"/>
                  </a:lnTo>
                  <a:lnTo>
                    <a:pt x="77" y="196"/>
                  </a:lnTo>
                  <a:lnTo>
                    <a:pt x="66" y="200"/>
                  </a:lnTo>
                  <a:lnTo>
                    <a:pt x="56" y="202"/>
                  </a:lnTo>
                  <a:lnTo>
                    <a:pt x="45" y="203"/>
                  </a:lnTo>
                  <a:lnTo>
                    <a:pt x="29" y="193"/>
                  </a:lnTo>
                  <a:lnTo>
                    <a:pt x="18" y="182"/>
                  </a:lnTo>
                  <a:lnTo>
                    <a:pt x="11" y="171"/>
                  </a:lnTo>
                  <a:lnTo>
                    <a:pt x="6" y="159"/>
                  </a:lnTo>
                  <a:lnTo>
                    <a:pt x="3" y="148"/>
                  </a:lnTo>
                  <a:lnTo>
                    <a:pt x="2" y="136"/>
                  </a:lnTo>
                  <a:lnTo>
                    <a:pt x="2" y="126"/>
                  </a:lnTo>
                  <a:lnTo>
                    <a:pt x="0" y="115"/>
                  </a:lnTo>
                  <a:lnTo>
                    <a:pt x="2" y="87"/>
                  </a:lnTo>
                  <a:lnTo>
                    <a:pt x="9" y="58"/>
                  </a:lnTo>
                  <a:lnTo>
                    <a:pt x="18" y="29"/>
                  </a:lnTo>
                  <a:lnTo>
                    <a:pt x="27" y="0"/>
                  </a:lnTo>
                  <a:lnTo>
                    <a:pt x="1038"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4" name="Freeform 132">
              <a:extLst>
                <a:ext uri="{FF2B5EF4-FFF2-40B4-BE49-F238E27FC236}">
                  <a16:creationId xmlns:a16="http://schemas.microsoft.com/office/drawing/2014/main" id="{F605D55F-60AE-4A00-A738-494C47779469}"/>
                </a:ext>
              </a:extLst>
            </p:cNvPr>
            <p:cNvSpPr>
              <a:spLocks/>
            </p:cNvSpPr>
            <p:nvPr/>
          </p:nvSpPr>
          <p:spPr bwMode="auto">
            <a:xfrm>
              <a:off x="3772" y="1394"/>
              <a:ext cx="311" cy="51"/>
            </a:xfrm>
            <a:custGeom>
              <a:avLst/>
              <a:gdLst>
                <a:gd name="T0" fmla="*/ 3 w 623"/>
                <a:gd name="T1" fmla="*/ 36 h 103"/>
                <a:gd name="T2" fmla="*/ 18 w 623"/>
                <a:gd name="T3" fmla="*/ 21 h 103"/>
                <a:gd name="T4" fmla="*/ 32 w 623"/>
                <a:gd name="T5" fmla="*/ 10 h 103"/>
                <a:gd name="T6" fmla="*/ 57 w 623"/>
                <a:gd name="T7" fmla="*/ 5 h 103"/>
                <a:gd name="T8" fmla="*/ 94 w 623"/>
                <a:gd name="T9" fmla="*/ 1 h 103"/>
                <a:gd name="T10" fmla="*/ 138 w 623"/>
                <a:gd name="T11" fmla="*/ 2 h 103"/>
                <a:gd name="T12" fmla="*/ 161 w 623"/>
                <a:gd name="T13" fmla="*/ 3 h 103"/>
                <a:gd name="T14" fmla="*/ 179 w 623"/>
                <a:gd name="T15" fmla="*/ 1 h 103"/>
                <a:gd name="T16" fmla="*/ 187 w 623"/>
                <a:gd name="T17" fmla="*/ 8 h 103"/>
                <a:gd name="T18" fmla="*/ 184 w 623"/>
                <a:gd name="T19" fmla="*/ 9 h 103"/>
                <a:gd name="T20" fmla="*/ 193 w 623"/>
                <a:gd name="T21" fmla="*/ 13 h 103"/>
                <a:gd name="T22" fmla="*/ 211 w 623"/>
                <a:gd name="T23" fmla="*/ 13 h 103"/>
                <a:gd name="T24" fmla="*/ 234 w 623"/>
                <a:gd name="T25" fmla="*/ 11 h 103"/>
                <a:gd name="T26" fmla="*/ 235 w 623"/>
                <a:gd name="T27" fmla="*/ 8 h 103"/>
                <a:gd name="T28" fmla="*/ 243 w 623"/>
                <a:gd name="T29" fmla="*/ 6 h 103"/>
                <a:gd name="T30" fmla="*/ 257 w 623"/>
                <a:gd name="T31" fmla="*/ 4 h 103"/>
                <a:gd name="T32" fmla="*/ 252 w 623"/>
                <a:gd name="T33" fmla="*/ 4 h 103"/>
                <a:gd name="T34" fmla="*/ 242 w 623"/>
                <a:gd name="T35" fmla="*/ 6 h 103"/>
                <a:gd name="T36" fmla="*/ 244 w 623"/>
                <a:gd name="T37" fmla="*/ 11 h 103"/>
                <a:gd name="T38" fmla="*/ 256 w 623"/>
                <a:gd name="T39" fmla="*/ 10 h 103"/>
                <a:gd name="T40" fmla="*/ 249 w 623"/>
                <a:gd name="T41" fmla="*/ 12 h 103"/>
                <a:gd name="T42" fmla="*/ 244 w 623"/>
                <a:gd name="T43" fmla="*/ 14 h 103"/>
                <a:gd name="T44" fmla="*/ 235 w 623"/>
                <a:gd name="T45" fmla="*/ 14 h 103"/>
                <a:gd name="T46" fmla="*/ 235 w 623"/>
                <a:gd name="T47" fmla="*/ 14 h 103"/>
                <a:gd name="T48" fmla="*/ 222 w 623"/>
                <a:gd name="T49" fmla="*/ 12 h 103"/>
                <a:gd name="T50" fmla="*/ 206 w 623"/>
                <a:gd name="T51" fmla="*/ 15 h 103"/>
                <a:gd name="T52" fmla="*/ 215 w 623"/>
                <a:gd name="T53" fmla="*/ 17 h 103"/>
                <a:gd name="T54" fmla="*/ 213 w 623"/>
                <a:gd name="T55" fmla="*/ 20 h 103"/>
                <a:gd name="T56" fmla="*/ 218 w 623"/>
                <a:gd name="T57" fmla="*/ 21 h 103"/>
                <a:gd name="T58" fmla="*/ 220 w 623"/>
                <a:gd name="T59" fmla="*/ 25 h 103"/>
                <a:gd name="T60" fmla="*/ 226 w 623"/>
                <a:gd name="T61" fmla="*/ 26 h 103"/>
                <a:gd name="T62" fmla="*/ 243 w 623"/>
                <a:gd name="T63" fmla="*/ 26 h 103"/>
                <a:gd name="T64" fmla="*/ 249 w 623"/>
                <a:gd name="T65" fmla="*/ 24 h 103"/>
                <a:gd name="T66" fmla="*/ 253 w 623"/>
                <a:gd name="T67" fmla="*/ 26 h 103"/>
                <a:gd name="T68" fmla="*/ 262 w 623"/>
                <a:gd name="T69" fmla="*/ 25 h 103"/>
                <a:gd name="T70" fmla="*/ 267 w 623"/>
                <a:gd name="T71" fmla="*/ 22 h 103"/>
                <a:gd name="T72" fmla="*/ 276 w 623"/>
                <a:gd name="T73" fmla="*/ 24 h 103"/>
                <a:gd name="T74" fmla="*/ 282 w 623"/>
                <a:gd name="T75" fmla="*/ 22 h 103"/>
                <a:gd name="T76" fmla="*/ 290 w 623"/>
                <a:gd name="T77" fmla="*/ 22 h 103"/>
                <a:gd name="T78" fmla="*/ 300 w 623"/>
                <a:gd name="T79" fmla="*/ 22 h 103"/>
                <a:gd name="T80" fmla="*/ 285 w 623"/>
                <a:gd name="T81" fmla="*/ 24 h 103"/>
                <a:gd name="T82" fmla="*/ 268 w 623"/>
                <a:gd name="T83" fmla="*/ 28 h 103"/>
                <a:gd name="T84" fmla="*/ 259 w 623"/>
                <a:gd name="T85" fmla="*/ 28 h 103"/>
                <a:gd name="T86" fmla="*/ 255 w 623"/>
                <a:gd name="T87" fmla="*/ 29 h 103"/>
                <a:gd name="T88" fmla="*/ 250 w 623"/>
                <a:gd name="T89" fmla="*/ 32 h 103"/>
                <a:gd name="T90" fmla="*/ 260 w 623"/>
                <a:gd name="T91" fmla="*/ 34 h 103"/>
                <a:gd name="T92" fmla="*/ 273 w 623"/>
                <a:gd name="T93" fmla="*/ 30 h 103"/>
                <a:gd name="T94" fmla="*/ 278 w 623"/>
                <a:gd name="T95" fmla="*/ 30 h 103"/>
                <a:gd name="T96" fmla="*/ 287 w 623"/>
                <a:gd name="T97" fmla="*/ 32 h 103"/>
                <a:gd name="T98" fmla="*/ 282 w 623"/>
                <a:gd name="T99" fmla="*/ 36 h 103"/>
                <a:gd name="T100" fmla="*/ 296 w 623"/>
                <a:gd name="T101" fmla="*/ 36 h 103"/>
                <a:gd name="T102" fmla="*/ 294 w 623"/>
                <a:gd name="T103" fmla="*/ 39 h 103"/>
                <a:gd name="T104" fmla="*/ 275 w 623"/>
                <a:gd name="T105" fmla="*/ 39 h 103"/>
                <a:gd name="T106" fmla="*/ 278 w 623"/>
                <a:gd name="T107" fmla="*/ 42 h 103"/>
                <a:gd name="T108" fmla="*/ 277 w 623"/>
                <a:gd name="T109" fmla="*/ 47 h 103"/>
                <a:gd name="T110" fmla="*/ 303 w 623"/>
                <a:gd name="T111" fmla="*/ 48 h 103"/>
                <a:gd name="T112" fmla="*/ 311 w 623"/>
                <a:gd name="T113" fmla="*/ 50 h 103"/>
                <a:gd name="T114" fmla="*/ 309 w 623"/>
                <a:gd name="T115" fmla="*/ 51 h 1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3" h="103">
                  <a:moveTo>
                    <a:pt x="0" y="103"/>
                  </a:moveTo>
                  <a:lnTo>
                    <a:pt x="3" y="91"/>
                  </a:lnTo>
                  <a:lnTo>
                    <a:pt x="5" y="81"/>
                  </a:lnTo>
                  <a:lnTo>
                    <a:pt x="7" y="72"/>
                  </a:lnTo>
                  <a:lnTo>
                    <a:pt x="11" y="65"/>
                  </a:lnTo>
                  <a:lnTo>
                    <a:pt x="21" y="59"/>
                  </a:lnTo>
                  <a:lnTo>
                    <a:pt x="29" y="51"/>
                  </a:lnTo>
                  <a:lnTo>
                    <a:pt x="37" y="43"/>
                  </a:lnTo>
                  <a:lnTo>
                    <a:pt x="44" y="35"/>
                  </a:lnTo>
                  <a:lnTo>
                    <a:pt x="48" y="30"/>
                  </a:lnTo>
                  <a:lnTo>
                    <a:pt x="55" y="25"/>
                  </a:lnTo>
                  <a:lnTo>
                    <a:pt x="65" y="21"/>
                  </a:lnTo>
                  <a:lnTo>
                    <a:pt x="76" y="17"/>
                  </a:lnTo>
                  <a:lnTo>
                    <a:pt x="89" y="14"/>
                  </a:lnTo>
                  <a:lnTo>
                    <a:pt x="102" y="12"/>
                  </a:lnTo>
                  <a:lnTo>
                    <a:pt x="114" y="10"/>
                  </a:lnTo>
                  <a:lnTo>
                    <a:pt x="124" y="10"/>
                  </a:lnTo>
                  <a:lnTo>
                    <a:pt x="146" y="6"/>
                  </a:lnTo>
                  <a:lnTo>
                    <a:pt x="167" y="3"/>
                  </a:lnTo>
                  <a:lnTo>
                    <a:pt x="189" y="2"/>
                  </a:lnTo>
                  <a:lnTo>
                    <a:pt x="211" y="0"/>
                  </a:lnTo>
                  <a:lnTo>
                    <a:pt x="233" y="2"/>
                  </a:lnTo>
                  <a:lnTo>
                    <a:pt x="254" y="2"/>
                  </a:lnTo>
                  <a:lnTo>
                    <a:pt x="276" y="4"/>
                  </a:lnTo>
                  <a:lnTo>
                    <a:pt x="297" y="5"/>
                  </a:lnTo>
                  <a:lnTo>
                    <a:pt x="305" y="6"/>
                  </a:lnTo>
                  <a:lnTo>
                    <a:pt x="314" y="6"/>
                  </a:lnTo>
                  <a:lnTo>
                    <a:pt x="323" y="6"/>
                  </a:lnTo>
                  <a:lnTo>
                    <a:pt x="332" y="6"/>
                  </a:lnTo>
                  <a:lnTo>
                    <a:pt x="342" y="5"/>
                  </a:lnTo>
                  <a:lnTo>
                    <a:pt x="351" y="4"/>
                  </a:lnTo>
                  <a:lnTo>
                    <a:pt x="359" y="3"/>
                  </a:lnTo>
                  <a:lnTo>
                    <a:pt x="368" y="2"/>
                  </a:lnTo>
                  <a:lnTo>
                    <a:pt x="367" y="7"/>
                  </a:lnTo>
                  <a:lnTo>
                    <a:pt x="369" y="13"/>
                  </a:lnTo>
                  <a:lnTo>
                    <a:pt x="374" y="17"/>
                  </a:lnTo>
                  <a:lnTo>
                    <a:pt x="380" y="17"/>
                  </a:lnTo>
                  <a:lnTo>
                    <a:pt x="376" y="19"/>
                  </a:lnTo>
                  <a:lnTo>
                    <a:pt x="372" y="19"/>
                  </a:lnTo>
                  <a:lnTo>
                    <a:pt x="368" y="19"/>
                  </a:lnTo>
                  <a:lnTo>
                    <a:pt x="367" y="20"/>
                  </a:lnTo>
                  <a:lnTo>
                    <a:pt x="373" y="23"/>
                  </a:lnTo>
                  <a:lnTo>
                    <a:pt x="380" y="25"/>
                  </a:lnTo>
                  <a:lnTo>
                    <a:pt x="387" y="27"/>
                  </a:lnTo>
                  <a:lnTo>
                    <a:pt x="391" y="27"/>
                  </a:lnTo>
                  <a:lnTo>
                    <a:pt x="402" y="26"/>
                  </a:lnTo>
                  <a:lnTo>
                    <a:pt x="413" y="26"/>
                  </a:lnTo>
                  <a:lnTo>
                    <a:pt x="423" y="26"/>
                  </a:lnTo>
                  <a:lnTo>
                    <a:pt x="435" y="26"/>
                  </a:lnTo>
                  <a:lnTo>
                    <a:pt x="446" y="25"/>
                  </a:lnTo>
                  <a:lnTo>
                    <a:pt x="457" y="23"/>
                  </a:lnTo>
                  <a:lnTo>
                    <a:pt x="468" y="22"/>
                  </a:lnTo>
                  <a:lnTo>
                    <a:pt x="479" y="19"/>
                  </a:lnTo>
                  <a:lnTo>
                    <a:pt x="476" y="17"/>
                  </a:lnTo>
                  <a:lnTo>
                    <a:pt x="473" y="15"/>
                  </a:lnTo>
                  <a:lnTo>
                    <a:pt x="470" y="17"/>
                  </a:lnTo>
                  <a:lnTo>
                    <a:pt x="467" y="17"/>
                  </a:lnTo>
                  <a:lnTo>
                    <a:pt x="474" y="14"/>
                  </a:lnTo>
                  <a:lnTo>
                    <a:pt x="480" y="13"/>
                  </a:lnTo>
                  <a:lnTo>
                    <a:pt x="487" y="12"/>
                  </a:lnTo>
                  <a:lnTo>
                    <a:pt x="494" y="11"/>
                  </a:lnTo>
                  <a:lnTo>
                    <a:pt x="501" y="10"/>
                  </a:lnTo>
                  <a:lnTo>
                    <a:pt x="508" y="9"/>
                  </a:lnTo>
                  <a:lnTo>
                    <a:pt x="514" y="9"/>
                  </a:lnTo>
                  <a:lnTo>
                    <a:pt x="521" y="7"/>
                  </a:lnTo>
                  <a:lnTo>
                    <a:pt x="516" y="9"/>
                  </a:lnTo>
                  <a:lnTo>
                    <a:pt x="510" y="9"/>
                  </a:lnTo>
                  <a:lnTo>
                    <a:pt x="504" y="9"/>
                  </a:lnTo>
                  <a:lnTo>
                    <a:pt x="498" y="10"/>
                  </a:lnTo>
                  <a:lnTo>
                    <a:pt x="493" y="10"/>
                  </a:lnTo>
                  <a:lnTo>
                    <a:pt x="488" y="11"/>
                  </a:lnTo>
                  <a:lnTo>
                    <a:pt x="485" y="13"/>
                  </a:lnTo>
                  <a:lnTo>
                    <a:pt x="482" y="17"/>
                  </a:lnTo>
                  <a:lnTo>
                    <a:pt x="482" y="20"/>
                  </a:lnTo>
                  <a:lnTo>
                    <a:pt x="485" y="21"/>
                  </a:lnTo>
                  <a:lnTo>
                    <a:pt x="489" y="22"/>
                  </a:lnTo>
                  <a:lnTo>
                    <a:pt x="494" y="22"/>
                  </a:lnTo>
                  <a:lnTo>
                    <a:pt x="501" y="21"/>
                  </a:lnTo>
                  <a:lnTo>
                    <a:pt x="506" y="21"/>
                  </a:lnTo>
                  <a:lnTo>
                    <a:pt x="512" y="20"/>
                  </a:lnTo>
                  <a:lnTo>
                    <a:pt x="518" y="21"/>
                  </a:lnTo>
                  <a:lnTo>
                    <a:pt x="509" y="22"/>
                  </a:lnTo>
                  <a:lnTo>
                    <a:pt x="501" y="23"/>
                  </a:lnTo>
                  <a:lnTo>
                    <a:pt x="498" y="25"/>
                  </a:lnTo>
                  <a:lnTo>
                    <a:pt x="504" y="27"/>
                  </a:lnTo>
                  <a:lnTo>
                    <a:pt x="499" y="28"/>
                  </a:lnTo>
                  <a:lnTo>
                    <a:pt x="495" y="29"/>
                  </a:lnTo>
                  <a:lnTo>
                    <a:pt x="489" y="29"/>
                  </a:lnTo>
                  <a:lnTo>
                    <a:pt x="485" y="29"/>
                  </a:lnTo>
                  <a:lnTo>
                    <a:pt x="480" y="29"/>
                  </a:lnTo>
                  <a:lnTo>
                    <a:pt x="474" y="29"/>
                  </a:lnTo>
                  <a:lnTo>
                    <a:pt x="470" y="29"/>
                  </a:lnTo>
                  <a:lnTo>
                    <a:pt x="465" y="30"/>
                  </a:lnTo>
                  <a:lnTo>
                    <a:pt x="466" y="30"/>
                  </a:lnTo>
                  <a:lnTo>
                    <a:pt x="468" y="29"/>
                  </a:lnTo>
                  <a:lnTo>
                    <a:pt x="470" y="28"/>
                  </a:lnTo>
                  <a:lnTo>
                    <a:pt x="471" y="27"/>
                  </a:lnTo>
                  <a:lnTo>
                    <a:pt x="463" y="26"/>
                  </a:lnTo>
                  <a:lnTo>
                    <a:pt x="455" y="25"/>
                  </a:lnTo>
                  <a:lnTo>
                    <a:pt x="445" y="25"/>
                  </a:lnTo>
                  <a:lnTo>
                    <a:pt x="437" y="26"/>
                  </a:lnTo>
                  <a:lnTo>
                    <a:pt x="429" y="27"/>
                  </a:lnTo>
                  <a:lnTo>
                    <a:pt x="421" y="28"/>
                  </a:lnTo>
                  <a:lnTo>
                    <a:pt x="413" y="30"/>
                  </a:lnTo>
                  <a:lnTo>
                    <a:pt x="405" y="33"/>
                  </a:lnTo>
                  <a:lnTo>
                    <a:pt x="413" y="36"/>
                  </a:lnTo>
                  <a:lnTo>
                    <a:pt x="422" y="36"/>
                  </a:lnTo>
                  <a:lnTo>
                    <a:pt x="430" y="34"/>
                  </a:lnTo>
                  <a:lnTo>
                    <a:pt x="438" y="33"/>
                  </a:lnTo>
                  <a:lnTo>
                    <a:pt x="434" y="35"/>
                  </a:lnTo>
                  <a:lnTo>
                    <a:pt x="430" y="37"/>
                  </a:lnTo>
                  <a:lnTo>
                    <a:pt x="426" y="40"/>
                  </a:lnTo>
                  <a:lnTo>
                    <a:pt x="423" y="42"/>
                  </a:lnTo>
                  <a:lnTo>
                    <a:pt x="423" y="43"/>
                  </a:lnTo>
                  <a:lnTo>
                    <a:pt x="427" y="44"/>
                  </a:lnTo>
                  <a:lnTo>
                    <a:pt x="436" y="43"/>
                  </a:lnTo>
                  <a:lnTo>
                    <a:pt x="450" y="42"/>
                  </a:lnTo>
                  <a:lnTo>
                    <a:pt x="445" y="45"/>
                  </a:lnTo>
                  <a:lnTo>
                    <a:pt x="442" y="49"/>
                  </a:lnTo>
                  <a:lnTo>
                    <a:pt x="440" y="51"/>
                  </a:lnTo>
                  <a:lnTo>
                    <a:pt x="440" y="53"/>
                  </a:lnTo>
                  <a:lnTo>
                    <a:pt x="441" y="55"/>
                  </a:lnTo>
                  <a:lnTo>
                    <a:pt x="445" y="56"/>
                  </a:lnTo>
                  <a:lnTo>
                    <a:pt x="453" y="53"/>
                  </a:lnTo>
                  <a:lnTo>
                    <a:pt x="465" y="50"/>
                  </a:lnTo>
                  <a:lnTo>
                    <a:pt x="472" y="53"/>
                  </a:lnTo>
                  <a:lnTo>
                    <a:pt x="480" y="55"/>
                  </a:lnTo>
                  <a:lnTo>
                    <a:pt x="486" y="53"/>
                  </a:lnTo>
                  <a:lnTo>
                    <a:pt x="485" y="50"/>
                  </a:lnTo>
                  <a:lnTo>
                    <a:pt x="489" y="51"/>
                  </a:lnTo>
                  <a:lnTo>
                    <a:pt x="495" y="50"/>
                  </a:lnTo>
                  <a:lnTo>
                    <a:pt x="499" y="49"/>
                  </a:lnTo>
                  <a:lnTo>
                    <a:pt x="504" y="48"/>
                  </a:lnTo>
                  <a:lnTo>
                    <a:pt x="504" y="49"/>
                  </a:lnTo>
                  <a:lnTo>
                    <a:pt x="505" y="51"/>
                  </a:lnTo>
                  <a:lnTo>
                    <a:pt x="506" y="52"/>
                  </a:lnTo>
                  <a:lnTo>
                    <a:pt x="513" y="49"/>
                  </a:lnTo>
                  <a:lnTo>
                    <a:pt x="519" y="49"/>
                  </a:lnTo>
                  <a:lnTo>
                    <a:pt x="525" y="50"/>
                  </a:lnTo>
                  <a:lnTo>
                    <a:pt x="533" y="50"/>
                  </a:lnTo>
                  <a:lnTo>
                    <a:pt x="534" y="49"/>
                  </a:lnTo>
                  <a:lnTo>
                    <a:pt x="535" y="48"/>
                  </a:lnTo>
                  <a:lnTo>
                    <a:pt x="535" y="45"/>
                  </a:lnTo>
                  <a:lnTo>
                    <a:pt x="535" y="43"/>
                  </a:lnTo>
                  <a:lnTo>
                    <a:pt x="541" y="45"/>
                  </a:lnTo>
                  <a:lnTo>
                    <a:pt x="548" y="48"/>
                  </a:lnTo>
                  <a:lnTo>
                    <a:pt x="553" y="48"/>
                  </a:lnTo>
                  <a:lnTo>
                    <a:pt x="558" y="49"/>
                  </a:lnTo>
                  <a:lnTo>
                    <a:pt x="562" y="48"/>
                  </a:lnTo>
                  <a:lnTo>
                    <a:pt x="564" y="48"/>
                  </a:lnTo>
                  <a:lnTo>
                    <a:pt x="565" y="45"/>
                  </a:lnTo>
                  <a:lnTo>
                    <a:pt x="564" y="44"/>
                  </a:lnTo>
                  <a:lnTo>
                    <a:pt x="570" y="44"/>
                  </a:lnTo>
                  <a:lnTo>
                    <a:pt x="574" y="44"/>
                  </a:lnTo>
                  <a:lnTo>
                    <a:pt x="580" y="44"/>
                  </a:lnTo>
                  <a:lnTo>
                    <a:pt x="585" y="45"/>
                  </a:lnTo>
                  <a:lnTo>
                    <a:pt x="591" y="45"/>
                  </a:lnTo>
                  <a:lnTo>
                    <a:pt x="595" y="45"/>
                  </a:lnTo>
                  <a:lnTo>
                    <a:pt x="601" y="45"/>
                  </a:lnTo>
                  <a:lnTo>
                    <a:pt x="607" y="44"/>
                  </a:lnTo>
                  <a:lnTo>
                    <a:pt x="595" y="45"/>
                  </a:lnTo>
                  <a:lnTo>
                    <a:pt x="584" y="47"/>
                  </a:lnTo>
                  <a:lnTo>
                    <a:pt x="571" y="48"/>
                  </a:lnTo>
                  <a:lnTo>
                    <a:pt x="559" y="49"/>
                  </a:lnTo>
                  <a:lnTo>
                    <a:pt x="549" y="51"/>
                  </a:lnTo>
                  <a:lnTo>
                    <a:pt x="541" y="53"/>
                  </a:lnTo>
                  <a:lnTo>
                    <a:pt x="536" y="57"/>
                  </a:lnTo>
                  <a:lnTo>
                    <a:pt x="535" y="61"/>
                  </a:lnTo>
                  <a:lnTo>
                    <a:pt x="529" y="59"/>
                  </a:lnTo>
                  <a:lnTo>
                    <a:pt x="524" y="58"/>
                  </a:lnTo>
                  <a:lnTo>
                    <a:pt x="518" y="56"/>
                  </a:lnTo>
                  <a:lnTo>
                    <a:pt x="513" y="56"/>
                  </a:lnTo>
                  <a:lnTo>
                    <a:pt x="510" y="56"/>
                  </a:lnTo>
                  <a:lnTo>
                    <a:pt x="509" y="56"/>
                  </a:lnTo>
                  <a:lnTo>
                    <a:pt x="510" y="58"/>
                  </a:lnTo>
                  <a:lnTo>
                    <a:pt x="516" y="61"/>
                  </a:lnTo>
                  <a:lnTo>
                    <a:pt x="511" y="64"/>
                  </a:lnTo>
                  <a:lnTo>
                    <a:pt x="505" y="64"/>
                  </a:lnTo>
                  <a:lnTo>
                    <a:pt x="501" y="65"/>
                  </a:lnTo>
                  <a:lnTo>
                    <a:pt x="496" y="67"/>
                  </a:lnTo>
                  <a:lnTo>
                    <a:pt x="502" y="68"/>
                  </a:lnTo>
                  <a:lnTo>
                    <a:pt x="510" y="68"/>
                  </a:lnTo>
                  <a:lnTo>
                    <a:pt x="520" y="68"/>
                  </a:lnTo>
                  <a:lnTo>
                    <a:pt x="529" y="67"/>
                  </a:lnTo>
                  <a:lnTo>
                    <a:pt x="539" y="66"/>
                  </a:lnTo>
                  <a:lnTo>
                    <a:pt x="544" y="64"/>
                  </a:lnTo>
                  <a:lnTo>
                    <a:pt x="547" y="61"/>
                  </a:lnTo>
                  <a:lnTo>
                    <a:pt x="544" y="58"/>
                  </a:lnTo>
                  <a:lnTo>
                    <a:pt x="550" y="58"/>
                  </a:lnTo>
                  <a:lnTo>
                    <a:pt x="555" y="58"/>
                  </a:lnTo>
                  <a:lnTo>
                    <a:pt x="557" y="60"/>
                  </a:lnTo>
                  <a:lnTo>
                    <a:pt x="555" y="64"/>
                  </a:lnTo>
                  <a:lnTo>
                    <a:pt x="562" y="66"/>
                  </a:lnTo>
                  <a:lnTo>
                    <a:pt x="568" y="65"/>
                  </a:lnTo>
                  <a:lnTo>
                    <a:pt x="574" y="64"/>
                  </a:lnTo>
                  <a:lnTo>
                    <a:pt x="580" y="67"/>
                  </a:lnTo>
                  <a:lnTo>
                    <a:pt x="574" y="68"/>
                  </a:lnTo>
                  <a:lnTo>
                    <a:pt x="570" y="71"/>
                  </a:lnTo>
                  <a:lnTo>
                    <a:pt x="565" y="72"/>
                  </a:lnTo>
                  <a:lnTo>
                    <a:pt x="565" y="74"/>
                  </a:lnTo>
                  <a:lnTo>
                    <a:pt x="569" y="75"/>
                  </a:lnTo>
                  <a:lnTo>
                    <a:pt x="577" y="75"/>
                  </a:lnTo>
                  <a:lnTo>
                    <a:pt x="593" y="73"/>
                  </a:lnTo>
                  <a:lnTo>
                    <a:pt x="617" y="70"/>
                  </a:lnTo>
                  <a:lnTo>
                    <a:pt x="608" y="74"/>
                  </a:lnTo>
                  <a:lnTo>
                    <a:pt x="599" y="78"/>
                  </a:lnTo>
                  <a:lnTo>
                    <a:pt x="589" y="79"/>
                  </a:lnTo>
                  <a:lnTo>
                    <a:pt x="579" y="79"/>
                  </a:lnTo>
                  <a:lnTo>
                    <a:pt x="570" y="78"/>
                  </a:lnTo>
                  <a:lnTo>
                    <a:pt x="559" y="78"/>
                  </a:lnTo>
                  <a:lnTo>
                    <a:pt x="550" y="79"/>
                  </a:lnTo>
                  <a:lnTo>
                    <a:pt x="541" y="81"/>
                  </a:lnTo>
                  <a:lnTo>
                    <a:pt x="546" y="83"/>
                  </a:lnTo>
                  <a:lnTo>
                    <a:pt x="551" y="83"/>
                  </a:lnTo>
                  <a:lnTo>
                    <a:pt x="556" y="85"/>
                  </a:lnTo>
                  <a:lnTo>
                    <a:pt x="561" y="87"/>
                  </a:lnTo>
                  <a:lnTo>
                    <a:pt x="551" y="89"/>
                  </a:lnTo>
                  <a:lnTo>
                    <a:pt x="550" y="93"/>
                  </a:lnTo>
                  <a:lnTo>
                    <a:pt x="554" y="95"/>
                  </a:lnTo>
                  <a:lnTo>
                    <a:pt x="563" y="96"/>
                  </a:lnTo>
                  <a:lnTo>
                    <a:pt x="576" y="97"/>
                  </a:lnTo>
                  <a:lnTo>
                    <a:pt x="589" y="98"/>
                  </a:lnTo>
                  <a:lnTo>
                    <a:pt x="606" y="97"/>
                  </a:lnTo>
                  <a:lnTo>
                    <a:pt x="621" y="95"/>
                  </a:lnTo>
                  <a:lnTo>
                    <a:pt x="621" y="97"/>
                  </a:lnTo>
                  <a:lnTo>
                    <a:pt x="621" y="98"/>
                  </a:lnTo>
                  <a:lnTo>
                    <a:pt x="622" y="100"/>
                  </a:lnTo>
                  <a:lnTo>
                    <a:pt x="623" y="101"/>
                  </a:lnTo>
                  <a:lnTo>
                    <a:pt x="622" y="102"/>
                  </a:lnTo>
                  <a:lnTo>
                    <a:pt x="621" y="102"/>
                  </a:lnTo>
                  <a:lnTo>
                    <a:pt x="619" y="103"/>
                  </a:lnTo>
                  <a:lnTo>
                    <a:pt x="618" y="103"/>
                  </a:lnTo>
                  <a:lnTo>
                    <a:pt x="0" y="103"/>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5" name="Freeform 133">
              <a:extLst>
                <a:ext uri="{FF2B5EF4-FFF2-40B4-BE49-F238E27FC236}">
                  <a16:creationId xmlns:a16="http://schemas.microsoft.com/office/drawing/2014/main" id="{F4040461-68ED-47D1-929B-30DC8468163A}"/>
                </a:ext>
              </a:extLst>
            </p:cNvPr>
            <p:cNvSpPr>
              <a:spLocks/>
            </p:cNvSpPr>
            <p:nvPr/>
          </p:nvSpPr>
          <p:spPr bwMode="auto">
            <a:xfrm>
              <a:off x="4164" y="1441"/>
              <a:ext cx="39" cy="4"/>
            </a:xfrm>
            <a:custGeom>
              <a:avLst/>
              <a:gdLst>
                <a:gd name="T0" fmla="*/ 0 w 80"/>
                <a:gd name="T1" fmla="*/ 4 h 8"/>
                <a:gd name="T2" fmla="*/ 1 w 80"/>
                <a:gd name="T3" fmla="*/ 4 h 8"/>
                <a:gd name="T4" fmla="*/ 2 w 80"/>
                <a:gd name="T5" fmla="*/ 4 h 8"/>
                <a:gd name="T6" fmla="*/ 3 w 80"/>
                <a:gd name="T7" fmla="*/ 4 h 8"/>
                <a:gd name="T8" fmla="*/ 4 w 80"/>
                <a:gd name="T9" fmla="*/ 3 h 8"/>
                <a:gd name="T10" fmla="*/ 3 w 80"/>
                <a:gd name="T11" fmla="*/ 3 h 8"/>
                <a:gd name="T12" fmla="*/ 3 w 80"/>
                <a:gd name="T13" fmla="*/ 2 h 8"/>
                <a:gd name="T14" fmla="*/ 2 w 80"/>
                <a:gd name="T15" fmla="*/ 2 h 8"/>
                <a:gd name="T16" fmla="*/ 1 w 80"/>
                <a:gd name="T17" fmla="*/ 2 h 8"/>
                <a:gd name="T18" fmla="*/ 6 w 80"/>
                <a:gd name="T19" fmla="*/ 3 h 8"/>
                <a:gd name="T20" fmla="*/ 10 w 80"/>
                <a:gd name="T21" fmla="*/ 4 h 8"/>
                <a:gd name="T22" fmla="*/ 15 w 80"/>
                <a:gd name="T23" fmla="*/ 4 h 8"/>
                <a:gd name="T24" fmla="*/ 20 w 80"/>
                <a:gd name="T25" fmla="*/ 3 h 8"/>
                <a:gd name="T26" fmla="*/ 24 w 80"/>
                <a:gd name="T27" fmla="*/ 3 h 8"/>
                <a:gd name="T28" fmla="*/ 29 w 80"/>
                <a:gd name="T29" fmla="*/ 2 h 8"/>
                <a:gd name="T30" fmla="*/ 35 w 80"/>
                <a:gd name="T31" fmla="*/ 1 h 8"/>
                <a:gd name="T32" fmla="*/ 39 w 80"/>
                <a:gd name="T33" fmla="*/ 0 h 8"/>
                <a:gd name="T34" fmla="*/ 35 w 80"/>
                <a:gd name="T35" fmla="*/ 1 h 8"/>
                <a:gd name="T36" fmla="*/ 31 w 80"/>
                <a:gd name="T37" fmla="*/ 2 h 8"/>
                <a:gd name="T38" fmla="*/ 27 w 80"/>
                <a:gd name="T39" fmla="*/ 3 h 8"/>
                <a:gd name="T40" fmla="*/ 23 w 80"/>
                <a:gd name="T41" fmla="*/ 3 h 8"/>
                <a:gd name="T42" fmla="*/ 19 w 80"/>
                <a:gd name="T43" fmla="*/ 3 h 8"/>
                <a:gd name="T44" fmla="*/ 15 w 80"/>
                <a:gd name="T45" fmla="*/ 4 h 8"/>
                <a:gd name="T46" fmla="*/ 11 w 80"/>
                <a:gd name="T47" fmla="*/ 4 h 8"/>
                <a:gd name="T48" fmla="*/ 7 w 80"/>
                <a:gd name="T49" fmla="*/ 4 h 8"/>
                <a:gd name="T50" fmla="*/ 0 w 80"/>
                <a:gd name="T51" fmla="*/ 4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8">
                  <a:moveTo>
                    <a:pt x="0" y="8"/>
                  </a:moveTo>
                  <a:lnTo>
                    <a:pt x="3" y="8"/>
                  </a:lnTo>
                  <a:lnTo>
                    <a:pt x="5" y="7"/>
                  </a:lnTo>
                  <a:lnTo>
                    <a:pt x="6" y="7"/>
                  </a:lnTo>
                  <a:lnTo>
                    <a:pt x="8" y="6"/>
                  </a:lnTo>
                  <a:lnTo>
                    <a:pt x="7" y="5"/>
                  </a:lnTo>
                  <a:lnTo>
                    <a:pt x="6" y="3"/>
                  </a:lnTo>
                  <a:lnTo>
                    <a:pt x="4" y="3"/>
                  </a:lnTo>
                  <a:lnTo>
                    <a:pt x="3" y="3"/>
                  </a:lnTo>
                  <a:lnTo>
                    <a:pt x="12" y="6"/>
                  </a:lnTo>
                  <a:lnTo>
                    <a:pt x="21" y="7"/>
                  </a:lnTo>
                  <a:lnTo>
                    <a:pt x="30" y="7"/>
                  </a:lnTo>
                  <a:lnTo>
                    <a:pt x="41" y="6"/>
                  </a:lnTo>
                  <a:lnTo>
                    <a:pt x="50" y="5"/>
                  </a:lnTo>
                  <a:lnTo>
                    <a:pt x="60" y="3"/>
                  </a:lnTo>
                  <a:lnTo>
                    <a:pt x="71" y="2"/>
                  </a:lnTo>
                  <a:lnTo>
                    <a:pt x="80" y="0"/>
                  </a:lnTo>
                  <a:lnTo>
                    <a:pt x="72" y="1"/>
                  </a:lnTo>
                  <a:lnTo>
                    <a:pt x="64" y="3"/>
                  </a:lnTo>
                  <a:lnTo>
                    <a:pt x="56" y="5"/>
                  </a:lnTo>
                  <a:lnTo>
                    <a:pt x="47" y="6"/>
                  </a:lnTo>
                  <a:lnTo>
                    <a:pt x="39" y="6"/>
                  </a:lnTo>
                  <a:lnTo>
                    <a:pt x="31" y="7"/>
                  </a:lnTo>
                  <a:lnTo>
                    <a:pt x="23" y="8"/>
                  </a:lnTo>
                  <a:lnTo>
                    <a:pt x="15" y="8"/>
                  </a:lnTo>
                  <a:lnTo>
                    <a:pt x="0" y="8"/>
                  </a:lnTo>
                  <a:close/>
                </a:path>
              </a:pathLst>
            </a:custGeom>
            <a:solidFill>
              <a:srgbClr val="BCD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6" name="Freeform 134">
              <a:extLst>
                <a:ext uri="{FF2B5EF4-FFF2-40B4-BE49-F238E27FC236}">
                  <a16:creationId xmlns:a16="http://schemas.microsoft.com/office/drawing/2014/main" id="{0E5884DA-7ABA-4C83-863B-613BDBFBF570}"/>
                </a:ext>
              </a:extLst>
            </p:cNvPr>
            <p:cNvSpPr>
              <a:spLocks/>
            </p:cNvSpPr>
            <p:nvPr/>
          </p:nvSpPr>
          <p:spPr bwMode="auto">
            <a:xfrm>
              <a:off x="3756" y="1445"/>
              <a:ext cx="519" cy="51"/>
            </a:xfrm>
            <a:custGeom>
              <a:avLst/>
              <a:gdLst>
                <a:gd name="T0" fmla="*/ 391 w 1039"/>
                <a:gd name="T1" fmla="*/ 3 h 101"/>
                <a:gd name="T2" fmla="*/ 391 w 1039"/>
                <a:gd name="T3" fmla="*/ 5 h 101"/>
                <a:gd name="T4" fmla="*/ 382 w 1039"/>
                <a:gd name="T5" fmla="*/ 5 h 101"/>
                <a:gd name="T6" fmla="*/ 378 w 1039"/>
                <a:gd name="T7" fmla="*/ 7 h 101"/>
                <a:gd name="T8" fmla="*/ 322 w 1039"/>
                <a:gd name="T9" fmla="*/ 11 h 101"/>
                <a:gd name="T10" fmla="*/ 297 w 1039"/>
                <a:gd name="T11" fmla="*/ 18 h 101"/>
                <a:gd name="T12" fmla="*/ 266 w 1039"/>
                <a:gd name="T13" fmla="*/ 30 h 101"/>
                <a:gd name="T14" fmla="*/ 283 w 1039"/>
                <a:gd name="T15" fmla="*/ 28 h 101"/>
                <a:gd name="T16" fmla="*/ 294 w 1039"/>
                <a:gd name="T17" fmla="*/ 26 h 101"/>
                <a:gd name="T18" fmla="*/ 326 w 1039"/>
                <a:gd name="T19" fmla="*/ 20 h 101"/>
                <a:gd name="T20" fmla="*/ 335 w 1039"/>
                <a:gd name="T21" fmla="*/ 22 h 101"/>
                <a:gd name="T22" fmla="*/ 330 w 1039"/>
                <a:gd name="T23" fmla="*/ 25 h 101"/>
                <a:gd name="T24" fmla="*/ 335 w 1039"/>
                <a:gd name="T25" fmla="*/ 29 h 101"/>
                <a:gd name="T26" fmla="*/ 334 w 1039"/>
                <a:gd name="T27" fmla="*/ 35 h 101"/>
                <a:gd name="T28" fmla="*/ 347 w 1039"/>
                <a:gd name="T29" fmla="*/ 32 h 101"/>
                <a:gd name="T30" fmla="*/ 364 w 1039"/>
                <a:gd name="T31" fmla="*/ 30 h 101"/>
                <a:gd name="T32" fmla="*/ 339 w 1039"/>
                <a:gd name="T33" fmla="*/ 26 h 101"/>
                <a:gd name="T34" fmla="*/ 354 w 1039"/>
                <a:gd name="T35" fmla="*/ 23 h 101"/>
                <a:gd name="T36" fmla="*/ 360 w 1039"/>
                <a:gd name="T37" fmla="*/ 19 h 101"/>
                <a:gd name="T38" fmla="*/ 373 w 1039"/>
                <a:gd name="T39" fmla="*/ 16 h 101"/>
                <a:gd name="T40" fmla="*/ 367 w 1039"/>
                <a:gd name="T41" fmla="*/ 19 h 101"/>
                <a:gd name="T42" fmla="*/ 369 w 1039"/>
                <a:gd name="T43" fmla="*/ 24 h 101"/>
                <a:gd name="T44" fmla="*/ 391 w 1039"/>
                <a:gd name="T45" fmla="*/ 22 h 101"/>
                <a:gd name="T46" fmla="*/ 407 w 1039"/>
                <a:gd name="T47" fmla="*/ 17 h 101"/>
                <a:gd name="T48" fmla="*/ 401 w 1039"/>
                <a:gd name="T49" fmla="*/ 15 h 101"/>
                <a:gd name="T50" fmla="*/ 399 w 1039"/>
                <a:gd name="T51" fmla="*/ 11 h 101"/>
                <a:gd name="T52" fmla="*/ 416 w 1039"/>
                <a:gd name="T53" fmla="*/ 9 h 101"/>
                <a:gd name="T54" fmla="*/ 426 w 1039"/>
                <a:gd name="T55" fmla="*/ 6 h 101"/>
                <a:gd name="T56" fmla="*/ 428 w 1039"/>
                <a:gd name="T57" fmla="*/ 14 h 101"/>
                <a:gd name="T58" fmla="*/ 470 w 1039"/>
                <a:gd name="T59" fmla="*/ 16 h 101"/>
                <a:gd name="T60" fmla="*/ 495 w 1039"/>
                <a:gd name="T61" fmla="*/ 9 h 101"/>
                <a:gd name="T62" fmla="*/ 508 w 1039"/>
                <a:gd name="T63" fmla="*/ 7 h 101"/>
                <a:gd name="T64" fmla="*/ 489 w 1039"/>
                <a:gd name="T65" fmla="*/ 14 h 101"/>
                <a:gd name="T66" fmla="*/ 481 w 1039"/>
                <a:gd name="T67" fmla="*/ 22 h 101"/>
                <a:gd name="T68" fmla="*/ 470 w 1039"/>
                <a:gd name="T69" fmla="*/ 27 h 101"/>
                <a:gd name="T70" fmla="*/ 443 w 1039"/>
                <a:gd name="T71" fmla="*/ 31 h 101"/>
                <a:gd name="T72" fmla="*/ 455 w 1039"/>
                <a:gd name="T73" fmla="*/ 25 h 101"/>
                <a:gd name="T74" fmla="*/ 456 w 1039"/>
                <a:gd name="T75" fmla="*/ 21 h 101"/>
                <a:gd name="T76" fmla="*/ 436 w 1039"/>
                <a:gd name="T77" fmla="*/ 26 h 101"/>
                <a:gd name="T78" fmla="*/ 415 w 1039"/>
                <a:gd name="T79" fmla="*/ 30 h 101"/>
                <a:gd name="T80" fmla="*/ 420 w 1039"/>
                <a:gd name="T81" fmla="*/ 27 h 101"/>
                <a:gd name="T82" fmla="*/ 385 w 1039"/>
                <a:gd name="T83" fmla="*/ 28 h 101"/>
                <a:gd name="T84" fmla="*/ 375 w 1039"/>
                <a:gd name="T85" fmla="*/ 32 h 101"/>
                <a:gd name="T86" fmla="*/ 351 w 1039"/>
                <a:gd name="T87" fmla="*/ 39 h 101"/>
                <a:gd name="T88" fmla="*/ 377 w 1039"/>
                <a:gd name="T89" fmla="*/ 42 h 101"/>
                <a:gd name="T90" fmla="*/ 413 w 1039"/>
                <a:gd name="T91" fmla="*/ 41 h 101"/>
                <a:gd name="T92" fmla="*/ 434 w 1039"/>
                <a:gd name="T93" fmla="*/ 35 h 101"/>
                <a:gd name="T94" fmla="*/ 471 w 1039"/>
                <a:gd name="T95" fmla="*/ 32 h 101"/>
                <a:gd name="T96" fmla="*/ 508 w 1039"/>
                <a:gd name="T97" fmla="*/ 35 h 101"/>
                <a:gd name="T98" fmla="*/ 495 w 1039"/>
                <a:gd name="T99" fmla="*/ 38 h 101"/>
                <a:gd name="T100" fmla="*/ 508 w 1039"/>
                <a:gd name="T101" fmla="*/ 40 h 101"/>
                <a:gd name="T102" fmla="*/ 477 w 1039"/>
                <a:gd name="T103" fmla="*/ 47 h 101"/>
                <a:gd name="T104" fmla="*/ 513 w 1039"/>
                <a:gd name="T105" fmla="*/ 47 h 101"/>
                <a:gd name="T106" fmla="*/ 3 w 1039"/>
                <a:gd name="T107" fmla="*/ 50 h 101"/>
                <a:gd name="T108" fmla="*/ 14 w 1039"/>
                <a:gd name="T109" fmla="*/ 8 h 101"/>
                <a:gd name="T110" fmla="*/ 317 w 1039"/>
                <a:gd name="T111" fmla="*/ 8 h 101"/>
                <a:gd name="T112" fmla="*/ 325 w 1039"/>
                <a:gd name="T113" fmla="*/ 7 h 101"/>
                <a:gd name="T114" fmla="*/ 328 w 1039"/>
                <a:gd name="T115" fmla="*/ 9 h 101"/>
                <a:gd name="T116" fmla="*/ 345 w 1039"/>
                <a:gd name="T117" fmla="*/ 8 h 101"/>
                <a:gd name="T118" fmla="*/ 349 w 1039"/>
                <a:gd name="T119" fmla="*/ 4 h 101"/>
                <a:gd name="T120" fmla="*/ 372 w 1039"/>
                <a:gd name="T121" fmla="*/ 1 h 101"/>
                <a:gd name="T122" fmla="*/ 415 w 1039"/>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9" h="101">
                  <a:moveTo>
                    <a:pt x="830" y="0"/>
                  </a:moveTo>
                  <a:lnTo>
                    <a:pt x="823" y="0"/>
                  </a:lnTo>
                  <a:lnTo>
                    <a:pt x="816" y="1"/>
                  </a:lnTo>
                  <a:lnTo>
                    <a:pt x="809" y="1"/>
                  </a:lnTo>
                  <a:lnTo>
                    <a:pt x="803" y="2"/>
                  </a:lnTo>
                  <a:lnTo>
                    <a:pt x="796" y="3"/>
                  </a:lnTo>
                  <a:lnTo>
                    <a:pt x="789" y="5"/>
                  </a:lnTo>
                  <a:lnTo>
                    <a:pt x="782" y="5"/>
                  </a:lnTo>
                  <a:lnTo>
                    <a:pt x="775" y="6"/>
                  </a:lnTo>
                  <a:lnTo>
                    <a:pt x="773" y="6"/>
                  </a:lnTo>
                  <a:lnTo>
                    <a:pt x="769" y="6"/>
                  </a:lnTo>
                  <a:lnTo>
                    <a:pt x="767" y="7"/>
                  </a:lnTo>
                  <a:lnTo>
                    <a:pt x="766" y="9"/>
                  </a:lnTo>
                  <a:lnTo>
                    <a:pt x="770" y="13"/>
                  </a:lnTo>
                  <a:lnTo>
                    <a:pt x="776" y="11"/>
                  </a:lnTo>
                  <a:lnTo>
                    <a:pt x="783" y="10"/>
                  </a:lnTo>
                  <a:lnTo>
                    <a:pt x="789" y="9"/>
                  </a:lnTo>
                  <a:lnTo>
                    <a:pt x="783" y="13"/>
                  </a:lnTo>
                  <a:lnTo>
                    <a:pt x="776" y="13"/>
                  </a:lnTo>
                  <a:lnTo>
                    <a:pt x="769" y="13"/>
                  </a:lnTo>
                  <a:lnTo>
                    <a:pt x="762" y="13"/>
                  </a:lnTo>
                  <a:lnTo>
                    <a:pt x="763" y="11"/>
                  </a:lnTo>
                  <a:lnTo>
                    <a:pt x="763" y="10"/>
                  </a:lnTo>
                  <a:lnTo>
                    <a:pt x="765" y="10"/>
                  </a:lnTo>
                  <a:lnTo>
                    <a:pt x="765" y="9"/>
                  </a:lnTo>
                  <a:lnTo>
                    <a:pt x="763" y="7"/>
                  </a:lnTo>
                  <a:lnTo>
                    <a:pt x="761" y="6"/>
                  </a:lnTo>
                  <a:lnTo>
                    <a:pt x="759" y="6"/>
                  </a:lnTo>
                  <a:lnTo>
                    <a:pt x="756" y="7"/>
                  </a:lnTo>
                  <a:lnTo>
                    <a:pt x="754" y="9"/>
                  </a:lnTo>
                  <a:lnTo>
                    <a:pt x="755" y="11"/>
                  </a:lnTo>
                  <a:lnTo>
                    <a:pt x="756" y="13"/>
                  </a:lnTo>
                  <a:lnTo>
                    <a:pt x="756" y="14"/>
                  </a:lnTo>
                  <a:lnTo>
                    <a:pt x="740" y="16"/>
                  </a:lnTo>
                  <a:lnTo>
                    <a:pt x="724" y="17"/>
                  </a:lnTo>
                  <a:lnTo>
                    <a:pt x="708" y="18"/>
                  </a:lnTo>
                  <a:lnTo>
                    <a:pt x="692" y="18"/>
                  </a:lnTo>
                  <a:lnTo>
                    <a:pt x="676" y="18"/>
                  </a:lnTo>
                  <a:lnTo>
                    <a:pt x="661" y="20"/>
                  </a:lnTo>
                  <a:lnTo>
                    <a:pt x="645" y="21"/>
                  </a:lnTo>
                  <a:lnTo>
                    <a:pt x="628" y="23"/>
                  </a:lnTo>
                  <a:lnTo>
                    <a:pt x="633" y="26"/>
                  </a:lnTo>
                  <a:lnTo>
                    <a:pt x="640" y="28"/>
                  </a:lnTo>
                  <a:lnTo>
                    <a:pt x="645" y="29"/>
                  </a:lnTo>
                  <a:lnTo>
                    <a:pt x="648" y="35"/>
                  </a:lnTo>
                  <a:lnTo>
                    <a:pt x="631" y="33"/>
                  </a:lnTo>
                  <a:lnTo>
                    <a:pt x="612" y="33"/>
                  </a:lnTo>
                  <a:lnTo>
                    <a:pt x="595" y="35"/>
                  </a:lnTo>
                  <a:lnTo>
                    <a:pt x="578" y="37"/>
                  </a:lnTo>
                  <a:lnTo>
                    <a:pt x="560" y="40"/>
                  </a:lnTo>
                  <a:lnTo>
                    <a:pt x="543" y="45"/>
                  </a:lnTo>
                  <a:lnTo>
                    <a:pt x="527" y="51"/>
                  </a:lnTo>
                  <a:lnTo>
                    <a:pt x="510" y="55"/>
                  </a:lnTo>
                  <a:lnTo>
                    <a:pt x="517" y="56"/>
                  </a:lnTo>
                  <a:lnTo>
                    <a:pt x="525" y="58"/>
                  </a:lnTo>
                  <a:lnTo>
                    <a:pt x="532" y="59"/>
                  </a:lnTo>
                  <a:lnTo>
                    <a:pt x="540" y="59"/>
                  </a:lnTo>
                  <a:lnTo>
                    <a:pt x="547" y="59"/>
                  </a:lnTo>
                  <a:lnTo>
                    <a:pt x="555" y="59"/>
                  </a:lnTo>
                  <a:lnTo>
                    <a:pt x="562" y="59"/>
                  </a:lnTo>
                  <a:lnTo>
                    <a:pt x="570" y="58"/>
                  </a:lnTo>
                  <a:lnTo>
                    <a:pt x="569" y="56"/>
                  </a:lnTo>
                  <a:lnTo>
                    <a:pt x="567" y="55"/>
                  </a:lnTo>
                  <a:lnTo>
                    <a:pt x="566" y="55"/>
                  </a:lnTo>
                  <a:lnTo>
                    <a:pt x="573" y="55"/>
                  </a:lnTo>
                  <a:lnTo>
                    <a:pt x="580" y="58"/>
                  </a:lnTo>
                  <a:lnTo>
                    <a:pt x="586" y="59"/>
                  </a:lnTo>
                  <a:lnTo>
                    <a:pt x="592" y="54"/>
                  </a:lnTo>
                  <a:lnTo>
                    <a:pt x="590" y="53"/>
                  </a:lnTo>
                  <a:lnTo>
                    <a:pt x="588" y="52"/>
                  </a:lnTo>
                  <a:lnTo>
                    <a:pt x="586" y="52"/>
                  </a:lnTo>
                  <a:lnTo>
                    <a:pt x="595" y="48"/>
                  </a:lnTo>
                  <a:lnTo>
                    <a:pt x="604" y="46"/>
                  </a:lnTo>
                  <a:lnTo>
                    <a:pt x="613" y="45"/>
                  </a:lnTo>
                  <a:lnTo>
                    <a:pt x="623" y="44"/>
                  </a:lnTo>
                  <a:lnTo>
                    <a:pt x="632" y="43"/>
                  </a:lnTo>
                  <a:lnTo>
                    <a:pt x="642" y="41"/>
                  </a:lnTo>
                  <a:lnTo>
                    <a:pt x="652" y="39"/>
                  </a:lnTo>
                  <a:lnTo>
                    <a:pt x="661" y="37"/>
                  </a:lnTo>
                  <a:lnTo>
                    <a:pt x="665" y="36"/>
                  </a:lnTo>
                  <a:lnTo>
                    <a:pt x="672" y="37"/>
                  </a:lnTo>
                  <a:lnTo>
                    <a:pt x="678" y="38"/>
                  </a:lnTo>
                  <a:lnTo>
                    <a:pt x="685" y="40"/>
                  </a:lnTo>
                  <a:lnTo>
                    <a:pt x="680" y="43"/>
                  </a:lnTo>
                  <a:lnTo>
                    <a:pt x="676" y="44"/>
                  </a:lnTo>
                  <a:lnTo>
                    <a:pt x="671" y="44"/>
                  </a:lnTo>
                  <a:lnTo>
                    <a:pt x="665" y="43"/>
                  </a:lnTo>
                  <a:lnTo>
                    <a:pt x="661" y="43"/>
                  </a:lnTo>
                  <a:lnTo>
                    <a:pt x="656" y="44"/>
                  </a:lnTo>
                  <a:lnTo>
                    <a:pt x="653" y="46"/>
                  </a:lnTo>
                  <a:lnTo>
                    <a:pt x="650" y="49"/>
                  </a:lnTo>
                  <a:lnTo>
                    <a:pt x="652" y="52"/>
                  </a:lnTo>
                  <a:lnTo>
                    <a:pt x="656" y="51"/>
                  </a:lnTo>
                  <a:lnTo>
                    <a:pt x="661" y="49"/>
                  </a:lnTo>
                  <a:lnTo>
                    <a:pt x="665" y="52"/>
                  </a:lnTo>
                  <a:lnTo>
                    <a:pt x="662" y="52"/>
                  </a:lnTo>
                  <a:lnTo>
                    <a:pt x="660" y="52"/>
                  </a:lnTo>
                  <a:lnTo>
                    <a:pt x="656" y="53"/>
                  </a:lnTo>
                  <a:lnTo>
                    <a:pt x="656" y="54"/>
                  </a:lnTo>
                  <a:lnTo>
                    <a:pt x="660" y="58"/>
                  </a:lnTo>
                  <a:lnTo>
                    <a:pt x="665" y="59"/>
                  </a:lnTo>
                  <a:lnTo>
                    <a:pt x="671" y="58"/>
                  </a:lnTo>
                  <a:lnTo>
                    <a:pt x="677" y="58"/>
                  </a:lnTo>
                  <a:lnTo>
                    <a:pt x="670" y="63"/>
                  </a:lnTo>
                  <a:lnTo>
                    <a:pt x="662" y="63"/>
                  </a:lnTo>
                  <a:lnTo>
                    <a:pt x="654" y="62"/>
                  </a:lnTo>
                  <a:lnTo>
                    <a:pt x="646" y="66"/>
                  </a:lnTo>
                  <a:lnTo>
                    <a:pt x="654" y="68"/>
                  </a:lnTo>
                  <a:lnTo>
                    <a:pt x="661" y="69"/>
                  </a:lnTo>
                  <a:lnTo>
                    <a:pt x="669" y="70"/>
                  </a:lnTo>
                  <a:lnTo>
                    <a:pt x="677" y="70"/>
                  </a:lnTo>
                  <a:lnTo>
                    <a:pt x="685" y="70"/>
                  </a:lnTo>
                  <a:lnTo>
                    <a:pt x="693" y="69"/>
                  </a:lnTo>
                  <a:lnTo>
                    <a:pt x="701" y="68"/>
                  </a:lnTo>
                  <a:lnTo>
                    <a:pt x="708" y="66"/>
                  </a:lnTo>
                  <a:lnTo>
                    <a:pt x="705" y="63"/>
                  </a:lnTo>
                  <a:lnTo>
                    <a:pt x="700" y="63"/>
                  </a:lnTo>
                  <a:lnTo>
                    <a:pt x="695" y="63"/>
                  </a:lnTo>
                  <a:lnTo>
                    <a:pt x="691" y="63"/>
                  </a:lnTo>
                  <a:lnTo>
                    <a:pt x="695" y="60"/>
                  </a:lnTo>
                  <a:lnTo>
                    <a:pt x="700" y="59"/>
                  </a:lnTo>
                  <a:lnTo>
                    <a:pt x="706" y="59"/>
                  </a:lnTo>
                  <a:lnTo>
                    <a:pt x="711" y="60"/>
                  </a:lnTo>
                  <a:lnTo>
                    <a:pt x="717" y="61"/>
                  </a:lnTo>
                  <a:lnTo>
                    <a:pt x="723" y="61"/>
                  </a:lnTo>
                  <a:lnTo>
                    <a:pt x="728" y="60"/>
                  </a:lnTo>
                  <a:lnTo>
                    <a:pt x="733" y="58"/>
                  </a:lnTo>
                  <a:lnTo>
                    <a:pt x="726" y="54"/>
                  </a:lnTo>
                  <a:lnTo>
                    <a:pt x="718" y="53"/>
                  </a:lnTo>
                  <a:lnTo>
                    <a:pt x="710" y="52"/>
                  </a:lnTo>
                  <a:lnTo>
                    <a:pt x="702" y="52"/>
                  </a:lnTo>
                  <a:lnTo>
                    <a:pt x="695" y="52"/>
                  </a:lnTo>
                  <a:lnTo>
                    <a:pt x="687" y="52"/>
                  </a:lnTo>
                  <a:lnTo>
                    <a:pt x="679" y="52"/>
                  </a:lnTo>
                  <a:lnTo>
                    <a:pt x="671" y="49"/>
                  </a:lnTo>
                  <a:lnTo>
                    <a:pt x="677" y="49"/>
                  </a:lnTo>
                  <a:lnTo>
                    <a:pt x="683" y="49"/>
                  </a:lnTo>
                  <a:lnTo>
                    <a:pt x="690" y="49"/>
                  </a:lnTo>
                  <a:lnTo>
                    <a:pt x="695" y="49"/>
                  </a:lnTo>
                  <a:lnTo>
                    <a:pt x="701" y="49"/>
                  </a:lnTo>
                  <a:lnTo>
                    <a:pt x="706" y="48"/>
                  </a:lnTo>
                  <a:lnTo>
                    <a:pt x="709" y="46"/>
                  </a:lnTo>
                  <a:lnTo>
                    <a:pt x="711" y="43"/>
                  </a:lnTo>
                  <a:lnTo>
                    <a:pt x="710" y="40"/>
                  </a:lnTo>
                  <a:lnTo>
                    <a:pt x="705" y="40"/>
                  </a:lnTo>
                  <a:lnTo>
                    <a:pt x="699" y="39"/>
                  </a:lnTo>
                  <a:lnTo>
                    <a:pt x="694" y="35"/>
                  </a:lnTo>
                  <a:lnTo>
                    <a:pt x="702" y="36"/>
                  </a:lnTo>
                  <a:lnTo>
                    <a:pt x="711" y="37"/>
                  </a:lnTo>
                  <a:lnTo>
                    <a:pt x="720" y="38"/>
                  </a:lnTo>
                  <a:lnTo>
                    <a:pt x="728" y="35"/>
                  </a:lnTo>
                  <a:lnTo>
                    <a:pt x="728" y="33"/>
                  </a:lnTo>
                  <a:lnTo>
                    <a:pt x="726" y="33"/>
                  </a:lnTo>
                  <a:lnTo>
                    <a:pt x="725" y="32"/>
                  </a:lnTo>
                  <a:lnTo>
                    <a:pt x="732" y="32"/>
                  </a:lnTo>
                  <a:lnTo>
                    <a:pt x="739" y="32"/>
                  </a:lnTo>
                  <a:lnTo>
                    <a:pt x="746" y="32"/>
                  </a:lnTo>
                  <a:lnTo>
                    <a:pt x="754" y="32"/>
                  </a:lnTo>
                  <a:lnTo>
                    <a:pt x="751" y="32"/>
                  </a:lnTo>
                  <a:lnTo>
                    <a:pt x="750" y="33"/>
                  </a:lnTo>
                  <a:lnTo>
                    <a:pt x="748" y="35"/>
                  </a:lnTo>
                  <a:lnTo>
                    <a:pt x="748" y="38"/>
                  </a:lnTo>
                  <a:lnTo>
                    <a:pt x="744" y="38"/>
                  </a:lnTo>
                  <a:lnTo>
                    <a:pt x="739" y="38"/>
                  </a:lnTo>
                  <a:lnTo>
                    <a:pt x="735" y="37"/>
                  </a:lnTo>
                  <a:lnTo>
                    <a:pt x="730" y="37"/>
                  </a:lnTo>
                  <a:lnTo>
                    <a:pt x="726" y="37"/>
                  </a:lnTo>
                  <a:lnTo>
                    <a:pt x="722" y="38"/>
                  </a:lnTo>
                  <a:lnTo>
                    <a:pt x="717" y="40"/>
                  </a:lnTo>
                  <a:lnTo>
                    <a:pt x="714" y="44"/>
                  </a:lnTo>
                  <a:lnTo>
                    <a:pt x="722" y="46"/>
                  </a:lnTo>
                  <a:lnTo>
                    <a:pt x="730" y="47"/>
                  </a:lnTo>
                  <a:lnTo>
                    <a:pt x="738" y="47"/>
                  </a:lnTo>
                  <a:lnTo>
                    <a:pt x="746" y="47"/>
                  </a:lnTo>
                  <a:lnTo>
                    <a:pt x="754" y="47"/>
                  </a:lnTo>
                  <a:lnTo>
                    <a:pt x="762" y="46"/>
                  </a:lnTo>
                  <a:lnTo>
                    <a:pt x="770" y="46"/>
                  </a:lnTo>
                  <a:lnTo>
                    <a:pt x="778" y="46"/>
                  </a:lnTo>
                  <a:lnTo>
                    <a:pt x="779" y="45"/>
                  </a:lnTo>
                  <a:lnTo>
                    <a:pt x="781" y="44"/>
                  </a:lnTo>
                  <a:lnTo>
                    <a:pt x="783" y="43"/>
                  </a:lnTo>
                  <a:lnTo>
                    <a:pt x="784" y="41"/>
                  </a:lnTo>
                  <a:lnTo>
                    <a:pt x="792" y="41"/>
                  </a:lnTo>
                  <a:lnTo>
                    <a:pt x="799" y="41"/>
                  </a:lnTo>
                  <a:lnTo>
                    <a:pt x="807" y="41"/>
                  </a:lnTo>
                  <a:lnTo>
                    <a:pt x="814" y="39"/>
                  </a:lnTo>
                  <a:lnTo>
                    <a:pt x="818" y="37"/>
                  </a:lnTo>
                  <a:lnTo>
                    <a:pt x="816" y="36"/>
                  </a:lnTo>
                  <a:lnTo>
                    <a:pt x="814" y="33"/>
                  </a:lnTo>
                  <a:lnTo>
                    <a:pt x="812" y="33"/>
                  </a:lnTo>
                  <a:lnTo>
                    <a:pt x="805" y="32"/>
                  </a:lnTo>
                  <a:lnTo>
                    <a:pt x="798" y="32"/>
                  </a:lnTo>
                  <a:lnTo>
                    <a:pt x="791" y="35"/>
                  </a:lnTo>
                  <a:lnTo>
                    <a:pt x="784" y="35"/>
                  </a:lnTo>
                  <a:lnTo>
                    <a:pt x="789" y="29"/>
                  </a:lnTo>
                  <a:lnTo>
                    <a:pt x="796" y="29"/>
                  </a:lnTo>
                  <a:lnTo>
                    <a:pt x="803" y="29"/>
                  </a:lnTo>
                  <a:lnTo>
                    <a:pt x="804" y="26"/>
                  </a:lnTo>
                  <a:lnTo>
                    <a:pt x="800" y="23"/>
                  </a:lnTo>
                  <a:lnTo>
                    <a:pt x="793" y="23"/>
                  </a:lnTo>
                  <a:lnTo>
                    <a:pt x="786" y="23"/>
                  </a:lnTo>
                  <a:lnTo>
                    <a:pt x="778" y="23"/>
                  </a:lnTo>
                  <a:lnTo>
                    <a:pt x="784" y="21"/>
                  </a:lnTo>
                  <a:lnTo>
                    <a:pt x="791" y="21"/>
                  </a:lnTo>
                  <a:lnTo>
                    <a:pt x="798" y="21"/>
                  </a:lnTo>
                  <a:lnTo>
                    <a:pt x="805" y="21"/>
                  </a:lnTo>
                  <a:lnTo>
                    <a:pt x="812" y="21"/>
                  </a:lnTo>
                  <a:lnTo>
                    <a:pt x="818" y="20"/>
                  </a:lnTo>
                  <a:lnTo>
                    <a:pt x="824" y="17"/>
                  </a:lnTo>
                  <a:lnTo>
                    <a:pt x="830" y="13"/>
                  </a:lnTo>
                  <a:lnTo>
                    <a:pt x="831" y="13"/>
                  </a:lnTo>
                  <a:lnTo>
                    <a:pt x="833" y="15"/>
                  </a:lnTo>
                  <a:lnTo>
                    <a:pt x="833" y="17"/>
                  </a:lnTo>
                  <a:lnTo>
                    <a:pt x="835" y="17"/>
                  </a:lnTo>
                  <a:lnTo>
                    <a:pt x="843" y="13"/>
                  </a:lnTo>
                  <a:lnTo>
                    <a:pt x="852" y="11"/>
                  </a:lnTo>
                  <a:lnTo>
                    <a:pt x="860" y="10"/>
                  </a:lnTo>
                  <a:lnTo>
                    <a:pt x="868" y="9"/>
                  </a:lnTo>
                  <a:lnTo>
                    <a:pt x="864" y="9"/>
                  </a:lnTo>
                  <a:lnTo>
                    <a:pt x="859" y="10"/>
                  </a:lnTo>
                  <a:lnTo>
                    <a:pt x="853" y="11"/>
                  </a:lnTo>
                  <a:lnTo>
                    <a:pt x="849" y="13"/>
                  </a:lnTo>
                  <a:lnTo>
                    <a:pt x="846" y="14"/>
                  </a:lnTo>
                  <a:lnTo>
                    <a:pt x="845" y="16"/>
                  </a:lnTo>
                  <a:lnTo>
                    <a:pt x="843" y="18"/>
                  </a:lnTo>
                  <a:lnTo>
                    <a:pt x="841" y="21"/>
                  </a:lnTo>
                  <a:lnTo>
                    <a:pt x="845" y="23"/>
                  </a:lnTo>
                  <a:lnTo>
                    <a:pt x="851" y="25"/>
                  </a:lnTo>
                  <a:lnTo>
                    <a:pt x="856" y="28"/>
                  </a:lnTo>
                  <a:lnTo>
                    <a:pt x="861" y="30"/>
                  </a:lnTo>
                  <a:lnTo>
                    <a:pt x="866" y="32"/>
                  </a:lnTo>
                  <a:lnTo>
                    <a:pt x="872" y="33"/>
                  </a:lnTo>
                  <a:lnTo>
                    <a:pt x="876" y="35"/>
                  </a:lnTo>
                  <a:lnTo>
                    <a:pt x="882" y="33"/>
                  </a:lnTo>
                  <a:lnTo>
                    <a:pt x="903" y="33"/>
                  </a:lnTo>
                  <a:lnTo>
                    <a:pt x="922" y="33"/>
                  </a:lnTo>
                  <a:lnTo>
                    <a:pt x="940" y="32"/>
                  </a:lnTo>
                  <a:lnTo>
                    <a:pt x="954" y="31"/>
                  </a:lnTo>
                  <a:lnTo>
                    <a:pt x="964" y="30"/>
                  </a:lnTo>
                  <a:lnTo>
                    <a:pt x="971" y="28"/>
                  </a:lnTo>
                  <a:lnTo>
                    <a:pt x="973" y="24"/>
                  </a:lnTo>
                  <a:lnTo>
                    <a:pt x="971" y="21"/>
                  </a:lnTo>
                  <a:lnTo>
                    <a:pt x="978" y="20"/>
                  </a:lnTo>
                  <a:lnTo>
                    <a:pt x="984" y="18"/>
                  </a:lnTo>
                  <a:lnTo>
                    <a:pt x="990" y="17"/>
                  </a:lnTo>
                  <a:lnTo>
                    <a:pt x="996" y="15"/>
                  </a:lnTo>
                  <a:lnTo>
                    <a:pt x="1002" y="13"/>
                  </a:lnTo>
                  <a:lnTo>
                    <a:pt x="1009" y="10"/>
                  </a:lnTo>
                  <a:lnTo>
                    <a:pt x="1015" y="8"/>
                  </a:lnTo>
                  <a:lnTo>
                    <a:pt x="1022" y="7"/>
                  </a:lnTo>
                  <a:lnTo>
                    <a:pt x="1018" y="10"/>
                  </a:lnTo>
                  <a:lnTo>
                    <a:pt x="1016" y="13"/>
                  </a:lnTo>
                  <a:lnTo>
                    <a:pt x="1017" y="14"/>
                  </a:lnTo>
                  <a:lnTo>
                    <a:pt x="1025" y="13"/>
                  </a:lnTo>
                  <a:lnTo>
                    <a:pt x="1017" y="15"/>
                  </a:lnTo>
                  <a:lnTo>
                    <a:pt x="1007" y="17"/>
                  </a:lnTo>
                  <a:lnTo>
                    <a:pt x="996" y="20"/>
                  </a:lnTo>
                  <a:lnTo>
                    <a:pt x="987" y="22"/>
                  </a:lnTo>
                  <a:lnTo>
                    <a:pt x="980" y="24"/>
                  </a:lnTo>
                  <a:lnTo>
                    <a:pt x="978" y="26"/>
                  </a:lnTo>
                  <a:lnTo>
                    <a:pt x="979" y="28"/>
                  </a:lnTo>
                  <a:lnTo>
                    <a:pt x="988" y="29"/>
                  </a:lnTo>
                  <a:lnTo>
                    <a:pt x="980" y="31"/>
                  </a:lnTo>
                  <a:lnTo>
                    <a:pt x="971" y="33"/>
                  </a:lnTo>
                  <a:lnTo>
                    <a:pt x="963" y="36"/>
                  </a:lnTo>
                  <a:lnTo>
                    <a:pt x="956" y="38"/>
                  </a:lnTo>
                  <a:lnTo>
                    <a:pt x="954" y="40"/>
                  </a:lnTo>
                  <a:lnTo>
                    <a:pt x="955" y="43"/>
                  </a:lnTo>
                  <a:lnTo>
                    <a:pt x="962" y="44"/>
                  </a:lnTo>
                  <a:lnTo>
                    <a:pt x="977" y="46"/>
                  </a:lnTo>
                  <a:lnTo>
                    <a:pt x="967" y="48"/>
                  </a:lnTo>
                  <a:lnTo>
                    <a:pt x="958" y="48"/>
                  </a:lnTo>
                  <a:lnTo>
                    <a:pt x="952" y="49"/>
                  </a:lnTo>
                  <a:lnTo>
                    <a:pt x="954" y="51"/>
                  </a:lnTo>
                  <a:lnTo>
                    <a:pt x="948" y="48"/>
                  </a:lnTo>
                  <a:lnTo>
                    <a:pt x="943" y="51"/>
                  </a:lnTo>
                  <a:lnTo>
                    <a:pt x="941" y="54"/>
                  </a:lnTo>
                  <a:lnTo>
                    <a:pt x="940" y="58"/>
                  </a:lnTo>
                  <a:lnTo>
                    <a:pt x="934" y="55"/>
                  </a:lnTo>
                  <a:lnTo>
                    <a:pt x="926" y="55"/>
                  </a:lnTo>
                  <a:lnTo>
                    <a:pt x="918" y="55"/>
                  </a:lnTo>
                  <a:lnTo>
                    <a:pt x="910" y="56"/>
                  </a:lnTo>
                  <a:lnTo>
                    <a:pt x="901" y="59"/>
                  </a:lnTo>
                  <a:lnTo>
                    <a:pt x="892" y="61"/>
                  </a:lnTo>
                  <a:lnTo>
                    <a:pt x="886" y="62"/>
                  </a:lnTo>
                  <a:lnTo>
                    <a:pt x="880" y="63"/>
                  </a:lnTo>
                  <a:lnTo>
                    <a:pt x="883" y="62"/>
                  </a:lnTo>
                  <a:lnTo>
                    <a:pt x="886" y="60"/>
                  </a:lnTo>
                  <a:lnTo>
                    <a:pt x="888" y="56"/>
                  </a:lnTo>
                  <a:lnTo>
                    <a:pt x="891" y="53"/>
                  </a:lnTo>
                  <a:lnTo>
                    <a:pt x="897" y="52"/>
                  </a:lnTo>
                  <a:lnTo>
                    <a:pt x="904" y="51"/>
                  </a:lnTo>
                  <a:lnTo>
                    <a:pt x="910" y="49"/>
                  </a:lnTo>
                  <a:lnTo>
                    <a:pt x="917" y="48"/>
                  </a:lnTo>
                  <a:lnTo>
                    <a:pt x="922" y="47"/>
                  </a:lnTo>
                  <a:lnTo>
                    <a:pt x="928" y="46"/>
                  </a:lnTo>
                  <a:lnTo>
                    <a:pt x="934" y="44"/>
                  </a:lnTo>
                  <a:lnTo>
                    <a:pt x="940" y="40"/>
                  </a:lnTo>
                  <a:lnTo>
                    <a:pt x="931" y="40"/>
                  </a:lnTo>
                  <a:lnTo>
                    <a:pt x="921" y="40"/>
                  </a:lnTo>
                  <a:lnTo>
                    <a:pt x="912" y="41"/>
                  </a:lnTo>
                  <a:lnTo>
                    <a:pt x="903" y="43"/>
                  </a:lnTo>
                  <a:lnTo>
                    <a:pt x="894" y="44"/>
                  </a:lnTo>
                  <a:lnTo>
                    <a:pt x="884" y="45"/>
                  </a:lnTo>
                  <a:lnTo>
                    <a:pt x="875" y="47"/>
                  </a:lnTo>
                  <a:lnTo>
                    <a:pt x="866" y="49"/>
                  </a:lnTo>
                  <a:lnTo>
                    <a:pt x="867" y="52"/>
                  </a:lnTo>
                  <a:lnTo>
                    <a:pt x="869" y="52"/>
                  </a:lnTo>
                  <a:lnTo>
                    <a:pt x="872" y="52"/>
                  </a:lnTo>
                  <a:lnTo>
                    <a:pt x="874" y="52"/>
                  </a:lnTo>
                  <a:lnTo>
                    <a:pt x="868" y="53"/>
                  </a:lnTo>
                  <a:lnTo>
                    <a:pt x="861" y="55"/>
                  </a:lnTo>
                  <a:lnTo>
                    <a:pt x="856" y="56"/>
                  </a:lnTo>
                  <a:lnTo>
                    <a:pt x="849" y="58"/>
                  </a:lnTo>
                  <a:lnTo>
                    <a:pt x="843" y="59"/>
                  </a:lnTo>
                  <a:lnTo>
                    <a:pt x="836" y="59"/>
                  </a:lnTo>
                  <a:lnTo>
                    <a:pt x="830" y="59"/>
                  </a:lnTo>
                  <a:lnTo>
                    <a:pt x="823" y="58"/>
                  </a:lnTo>
                  <a:lnTo>
                    <a:pt x="827" y="58"/>
                  </a:lnTo>
                  <a:lnTo>
                    <a:pt x="830" y="58"/>
                  </a:lnTo>
                  <a:lnTo>
                    <a:pt x="834" y="58"/>
                  </a:lnTo>
                  <a:lnTo>
                    <a:pt x="837" y="58"/>
                  </a:lnTo>
                  <a:lnTo>
                    <a:pt x="838" y="56"/>
                  </a:lnTo>
                  <a:lnTo>
                    <a:pt x="841" y="55"/>
                  </a:lnTo>
                  <a:lnTo>
                    <a:pt x="841" y="53"/>
                  </a:lnTo>
                  <a:lnTo>
                    <a:pt x="830" y="51"/>
                  </a:lnTo>
                  <a:lnTo>
                    <a:pt x="821" y="49"/>
                  </a:lnTo>
                  <a:lnTo>
                    <a:pt x="811" y="49"/>
                  </a:lnTo>
                  <a:lnTo>
                    <a:pt x="801" y="51"/>
                  </a:lnTo>
                  <a:lnTo>
                    <a:pt x="791" y="53"/>
                  </a:lnTo>
                  <a:lnTo>
                    <a:pt x="782" y="54"/>
                  </a:lnTo>
                  <a:lnTo>
                    <a:pt x="771" y="56"/>
                  </a:lnTo>
                  <a:lnTo>
                    <a:pt x="762" y="58"/>
                  </a:lnTo>
                  <a:lnTo>
                    <a:pt x="769" y="61"/>
                  </a:lnTo>
                  <a:lnTo>
                    <a:pt x="776" y="61"/>
                  </a:lnTo>
                  <a:lnTo>
                    <a:pt x="782" y="60"/>
                  </a:lnTo>
                  <a:lnTo>
                    <a:pt x="789" y="60"/>
                  </a:lnTo>
                  <a:lnTo>
                    <a:pt x="776" y="61"/>
                  </a:lnTo>
                  <a:lnTo>
                    <a:pt x="762" y="62"/>
                  </a:lnTo>
                  <a:lnTo>
                    <a:pt x="750" y="63"/>
                  </a:lnTo>
                  <a:lnTo>
                    <a:pt x="736" y="64"/>
                  </a:lnTo>
                  <a:lnTo>
                    <a:pt x="722" y="66"/>
                  </a:lnTo>
                  <a:lnTo>
                    <a:pt x="709" y="68"/>
                  </a:lnTo>
                  <a:lnTo>
                    <a:pt x="695" y="71"/>
                  </a:lnTo>
                  <a:lnTo>
                    <a:pt x="683" y="75"/>
                  </a:lnTo>
                  <a:lnTo>
                    <a:pt x="690" y="77"/>
                  </a:lnTo>
                  <a:lnTo>
                    <a:pt x="696" y="77"/>
                  </a:lnTo>
                  <a:lnTo>
                    <a:pt x="703" y="77"/>
                  </a:lnTo>
                  <a:lnTo>
                    <a:pt x="710" y="76"/>
                  </a:lnTo>
                  <a:lnTo>
                    <a:pt x="717" y="75"/>
                  </a:lnTo>
                  <a:lnTo>
                    <a:pt x="723" y="74"/>
                  </a:lnTo>
                  <a:lnTo>
                    <a:pt x="730" y="74"/>
                  </a:lnTo>
                  <a:lnTo>
                    <a:pt x="736" y="75"/>
                  </a:lnTo>
                  <a:lnTo>
                    <a:pt x="743" y="78"/>
                  </a:lnTo>
                  <a:lnTo>
                    <a:pt x="748" y="82"/>
                  </a:lnTo>
                  <a:lnTo>
                    <a:pt x="755" y="83"/>
                  </a:lnTo>
                  <a:lnTo>
                    <a:pt x="761" y="82"/>
                  </a:lnTo>
                  <a:lnTo>
                    <a:pt x="768" y="81"/>
                  </a:lnTo>
                  <a:lnTo>
                    <a:pt x="777" y="79"/>
                  </a:lnTo>
                  <a:lnTo>
                    <a:pt x="786" y="79"/>
                  </a:lnTo>
                  <a:lnTo>
                    <a:pt x="797" y="79"/>
                  </a:lnTo>
                  <a:lnTo>
                    <a:pt x="807" y="79"/>
                  </a:lnTo>
                  <a:lnTo>
                    <a:pt x="818" y="79"/>
                  </a:lnTo>
                  <a:lnTo>
                    <a:pt x="826" y="81"/>
                  </a:lnTo>
                  <a:lnTo>
                    <a:pt x="834" y="81"/>
                  </a:lnTo>
                  <a:lnTo>
                    <a:pt x="838" y="79"/>
                  </a:lnTo>
                  <a:lnTo>
                    <a:pt x="843" y="78"/>
                  </a:lnTo>
                  <a:lnTo>
                    <a:pt x="848" y="76"/>
                  </a:lnTo>
                  <a:lnTo>
                    <a:pt x="852" y="74"/>
                  </a:lnTo>
                  <a:lnTo>
                    <a:pt x="857" y="71"/>
                  </a:lnTo>
                  <a:lnTo>
                    <a:pt x="862" y="70"/>
                  </a:lnTo>
                  <a:lnTo>
                    <a:pt x="868" y="70"/>
                  </a:lnTo>
                  <a:lnTo>
                    <a:pt x="874" y="71"/>
                  </a:lnTo>
                  <a:lnTo>
                    <a:pt x="869" y="77"/>
                  </a:lnTo>
                  <a:lnTo>
                    <a:pt x="872" y="82"/>
                  </a:lnTo>
                  <a:lnTo>
                    <a:pt x="880" y="81"/>
                  </a:lnTo>
                  <a:lnTo>
                    <a:pt x="897" y="70"/>
                  </a:lnTo>
                  <a:lnTo>
                    <a:pt x="912" y="69"/>
                  </a:lnTo>
                  <a:lnTo>
                    <a:pt x="927" y="66"/>
                  </a:lnTo>
                  <a:lnTo>
                    <a:pt x="942" y="63"/>
                  </a:lnTo>
                  <a:lnTo>
                    <a:pt x="957" y="60"/>
                  </a:lnTo>
                  <a:lnTo>
                    <a:pt x="971" y="58"/>
                  </a:lnTo>
                  <a:lnTo>
                    <a:pt x="986" y="56"/>
                  </a:lnTo>
                  <a:lnTo>
                    <a:pt x="1001" y="58"/>
                  </a:lnTo>
                  <a:lnTo>
                    <a:pt x="1016" y="60"/>
                  </a:lnTo>
                  <a:lnTo>
                    <a:pt x="1015" y="63"/>
                  </a:lnTo>
                  <a:lnTo>
                    <a:pt x="1016" y="67"/>
                  </a:lnTo>
                  <a:lnTo>
                    <a:pt x="1017" y="69"/>
                  </a:lnTo>
                  <a:lnTo>
                    <a:pt x="1016" y="71"/>
                  </a:lnTo>
                  <a:lnTo>
                    <a:pt x="1014" y="71"/>
                  </a:lnTo>
                  <a:lnTo>
                    <a:pt x="1014" y="70"/>
                  </a:lnTo>
                  <a:lnTo>
                    <a:pt x="1012" y="67"/>
                  </a:lnTo>
                  <a:lnTo>
                    <a:pt x="1010" y="66"/>
                  </a:lnTo>
                  <a:lnTo>
                    <a:pt x="1002" y="67"/>
                  </a:lnTo>
                  <a:lnTo>
                    <a:pt x="996" y="71"/>
                  </a:lnTo>
                  <a:lnTo>
                    <a:pt x="990" y="76"/>
                  </a:lnTo>
                  <a:lnTo>
                    <a:pt x="985" y="81"/>
                  </a:lnTo>
                  <a:lnTo>
                    <a:pt x="989" y="82"/>
                  </a:lnTo>
                  <a:lnTo>
                    <a:pt x="994" y="82"/>
                  </a:lnTo>
                  <a:lnTo>
                    <a:pt x="999" y="82"/>
                  </a:lnTo>
                  <a:lnTo>
                    <a:pt x="1003" y="81"/>
                  </a:lnTo>
                  <a:lnTo>
                    <a:pt x="1008" y="81"/>
                  </a:lnTo>
                  <a:lnTo>
                    <a:pt x="1012" y="79"/>
                  </a:lnTo>
                  <a:lnTo>
                    <a:pt x="1017" y="79"/>
                  </a:lnTo>
                  <a:lnTo>
                    <a:pt x="1022" y="81"/>
                  </a:lnTo>
                  <a:lnTo>
                    <a:pt x="1012" y="82"/>
                  </a:lnTo>
                  <a:lnTo>
                    <a:pt x="1003" y="84"/>
                  </a:lnTo>
                  <a:lnTo>
                    <a:pt x="993" y="85"/>
                  </a:lnTo>
                  <a:lnTo>
                    <a:pt x="984" y="87"/>
                  </a:lnTo>
                  <a:lnTo>
                    <a:pt x="974" y="90"/>
                  </a:lnTo>
                  <a:lnTo>
                    <a:pt x="965" y="92"/>
                  </a:lnTo>
                  <a:lnTo>
                    <a:pt x="955" y="94"/>
                  </a:lnTo>
                  <a:lnTo>
                    <a:pt x="945" y="97"/>
                  </a:lnTo>
                  <a:lnTo>
                    <a:pt x="957" y="99"/>
                  </a:lnTo>
                  <a:lnTo>
                    <a:pt x="969" y="100"/>
                  </a:lnTo>
                  <a:lnTo>
                    <a:pt x="980" y="100"/>
                  </a:lnTo>
                  <a:lnTo>
                    <a:pt x="993" y="100"/>
                  </a:lnTo>
                  <a:lnTo>
                    <a:pt x="1004" y="98"/>
                  </a:lnTo>
                  <a:lnTo>
                    <a:pt x="1016" y="97"/>
                  </a:lnTo>
                  <a:lnTo>
                    <a:pt x="1027" y="94"/>
                  </a:lnTo>
                  <a:lnTo>
                    <a:pt x="1039" y="93"/>
                  </a:lnTo>
                  <a:lnTo>
                    <a:pt x="1034" y="96"/>
                  </a:lnTo>
                  <a:lnTo>
                    <a:pt x="1028" y="97"/>
                  </a:lnTo>
                  <a:lnTo>
                    <a:pt x="1023" y="99"/>
                  </a:lnTo>
                  <a:lnTo>
                    <a:pt x="1017" y="101"/>
                  </a:lnTo>
                  <a:lnTo>
                    <a:pt x="6" y="101"/>
                  </a:lnTo>
                  <a:lnTo>
                    <a:pt x="7" y="100"/>
                  </a:lnTo>
                  <a:lnTo>
                    <a:pt x="7" y="99"/>
                  </a:lnTo>
                  <a:lnTo>
                    <a:pt x="7" y="98"/>
                  </a:lnTo>
                  <a:lnTo>
                    <a:pt x="7" y="97"/>
                  </a:lnTo>
                  <a:lnTo>
                    <a:pt x="0" y="79"/>
                  </a:lnTo>
                  <a:lnTo>
                    <a:pt x="3" y="61"/>
                  </a:lnTo>
                  <a:lnTo>
                    <a:pt x="11" y="43"/>
                  </a:lnTo>
                  <a:lnTo>
                    <a:pt x="22" y="28"/>
                  </a:lnTo>
                  <a:lnTo>
                    <a:pt x="26" y="22"/>
                  </a:lnTo>
                  <a:lnTo>
                    <a:pt x="28" y="15"/>
                  </a:lnTo>
                  <a:lnTo>
                    <a:pt x="29" y="8"/>
                  </a:lnTo>
                  <a:lnTo>
                    <a:pt x="31" y="0"/>
                  </a:lnTo>
                  <a:lnTo>
                    <a:pt x="649" y="0"/>
                  </a:lnTo>
                  <a:lnTo>
                    <a:pt x="642" y="3"/>
                  </a:lnTo>
                  <a:lnTo>
                    <a:pt x="638" y="7"/>
                  </a:lnTo>
                  <a:lnTo>
                    <a:pt x="637" y="10"/>
                  </a:lnTo>
                  <a:lnTo>
                    <a:pt x="640" y="15"/>
                  </a:lnTo>
                  <a:lnTo>
                    <a:pt x="635" y="15"/>
                  </a:lnTo>
                  <a:lnTo>
                    <a:pt x="631" y="14"/>
                  </a:lnTo>
                  <a:lnTo>
                    <a:pt x="628" y="15"/>
                  </a:lnTo>
                  <a:lnTo>
                    <a:pt x="628" y="16"/>
                  </a:lnTo>
                  <a:lnTo>
                    <a:pt x="628" y="20"/>
                  </a:lnTo>
                  <a:lnTo>
                    <a:pt x="632" y="21"/>
                  </a:lnTo>
                  <a:lnTo>
                    <a:pt x="637" y="20"/>
                  </a:lnTo>
                  <a:lnTo>
                    <a:pt x="643" y="16"/>
                  </a:lnTo>
                  <a:lnTo>
                    <a:pt x="650" y="14"/>
                  </a:lnTo>
                  <a:lnTo>
                    <a:pt x="658" y="10"/>
                  </a:lnTo>
                  <a:lnTo>
                    <a:pt x="667" y="8"/>
                  </a:lnTo>
                  <a:lnTo>
                    <a:pt x="675" y="7"/>
                  </a:lnTo>
                  <a:lnTo>
                    <a:pt x="663" y="11"/>
                  </a:lnTo>
                  <a:lnTo>
                    <a:pt x="656" y="14"/>
                  </a:lnTo>
                  <a:lnTo>
                    <a:pt x="653" y="16"/>
                  </a:lnTo>
                  <a:lnTo>
                    <a:pt x="654" y="16"/>
                  </a:lnTo>
                  <a:lnTo>
                    <a:pt x="656" y="17"/>
                  </a:lnTo>
                  <a:lnTo>
                    <a:pt x="662" y="16"/>
                  </a:lnTo>
                  <a:lnTo>
                    <a:pt x="669" y="15"/>
                  </a:lnTo>
                  <a:lnTo>
                    <a:pt x="677" y="13"/>
                  </a:lnTo>
                  <a:lnTo>
                    <a:pt x="677" y="16"/>
                  </a:lnTo>
                  <a:lnTo>
                    <a:pt x="679" y="18"/>
                  </a:lnTo>
                  <a:lnTo>
                    <a:pt x="683" y="17"/>
                  </a:lnTo>
                  <a:lnTo>
                    <a:pt x="683" y="13"/>
                  </a:lnTo>
                  <a:lnTo>
                    <a:pt x="691" y="15"/>
                  </a:lnTo>
                  <a:lnTo>
                    <a:pt x="699" y="16"/>
                  </a:lnTo>
                  <a:lnTo>
                    <a:pt x="705" y="16"/>
                  </a:lnTo>
                  <a:lnTo>
                    <a:pt x="709" y="16"/>
                  </a:lnTo>
                  <a:lnTo>
                    <a:pt x="710" y="15"/>
                  </a:lnTo>
                  <a:lnTo>
                    <a:pt x="709" y="14"/>
                  </a:lnTo>
                  <a:lnTo>
                    <a:pt x="703" y="11"/>
                  </a:lnTo>
                  <a:lnTo>
                    <a:pt x="694" y="9"/>
                  </a:lnTo>
                  <a:lnTo>
                    <a:pt x="699" y="8"/>
                  </a:lnTo>
                  <a:lnTo>
                    <a:pt x="703" y="7"/>
                  </a:lnTo>
                  <a:lnTo>
                    <a:pt x="709" y="7"/>
                  </a:lnTo>
                  <a:lnTo>
                    <a:pt x="714" y="6"/>
                  </a:lnTo>
                  <a:lnTo>
                    <a:pt x="720" y="6"/>
                  </a:lnTo>
                  <a:lnTo>
                    <a:pt x="724" y="5"/>
                  </a:lnTo>
                  <a:lnTo>
                    <a:pt x="730" y="5"/>
                  </a:lnTo>
                  <a:lnTo>
                    <a:pt x="735" y="3"/>
                  </a:lnTo>
                  <a:lnTo>
                    <a:pt x="745" y="2"/>
                  </a:lnTo>
                  <a:lnTo>
                    <a:pt x="755" y="1"/>
                  </a:lnTo>
                  <a:lnTo>
                    <a:pt x="766" y="1"/>
                  </a:lnTo>
                  <a:lnTo>
                    <a:pt x="775" y="2"/>
                  </a:lnTo>
                  <a:lnTo>
                    <a:pt x="785" y="2"/>
                  </a:lnTo>
                  <a:lnTo>
                    <a:pt x="796" y="2"/>
                  </a:lnTo>
                  <a:lnTo>
                    <a:pt x="805" y="2"/>
                  </a:lnTo>
                  <a:lnTo>
                    <a:pt x="815" y="0"/>
                  </a:lnTo>
                  <a:lnTo>
                    <a:pt x="830"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1091" name="Group 135">
            <a:extLst>
              <a:ext uri="{FF2B5EF4-FFF2-40B4-BE49-F238E27FC236}">
                <a16:creationId xmlns:a16="http://schemas.microsoft.com/office/drawing/2014/main" id="{5AE13F23-1C3E-4E38-9BB0-74A3F41C2F6B}"/>
              </a:ext>
            </a:extLst>
          </p:cNvPr>
          <p:cNvGrpSpPr>
            <a:grpSpLocks/>
          </p:cNvGrpSpPr>
          <p:nvPr/>
        </p:nvGrpSpPr>
        <p:grpSpPr bwMode="auto">
          <a:xfrm>
            <a:off x="3021013" y="1827213"/>
            <a:ext cx="3200400" cy="609600"/>
            <a:chOff x="1728" y="1296"/>
            <a:chExt cx="2256" cy="384"/>
          </a:xfrm>
        </p:grpSpPr>
        <p:grpSp>
          <p:nvGrpSpPr>
            <p:cNvPr id="131093" name="Group 136">
              <a:extLst>
                <a:ext uri="{FF2B5EF4-FFF2-40B4-BE49-F238E27FC236}">
                  <a16:creationId xmlns:a16="http://schemas.microsoft.com/office/drawing/2014/main" id="{49FC8F78-E568-4820-BFD5-4B0A281469EA}"/>
                </a:ext>
              </a:extLst>
            </p:cNvPr>
            <p:cNvGrpSpPr>
              <a:grpSpLocks/>
            </p:cNvGrpSpPr>
            <p:nvPr/>
          </p:nvGrpSpPr>
          <p:grpSpPr bwMode="auto">
            <a:xfrm>
              <a:off x="1776" y="1344"/>
              <a:ext cx="2160" cy="336"/>
              <a:chOff x="1728" y="384"/>
              <a:chExt cx="2123" cy="288"/>
            </a:xfrm>
          </p:grpSpPr>
          <p:sp>
            <p:nvSpPr>
              <p:cNvPr id="131103" name="Rectangle 137">
                <a:extLst>
                  <a:ext uri="{FF2B5EF4-FFF2-40B4-BE49-F238E27FC236}">
                    <a16:creationId xmlns:a16="http://schemas.microsoft.com/office/drawing/2014/main" id="{EE019FA3-5FB3-4229-A91E-8052AB5E71A7}"/>
                  </a:ext>
                </a:extLst>
              </p:cNvPr>
              <p:cNvSpPr>
                <a:spLocks noChangeArrowheads="1"/>
              </p:cNvSpPr>
              <p:nvPr/>
            </p:nvSpPr>
            <p:spPr bwMode="auto">
              <a:xfrm>
                <a:off x="1728" y="384"/>
                <a:ext cx="2123" cy="288"/>
              </a:xfrm>
              <a:prstGeom prst="rect">
                <a:avLst/>
              </a:prstGeom>
              <a:solidFill>
                <a:srgbClr val="7023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1104" name="Freeform 138">
                <a:extLst>
                  <a:ext uri="{FF2B5EF4-FFF2-40B4-BE49-F238E27FC236}">
                    <a16:creationId xmlns:a16="http://schemas.microsoft.com/office/drawing/2014/main" id="{99679739-545D-44CB-88AB-DA3C84E3DF15}"/>
                  </a:ext>
                </a:extLst>
              </p:cNvPr>
              <p:cNvSpPr>
                <a:spLocks/>
              </p:cNvSpPr>
              <p:nvPr/>
            </p:nvSpPr>
            <p:spPr bwMode="auto">
              <a:xfrm>
                <a:off x="1750" y="391"/>
                <a:ext cx="65" cy="24"/>
              </a:xfrm>
              <a:custGeom>
                <a:avLst/>
                <a:gdLst>
                  <a:gd name="T0" fmla="*/ 65 w 161"/>
                  <a:gd name="T1" fmla="*/ 12 h 144"/>
                  <a:gd name="T2" fmla="*/ 64 w 161"/>
                  <a:gd name="T3" fmla="*/ 10 h 144"/>
                  <a:gd name="T4" fmla="*/ 64 w 161"/>
                  <a:gd name="T5" fmla="*/ 8 h 144"/>
                  <a:gd name="T6" fmla="*/ 61 w 161"/>
                  <a:gd name="T7" fmla="*/ 7 h 144"/>
                  <a:gd name="T8" fmla="*/ 59 w 161"/>
                  <a:gd name="T9" fmla="*/ 5 h 144"/>
                  <a:gd name="T10" fmla="*/ 55 w 161"/>
                  <a:gd name="T11" fmla="*/ 3 h 144"/>
                  <a:gd name="T12" fmla="*/ 50 w 161"/>
                  <a:gd name="T13" fmla="*/ 2 h 144"/>
                  <a:gd name="T14" fmla="*/ 47 w 161"/>
                  <a:gd name="T15" fmla="*/ 1 h 144"/>
                  <a:gd name="T16" fmla="*/ 42 w 161"/>
                  <a:gd name="T17" fmla="*/ 1 h 144"/>
                  <a:gd name="T18" fmla="*/ 36 w 161"/>
                  <a:gd name="T19" fmla="*/ 0 h 144"/>
                  <a:gd name="T20" fmla="*/ 31 w 161"/>
                  <a:gd name="T21" fmla="*/ 0 h 144"/>
                  <a:gd name="T22" fmla="*/ 26 w 161"/>
                  <a:gd name="T23" fmla="*/ 0 h 144"/>
                  <a:gd name="T24" fmla="*/ 21 w 161"/>
                  <a:gd name="T25" fmla="*/ 1 h 144"/>
                  <a:gd name="T26" fmla="*/ 16 w 161"/>
                  <a:gd name="T27" fmla="*/ 2 h 144"/>
                  <a:gd name="T28" fmla="*/ 11 w 161"/>
                  <a:gd name="T29" fmla="*/ 3 h 144"/>
                  <a:gd name="T30" fmla="*/ 7 w 161"/>
                  <a:gd name="T31" fmla="*/ 4 h 144"/>
                  <a:gd name="T32" fmla="*/ 5 w 161"/>
                  <a:gd name="T33" fmla="*/ 6 h 144"/>
                  <a:gd name="T34" fmla="*/ 2 w 161"/>
                  <a:gd name="T35" fmla="*/ 7 h 144"/>
                  <a:gd name="T36" fmla="*/ 1 w 161"/>
                  <a:gd name="T37" fmla="*/ 9 h 144"/>
                  <a:gd name="T38" fmla="*/ 0 w 161"/>
                  <a:gd name="T39" fmla="*/ 11 h 144"/>
                  <a:gd name="T40" fmla="*/ 0 w 161"/>
                  <a:gd name="T41" fmla="*/ 13 h 144"/>
                  <a:gd name="T42" fmla="*/ 1 w 161"/>
                  <a:gd name="T43" fmla="*/ 15 h 144"/>
                  <a:gd name="T44" fmla="*/ 2 w 161"/>
                  <a:gd name="T45" fmla="*/ 17 h 144"/>
                  <a:gd name="T46" fmla="*/ 5 w 161"/>
                  <a:gd name="T47" fmla="*/ 18 h 144"/>
                  <a:gd name="T48" fmla="*/ 8 w 161"/>
                  <a:gd name="T49" fmla="*/ 20 h 144"/>
                  <a:gd name="T50" fmla="*/ 12 w 161"/>
                  <a:gd name="T51" fmla="*/ 21 h 144"/>
                  <a:gd name="T52" fmla="*/ 16 w 161"/>
                  <a:gd name="T53" fmla="*/ 23 h 144"/>
                  <a:gd name="T54" fmla="*/ 21 w 161"/>
                  <a:gd name="T55" fmla="*/ 23 h 144"/>
                  <a:gd name="T56" fmla="*/ 26 w 161"/>
                  <a:gd name="T57" fmla="*/ 24 h 144"/>
                  <a:gd name="T58" fmla="*/ 31 w 161"/>
                  <a:gd name="T59" fmla="*/ 24 h 144"/>
                  <a:gd name="T60" fmla="*/ 37 w 161"/>
                  <a:gd name="T61" fmla="*/ 24 h 144"/>
                  <a:gd name="T62" fmla="*/ 42 w 161"/>
                  <a:gd name="T63" fmla="*/ 23 h 144"/>
                  <a:gd name="T64" fmla="*/ 47 w 161"/>
                  <a:gd name="T65" fmla="*/ 23 h 144"/>
                  <a:gd name="T66" fmla="*/ 52 w 161"/>
                  <a:gd name="T67" fmla="*/ 22 h 144"/>
                  <a:gd name="T68" fmla="*/ 55 w 161"/>
                  <a:gd name="T69" fmla="*/ 21 h 144"/>
                  <a:gd name="T70" fmla="*/ 59 w 161"/>
                  <a:gd name="T71" fmla="*/ 19 h 144"/>
                  <a:gd name="T72" fmla="*/ 61 w 161"/>
                  <a:gd name="T73" fmla="*/ 18 h 144"/>
                  <a:gd name="T74" fmla="*/ 64 w 161"/>
                  <a:gd name="T75" fmla="*/ 16 h 144"/>
                  <a:gd name="T76" fmla="*/ 64 w 161"/>
                  <a:gd name="T77" fmla="*/ 14 h 144"/>
                  <a:gd name="T78" fmla="*/ 65 w 161"/>
                  <a:gd name="T79" fmla="*/ 12 h 144"/>
                  <a:gd name="T80" fmla="*/ 65 w 161"/>
                  <a:gd name="T81" fmla="*/ 12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1" h="144">
                    <a:moveTo>
                      <a:pt x="161" y="72"/>
                    </a:moveTo>
                    <a:lnTo>
                      <a:pt x="159" y="60"/>
                    </a:lnTo>
                    <a:lnTo>
                      <a:pt x="158" y="50"/>
                    </a:lnTo>
                    <a:lnTo>
                      <a:pt x="152" y="39"/>
                    </a:lnTo>
                    <a:lnTo>
                      <a:pt x="146" y="28"/>
                    </a:lnTo>
                    <a:lnTo>
                      <a:pt x="137" y="20"/>
                    </a:lnTo>
                    <a:lnTo>
                      <a:pt x="125" y="12"/>
                    </a:lnTo>
                    <a:lnTo>
                      <a:pt x="116" y="7"/>
                    </a:lnTo>
                    <a:lnTo>
                      <a:pt x="104" y="4"/>
                    </a:lnTo>
                    <a:lnTo>
                      <a:pt x="90" y="0"/>
                    </a:lnTo>
                    <a:lnTo>
                      <a:pt x="78" y="0"/>
                    </a:lnTo>
                    <a:lnTo>
                      <a:pt x="64" y="2"/>
                    </a:lnTo>
                    <a:lnTo>
                      <a:pt x="52" y="5"/>
                    </a:lnTo>
                    <a:lnTo>
                      <a:pt x="40" y="10"/>
                    </a:lnTo>
                    <a:lnTo>
                      <a:pt x="28" y="16"/>
                    </a:lnTo>
                    <a:lnTo>
                      <a:pt x="18" y="25"/>
                    </a:lnTo>
                    <a:lnTo>
                      <a:pt x="12" y="34"/>
                    </a:lnTo>
                    <a:lnTo>
                      <a:pt x="6" y="44"/>
                    </a:lnTo>
                    <a:lnTo>
                      <a:pt x="3" y="55"/>
                    </a:lnTo>
                    <a:lnTo>
                      <a:pt x="0" y="67"/>
                    </a:lnTo>
                    <a:lnTo>
                      <a:pt x="0" y="77"/>
                    </a:lnTo>
                    <a:lnTo>
                      <a:pt x="3" y="90"/>
                    </a:lnTo>
                    <a:lnTo>
                      <a:pt x="6" y="101"/>
                    </a:lnTo>
                    <a:lnTo>
                      <a:pt x="12" y="110"/>
                    </a:lnTo>
                    <a:lnTo>
                      <a:pt x="21" y="120"/>
                    </a:lnTo>
                    <a:lnTo>
                      <a:pt x="30" y="128"/>
                    </a:lnTo>
                    <a:lnTo>
                      <a:pt x="40" y="136"/>
                    </a:lnTo>
                    <a:lnTo>
                      <a:pt x="52" y="139"/>
                    </a:lnTo>
                    <a:lnTo>
                      <a:pt x="64" y="142"/>
                    </a:lnTo>
                    <a:lnTo>
                      <a:pt x="78" y="144"/>
                    </a:lnTo>
                    <a:lnTo>
                      <a:pt x="92" y="144"/>
                    </a:lnTo>
                    <a:lnTo>
                      <a:pt x="104" y="140"/>
                    </a:lnTo>
                    <a:lnTo>
                      <a:pt x="116" y="137"/>
                    </a:lnTo>
                    <a:lnTo>
                      <a:pt x="128" y="130"/>
                    </a:lnTo>
                    <a:lnTo>
                      <a:pt x="137" y="123"/>
                    </a:lnTo>
                    <a:lnTo>
                      <a:pt x="146" y="115"/>
                    </a:lnTo>
                    <a:lnTo>
                      <a:pt x="152" y="105"/>
                    </a:lnTo>
                    <a:lnTo>
                      <a:pt x="158" y="93"/>
                    </a:lnTo>
                    <a:lnTo>
                      <a:pt x="159" y="83"/>
                    </a:lnTo>
                    <a:lnTo>
                      <a:pt x="161" y="72"/>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5" name="Freeform 139">
                <a:extLst>
                  <a:ext uri="{FF2B5EF4-FFF2-40B4-BE49-F238E27FC236}">
                    <a16:creationId xmlns:a16="http://schemas.microsoft.com/office/drawing/2014/main" id="{5BF1D5D2-3F3A-46EF-8475-32F9E7C32350}"/>
                  </a:ext>
                </a:extLst>
              </p:cNvPr>
              <p:cNvSpPr>
                <a:spLocks/>
              </p:cNvSpPr>
              <p:nvPr/>
            </p:nvSpPr>
            <p:spPr bwMode="auto">
              <a:xfrm>
                <a:off x="3763" y="391"/>
                <a:ext cx="64" cy="24"/>
              </a:xfrm>
              <a:custGeom>
                <a:avLst/>
                <a:gdLst>
                  <a:gd name="T0" fmla="*/ 64 w 160"/>
                  <a:gd name="T1" fmla="*/ 12 h 144"/>
                  <a:gd name="T2" fmla="*/ 64 w 160"/>
                  <a:gd name="T3" fmla="*/ 10 h 144"/>
                  <a:gd name="T4" fmla="*/ 62 w 160"/>
                  <a:gd name="T5" fmla="*/ 8 h 144"/>
                  <a:gd name="T6" fmla="*/ 61 w 160"/>
                  <a:gd name="T7" fmla="*/ 7 h 144"/>
                  <a:gd name="T8" fmla="*/ 58 w 160"/>
                  <a:gd name="T9" fmla="*/ 5 h 144"/>
                  <a:gd name="T10" fmla="*/ 55 w 160"/>
                  <a:gd name="T11" fmla="*/ 3 h 144"/>
                  <a:gd name="T12" fmla="*/ 50 w 160"/>
                  <a:gd name="T13" fmla="*/ 2 h 144"/>
                  <a:gd name="T14" fmla="*/ 46 w 160"/>
                  <a:gd name="T15" fmla="*/ 1 h 144"/>
                  <a:gd name="T16" fmla="*/ 41 w 160"/>
                  <a:gd name="T17" fmla="*/ 1 h 144"/>
                  <a:gd name="T18" fmla="*/ 36 w 160"/>
                  <a:gd name="T19" fmla="*/ 0 h 144"/>
                  <a:gd name="T20" fmla="*/ 31 w 160"/>
                  <a:gd name="T21" fmla="*/ 0 h 144"/>
                  <a:gd name="T22" fmla="*/ 26 w 160"/>
                  <a:gd name="T23" fmla="*/ 0 h 144"/>
                  <a:gd name="T24" fmla="*/ 21 w 160"/>
                  <a:gd name="T25" fmla="*/ 1 h 144"/>
                  <a:gd name="T26" fmla="*/ 16 w 160"/>
                  <a:gd name="T27" fmla="*/ 2 h 144"/>
                  <a:gd name="T28" fmla="*/ 12 w 160"/>
                  <a:gd name="T29" fmla="*/ 3 h 144"/>
                  <a:gd name="T30" fmla="*/ 8 w 160"/>
                  <a:gd name="T31" fmla="*/ 4 h 144"/>
                  <a:gd name="T32" fmla="*/ 5 w 160"/>
                  <a:gd name="T33" fmla="*/ 6 h 144"/>
                  <a:gd name="T34" fmla="*/ 2 w 160"/>
                  <a:gd name="T35" fmla="*/ 7 h 144"/>
                  <a:gd name="T36" fmla="*/ 0 w 160"/>
                  <a:gd name="T37" fmla="*/ 9 h 144"/>
                  <a:gd name="T38" fmla="*/ 0 w 160"/>
                  <a:gd name="T39" fmla="*/ 11 h 144"/>
                  <a:gd name="T40" fmla="*/ 0 w 160"/>
                  <a:gd name="T41" fmla="*/ 13 h 144"/>
                  <a:gd name="T42" fmla="*/ 0 w 160"/>
                  <a:gd name="T43" fmla="*/ 15 h 144"/>
                  <a:gd name="T44" fmla="*/ 2 w 160"/>
                  <a:gd name="T45" fmla="*/ 17 h 144"/>
                  <a:gd name="T46" fmla="*/ 5 w 160"/>
                  <a:gd name="T47" fmla="*/ 18 h 144"/>
                  <a:gd name="T48" fmla="*/ 8 w 160"/>
                  <a:gd name="T49" fmla="*/ 20 h 144"/>
                  <a:gd name="T50" fmla="*/ 12 w 160"/>
                  <a:gd name="T51" fmla="*/ 21 h 144"/>
                  <a:gd name="T52" fmla="*/ 16 w 160"/>
                  <a:gd name="T53" fmla="*/ 23 h 144"/>
                  <a:gd name="T54" fmla="*/ 21 w 160"/>
                  <a:gd name="T55" fmla="*/ 23 h 144"/>
                  <a:gd name="T56" fmla="*/ 26 w 160"/>
                  <a:gd name="T57" fmla="*/ 24 h 144"/>
                  <a:gd name="T58" fmla="*/ 31 w 160"/>
                  <a:gd name="T59" fmla="*/ 24 h 144"/>
                  <a:gd name="T60" fmla="*/ 36 w 160"/>
                  <a:gd name="T61" fmla="*/ 24 h 144"/>
                  <a:gd name="T62" fmla="*/ 41 w 160"/>
                  <a:gd name="T63" fmla="*/ 23 h 144"/>
                  <a:gd name="T64" fmla="*/ 46 w 160"/>
                  <a:gd name="T65" fmla="*/ 23 h 144"/>
                  <a:gd name="T66" fmla="*/ 50 w 160"/>
                  <a:gd name="T67" fmla="*/ 22 h 144"/>
                  <a:gd name="T68" fmla="*/ 55 w 160"/>
                  <a:gd name="T69" fmla="*/ 21 h 144"/>
                  <a:gd name="T70" fmla="*/ 58 w 160"/>
                  <a:gd name="T71" fmla="*/ 19 h 144"/>
                  <a:gd name="T72" fmla="*/ 61 w 160"/>
                  <a:gd name="T73" fmla="*/ 18 h 144"/>
                  <a:gd name="T74" fmla="*/ 62 w 160"/>
                  <a:gd name="T75" fmla="*/ 16 h 144"/>
                  <a:gd name="T76" fmla="*/ 64 w 160"/>
                  <a:gd name="T77" fmla="*/ 14 h 144"/>
                  <a:gd name="T78" fmla="*/ 64 w 160"/>
                  <a:gd name="T79" fmla="*/ 12 h 144"/>
                  <a:gd name="T80" fmla="*/ 64 w 160"/>
                  <a:gd name="T81" fmla="*/ 12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 h="144">
                    <a:moveTo>
                      <a:pt x="160" y="72"/>
                    </a:moveTo>
                    <a:lnTo>
                      <a:pt x="160" y="60"/>
                    </a:lnTo>
                    <a:lnTo>
                      <a:pt x="156" y="50"/>
                    </a:lnTo>
                    <a:lnTo>
                      <a:pt x="153" y="39"/>
                    </a:lnTo>
                    <a:lnTo>
                      <a:pt x="144" y="28"/>
                    </a:lnTo>
                    <a:lnTo>
                      <a:pt x="137" y="20"/>
                    </a:lnTo>
                    <a:lnTo>
                      <a:pt x="125" y="12"/>
                    </a:lnTo>
                    <a:lnTo>
                      <a:pt x="114" y="7"/>
                    </a:lnTo>
                    <a:lnTo>
                      <a:pt x="103" y="4"/>
                    </a:lnTo>
                    <a:lnTo>
                      <a:pt x="89" y="0"/>
                    </a:lnTo>
                    <a:lnTo>
                      <a:pt x="77" y="0"/>
                    </a:lnTo>
                    <a:lnTo>
                      <a:pt x="64" y="2"/>
                    </a:lnTo>
                    <a:lnTo>
                      <a:pt x="52" y="5"/>
                    </a:lnTo>
                    <a:lnTo>
                      <a:pt x="40" y="10"/>
                    </a:lnTo>
                    <a:lnTo>
                      <a:pt x="29" y="16"/>
                    </a:lnTo>
                    <a:lnTo>
                      <a:pt x="19" y="25"/>
                    </a:lnTo>
                    <a:lnTo>
                      <a:pt x="12" y="34"/>
                    </a:lnTo>
                    <a:lnTo>
                      <a:pt x="6" y="44"/>
                    </a:lnTo>
                    <a:lnTo>
                      <a:pt x="1" y="55"/>
                    </a:lnTo>
                    <a:lnTo>
                      <a:pt x="0" y="67"/>
                    </a:lnTo>
                    <a:lnTo>
                      <a:pt x="0" y="77"/>
                    </a:lnTo>
                    <a:lnTo>
                      <a:pt x="1" y="90"/>
                    </a:lnTo>
                    <a:lnTo>
                      <a:pt x="6" y="101"/>
                    </a:lnTo>
                    <a:lnTo>
                      <a:pt x="12" y="110"/>
                    </a:lnTo>
                    <a:lnTo>
                      <a:pt x="19" y="120"/>
                    </a:lnTo>
                    <a:lnTo>
                      <a:pt x="29" y="128"/>
                    </a:lnTo>
                    <a:lnTo>
                      <a:pt x="40" y="136"/>
                    </a:lnTo>
                    <a:lnTo>
                      <a:pt x="52" y="139"/>
                    </a:lnTo>
                    <a:lnTo>
                      <a:pt x="65" y="142"/>
                    </a:lnTo>
                    <a:lnTo>
                      <a:pt x="77" y="144"/>
                    </a:lnTo>
                    <a:lnTo>
                      <a:pt x="91" y="144"/>
                    </a:lnTo>
                    <a:lnTo>
                      <a:pt x="103" y="140"/>
                    </a:lnTo>
                    <a:lnTo>
                      <a:pt x="114" y="137"/>
                    </a:lnTo>
                    <a:lnTo>
                      <a:pt x="126" y="130"/>
                    </a:lnTo>
                    <a:lnTo>
                      <a:pt x="137" y="123"/>
                    </a:lnTo>
                    <a:lnTo>
                      <a:pt x="144" y="115"/>
                    </a:lnTo>
                    <a:lnTo>
                      <a:pt x="153" y="105"/>
                    </a:lnTo>
                    <a:lnTo>
                      <a:pt x="156" y="93"/>
                    </a:lnTo>
                    <a:lnTo>
                      <a:pt x="160" y="83"/>
                    </a:lnTo>
                    <a:lnTo>
                      <a:pt x="160" y="72"/>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6" name="Freeform 140">
                <a:extLst>
                  <a:ext uri="{FF2B5EF4-FFF2-40B4-BE49-F238E27FC236}">
                    <a16:creationId xmlns:a16="http://schemas.microsoft.com/office/drawing/2014/main" id="{5E5EDC3C-2214-4D0E-AC3C-034A08AE985C}"/>
                  </a:ext>
                </a:extLst>
              </p:cNvPr>
              <p:cNvSpPr>
                <a:spLocks/>
              </p:cNvSpPr>
              <p:nvPr/>
            </p:nvSpPr>
            <p:spPr bwMode="auto">
              <a:xfrm>
                <a:off x="1750" y="641"/>
                <a:ext cx="65" cy="24"/>
              </a:xfrm>
              <a:custGeom>
                <a:avLst/>
                <a:gdLst>
                  <a:gd name="T0" fmla="*/ 65 w 161"/>
                  <a:gd name="T1" fmla="*/ 12 h 144"/>
                  <a:gd name="T2" fmla="*/ 64 w 161"/>
                  <a:gd name="T3" fmla="*/ 10 h 144"/>
                  <a:gd name="T4" fmla="*/ 64 w 161"/>
                  <a:gd name="T5" fmla="*/ 8 h 144"/>
                  <a:gd name="T6" fmla="*/ 61 w 161"/>
                  <a:gd name="T7" fmla="*/ 7 h 144"/>
                  <a:gd name="T8" fmla="*/ 59 w 161"/>
                  <a:gd name="T9" fmla="*/ 5 h 144"/>
                  <a:gd name="T10" fmla="*/ 55 w 161"/>
                  <a:gd name="T11" fmla="*/ 4 h 144"/>
                  <a:gd name="T12" fmla="*/ 50 w 161"/>
                  <a:gd name="T13" fmla="*/ 2 h 144"/>
                  <a:gd name="T14" fmla="*/ 47 w 161"/>
                  <a:gd name="T15" fmla="*/ 1 h 144"/>
                  <a:gd name="T16" fmla="*/ 42 w 161"/>
                  <a:gd name="T17" fmla="*/ 1 h 144"/>
                  <a:gd name="T18" fmla="*/ 36 w 161"/>
                  <a:gd name="T19" fmla="*/ 0 h 144"/>
                  <a:gd name="T20" fmla="*/ 31 w 161"/>
                  <a:gd name="T21" fmla="*/ 0 h 144"/>
                  <a:gd name="T22" fmla="*/ 26 w 161"/>
                  <a:gd name="T23" fmla="*/ 0 h 144"/>
                  <a:gd name="T24" fmla="*/ 21 w 161"/>
                  <a:gd name="T25" fmla="*/ 1 h 144"/>
                  <a:gd name="T26" fmla="*/ 16 w 161"/>
                  <a:gd name="T27" fmla="*/ 2 h 144"/>
                  <a:gd name="T28" fmla="*/ 11 w 161"/>
                  <a:gd name="T29" fmla="*/ 3 h 144"/>
                  <a:gd name="T30" fmla="*/ 7 w 161"/>
                  <a:gd name="T31" fmla="*/ 4 h 144"/>
                  <a:gd name="T32" fmla="*/ 5 w 161"/>
                  <a:gd name="T33" fmla="*/ 6 h 144"/>
                  <a:gd name="T34" fmla="*/ 2 w 161"/>
                  <a:gd name="T35" fmla="*/ 7 h 144"/>
                  <a:gd name="T36" fmla="*/ 1 w 161"/>
                  <a:gd name="T37" fmla="*/ 9 h 144"/>
                  <a:gd name="T38" fmla="*/ 0 w 161"/>
                  <a:gd name="T39" fmla="*/ 11 h 144"/>
                  <a:gd name="T40" fmla="*/ 0 w 161"/>
                  <a:gd name="T41" fmla="*/ 13 h 144"/>
                  <a:gd name="T42" fmla="*/ 1 w 161"/>
                  <a:gd name="T43" fmla="*/ 15 h 144"/>
                  <a:gd name="T44" fmla="*/ 2 w 161"/>
                  <a:gd name="T45" fmla="*/ 17 h 144"/>
                  <a:gd name="T46" fmla="*/ 5 w 161"/>
                  <a:gd name="T47" fmla="*/ 18 h 144"/>
                  <a:gd name="T48" fmla="*/ 8 w 161"/>
                  <a:gd name="T49" fmla="*/ 20 h 144"/>
                  <a:gd name="T50" fmla="*/ 12 w 161"/>
                  <a:gd name="T51" fmla="*/ 21 h 144"/>
                  <a:gd name="T52" fmla="*/ 16 w 161"/>
                  <a:gd name="T53" fmla="*/ 23 h 144"/>
                  <a:gd name="T54" fmla="*/ 21 w 161"/>
                  <a:gd name="T55" fmla="*/ 23 h 144"/>
                  <a:gd name="T56" fmla="*/ 26 w 161"/>
                  <a:gd name="T57" fmla="*/ 24 h 144"/>
                  <a:gd name="T58" fmla="*/ 31 w 161"/>
                  <a:gd name="T59" fmla="*/ 24 h 144"/>
                  <a:gd name="T60" fmla="*/ 37 w 161"/>
                  <a:gd name="T61" fmla="*/ 24 h 144"/>
                  <a:gd name="T62" fmla="*/ 42 w 161"/>
                  <a:gd name="T63" fmla="*/ 23 h 144"/>
                  <a:gd name="T64" fmla="*/ 47 w 161"/>
                  <a:gd name="T65" fmla="*/ 23 h 144"/>
                  <a:gd name="T66" fmla="*/ 52 w 161"/>
                  <a:gd name="T67" fmla="*/ 22 h 144"/>
                  <a:gd name="T68" fmla="*/ 55 w 161"/>
                  <a:gd name="T69" fmla="*/ 21 h 144"/>
                  <a:gd name="T70" fmla="*/ 59 w 161"/>
                  <a:gd name="T71" fmla="*/ 19 h 144"/>
                  <a:gd name="T72" fmla="*/ 61 w 161"/>
                  <a:gd name="T73" fmla="*/ 18 h 144"/>
                  <a:gd name="T74" fmla="*/ 64 w 161"/>
                  <a:gd name="T75" fmla="*/ 16 h 144"/>
                  <a:gd name="T76" fmla="*/ 64 w 161"/>
                  <a:gd name="T77" fmla="*/ 14 h 144"/>
                  <a:gd name="T78" fmla="*/ 65 w 161"/>
                  <a:gd name="T79" fmla="*/ 12 h 144"/>
                  <a:gd name="T80" fmla="*/ 65 w 161"/>
                  <a:gd name="T81" fmla="*/ 12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1" h="144">
                    <a:moveTo>
                      <a:pt x="161" y="72"/>
                    </a:moveTo>
                    <a:lnTo>
                      <a:pt x="159" y="61"/>
                    </a:lnTo>
                    <a:lnTo>
                      <a:pt x="158" y="49"/>
                    </a:lnTo>
                    <a:lnTo>
                      <a:pt x="152" y="39"/>
                    </a:lnTo>
                    <a:lnTo>
                      <a:pt x="146" y="29"/>
                    </a:lnTo>
                    <a:lnTo>
                      <a:pt x="137" y="21"/>
                    </a:lnTo>
                    <a:lnTo>
                      <a:pt x="125" y="12"/>
                    </a:lnTo>
                    <a:lnTo>
                      <a:pt x="116" y="7"/>
                    </a:lnTo>
                    <a:lnTo>
                      <a:pt x="104" y="4"/>
                    </a:lnTo>
                    <a:lnTo>
                      <a:pt x="90" y="2"/>
                    </a:lnTo>
                    <a:lnTo>
                      <a:pt x="78" y="0"/>
                    </a:lnTo>
                    <a:lnTo>
                      <a:pt x="64" y="2"/>
                    </a:lnTo>
                    <a:lnTo>
                      <a:pt x="52" y="5"/>
                    </a:lnTo>
                    <a:lnTo>
                      <a:pt x="40" y="10"/>
                    </a:lnTo>
                    <a:lnTo>
                      <a:pt x="28" y="18"/>
                    </a:lnTo>
                    <a:lnTo>
                      <a:pt x="18" y="24"/>
                    </a:lnTo>
                    <a:lnTo>
                      <a:pt x="12" y="35"/>
                    </a:lnTo>
                    <a:lnTo>
                      <a:pt x="6" y="43"/>
                    </a:lnTo>
                    <a:lnTo>
                      <a:pt x="3" y="56"/>
                    </a:lnTo>
                    <a:lnTo>
                      <a:pt x="0" y="67"/>
                    </a:lnTo>
                    <a:lnTo>
                      <a:pt x="0" y="77"/>
                    </a:lnTo>
                    <a:lnTo>
                      <a:pt x="3" y="89"/>
                    </a:lnTo>
                    <a:lnTo>
                      <a:pt x="6" y="100"/>
                    </a:lnTo>
                    <a:lnTo>
                      <a:pt x="12" y="110"/>
                    </a:lnTo>
                    <a:lnTo>
                      <a:pt x="21" y="119"/>
                    </a:lnTo>
                    <a:lnTo>
                      <a:pt x="30" y="128"/>
                    </a:lnTo>
                    <a:lnTo>
                      <a:pt x="40" y="135"/>
                    </a:lnTo>
                    <a:lnTo>
                      <a:pt x="52" y="139"/>
                    </a:lnTo>
                    <a:lnTo>
                      <a:pt x="64" y="142"/>
                    </a:lnTo>
                    <a:lnTo>
                      <a:pt x="78" y="144"/>
                    </a:lnTo>
                    <a:lnTo>
                      <a:pt x="92" y="144"/>
                    </a:lnTo>
                    <a:lnTo>
                      <a:pt x="104" y="140"/>
                    </a:lnTo>
                    <a:lnTo>
                      <a:pt x="116" y="137"/>
                    </a:lnTo>
                    <a:lnTo>
                      <a:pt x="128" y="129"/>
                    </a:lnTo>
                    <a:lnTo>
                      <a:pt x="137" y="123"/>
                    </a:lnTo>
                    <a:lnTo>
                      <a:pt x="146" y="114"/>
                    </a:lnTo>
                    <a:lnTo>
                      <a:pt x="152" y="105"/>
                    </a:lnTo>
                    <a:lnTo>
                      <a:pt x="158" y="93"/>
                    </a:lnTo>
                    <a:lnTo>
                      <a:pt x="159" y="83"/>
                    </a:lnTo>
                    <a:lnTo>
                      <a:pt x="161" y="72"/>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7" name="Freeform 141">
                <a:extLst>
                  <a:ext uri="{FF2B5EF4-FFF2-40B4-BE49-F238E27FC236}">
                    <a16:creationId xmlns:a16="http://schemas.microsoft.com/office/drawing/2014/main" id="{FE712917-DDF5-4C26-A758-083559194ED6}"/>
                  </a:ext>
                </a:extLst>
              </p:cNvPr>
              <p:cNvSpPr>
                <a:spLocks/>
              </p:cNvSpPr>
              <p:nvPr/>
            </p:nvSpPr>
            <p:spPr bwMode="auto">
              <a:xfrm>
                <a:off x="3763" y="641"/>
                <a:ext cx="64" cy="24"/>
              </a:xfrm>
              <a:custGeom>
                <a:avLst/>
                <a:gdLst>
                  <a:gd name="T0" fmla="*/ 64 w 160"/>
                  <a:gd name="T1" fmla="*/ 12 h 144"/>
                  <a:gd name="T2" fmla="*/ 64 w 160"/>
                  <a:gd name="T3" fmla="*/ 10 h 144"/>
                  <a:gd name="T4" fmla="*/ 62 w 160"/>
                  <a:gd name="T5" fmla="*/ 8 h 144"/>
                  <a:gd name="T6" fmla="*/ 61 w 160"/>
                  <a:gd name="T7" fmla="*/ 7 h 144"/>
                  <a:gd name="T8" fmla="*/ 58 w 160"/>
                  <a:gd name="T9" fmla="*/ 5 h 144"/>
                  <a:gd name="T10" fmla="*/ 55 w 160"/>
                  <a:gd name="T11" fmla="*/ 4 h 144"/>
                  <a:gd name="T12" fmla="*/ 50 w 160"/>
                  <a:gd name="T13" fmla="*/ 2 h 144"/>
                  <a:gd name="T14" fmla="*/ 46 w 160"/>
                  <a:gd name="T15" fmla="*/ 1 h 144"/>
                  <a:gd name="T16" fmla="*/ 41 w 160"/>
                  <a:gd name="T17" fmla="*/ 1 h 144"/>
                  <a:gd name="T18" fmla="*/ 36 w 160"/>
                  <a:gd name="T19" fmla="*/ 0 h 144"/>
                  <a:gd name="T20" fmla="*/ 31 w 160"/>
                  <a:gd name="T21" fmla="*/ 0 h 144"/>
                  <a:gd name="T22" fmla="*/ 26 w 160"/>
                  <a:gd name="T23" fmla="*/ 0 h 144"/>
                  <a:gd name="T24" fmla="*/ 21 w 160"/>
                  <a:gd name="T25" fmla="*/ 1 h 144"/>
                  <a:gd name="T26" fmla="*/ 16 w 160"/>
                  <a:gd name="T27" fmla="*/ 2 h 144"/>
                  <a:gd name="T28" fmla="*/ 12 w 160"/>
                  <a:gd name="T29" fmla="*/ 3 h 144"/>
                  <a:gd name="T30" fmla="*/ 8 w 160"/>
                  <a:gd name="T31" fmla="*/ 4 h 144"/>
                  <a:gd name="T32" fmla="*/ 5 w 160"/>
                  <a:gd name="T33" fmla="*/ 6 h 144"/>
                  <a:gd name="T34" fmla="*/ 2 w 160"/>
                  <a:gd name="T35" fmla="*/ 7 h 144"/>
                  <a:gd name="T36" fmla="*/ 0 w 160"/>
                  <a:gd name="T37" fmla="*/ 9 h 144"/>
                  <a:gd name="T38" fmla="*/ 0 w 160"/>
                  <a:gd name="T39" fmla="*/ 11 h 144"/>
                  <a:gd name="T40" fmla="*/ 0 w 160"/>
                  <a:gd name="T41" fmla="*/ 13 h 144"/>
                  <a:gd name="T42" fmla="*/ 0 w 160"/>
                  <a:gd name="T43" fmla="*/ 15 h 144"/>
                  <a:gd name="T44" fmla="*/ 2 w 160"/>
                  <a:gd name="T45" fmla="*/ 17 h 144"/>
                  <a:gd name="T46" fmla="*/ 5 w 160"/>
                  <a:gd name="T47" fmla="*/ 18 h 144"/>
                  <a:gd name="T48" fmla="*/ 8 w 160"/>
                  <a:gd name="T49" fmla="*/ 20 h 144"/>
                  <a:gd name="T50" fmla="*/ 12 w 160"/>
                  <a:gd name="T51" fmla="*/ 21 h 144"/>
                  <a:gd name="T52" fmla="*/ 16 w 160"/>
                  <a:gd name="T53" fmla="*/ 23 h 144"/>
                  <a:gd name="T54" fmla="*/ 21 w 160"/>
                  <a:gd name="T55" fmla="*/ 23 h 144"/>
                  <a:gd name="T56" fmla="*/ 26 w 160"/>
                  <a:gd name="T57" fmla="*/ 24 h 144"/>
                  <a:gd name="T58" fmla="*/ 31 w 160"/>
                  <a:gd name="T59" fmla="*/ 24 h 144"/>
                  <a:gd name="T60" fmla="*/ 36 w 160"/>
                  <a:gd name="T61" fmla="*/ 24 h 144"/>
                  <a:gd name="T62" fmla="*/ 41 w 160"/>
                  <a:gd name="T63" fmla="*/ 23 h 144"/>
                  <a:gd name="T64" fmla="*/ 46 w 160"/>
                  <a:gd name="T65" fmla="*/ 23 h 144"/>
                  <a:gd name="T66" fmla="*/ 50 w 160"/>
                  <a:gd name="T67" fmla="*/ 22 h 144"/>
                  <a:gd name="T68" fmla="*/ 55 w 160"/>
                  <a:gd name="T69" fmla="*/ 21 h 144"/>
                  <a:gd name="T70" fmla="*/ 58 w 160"/>
                  <a:gd name="T71" fmla="*/ 19 h 144"/>
                  <a:gd name="T72" fmla="*/ 61 w 160"/>
                  <a:gd name="T73" fmla="*/ 18 h 144"/>
                  <a:gd name="T74" fmla="*/ 62 w 160"/>
                  <a:gd name="T75" fmla="*/ 16 h 144"/>
                  <a:gd name="T76" fmla="*/ 64 w 160"/>
                  <a:gd name="T77" fmla="*/ 14 h 144"/>
                  <a:gd name="T78" fmla="*/ 64 w 160"/>
                  <a:gd name="T79" fmla="*/ 12 h 144"/>
                  <a:gd name="T80" fmla="*/ 64 w 160"/>
                  <a:gd name="T81" fmla="*/ 12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 h="144">
                    <a:moveTo>
                      <a:pt x="160" y="72"/>
                    </a:moveTo>
                    <a:lnTo>
                      <a:pt x="160" y="61"/>
                    </a:lnTo>
                    <a:lnTo>
                      <a:pt x="156" y="49"/>
                    </a:lnTo>
                    <a:lnTo>
                      <a:pt x="153" y="39"/>
                    </a:lnTo>
                    <a:lnTo>
                      <a:pt x="144" y="29"/>
                    </a:lnTo>
                    <a:lnTo>
                      <a:pt x="137" y="21"/>
                    </a:lnTo>
                    <a:lnTo>
                      <a:pt x="125" y="12"/>
                    </a:lnTo>
                    <a:lnTo>
                      <a:pt x="114" y="7"/>
                    </a:lnTo>
                    <a:lnTo>
                      <a:pt x="103" y="4"/>
                    </a:lnTo>
                    <a:lnTo>
                      <a:pt x="89" y="2"/>
                    </a:lnTo>
                    <a:lnTo>
                      <a:pt x="77" y="0"/>
                    </a:lnTo>
                    <a:lnTo>
                      <a:pt x="64" y="2"/>
                    </a:lnTo>
                    <a:lnTo>
                      <a:pt x="52" y="5"/>
                    </a:lnTo>
                    <a:lnTo>
                      <a:pt x="40" y="10"/>
                    </a:lnTo>
                    <a:lnTo>
                      <a:pt x="29" y="18"/>
                    </a:lnTo>
                    <a:lnTo>
                      <a:pt x="19" y="24"/>
                    </a:lnTo>
                    <a:lnTo>
                      <a:pt x="12" y="35"/>
                    </a:lnTo>
                    <a:lnTo>
                      <a:pt x="6" y="43"/>
                    </a:lnTo>
                    <a:lnTo>
                      <a:pt x="1" y="56"/>
                    </a:lnTo>
                    <a:lnTo>
                      <a:pt x="0" y="67"/>
                    </a:lnTo>
                    <a:lnTo>
                      <a:pt x="0" y="77"/>
                    </a:lnTo>
                    <a:lnTo>
                      <a:pt x="1" y="89"/>
                    </a:lnTo>
                    <a:lnTo>
                      <a:pt x="6" y="100"/>
                    </a:lnTo>
                    <a:lnTo>
                      <a:pt x="12" y="110"/>
                    </a:lnTo>
                    <a:lnTo>
                      <a:pt x="19" y="119"/>
                    </a:lnTo>
                    <a:lnTo>
                      <a:pt x="29" y="128"/>
                    </a:lnTo>
                    <a:lnTo>
                      <a:pt x="40" y="135"/>
                    </a:lnTo>
                    <a:lnTo>
                      <a:pt x="52" y="139"/>
                    </a:lnTo>
                    <a:lnTo>
                      <a:pt x="65" y="142"/>
                    </a:lnTo>
                    <a:lnTo>
                      <a:pt x="77" y="144"/>
                    </a:lnTo>
                    <a:lnTo>
                      <a:pt x="91" y="144"/>
                    </a:lnTo>
                    <a:lnTo>
                      <a:pt x="103" y="140"/>
                    </a:lnTo>
                    <a:lnTo>
                      <a:pt x="114" y="137"/>
                    </a:lnTo>
                    <a:lnTo>
                      <a:pt x="126" y="129"/>
                    </a:lnTo>
                    <a:lnTo>
                      <a:pt x="137" y="123"/>
                    </a:lnTo>
                    <a:lnTo>
                      <a:pt x="144" y="114"/>
                    </a:lnTo>
                    <a:lnTo>
                      <a:pt x="153" y="105"/>
                    </a:lnTo>
                    <a:lnTo>
                      <a:pt x="156" y="93"/>
                    </a:lnTo>
                    <a:lnTo>
                      <a:pt x="160" y="83"/>
                    </a:lnTo>
                    <a:lnTo>
                      <a:pt x="160" y="72"/>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8" name="Freeform 142">
                <a:extLst>
                  <a:ext uri="{FF2B5EF4-FFF2-40B4-BE49-F238E27FC236}">
                    <a16:creationId xmlns:a16="http://schemas.microsoft.com/office/drawing/2014/main" id="{FC568054-A362-4C66-955E-B8D02F8F7F3C}"/>
                  </a:ext>
                </a:extLst>
              </p:cNvPr>
              <p:cNvSpPr>
                <a:spLocks/>
              </p:cNvSpPr>
              <p:nvPr/>
            </p:nvSpPr>
            <p:spPr bwMode="auto">
              <a:xfrm>
                <a:off x="1735" y="527"/>
                <a:ext cx="2108" cy="26"/>
              </a:xfrm>
              <a:custGeom>
                <a:avLst/>
                <a:gdLst>
                  <a:gd name="T0" fmla="*/ 2108 w 5210"/>
                  <a:gd name="T1" fmla="*/ 26 h 152"/>
                  <a:gd name="T2" fmla="*/ 1822 w 5210"/>
                  <a:gd name="T3" fmla="*/ 20 h 152"/>
                  <a:gd name="T4" fmla="*/ 1268 w 5210"/>
                  <a:gd name="T5" fmla="*/ 9 h 152"/>
                  <a:gd name="T6" fmla="*/ 848 w 5210"/>
                  <a:gd name="T7" fmla="*/ 1 h 152"/>
                  <a:gd name="T8" fmla="*/ 664 w 5210"/>
                  <a:gd name="T9" fmla="*/ 0 h 152"/>
                  <a:gd name="T10" fmla="*/ 445 w 5210"/>
                  <a:gd name="T11" fmla="*/ 4 h 152"/>
                  <a:gd name="T12" fmla="*/ 0 w 5210"/>
                  <a:gd name="T13" fmla="*/ 15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10" h="152">
                    <a:moveTo>
                      <a:pt x="5210" y="152"/>
                    </a:moveTo>
                    <a:lnTo>
                      <a:pt x="4503" y="119"/>
                    </a:lnTo>
                    <a:lnTo>
                      <a:pt x="3134" y="52"/>
                    </a:lnTo>
                    <a:lnTo>
                      <a:pt x="2097" y="8"/>
                    </a:lnTo>
                    <a:lnTo>
                      <a:pt x="1640" y="0"/>
                    </a:lnTo>
                    <a:lnTo>
                      <a:pt x="1101" y="21"/>
                    </a:lnTo>
                    <a:lnTo>
                      <a:pt x="0" y="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09" name="Freeform 143">
                <a:extLst>
                  <a:ext uri="{FF2B5EF4-FFF2-40B4-BE49-F238E27FC236}">
                    <a16:creationId xmlns:a16="http://schemas.microsoft.com/office/drawing/2014/main" id="{A73EDDAB-75D7-44D4-B24C-EAECA2C0B4B5}"/>
                  </a:ext>
                </a:extLst>
              </p:cNvPr>
              <p:cNvSpPr>
                <a:spLocks/>
              </p:cNvSpPr>
              <p:nvPr/>
            </p:nvSpPr>
            <p:spPr bwMode="auto">
              <a:xfrm>
                <a:off x="1734" y="518"/>
                <a:ext cx="2109" cy="27"/>
              </a:xfrm>
              <a:custGeom>
                <a:avLst/>
                <a:gdLst>
                  <a:gd name="T0" fmla="*/ 2109 w 5212"/>
                  <a:gd name="T1" fmla="*/ 27 h 164"/>
                  <a:gd name="T2" fmla="*/ 689 w 5212"/>
                  <a:gd name="T3" fmla="*/ 0 h 164"/>
                  <a:gd name="T4" fmla="*/ 463 w 5212"/>
                  <a:gd name="T5" fmla="*/ 2 h 164"/>
                  <a:gd name="T6" fmla="*/ 0 w 5212"/>
                  <a:gd name="T7" fmla="*/ 7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12" h="164">
                    <a:moveTo>
                      <a:pt x="5212" y="164"/>
                    </a:moveTo>
                    <a:lnTo>
                      <a:pt x="1703" y="0"/>
                    </a:lnTo>
                    <a:lnTo>
                      <a:pt x="1144" y="11"/>
                    </a:lnTo>
                    <a:lnTo>
                      <a:pt x="0" y="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10" name="Freeform 144">
                <a:extLst>
                  <a:ext uri="{FF2B5EF4-FFF2-40B4-BE49-F238E27FC236}">
                    <a16:creationId xmlns:a16="http://schemas.microsoft.com/office/drawing/2014/main" id="{4E922D14-80DE-47C2-8AFE-92C426A096F2}"/>
                  </a:ext>
                </a:extLst>
              </p:cNvPr>
              <p:cNvSpPr>
                <a:spLocks/>
              </p:cNvSpPr>
              <p:nvPr/>
            </p:nvSpPr>
            <p:spPr bwMode="auto">
              <a:xfrm>
                <a:off x="2063" y="474"/>
                <a:ext cx="1780" cy="64"/>
              </a:xfrm>
              <a:custGeom>
                <a:avLst/>
                <a:gdLst>
                  <a:gd name="T0" fmla="*/ 1780 w 4401"/>
                  <a:gd name="T1" fmla="*/ 64 h 386"/>
                  <a:gd name="T2" fmla="*/ 344 w 4401"/>
                  <a:gd name="T3" fmla="*/ 34 h 386"/>
                  <a:gd name="T4" fmla="*/ 0 w 4401"/>
                  <a:gd name="T5" fmla="*/ 24 h 386"/>
                  <a:gd name="T6" fmla="*/ 461 w 4401"/>
                  <a:gd name="T7" fmla="*/ 9 h 386"/>
                  <a:gd name="T8" fmla="*/ 1000 w 4401"/>
                  <a:gd name="T9" fmla="*/ 3 h 386"/>
                  <a:gd name="T10" fmla="*/ 1578 w 4401"/>
                  <a:gd name="T11" fmla="*/ 0 h 386"/>
                  <a:gd name="T12" fmla="*/ 1779 w 4401"/>
                  <a:gd name="T13" fmla="*/ 1 h 3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01" h="386">
                    <a:moveTo>
                      <a:pt x="4401" y="386"/>
                    </a:moveTo>
                    <a:lnTo>
                      <a:pt x="851" y="208"/>
                    </a:lnTo>
                    <a:lnTo>
                      <a:pt x="0" y="143"/>
                    </a:lnTo>
                    <a:lnTo>
                      <a:pt x="1141" y="54"/>
                    </a:lnTo>
                    <a:lnTo>
                      <a:pt x="2472" y="21"/>
                    </a:lnTo>
                    <a:lnTo>
                      <a:pt x="3901" y="0"/>
                    </a:lnTo>
                    <a:lnTo>
                      <a:pt x="4399"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11" name="Freeform 145">
                <a:extLst>
                  <a:ext uri="{FF2B5EF4-FFF2-40B4-BE49-F238E27FC236}">
                    <a16:creationId xmlns:a16="http://schemas.microsoft.com/office/drawing/2014/main" id="{6C45C5DC-5254-4666-8EFC-D2BB8C47A0E2}"/>
                  </a:ext>
                </a:extLst>
              </p:cNvPr>
              <p:cNvSpPr>
                <a:spLocks/>
              </p:cNvSpPr>
              <p:nvPr/>
            </p:nvSpPr>
            <p:spPr bwMode="auto">
              <a:xfrm>
                <a:off x="2423" y="481"/>
                <a:ext cx="1420" cy="52"/>
              </a:xfrm>
              <a:custGeom>
                <a:avLst/>
                <a:gdLst>
                  <a:gd name="T0" fmla="*/ 1420 w 3509"/>
                  <a:gd name="T1" fmla="*/ 52 h 310"/>
                  <a:gd name="T2" fmla="*/ 336 w 3509"/>
                  <a:gd name="T3" fmla="*/ 28 h 310"/>
                  <a:gd name="T4" fmla="*/ 0 w 3509"/>
                  <a:gd name="T5" fmla="*/ 17 h 310"/>
                  <a:gd name="T6" fmla="*/ 605 w 3509"/>
                  <a:gd name="T7" fmla="*/ 6 h 310"/>
                  <a:gd name="T8" fmla="*/ 1099 w 3509"/>
                  <a:gd name="T9" fmla="*/ 0 h 310"/>
                  <a:gd name="T10" fmla="*/ 1419 w 3509"/>
                  <a:gd name="T11" fmla="*/ 0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09" h="310">
                    <a:moveTo>
                      <a:pt x="3509" y="310"/>
                    </a:moveTo>
                    <a:lnTo>
                      <a:pt x="830" y="165"/>
                    </a:lnTo>
                    <a:lnTo>
                      <a:pt x="0" y="100"/>
                    </a:lnTo>
                    <a:lnTo>
                      <a:pt x="1496" y="34"/>
                    </a:lnTo>
                    <a:lnTo>
                      <a:pt x="2717" y="0"/>
                    </a:lnTo>
                    <a:lnTo>
                      <a:pt x="350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12" name="Freeform 146">
                <a:extLst>
                  <a:ext uri="{FF2B5EF4-FFF2-40B4-BE49-F238E27FC236}">
                    <a16:creationId xmlns:a16="http://schemas.microsoft.com/office/drawing/2014/main" id="{3588EE6F-EE1B-4964-B673-8AE3F69DCE73}"/>
                  </a:ext>
                </a:extLst>
              </p:cNvPr>
              <p:cNvSpPr>
                <a:spLocks/>
              </p:cNvSpPr>
              <p:nvPr/>
            </p:nvSpPr>
            <p:spPr bwMode="auto">
              <a:xfrm>
                <a:off x="2861" y="490"/>
                <a:ext cx="981" cy="37"/>
              </a:xfrm>
              <a:custGeom>
                <a:avLst/>
                <a:gdLst>
                  <a:gd name="T0" fmla="*/ 981 w 2425"/>
                  <a:gd name="T1" fmla="*/ 37 h 224"/>
                  <a:gd name="T2" fmla="*/ 251 w 2425"/>
                  <a:gd name="T3" fmla="*/ 18 h 224"/>
                  <a:gd name="T4" fmla="*/ 0 w 2425"/>
                  <a:gd name="T5" fmla="*/ 7 h 224"/>
                  <a:gd name="T6" fmla="*/ 486 w 2425"/>
                  <a:gd name="T7" fmla="*/ 0 h 224"/>
                  <a:gd name="T8" fmla="*/ 813 w 2425"/>
                  <a:gd name="T9" fmla="*/ 0 h 224"/>
                  <a:gd name="T10" fmla="*/ 981 w 2425"/>
                  <a:gd name="T11" fmla="*/ 2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5" h="224">
                    <a:moveTo>
                      <a:pt x="2425" y="224"/>
                    </a:moveTo>
                    <a:lnTo>
                      <a:pt x="620" y="111"/>
                    </a:lnTo>
                    <a:lnTo>
                      <a:pt x="0" y="45"/>
                    </a:lnTo>
                    <a:lnTo>
                      <a:pt x="1201" y="0"/>
                    </a:lnTo>
                    <a:lnTo>
                      <a:pt x="2010" y="0"/>
                    </a:lnTo>
                    <a:lnTo>
                      <a:pt x="2425" y="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13" name="Freeform 147">
                <a:extLst>
                  <a:ext uri="{FF2B5EF4-FFF2-40B4-BE49-F238E27FC236}">
                    <a16:creationId xmlns:a16="http://schemas.microsoft.com/office/drawing/2014/main" id="{9D6C28CE-E1EA-4718-A490-77EF6C5CEFE4}"/>
                  </a:ext>
                </a:extLst>
              </p:cNvPr>
              <p:cNvSpPr>
                <a:spLocks/>
              </p:cNvSpPr>
              <p:nvPr/>
            </p:nvSpPr>
            <p:spPr bwMode="auto">
              <a:xfrm>
                <a:off x="3205" y="498"/>
                <a:ext cx="637" cy="23"/>
              </a:xfrm>
              <a:custGeom>
                <a:avLst/>
                <a:gdLst>
                  <a:gd name="T0" fmla="*/ 637 w 1576"/>
                  <a:gd name="T1" fmla="*/ 23 h 144"/>
                  <a:gd name="T2" fmla="*/ 110 w 1576"/>
                  <a:gd name="T3" fmla="*/ 7 h 144"/>
                  <a:gd name="T4" fmla="*/ 0 w 1576"/>
                  <a:gd name="T5" fmla="*/ 4 h 144"/>
                  <a:gd name="T6" fmla="*/ 327 w 1576"/>
                  <a:gd name="T7" fmla="*/ 0 h 144"/>
                  <a:gd name="T8" fmla="*/ 586 w 1576"/>
                  <a:gd name="T9" fmla="*/ 4 h 144"/>
                  <a:gd name="T10" fmla="*/ 637 w 1576"/>
                  <a:gd name="T11" fmla="*/ 5 h 1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6" h="144">
                    <a:moveTo>
                      <a:pt x="1576" y="144"/>
                    </a:moveTo>
                    <a:lnTo>
                      <a:pt x="272" y="46"/>
                    </a:lnTo>
                    <a:lnTo>
                      <a:pt x="0" y="22"/>
                    </a:lnTo>
                    <a:lnTo>
                      <a:pt x="809" y="0"/>
                    </a:lnTo>
                    <a:lnTo>
                      <a:pt x="1451" y="22"/>
                    </a:lnTo>
                    <a:lnTo>
                      <a:pt x="1576" y="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14" name="Freeform 148">
                <a:extLst>
                  <a:ext uri="{FF2B5EF4-FFF2-40B4-BE49-F238E27FC236}">
                    <a16:creationId xmlns:a16="http://schemas.microsoft.com/office/drawing/2014/main" id="{647FFDE4-818B-497D-BD73-DC4E87765D20}"/>
                  </a:ext>
                </a:extLst>
              </p:cNvPr>
              <p:cNvSpPr>
                <a:spLocks/>
              </p:cNvSpPr>
              <p:nvPr/>
            </p:nvSpPr>
            <p:spPr bwMode="auto">
              <a:xfrm>
                <a:off x="1734" y="463"/>
                <a:ext cx="2108" cy="33"/>
              </a:xfrm>
              <a:custGeom>
                <a:avLst/>
                <a:gdLst>
                  <a:gd name="T0" fmla="*/ 0 w 5210"/>
                  <a:gd name="T1" fmla="*/ 33 h 196"/>
                  <a:gd name="T2" fmla="*/ 328 w 5210"/>
                  <a:gd name="T3" fmla="*/ 27 h 196"/>
                  <a:gd name="T4" fmla="*/ 723 w 5210"/>
                  <a:gd name="T5" fmla="*/ 15 h 196"/>
                  <a:gd name="T6" fmla="*/ 1520 w 5210"/>
                  <a:gd name="T7" fmla="*/ 0 h 196"/>
                  <a:gd name="T8" fmla="*/ 1940 w 5210"/>
                  <a:gd name="T9" fmla="*/ 0 h 196"/>
                  <a:gd name="T10" fmla="*/ 2108 w 5210"/>
                  <a:gd name="T11" fmla="*/ 3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10" h="196">
                    <a:moveTo>
                      <a:pt x="0" y="196"/>
                    </a:moveTo>
                    <a:lnTo>
                      <a:pt x="811" y="162"/>
                    </a:lnTo>
                    <a:lnTo>
                      <a:pt x="1787" y="87"/>
                    </a:lnTo>
                    <a:lnTo>
                      <a:pt x="3756" y="0"/>
                    </a:lnTo>
                    <a:lnTo>
                      <a:pt x="4795" y="0"/>
                    </a:lnTo>
                    <a:lnTo>
                      <a:pt x="521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15" name="Freeform 149">
                <a:extLst>
                  <a:ext uri="{FF2B5EF4-FFF2-40B4-BE49-F238E27FC236}">
                    <a16:creationId xmlns:a16="http://schemas.microsoft.com/office/drawing/2014/main" id="{ED5BB48C-1BD4-4EC1-839B-7E79FDBAFD5C}"/>
                  </a:ext>
                </a:extLst>
              </p:cNvPr>
              <p:cNvSpPr>
                <a:spLocks/>
              </p:cNvSpPr>
              <p:nvPr/>
            </p:nvSpPr>
            <p:spPr bwMode="auto">
              <a:xfrm>
                <a:off x="1734" y="442"/>
                <a:ext cx="2108" cy="46"/>
              </a:xfrm>
              <a:custGeom>
                <a:avLst/>
                <a:gdLst>
                  <a:gd name="T0" fmla="*/ 0 w 5210"/>
                  <a:gd name="T1" fmla="*/ 46 h 277"/>
                  <a:gd name="T2" fmla="*/ 530 w 5210"/>
                  <a:gd name="T3" fmla="*/ 32 h 277"/>
                  <a:gd name="T4" fmla="*/ 1127 w 5210"/>
                  <a:gd name="T5" fmla="*/ 13 h 277"/>
                  <a:gd name="T6" fmla="*/ 1462 w 5210"/>
                  <a:gd name="T7" fmla="*/ 6 h 277"/>
                  <a:gd name="T8" fmla="*/ 1764 w 5210"/>
                  <a:gd name="T9" fmla="*/ 0 h 277"/>
                  <a:gd name="T10" fmla="*/ 1974 w 5210"/>
                  <a:gd name="T11" fmla="*/ 0 h 277"/>
                  <a:gd name="T12" fmla="*/ 2108 w 5210"/>
                  <a:gd name="T13" fmla="*/ 0 h 2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10" h="277">
                    <a:moveTo>
                      <a:pt x="0" y="277"/>
                    </a:moveTo>
                    <a:lnTo>
                      <a:pt x="1309" y="190"/>
                    </a:lnTo>
                    <a:lnTo>
                      <a:pt x="2785" y="77"/>
                    </a:lnTo>
                    <a:lnTo>
                      <a:pt x="3613" y="35"/>
                    </a:lnTo>
                    <a:lnTo>
                      <a:pt x="4361" y="0"/>
                    </a:lnTo>
                    <a:lnTo>
                      <a:pt x="4879" y="0"/>
                    </a:lnTo>
                    <a:lnTo>
                      <a:pt x="52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16" name="Freeform 150">
                <a:extLst>
                  <a:ext uri="{FF2B5EF4-FFF2-40B4-BE49-F238E27FC236}">
                    <a16:creationId xmlns:a16="http://schemas.microsoft.com/office/drawing/2014/main" id="{4F8D3D70-3B63-4998-A068-7DCF3698DE67}"/>
                  </a:ext>
                </a:extLst>
              </p:cNvPr>
              <p:cNvSpPr>
                <a:spLocks/>
              </p:cNvSpPr>
              <p:nvPr/>
            </p:nvSpPr>
            <p:spPr bwMode="auto">
              <a:xfrm>
                <a:off x="1734" y="422"/>
                <a:ext cx="2108" cy="61"/>
              </a:xfrm>
              <a:custGeom>
                <a:avLst/>
                <a:gdLst>
                  <a:gd name="T0" fmla="*/ 0 w 5210"/>
                  <a:gd name="T1" fmla="*/ 61 h 363"/>
                  <a:gd name="T2" fmla="*/ 639 w 5210"/>
                  <a:gd name="T3" fmla="*/ 41 h 363"/>
                  <a:gd name="T4" fmla="*/ 1226 w 5210"/>
                  <a:gd name="T5" fmla="*/ 19 h 363"/>
                  <a:gd name="T6" fmla="*/ 1554 w 5210"/>
                  <a:gd name="T7" fmla="*/ 9 h 363"/>
                  <a:gd name="T8" fmla="*/ 1764 w 5210"/>
                  <a:gd name="T9" fmla="*/ 3 h 363"/>
                  <a:gd name="T10" fmla="*/ 2108 w 5210"/>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10" h="363">
                    <a:moveTo>
                      <a:pt x="0" y="363"/>
                    </a:moveTo>
                    <a:lnTo>
                      <a:pt x="1579" y="244"/>
                    </a:lnTo>
                    <a:lnTo>
                      <a:pt x="3030" y="111"/>
                    </a:lnTo>
                    <a:lnTo>
                      <a:pt x="3842" y="54"/>
                    </a:lnTo>
                    <a:lnTo>
                      <a:pt x="4361" y="20"/>
                    </a:lnTo>
                    <a:lnTo>
                      <a:pt x="52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17" name="Freeform 151">
                <a:extLst>
                  <a:ext uri="{FF2B5EF4-FFF2-40B4-BE49-F238E27FC236}">
                    <a16:creationId xmlns:a16="http://schemas.microsoft.com/office/drawing/2014/main" id="{C194CE3B-760C-4B28-BDC9-C5BECF4A84E7}"/>
                  </a:ext>
                </a:extLst>
              </p:cNvPr>
              <p:cNvSpPr>
                <a:spLocks/>
              </p:cNvSpPr>
              <p:nvPr/>
            </p:nvSpPr>
            <p:spPr bwMode="auto">
              <a:xfrm>
                <a:off x="1734" y="404"/>
                <a:ext cx="1907" cy="73"/>
              </a:xfrm>
              <a:custGeom>
                <a:avLst/>
                <a:gdLst>
                  <a:gd name="T0" fmla="*/ 0 w 4712"/>
                  <a:gd name="T1" fmla="*/ 73 h 442"/>
                  <a:gd name="T2" fmla="*/ 647 w 4712"/>
                  <a:gd name="T3" fmla="*/ 49 h 442"/>
                  <a:gd name="T4" fmla="*/ 1261 w 4712"/>
                  <a:gd name="T5" fmla="*/ 23 h 442"/>
                  <a:gd name="T6" fmla="*/ 1520 w 4712"/>
                  <a:gd name="T7" fmla="*/ 13 h 442"/>
                  <a:gd name="T8" fmla="*/ 1714 w 4712"/>
                  <a:gd name="T9" fmla="*/ 5 h 442"/>
                  <a:gd name="T10" fmla="*/ 1907 w 4712"/>
                  <a:gd name="T11" fmla="*/ 0 h 4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12" h="442">
                    <a:moveTo>
                      <a:pt x="0" y="442"/>
                    </a:moveTo>
                    <a:lnTo>
                      <a:pt x="1599" y="298"/>
                    </a:lnTo>
                    <a:lnTo>
                      <a:pt x="3116" y="142"/>
                    </a:lnTo>
                    <a:lnTo>
                      <a:pt x="3756" y="77"/>
                    </a:lnTo>
                    <a:lnTo>
                      <a:pt x="4234" y="31"/>
                    </a:lnTo>
                    <a:lnTo>
                      <a:pt x="471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18" name="Freeform 152">
                <a:extLst>
                  <a:ext uri="{FF2B5EF4-FFF2-40B4-BE49-F238E27FC236}">
                    <a16:creationId xmlns:a16="http://schemas.microsoft.com/office/drawing/2014/main" id="{398D6A66-9715-42A7-97FB-B5969DF049C5}"/>
                  </a:ext>
                </a:extLst>
              </p:cNvPr>
              <p:cNvSpPr>
                <a:spLocks/>
              </p:cNvSpPr>
              <p:nvPr/>
            </p:nvSpPr>
            <p:spPr bwMode="auto">
              <a:xfrm>
                <a:off x="1734" y="395"/>
                <a:ext cx="1033" cy="38"/>
              </a:xfrm>
              <a:custGeom>
                <a:avLst/>
                <a:gdLst>
                  <a:gd name="T0" fmla="*/ 832 w 2553"/>
                  <a:gd name="T1" fmla="*/ 13 h 231"/>
                  <a:gd name="T2" fmla="*/ 798 w 2553"/>
                  <a:gd name="T3" fmla="*/ 13 h 231"/>
                  <a:gd name="T4" fmla="*/ 766 w 2553"/>
                  <a:gd name="T5" fmla="*/ 9 h 231"/>
                  <a:gd name="T6" fmla="*/ 815 w 2553"/>
                  <a:gd name="T7" fmla="*/ 5 h 231"/>
                  <a:gd name="T8" fmla="*/ 875 w 2553"/>
                  <a:gd name="T9" fmla="*/ 9 h 231"/>
                  <a:gd name="T10" fmla="*/ 899 w 2553"/>
                  <a:gd name="T11" fmla="*/ 13 h 231"/>
                  <a:gd name="T12" fmla="*/ 806 w 2553"/>
                  <a:gd name="T13" fmla="*/ 18 h 231"/>
                  <a:gd name="T14" fmla="*/ 732 w 2553"/>
                  <a:gd name="T15" fmla="*/ 16 h 231"/>
                  <a:gd name="T16" fmla="*/ 655 w 2553"/>
                  <a:gd name="T17" fmla="*/ 13 h 231"/>
                  <a:gd name="T18" fmla="*/ 766 w 2553"/>
                  <a:gd name="T19" fmla="*/ 2 h 231"/>
                  <a:gd name="T20" fmla="*/ 848 w 2553"/>
                  <a:gd name="T21" fmla="*/ 0 h 231"/>
                  <a:gd name="T22" fmla="*/ 957 w 2553"/>
                  <a:gd name="T23" fmla="*/ 5 h 231"/>
                  <a:gd name="T24" fmla="*/ 1033 w 2553"/>
                  <a:gd name="T25" fmla="*/ 9 h 231"/>
                  <a:gd name="T26" fmla="*/ 891 w 2553"/>
                  <a:gd name="T27" fmla="*/ 23 h 231"/>
                  <a:gd name="T28" fmla="*/ 782 w 2553"/>
                  <a:gd name="T29" fmla="*/ 25 h 231"/>
                  <a:gd name="T30" fmla="*/ 647 w 2553"/>
                  <a:gd name="T31" fmla="*/ 27 h 231"/>
                  <a:gd name="T32" fmla="*/ 387 w 2553"/>
                  <a:gd name="T33" fmla="*/ 25 h 231"/>
                  <a:gd name="T34" fmla="*/ 68 w 2553"/>
                  <a:gd name="T35" fmla="*/ 33 h 231"/>
                  <a:gd name="T36" fmla="*/ 0 w 2553"/>
                  <a:gd name="T37" fmla="*/ 38 h 2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53" h="231">
                    <a:moveTo>
                      <a:pt x="2057" y="77"/>
                    </a:moveTo>
                    <a:lnTo>
                      <a:pt x="1971" y="77"/>
                    </a:lnTo>
                    <a:lnTo>
                      <a:pt x="1892" y="54"/>
                    </a:lnTo>
                    <a:lnTo>
                      <a:pt x="2013" y="31"/>
                    </a:lnTo>
                    <a:lnTo>
                      <a:pt x="2162" y="54"/>
                    </a:lnTo>
                    <a:lnTo>
                      <a:pt x="2221" y="77"/>
                    </a:lnTo>
                    <a:lnTo>
                      <a:pt x="1993" y="109"/>
                    </a:lnTo>
                    <a:lnTo>
                      <a:pt x="1809" y="98"/>
                    </a:lnTo>
                    <a:lnTo>
                      <a:pt x="1620" y="77"/>
                    </a:lnTo>
                    <a:lnTo>
                      <a:pt x="1892" y="10"/>
                    </a:lnTo>
                    <a:lnTo>
                      <a:pt x="2096" y="0"/>
                    </a:lnTo>
                    <a:lnTo>
                      <a:pt x="2366" y="31"/>
                    </a:lnTo>
                    <a:lnTo>
                      <a:pt x="2553" y="54"/>
                    </a:lnTo>
                    <a:lnTo>
                      <a:pt x="2202" y="142"/>
                    </a:lnTo>
                    <a:lnTo>
                      <a:pt x="1932" y="154"/>
                    </a:lnTo>
                    <a:lnTo>
                      <a:pt x="1599" y="165"/>
                    </a:lnTo>
                    <a:lnTo>
                      <a:pt x="957" y="154"/>
                    </a:lnTo>
                    <a:lnTo>
                      <a:pt x="167" y="198"/>
                    </a:lnTo>
                    <a:lnTo>
                      <a:pt x="0" y="23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19" name="Freeform 153">
                <a:extLst>
                  <a:ext uri="{FF2B5EF4-FFF2-40B4-BE49-F238E27FC236}">
                    <a16:creationId xmlns:a16="http://schemas.microsoft.com/office/drawing/2014/main" id="{1BA08808-E763-499E-AC8D-6306310D605E}"/>
                  </a:ext>
                </a:extLst>
              </p:cNvPr>
              <p:cNvSpPr>
                <a:spLocks/>
              </p:cNvSpPr>
              <p:nvPr/>
            </p:nvSpPr>
            <p:spPr bwMode="auto">
              <a:xfrm>
                <a:off x="1734" y="385"/>
                <a:ext cx="1831" cy="87"/>
              </a:xfrm>
              <a:custGeom>
                <a:avLst/>
                <a:gdLst>
                  <a:gd name="T0" fmla="*/ 0 w 4526"/>
                  <a:gd name="T1" fmla="*/ 87 h 519"/>
                  <a:gd name="T2" fmla="*/ 1017 w 4526"/>
                  <a:gd name="T3" fmla="*/ 41 h 519"/>
                  <a:gd name="T4" fmla="*/ 1436 w 4526"/>
                  <a:gd name="T5" fmla="*/ 18 h 519"/>
                  <a:gd name="T6" fmla="*/ 1831 w 4526"/>
                  <a:gd name="T7" fmla="*/ 0 h 5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26" h="519">
                    <a:moveTo>
                      <a:pt x="0" y="519"/>
                    </a:moveTo>
                    <a:lnTo>
                      <a:pt x="2515" y="243"/>
                    </a:lnTo>
                    <a:lnTo>
                      <a:pt x="3550" y="110"/>
                    </a:lnTo>
                    <a:lnTo>
                      <a:pt x="452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20" name="Freeform 154">
                <a:extLst>
                  <a:ext uri="{FF2B5EF4-FFF2-40B4-BE49-F238E27FC236}">
                    <a16:creationId xmlns:a16="http://schemas.microsoft.com/office/drawing/2014/main" id="{8D705B1B-EACC-4DE8-AF43-C9479DC0DC46}"/>
                  </a:ext>
                </a:extLst>
              </p:cNvPr>
              <p:cNvSpPr>
                <a:spLocks/>
              </p:cNvSpPr>
              <p:nvPr/>
            </p:nvSpPr>
            <p:spPr bwMode="auto">
              <a:xfrm>
                <a:off x="1734" y="428"/>
                <a:ext cx="739" cy="38"/>
              </a:xfrm>
              <a:custGeom>
                <a:avLst/>
                <a:gdLst>
                  <a:gd name="T0" fmla="*/ 0 w 1827"/>
                  <a:gd name="T1" fmla="*/ 38 h 230"/>
                  <a:gd name="T2" fmla="*/ 529 w 1827"/>
                  <a:gd name="T3" fmla="*/ 9 h 230"/>
                  <a:gd name="T4" fmla="*/ 739 w 1827"/>
                  <a:gd name="T5" fmla="*/ 0 h 230"/>
                  <a:gd name="T6" fmla="*/ 387 w 1827"/>
                  <a:gd name="T7" fmla="*/ 2 h 230"/>
                  <a:gd name="T8" fmla="*/ 202 w 1827"/>
                  <a:gd name="T9" fmla="*/ 7 h 230"/>
                  <a:gd name="T10" fmla="*/ 0 w 1827"/>
                  <a:gd name="T11" fmla="*/ 17 h 2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27" h="230">
                    <a:moveTo>
                      <a:pt x="0" y="230"/>
                    </a:moveTo>
                    <a:lnTo>
                      <a:pt x="1309" y="56"/>
                    </a:lnTo>
                    <a:lnTo>
                      <a:pt x="1827" y="0"/>
                    </a:lnTo>
                    <a:lnTo>
                      <a:pt x="957" y="13"/>
                    </a:lnTo>
                    <a:lnTo>
                      <a:pt x="500" y="43"/>
                    </a:lnTo>
                    <a:lnTo>
                      <a:pt x="0" y="10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21" name="Freeform 155">
                <a:extLst>
                  <a:ext uri="{FF2B5EF4-FFF2-40B4-BE49-F238E27FC236}">
                    <a16:creationId xmlns:a16="http://schemas.microsoft.com/office/drawing/2014/main" id="{40D969E2-155C-4A4A-A552-2C6F1FA5121A}"/>
                  </a:ext>
                </a:extLst>
              </p:cNvPr>
              <p:cNvSpPr>
                <a:spLocks/>
              </p:cNvSpPr>
              <p:nvPr/>
            </p:nvSpPr>
            <p:spPr bwMode="auto">
              <a:xfrm>
                <a:off x="1734" y="385"/>
                <a:ext cx="1604" cy="37"/>
              </a:xfrm>
              <a:custGeom>
                <a:avLst/>
                <a:gdLst>
                  <a:gd name="T0" fmla="*/ 0 w 3964"/>
                  <a:gd name="T1" fmla="*/ 37 h 221"/>
                  <a:gd name="T2" fmla="*/ 277 w 3964"/>
                  <a:gd name="T3" fmla="*/ 28 h 221"/>
                  <a:gd name="T4" fmla="*/ 573 w 3964"/>
                  <a:gd name="T5" fmla="*/ 18 h 221"/>
                  <a:gd name="T6" fmla="*/ 715 w 3964"/>
                  <a:gd name="T7" fmla="*/ 9 h 221"/>
                  <a:gd name="T8" fmla="*/ 840 w 3964"/>
                  <a:gd name="T9" fmla="*/ 4 h 221"/>
                  <a:gd name="T10" fmla="*/ 925 w 3964"/>
                  <a:gd name="T11" fmla="*/ 4 h 221"/>
                  <a:gd name="T12" fmla="*/ 1100 w 3964"/>
                  <a:gd name="T13" fmla="*/ 9 h 221"/>
                  <a:gd name="T14" fmla="*/ 1303 w 3964"/>
                  <a:gd name="T15" fmla="*/ 9 h 221"/>
                  <a:gd name="T16" fmla="*/ 1513 w 3964"/>
                  <a:gd name="T17" fmla="*/ 4 h 221"/>
                  <a:gd name="T18" fmla="*/ 1604 w 3964"/>
                  <a:gd name="T19" fmla="*/ 0 h 2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64" h="221">
                    <a:moveTo>
                      <a:pt x="0" y="221"/>
                    </a:moveTo>
                    <a:lnTo>
                      <a:pt x="685" y="165"/>
                    </a:lnTo>
                    <a:lnTo>
                      <a:pt x="1415" y="110"/>
                    </a:lnTo>
                    <a:lnTo>
                      <a:pt x="1766" y="56"/>
                    </a:lnTo>
                    <a:lnTo>
                      <a:pt x="2077" y="22"/>
                    </a:lnTo>
                    <a:lnTo>
                      <a:pt x="2285" y="22"/>
                    </a:lnTo>
                    <a:lnTo>
                      <a:pt x="2719" y="54"/>
                    </a:lnTo>
                    <a:lnTo>
                      <a:pt x="3220" y="54"/>
                    </a:lnTo>
                    <a:lnTo>
                      <a:pt x="3738" y="22"/>
                    </a:lnTo>
                    <a:lnTo>
                      <a:pt x="396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22" name="Freeform 156">
                <a:extLst>
                  <a:ext uri="{FF2B5EF4-FFF2-40B4-BE49-F238E27FC236}">
                    <a16:creationId xmlns:a16="http://schemas.microsoft.com/office/drawing/2014/main" id="{A295A615-5791-4AF3-958E-574B2FD41A42}"/>
                  </a:ext>
                </a:extLst>
              </p:cNvPr>
              <p:cNvSpPr>
                <a:spLocks/>
              </p:cNvSpPr>
              <p:nvPr/>
            </p:nvSpPr>
            <p:spPr bwMode="auto">
              <a:xfrm>
                <a:off x="1734" y="387"/>
                <a:ext cx="706" cy="30"/>
              </a:xfrm>
              <a:custGeom>
                <a:avLst/>
                <a:gdLst>
                  <a:gd name="T0" fmla="*/ 0 w 1745"/>
                  <a:gd name="T1" fmla="*/ 30 h 179"/>
                  <a:gd name="T2" fmla="*/ 253 w 1745"/>
                  <a:gd name="T3" fmla="*/ 19 h 179"/>
                  <a:gd name="T4" fmla="*/ 563 w 1745"/>
                  <a:gd name="T5" fmla="*/ 4 h 179"/>
                  <a:gd name="T6" fmla="*/ 706 w 1745"/>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45" h="179">
                    <a:moveTo>
                      <a:pt x="0" y="179"/>
                    </a:moveTo>
                    <a:lnTo>
                      <a:pt x="625" y="112"/>
                    </a:lnTo>
                    <a:lnTo>
                      <a:pt x="1392" y="21"/>
                    </a:lnTo>
                    <a:lnTo>
                      <a:pt x="174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23" name="Line 157">
                <a:extLst>
                  <a:ext uri="{FF2B5EF4-FFF2-40B4-BE49-F238E27FC236}">
                    <a16:creationId xmlns:a16="http://schemas.microsoft.com/office/drawing/2014/main" id="{68F054A1-9F0A-47A2-AF1F-0D7C0A9E215B}"/>
                  </a:ext>
                </a:extLst>
              </p:cNvPr>
              <p:cNvSpPr>
                <a:spLocks noChangeShapeType="1"/>
              </p:cNvSpPr>
              <p:nvPr/>
            </p:nvSpPr>
            <p:spPr bwMode="auto">
              <a:xfrm flipV="1">
                <a:off x="1872" y="389"/>
                <a:ext cx="216"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24" name="Freeform 158">
                <a:extLst>
                  <a:ext uri="{FF2B5EF4-FFF2-40B4-BE49-F238E27FC236}">
                    <a16:creationId xmlns:a16="http://schemas.microsoft.com/office/drawing/2014/main" id="{F53C1B64-D6C5-46C1-9E2A-705CC1915BF1}"/>
                  </a:ext>
                </a:extLst>
              </p:cNvPr>
              <p:cNvSpPr>
                <a:spLocks/>
              </p:cNvSpPr>
              <p:nvPr/>
            </p:nvSpPr>
            <p:spPr bwMode="auto">
              <a:xfrm>
                <a:off x="1735" y="536"/>
                <a:ext cx="2108" cy="33"/>
              </a:xfrm>
              <a:custGeom>
                <a:avLst/>
                <a:gdLst>
                  <a:gd name="T0" fmla="*/ 0 w 5210"/>
                  <a:gd name="T1" fmla="*/ 24 h 197"/>
                  <a:gd name="T2" fmla="*/ 546 w 5210"/>
                  <a:gd name="T3" fmla="*/ 2 h 197"/>
                  <a:gd name="T4" fmla="*/ 756 w 5210"/>
                  <a:gd name="T5" fmla="*/ 0 h 197"/>
                  <a:gd name="T6" fmla="*/ 1151 w 5210"/>
                  <a:gd name="T7" fmla="*/ 9 h 197"/>
                  <a:gd name="T8" fmla="*/ 2108 w 5210"/>
                  <a:gd name="T9" fmla="*/ 33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10" h="197">
                    <a:moveTo>
                      <a:pt x="0" y="146"/>
                    </a:moveTo>
                    <a:lnTo>
                      <a:pt x="1350" y="13"/>
                    </a:lnTo>
                    <a:lnTo>
                      <a:pt x="1868" y="0"/>
                    </a:lnTo>
                    <a:lnTo>
                      <a:pt x="2844" y="55"/>
                    </a:lnTo>
                    <a:lnTo>
                      <a:pt x="5210" y="1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25" name="Freeform 159">
                <a:extLst>
                  <a:ext uri="{FF2B5EF4-FFF2-40B4-BE49-F238E27FC236}">
                    <a16:creationId xmlns:a16="http://schemas.microsoft.com/office/drawing/2014/main" id="{36266464-5B52-442D-A76C-8B0E12F6618F}"/>
                  </a:ext>
                </a:extLst>
              </p:cNvPr>
              <p:cNvSpPr>
                <a:spLocks/>
              </p:cNvSpPr>
              <p:nvPr/>
            </p:nvSpPr>
            <p:spPr bwMode="auto">
              <a:xfrm>
                <a:off x="1735" y="542"/>
                <a:ext cx="2108" cy="46"/>
              </a:xfrm>
              <a:custGeom>
                <a:avLst/>
                <a:gdLst>
                  <a:gd name="T0" fmla="*/ 0 w 5210"/>
                  <a:gd name="T1" fmla="*/ 35 h 276"/>
                  <a:gd name="T2" fmla="*/ 630 w 5210"/>
                  <a:gd name="T3" fmla="*/ 2 h 276"/>
                  <a:gd name="T4" fmla="*/ 723 w 5210"/>
                  <a:gd name="T5" fmla="*/ 0 h 276"/>
                  <a:gd name="T6" fmla="*/ 848 w 5210"/>
                  <a:gd name="T7" fmla="*/ 4 h 276"/>
                  <a:gd name="T8" fmla="*/ 1755 w 5210"/>
                  <a:gd name="T9" fmla="*/ 39 h 276"/>
                  <a:gd name="T10" fmla="*/ 2008 w 5210"/>
                  <a:gd name="T11" fmla="*/ 44 h 276"/>
                  <a:gd name="T12" fmla="*/ 2108 w 5210"/>
                  <a:gd name="T13" fmla="*/ 46 h 2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10" h="276">
                    <a:moveTo>
                      <a:pt x="0" y="211"/>
                    </a:moveTo>
                    <a:lnTo>
                      <a:pt x="1557" y="12"/>
                    </a:lnTo>
                    <a:lnTo>
                      <a:pt x="1786" y="0"/>
                    </a:lnTo>
                    <a:lnTo>
                      <a:pt x="2097" y="22"/>
                    </a:lnTo>
                    <a:lnTo>
                      <a:pt x="4338" y="231"/>
                    </a:lnTo>
                    <a:lnTo>
                      <a:pt x="4963" y="265"/>
                    </a:lnTo>
                    <a:lnTo>
                      <a:pt x="5210" y="27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26" name="Freeform 160">
                <a:extLst>
                  <a:ext uri="{FF2B5EF4-FFF2-40B4-BE49-F238E27FC236}">
                    <a16:creationId xmlns:a16="http://schemas.microsoft.com/office/drawing/2014/main" id="{7C368E19-A7F9-4799-AB74-124B47C3A8EC}"/>
                  </a:ext>
                </a:extLst>
              </p:cNvPr>
              <p:cNvSpPr>
                <a:spLocks/>
              </p:cNvSpPr>
              <p:nvPr/>
            </p:nvSpPr>
            <p:spPr bwMode="auto">
              <a:xfrm>
                <a:off x="1853" y="604"/>
                <a:ext cx="1823" cy="58"/>
              </a:xfrm>
              <a:custGeom>
                <a:avLst/>
                <a:gdLst>
                  <a:gd name="T0" fmla="*/ 1629 w 4504"/>
                  <a:gd name="T1" fmla="*/ 22 h 346"/>
                  <a:gd name="T2" fmla="*/ 1679 w 4504"/>
                  <a:gd name="T3" fmla="*/ 24 h 346"/>
                  <a:gd name="T4" fmla="*/ 1698 w 4504"/>
                  <a:gd name="T5" fmla="*/ 20 h 346"/>
                  <a:gd name="T6" fmla="*/ 1638 w 4504"/>
                  <a:gd name="T7" fmla="*/ 16 h 346"/>
                  <a:gd name="T8" fmla="*/ 1562 w 4504"/>
                  <a:gd name="T9" fmla="*/ 20 h 346"/>
                  <a:gd name="T10" fmla="*/ 1629 w 4504"/>
                  <a:gd name="T11" fmla="*/ 28 h 346"/>
                  <a:gd name="T12" fmla="*/ 1714 w 4504"/>
                  <a:gd name="T13" fmla="*/ 28 h 346"/>
                  <a:gd name="T14" fmla="*/ 1764 w 4504"/>
                  <a:gd name="T15" fmla="*/ 24 h 346"/>
                  <a:gd name="T16" fmla="*/ 1747 w 4504"/>
                  <a:gd name="T17" fmla="*/ 19 h 346"/>
                  <a:gd name="T18" fmla="*/ 1655 w 4504"/>
                  <a:gd name="T19" fmla="*/ 11 h 346"/>
                  <a:gd name="T20" fmla="*/ 1562 w 4504"/>
                  <a:gd name="T21" fmla="*/ 9 h 346"/>
                  <a:gd name="T22" fmla="*/ 1377 w 4504"/>
                  <a:gd name="T23" fmla="*/ 19 h 346"/>
                  <a:gd name="T24" fmla="*/ 1385 w 4504"/>
                  <a:gd name="T25" fmla="*/ 22 h 346"/>
                  <a:gd name="T26" fmla="*/ 1553 w 4504"/>
                  <a:gd name="T27" fmla="*/ 32 h 346"/>
                  <a:gd name="T28" fmla="*/ 1662 w 4504"/>
                  <a:gd name="T29" fmla="*/ 33 h 346"/>
                  <a:gd name="T30" fmla="*/ 1730 w 4504"/>
                  <a:gd name="T31" fmla="*/ 33 h 346"/>
                  <a:gd name="T32" fmla="*/ 1797 w 4504"/>
                  <a:gd name="T33" fmla="*/ 28 h 346"/>
                  <a:gd name="T34" fmla="*/ 1823 w 4504"/>
                  <a:gd name="T35" fmla="*/ 24 h 346"/>
                  <a:gd name="T36" fmla="*/ 1823 w 4504"/>
                  <a:gd name="T37" fmla="*/ 19 h 346"/>
                  <a:gd name="T38" fmla="*/ 1739 w 4504"/>
                  <a:gd name="T39" fmla="*/ 7 h 346"/>
                  <a:gd name="T40" fmla="*/ 1588 w 4504"/>
                  <a:gd name="T41" fmla="*/ 0 h 346"/>
                  <a:gd name="T42" fmla="*/ 1428 w 4504"/>
                  <a:gd name="T43" fmla="*/ 0 h 346"/>
                  <a:gd name="T44" fmla="*/ 1210 w 4504"/>
                  <a:gd name="T45" fmla="*/ 5 h 346"/>
                  <a:gd name="T46" fmla="*/ 839 w 4504"/>
                  <a:gd name="T47" fmla="*/ 17 h 346"/>
                  <a:gd name="T48" fmla="*/ 520 w 4504"/>
                  <a:gd name="T49" fmla="*/ 32 h 346"/>
                  <a:gd name="T50" fmla="*/ 0 w 4504"/>
                  <a:gd name="T51" fmla="*/ 58 h 3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04" h="346">
                    <a:moveTo>
                      <a:pt x="4025" y="131"/>
                    </a:moveTo>
                    <a:lnTo>
                      <a:pt x="4149" y="144"/>
                    </a:lnTo>
                    <a:lnTo>
                      <a:pt x="4195" y="122"/>
                    </a:lnTo>
                    <a:lnTo>
                      <a:pt x="4046" y="98"/>
                    </a:lnTo>
                    <a:lnTo>
                      <a:pt x="3859" y="122"/>
                    </a:lnTo>
                    <a:lnTo>
                      <a:pt x="4025" y="165"/>
                    </a:lnTo>
                    <a:lnTo>
                      <a:pt x="4234" y="165"/>
                    </a:lnTo>
                    <a:lnTo>
                      <a:pt x="4357" y="144"/>
                    </a:lnTo>
                    <a:lnTo>
                      <a:pt x="4317" y="111"/>
                    </a:lnTo>
                    <a:lnTo>
                      <a:pt x="4089" y="65"/>
                    </a:lnTo>
                    <a:lnTo>
                      <a:pt x="3859" y="55"/>
                    </a:lnTo>
                    <a:lnTo>
                      <a:pt x="3402" y="111"/>
                    </a:lnTo>
                    <a:lnTo>
                      <a:pt x="3423" y="131"/>
                    </a:lnTo>
                    <a:lnTo>
                      <a:pt x="3838" y="188"/>
                    </a:lnTo>
                    <a:lnTo>
                      <a:pt x="4107" y="198"/>
                    </a:lnTo>
                    <a:lnTo>
                      <a:pt x="4274" y="198"/>
                    </a:lnTo>
                    <a:lnTo>
                      <a:pt x="4440" y="165"/>
                    </a:lnTo>
                    <a:lnTo>
                      <a:pt x="4504" y="144"/>
                    </a:lnTo>
                    <a:lnTo>
                      <a:pt x="4504" y="111"/>
                    </a:lnTo>
                    <a:lnTo>
                      <a:pt x="4296" y="44"/>
                    </a:lnTo>
                    <a:lnTo>
                      <a:pt x="3923" y="0"/>
                    </a:lnTo>
                    <a:lnTo>
                      <a:pt x="3527" y="0"/>
                    </a:lnTo>
                    <a:lnTo>
                      <a:pt x="2989" y="31"/>
                    </a:lnTo>
                    <a:lnTo>
                      <a:pt x="2074" y="100"/>
                    </a:lnTo>
                    <a:lnTo>
                      <a:pt x="1285" y="188"/>
                    </a:lnTo>
                    <a:lnTo>
                      <a:pt x="0" y="3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27" name="Freeform 161">
                <a:extLst>
                  <a:ext uri="{FF2B5EF4-FFF2-40B4-BE49-F238E27FC236}">
                    <a16:creationId xmlns:a16="http://schemas.microsoft.com/office/drawing/2014/main" id="{E60CAA44-337D-46F6-939D-1DE33BBF1884}"/>
                  </a:ext>
                </a:extLst>
              </p:cNvPr>
              <p:cNvSpPr>
                <a:spLocks/>
              </p:cNvSpPr>
              <p:nvPr/>
            </p:nvSpPr>
            <p:spPr bwMode="auto">
              <a:xfrm>
                <a:off x="2020" y="630"/>
                <a:ext cx="1823" cy="37"/>
              </a:xfrm>
              <a:custGeom>
                <a:avLst/>
                <a:gdLst>
                  <a:gd name="T0" fmla="*/ 1823 w 4505"/>
                  <a:gd name="T1" fmla="*/ 2 h 221"/>
                  <a:gd name="T2" fmla="*/ 1647 w 4505"/>
                  <a:gd name="T3" fmla="*/ 9 h 221"/>
                  <a:gd name="T4" fmla="*/ 1521 w 4505"/>
                  <a:gd name="T5" fmla="*/ 13 h 221"/>
                  <a:gd name="T6" fmla="*/ 1352 w 4505"/>
                  <a:gd name="T7" fmla="*/ 11 h 221"/>
                  <a:gd name="T8" fmla="*/ 1067 w 4505"/>
                  <a:gd name="T9" fmla="*/ 0 h 221"/>
                  <a:gd name="T10" fmla="*/ 689 w 4505"/>
                  <a:gd name="T11" fmla="*/ 0 h 221"/>
                  <a:gd name="T12" fmla="*/ 462 w 4505"/>
                  <a:gd name="T13" fmla="*/ 9 h 221"/>
                  <a:gd name="T14" fmla="*/ 0 w 4505"/>
                  <a:gd name="T15" fmla="*/ 37 h 2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05" h="221">
                    <a:moveTo>
                      <a:pt x="4505" y="10"/>
                    </a:moveTo>
                    <a:lnTo>
                      <a:pt x="4070" y="54"/>
                    </a:lnTo>
                    <a:lnTo>
                      <a:pt x="3758" y="75"/>
                    </a:lnTo>
                    <a:lnTo>
                      <a:pt x="3340" y="67"/>
                    </a:lnTo>
                    <a:lnTo>
                      <a:pt x="2637" y="0"/>
                    </a:lnTo>
                    <a:lnTo>
                      <a:pt x="1703" y="2"/>
                    </a:lnTo>
                    <a:lnTo>
                      <a:pt x="1142" y="54"/>
                    </a:lnTo>
                    <a:lnTo>
                      <a:pt x="0" y="2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28" name="Freeform 162">
                <a:extLst>
                  <a:ext uri="{FF2B5EF4-FFF2-40B4-BE49-F238E27FC236}">
                    <a16:creationId xmlns:a16="http://schemas.microsoft.com/office/drawing/2014/main" id="{D5849D2B-9173-467D-AB63-6137A4DEBA32}"/>
                  </a:ext>
                </a:extLst>
              </p:cNvPr>
              <p:cNvSpPr>
                <a:spLocks/>
              </p:cNvSpPr>
              <p:nvPr/>
            </p:nvSpPr>
            <p:spPr bwMode="auto">
              <a:xfrm>
                <a:off x="2281" y="647"/>
                <a:ext cx="1378" cy="20"/>
              </a:xfrm>
              <a:custGeom>
                <a:avLst/>
                <a:gdLst>
                  <a:gd name="T0" fmla="*/ 1378 w 3404"/>
                  <a:gd name="T1" fmla="*/ 5 h 121"/>
                  <a:gd name="T2" fmla="*/ 1167 w 3404"/>
                  <a:gd name="T3" fmla="*/ 9 h 121"/>
                  <a:gd name="T4" fmla="*/ 882 w 3404"/>
                  <a:gd name="T5" fmla="*/ 1 h 121"/>
                  <a:gd name="T6" fmla="*/ 655 w 3404"/>
                  <a:gd name="T7" fmla="*/ 0 h 121"/>
                  <a:gd name="T8" fmla="*/ 445 w 3404"/>
                  <a:gd name="T9" fmla="*/ 2 h 121"/>
                  <a:gd name="T10" fmla="*/ 201 w 3404"/>
                  <a:gd name="T11" fmla="*/ 11 h 121"/>
                  <a:gd name="T12" fmla="*/ 0 w 3404"/>
                  <a:gd name="T13" fmla="*/ 2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04" h="121">
                    <a:moveTo>
                      <a:pt x="3404" y="32"/>
                    </a:moveTo>
                    <a:lnTo>
                      <a:pt x="2884" y="54"/>
                    </a:lnTo>
                    <a:lnTo>
                      <a:pt x="2178" y="8"/>
                    </a:lnTo>
                    <a:lnTo>
                      <a:pt x="1617" y="0"/>
                    </a:lnTo>
                    <a:lnTo>
                      <a:pt x="1099" y="10"/>
                    </a:lnTo>
                    <a:lnTo>
                      <a:pt x="497" y="65"/>
                    </a:lnTo>
                    <a:lnTo>
                      <a:pt x="0" y="1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29" name="Freeform 163">
                <a:extLst>
                  <a:ext uri="{FF2B5EF4-FFF2-40B4-BE49-F238E27FC236}">
                    <a16:creationId xmlns:a16="http://schemas.microsoft.com/office/drawing/2014/main" id="{578CFE20-B2CF-4554-A26B-6182D03B4C4E}"/>
                  </a:ext>
                </a:extLst>
              </p:cNvPr>
              <p:cNvSpPr>
                <a:spLocks/>
              </p:cNvSpPr>
              <p:nvPr/>
            </p:nvSpPr>
            <p:spPr bwMode="auto">
              <a:xfrm>
                <a:off x="1886" y="597"/>
                <a:ext cx="1957" cy="41"/>
              </a:xfrm>
              <a:custGeom>
                <a:avLst/>
                <a:gdLst>
                  <a:gd name="T0" fmla="*/ 0 w 4837"/>
                  <a:gd name="T1" fmla="*/ 41 h 248"/>
                  <a:gd name="T2" fmla="*/ 823 w 4837"/>
                  <a:gd name="T3" fmla="*/ 11 h 248"/>
                  <a:gd name="T4" fmla="*/ 1294 w 4837"/>
                  <a:gd name="T5" fmla="*/ 0 h 248"/>
                  <a:gd name="T6" fmla="*/ 1529 w 4837"/>
                  <a:gd name="T7" fmla="*/ 0 h 248"/>
                  <a:gd name="T8" fmla="*/ 1705 w 4837"/>
                  <a:gd name="T9" fmla="*/ 5 h 248"/>
                  <a:gd name="T10" fmla="*/ 1872 w 4837"/>
                  <a:gd name="T11" fmla="*/ 16 h 248"/>
                  <a:gd name="T12" fmla="*/ 1957 w 4837"/>
                  <a:gd name="T13" fmla="*/ 23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37" h="248">
                    <a:moveTo>
                      <a:pt x="0" y="248"/>
                    </a:moveTo>
                    <a:lnTo>
                      <a:pt x="2035" y="67"/>
                    </a:lnTo>
                    <a:lnTo>
                      <a:pt x="3199" y="0"/>
                    </a:lnTo>
                    <a:lnTo>
                      <a:pt x="3778" y="0"/>
                    </a:lnTo>
                    <a:lnTo>
                      <a:pt x="4215" y="31"/>
                    </a:lnTo>
                    <a:lnTo>
                      <a:pt x="4628" y="99"/>
                    </a:lnTo>
                    <a:lnTo>
                      <a:pt x="4837" y="14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30" name="Freeform 164">
                <a:extLst>
                  <a:ext uri="{FF2B5EF4-FFF2-40B4-BE49-F238E27FC236}">
                    <a16:creationId xmlns:a16="http://schemas.microsoft.com/office/drawing/2014/main" id="{EA778168-8657-4EE2-AFE2-2D65C965A4CC}"/>
                  </a:ext>
                </a:extLst>
              </p:cNvPr>
              <p:cNvSpPr>
                <a:spLocks/>
              </p:cNvSpPr>
              <p:nvPr/>
            </p:nvSpPr>
            <p:spPr bwMode="auto">
              <a:xfrm>
                <a:off x="1735" y="580"/>
                <a:ext cx="2108" cy="32"/>
              </a:xfrm>
              <a:custGeom>
                <a:avLst/>
                <a:gdLst>
                  <a:gd name="T0" fmla="*/ 2108 w 5210"/>
                  <a:gd name="T1" fmla="*/ 25 h 188"/>
                  <a:gd name="T2" fmla="*/ 1730 w 5210"/>
                  <a:gd name="T3" fmla="*/ 8 h 188"/>
                  <a:gd name="T4" fmla="*/ 1328 w 5210"/>
                  <a:gd name="T5" fmla="*/ 0 h 188"/>
                  <a:gd name="T6" fmla="*/ 765 w 5210"/>
                  <a:gd name="T7" fmla="*/ 4 h 188"/>
                  <a:gd name="T8" fmla="*/ 168 w 5210"/>
                  <a:gd name="T9" fmla="*/ 25 h 188"/>
                  <a:gd name="T10" fmla="*/ 0 w 5210"/>
                  <a:gd name="T11" fmla="*/ 32 h 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10" h="188">
                    <a:moveTo>
                      <a:pt x="5210" y="144"/>
                    </a:moveTo>
                    <a:lnTo>
                      <a:pt x="4276" y="45"/>
                    </a:lnTo>
                    <a:lnTo>
                      <a:pt x="3281" y="0"/>
                    </a:lnTo>
                    <a:lnTo>
                      <a:pt x="1890" y="23"/>
                    </a:lnTo>
                    <a:lnTo>
                      <a:pt x="415" y="144"/>
                    </a:lnTo>
                    <a:lnTo>
                      <a:pt x="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31" name="Freeform 165">
                <a:extLst>
                  <a:ext uri="{FF2B5EF4-FFF2-40B4-BE49-F238E27FC236}">
                    <a16:creationId xmlns:a16="http://schemas.microsoft.com/office/drawing/2014/main" id="{F49BBDDA-37A9-4338-9176-3AEF0DFB71D8}"/>
                  </a:ext>
                </a:extLst>
              </p:cNvPr>
              <p:cNvSpPr>
                <a:spLocks/>
              </p:cNvSpPr>
              <p:nvPr/>
            </p:nvSpPr>
            <p:spPr bwMode="auto">
              <a:xfrm>
                <a:off x="1735" y="560"/>
                <a:ext cx="1193" cy="42"/>
              </a:xfrm>
              <a:custGeom>
                <a:avLst/>
                <a:gdLst>
                  <a:gd name="T0" fmla="*/ 0 w 2949"/>
                  <a:gd name="T1" fmla="*/ 42 h 251"/>
                  <a:gd name="T2" fmla="*/ 487 w 2949"/>
                  <a:gd name="T3" fmla="*/ 20 h 251"/>
                  <a:gd name="T4" fmla="*/ 848 w 2949"/>
                  <a:gd name="T5" fmla="*/ 11 h 251"/>
                  <a:gd name="T6" fmla="*/ 1193 w 2949"/>
                  <a:gd name="T7" fmla="*/ 9 h 251"/>
                  <a:gd name="T8" fmla="*/ 789 w 2949"/>
                  <a:gd name="T9" fmla="*/ 0 h 251"/>
                  <a:gd name="T10" fmla="*/ 572 w 2949"/>
                  <a:gd name="T11" fmla="*/ 2 h 251"/>
                  <a:gd name="T12" fmla="*/ 303 w 2949"/>
                  <a:gd name="T13" fmla="*/ 15 h 251"/>
                  <a:gd name="T14" fmla="*/ 0 w 2949"/>
                  <a:gd name="T15" fmla="*/ 31 h 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49" h="251">
                    <a:moveTo>
                      <a:pt x="0" y="251"/>
                    </a:moveTo>
                    <a:lnTo>
                      <a:pt x="1203" y="119"/>
                    </a:lnTo>
                    <a:lnTo>
                      <a:pt x="2097" y="64"/>
                    </a:lnTo>
                    <a:lnTo>
                      <a:pt x="2949" y="51"/>
                    </a:lnTo>
                    <a:lnTo>
                      <a:pt x="1951" y="0"/>
                    </a:lnTo>
                    <a:lnTo>
                      <a:pt x="1413" y="10"/>
                    </a:lnTo>
                    <a:lnTo>
                      <a:pt x="748" y="88"/>
                    </a:lnTo>
                    <a:lnTo>
                      <a:pt x="0" y="1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32" name="Freeform 166">
                <a:extLst>
                  <a:ext uri="{FF2B5EF4-FFF2-40B4-BE49-F238E27FC236}">
                    <a16:creationId xmlns:a16="http://schemas.microsoft.com/office/drawing/2014/main" id="{1703117A-56E9-4FB8-BA94-66B8DE503164}"/>
                  </a:ext>
                </a:extLst>
              </p:cNvPr>
              <p:cNvSpPr>
                <a:spLocks/>
              </p:cNvSpPr>
              <p:nvPr/>
            </p:nvSpPr>
            <p:spPr bwMode="auto">
              <a:xfrm>
                <a:off x="1734" y="503"/>
                <a:ext cx="437" cy="13"/>
              </a:xfrm>
              <a:custGeom>
                <a:avLst/>
                <a:gdLst>
                  <a:gd name="T0" fmla="*/ 0 w 1080"/>
                  <a:gd name="T1" fmla="*/ 0 h 77"/>
                  <a:gd name="T2" fmla="*/ 437 w 1080"/>
                  <a:gd name="T3" fmla="*/ 7 h 77"/>
                  <a:gd name="T4" fmla="*/ 0 w 1080"/>
                  <a:gd name="T5" fmla="*/ 13 h 77"/>
                  <a:gd name="T6" fmla="*/ 0 60000 65536"/>
                  <a:gd name="T7" fmla="*/ 0 60000 65536"/>
                  <a:gd name="T8" fmla="*/ 0 60000 65536"/>
                </a:gdLst>
                <a:ahLst/>
                <a:cxnLst>
                  <a:cxn ang="T6">
                    <a:pos x="T0" y="T1"/>
                  </a:cxn>
                  <a:cxn ang="T7">
                    <a:pos x="T2" y="T3"/>
                  </a:cxn>
                  <a:cxn ang="T8">
                    <a:pos x="T4" y="T5"/>
                  </a:cxn>
                </a:cxnLst>
                <a:rect l="0" t="0" r="r" b="b"/>
                <a:pathLst>
                  <a:path w="1080" h="77">
                    <a:moveTo>
                      <a:pt x="0" y="0"/>
                    </a:moveTo>
                    <a:lnTo>
                      <a:pt x="1080" y="44"/>
                    </a:lnTo>
                    <a:lnTo>
                      <a:pt x="0"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33" name="Freeform 167">
                <a:extLst>
                  <a:ext uri="{FF2B5EF4-FFF2-40B4-BE49-F238E27FC236}">
                    <a16:creationId xmlns:a16="http://schemas.microsoft.com/office/drawing/2014/main" id="{473D6EAF-2B2F-43FF-9CE8-9CADABB689C1}"/>
                  </a:ext>
                </a:extLst>
              </p:cNvPr>
              <p:cNvSpPr>
                <a:spLocks/>
              </p:cNvSpPr>
              <p:nvPr/>
            </p:nvSpPr>
            <p:spPr bwMode="auto">
              <a:xfrm>
                <a:off x="1735" y="591"/>
                <a:ext cx="1200" cy="41"/>
              </a:xfrm>
              <a:custGeom>
                <a:avLst/>
                <a:gdLst>
                  <a:gd name="T0" fmla="*/ 0 w 2967"/>
                  <a:gd name="T1" fmla="*/ 28 h 243"/>
                  <a:gd name="T2" fmla="*/ 638 w 2967"/>
                  <a:gd name="T3" fmla="*/ 7 h 243"/>
                  <a:gd name="T4" fmla="*/ 1200 w 2967"/>
                  <a:gd name="T5" fmla="*/ 0 h 243"/>
                  <a:gd name="T6" fmla="*/ 747 w 2967"/>
                  <a:gd name="T7" fmla="*/ 13 h 243"/>
                  <a:gd name="T8" fmla="*/ 252 w 2967"/>
                  <a:gd name="T9" fmla="*/ 30 h 243"/>
                  <a:gd name="T10" fmla="*/ 0 w 2967"/>
                  <a:gd name="T11" fmla="*/ 41 h 2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67" h="243">
                    <a:moveTo>
                      <a:pt x="0" y="168"/>
                    </a:moveTo>
                    <a:lnTo>
                      <a:pt x="1577" y="44"/>
                    </a:lnTo>
                    <a:lnTo>
                      <a:pt x="2967" y="0"/>
                    </a:lnTo>
                    <a:lnTo>
                      <a:pt x="1847" y="78"/>
                    </a:lnTo>
                    <a:lnTo>
                      <a:pt x="623" y="178"/>
                    </a:lnTo>
                    <a:lnTo>
                      <a:pt x="0" y="2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34" name="Freeform 168">
                <a:extLst>
                  <a:ext uri="{FF2B5EF4-FFF2-40B4-BE49-F238E27FC236}">
                    <a16:creationId xmlns:a16="http://schemas.microsoft.com/office/drawing/2014/main" id="{54C109C2-C385-42DC-81FE-7C9865421D32}"/>
                  </a:ext>
                </a:extLst>
              </p:cNvPr>
              <p:cNvSpPr>
                <a:spLocks/>
              </p:cNvSpPr>
              <p:nvPr/>
            </p:nvSpPr>
            <p:spPr bwMode="auto">
              <a:xfrm>
                <a:off x="2591" y="657"/>
                <a:ext cx="529" cy="12"/>
              </a:xfrm>
              <a:custGeom>
                <a:avLst/>
                <a:gdLst>
                  <a:gd name="T0" fmla="*/ 0 w 1307"/>
                  <a:gd name="T1" fmla="*/ 12 h 67"/>
                  <a:gd name="T2" fmla="*/ 152 w 1307"/>
                  <a:gd name="T3" fmla="*/ 2 h 67"/>
                  <a:gd name="T4" fmla="*/ 303 w 1307"/>
                  <a:gd name="T5" fmla="*/ 0 h 67"/>
                  <a:gd name="T6" fmla="*/ 529 w 1307"/>
                  <a:gd name="T7" fmla="*/ 8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7" h="67">
                    <a:moveTo>
                      <a:pt x="0" y="67"/>
                    </a:moveTo>
                    <a:lnTo>
                      <a:pt x="375" y="10"/>
                    </a:lnTo>
                    <a:lnTo>
                      <a:pt x="748" y="0"/>
                    </a:lnTo>
                    <a:lnTo>
                      <a:pt x="1307"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35" name="Freeform 169">
                <a:extLst>
                  <a:ext uri="{FF2B5EF4-FFF2-40B4-BE49-F238E27FC236}">
                    <a16:creationId xmlns:a16="http://schemas.microsoft.com/office/drawing/2014/main" id="{3A244779-2A95-4536-9DF7-0D572117D1FB}"/>
                  </a:ext>
                </a:extLst>
              </p:cNvPr>
              <p:cNvSpPr>
                <a:spLocks/>
              </p:cNvSpPr>
              <p:nvPr/>
            </p:nvSpPr>
            <p:spPr bwMode="auto">
              <a:xfrm>
                <a:off x="1738" y="389"/>
                <a:ext cx="76" cy="31"/>
              </a:xfrm>
              <a:custGeom>
                <a:avLst/>
                <a:gdLst>
                  <a:gd name="T0" fmla="*/ 67 w 190"/>
                  <a:gd name="T1" fmla="*/ 25 h 183"/>
                  <a:gd name="T2" fmla="*/ 67 w 190"/>
                  <a:gd name="T3" fmla="*/ 25 h 183"/>
                  <a:gd name="T4" fmla="*/ 64 w 190"/>
                  <a:gd name="T5" fmla="*/ 27 h 183"/>
                  <a:gd name="T6" fmla="*/ 60 w 190"/>
                  <a:gd name="T7" fmla="*/ 28 h 183"/>
                  <a:gd name="T8" fmla="*/ 55 w 190"/>
                  <a:gd name="T9" fmla="*/ 30 h 183"/>
                  <a:gd name="T10" fmla="*/ 49 w 190"/>
                  <a:gd name="T11" fmla="*/ 30 h 183"/>
                  <a:gd name="T12" fmla="*/ 44 w 190"/>
                  <a:gd name="T13" fmla="*/ 31 h 183"/>
                  <a:gd name="T14" fmla="*/ 38 w 190"/>
                  <a:gd name="T15" fmla="*/ 31 h 183"/>
                  <a:gd name="T16" fmla="*/ 33 w 190"/>
                  <a:gd name="T17" fmla="*/ 31 h 183"/>
                  <a:gd name="T18" fmla="*/ 27 w 190"/>
                  <a:gd name="T19" fmla="*/ 31 h 183"/>
                  <a:gd name="T20" fmla="*/ 22 w 190"/>
                  <a:gd name="T21" fmla="*/ 30 h 183"/>
                  <a:gd name="T22" fmla="*/ 17 w 190"/>
                  <a:gd name="T23" fmla="*/ 29 h 183"/>
                  <a:gd name="T24" fmla="*/ 12 w 190"/>
                  <a:gd name="T25" fmla="*/ 28 h 183"/>
                  <a:gd name="T26" fmla="*/ 9 w 190"/>
                  <a:gd name="T27" fmla="*/ 26 h 183"/>
                  <a:gd name="T28" fmla="*/ 6 w 190"/>
                  <a:gd name="T29" fmla="*/ 25 h 183"/>
                  <a:gd name="T30" fmla="*/ 3 w 190"/>
                  <a:gd name="T31" fmla="*/ 23 h 183"/>
                  <a:gd name="T32" fmla="*/ 1 w 190"/>
                  <a:gd name="T33" fmla="*/ 21 h 183"/>
                  <a:gd name="T34" fmla="*/ 0 w 190"/>
                  <a:gd name="T35" fmla="*/ 19 h 183"/>
                  <a:gd name="T36" fmla="*/ 0 w 190"/>
                  <a:gd name="T37" fmla="*/ 17 h 183"/>
                  <a:gd name="T38" fmla="*/ 0 w 190"/>
                  <a:gd name="T39" fmla="*/ 15 h 183"/>
                  <a:gd name="T40" fmla="*/ 2 w 190"/>
                  <a:gd name="T41" fmla="*/ 13 h 183"/>
                  <a:gd name="T42" fmla="*/ 4 w 190"/>
                  <a:gd name="T43" fmla="*/ 11 h 183"/>
                  <a:gd name="T44" fmla="*/ 7 w 190"/>
                  <a:gd name="T45" fmla="*/ 9 h 183"/>
                  <a:gd name="T46" fmla="*/ 10 w 190"/>
                  <a:gd name="T47" fmla="*/ 7 h 183"/>
                  <a:gd name="T48" fmla="*/ 15 w 190"/>
                  <a:gd name="T49" fmla="*/ 6 h 183"/>
                  <a:gd name="T50" fmla="*/ 17 w 190"/>
                  <a:gd name="T51" fmla="*/ 5 h 183"/>
                  <a:gd name="T52" fmla="*/ 21 w 190"/>
                  <a:gd name="T53" fmla="*/ 4 h 183"/>
                  <a:gd name="T54" fmla="*/ 24 w 190"/>
                  <a:gd name="T55" fmla="*/ 2 h 183"/>
                  <a:gd name="T56" fmla="*/ 30 w 190"/>
                  <a:gd name="T57" fmla="*/ 1 h 183"/>
                  <a:gd name="T58" fmla="*/ 35 w 190"/>
                  <a:gd name="T59" fmla="*/ 0 h 183"/>
                  <a:gd name="T60" fmla="*/ 40 w 190"/>
                  <a:gd name="T61" fmla="*/ 0 h 183"/>
                  <a:gd name="T62" fmla="*/ 46 w 190"/>
                  <a:gd name="T63" fmla="*/ 0 h 183"/>
                  <a:gd name="T64" fmla="*/ 46 w 190"/>
                  <a:gd name="T65" fmla="*/ 4 h 183"/>
                  <a:gd name="T66" fmla="*/ 41 w 190"/>
                  <a:gd name="T67" fmla="*/ 4 h 183"/>
                  <a:gd name="T68" fmla="*/ 36 w 190"/>
                  <a:gd name="T69" fmla="*/ 4 h 183"/>
                  <a:gd name="T70" fmla="*/ 33 w 190"/>
                  <a:gd name="T71" fmla="*/ 5 h 183"/>
                  <a:gd name="T72" fmla="*/ 28 w 190"/>
                  <a:gd name="T73" fmla="*/ 6 h 183"/>
                  <a:gd name="T74" fmla="*/ 24 w 190"/>
                  <a:gd name="T75" fmla="*/ 7 h 183"/>
                  <a:gd name="T76" fmla="*/ 22 w 190"/>
                  <a:gd name="T77" fmla="*/ 8 h 183"/>
                  <a:gd name="T78" fmla="*/ 20 w 190"/>
                  <a:gd name="T79" fmla="*/ 10 h 183"/>
                  <a:gd name="T80" fmla="*/ 17 w 190"/>
                  <a:gd name="T81" fmla="*/ 12 h 183"/>
                  <a:gd name="T82" fmla="*/ 76 w 190"/>
                  <a:gd name="T83" fmla="*/ 12 h 183"/>
                  <a:gd name="T84" fmla="*/ 76 w 190"/>
                  <a:gd name="T85" fmla="*/ 16 h 183"/>
                  <a:gd name="T86" fmla="*/ 17 w 190"/>
                  <a:gd name="T87" fmla="*/ 16 h 183"/>
                  <a:gd name="T88" fmla="*/ 19 w 190"/>
                  <a:gd name="T89" fmla="*/ 17 h 183"/>
                  <a:gd name="T90" fmla="*/ 21 w 190"/>
                  <a:gd name="T91" fmla="*/ 19 h 183"/>
                  <a:gd name="T92" fmla="*/ 23 w 190"/>
                  <a:gd name="T93" fmla="*/ 20 h 183"/>
                  <a:gd name="T94" fmla="*/ 26 w 190"/>
                  <a:gd name="T95" fmla="*/ 22 h 183"/>
                  <a:gd name="T96" fmla="*/ 30 w 190"/>
                  <a:gd name="T97" fmla="*/ 23 h 183"/>
                  <a:gd name="T98" fmla="*/ 35 w 190"/>
                  <a:gd name="T99" fmla="*/ 24 h 183"/>
                  <a:gd name="T100" fmla="*/ 40 w 190"/>
                  <a:gd name="T101" fmla="*/ 24 h 183"/>
                  <a:gd name="T102" fmla="*/ 44 w 190"/>
                  <a:gd name="T103" fmla="*/ 24 h 183"/>
                  <a:gd name="T104" fmla="*/ 49 w 190"/>
                  <a:gd name="T105" fmla="*/ 24 h 183"/>
                  <a:gd name="T106" fmla="*/ 54 w 190"/>
                  <a:gd name="T107" fmla="*/ 24 h 183"/>
                  <a:gd name="T108" fmla="*/ 58 w 190"/>
                  <a:gd name="T109" fmla="*/ 23 h 183"/>
                  <a:gd name="T110" fmla="*/ 67 w 190"/>
                  <a:gd name="T111" fmla="*/ 25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0" h="183">
                    <a:moveTo>
                      <a:pt x="168" y="148"/>
                    </a:moveTo>
                    <a:lnTo>
                      <a:pt x="167" y="148"/>
                    </a:lnTo>
                    <a:lnTo>
                      <a:pt x="159" y="159"/>
                    </a:lnTo>
                    <a:lnTo>
                      <a:pt x="149" y="167"/>
                    </a:lnTo>
                    <a:lnTo>
                      <a:pt x="137" y="175"/>
                    </a:lnTo>
                    <a:lnTo>
                      <a:pt x="123" y="178"/>
                    </a:lnTo>
                    <a:lnTo>
                      <a:pt x="109" y="181"/>
                    </a:lnTo>
                    <a:lnTo>
                      <a:pt x="95" y="183"/>
                    </a:lnTo>
                    <a:lnTo>
                      <a:pt x="82" y="183"/>
                    </a:lnTo>
                    <a:lnTo>
                      <a:pt x="67" y="181"/>
                    </a:lnTo>
                    <a:lnTo>
                      <a:pt x="55" y="178"/>
                    </a:lnTo>
                    <a:lnTo>
                      <a:pt x="43" y="170"/>
                    </a:lnTo>
                    <a:lnTo>
                      <a:pt x="31" y="164"/>
                    </a:lnTo>
                    <a:lnTo>
                      <a:pt x="22" y="154"/>
                    </a:lnTo>
                    <a:lnTo>
                      <a:pt x="14" y="146"/>
                    </a:lnTo>
                    <a:lnTo>
                      <a:pt x="8" y="134"/>
                    </a:lnTo>
                    <a:lnTo>
                      <a:pt x="2" y="124"/>
                    </a:lnTo>
                    <a:lnTo>
                      <a:pt x="0" y="111"/>
                    </a:lnTo>
                    <a:lnTo>
                      <a:pt x="0" y="99"/>
                    </a:lnTo>
                    <a:lnTo>
                      <a:pt x="0" y="86"/>
                    </a:lnTo>
                    <a:lnTo>
                      <a:pt x="4" y="75"/>
                    </a:lnTo>
                    <a:lnTo>
                      <a:pt x="10" y="64"/>
                    </a:lnTo>
                    <a:lnTo>
                      <a:pt x="18" y="53"/>
                    </a:lnTo>
                    <a:lnTo>
                      <a:pt x="25" y="43"/>
                    </a:lnTo>
                    <a:lnTo>
                      <a:pt x="37" y="35"/>
                    </a:lnTo>
                    <a:lnTo>
                      <a:pt x="42" y="30"/>
                    </a:lnTo>
                    <a:lnTo>
                      <a:pt x="52" y="21"/>
                    </a:lnTo>
                    <a:lnTo>
                      <a:pt x="61" y="14"/>
                    </a:lnTo>
                    <a:lnTo>
                      <a:pt x="76" y="8"/>
                    </a:lnTo>
                    <a:lnTo>
                      <a:pt x="88" y="2"/>
                    </a:lnTo>
                    <a:lnTo>
                      <a:pt x="101" y="0"/>
                    </a:lnTo>
                    <a:lnTo>
                      <a:pt x="115" y="0"/>
                    </a:lnTo>
                    <a:lnTo>
                      <a:pt x="115" y="21"/>
                    </a:lnTo>
                    <a:lnTo>
                      <a:pt x="103" y="21"/>
                    </a:lnTo>
                    <a:lnTo>
                      <a:pt x="91" y="24"/>
                    </a:lnTo>
                    <a:lnTo>
                      <a:pt x="82" y="27"/>
                    </a:lnTo>
                    <a:lnTo>
                      <a:pt x="70" y="34"/>
                    </a:lnTo>
                    <a:lnTo>
                      <a:pt x="61" y="41"/>
                    </a:lnTo>
                    <a:lnTo>
                      <a:pt x="54" y="49"/>
                    </a:lnTo>
                    <a:lnTo>
                      <a:pt x="49" y="59"/>
                    </a:lnTo>
                    <a:lnTo>
                      <a:pt x="43" y="72"/>
                    </a:lnTo>
                    <a:lnTo>
                      <a:pt x="190" y="72"/>
                    </a:lnTo>
                    <a:lnTo>
                      <a:pt x="190" y="92"/>
                    </a:lnTo>
                    <a:lnTo>
                      <a:pt x="43" y="92"/>
                    </a:lnTo>
                    <a:lnTo>
                      <a:pt x="48" y="100"/>
                    </a:lnTo>
                    <a:lnTo>
                      <a:pt x="52" y="111"/>
                    </a:lnTo>
                    <a:lnTo>
                      <a:pt x="58" y="119"/>
                    </a:lnTo>
                    <a:lnTo>
                      <a:pt x="65" y="127"/>
                    </a:lnTo>
                    <a:lnTo>
                      <a:pt x="76" y="134"/>
                    </a:lnTo>
                    <a:lnTo>
                      <a:pt x="88" y="139"/>
                    </a:lnTo>
                    <a:lnTo>
                      <a:pt x="99" y="143"/>
                    </a:lnTo>
                    <a:lnTo>
                      <a:pt x="111" y="143"/>
                    </a:lnTo>
                    <a:lnTo>
                      <a:pt x="123" y="143"/>
                    </a:lnTo>
                    <a:lnTo>
                      <a:pt x="135" y="141"/>
                    </a:lnTo>
                    <a:lnTo>
                      <a:pt x="144" y="135"/>
                    </a:lnTo>
                    <a:lnTo>
                      <a:pt x="168"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6" name="Freeform 170">
                <a:extLst>
                  <a:ext uri="{FF2B5EF4-FFF2-40B4-BE49-F238E27FC236}">
                    <a16:creationId xmlns:a16="http://schemas.microsoft.com/office/drawing/2014/main" id="{3169FC1C-064A-48AC-84AD-5B07C18CCFD8}"/>
                  </a:ext>
                </a:extLst>
              </p:cNvPr>
              <p:cNvSpPr>
                <a:spLocks/>
              </p:cNvSpPr>
              <p:nvPr/>
            </p:nvSpPr>
            <p:spPr bwMode="auto">
              <a:xfrm>
                <a:off x="1784" y="389"/>
                <a:ext cx="36" cy="27"/>
              </a:xfrm>
              <a:custGeom>
                <a:avLst/>
                <a:gdLst>
                  <a:gd name="T0" fmla="*/ 0 w 91"/>
                  <a:gd name="T1" fmla="*/ 0 h 164"/>
                  <a:gd name="T2" fmla="*/ 5 w 91"/>
                  <a:gd name="T3" fmla="*/ 0 h 164"/>
                  <a:gd name="T4" fmla="*/ 10 w 91"/>
                  <a:gd name="T5" fmla="*/ 0 h 164"/>
                  <a:gd name="T6" fmla="*/ 15 w 91"/>
                  <a:gd name="T7" fmla="*/ 1 h 164"/>
                  <a:gd name="T8" fmla="*/ 19 w 91"/>
                  <a:gd name="T9" fmla="*/ 2 h 164"/>
                  <a:gd name="T10" fmla="*/ 24 w 91"/>
                  <a:gd name="T11" fmla="*/ 3 h 164"/>
                  <a:gd name="T12" fmla="*/ 28 w 91"/>
                  <a:gd name="T13" fmla="*/ 5 h 164"/>
                  <a:gd name="T14" fmla="*/ 31 w 91"/>
                  <a:gd name="T15" fmla="*/ 6 h 164"/>
                  <a:gd name="T16" fmla="*/ 34 w 91"/>
                  <a:gd name="T17" fmla="*/ 8 h 164"/>
                  <a:gd name="T18" fmla="*/ 35 w 91"/>
                  <a:gd name="T19" fmla="*/ 10 h 164"/>
                  <a:gd name="T20" fmla="*/ 36 w 91"/>
                  <a:gd name="T21" fmla="*/ 12 h 164"/>
                  <a:gd name="T22" fmla="*/ 36 w 91"/>
                  <a:gd name="T23" fmla="*/ 14 h 164"/>
                  <a:gd name="T24" fmla="*/ 35 w 91"/>
                  <a:gd name="T25" fmla="*/ 16 h 164"/>
                  <a:gd name="T26" fmla="*/ 34 w 91"/>
                  <a:gd name="T27" fmla="*/ 18 h 164"/>
                  <a:gd name="T28" fmla="*/ 31 w 91"/>
                  <a:gd name="T29" fmla="*/ 20 h 164"/>
                  <a:gd name="T30" fmla="*/ 29 w 91"/>
                  <a:gd name="T31" fmla="*/ 22 h 164"/>
                  <a:gd name="T32" fmla="*/ 25 w 91"/>
                  <a:gd name="T33" fmla="*/ 23 h 164"/>
                  <a:gd name="T34" fmla="*/ 21 w 91"/>
                  <a:gd name="T35" fmla="*/ 25 h 164"/>
                  <a:gd name="T36" fmla="*/ 16 w 91"/>
                  <a:gd name="T37" fmla="*/ 25 h 164"/>
                  <a:gd name="T38" fmla="*/ 11 w 91"/>
                  <a:gd name="T39" fmla="*/ 26 h 164"/>
                  <a:gd name="T40" fmla="*/ 6 w 91"/>
                  <a:gd name="T41" fmla="*/ 27 h 164"/>
                  <a:gd name="T42" fmla="*/ 0 w 91"/>
                  <a:gd name="T43" fmla="*/ 27 h 164"/>
                  <a:gd name="T44" fmla="*/ 0 w 91"/>
                  <a:gd name="T45" fmla="*/ 24 h 164"/>
                  <a:gd name="T46" fmla="*/ 5 w 91"/>
                  <a:gd name="T47" fmla="*/ 24 h 164"/>
                  <a:gd name="T48" fmla="*/ 9 w 91"/>
                  <a:gd name="T49" fmla="*/ 23 h 164"/>
                  <a:gd name="T50" fmla="*/ 13 w 91"/>
                  <a:gd name="T51" fmla="*/ 22 h 164"/>
                  <a:gd name="T52" fmla="*/ 17 w 91"/>
                  <a:gd name="T53" fmla="*/ 21 h 164"/>
                  <a:gd name="T54" fmla="*/ 21 w 91"/>
                  <a:gd name="T55" fmla="*/ 20 h 164"/>
                  <a:gd name="T56" fmla="*/ 24 w 91"/>
                  <a:gd name="T57" fmla="*/ 19 h 164"/>
                  <a:gd name="T58" fmla="*/ 26 w 91"/>
                  <a:gd name="T59" fmla="*/ 17 h 164"/>
                  <a:gd name="T60" fmla="*/ 27 w 91"/>
                  <a:gd name="T61" fmla="*/ 15 h 164"/>
                  <a:gd name="T62" fmla="*/ 28 w 91"/>
                  <a:gd name="T63" fmla="*/ 13 h 164"/>
                  <a:gd name="T64" fmla="*/ 27 w 91"/>
                  <a:gd name="T65" fmla="*/ 12 h 164"/>
                  <a:gd name="T66" fmla="*/ 26 w 91"/>
                  <a:gd name="T67" fmla="*/ 10 h 164"/>
                  <a:gd name="T68" fmla="*/ 24 w 91"/>
                  <a:gd name="T69" fmla="*/ 8 h 164"/>
                  <a:gd name="T70" fmla="*/ 21 w 91"/>
                  <a:gd name="T71" fmla="*/ 7 h 164"/>
                  <a:gd name="T72" fmla="*/ 18 w 91"/>
                  <a:gd name="T73" fmla="*/ 6 h 164"/>
                  <a:gd name="T74" fmla="*/ 14 w 91"/>
                  <a:gd name="T75" fmla="*/ 5 h 164"/>
                  <a:gd name="T76" fmla="*/ 9 w 91"/>
                  <a:gd name="T77" fmla="*/ 4 h 164"/>
                  <a:gd name="T78" fmla="*/ 5 w 91"/>
                  <a:gd name="T79" fmla="*/ 3 h 164"/>
                  <a:gd name="T80" fmla="*/ 0 w 91"/>
                  <a:gd name="T81" fmla="*/ 3 h 164"/>
                  <a:gd name="T82" fmla="*/ 0 w 91"/>
                  <a:gd name="T83" fmla="*/ 3 h 164"/>
                  <a:gd name="T84" fmla="*/ 0 w 91"/>
                  <a:gd name="T85" fmla="*/ 0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 h="164">
                    <a:moveTo>
                      <a:pt x="0" y="0"/>
                    </a:moveTo>
                    <a:lnTo>
                      <a:pt x="12" y="0"/>
                    </a:lnTo>
                    <a:lnTo>
                      <a:pt x="25" y="2"/>
                    </a:lnTo>
                    <a:lnTo>
                      <a:pt x="37" y="8"/>
                    </a:lnTo>
                    <a:lnTo>
                      <a:pt x="49" y="13"/>
                    </a:lnTo>
                    <a:lnTo>
                      <a:pt x="61" y="21"/>
                    </a:lnTo>
                    <a:lnTo>
                      <a:pt x="71" y="29"/>
                    </a:lnTo>
                    <a:lnTo>
                      <a:pt x="79" y="39"/>
                    </a:lnTo>
                    <a:lnTo>
                      <a:pt x="85" y="49"/>
                    </a:lnTo>
                    <a:lnTo>
                      <a:pt x="89" y="62"/>
                    </a:lnTo>
                    <a:lnTo>
                      <a:pt x="91" y="75"/>
                    </a:lnTo>
                    <a:lnTo>
                      <a:pt x="91" y="86"/>
                    </a:lnTo>
                    <a:lnTo>
                      <a:pt x="89" y="99"/>
                    </a:lnTo>
                    <a:lnTo>
                      <a:pt x="85" y="111"/>
                    </a:lnTo>
                    <a:lnTo>
                      <a:pt x="79" y="121"/>
                    </a:lnTo>
                    <a:lnTo>
                      <a:pt x="73" y="132"/>
                    </a:lnTo>
                    <a:lnTo>
                      <a:pt x="64" y="141"/>
                    </a:lnTo>
                    <a:lnTo>
                      <a:pt x="52" y="149"/>
                    </a:lnTo>
                    <a:lnTo>
                      <a:pt x="40" y="154"/>
                    </a:lnTo>
                    <a:lnTo>
                      <a:pt x="28" y="160"/>
                    </a:lnTo>
                    <a:lnTo>
                      <a:pt x="14" y="162"/>
                    </a:lnTo>
                    <a:lnTo>
                      <a:pt x="0" y="164"/>
                    </a:lnTo>
                    <a:lnTo>
                      <a:pt x="0" y="143"/>
                    </a:lnTo>
                    <a:lnTo>
                      <a:pt x="12" y="143"/>
                    </a:lnTo>
                    <a:lnTo>
                      <a:pt x="24" y="139"/>
                    </a:lnTo>
                    <a:lnTo>
                      <a:pt x="34" y="135"/>
                    </a:lnTo>
                    <a:lnTo>
                      <a:pt x="43" y="129"/>
                    </a:lnTo>
                    <a:lnTo>
                      <a:pt x="54" y="121"/>
                    </a:lnTo>
                    <a:lnTo>
                      <a:pt x="60" y="113"/>
                    </a:lnTo>
                    <a:lnTo>
                      <a:pt x="65" y="102"/>
                    </a:lnTo>
                    <a:lnTo>
                      <a:pt x="67" y="94"/>
                    </a:lnTo>
                    <a:lnTo>
                      <a:pt x="70" y="81"/>
                    </a:lnTo>
                    <a:lnTo>
                      <a:pt x="67" y="70"/>
                    </a:lnTo>
                    <a:lnTo>
                      <a:pt x="65" y="60"/>
                    </a:lnTo>
                    <a:lnTo>
                      <a:pt x="60" y="51"/>
                    </a:lnTo>
                    <a:lnTo>
                      <a:pt x="54" y="43"/>
                    </a:lnTo>
                    <a:lnTo>
                      <a:pt x="46" y="35"/>
                    </a:lnTo>
                    <a:lnTo>
                      <a:pt x="36" y="29"/>
                    </a:lnTo>
                    <a:lnTo>
                      <a:pt x="24" y="24"/>
                    </a:lnTo>
                    <a:lnTo>
                      <a:pt x="12"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7" name="Freeform 171">
                <a:extLst>
                  <a:ext uri="{FF2B5EF4-FFF2-40B4-BE49-F238E27FC236}">
                    <a16:creationId xmlns:a16="http://schemas.microsoft.com/office/drawing/2014/main" id="{551E6EAB-A98F-4183-BAC8-A29118057663}"/>
                  </a:ext>
                </a:extLst>
              </p:cNvPr>
              <p:cNvSpPr>
                <a:spLocks/>
              </p:cNvSpPr>
              <p:nvPr/>
            </p:nvSpPr>
            <p:spPr bwMode="auto">
              <a:xfrm>
                <a:off x="3750" y="389"/>
                <a:ext cx="77" cy="31"/>
              </a:xfrm>
              <a:custGeom>
                <a:avLst/>
                <a:gdLst>
                  <a:gd name="T0" fmla="*/ 68 w 191"/>
                  <a:gd name="T1" fmla="*/ 25 h 183"/>
                  <a:gd name="T2" fmla="*/ 67 w 191"/>
                  <a:gd name="T3" fmla="*/ 25 h 183"/>
                  <a:gd name="T4" fmla="*/ 64 w 191"/>
                  <a:gd name="T5" fmla="*/ 27 h 183"/>
                  <a:gd name="T6" fmla="*/ 60 w 191"/>
                  <a:gd name="T7" fmla="*/ 28 h 183"/>
                  <a:gd name="T8" fmla="*/ 55 w 191"/>
                  <a:gd name="T9" fmla="*/ 30 h 183"/>
                  <a:gd name="T10" fmla="*/ 50 w 191"/>
                  <a:gd name="T11" fmla="*/ 30 h 183"/>
                  <a:gd name="T12" fmla="*/ 45 w 191"/>
                  <a:gd name="T13" fmla="*/ 31 h 183"/>
                  <a:gd name="T14" fmla="*/ 39 w 191"/>
                  <a:gd name="T15" fmla="*/ 31 h 183"/>
                  <a:gd name="T16" fmla="*/ 34 w 191"/>
                  <a:gd name="T17" fmla="*/ 31 h 183"/>
                  <a:gd name="T18" fmla="*/ 28 w 191"/>
                  <a:gd name="T19" fmla="*/ 31 h 183"/>
                  <a:gd name="T20" fmla="*/ 23 w 191"/>
                  <a:gd name="T21" fmla="*/ 30 h 183"/>
                  <a:gd name="T22" fmla="*/ 18 w 191"/>
                  <a:gd name="T23" fmla="*/ 29 h 183"/>
                  <a:gd name="T24" fmla="*/ 13 w 191"/>
                  <a:gd name="T25" fmla="*/ 28 h 183"/>
                  <a:gd name="T26" fmla="*/ 8 w 191"/>
                  <a:gd name="T27" fmla="*/ 26 h 183"/>
                  <a:gd name="T28" fmla="*/ 6 w 191"/>
                  <a:gd name="T29" fmla="*/ 25 h 183"/>
                  <a:gd name="T30" fmla="*/ 3 w 191"/>
                  <a:gd name="T31" fmla="*/ 23 h 183"/>
                  <a:gd name="T32" fmla="*/ 2 w 191"/>
                  <a:gd name="T33" fmla="*/ 21 h 183"/>
                  <a:gd name="T34" fmla="*/ 0 w 191"/>
                  <a:gd name="T35" fmla="*/ 19 h 183"/>
                  <a:gd name="T36" fmla="*/ 0 w 191"/>
                  <a:gd name="T37" fmla="*/ 17 h 183"/>
                  <a:gd name="T38" fmla="*/ 0 w 191"/>
                  <a:gd name="T39" fmla="*/ 15 h 183"/>
                  <a:gd name="T40" fmla="*/ 2 w 191"/>
                  <a:gd name="T41" fmla="*/ 13 h 183"/>
                  <a:gd name="T42" fmla="*/ 4 w 191"/>
                  <a:gd name="T43" fmla="*/ 11 h 183"/>
                  <a:gd name="T44" fmla="*/ 7 w 191"/>
                  <a:gd name="T45" fmla="*/ 9 h 183"/>
                  <a:gd name="T46" fmla="*/ 11 w 191"/>
                  <a:gd name="T47" fmla="*/ 7 h 183"/>
                  <a:gd name="T48" fmla="*/ 15 w 191"/>
                  <a:gd name="T49" fmla="*/ 6 h 183"/>
                  <a:gd name="T50" fmla="*/ 17 w 191"/>
                  <a:gd name="T51" fmla="*/ 5 h 183"/>
                  <a:gd name="T52" fmla="*/ 21 w 191"/>
                  <a:gd name="T53" fmla="*/ 4 h 183"/>
                  <a:gd name="T54" fmla="*/ 25 w 191"/>
                  <a:gd name="T55" fmla="*/ 2 h 183"/>
                  <a:gd name="T56" fmla="*/ 30 w 191"/>
                  <a:gd name="T57" fmla="*/ 1 h 183"/>
                  <a:gd name="T58" fmla="*/ 36 w 191"/>
                  <a:gd name="T59" fmla="*/ 0 h 183"/>
                  <a:gd name="T60" fmla="*/ 42 w 191"/>
                  <a:gd name="T61" fmla="*/ 0 h 183"/>
                  <a:gd name="T62" fmla="*/ 47 w 191"/>
                  <a:gd name="T63" fmla="*/ 0 h 183"/>
                  <a:gd name="T64" fmla="*/ 47 w 191"/>
                  <a:gd name="T65" fmla="*/ 4 h 183"/>
                  <a:gd name="T66" fmla="*/ 42 w 191"/>
                  <a:gd name="T67" fmla="*/ 4 h 183"/>
                  <a:gd name="T68" fmla="*/ 37 w 191"/>
                  <a:gd name="T69" fmla="*/ 4 h 183"/>
                  <a:gd name="T70" fmla="*/ 33 w 191"/>
                  <a:gd name="T71" fmla="*/ 5 h 183"/>
                  <a:gd name="T72" fmla="*/ 29 w 191"/>
                  <a:gd name="T73" fmla="*/ 6 h 183"/>
                  <a:gd name="T74" fmla="*/ 25 w 191"/>
                  <a:gd name="T75" fmla="*/ 7 h 183"/>
                  <a:gd name="T76" fmla="*/ 23 w 191"/>
                  <a:gd name="T77" fmla="*/ 8 h 183"/>
                  <a:gd name="T78" fmla="*/ 20 w 191"/>
                  <a:gd name="T79" fmla="*/ 10 h 183"/>
                  <a:gd name="T80" fmla="*/ 18 w 191"/>
                  <a:gd name="T81" fmla="*/ 12 h 183"/>
                  <a:gd name="T82" fmla="*/ 77 w 191"/>
                  <a:gd name="T83" fmla="*/ 12 h 183"/>
                  <a:gd name="T84" fmla="*/ 77 w 191"/>
                  <a:gd name="T85" fmla="*/ 16 h 183"/>
                  <a:gd name="T86" fmla="*/ 18 w 191"/>
                  <a:gd name="T87" fmla="*/ 16 h 183"/>
                  <a:gd name="T88" fmla="*/ 19 w 191"/>
                  <a:gd name="T89" fmla="*/ 17 h 183"/>
                  <a:gd name="T90" fmla="*/ 21 w 191"/>
                  <a:gd name="T91" fmla="*/ 19 h 183"/>
                  <a:gd name="T92" fmla="*/ 24 w 191"/>
                  <a:gd name="T93" fmla="*/ 20 h 183"/>
                  <a:gd name="T94" fmla="*/ 27 w 191"/>
                  <a:gd name="T95" fmla="*/ 22 h 183"/>
                  <a:gd name="T96" fmla="*/ 31 w 191"/>
                  <a:gd name="T97" fmla="*/ 23 h 183"/>
                  <a:gd name="T98" fmla="*/ 35 w 191"/>
                  <a:gd name="T99" fmla="*/ 24 h 183"/>
                  <a:gd name="T100" fmla="*/ 40 w 191"/>
                  <a:gd name="T101" fmla="*/ 24 h 183"/>
                  <a:gd name="T102" fmla="*/ 45 w 191"/>
                  <a:gd name="T103" fmla="*/ 24 h 183"/>
                  <a:gd name="T104" fmla="*/ 50 w 191"/>
                  <a:gd name="T105" fmla="*/ 24 h 183"/>
                  <a:gd name="T106" fmla="*/ 54 w 191"/>
                  <a:gd name="T107" fmla="*/ 24 h 183"/>
                  <a:gd name="T108" fmla="*/ 58 w 191"/>
                  <a:gd name="T109" fmla="*/ 23 h 183"/>
                  <a:gd name="T110" fmla="*/ 68 w 191"/>
                  <a:gd name="T111" fmla="*/ 25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69" y="148"/>
                    </a:moveTo>
                    <a:lnTo>
                      <a:pt x="167" y="148"/>
                    </a:lnTo>
                    <a:lnTo>
                      <a:pt x="158" y="159"/>
                    </a:lnTo>
                    <a:lnTo>
                      <a:pt x="149" y="167"/>
                    </a:lnTo>
                    <a:lnTo>
                      <a:pt x="137" y="175"/>
                    </a:lnTo>
                    <a:lnTo>
                      <a:pt x="125" y="178"/>
                    </a:lnTo>
                    <a:lnTo>
                      <a:pt x="111" y="181"/>
                    </a:lnTo>
                    <a:lnTo>
                      <a:pt x="97" y="183"/>
                    </a:lnTo>
                    <a:lnTo>
                      <a:pt x="84" y="183"/>
                    </a:lnTo>
                    <a:lnTo>
                      <a:pt x="69" y="181"/>
                    </a:lnTo>
                    <a:lnTo>
                      <a:pt x="56" y="178"/>
                    </a:lnTo>
                    <a:lnTo>
                      <a:pt x="44" y="170"/>
                    </a:lnTo>
                    <a:lnTo>
                      <a:pt x="32" y="164"/>
                    </a:lnTo>
                    <a:lnTo>
                      <a:pt x="21" y="154"/>
                    </a:lnTo>
                    <a:lnTo>
                      <a:pt x="14" y="146"/>
                    </a:lnTo>
                    <a:lnTo>
                      <a:pt x="8" y="134"/>
                    </a:lnTo>
                    <a:lnTo>
                      <a:pt x="4" y="124"/>
                    </a:lnTo>
                    <a:lnTo>
                      <a:pt x="0" y="111"/>
                    </a:lnTo>
                    <a:lnTo>
                      <a:pt x="0" y="99"/>
                    </a:lnTo>
                    <a:lnTo>
                      <a:pt x="0" y="86"/>
                    </a:lnTo>
                    <a:lnTo>
                      <a:pt x="6" y="75"/>
                    </a:lnTo>
                    <a:lnTo>
                      <a:pt x="10" y="64"/>
                    </a:lnTo>
                    <a:lnTo>
                      <a:pt x="18" y="53"/>
                    </a:lnTo>
                    <a:lnTo>
                      <a:pt x="27" y="43"/>
                    </a:lnTo>
                    <a:lnTo>
                      <a:pt x="38" y="35"/>
                    </a:lnTo>
                    <a:lnTo>
                      <a:pt x="42" y="30"/>
                    </a:lnTo>
                    <a:lnTo>
                      <a:pt x="51" y="21"/>
                    </a:lnTo>
                    <a:lnTo>
                      <a:pt x="63" y="14"/>
                    </a:lnTo>
                    <a:lnTo>
                      <a:pt x="75" y="8"/>
                    </a:lnTo>
                    <a:lnTo>
                      <a:pt x="90" y="2"/>
                    </a:lnTo>
                    <a:lnTo>
                      <a:pt x="103" y="0"/>
                    </a:lnTo>
                    <a:lnTo>
                      <a:pt x="117" y="0"/>
                    </a:lnTo>
                    <a:lnTo>
                      <a:pt x="117" y="21"/>
                    </a:lnTo>
                    <a:lnTo>
                      <a:pt x="103" y="21"/>
                    </a:lnTo>
                    <a:lnTo>
                      <a:pt x="93" y="24"/>
                    </a:lnTo>
                    <a:lnTo>
                      <a:pt x="81" y="27"/>
                    </a:lnTo>
                    <a:lnTo>
                      <a:pt x="72" y="34"/>
                    </a:lnTo>
                    <a:lnTo>
                      <a:pt x="61" y="41"/>
                    </a:lnTo>
                    <a:lnTo>
                      <a:pt x="56" y="49"/>
                    </a:lnTo>
                    <a:lnTo>
                      <a:pt x="50" y="59"/>
                    </a:lnTo>
                    <a:lnTo>
                      <a:pt x="45" y="72"/>
                    </a:lnTo>
                    <a:lnTo>
                      <a:pt x="191" y="72"/>
                    </a:lnTo>
                    <a:lnTo>
                      <a:pt x="191" y="92"/>
                    </a:lnTo>
                    <a:lnTo>
                      <a:pt x="45" y="92"/>
                    </a:lnTo>
                    <a:lnTo>
                      <a:pt x="48" y="100"/>
                    </a:lnTo>
                    <a:lnTo>
                      <a:pt x="51" y="111"/>
                    </a:lnTo>
                    <a:lnTo>
                      <a:pt x="60" y="119"/>
                    </a:lnTo>
                    <a:lnTo>
                      <a:pt x="67" y="127"/>
                    </a:lnTo>
                    <a:lnTo>
                      <a:pt x="78" y="134"/>
                    </a:lnTo>
                    <a:lnTo>
                      <a:pt x="87" y="139"/>
                    </a:lnTo>
                    <a:lnTo>
                      <a:pt x="99" y="143"/>
                    </a:lnTo>
                    <a:lnTo>
                      <a:pt x="111" y="143"/>
                    </a:lnTo>
                    <a:lnTo>
                      <a:pt x="123" y="143"/>
                    </a:lnTo>
                    <a:lnTo>
                      <a:pt x="135" y="141"/>
                    </a:lnTo>
                    <a:lnTo>
                      <a:pt x="145" y="135"/>
                    </a:lnTo>
                    <a:lnTo>
                      <a:pt x="169"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8" name="Freeform 172">
                <a:extLst>
                  <a:ext uri="{FF2B5EF4-FFF2-40B4-BE49-F238E27FC236}">
                    <a16:creationId xmlns:a16="http://schemas.microsoft.com/office/drawing/2014/main" id="{FBCD1B67-BCDF-4311-9218-49B8B82BA6EA}"/>
                  </a:ext>
                </a:extLst>
              </p:cNvPr>
              <p:cNvSpPr>
                <a:spLocks/>
              </p:cNvSpPr>
              <p:nvPr/>
            </p:nvSpPr>
            <p:spPr bwMode="auto">
              <a:xfrm>
                <a:off x="3796" y="389"/>
                <a:ext cx="38" cy="27"/>
              </a:xfrm>
              <a:custGeom>
                <a:avLst/>
                <a:gdLst>
                  <a:gd name="T0" fmla="*/ 0 w 93"/>
                  <a:gd name="T1" fmla="*/ 0 h 164"/>
                  <a:gd name="T2" fmla="*/ 5 w 93"/>
                  <a:gd name="T3" fmla="*/ 0 h 164"/>
                  <a:gd name="T4" fmla="*/ 11 w 93"/>
                  <a:gd name="T5" fmla="*/ 0 h 164"/>
                  <a:gd name="T6" fmla="*/ 16 w 93"/>
                  <a:gd name="T7" fmla="*/ 1 h 164"/>
                  <a:gd name="T8" fmla="*/ 20 w 93"/>
                  <a:gd name="T9" fmla="*/ 2 h 164"/>
                  <a:gd name="T10" fmla="*/ 25 w 93"/>
                  <a:gd name="T11" fmla="*/ 3 h 164"/>
                  <a:gd name="T12" fmla="*/ 29 w 93"/>
                  <a:gd name="T13" fmla="*/ 5 h 164"/>
                  <a:gd name="T14" fmla="*/ 32 w 93"/>
                  <a:gd name="T15" fmla="*/ 6 h 164"/>
                  <a:gd name="T16" fmla="*/ 35 w 93"/>
                  <a:gd name="T17" fmla="*/ 8 h 164"/>
                  <a:gd name="T18" fmla="*/ 37 w 93"/>
                  <a:gd name="T19" fmla="*/ 10 h 164"/>
                  <a:gd name="T20" fmla="*/ 37 w 93"/>
                  <a:gd name="T21" fmla="*/ 12 h 164"/>
                  <a:gd name="T22" fmla="*/ 38 w 93"/>
                  <a:gd name="T23" fmla="*/ 14 h 164"/>
                  <a:gd name="T24" fmla="*/ 37 w 93"/>
                  <a:gd name="T25" fmla="*/ 16 h 164"/>
                  <a:gd name="T26" fmla="*/ 36 w 93"/>
                  <a:gd name="T27" fmla="*/ 18 h 164"/>
                  <a:gd name="T28" fmla="*/ 33 w 93"/>
                  <a:gd name="T29" fmla="*/ 20 h 164"/>
                  <a:gd name="T30" fmla="*/ 30 w 93"/>
                  <a:gd name="T31" fmla="*/ 22 h 164"/>
                  <a:gd name="T32" fmla="*/ 26 w 93"/>
                  <a:gd name="T33" fmla="*/ 23 h 164"/>
                  <a:gd name="T34" fmla="*/ 21 w 93"/>
                  <a:gd name="T35" fmla="*/ 25 h 164"/>
                  <a:gd name="T36" fmla="*/ 16 w 93"/>
                  <a:gd name="T37" fmla="*/ 25 h 164"/>
                  <a:gd name="T38" fmla="*/ 11 w 93"/>
                  <a:gd name="T39" fmla="*/ 26 h 164"/>
                  <a:gd name="T40" fmla="*/ 6 w 93"/>
                  <a:gd name="T41" fmla="*/ 27 h 164"/>
                  <a:gd name="T42" fmla="*/ 0 w 93"/>
                  <a:gd name="T43" fmla="*/ 27 h 164"/>
                  <a:gd name="T44" fmla="*/ 0 w 93"/>
                  <a:gd name="T45" fmla="*/ 24 h 164"/>
                  <a:gd name="T46" fmla="*/ 5 w 93"/>
                  <a:gd name="T47" fmla="*/ 24 h 164"/>
                  <a:gd name="T48" fmla="*/ 10 w 93"/>
                  <a:gd name="T49" fmla="*/ 23 h 164"/>
                  <a:gd name="T50" fmla="*/ 13 w 93"/>
                  <a:gd name="T51" fmla="*/ 22 h 164"/>
                  <a:gd name="T52" fmla="*/ 18 w 93"/>
                  <a:gd name="T53" fmla="*/ 21 h 164"/>
                  <a:gd name="T54" fmla="*/ 22 w 93"/>
                  <a:gd name="T55" fmla="*/ 20 h 164"/>
                  <a:gd name="T56" fmla="*/ 25 w 93"/>
                  <a:gd name="T57" fmla="*/ 19 h 164"/>
                  <a:gd name="T58" fmla="*/ 27 w 93"/>
                  <a:gd name="T59" fmla="*/ 17 h 164"/>
                  <a:gd name="T60" fmla="*/ 28 w 93"/>
                  <a:gd name="T61" fmla="*/ 15 h 164"/>
                  <a:gd name="T62" fmla="*/ 28 w 93"/>
                  <a:gd name="T63" fmla="*/ 13 h 164"/>
                  <a:gd name="T64" fmla="*/ 28 w 93"/>
                  <a:gd name="T65" fmla="*/ 12 h 164"/>
                  <a:gd name="T66" fmla="*/ 27 w 93"/>
                  <a:gd name="T67" fmla="*/ 10 h 164"/>
                  <a:gd name="T68" fmla="*/ 25 w 93"/>
                  <a:gd name="T69" fmla="*/ 8 h 164"/>
                  <a:gd name="T70" fmla="*/ 22 w 93"/>
                  <a:gd name="T71" fmla="*/ 7 h 164"/>
                  <a:gd name="T72" fmla="*/ 18 w 93"/>
                  <a:gd name="T73" fmla="*/ 6 h 164"/>
                  <a:gd name="T74" fmla="*/ 15 w 93"/>
                  <a:gd name="T75" fmla="*/ 5 h 164"/>
                  <a:gd name="T76" fmla="*/ 10 w 93"/>
                  <a:gd name="T77" fmla="*/ 4 h 164"/>
                  <a:gd name="T78" fmla="*/ 6 w 93"/>
                  <a:gd name="T79" fmla="*/ 3 h 164"/>
                  <a:gd name="T80" fmla="*/ 1 w 93"/>
                  <a:gd name="T81" fmla="*/ 3 h 164"/>
                  <a:gd name="T82" fmla="*/ 0 w 93"/>
                  <a:gd name="T83" fmla="*/ 3 h 164"/>
                  <a:gd name="T84" fmla="*/ 0 w 93"/>
                  <a:gd name="T85" fmla="*/ 0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3" h="164">
                    <a:moveTo>
                      <a:pt x="0" y="0"/>
                    </a:moveTo>
                    <a:lnTo>
                      <a:pt x="12" y="0"/>
                    </a:lnTo>
                    <a:lnTo>
                      <a:pt x="26" y="2"/>
                    </a:lnTo>
                    <a:lnTo>
                      <a:pt x="38" y="8"/>
                    </a:lnTo>
                    <a:lnTo>
                      <a:pt x="50" y="13"/>
                    </a:lnTo>
                    <a:lnTo>
                      <a:pt x="62" y="21"/>
                    </a:lnTo>
                    <a:lnTo>
                      <a:pt x="72" y="29"/>
                    </a:lnTo>
                    <a:lnTo>
                      <a:pt x="79" y="39"/>
                    </a:lnTo>
                    <a:lnTo>
                      <a:pt x="85" y="49"/>
                    </a:lnTo>
                    <a:lnTo>
                      <a:pt x="90" y="62"/>
                    </a:lnTo>
                    <a:lnTo>
                      <a:pt x="91" y="75"/>
                    </a:lnTo>
                    <a:lnTo>
                      <a:pt x="93" y="86"/>
                    </a:lnTo>
                    <a:lnTo>
                      <a:pt x="91" y="99"/>
                    </a:lnTo>
                    <a:lnTo>
                      <a:pt x="87" y="111"/>
                    </a:lnTo>
                    <a:lnTo>
                      <a:pt x="81" y="121"/>
                    </a:lnTo>
                    <a:lnTo>
                      <a:pt x="73" y="132"/>
                    </a:lnTo>
                    <a:lnTo>
                      <a:pt x="63" y="141"/>
                    </a:lnTo>
                    <a:lnTo>
                      <a:pt x="51" y="149"/>
                    </a:lnTo>
                    <a:lnTo>
                      <a:pt x="39" y="154"/>
                    </a:lnTo>
                    <a:lnTo>
                      <a:pt x="27" y="160"/>
                    </a:lnTo>
                    <a:lnTo>
                      <a:pt x="14" y="162"/>
                    </a:lnTo>
                    <a:lnTo>
                      <a:pt x="0" y="164"/>
                    </a:lnTo>
                    <a:lnTo>
                      <a:pt x="0" y="143"/>
                    </a:lnTo>
                    <a:lnTo>
                      <a:pt x="12" y="143"/>
                    </a:lnTo>
                    <a:lnTo>
                      <a:pt x="24" y="139"/>
                    </a:lnTo>
                    <a:lnTo>
                      <a:pt x="33" y="135"/>
                    </a:lnTo>
                    <a:lnTo>
                      <a:pt x="44" y="129"/>
                    </a:lnTo>
                    <a:lnTo>
                      <a:pt x="54" y="121"/>
                    </a:lnTo>
                    <a:lnTo>
                      <a:pt x="60" y="113"/>
                    </a:lnTo>
                    <a:lnTo>
                      <a:pt x="66" y="102"/>
                    </a:lnTo>
                    <a:lnTo>
                      <a:pt x="69" y="94"/>
                    </a:lnTo>
                    <a:lnTo>
                      <a:pt x="69" y="81"/>
                    </a:lnTo>
                    <a:lnTo>
                      <a:pt x="69" y="70"/>
                    </a:lnTo>
                    <a:lnTo>
                      <a:pt x="66" y="60"/>
                    </a:lnTo>
                    <a:lnTo>
                      <a:pt x="60" y="51"/>
                    </a:lnTo>
                    <a:lnTo>
                      <a:pt x="54" y="43"/>
                    </a:lnTo>
                    <a:lnTo>
                      <a:pt x="45" y="35"/>
                    </a:lnTo>
                    <a:lnTo>
                      <a:pt x="36" y="29"/>
                    </a:lnTo>
                    <a:lnTo>
                      <a:pt x="24" y="24"/>
                    </a:lnTo>
                    <a:lnTo>
                      <a:pt x="14" y="21"/>
                    </a:lnTo>
                    <a:lnTo>
                      <a:pt x="2"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9" name="Freeform 173">
                <a:extLst>
                  <a:ext uri="{FF2B5EF4-FFF2-40B4-BE49-F238E27FC236}">
                    <a16:creationId xmlns:a16="http://schemas.microsoft.com/office/drawing/2014/main" id="{A1DFED37-F4EF-4F00-8F6A-04B91ED898A7}"/>
                  </a:ext>
                </a:extLst>
              </p:cNvPr>
              <p:cNvSpPr>
                <a:spLocks/>
              </p:cNvSpPr>
              <p:nvPr/>
            </p:nvSpPr>
            <p:spPr bwMode="auto">
              <a:xfrm>
                <a:off x="1738" y="640"/>
                <a:ext cx="76" cy="30"/>
              </a:xfrm>
              <a:custGeom>
                <a:avLst/>
                <a:gdLst>
                  <a:gd name="T0" fmla="*/ 67 w 190"/>
                  <a:gd name="T1" fmla="*/ 24 h 183"/>
                  <a:gd name="T2" fmla="*/ 67 w 190"/>
                  <a:gd name="T3" fmla="*/ 24 h 183"/>
                  <a:gd name="T4" fmla="*/ 64 w 190"/>
                  <a:gd name="T5" fmla="*/ 26 h 183"/>
                  <a:gd name="T6" fmla="*/ 60 w 190"/>
                  <a:gd name="T7" fmla="*/ 27 h 183"/>
                  <a:gd name="T8" fmla="*/ 55 w 190"/>
                  <a:gd name="T9" fmla="*/ 29 h 183"/>
                  <a:gd name="T10" fmla="*/ 49 w 190"/>
                  <a:gd name="T11" fmla="*/ 29 h 183"/>
                  <a:gd name="T12" fmla="*/ 44 w 190"/>
                  <a:gd name="T13" fmla="*/ 30 h 183"/>
                  <a:gd name="T14" fmla="*/ 38 w 190"/>
                  <a:gd name="T15" fmla="*/ 30 h 183"/>
                  <a:gd name="T16" fmla="*/ 33 w 190"/>
                  <a:gd name="T17" fmla="*/ 30 h 183"/>
                  <a:gd name="T18" fmla="*/ 27 w 190"/>
                  <a:gd name="T19" fmla="*/ 30 h 183"/>
                  <a:gd name="T20" fmla="*/ 22 w 190"/>
                  <a:gd name="T21" fmla="*/ 29 h 183"/>
                  <a:gd name="T22" fmla="*/ 17 w 190"/>
                  <a:gd name="T23" fmla="*/ 28 h 183"/>
                  <a:gd name="T24" fmla="*/ 12 w 190"/>
                  <a:gd name="T25" fmla="*/ 27 h 183"/>
                  <a:gd name="T26" fmla="*/ 9 w 190"/>
                  <a:gd name="T27" fmla="*/ 25 h 183"/>
                  <a:gd name="T28" fmla="*/ 6 w 190"/>
                  <a:gd name="T29" fmla="*/ 24 h 183"/>
                  <a:gd name="T30" fmla="*/ 3 w 190"/>
                  <a:gd name="T31" fmla="*/ 22 h 183"/>
                  <a:gd name="T32" fmla="*/ 1 w 190"/>
                  <a:gd name="T33" fmla="*/ 20 h 183"/>
                  <a:gd name="T34" fmla="*/ 0 w 190"/>
                  <a:gd name="T35" fmla="*/ 18 h 183"/>
                  <a:gd name="T36" fmla="*/ 0 w 190"/>
                  <a:gd name="T37" fmla="*/ 16 h 183"/>
                  <a:gd name="T38" fmla="*/ 0 w 190"/>
                  <a:gd name="T39" fmla="*/ 14 h 183"/>
                  <a:gd name="T40" fmla="*/ 2 w 190"/>
                  <a:gd name="T41" fmla="*/ 12 h 183"/>
                  <a:gd name="T42" fmla="*/ 4 w 190"/>
                  <a:gd name="T43" fmla="*/ 10 h 183"/>
                  <a:gd name="T44" fmla="*/ 7 w 190"/>
                  <a:gd name="T45" fmla="*/ 9 h 183"/>
                  <a:gd name="T46" fmla="*/ 10 w 190"/>
                  <a:gd name="T47" fmla="*/ 7 h 183"/>
                  <a:gd name="T48" fmla="*/ 15 w 190"/>
                  <a:gd name="T49" fmla="*/ 6 h 183"/>
                  <a:gd name="T50" fmla="*/ 17 w 190"/>
                  <a:gd name="T51" fmla="*/ 5 h 183"/>
                  <a:gd name="T52" fmla="*/ 21 w 190"/>
                  <a:gd name="T53" fmla="*/ 3 h 183"/>
                  <a:gd name="T54" fmla="*/ 24 w 190"/>
                  <a:gd name="T55" fmla="*/ 2 h 183"/>
                  <a:gd name="T56" fmla="*/ 30 w 190"/>
                  <a:gd name="T57" fmla="*/ 1 h 183"/>
                  <a:gd name="T58" fmla="*/ 35 w 190"/>
                  <a:gd name="T59" fmla="*/ 0 h 183"/>
                  <a:gd name="T60" fmla="*/ 40 w 190"/>
                  <a:gd name="T61" fmla="*/ 0 h 183"/>
                  <a:gd name="T62" fmla="*/ 46 w 190"/>
                  <a:gd name="T63" fmla="*/ 0 h 183"/>
                  <a:gd name="T64" fmla="*/ 46 w 190"/>
                  <a:gd name="T65" fmla="*/ 3 h 183"/>
                  <a:gd name="T66" fmla="*/ 41 w 190"/>
                  <a:gd name="T67" fmla="*/ 3 h 183"/>
                  <a:gd name="T68" fmla="*/ 36 w 190"/>
                  <a:gd name="T69" fmla="*/ 4 h 183"/>
                  <a:gd name="T70" fmla="*/ 33 w 190"/>
                  <a:gd name="T71" fmla="*/ 5 h 183"/>
                  <a:gd name="T72" fmla="*/ 28 w 190"/>
                  <a:gd name="T73" fmla="*/ 5 h 183"/>
                  <a:gd name="T74" fmla="*/ 24 w 190"/>
                  <a:gd name="T75" fmla="*/ 7 h 183"/>
                  <a:gd name="T76" fmla="*/ 22 w 190"/>
                  <a:gd name="T77" fmla="*/ 8 h 183"/>
                  <a:gd name="T78" fmla="*/ 20 w 190"/>
                  <a:gd name="T79" fmla="*/ 10 h 183"/>
                  <a:gd name="T80" fmla="*/ 17 w 190"/>
                  <a:gd name="T81" fmla="*/ 12 h 183"/>
                  <a:gd name="T82" fmla="*/ 76 w 190"/>
                  <a:gd name="T83" fmla="*/ 12 h 183"/>
                  <a:gd name="T84" fmla="*/ 76 w 190"/>
                  <a:gd name="T85" fmla="*/ 15 h 183"/>
                  <a:gd name="T86" fmla="*/ 17 w 190"/>
                  <a:gd name="T87" fmla="*/ 15 h 183"/>
                  <a:gd name="T88" fmla="*/ 19 w 190"/>
                  <a:gd name="T89" fmla="*/ 16 h 183"/>
                  <a:gd name="T90" fmla="*/ 21 w 190"/>
                  <a:gd name="T91" fmla="*/ 18 h 183"/>
                  <a:gd name="T92" fmla="*/ 23 w 190"/>
                  <a:gd name="T93" fmla="*/ 20 h 183"/>
                  <a:gd name="T94" fmla="*/ 26 w 190"/>
                  <a:gd name="T95" fmla="*/ 21 h 183"/>
                  <a:gd name="T96" fmla="*/ 30 w 190"/>
                  <a:gd name="T97" fmla="*/ 22 h 183"/>
                  <a:gd name="T98" fmla="*/ 35 w 190"/>
                  <a:gd name="T99" fmla="*/ 23 h 183"/>
                  <a:gd name="T100" fmla="*/ 40 w 190"/>
                  <a:gd name="T101" fmla="*/ 23 h 183"/>
                  <a:gd name="T102" fmla="*/ 44 w 190"/>
                  <a:gd name="T103" fmla="*/ 23 h 183"/>
                  <a:gd name="T104" fmla="*/ 49 w 190"/>
                  <a:gd name="T105" fmla="*/ 23 h 183"/>
                  <a:gd name="T106" fmla="*/ 54 w 190"/>
                  <a:gd name="T107" fmla="*/ 23 h 183"/>
                  <a:gd name="T108" fmla="*/ 58 w 190"/>
                  <a:gd name="T109" fmla="*/ 22 h 183"/>
                  <a:gd name="T110" fmla="*/ 67 w 190"/>
                  <a:gd name="T111" fmla="*/ 24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0" h="183">
                    <a:moveTo>
                      <a:pt x="168" y="148"/>
                    </a:moveTo>
                    <a:lnTo>
                      <a:pt x="167" y="148"/>
                    </a:lnTo>
                    <a:lnTo>
                      <a:pt x="159" y="158"/>
                    </a:lnTo>
                    <a:lnTo>
                      <a:pt x="149" y="167"/>
                    </a:lnTo>
                    <a:lnTo>
                      <a:pt x="137" y="174"/>
                    </a:lnTo>
                    <a:lnTo>
                      <a:pt x="123" y="178"/>
                    </a:lnTo>
                    <a:lnTo>
                      <a:pt x="109" y="181"/>
                    </a:lnTo>
                    <a:lnTo>
                      <a:pt x="95" y="183"/>
                    </a:lnTo>
                    <a:lnTo>
                      <a:pt x="82" y="183"/>
                    </a:lnTo>
                    <a:lnTo>
                      <a:pt x="67" y="181"/>
                    </a:lnTo>
                    <a:lnTo>
                      <a:pt x="55" y="178"/>
                    </a:lnTo>
                    <a:lnTo>
                      <a:pt x="43" y="170"/>
                    </a:lnTo>
                    <a:lnTo>
                      <a:pt x="31" y="163"/>
                    </a:lnTo>
                    <a:lnTo>
                      <a:pt x="22" y="154"/>
                    </a:lnTo>
                    <a:lnTo>
                      <a:pt x="14" y="146"/>
                    </a:lnTo>
                    <a:lnTo>
                      <a:pt x="8" y="133"/>
                    </a:lnTo>
                    <a:lnTo>
                      <a:pt x="2" y="123"/>
                    </a:lnTo>
                    <a:lnTo>
                      <a:pt x="0" y="111"/>
                    </a:lnTo>
                    <a:lnTo>
                      <a:pt x="0" y="98"/>
                    </a:lnTo>
                    <a:lnTo>
                      <a:pt x="0" y="86"/>
                    </a:lnTo>
                    <a:lnTo>
                      <a:pt x="4" y="74"/>
                    </a:lnTo>
                    <a:lnTo>
                      <a:pt x="10" y="63"/>
                    </a:lnTo>
                    <a:lnTo>
                      <a:pt x="18" y="52"/>
                    </a:lnTo>
                    <a:lnTo>
                      <a:pt x="25" y="44"/>
                    </a:lnTo>
                    <a:lnTo>
                      <a:pt x="37" y="35"/>
                    </a:lnTo>
                    <a:lnTo>
                      <a:pt x="42" y="30"/>
                    </a:lnTo>
                    <a:lnTo>
                      <a:pt x="52" y="21"/>
                    </a:lnTo>
                    <a:lnTo>
                      <a:pt x="61" y="14"/>
                    </a:lnTo>
                    <a:lnTo>
                      <a:pt x="76" y="8"/>
                    </a:lnTo>
                    <a:lnTo>
                      <a:pt x="88" y="3"/>
                    </a:lnTo>
                    <a:lnTo>
                      <a:pt x="101" y="0"/>
                    </a:lnTo>
                    <a:lnTo>
                      <a:pt x="115" y="0"/>
                    </a:lnTo>
                    <a:lnTo>
                      <a:pt x="115" y="21"/>
                    </a:lnTo>
                    <a:lnTo>
                      <a:pt x="103" y="21"/>
                    </a:lnTo>
                    <a:lnTo>
                      <a:pt x="91" y="23"/>
                    </a:lnTo>
                    <a:lnTo>
                      <a:pt x="82" y="28"/>
                    </a:lnTo>
                    <a:lnTo>
                      <a:pt x="70" y="33"/>
                    </a:lnTo>
                    <a:lnTo>
                      <a:pt x="61" y="41"/>
                    </a:lnTo>
                    <a:lnTo>
                      <a:pt x="54" y="49"/>
                    </a:lnTo>
                    <a:lnTo>
                      <a:pt x="49" y="58"/>
                    </a:lnTo>
                    <a:lnTo>
                      <a:pt x="43" y="73"/>
                    </a:lnTo>
                    <a:lnTo>
                      <a:pt x="190" y="73"/>
                    </a:lnTo>
                    <a:lnTo>
                      <a:pt x="190" y="92"/>
                    </a:lnTo>
                    <a:lnTo>
                      <a:pt x="43" y="92"/>
                    </a:lnTo>
                    <a:lnTo>
                      <a:pt x="48" y="100"/>
                    </a:lnTo>
                    <a:lnTo>
                      <a:pt x="52" y="111"/>
                    </a:lnTo>
                    <a:lnTo>
                      <a:pt x="58" y="119"/>
                    </a:lnTo>
                    <a:lnTo>
                      <a:pt x="65" y="127"/>
                    </a:lnTo>
                    <a:lnTo>
                      <a:pt x="76" y="133"/>
                    </a:lnTo>
                    <a:lnTo>
                      <a:pt x="88" y="138"/>
                    </a:lnTo>
                    <a:lnTo>
                      <a:pt x="99" y="143"/>
                    </a:lnTo>
                    <a:lnTo>
                      <a:pt x="111" y="143"/>
                    </a:lnTo>
                    <a:lnTo>
                      <a:pt x="123" y="143"/>
                    </a:lnTo>
                    <a:lnTo>
                      <a:pt x="135" y="141"/>
                    </a:lnTo>
                    <a:lnTo>
                      <a:pt x="144" y="135"/>
                    </a:lnTo>
                    <a:lnTo>
                      <a:pt x="168"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0" name="Freeform 174">
                <a:extLst>
                  <a:ext uri="{FF2B5EF4-FFF2-40B4-BE49-F238E27FC236}">
                    <a16:creationId xmlns:a16="http://schemas.microsoft.com/office/drawing/2014/main" id="{0DE8970A-0041-4A50-9280-43E755290A56}"/>
                  </a:ext>
                </a:extLst>
              </p:cNvPr>
              <p:cNvSpPr>
                <a:spLocks/>
              </p:cNvSpPr>
              <p:nvPr/>
            </p:nvSpPr>
            <p:spPr bwMode="auto">
              <a:xfrm>
                <a:off x="1784" y="640"/>
                <a:ext cx="36" cy="27"/>
              </a:xfrm>
              <a:custGeom>
                <a:avLst/>
                <a:gdLst>
                  <a:gd name="T0" fmla="*/ 0 w 91"/>
                  <a:gd name="T1" fmla="*/ 0 h 163"/>
                  <a:gd name="T2" fmla="*/ 5 w 91"/>
                  <a:gd name="T3" fmla="*/ 0 h 163"/>
                  <a:gd name="T4" fmla="*/ 10 w 91"/>
                  <a:gd name="T5" fmla="*/ 0 h 163"/>
                  <a:gd name="T6" fmla="*/ 15 w 91"/>
                  <a:gd name="T7" fmla="*/ 1 h 163"/>
                  <a:gd name="T8" fmla="*/ 19 w 91"/>
                  <a:gd name="T9" fmla="*/ 2 h 163"/>
                  <a:gd name="T10" fmla="*/ 24 w 91"/>
                  <a:gd name="T11" fmla="*/ 3 h 163"/>
                  <a:gd name="T12" fmla="*/ 28 w 91"/>
                  <a:gd name="T13" fmla="*/ 5 h 163"/>
                  <a:gd name="T14" fmla="*/ 31 w 91"/>
                  <a:gd name="T15" fmla="*/ 7 h 163"/>
                  <a:gd name="T16" fmla="*/ 34 w 91"/>
                  <a:gd name="T17" fmla="*/ 8 h 163"/>
                  <a:gd name="T18" fmla="*/ 35 w 91"/>
                  <a:gd name="T19" fmla="*/ 10 h 163"/>
                  <a:gd name="T20" fmla="*/ 36 w 91"/>
                  <a:gd name="T21" fmla="*/ 12 h 163"/>
                  <a:gd name="T22" fmla="*/ 36 w 91"/>
                  <a:gd name="T23" fmla="*/ 14 h 163"/>
                  <a:gd name="T24" fmla="*/ 35 w 91"/>
                  <a:gd name="T25" fmla="*/ 16 h 163"/>
                  <a:gd name="T26" fmla="*/ 34 w 91"/>
                  <a:gd name="T27" fmla="*/ 18 h 163"/>
                  <a:gd name="T28" fmla="*/ 31 w 91"/>
                  <a:gd name="T29" fmla="*/ 20 h 163"/>
                  <a:gd name="T30" fmla="*/ 29 w 91"/>
                  <a:gd name="T31" fmla="*/ 22 h 163"/>
                  <a:gd name="T32" fmla="*/ 25 w 91"/>
                  <a:gd name="T33" fmla="*/ 23 h 163"/>
                  <a:gd name="T34" fmla="*/ 21 w 91"/>
                  <a:gd name="T35" fmla="*/ 25 h 163"/>
                  <a:gd name="T36" fmla="*/ 16 w 91"/>
                  <a:gd name="T37" fmla="*/ 26 h 163"/>
                  <a:gd name="T38" fmla="*/ 11 w 91"/>
                  <a:gd name="T39" fmla="*/ 27 h 163"/>
                  <a:gd name="T40" fmla="*/ 6 w 91"/>
                  <a:gd name="T41" fmla="*/ 27 h 163"/>
                  <a:gd name="T42" fmla="*/ 0 w 91"/>
                  <a:gd name="T43" fmla="*/ 27 h 163"/>
                  <a:gd name="T44" fmla="*/ 0 w 91"/>
                  <a:gd name="T45" fmla="*/ 24 h 163"/>
                  <a:gd name="T46" fmla="*/ 5 w 91"/>
                  <a:gd name="T47" fmla="*/ 24 h 163"/>
                  <a:gd name="T48" fmla="*/ 9 w 91"/>
                  <a:gd name="T49" fmla="*/ 23 h 163"/>
                  <a:gd name="T50" fmla="*/ 13 w 91"/>
                  <a:gd name="T51" fmla="*/ 22 h 163"/>
                  <a:gd name="T52" fmla="*/ 17 w 91"/>
                  <a:gd name="T53" fmla="*/ 21 h 163"/>
                  <a:gd name="T54" fmla="*/ 21 w 91"/>
                  <a:gd name="T55" fmla="*/ 20 h 163"/>
                  <a:gd name="T56" fmla="*/ 24 w 91"/>
                  <a:gd name="T57" fmla="*/ 19 h 163"/>
                  <a:gd name="T58" fmla="*/ 26 w 91"/>
                  <a:gd name="T59" fmla="*/ 17 h 163"/>
                  <a:gd name="T60" fmla="*/ 27 w 91"/>
                  <a:gd name="T61" fmla="*/ 15 h 163"/>
                  <a:gd name="T62" fmla="*/ 28 w 91"/>
                  <a:gd name="T63" fmla="*/ 13 h 163"/>
                  <a:gd name="T64" fmla="*/ 27 w 91"/>
                  <a:gd name="T65" fmla="*/ 12 h 163"/>
                  <a:gd name="T66" fmla="*/ 26 w 91"/>
                  <a:gd name="T67" fmla="*/ 10 h 163"/>
                  <a:gd name="T68" fmla="*/ 24 w 91"/>
                  <a:gd name="T69" fmla="*/ 8 h 163"/>
                  <a:gd name="T70" fmla="*/ 21 w 91"/>
                  <a:gd name="T71" fmla="*/ 7 h 163"/>
                  <a:gd name="T72" fmla="*/ 18 w 91"/>
                  <a:gd name="T73" fmla="*/ 6 h 163"/>
                  <a:gd name="T74" fmla="*/ 14 w 91"/>
                  <a:gd name="T75" fmla="*/ 5 h 163"/>
                  <a:gd name="T76" fmla="*/ 9 w 91"/>
                  <a:gd name="T77" fmla="*/ 4 h 163"/>
                  <a:gd name="T78" fmla="*/ 5 w 91"/>
                  <a:gd name="T79" fmla="*/ 3 h 163"/>
                  <a:gd name="T80" fmla="*/ 0 w 91"/>
                  <a:gd name="T81" fmla="*/ 3 h 163"/>
                  <a:gd name="T82" fmla="*/ 0 w 91"/>
                  <a:gd name="T83" fmla="*/ 3 h 163"/>
                  <a:gd name="T84" fmla="*/ 0 w 91"/>
                  <a:gd name="T85" fmla="*/ 0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 h="163">
                    <a:moveTo>
                      <a:pt x="0" y="0"/>
                    </a:moveTo>
                    <a:lnTo>
                      <a:pt x="12" y="0"/>
                    </a:lnTo>
                    <a:lnTo>
                      <a:pt x="25" y="3"/>
                    </a:lnTo>
                    <a:lnTo>
                      <a:pt x="37" y="8"/>
                    </a:lnTo>
                    <a:lnTo>
                      <a:pt x="49" y="13"/>
                    </a:lnTo>
                    <a:lnTo>
                      <a:pt x="61" y="21"/>
                    </a:lnTo>
                    <a:lnTo>
                      <a:pt x="71" y="30"/>
                    </a:lnTo>
                    <a:lnTo>
                      <a:pt x="79" y="41"/>
                    </a:lnTo>
                    <a:lnTo>
                      <a:pt x="85" y="51"/>
                    </a:lnTo>
                    <a:lnTo>
                      <a:pt x="89" y="63"/>
                    </a:lnTo>
                    <a:lnTo>
                      <a:pt x="91" y="74"/>
                    </a:lnTo>
                    <a:lnTo>
                      <a:pt x="91" y="86"/>
                    </a:lnTo>
                    <a:lnTo>
                      <a:pt x="89" y="98"/>
                    </a:lnTo>
                    <a:lnTo>
                      <a:pt x="85" y="111"/>
                    </a:lnTo>
                    <a:lnTo>
                      <a:pt x="79" y="121"/>
                    </a:lnTo>
                    <a:lnTo>
                      <a:pt x="73" y="132"/>
                    </a:lnTo>
                    <a:lnTo>
                      <a:pt x="64" y="141"/>
                    </a:lnTo>
                    <a:lnTo>
                      <a:pt x="52" y="149"/>
                    </a:lnTo>
                    <a:lnTo>
                      <a:pt x="40" y="154"/>
                    </a:lnTo>
                    <a:lnTo>
                      <a:pt x="28" y="160"/>
                    </a:lnTo>
                    <a:lnTo>
                      <a:pt x="14" y="162"/>
                    </a:lnTo>
                    <a:lnTo>
                      <a:pt x="0" y="163"/>
                    </a:lnTo>
                    <a:lnTo>
                      <a:pt x="0" y="143"/>
                    </a:lnTo>
                    <a:lnTo>
                      <a:pt x="12" y="143"/>
                    </a:lnTo>
                    <a:lnTo>
                      <a:pt x="24" y="138"/>
                    </a:lnTo>
                    <a:lnTo>
                      <a:pt x="34" y="135"/>
                    </a:lnTo>
                    <a:lnTo>
                      <a:pt x="43" y="128"/>
                    </a:lnTo>
                    <a:lnTo>
                      <a:pt x="54" y="121"/>
                    </a:lnTo>
                    <a:lnTo>
                      <a:pt x="60" y="113"/>
                    </a:lnTo>
                    <a:lnTo>
                      <a:pt x="65" y="102"/>
                    </a:lnTo>
                    <a:lnTo>
                      <a:pt x="67" y="93"/>
                    </a:lnTo>
                    <a:lnTo>
                      <a:pt x="70" y="81"/>
                    </a:lnTo>
                    <a:lnTo>
                      <a:pt x="67" y="73"/>
                    </a:lnTo>
                    <a:lnTo>
                      <a:pt x="65" y="62"/>
                    </a:lnTo>
                    <a:lnTo>
                      <a:pt x="60" y="51"/>
                    </a:lnTo>
                    <a:lnTo>
                      <a:pt x="54" y="43"/>
                    </a:lnTo>
                    <a:lnTo>
                      <a:pt x="46" y="35"/>
                    </a:lnTo>
                    <a:lnTo>
                      <a:pt x="36" y="28"/>
                    </a:lnTo>
                    <a:lnTo>
                      <a:pt x="24" y="25"/>
                    </a:lnTo>
                    <a:lnTo>
                      <a:pt x="12"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1" name="Freeform 175">
                <a:extLst>
                  <a:ext uri="{FF2B5EF4-FFF2-40B4-BE49-F238E27FC236}">
                    <a16:creationId xmlns:a16="http://schemas.microsoft.com/office/drawing/2014/main" id="{D98FF6CE-213C-4A6E-A97F-73EB5D774C65}"/>
                  </a:ext>
                </a:extLst>
              </p:cNvPr>
              <p:cNvSpPr>
                <a:spLocks/>
              </p:cNvSpPr>
              <p:nvPr/>
            </p:nvSpPr>
            <p:spPr bwMode="auto">
              <a:xfrm>
                <a:off x="3750" y="640"/>
                <a:ext cx="77" cy="30"/>
              </a:xfrm>
              <a:custGeom>
                <a:avLst/>
                <a:gdLst>
                  <a:gd name="T0" fmla="*/ 68 w 191"/>
                  <a:gd name="T1" fmla="*/ 24 h 183"/>
                  <a:gd name="T2" fmla="*/ 67 w 191"/>
                  <a:gd name="T3" fmla="*/ 24 h 183"/>
                  <a:gd name="T4" fmla="*/ 64 w 191"/>
                  <a:gd name="T5" fmla="*/ 26 h 183"/>
                  <a:gd name="T6" fmla="*/ 60 w 191"/>
                  <a:gd name="T7" fmla="*/ 27 h 183"/>
                  <a:gd name="T8" fmla="*/ 55 w 191"/>
                  <a:gd name="T9" fmla="*/ 29 h 183"/>
                  <a:gd name="T10" fmla="*/ 50 w 191"/>
                  <a:gd name="T11" fmla="*/ 29 h 183"/>
                  <a:gd name="T12" fmla="*/ 45 w 191"/>
                  <a:gd name="T13" fmla="*/ 30 h 183"/>
                  <a:gd name="T14" fmla="*/ 39 w 191"/>
                  <a:gd name="T15" fmla="*/ 30 h 183"/>
                  <a:gd name="T16" fmla="*/ 34 w 191"/>
                  <a:gd name="T17" fmla="*/ 30 h 183"/>
                  <a:gd name="T18" fmla="*/ 28 w 191"/>
                  <a:gd name="T19" fmla="*/ 30 h 183"/>
                  <a:gd name="T20" fmla="*/ 23 w 191"/>
                  <a:gd name="T21" fmla="*/ 29 h 183"/>
                  <a:gd name="T22" fmla="*/ 18 w 191"/>
                  <a:gd name="T23" fmla="*/ 28 h 183"/>
                  <a:gd name="T24" fmla="*/ 13 w 191"/>
                  <a:gd name="T25" fmla="*/ 27 h 183"/>
                  <a:gd name="T26" fmla="*/ 8 w 191"/>
                  <a:gd name="T27" fmla="*/ 25 h 183"/>
                  <a:gd name="T28" fmla="*/ 6 w 191"/>
                  <a:gd name="T29" fmla="*/ 24 h 183"/>
                  <a:gd name="T30" fmla="*/ 3 w 191"/>
                  <a:gd name="T31" fmla="*/ 22 h 183"/>
                  <a:gd name="T32" fmla="*/ 2 w 191"/>
                  <a:gd name="T33" fmla="*/ 20 h 183"/>
                  <a:gd name="T34" fmla="*/ 0 w 191"/>
                  <a:gd name="T35" fmla="*/ 18 h 183"/>
                  <a:gd name="T36" fmla="*/ 0 w 191"/>
                  <a:gd name="T37" fmla="*/ 16 h 183"/>
                  <a:gd name="T38" fmla="*/ 0 w 191"/>
                  <a:gd name="T39" fmla="*/ 14 h 183"/>
                  <a:gd name="T40" fmla="*/ 2 w 191"/>
                  <a:gd name="T41" fmla="*/ 12 h 183"/>
                  <a:gd name="T42" fmla="*/ 4 w 191"/>
                  <a:gd name="T43" fmla="*/ 10 h 183"/>
                  <a:gd name="T44" fmla="*/ 7 w 191"/>
                  <a:gd name="T45" fmla="*/ 9 h 183"/>
                  <a:gd name="T46" fmla="*/ 11 w 191"/>
                  <a:gd name="T47" fmla="*/ 7 h 183"/>
                  <a:gd name="T48" fmla="*/ 15 w 191"/>
                  <a:gd name="T49" fmla="*/ 6 h 183"/>
                  <a:gd name="T50" fmla="*/ 17 w 191"/>
                  <a:gd name="T51" fmla="*/ 5 h 183"/>
                  <a:gd name="T52" fmla="*/ 21 w 191"/>
                  <a:gd name="T53" fmla="*/ 3 h 183"/>
                  <a:gd name="T54" fmla="*/ 25 w 191"/>
                  <a:gd name="T55" fmla="*/ 2 h 183"/>
                  <a:gd name="T56" fmla="*/ 30 w 191"/>
                  <a:gd name="T57" fmla="*/ 1 h 183"/>
                  <a:gd name="T58" fmla="*/ 36 w 191"/>
                  <a:gd name="T59" fmla="*/ 0 h 183"/>
                  <a:gd name="T60" fmla="*/ 42 w 191"/>
                  <a:gd name="T61" fmla="*/ 0 h 183"/>
                  <a:gd name="T62" fmla="*/ 47 w 191"/>
                  <a:gd name="T63" fmla="*/ 0 h 183"/>
                  <a:gd name="T64" fmla="*/ 47 w 191"/>
                  <a:gd name="T65" fmla="*/ 3 h 183"/>
                  <a:gd name="T66" fmla="*/ 42 w 191"/>
                  <a:gd name="T67" fmla="*/ 3 h 183"/>
                  <a:gd name="T68" fmla="*/ 37 w 191"/>
                  <a:gd name="T69" fmla="*/ 4 h 183"/>
                  <a:gd name="T70" fmla="*/ 33 w 191"/>
                  <a:gd name="T71" fmla="*/ 5 h 183"/>
                  <a:gd name="T72" fmla="*/ 29 w 191"/>
                  <a:gd name="T73" fmla="*/ 5 h 183"/>
                  <a:gd name="T74" fmla="*/ 25 w 191"/>
                  <a:gd name="T75" fmla="*/ 7 h 183"/>
                  <a:gd name="T76" fmla="*/ 23 w 191"/>
                  <a:gd name="T77" fmla="*/ 8 h 183"/>
                  <a:gd name="T78" fmla="*/ 20 w 191"/>
                  <a:gd name="T79" fmla="*/ 10 h 183"/>
                  <a:gd name="T80" fmla="*/ 18 w 191"/>
                  <a:gd name="T81" fmla="*/ 12 h 183"/>
                  <a:gd name="T82" fmla="*/ 77 w 191"/>
                  <a:gd name="T83" fmla="*/ 12 h 183"/>
                  <a:gd name="T84" fmla="*/ 77 w 191"/>
                  <a:gd name="T85" fmla="*/ 15 h 183"/>
                  <a:gd name="T86" fmla="*/ 18 w 191"/>
                  <a:gd name="T87" fmla="*/ 15 h 183"/>
                  <a:gd name="T88" fmla="*/ 19 w 191"/>
                  <a:gd name="T89" fmla="*/ 16 h 183"/>
                  <a:gd name="T90" fmla="*/ 21 w 191"/>
                  <a:gd name="T91" fmla="*/ 18 h 183"/>
                  <a:gd name="T92" fmla="*/ 24 w 191"/>
                  <a:gd name="T93" fmla="*/ 20 h 183"/>
                  <a:gd name="T94" fmla="*/ 27 w 191"/>
                  <a:gd name="T95" fmla="*/ 21 h 183"/>
                  <a:gd name="T96" fmla="*/ 31 w 191"/>
                  <a:gd name="T97" fmla="*/ 22 h 183"/>
                  <a:gd name="T98" fmla="*/ 35 w 191"/>
                  <a:gd name="T99" fmla="*/ 23 h 183"/>
                  <a:gd name="T100" fmla="*/ 40 w 191"/>
                  <a:gd name="T101" fmla="*/ 23 h 183"/>
                  <a:gd name="T102" fmla="*/ 45 w 191"/>
                  <a:gd name="T103" fmla="*/ 23 h 183"/>
                  <a:gd name="T104" fmla="*/ 50 w 191"/>
                  <a:gd name="T105" fmla="*/ 23 h 183"/>
                  <a:gd name="T106" fmla="*/ 54 w 191"/>
                  <a:gd name="T107" fmla="*/ 23 h 183"/>
                  <a:gd name="T108" fmla="*/ 58 w 191"/>
                  <a:gd name="T109" fmla="*/ 22 h 183"/>
                  <a:gd name="T110" fmla="*/ 68 w 191"/>
                  <a:gd name="T111" fmla="*/ 24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69" y="148"/>
                    </a:moveTo>
                    <a:lnTo>
                      <a:pt x="167" y="148"/>
                    </a:lnTo>
                    <a:lnTo>
                      <a:pt x="158" y="158"/>
                    </a:lnTo>
                    <a:lnTo>
                      <a:pt x="149" y="167"/>
                    </a:lnTo>
                    <a:lnTo>
                      <a:pt x="137" y="174"/>
                    </a:lnTo>
                    <a:lnTo>
                      <a:pt x="125" y="178"/>
                    </a:lnTo>
                    <a:lnTo>
                      <a:pt x="111" y="181"/>
                    </a:lnTo>
                    <a:lnTo>
                      <a:pt x="97" y="183"/>
                    </a:lnTo>
                    <a:lnTo>
                      <a:pt x="84" y="183"/>
                    </a:lnTo>
                    <a:lnTo>
                      <a:pt x="69" y="181"/>
                    </a:lnTo>
                    <a:lnTo>
                      <a:pt x="56" y="178"/>
                    </a:lnTo>
                    <a:lnTo>
                      <a:pt x="44" y="170"/>
                    </a:lnTo>
                    <a:lnTo>
                      <a:pt x="32" y="163"/>
                    </a:lnTo>
                    <a:lnTo>
                      <a:pt x="21" y="154"/>
                    </a:lnTo>
                    <a:lnTo>
                      <a:pt x="14" y="146"/>
                    </a:lnTo>
                    <a:lnTo>
                      <a:pt x="8" y="133"/>
                    </a:lnTo>
                    <a:lnTo>
                      <a:pt x="4" y="123"/>
                    </a:lnTo>
                    <a:lnTo>
                      <a:pt x="0" y="111"/>
                    </a:lnTo>
                    <a:lnTo>
                      <a:pt x="0" y="98"/>
                    </a:lnTo>
                    <a:lnTo>
                      <a:pt x="0" y="86"/>
                    </a:lnTo>
                    <a:lnTo>
                      <a:pt x="6" y="74"/>
                    </a:lnTo>
                    <a:lnTo>
                      <a:pt x="10" y="63"/>
                    </a:lnTo>
                    <a:lnTo>
                      <a:pt x="18" y="52"/>
                    </a:lnTo>
                    <a:lnTo>
                      <a:pt x="27" y="44"/>
                    </a:lnTo>
                    <a:lnTo>
                      <a:pt x="38" y="35"/>
                    </a:lnTo>
                    <a:lnTo>
                      <a:pt x="42" y="30"/>
                    </a:lnTo>
                    <a:lnTo>
                      <a:pt x="51" y="21"/>
                    </a:lnTo>
                    <a:lnTo>
                      <a:pt x="63" y="14"/>
                    </a:lnTo>
                    <a:lnTo>
                      <a:pt x="75" y="8"/>
                    </a:lnTo>
                    <a:lnTo>
                      <a:pt x="90" y="3"/>
                    </a:lnTo>
                    <a:lnTo>
                      <a:pt x="103" y="0"/>
                    </a:lnTo>
                    <a:lnTo>
                      <a:pt x="117" y="0"/>
                    </a:lnTo>
                    <a:lnTo>
                      <a:pt x="117" y="21"/>
                    </a:lnTo>
                    <a:lnTo>
                      <a:pt x="103" y="21"/>
                    </a:lnTo>
                    <a:lnTo>
                      <a:pt x="93" y="23"/>
                    </a:lnTo>
                    <a:lnTo>
                      <a:pt x="81" y="28"/>
                    </a:lnTo>
                    <a:lnTo>
                      <a:pt x="72" y="33"/>
                    </a:lnTo>
                    <a:lnTo>
                      <a:pt x="61" y="41"/>
                    </a:lnTo>
                    <a:lnTo>
                      <a:pt x="56" y="49"/>
                    </a:lnTo>
                    <a:lnTo>
                      <a:pt x="50" y="58"/>
                    </a:lnTo>
                    <a:lnTo>
                      <a:pt x="45" y="73"/>
                    </a:lnTo>
                    <a:lnTo>
                      <a:pt x="191" y="73"/>
                    </a:lnTo>
                    <a:lnTo>
                      <a:pt x="191" y="92"/>
                    </a:lnTo>
                    <a:lnTo>
                      <a:pt x="45" y="92"/>
                    </a:lnTo>
                    <a:lnTo>
                      <a:pt x="48" y="100"/>
                    </a:lnTo>
                    <a:lnTo>
                      <a:pt x="51" y="111"/>
                    </a:lnTo>
                    <a:lnTo>
                      <a:pt x="60" y="119"/>
                    </a:lnTo>
                    <a:lnTo>
                      <a:pt x="67" y="127"/>
                    </a:lnTo>
                    <a:lnTo>
                      <a:pt x="78" y="133"/>
                    </a:lnTo>
                    <a:lnTo>
                      <a:pt x="87" y="138"/>
                    </a:lnTo>
                    <a:lnTo>
                      <a:pt x="99" y="143"/>
                    </a:lnTo>
                    <a:lnTo>
                      <a:pt x="111" y="143"/>
                    </a:lnTo>
                    <a:lnTo>
                      <a:pt x="123" y="143"/>
                    </a:lnTo>
                    <a:lnTo>
                      <a:pt x="135" y="141"/>
                    </a:lnTo>
                    <a:lnTo>
                      <a:pt x="145" y="135"/>
                    </a:lnTo>
                    <a:lnTo>
                      <a:pt x="169"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2" name="Freeform 176">
                <a:extLst>
                  <a:ext uri="{FF2B5EF4-FFF2-40B4-BE49-F238E27FC236}">
                    <a16:creationId xmlns:a16="http://schemas.microsoft.com/office/drawing/2014/main" id="{7EA53532-3CE4-4377-978B-F3BD587C3451}"/>
                  </a:ext>
                </a:extLst>
              </p:cNvPr>
              <p:cNvSpPr>
                <a:spLocks/>
              </p:cNvSpPr>
              <p:nvPr/>
            </p:nvSpPr>
            <p:spPr bwMode="auto">
              <a:xfrm>
                <a:off x="3796" y="640"/>
                <a:ext cx="38" cy="27"/>
              </a:xfrm>
              <a:custGeom>
                <a:avLst/>
                <a:gdLst>
                  <a:gd name="T0" fmla="*/ 0 w 93"/>
                  <a:gd name="T1" fmla="*/ 0 h 163"/>
                  <a:gd name="T2" fmla="*/ 5 w 93"/>
                  <a:gd name="T3" fmla="*/ 0 h 163"/>
                  <a:gd name="T4" fmla="*/ 11 w 93"/>
                  <a:gd name="T5" fmla="*/ 0 h 163"/>
                  <a:gd name="T6" fmla="*/ 16 w 93"/>
                  <a:gd name="T7" fmla="*/ 1 h 163"/>
                  <a:gd name="T8" fmla="*/ 20 w 93"/>
                  <a:gd name="T9" fmla="*/ 2 h 163"/>
                  <a:gd name="T10" fmla="*/ 25 w 93"/>
                  <a:gd name="T11" fmla="*/ 3 h 163"/>
                  <a:gd name="T12" fmla="*/ 29 w 93"/>
                  <a:gd name="T13" fmla="*/ 5 h 163"/>
                  <a:gd name="T14" fmla="*/ 32 w 93"/>
                  <a:gd name="T15" fmla="*/ 7 h 163"/>
                  <a:gd name="T16" fmla="*/ 35 w 93"/>
                  <a:gd name="T17" fmla="*/ 8 h 163"/>
                  <a:gd name="T18" fmla="*/ 37 w 93"/>
                  <a:gd name="T19" fmla="*/ 10 h 163"/>
                  <a:gd name="T20" fmla="*/ 37 w 93"/>
                  <a:gd name="T21" fmla="*/ 12 h 163"/>
                  <a:gd name="T22" fmla="*/ 38 w 93"/>
                  <a:gd name="T23" fmla="*/ 14 h 163"/>
                  <a:gd name="T24" fmla="*/ 37 w 93"/>
                  <a:gd name="T25" fmla="*/ 16 h 163"/>
                  <a:gd name="T26" fmla="*/ 36 w 93"/>
                  <a:gd name="T27" fmla="*/ 18 h 163"/>
                  <a:gd name="T28" fmla="*/ 33 w 93"/>
                  <a:gd name="T29" fmla="*/ 20 h 163"/>
                  <a:gd name="T30" fmla="*/ 30 w 93"/>
                  <a:gd name="T31" fmla="*/ 22 h 163"/>
                  <a:gd name="T32" fmla="*/ 26 w 93"/>
                  <a:gd name="T33" fmla="*/ 23 h 163"/>
                  <a:gd name="T34" fmla="*/ 21 w 93"/>
                  <a:gd name="T35" fmla="*/ 25 h 163"/>
                  <a:gd name="T36" fmla="*/ 16 w 93"/>
                  <a:gd name="T37" fmla="*/ 26 h 163"/>
                  <a:gd name="T38" fmla="*/ 11 w 93"/>
                  <a:gd name="T39" fmla="*/ 27 h 163"/>
                  <a:gd name="T40" fmla="*/ 6 w 93"/>
                  <a:gd name="T41" fmla="*/ 27 h 163"/>
                  <a:gd name="T42" fmla="*/ 0 w 93"/>
                  <a:gd name="T43" fmla="*/ 27 h 163"/>
                  <a:gd name="T44" fmla="*/ 0 w 93"/>
                  <a:gd name="T45" fmla="*/ 24 h 163"/>
                  <a:gd name="T46" fmla="*/ 5 w 93"/>
                  <a:gd name="T47" fmla="*/ 24 h 163"/>
                  <a:gd name="T48" fmla="*/ 10 w 93"/>
                  <a:gd name="T49" fmla="*/ 23 h 163"/>
                  <a:gd name="T50" fmla="*/ 13 w 93"/>
                  <a:gd name="T51" fmla="*/ 22 h 163"/>
                  <a:gd name="T52" fmla="*/ 18 w 93"/>
                  <a:gd name="T53" fmla="*/ 21 h 163"/>
                  <a:gd name="T54" fmla="*/ 22 w 93"/>
                  <a:gd name="T55" fmla="*/ 20 h 163"/>
                  <a:gd name="T56" fmla="*/ 25 w 93"/>
                  <a:gd name="T57" fmla="*/ 19 h 163"/>
                  <a:gd name="T58" fmla="*/ 27 w 93"/>
                  <a:gd name="T59" fmla="*/ 17 h 163"/>
                  <a:gd name="T60" fmla="*/ 28 w 93"/>
                  <a:gd name="T61" fmla="*/ 15 h 163"/>
                  <a:gd name="T62" fmla="*/ 28 w 93"/>
                  <a:gd name="T63" fmla="*/ 13 h 163"/>
                  <a:gd name="T64" fmla="*/ 28 w 93"/>
                  <a:gd name="T65" fmla="*/ 12 h 163"/>
                  <a:gd name="T66" fmla="*/ 27 w 93"/>
                  <a:gd name="T67" fmla="*/ 10 h 163"/>
                  <a:gd name="T68" fmla="*/ 25 w 93"/>
                  <a:gd name="T69" fmla="*/ 8 h 163"/>
                  <a:gd name="T70" fmla="*/ 22 w 93"/>
                  <a:gd name="T71" fmla="*/ 7 h 163"/>
                  <a:gd name="T72" fmla="*/ 18 w 93"/>
                  <a:gd name="T73" fmla="*/ 6 h 163"/>
                  <a:gd name="T74" fmla="*/ 15 w 93"/>
                  <a:gd name="T75" fmla="*/ 5 h 163"/>
                  <a:gd name="T76" fmla="*/ 10 w 93"/>
                  <a:gd name="T77" fmla="*/ 4 h 163"/>
                  <a:gd name="T78" fmla="*/ 6 w 93"/>
                  <a:gd name="T79" fmla="*/ 3 h 163"/>
                  <a:gd name="T80" fmla="*/ 1 w 93"/>
                  <a:gd name="T81" fmla="*/ 3 h 163"/>
                  <a:gd name="T82" fmla="*/ 0 w 93"/>
                  <a:gd name="T83" fmla="*/ 3 h 163"/>
                  <a:gd name="T84" fmla="*/ 0 w 93"/>
                  <a:gd name="T85" fmla="*/ 0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3" h="163">
                    <a:moveTo>
                      <a:pt x="0" y="0"/>
                    </a:moveTo>
                    <a:lnTo>
                      <a:pt x="12" y="0"/>
                    </a:lnTo>
                    <a:lnTo>
                      <a:pt x="26" y="3"/>
                    </a:lnTo>
                    <a:lnTo>
                      <a:pt x="38" y="8"/>
                    </a:lnTo>
                    <a:lnTo>
                      <a:pt x="50" y="13"/>
                    </a:lnTo>
                    <a:lnTo>
                      <a:pt x="62" y="21"/>
                    </a:lnTo>
                    <a:lnTo>
                      <a:pt x="72" y="30"/>
                    </a:lnTo>
                    <a:lnTo>
                      <a:pt x="79" y="41"/>
                    </a:lnTo>
                    <a:lnTo>
                      <a:pt x="85" y="51"/>
                    </a:lnTo>
                    <a:lnTo>
                      <a:pt x="90" y="63"/>
                    </a:lnTo>
                    <a:lnTo>
                      <a:pt x="91" y="74"/>
                    </a:lnTo>
                    <a:lnTo>
                      <a:pt x="93" y="86"/>
                    </a:lnTo>
                    <a:lnTo>
                      <a:pt x="91" y="98"/>
                    </a:lnTo>
                    <a:lnTo>
                      <a:pt x="87" y="111"/>
                    </a:lnTo>
                    <a:lnTo>
                      <a:pt x="81" y="121"/>
                    </a:lnTo>
                    <a:lnTo>
                      <a:pt x="73" y="132"/>
                    </a:lnTo>
                    <a:lnTo>
                      <a:pt x="63" y="141"/>
                    </a:lnTo>
                    <a:lnTo>
                      <a:pt x="51" y="149"/>
                    </a:lnTo>
                    <a:lnTo>
                      <a:pt x="39" y="154"/>
                    </a:lnTo>
                    <a:lnTo>
                      <a:pt x="27" y="160"/>
                    </a:lnTo>
                    <a:lnTo>
                      <a:pt x="14" y="162"/>
                    </a:lnTo>
                    <a:lnTo>
                      <a:pt x="0" y="163"/>
                    </a:lnTo>
                    <a:lnTo>
                      <a:pt x="0" y="143"/>
                    </a:lnTo>
                    <a:lnTo>
                      <a:pt x="12" y="143"/>
                    </a:lnTo>
                    <a:lnTo>
                      <a:pt x="24" y="138"/>
                    </a:lnTo>
                    <a:lnTo>
                      <a:pt x="33" y="135"/>
                    </a:lnTo>
                    <a:lnTo>
                      <a:pt x="44" y="128"/>
                    </a:lnTo>
                    <a:lnTo>
                      <a:pt x="54" y="121"/>
                    </a:lnTo>
                    <a:lnTo>
                      <a:pt x="60" y="113"/>
                    </a:lnTo>
                    <a:lnTo>
                      <a:pt x="66" y="102"/>
                    </a:lnTo>
                    <a:lnTo>
                      <a:pt x="69" y="93"/>
                    </a:lnTo>
                    <a:lnTo>
                      <a:pt x="69" y="81"/>
                    </a:lnTo>
                    <a:lnTo>
                      <a:pt x="69" y="73"/>
                    </a:lnTo>
                    <a:lnTo>
                      <a:pt x="66" y="62"/>
                    </a:lnTo>
                    <a:lnTo>
                      <a:pt x="60" y="51"/>
                    </a:lnTo>
                    <a:lnTo>
                      <a:pt x="54" y="43"/>
                    </a:lnTo>
                    <a:lnTo>
                      <a:pt x="45" y="35"/>
                    </a:lnTo>
                    <a:lnTo>
                      <a:pt x="36" y="28"/>
                    </a:lnTo>
                    <a:lnTo>
                      <a:pt x="24" y="25"/>
                    </a:lnTo>
                    <a:lnTo>
                      <a:pt x="14" y="21"/>
                    </a:lnTo>
                    <a:lnTo>
                      <a:pt x="2"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1094" name="Rectangle 177">
              <a:extLst>
                <a:ext uri="{FF2B5EF4-FFF2-40B4-BE49-F238E27FC236}">
                  <a16:creationId xmlns:a16="http://schemas.microsoft.com/office/drawing/2014/main" id="{2EB8861C-3361-4AD6-B837-79B70E87F441}"/>
                </a:ext>
              </a:extLst>
            </p:cNvPr>
            <p:cNvSpPr>
              <a:spLocks noChangeArrowheads="1"/>
            </p:cNvSpPr>
            <p:nvPr/>
          </p:nvSpPr>
          <p:spPr bwMode="auto">
            <a:xfrm>
              <a:off x="1777" y="1335"/>
              <a:ext cx="2158" cy="30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1095" name="Freeform 178">
              <a:extLst>
                <a:ext uri="{FF2B5EF4-FFF2-40B4-BE49-F238E27FC236}">
                  <a16:creationId xmlns:a16="http://schemas.microsoft.com/office/drawing/2014/main" id="{EE717DD4-A175-439B-B48E-CE855A5EF4CD}"/>
                </a:ext>
              </a:extLst>
            </p:cNvPr>
            <p:cNvSpPr>
              <a:spLocks/>
            </p:cNvSpPr>
            <p:nvPr/>
          </p:nvSpPr>
          <p:spPr bwMode="auto">
            <a:xfrm>
              <a:off x="1728" y="1296"/>
              <a:ext cx="49" cy="384"/>
            </a:xfrm>
            <a:custGeom>
              <a:avLst/>
              <a:gdLst>
                <a:gd name="T0" fmla="*/ 0 w 401"/>
                <a:gd name="T1" fmla="*/ 0 h 3820"/>
                <a:gd name="T2" fmla="*/ 49 w 401"/>
                <a:gd name="T3" fmla="*/ 40 h 3820"/>
                <a:gd name="T4" fmla="*/ 49 w 401"/>
                <a:gd name="T5" fmla="*/ 344 h 3820"/>
                <a:gd name="T6" fmla="*/ 0 w 401"/>
                <a:gd name="T7" fmla="*/ 384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6" name="Freeform 179">
              <a:extLst>
                <a:ext uri="{FF2B5EF4-FFF2-40B4-BE49-F238E27FC236}">
                  <a16:creationId xmlns:a16="http://schemas.microsoft.com/office/drawing/2014/main" id="{94D9828F-15D8-4F25-9A17-6FC3F38557D4}"/>
                </a:ext>
              </a:extLst>
            </p:cNvPr>
            <p:cNvSpPr>
              <a:spLocks/>
            </p:cNvSpPr>
            <p:nvPr/>
          </p:nvSpPr>
          <p:spPr bwMode="auto">
            <a:xfrm>
              <a:off x="1728" y="1296"/>
              <a:ext cx="49" cy="384"/>
            </a:xfrm>
            <a:custGeom>
              <a:avLst/>
              <a:gdLst>
                <a:gd name="T0" fmla="*/ 0 w 401"/>
                <a:gd name="T1" fmla="*/ 0 h 3820"/>
                <a:gd name="T2" fmla="*/ 49 w 401"/>
                <a:gd name="T3" fmla="*/ 40 h 3820"/>
                <a:gd name="T4" fmla="*/ 49 w 401"/>
                <a:gd name="T5" fmla="*/ 344 h 3820"/>
                <a:gd name="T6" fmla="*/ 0 w 401"/>
                <a:gd name="T7" fmla="*/ 384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99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097" name="Freeform 180">
              <a:extLst>
                <a:ext uri="{FF2B5EF4-FFF2-40B4-BE49-F238E27FC236}">
                  <a16:creationId xmlns:a16="http://schemas.microsoft.com/office/drawing/2014/main" id="{811924A5-3A85-423A-807A-058669C9C48A}"/>
                </a:ext>
              </a:extLst>
            </p:cNvPr>
            <p:cNvSpPr>
              <a:spLocks/>
            </p:cNvSpPr>
            <p:nvPr/>
          </p:nvSpPr>
          <p:spPr bwMode="auto">
            <a:xfrm>
              <a:off x="1728" y="1296"/>
              <a:ext cx="2256" cy="39"/>
            </a:xfrm>
            <a:custGeom>
              <a:avLst/>
              <a:gdLst>
                <a:gd name="T0" fmla="*/ 0 w 18124"/>
                <a:gd name="T1" fmla="*/ 0 h 393"/>
                <a:gd name="T2" fmla="*/ 50 w 18124"/>
                <a:gd name="T3" fmla="*/ 39 h 393"/>
                <a:gd name="T4" fmla="*/ 2206 w 18124"/>
                <a:gd name="T5" fmla="*/ 39 h 393"/>
                <a:gd name="T6" fmla="*/ 2256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8" name="Freeform 181">
              <a:extLst>
                <a:ext uri="{FF2B5EF4-FFF2-40B4-BE49-F238E27FC236}">
                  <a16:creationId xmlns:a16="http://schemas.microsoft.com/office/drawing/2014/main" id="{A9E52BC0-0D46-4175-AC3F-556B6E752917}"/>
                </a:ext>
              </a:extLst>
            </p:cNvPr>
            <p:cNvSpPr>
              <a:spLocks/>
            </p:cNvSpPr>
            <p:nvPr/>
          </p:nvSpPr>
          <p:spPr bwMode="auto">
            <a:xfrm>
              <a:off x="1728" y="1296"/>
              <a:ext cx="2256" cy="39"/>
            </a:xfrm>
            <a:custGeom>
              <a:avLst/>
              <a:gdLst>
                <a:gd name="T0" fmla="*/ 0 w 18124"/>
                <a:gd name="T1" fmla="*/ 0 h 393"/>
                <a:gd name="T2" fmla="*/ 50 w 18124"/>
                <a:gd name="T3" fmla="*/ 39 h 393"/>
                <a:gd name="T4" fmla="*/ 2206 w 18124"/>
                <a:gd name="T5" fmla="*/ 39 h 393"/>
                <a:gd name="T6" fmla="*/ 2256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solidFill>
              <a:schemeClr val="tx2"/>
            </a:solidFill>
            <a:ln w="0">
              <a:solidFill>
                <a:srgbClr val="993300"/>
              </a:solidFill>
              <a:prstDash val="solid"/>
              <a:round/>
              <a:headEnd/>
              <a:tailEnd/>
            </a:ln>
          </p:spPr>
          <p:txBody>
            <a:bodyPr/>
            <a:lstStyle/>
            <a:p>
              <a:endParaRPr lang="en-US"/>
            </a:p>
          </p:txBody>
        </p:sp>
        <p:sp>
          <p:nvSpPr>
            <p:cNvPr id="131099" name="Freeform 182">
              <a:extLst>
                <a:ext uri="{FF2B5EF4-FFF2-40B4-BE49-F238E27FC236}">
                  <a16:creationId xmlns:a16="http://schemas.microsoft.com/office/drawing/2014/main" id="{435C1A06-1D4B-466F-A645-00E1BF72236A}"/>
                </a:ext>
              </a:extLst>
            </p:cNvPr>
            <p:cNvSpPr>
              <a:spLocks/>
            </p:cNvSpPr>
            <p:nvPr/>
          </p:nvSpPr>
          <p:spPr bwMode="auto">
            <a:xfrm>
              <a:off x="3935" y="1296"/>
              <a:ext cx="49" cy="384"/>
            </a:xfrm>
            <a:custGeom>
              <a:avLst/>
              <a:gdLst>
                <a:gd name="T0" fmla="*/ 49 w 401"/>
                <a:gd name="T1" fmla="*/ 384 h 3820"/>
                <a:gd name="T2" fmla="*/ 0 w 401"/>
                <a:gd name="T3" fmla="*/ 344 h 3820"/>
                <a:gd name="T4" fmla="*/ 0 w 401"/>
                <a:gd name="T5" fmla="*/ 40 h 3820"/>
                <a:gd name="T6" fmla="*/ 49 w 401"/>
                <a:gd name="T7" fmla="*/ 0 h 3820"/>
                <a:gd name="T8" fmla="*/ 49 w 401"/>
                <a:gd name="T9" fmla="*/ 384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0" name="Freeform 183">
              <a:extLst>
                <a:ext uri="{FF2B5EF4-FFF2-40B4-BE49-F238E27FC236}">
                  <a16:creationId xmlns:a16="http://schemas.microsoft.com/office/drawing/2014/main" id="{470B3795-8F37-4D2F-BA53-39364D21F316}"/>
                </a:ext>
              </a:extLst>
            </p:cNvPr>
            <p:cNvSpPr>
              <a:spLocks/>
            </p:cNvSpPr>
            <p:nvPr/>
          </p:nvSpPr>
          <p:spPr bwMode="auto">
            <a:xfrm>
              <a:off x="3935" y="1296"/>
              <a:ext cx="49" cy="384"/>
            </a:xfrm>
            <a:custGeom>
              <a:avLst/>
              <a:gdLst>
                <a:gd name="T0" fmla="*/ 49 w 401"/>
                <a:gd name="T1" fmla="*/ 384 h 3820"/>
                <a:gd name="T2" fmla="*/ 0 w 401"/>
                <a:gd name="T3" fmla="*/ 344 h 3820"/>
                <a:gd name="T4" fmla="*/ 0 w 401"/>
                <a:gd name="T5" fmla="*/ 40 h 3820"/>
                <a:gd name="T6" fmla="*/ 49 w 401"/>
                <a:gd name="T7" fmla="*/ 0 h 3820"/>
                <a:gd name="T8" fmla="*/ 49 w 401"/>
                <a:gd name="T9" fmla="*/ 384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solidFill>
              <a:schemeClr val="tx2"/>
            </a:solidFill>
            <a:ln w="0">
              <a:solidFill>
                <a:srgbClr val="993300"/>
              </a:solidFill>
              <a:prstDash val="solid"/>
              <a:round/>
              <a:headEnd/>
              <a:tailEnd/>
            </a:ln>
          </p:spPr>
          <p:txBody>
            <a:bodyPr/>
            <a:lstStyle/>
            <a:p>
              <a:endParaRPr lang="en-US"/>
            </a:p>
          </p:txBody>
        </p:sp>
        <p:sp>
          <p:nvSpPr>
            <p:cNvPr id="131101" name="Freeform 184">
              <a:extLst>
                <a:ext uri="{FF2B5EF4-FFF2-40B4-BE49-F238E27FC236}">
                  <a16:creationId xmlns:a16="http://schemas.microsoft.com/office/drawing/2014/main" id="{A6FC9721-D97B-46D3-BFED-F32C21F9301B}"/>
                </a:ext>
              </a:extLst>
            </p:cNvPr>
            <p:cNvSpPr>
              <a:spLocks/>
            </p:cNvSpPr>
            <p:nvPr/>
          </p:nvSpPr>
          <p:spPr bwMode="auto">
            <a:xfrm>
              <a:off x="1728" y="1641"/>
              <a:ext cx="2256" cy="39"/>
            </a:xfrm>
            <a:custGeom>
              <a:avLst/>
              <a:gdLst>
                <a:gd name="T0" fmla="*/ 2256 w 18124"/>
                <a:gd name="T1" fmla="*/ 39 h 393"/>
                <a:gd name="T2" fmla="*/ 0 w 18124"/>
                <a:gd name="T3" fmla="*/ 39 h 393"/>
                <a:gd name="T4" fmla="*/ 50 w 18124"/>
                <a:gd name="T5" fmla="*/ 0 h 393"/>
                <a:gd name="T6" fmla="*/ 2206 w 18124"/>
                <a:gd name="T7" fmla="*/ 0 h 393"/>
                <a:gd name="T8" fmla="*/ 2256 w 18124"/>
                <a:gd name="T9" fmla="*/ 3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2" name="Freeform 185">
              <a:extLst>
                <a:ext uri="{FF2B5EF4-FFF2-40B4-BE49-F238E27FC236}">
                  <a16:creationId xmlns:a16="http://schemas.microsoft.com/office/drawing/2014/main" id="{7829502F-5931-45BD-BC8E-B23D2E05EC39}"/>
                </a:ext>
              </a:extLst>
            </p:cNvPr>
            <p:cNvSpPr>
              <a:spLocks/>
            </p:cNvSpPr>
            <p:nvPr/>
          </p:nvSpPr>
          <p:spPr bwMode="auto">
            <a:xfrm>
              <a:off x="1728" y="1641"/>
              <a:ext cx="2256" cy="39"/>
            </a:xfrm>
            <a:custGeom>
              <a:avLst/>
              <a:gdLst>
                <a:gd name="T0" fmla="*/ 2256 w 18124"/>
                <a:gd name="T1" fmla="*/ 39 h 393"/>
                <a:gd name="T2" fmla="*/ 0 w 18124"/>
                <a:gd name="T3" fmla="*/ 39 h 393"/>
                <a:gd name="T4" fmla="*/ 50 w 18124"/>
                <a:gd name="T5" fmla="*/ 0 h 393"/>
                <a:gd name="T6" fmla="*/ 2206 w 18124"/>
                <a:gd name="T7" fmla="*/ 0 h 393"/>
                <a:gd name="T8" fmla="*/ 2256 w 18124"/>
                <a:gd name="T9" fmla="*/ 3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99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56570" name="Text Box 186">
            <a:extLst>
              <a:ext uri="{FF2B5EF4-FFF2-40B4-BE49-F238E27FC236}">
                <a16:creationId xmlns:a16="http://schemas.microsoft.com/office/drawing/2014/main" id="{363D1A1F-4E9E-439D-B22E-54E91A6B00BC}"/>
              </a:ext>
            </a:extLst>
          </p:cNvPr>
          <p:cNvSpPr txBox="1">
            <a:spLocks noChangeArrowheads="1"/>
          </p:cNvSpPr>
          <p:nvPr/>
        </p:nvSpPr>
        <p:spPr bwMode="auto">
          <a:xfrm>
            <a:off x="3097213" y="1903413"/>
            <a:ext cx="3124200" cy="442912"/>
          </a:xfrm>
          <a:prstGeom prst="rect">
            <a:avLst/>
          </a:prstGeom>
          <a:noFill/>
          <a:ln>
            <a:noFill/>
          </a:ln>
          <a:effectLst/>
        </p:spPr>
        <p:txBody>
          <a:bodyPr>
            <a:spAutoFit/>
          </a:bodyPr>
          <a:lstStyle/>
          <a:p>
            <a:pPr algn="ctr">
              <a:defRPr/>
            </a:pPr>
            <a:r>
              <a:rPr lang="en-US" altLang="en-US" sz="2300" b="1">
                <a:solidFill>
                  <a:schemeClr val="tx2"/>
                </a:solidFill>
                <a:effectLst>
                  <a:outerShdw blurRad="38100" dist="38100" dir="2700000" algn="tl">
                    <a:srgbClr val="000000"/>
                  </a:outerShdw>
                </a:effectLst>
                <a:latin typeface="Arial" panose="020B0604020202020204" pitchFamily="34" charset="0"/>
              </a:rPr>
              <a:t>CARACTERÍSTICAS:</a:t>
            </a:r>
          </a:p>
        </p:txBody>
      </p:sp>
    </p:spTree>
    <p:custDataLst>
      <p:tags r:id="rId1"/>
    </p:custDataLst>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22" name="Group 2">
            <a:extLst>
              <a:ext uri="{FF2B5EF4-FFF2-40B4-BE49-F238E27FC236}">
                <a16:creationId xmlns:a16="http://schemas.microsoft.com/office/drawing/2014/main" id="{C1CC4C3E-D611-47C0-9C59-C33831BBAA23}"/>
              </a:ext>
            </a:extLst>
          </p:cNvPr>
          <p:cNvGrpSpPr>
            <a:grpSpLocks/>
          </p:cNvGrpSpPr>
          <p:nvPr/>
        </p:nvGrpSpPr>
        <p:grpSpPr bwMode="auto">
          <a:xfrm>
            <a:off x="2652713" y="304800"/>
            <a:ext cx="3886200" cy="609600"/>
            <a:chOff x="1298" y="1873"/>
            <a:chExt cx="3020" cy="478"/>
          </a:xfrm>
        </p:grpSpPr>
        <p:sp>
          <p:nvSpPr>
            <p:cNvPr id="133223" name="Rectangle 3">
              <a:extLst>
                <a:ext uri="{FF2B5EF4-FFF2-40B4-BE49-F238E27FC236}">
                  <a16:creationId xmlns:a16="http://schemas.microsoft.com/office/drawing/2014/main" id="{883A02A1-A1AA-4127-9486-CA477D6F701C}"/>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3224" name="Rectangle 4">
              <a:extLst>
                <a:ext uri="{FF2B5EF4-FFF2-40B4-BE49-F238E27FC236}">
                  <a16:creationId xmlns:a16="http://schemas.microsoft.com/office/drawing/2014/main" id="{C608BC2B-6B46-44FB-B6AA-6CB9E8BD9633}"/>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3225" name="Freeform 5">
              <a:extLst>
                <a:ext uri="{FF2B5EF4-FFF2-40B4-BE49-F238E27FC236}">
                  <a16:creationId xmlns:a16="http://schemas.microsoft.com/office/drawing/2014/main" id="{A175680E-0C30-4105-8208-E100C2FD2E4F}"/>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26" name="Freeform 6">
              <a:extLst>
                <a:ext uri="{FF2B5EF4-FFF2-40B4-BE49-F238E27FC236}">
                  <a16:creationId xmlns:a16="http://schemas.microsoft.com/office/drawing/2014/main" id="{203D423A-95E9-400B-BDA5-F1CF97F99DBC}"/>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27" name="Freeform 7">
              <a:extLst>
                <a:ext uri="{FF2B5EF4-FFF2-40B4-BE49-F238E27FC236}">
                  <a16:creationId xmlns:a16="http://schemas.microsoft.com/office/drawing/2014/main" id="{2E7DEB79-4AE1-4F94-A8FF-C2D8C67C712A}"/>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28" name="Freeform 8">
              <a:extLst>
                <a:ext uri="{FF2B5EF4-FFF2-40B4-BE49-F238E27FC236}">
                  <a16:creationId xmlns:a16="http://schemas.microsoft.com/office/drawing/2014/main" id="{1D23D9FD-39CC-4E27-ADAD-83E9253C658E}"/>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29" name="Freeform 9">
              <a:extLst>
                <a:ext uri="{FF2B5EF4-FFF2-40B4-BE49-F238E27FC236}">
                  <a16:creationId xmlns:a16="http://schemas.microsoft.com/office/drawing/2014/main" id="{5AADC327-D97E-4C01-9BD6-FF6DA6EF87C9}"/>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30" name="Freeform 10">
              <a:extLst>
                <a:ext uri="{FF2B5EF4-FFF2-40B4-BE49-F238E27FC236}">
                  <a16:creationId xmlns:a16="http://schemas.microsoft.com/office/drawing/2014/main" id="{CA772015-63B0-426E-95BF-A3A03D533844}"/>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31" name="Freeform 11">
              <a:extLst>
                <a:ext uri="{FF2B5EF4-FFF2-40B4-BE49-F238E27FC236}">
                  <a16:creationId xmlns:a16="http://schemas.microsoft.com/office/drawing/2014/main" id="{1D2A0A23-C153-4485-B64F-2AF15B0637C8}"/>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32" name="Freeform 12">
              <a:extLst>
                <a:ext uri="{FF2B5EF4-FFF2-40B4-BE49-F238E27FC236}">
                  <a16:creationId xmlns:a16="http://schemas.microsoft.com/office/drawing/2014/main" id="{3046E5AB-8746-4CE6-8634-337BF8D88173}"/>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3123" name="Text Box 13">
            <a:extLst>
              <a:ext uri="{FF2B5EF4-FFF2-40B4-BE49-F238E27FC236}">
                <a16:creationId xmlns:a16="http://schemas.microsoft.com/office/drawing/2014/main" id="{D685B388-BD6C-4A2D-AC41-03C360B5DAA9}"/>
              </a:ext>
            </a:extLst>
          </p:cNvPr>
          <p:cNvSpPr txBox="1">
            <a:spLocks noChangeArrowheads="1"/>
          </p:cNvSpPr>
          <p:nvPr/>
        </p:nvSpPr>
        <p:spPr bwMode="auto">
          <a:xfrm>
            <a:off x="2728913" y="425450"/>
            <a:ext cx="3733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90000"/>
              </a:lnSpc>
            </a:pPr>
            <a:r>
              <a:rPr lang="en-US" altLang="en-US" sz="2100" b="1">
                <a:solidFill>
                  <a:schemeClr val="tx2"/>
                </a:solidFill>
                <a:latin typeface="Arial" panose="020B0604020202020204" pitchFamily="34" charset="0"/>
              </a:rPr>
              <a:t>PERÍODO PREPARATORIO</a:t>
            </a:r>
          </a:p>
        </p:txBody>
      </p:sp>
      <p:pic>
        <p:nvPicPr>
          <p:cNvPr id="133124" name="Picture 14">
            <a:extLst>
              <a:ext uri="{FF2B5EF4-FFF2-40B4-BE49-F238E27FC236}">
                <a16:creationId xmlns:a16="http://schemas.microsoft.com/office/drawing/2014/main" id="{FA8F879A-5CA6-4A48-81A5-7C767882A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14338"/>
            <a:ext cx="823913"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25" name="Picture 15">
            <a:extLst>
              <a:ext uri="{FF2B5EF4-FFF2-40B4-BE49-F238E27FC236}">
                <a16:creationId xmlns:a16="http://schemas.microsoft.com/office/drawing/2014/main" id="{F3DABB37-9547-424F-A9CC-934C6ABD21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313" y="425450"/>
            <a:ext cx="83026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3126" name="Group 16">
            <a:extLst>
              <a:ext uri="{FF2B5EF4-FFF2-40B4-BE49-F238E27FC236}">
                <a16:creationId xmlns:a16="http://schemas.microsoft.com/office/drawing/2014/main" id="{53103223-D82F-46E2-8EB3-A6C4E98591C8}"/>
              </a:ext>
            </a:extLst>
          </p:cNvPr>
          <p:cNvGrpSpPr>
            <a:grpSpLocks/>
          </p:cNvGrpSpPr>
          <p:nvPr/>
        </p:nvGrpSpPr>
        <p:grpSpPr bwMode="auto">
          <a:xfrm>
            <a:off x="1066800" y="1066800"/>
            <a:ext cx="7086600" cy="608013"/>
            <a:chOff x="337" y="769"/>
            <a:chExt cx="5038" cy="430"/>
          </a:xfrm>
        </p:grpSpPr>
        <p:sp>
          <p:nvSpPr>
            <p:cNvPr id="133213" name="Rectangle 17">
              <a:extLst>
                <a:ext uri="{FF2B5EF4-FFF2-40B4-BE49-F238E27FC236}">
                  <a16:creationId xmlns:a16="http://schemas.microsoft.com/office/drawing/2014/main" id="{1C35B09B-F5C2-4F51-AEEA-DFBF491F3881}"/>
                </a:ext>
              </a:extLst>
            </p:cNvPr>
            <p:cNvSpPr>
              <a:spLocks noChangeArrowheads="1"/>
            </p:cNvSpPr>
            <p:nvPr/>
          </p:nvSpPr>
          <p:spPr bwMode="auto">
            <a:xfrm>
              <a:off x="393" y="806"/>
              <a:ext cx="4927" cy="356"/>
            </a:xfrm>
            <a:prstGeom prst="rect">
              <a:avLst/>
            </a:prstGeom>
            <a:blipFill dpi="0" rotWithShape="0">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3214" name="Rectangle 18">
              <a:extLst>
                <a:ext uri="{FF2B5EF4-FFF2-40B4-BE49-F238E27FC236}">
                  <a16:creationId xmlns:a16="http://schemas.microsoft.com/office/drawing/2014/main" id="{BBBC555F-E4D3-41C2-9856-DBAFC0C83EF5}"/>
                </a:ext>
              </a:extLst>
            </p:cNvPr>
            <p:cNvSpPr>
              <a:spLocks noChangeArrowheads="1"/>
            </p:cNvSpPr>
            <p:nvPr/>
          </p:nvSpPr>
          <p:spPr bwMode="auto">
            <a:xfrm>
              <a:off x="393" y="806"/>
              <a:ext cx="4927" cy="35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3215" name="Freeform 19">
              <a:extLst>
                <a:ext uri="{FF2B5EF4-FFF2-40B4-BE49-F238E27FC236}">
                  <a16:creationId xmlns:a16="http://schemas.microsoft.com/office/drawing/2014/main" id="{C20B9690-0838-413F-BB8E-9DA9F2E36AF0}"/>
                </a:ext>
              </a:extLst>
            </p:cNvPr>
            <p:cNvSpPr>
              <a:spLocks/>
            </p:cNvSpPr>
            <p:nvPr/>
          </p:nvSpPr>
          <p:spPr bwMode="auto">
            <a:xfrm>
              <a:off x="337" y="769"/>
              <a:ext cx="56" cy="430"/>
            </a:xfrm>
            <a:custGeom>
              <a:avLst/>
              <a:gdLst>
                <a:gd name="T0" fmla="*/ 0 w 222"/>
                <a:gd name="T1" fmla="*/ 0 h 2152"/>
                <a:gd name="T2" fmla="*/ 56 w 222"/>
                <a:gd name="T3" fmla="*/ 38 h 2152"/>
                <a:gd name="T4" fmla="*/ 56 w 222"/>
                <a:gd name="T5" fmla="*/ 392 h 2152"/>
                <a:gd name="T6" fmla="*/ 0 w 222"/>
                <a:gd name="T7" fmla="*/ 430 h 2152"/>
                <a:gd name="T8" fmla="*/ 0 w 222"/>
                <a:gd name="T9" fmla="*/ 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0" y="0"/>
                  </a:moveTo>
                  <a:lnTo>
                    <a:pt x="222" y="188"/>
                  </a:lnTo>
                  <a:lnTo>
                    <a:pt x="222" y="1964"/>
                  </a:lnTo>
                  <a:lnTo>
                    <a:pt x="0" y="2152"/>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16" name="Freeform 20">
              <a:extLst>
                <a:ext uri="{FF2B5EF4-FFF2-40B4-BE49-F238E27FC236}">
                  <a16:creationId xmlns:a16="http://schemas.microsoft.com/office/drawing/2014/main" id="{A6C6D9B7-B68C-4682-8F00-C0A851C82D94}"/>
                </a:ext>
              </a:extLst>
            </p:cNvPr>
            <p:cNvSpPr>
              <a:spLocks/>
            </p:cNvSpPr>
            <p:nvPr/>
          </p:nvSpPr>
          <p:spPr bwMode="auto">
            <a:xfrm>
              <a:off x="337" y="769"/>
              <a:ext cx="56" cy="430"/>
            </a:xfrm>
            <a:custGeom>
              <a:avLst/>
              <a:gdLst>
                <a:gd name="T0" fmla="*/ 0 w 222"/>
                <a:gd name="T1" fmla="*/ 0 h 2152"/>
                <a:gd name="T2" fmla="*/ 56 w 222"/>
                <a:gd name="T3" fmla="*/ 38 h 2152"/>
                <a:gd name="T4" fmla="*/ 56 w 222"/>
                <a:gd name="T5" fmla="*/ 392 h 2152"/>
                <a:gd name="T6" fmla="*/ 0 w 222"/>
                <a:gd name="T7" fmla="*/ 430 h 2152"/>
                <a:gd name="T8" fmla="*/ 0 w 222"/>
                <a:gd name="T9" fmla="*/ 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0" y="0"/>
                  </a:moveTo>
                  <a:lnTo>
                    <a:pt x="222" y="188"/>
                  </a:lnTo>
                  <a:lnTo>
                    <a:pt x="222" y="1964"/>
                  </a:lnTo>
                  <a:lnTo>
                    <a:pt x="0" y="2152"/>
                  </a:lnTo>
                  <a:lnTo>
                    <a:pt x="0" y="0"/>
                  </a:lnTo>
                </a:path>
              </a:pathLst>
            </a:custGeom>
            <a:blipFill dpi="0" rotWithShape="0">
              <a:blip r:embed="rId7"/>
              <a:srcRect/>
              <a:stretch>
                <a:fillRect/>
              </a:stretch>
            </a:blipFill>
            <a:ln w="0">
              <a:solidFill>
                <a:srgbClr val="000000"/>
              </a:solidFill>
              <a:prstDash val="solid"/>
              <a:round/>
              <a:headEnd/>
              <a:tailEnd/>
            </a:ln>
          </p:spPr>
          <p:txBody>
            <a:bodyPr/>
            <a:lstStyle/>
            <a:p>
              <a:endParaRPr lang="en-US"/>
            </a:p>
          </p:txBody>
        </p:sp>
        <p:sp>
          <p:nvSpPr>
            <p:cNvPr id="133217" name="Freeform 21">
              <a:extLst>
                <a:ext uri="{FF2B5EF4-FFF2-40B4-BE49-F238E27FC236}">
                  <a16:creationId xmlns:a16="http://schemas.microsoft.com/office/drawing/2014/main" id="{F55E6F67-518E-4786-B49F-A7FEF733CC6D}"/>
                </a:ext>
              </a:extLst>
            </p:cNvPr>
            <p:cNvSpPr>
              <a:spLocks/>
            </p:cNvSpPr>
            <p:nvPr/>
          </p:nvSpPr>
          <p:spPr bwMode="auto">
            <a:xfrm>
              <a:off x="337" y="769"/>
              <a:ext cx="5038" cy="37"/>
            </a:xfrm>
            <a:custGeom>
              <a:avLst/>
              <a:gdLst>
                <a:gd name="T0" fmla="*/ 0 w 20150"/>
                <a:gd name="T1" fmla="*/ 0 h 188"/>
                <a:gd name="T2" fmla="*/ 56 w 20150"/>
                <a:gd name="T3" fmla="*/ 37 h 188"/>
                <a:gd name="T4" fmla="*/ 4982 w 20150"/>
                <a:gd name="T5" fmla="*/ 37 h 188"/>
                <a:gd name="T6" fmla="*/ 5038 w 20150"/>
                <a:gd name="T7" fmla="*/ 0 h 188"/>
                <a:gd name="T8" fmla="*/ 0 w 20150"/>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0" y="0"/>
                  </a:moveTo>
                  <a:lnTo>
                    <a:pt x="222" y="188"/>
                  </a:lnTo>
                  <a:lnTo>
                    <a:pt x="19928" y="188"/>
                  </a:lnTo>
                  <a:lnTo>
                    <a:pt x="20150"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18" name="Freeform 22">
              <a:extLst>
                <a:ext uri="{FF2B5EF4-FFF2-40B4-BE49-F238E27FC236}">
                  <a16:creationId xmlns:a16="http://schemas.microsoft.com/office/drawing/2014/main" id="{E061126B-353E-4C02-861A-6AA64ACA20F2}"/>
                </a:ext>
              </a:extLst>
            </p:cNvPr>
            <p:cNvSpPr>
              <a:spLocks/>
            </p:cNvSpPr>
            <p:nvPr/>
          </p:nvSpPr>
          <p:spPr bwMode="auto">
            <a:xfrm>
              <a:off x="337" y="769"/>
              <a:ext cx="5038" cy="37"/>
            </a:xfrm>
            <a:custGeom>
              <a:avLst/>
              <a:gdLst>
                <a:gd name="T0" fmla="*/ 0 w 20150"/>
                <a:gd name="T1" fmla="*/ 0 h 188"/>
                <a:gd name="T2" fmla="*/ 56 w 20150"/>
                <a:gd name="T3" fmla="*/ 37 h 188"/>
                <a:gd name="T4" fmla="*/ 4982 w 20150"/>
                <a:gd name="T5" fmla="*/ 37 h 188"/>
                <a:gd name="T6" fmla="*/ 5038 w 20150"/>
                <a:gd name="T7" fmla="*/ 0 h 188"/>
                <a:gd name="T8" fmla="*/ 0 w 20150"/>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0" y="0"/>
                  </a:moveTo>
                  <a:lnTo>
                    <a:pt x="222" y="188"/>
                  </a:lnTo>
                  <a:lnTo>
                    <a:pt x="19928" y="188"/>
                  </a:lnTo>
                  <a:lnTo>
                    <a:pt x="20150" y="0"/>
                  </a:lnTo>
                  <a:lnTo>
                    <a:pt x="0" y="0"/>
                  </a:lnTo>
                </a:path>
              </a:pathLst>
            </a:custGeom>
            <a:blipFill dpi="0" rotWithShape="0">
              <a:blip r:embed="rId8"/>
              <a:srcRect/>
              <a:tile tx="0" ty="0" sx="100000" sy="100000" flip="none" algn="tl"/>
            </a:blipFill>
            <a:ln w="0">
              <a:solidFill>
                <a:srgbClr val="000000"/>
              </a:solidFill>
              <a:prstDash val="solid"/>
              <a:round/>
              <a:headEnd/>
              <a:tailEnd/>
            </a:ln>
          </p:spPr>
          <p:txBody>
            <a:bodyPr/>
            <a:lstStyle/>
            <a:p>
              <a:endParaRPr lang="en-US"/>
            </a:p>
          </p:txBody>
        </p:sp>
        <p:sp>
          <p:nvSpPr>
            <p:cNvPr id="133219" name="Freeform 23">
              <a:extLst>
                <a:ext uri="{FF2B5EF4-FFF2-40B4-BE49-F238E27FC236}">
                  <a16:creationId xmlns:a16="http://schemas.microsoft.com/office/drawing/2014/main" id="{3716C560-29DA-466B-8596-871A17759265}"/>
                </a:ext>
              </a:extLst>
            </p:cNvPr>
            <p:cNvSpPr>
              <a:spLocks/>
            </p:cNvSpPr>
            <p:nvPr/>
          </p:nvSpPr>
          <p:spPr bwMode="auto">
            <a:xfrm>
              <a:off x="5319" y="769"/>
              <a:ext cx="56" cy="430"/>
            </a:xfrm>
            <a:custGeom>
              <a:avLst/>
              <a:gdLst>
                <a:gd name="T0" fmla="*/ 56 w 222"/>
                <a:gd name="T1" fmla="*/ 430 h 2152"/>
                <a:gd name="T2" fmla="*/ 0 w 222"/>
                <a:gd name="T3" fmla="*/ 392 h 2152"/>
                <a:gd name="T4" fmla="*/ 0 w 222"/>
                <a:gd name="T5" fmla="*/ 38 h 2152"/>
                <a:gd name="T6" fmla="*/ 56 w 222"/>
                <a:gd name="T7" fmla="*/ 0 h 2152"/>
                <a:gd name="T8" fmla="*/ 56 w 222"/>
                <a:gd name="T9" fmla="*/ 43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222" y="2152"/>
                  </a:moveTo>
                  <a:lnTo>
                    <a:pt x="0" y="1964"/>
                  </a:lnTo>
                  <a:lnTo>
                    <a:pt x="0" y="188"/>
                  </a:lnTo>
                  <a:lnTo>
                    <a:pt x="222" y="0"/>
                  </a:lnTo>
                  <a:lnTo>
                    <a:pt x="222" y="2152"/>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20" name="Freeform 24">
              <a:extLst>
                <a:ext uri="{FF2B5EF4-FFF2-40B4-BE49-F238E27FC236}">
                  <a16:creationId xmlns:a16="http://schemas.microsoft.com/office/drawing/2014/main" id="{81889D5C-C1A8-4B25-8B40-96A94D74100A}"/>
                </a:ext>
              </a:extLst>
            </p:cNvPr>
            <p:cNvSpPr>
              <a:spLocks/>
            </p:cNvSpPr>
            <p:nvPr/>
          </p:nvSpPr>
          <p:spPr bwMode="auto">
            <a:xfrm>
              <a:off x="5319" y="769"/>
              <a:ext cx="56" cy="430"/>
            </a:xfrm>
            <a:custGeom>
              <a:avLst/>
              <a:gdLst>
                <a:gd name="T0" fmla="*/ 56 w 222"/>
                <a:gd name="T1" fmla="*/ 430 h 2152"/>
                <a:gd name="T2" fmla="*/ 0 w 222"/>
                <a:gd name="T3" fmla="*/ 392 h 2152"/>
                <a:gd name="T4" fmla="*/ 0 w 222"/>
                <a:gd name="T5" fmla="*/ 38 h 2152"/>
                <a:gd name="T6" fmla="*/ 56 w 222"/>
                <a:gd name="T7" fmla="*/ 0 h 2152"/>
                <a:gd name="T8" fmla="*/ 56 w 222"/>
                <a:gd name="T9" fmla="*/ 43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222" y="2152"/>
                  </a:moveTo>
                  <a:lnTo>
                    <a:pt x="0" y="1964"/>
                  </a:lnTo>
                  <a:lnTo>
                    <a:pt x="0" y="188"/>
                  </a:lnTo>
                  <a:lnTo>
                    <a:pt x="222" y="0"/>
                  </a:lnTo>
                  <a:lnTo>
                    <a:pt x="222" y="21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21" name="Freeform 25">
              <a:extLst>
                <a:ext uri="{FF2B5EF4-FFF2-40B4-BE49-F238E27FC236}">
                  <a16:creationId xmlns:a16="http://schemas.microsoft.com/office/drawing/2014/main" id="{91600257-6A49-44BA-8107-11D230A6F373}"/>
                </a:ext>
              </a:extLst>
            </p:cNvPr>
            <p:cNvSpPr>
              <a:spLocks/>
            </p:cNvSpPr>
            <p:nvPr/>
          </p:nvSpPr>
          <p:spPr bwMode="auto">
            <a:xfrm>
              <a:off x="337" y="1162"/>
              <a:ext cx="5038" cy="37"/>
            </a:xfrm>
            <a:custGeom>
              <a:avLst/>
              <a:gdLst>
                <a:gd name="T0" fmla="*/ 5038 w 20150"/>
                <a:gd name="T1" fmla="*/ 37 h 188"/>
                <a:gd name="T2" fmla="*/ 0 w 20150"/>
                <a:gd name="T3" fmla="*/ 37 h 188"/>
                <a:gd name="T4" fmla="*/ 56 w 20150"/>
                <a:gd name="T5" fmla="*/ 0 h 188"/>
                <a:gd name="T6" fmla="*/ 4982 w 20150"/>
                <a:gd name="T7" fmla="*/ 0 h 188"/>
                <a:gd name="T8" fmla="*/ 5038 w 20150"/>
                <a:gd name="T9" fmla="*/ 37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20150" y="188"/>
                  </a:moveTo>
                  <a:lnTo>
                    <a:pt x="0" y="188"/>
                  </a:lnTo>
                  <a:lnTo>
                    <a:pt x="222" y="0"/>
                  </a:lnTo>
                  <a:lnTo>
                    <a:pt x="19928" y="0"/>
                  </a:lnTo>
                  <a:lnTo>
                    <a:pt x="20150" y="188"/>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22" name="Freeform 26">
              <a:extLst>
                <a:ext uri="{FF2B5EF4-FFF2-40B4-BE49-F238E27FC236}">
                  <a16:creationId xmlns:a16="http://schemas.microsoft.com/office/drawing/2014/main" id="{A6CF5818-44E3-428E-B877-127AB7DEB6FF}"/>
                </a:ext>
              </a:extLst>
            </p:cNvPr>
            <p:cNvSpPr>
              <a:spLocks/>
            </p:cNvSpPr>
            <p:nvPr/>
          </p:nvSpPr>
          <p:spPr bwMode="auto">
            <a:xfrm>
              <a:off x="337" y="1162"/>
              <a:ext cx="5038" cy="37"/>
            </a:xfrm>
            <a:custGeom>
              <a:avLst/>
              <a:gdLst>
                <a:gd name="T0" fmla="*/ 5038 w 20150"/>
                <a:gd name="T1" fmla="*/ 37 h 188"/>
                <a:gd name="T2" fmla="*/ 0 w 20150"/>
                <a:gd name="T3" fmla="*/ 37 h 188"/>
                <a:gd name="T4" fmla="*/ 56 w 20150"/>
                <a:gd name="T5" fmla="*/ 0 h 188"/>
                <a:gd name="T6" fmla="*/ 4982 w 20150"/>
                <a:gd name="T7" fmla="*/ 0 h 188"/>
                <a:gd name="T8" fmla="*/ 5038 w 20150"/>
                <a:gd name="T9" fmla="*/ 37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20150" y="188"/>
                  </a:moveTo>
                  <a:lnTo>
                    <a:pt x="0" y="188"/>
                  </a:lnTo>
                  <a:lnTo>
                    <a:pt x="222" y="0"/>
                  </a:lnTo>
                  <a:lnTo>
                    <a:pt x="19928" y="0"/>
                  </a:lnTo>
                  <a:lnTo>
                    <a:pt x="20150" y="188"/>
                  </a:lnTo>
                </a:path>
              </a:pathLst>
            </a:custGeom>
            <a:blipFill dpi="0" rotWithShape="0">
              <a:blip r:embed="rId9"/>
              <a:srcRect/>
              <a:tile tx="0" ty="0" sx="100000" sy="100000" flip="none" algn="tl"/>
            </a:blipFill>
            <a:ln w="0">
              <a:solidFill>
                <a:srgbClr val="000000"/>
              </a:solidFill>
              <a:prstDash val="solid"/>
              <a:round/>
              <a:headEnd/>
              <a:tailEnd/>
            </a:ln>
          </p:spPr>
          <p:txBody>
            <a:bodyPr/>
            <a:lstStyle/>
            <a:p>
              <a:endParaRPr lang="en-US"/>
            </a:p>
          </p:txBody>
        </p:sp>
      </p:grpSp>
      <p:sp>
        <p:nvSpPr>
          <p:cNvPr id="133127" name="Text Box 27">
            <a:extLst>
              <a:ext uri="{FF2B5EF4-FFF2-40B4-BE49-F238E27FC236}">
                <a16:creationId xmlns:a16="http://schemas.microsoft.com/office/drawing/2014/main" id="{A6855255-D732-475B-BC1C-937D078F01C6}"/>
              </a:ext>
            </a:extLst>
          </p:cNvPr>
          <p:cNvSpPr txBox="1">
            <a:spLocks noChangeArrowheads="1"/>
          </p:cNvSpPr>
          <p:nvPr/>
        </p:nvSpPr>
        <p:spPr bwMode="auto">
          <a:xfrm>
            <a:off x="762000" y="1141413"/>
            <a:ext cx="7696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1"/>
                </a:solidFill>
                <a:latin typeface="Arial" panose="020B0604020202020204" pitchFamily="34" charset="0"/>
              </a:rPr>
              <a:t>Etapa de la Preparación/Acondicionamiento General</a:t>
            </a:r>
          </a:p>
        </p:txBody>
      </p:sp>
      <p:pic>
        <p:nvPicPr>
          <p:cNvPr id="133128" name="Picture 28">
            <a:extLst>
              <a:ext uri="{FF2B5EF4-FFF2-40B4-BE49-F238E27FC236}">
                <a16:creationId xmlns:a16="http://schemas.microsoft.com/office/drawing/2014/main" id="{CF42318E-6E6A-4C6B-B774-7847D9640E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1217613"/>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29" name="Picture 29">
            <a:extLst>
              <a:ext uri="{FF2B5EF4-FFF2-40B4-BE49-F238E27FC236}">
                <a16:creationId xmlns:a16="http://schemas.microsoft.com/office/drawing/2014/main" id="{8A34FE24-0D2D-4A53-9ABC-31254EEDA0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9600" y="1217613"/>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3130" name="Group 30">
            <a:extLst>
              <a:ext uri="{FF2B5EF4-FFF2-40B4-BE49-F238E27FC236}">
                <a16:creationId xmlns:a16="http://schemas.microsoft.com/office/drawing/2014/main" id="{5D4B81EF-3385-4DFE-B925-C71A022994FF}"/>
              </a:ext>
            </a:extLst>
          </p:cNvPr>
          <p:cNvGrpSpPr>
            <a:grpSpLocks/>
          </p:cNvGrpSpPr>
          <p:nvPr/>
        </p:nvGrpSpPr>
        <p:grpSpPr bwMode="auto">
          <a:xfrm>
            <a:off x="381000" y="2590800"/>
            <a:ext cx="8382000" cy="3886200"/>
            <a:chOff x="1109" y="1020"/>
            <a:chExt cx="3542" cy="2280"/>
          </a:xfrm>
        </p:grpSpPr>
        <p:sp>
          <p:nvSpPr>
            <p:cNvPr id="133203" name="Rectangle 31">
              <a:extLst>
                <a:ext uri="{FF2B5EF4-FFF2-40B4-BE49-F238E27FC236}">
                  <a16:creationId xmlns:a16="http://schemas.microsoft.com/office/drawing/2014/main" id="{C0DCCD72-4978-4070-824B-FFE082B89DF5}"/>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3204" name="Rectangle 32">
              <a:extLst>
                <a:ext uri="{FF2B5EF4-FFF2-40B4-BE49-F238E27FC236}">
                  <a16:creationId xmlns:a16="http://schemas.microsoft.com/office/drawing/2014/main" id="{B0E00F14-7FF1-49BD-B89B-22280985C3D8}"/>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3205" name="Freeform 33">
              <a:extLst>
                <a:ext uri="{FF2B5EF4-FFF2-40B4-BE49-F238E27FC236}">
                  <a16:creationId xmlns:a16="http://schemas.microsoft.com/office/drawing/2014/main" id="{FE118C5B-9DD6-4314-9202-75D47DD9128D}"/>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06" name="Freeform 34">
              <a:extLst>
                <a:ext uri="{FF2B5EF4-FFF2-40B4-BE49-F238E27FC236}">
                  <a16:creationId xmlns:a16="http://schemas.microsoft.com/office/drawing/2014/main" id="{0AD3A804-55BB-4AD9-86C3-4D2BC77B46EB}"/>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33207" name="Freeform 35">
              <a:extLst>
                <a:ext uri="{FF2B5EF4-FFF2-40B4-BE49-F238E27FC236}">
                  <a16:creationId xmlns:a16="http://schemas.microsoft.com/office/drawing/2014/main" id="{6D2E64DD-4C12-46D5-BFC0-3607A7989B72}"/>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08" name="Freeform 36">
              <a:extLst>
                <a:ext uri="{FF2B5EF4-FFF2-40B4-BE49-F238E27FC236}">
                  <a16:creationId xmlns:a16="http://schemas.microsoft.com/office/drawing/2014/main" id="{B1428EEF-333D-4AD4-B945-9AB0D684DD9D}"/>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33209" name="Freeform 37">
              <a:extLst>
                <a:ext uri="{FF2B5EF4-FFF2-40B4-BE49-F238E27FC236}">
                  <a16:creationId xmlns:a16="http://schemas.microsoft.com/office/drawing/2014/main" id="{F27319CD-FCC6-4FE6-ADE3-BB62577780F1}"/>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10" name="Freeform 38">
              <a:extLst>
                <a:ext uri="{FF2B5EF4-FFF2-40B4-BE49-F238E27FC236}">
                  <a16:creationId xmlns:a16="http://schemas.microsoft.com/office/drawing/2014/main" id="{DE9E11B8-6F20-4C56-8C1C-32E00205611A}"/>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33211" name="Freeform 39">
              <a:extLst>
                <a:ext uri="{FF2B5EF4-FFF2-40B4-BE49-F238E27FC236}">
                  <a16:creationId xmlns:a16="http://schemas.microsoft.com/office/drawing/2014/main" id="{B781839C-B571-4E68-90EC-36CACFED9405}"/>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12" name="Freeform 40">
              <a:extLst>
                <a:ext uri="{FF2B5EF4-FFF2-40B4-BE49-F238E27FC236}">
                  <a16:creationId xmlns:a16="http://schemas.microsoft.com/office/drawing/2014/main" id="{A15F3420-8785-44EE-8E56-52F6DDB9FE58}"/>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133131" name="AutoShape 41">
            <a:extLst>
              <a:ext uri="{FF2B5EF4-FFF2-40B4-BE49-F238E27FC236}">
                <a16:creationId xmlns:a16="http://schemas.microsoft.com/office/drawing/2014/main" id="{AC08871E-6ACD-4443-91CD-61FEB0674619}"/>
              </a:ext>
            </a:extLst>
          </p:cNvPr>
          <p:cNvSpPr>
            <a:spLocks noChangeArrowheads="1"/>
          </p:cNvSpPr>
          <p:nvPr/>
        </p:nvSpPr>
        <p:spPr bwMode="auto">
          <a:xfrm>
            <a:off x="609600" y="2819400"/>
            <a:ext cx="7924800" cy="34290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grpSp>
        <p:nvGrpSpPr>
          <p:cNvPr id="133132" name="Group 47">
            <a:extLst>
              <a:ext uri="{FF2B5EF4-FFF2-40B4-BE49-F238E27FC236}">
                <a16:creationId xmlns:a16="http://schemas.microsoft.com/office/drawing/2014/main" id="{AFD3EA3F-2750-43C7-AE0C-E77311DC380A}"/>
              </a:ext>
            </a:extLst>
          </p:cNvPr>
          <p:cNvGrpSpPr>
            <a:grpSpLocks/>
          </p:cNvGrpSpPr>
          <p:nvPr/>
        </p:nvGrpSpPr>
        <p:grpSpPr bwMode="auto">
          <a:xfrm>
            <a:off x="6400800" y="1979613"/>
            <a:ext cx="865188" cy="322262"/>
            <a:chOff x="3746" y="1394"/>
            <a:chExt cx="545" cy="203"/>
          </a:xfrm>
        </p:grpSpPr>
        <p:sp>
          <p:nvSpPr>
            <p:cNvPr id="133199" name="Freeform 48">
              <a:extLst>
                <a:ext uri="{FF2B5EF4-FFF2-40B4-BE49-F238E27FC236}">
                  <a16:creationId xmlns:a16="http://schemas.microsoft.com/office/drawing/2014/main" id="{2CC8DB60-C96D-4221-AB8D-EE02B2D11C3D}"/>
                </a:ext>
              </a:extLst>
            </p:cNvPr>
            <p:cNvSpPr>
              <a:spLocks/>
            </p:cNvSpPr>
            <p:nvPr/>
          </p:nvSpPr>
          <p:spPr bwMode="auto">
            <a:xfrm>
              <a:off x="3746" y="1496"/>
              <a:ext cx="545" cy="101"/>
            </a:xfrm>
            <a:custGeom>
              <a:avLst/>
              <a:gdLst>
                <a:gd name="T0" fmla="*/ 516 w 1091"/>
                <a:gd name="T1" fmla="*/ 2 h 203"/>
                <a:gd name="T2" fmla="*/ 526 w 1091"/>
                <a:gd name="T3" fmla="*/ 3 h 203"/>
                <a:gd name="T4" fmla="*/ 530 w 1091"/>
                <a:gd name="T5" fmla="*/ 6 h 203"/>
                <a:gd name="T6" fmla="*/ 527 w 1091"/>
                <a:gd name="T7" fmla="*/ 9 h 203"/>
                <a:gd name="T8" fmla="*/ 516 w 1091"/>
                <a:gd name="T9" fmla="*/ 12 h 203"/>
                <a:gd name="T10" fmla="*/ 528 w 1091"/>
                <a:gd name="T11" fmla="*/ 7 h 203"/>
                <a:gd name="T12" fmla="*/ 516 w 1091"/>
                <a:gd name="T13" fmla="*/ 7 h 203"/>
                <a:gd name="T14" fmla="*/ 502 w 1091"/>
                <a:gd name="T15" fmla="*/ 11 h 203"/>
                <a:gd name="T16" fmla="*/ 507 w 1091"/>
                <a:gd name="T17" fmla="*/ 13 h 203"/>
                <a:gd name="T18" fmla="*/ 512 w 1091"/>
                <a:gd name="T19" fmla="*/ 15 h 203"/>
                <a:gd name="T20" fmla="*/ 518 w 1091"/>
                <a:gd name="T21" fmla="*/ 15 h 203"/>
                <a:gd name="T22" fmla="*/ 527 w 1091"/>
                <a:gd name="T23" fmla="*/ 17 h 203"/>
                <a:gd name="T24" fmla="*/ 542 w 1091"/>
                <a:gd name="T25" fmla="*/ 13 h 203"/>
                <a:gd name="T26" fmla="*/ 534 w 1091"/>
                <a:gd name="T27" fmla="*/ 17 h 203"/>
                <a:gd name="T28" fmla="*/ 519 w 1091"/>
                <a:gd name="T29" fmla="*/ 20 h 203"/>
                <a:gd name="T30" fmla="*/ 503 w 1091"/>
                <a:gd name="T31" fmla="*/ 24 h 203"/>
                <a:gd name="T32" fmla="*/ 505 w 1091"/>
                <a:gd name="T33" fmla="*/ 21 h 203"/>
                <a:gd name="T34" fmla="*/ 515 w 1091"/>
                <a:gd name="T35" fmla="*/ 18 h 203"/>
                <a:gd name="T36" fmla="*/ 504 w 1091"/>
                <a:gd name="T37" fmla="*/ 18 h 203"/>
                <a:gd name="T38" fmla="*/ 486 w 1091"/>
                <a:gd name="T39" fmla="*/ 22 h 203"/>
                <a:gd name="T40" fmla="*/ 488 w 1091"/>
                <a:gd name="T41" fmla="*/ 25 h 203"/>
                <a:gd name="T42" fmla="*/ 484 w 1091"/>
                <a:gd name="T43" fmla="*/ 26 h 203"/>
                <a:gd name="T44" fmla="*/ 476 w 1091"/>
                <a:gd name="T45" fmla="*/ 24 h 203"/>
                <a:gd name="T46" fmla="*/ 471 w 1091"/>
                <a:gd name="T47" fmla="*/ 28 h 203"/>
                <a:gd name="T48" fmla="*/ 459 w 1091"/>
                <a:gd name="T49" fmla="*/ 29 h 203"/>
                <a:gd name="T50" fmla="*/ 458 w 1091"/>
                <a:gd name="T51" fmla="*/ 27 h 203"/>
                <a:gd name="T52" fmla="*/ 447 w 1091"/>
                <a:gd name="T53" fmla="*/ 28 h 203"/>
                <a:gd name="T54" fmla="*/ 440 w 1091"/>
                <a:gd name="T55" fmla="*/ 29 h 203"/>
                <a:gd name="T56" fmla="*/ 421 w 1091"/>
                <a:gd name="T57" fmla="*/ 33 h 203"/>
                <a:gd name="T58" fmla="*/ 397 w 1091"/>
                <a:gd name="T59" fmla="*/ 35 h 203"/>
                <a:gd name="T60" fmla="*/ 389 w 1091"/>
                <a:gd name="T61" fmla="*/ 31 h 203"/>
                <a:gd name="T62" fmla="*/ 370 w 1091"/>
                <a:gd name="T63" fmla="*/ 34 h 203"/>
                <a:gd name="T64" fmla="*/ 342 w 1091"/>
                <a:gd name="T65" fmla="*/ 36 h 203"/>
                <a:gd name="T66" fmla="*/ 300 w 1091"/>
                <a:gd name="T67" fmla="*/ 37 h 203"/>
                <a:gd name="T68" fmla="*/ 288 w 1091"/>
                <a:gd name="T69" fmla="*/ 43 h 203"/>
                <a:gd name="T70" fmla="*/ 288 w 1091"/>
                <a:gd name="T71" fmla="*/ 41 h 203"/>
                <a:gd name="T72" fmla="*/ 270 w 1091"/>
                <a:gd name="T73" fmla="*/ 41 h 203"/>
                <a:gd name="T74" fmla="*/ 247 w 1091"/>
                <a:gd name="T75" fmla="*/ 44 h 203"/>
                <a:gd name="T76" fmla="*/ 224 w 1091"/>
                <a:gd name="T77" fmla="*/ 48 h 203"/>
                <a:gd name="T78" fmla="*/ 200 w 1091"/>
                <a:gd name="T79" fmla="*/ 49 h 203"/>
                <a:gd name="T80" fmla="*/ 173 w 1091"/>
                <a:gd name="T81" fmla="*/ 52 h 203"/>
                <a:gd name="T82" fmla="*/ 135 w 1091"/>
                <a:gd name="T83" fmla="*/ 60 h 203"/>
                <a:gd name="T84" fmla="*/ 96 w 1091"/>
                <a:gd name="T85" fmla="*/ 70 h 203"/>
                <a:gd name="T86" fmla="*/ 65 w 1091"/>
                <a:gd name="T87" fmla="*/ 86 h 203"/>
                <a:gd name="T88" fmla="*/ 48 w 1091"/>
                <a:gd name="T89" fmla="*/ 94 h 203"/>
                <a:gd name="T90" fmla="*/ 28 w 1091"/>
                <a:gd name="T91" fmla="*/ 101 h 203"/>
                <a:gd name="T92" fmla="*/ 5 w 1091"/>
                <a:gd name="T93" fmla="*/ 85 h 203"/>
                <a:gd name="T94" fmla="*/ 1 w 1091"/>
                <a:gd name="T95" fmla="*/ 63 h 203"/>
                <a:gd name="T96" fmla="*/ 9 w 1091"/>
                <a:gd name="T97" fmla="*/ 14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1" h="203">
                  <a:moveTo>
                    <a:pt x="1038" y="0"/>
                  </a:moveTo>
                  <a:lnTo>
                    <a:pt x="1035" y="1"/>
                  </a:lnTo>
                  <a:lnTo>
                    <a:pt x="1033" y="4"/>
                  </a:lnTo>
                  <a:lnTo>
                    <a:pt x="1032" y="5"/>
                  </a:lnTo>
                  <a:lnTo>
                    <a:pt x="1035" y="6"/>
                  </a:lnTo>
                  <a:lnTo>
                    <a:pt x="1038" y="6"/>
                  </a:lnTo>
                  <a:lnTo>
                    <a:pt x="1044" y="6"/>
                  </a:lnTo>
                  <a:lnTo>
                    <a:pt x="1053" y="6"/>
                  </a:lnTo>
                  <a:lnTo>
                    <a:pt x="1066" y="5"/>
                  </a:lnTo>
                  <a:lnTo>
                    <a:pt x="1061" y="7"/>
                  </a:lnTo>
                  <a:lnTo>
                    <a:pt x="1059" y="11"/>
                  </a:lnTo>
                  <a:lnTo>
                    <a:pt x="1061" y="12"/>
                  </a:lnTo>
                  <a:lnTo>
                    <a:pt x="1071" y="13"/>
                  </a:lnTo>
                  <a:lnTo>
                    <a:pt x="1066" y="15"/>
                  </a:lnTo>
                  <a:lnTo>
                    <a:pt x="1060" y="16"/>
                  </a:lnTo>
                  <a:lnTo>
                    <a:pt x="1054" y="19"/>
                  </a:lnTo>
                  <a:lnTo>
                    <a:pt x="1048" y="21"/>
                  </a:lnTo>
                  <a:lnTo>
                    <a:pt x="1043" y="22"/>
                  </a:lnTo>
                  <a:lnTo>
                    <a:pt x="1038" y="23"/>
                  </a:lnTo>
                  <a:lnTo>
                    <a:pt x="1033" y="24"/>
                  </a:lnTo>
                  <a:lnTo>
                    <a:pt x="1031" y="24"/>
                  </a:lnTo>
                  <a:lnTo>
                    <a:pt x="1040" y="22"/>
                  </a:lnTo>
                  <a:lnTo>
                    <a:pt x="1049" y="19"/>
                  </a:lnTo>
                  <a:lnTo>
                    <a:pt x="1056" y="15"/>
                  </a:lnTo>
                  <a:lnTo>
                    <a:pt x="1054" y="13"/>
                  </a:lnTo>
                  <a:lnTo>
                    <a:pt x="1047" y="13"/>
                  </a:lnTo>
                  <a:lnTo>
                    <a:pt x="1039" y="13"/>
                  </a:lnTo>
                  <a:lnTo>
                    <a:pt x="1032" y="14"/>
                  </a:lnTo>
                  <a:lnTo>
                    <a:pt x="1025" y="15"/>
                  </a:lnTo>
                  <a:lnTo>
                    <a:pt x="1018" y="18"/>
                  </a:lnTo>
                  <a:lnTo>
                    <a:pt x="1011" y="20"/>
                  </a:lnTo>
                  <a:lnTo>
                    <a:pt x="1005" y="22"/>
                  </a:lnTo>
                  <a:lnTo>
                    <a:pt x="998" y="24"/>
                  </a:lnTo>
                  <a:lnTo>
                    <a:pt x="1003" y="28"/>
                  </a:lnTo>
                  <a:lnTo>
                    <a:pt x="1009" y="27"/>
                  </a:lnTo>
                  <a:lnTo>
                    <a:pt x="1015" y="26"/>
                  </a:lnTo>
                  <a:lnTo>
                    <a:pt x="1021" y="26"/>
                  </a:lnTo>
                  <a:lnTo>
                    <a:pt x="1016" y="29"/>
                  </a:lnTo>
                  <a:lnTo>
                    <a:pt x="1017" y="31"/>
                  </a:lnTo>
                  <a:lnTo>
                    <a:pt x="1025" y="31"/>
                  </a:lnTo>
                  <a:lnTo>
                    <a:pt x="1043" y="30"/>
                  </a:lnTo>
                  <a:lnTo>
                    <a:pt x="1040" y="30"/>
                  </a:lnTo>
                  <a:lnTo>
                    <a:pt x="1038" y="30"/>
                  </a:lnTo>
                  <a:lnTo>
                    <a:pt x="1036" y="30"/>
                  </a:lnTo>
                  <a:lnTo>
                    <a:pt x="1035" y="33"/>
                  </a:lnTo>
                  <a:lnTo>
                    <a:pt x="1041" y="35"/>
                  </a:lnTo>
                  <a:lnTo>
                    <a:pt x="1048" y="35"/>
                  </a:lnTo>
                  <a:lnTo>
                    <a:pt x="1055" y="35"/>
                  </a:lnTo>
                  <a:lnTo>
                    <a:pt x="1063" y="34"/>
                  </a:lnTo>
                  <a:lnTo>
                    <a:pt x="1070" y="31"/>
                  </a:lnTo>
                  <a:lnTo>
                    <a:pt x="1077" y="29"/>
                  </a:lnTo>
                  <a:lnTo>
                    <a:pt x="1084" y="27"/>
                  </a:lnTo>
                  <a:lnTo>
                    <a:pt x="1091" y="24"/>
                  </a:lnTo>
                  <a:lnTo>
                    <a:pt x="1084" y="28"/>
                  </a:lnTo>
                  <a:lnTo>
                    <a:pt x="1077" y="31"/>
                  </a:lnTo>
                  <a:lnTo>
                    <a:pt x="1069" y="35"/>
                  </a:lnTo>
                  <a:lnTo>
                    <a:pt x="1061" y="36"/>
                  </a:lnTo>
                  <a:lnTo>
                    <a:pt x="1054" y="38"/>
                  </a:lnTo>
                  <a:lnTo>
                    <a:pt x="1046" y="39"/>
                  </a:lnTo>
                  <a:lnTo>
                    <a:pt x="1038" y="41"/>
                  </a:lnTo>
                  <a:lnTo>
                    <a:pt x="1031" y="42"/>
                  </a:lnTo>
                  <a:lnTo>
                    <a:pt x="1023" y="43"/>
                  </a:lnTo>
                  <a:lnTo>
                    <a:pt x="1015" y="46"/>
                  </a:lnTo>
                  <a:lnTo>
                    <a:pt x="1006" y="48"/>
                  </a:lnTo>
                  <a:lnTo>
                    <a:pt x="998" y="48"/>
                  </a:lnTo>
                  <a:lnTo>
                    <a:pt x="1002" y="45"/>
                  </a:lnTo>
                  <a:lnTo>
                    <a:pt x="1007" y="43"/>
                  </a:lnTo>
                  <a:lnTo>
                    <a:pt x="1011" y="43"/>
                  </a:lnTo>
                  <a:lnTo>
                    <a:pt x="1017" y="42"/>
                  </a:lnTo>
                  <a:lnTo>
                    <a:pt x="1023" y="42"/>
                  </a:lnTo>
                  <a:lnTo>
                    <a:pt x="1028" y="39"/>
                  </a:lnTo>
                  <a:lnTo>
                    <a:pt x="1031" y="37"/>
                  </a:lnTo>
                  <a:lnTo>
                    <a:pt x="1035" y="33"/>
                  </a:lnTo>
                  <a:lnTo>
                    <a:pt x="1025" y="34"/>
                  </a:lnTo>
                  <a:lnTo>
                    <a:pt x="1016" y="35"/>
                  </a:lnTo>
                  <a:lnTo>
                    <a:pt x="1008" y="36"/>
                  </a:lnTo>
                  <a:lnTo>
                    <a:pt x="999" y="38"/>
                  </a:lnTo>
                  <a:lnTo>
                    <a:pt x="990" y="41"/>
                  </a:lnTo>
                  <a:lnTo>
                    <a:pt x="981" y="43"/>
                  </a:lnTo>
                  <a:lnTo>
                    <a:pt x="972" y="45"/>
                  </a:lnTo>
                  <a:lnTo>
                    <a:pt x="963" y="48"/>
                  </a:lnTo>
                  <a:lnTo>
                    <a:pt x="968" y="50"/>
                  </a:lnTo>
                  <a:lnTo>
                    <a:pt x="972" y="50"/>
                  </a:lnTo>
                  <a:lnTo>
                    <a:pt x="976" y="50"/>
                  </a:lnTo>
                  <a:lnTo>
                    <a:pt x="980" y="50"/>
                  </a:lnTo>
                  <a:lnTo>
                    <a:pt x="977" y="52"/>
                  </a:lnTo>
                  <a:lnTo>
                    <a:pt x="972" y="53"/>
                  </a:lnTo>
                  <a:lnTo>
                    <a:pt x="968" y="53"/>
                  </a:lnTo>
                  <a:lnTo>
                    <a:pt x="963" y="53"/>
                  </a:lnTo>
                  <a:lnTo>
                    <a:pt x="964" y="50"/>
                  </a:lnTo>
                  <a:lnTo>
                    <a:pt x="961" y="48"/>
                  </a:lnTo>
                  <a:lnTo>
                    <a:pt x="953" y="49"/>
                  </a:lnTo>
                  <a:lnTo>
                    <a:pt x="938" y="53"/>
                  </a:lnTo>
                  <a:lnTo>
                    <a:pt x="939" y="54"/>
                  </a:lnTo>
                  <a:lnTo>
                    <a:pt x="940" y="56"/>
                  </a:lnTo>
                  <a:lnTo>
                    <a:pt x="942" y="56"/>
                  </a:lnTo>
                  <a:lnTo>
                    <a:pt x="943" y="56"/>
                  </a:lnTo>
                  <a:lnTo>
                    <a:pt x="935" y="58"/>
                  </a:lnTo>
                  <a:lnTo>
                    <a:pt x="927" y="59"/>
                  </a:lnTo>
                  <a:lnTo>
                    <a:pt x="918" y="59"/>
                  </a:lnTo>
                  <a:lnTo>
                    <a:pt x="910" y="59"/>
                  </a:lnTo>
                  <a:lnTo>
                    <a:pt x="919" y="58"/>
                  </a:lnTo>
                  <a:lnTo>
                    <a:pt x="920" y="57"/>
                  </a:lnTo>
                  <a:lnTo>
                    <a:pt x="916" y="54"/>
                  </a:lnTo>
                  <a:lnTo>
                    <a:pt x="909" y="53"/>
                  </a:lnTo>
                  <a:lnTo>
                    <a:pt x="901" y="53"/>
                  </a:lnTo>
                  <a:lnTo>
                    <a:pt x="895" y="53"/>
                  </a:lnTo>
                  <a:lnTo>
                    <a:pt x="894" y="56"/>
                  </a:lnTo>
                  <a:lnTo>
                    <a:pt x="901" y="59"/>
                  </a:lnTo>
                  <a:lnTo>
                    <a:pt x="894" y="59"/>
                  </a:lnTo>
                  <a:lnTo>
                    <a:pt x="886" y="58"/>
                  </a:lnTo>
                  <a:lnTo>
                    <a:pt x="880" y="58"/>
                  </a:lnTo>
                  <a:lnTo>
                    <a:pt x="874" y="60"/>
                  </a:lnTo>
                  <a:lnTo>
                    <a:pt x="866" y="62"/>
                  </a:lnTo>
                  <a:lnTo>
                    <a:pt x="856" y="65"/>
                  </a:lnTo>
                  <a:lnTo>
                    <a:pt x="843" y="67"/>
                  </a:lnTo>
                  <a:lnTo>
                    <a:pt x="830" y="69"/>
                  </a:lnTo>
                  <a:lnTo>
                    <a:pt x="817" y="71"/>
                  </a:lnTo>
                  <a:lnTo>
                    <a:pt x="804" y="72"/>
                  </a:lnTo>
                  <a:lnTo>
                    <a:pt x="794" y="71"/>
                  </a:lnTo>
                  <a:lnTo>
                    <a:pt x="786" y="69"/>
                  </a:lnTo>
                  <a:lnTo>
                    <a:pt x="792" y="67"/>
                  </a:lnTo>
                  <a:lnTo>
                    <a:pt x="788" y="65"/>
                  </a:lnTo>
                  <a:lnTo>
                    <a:pt x="779" y="62"/>
                  </a:lnTo>
                  <a:lnTo>
                    <a:pt x="765" y="62"/>
                  </a:lnTo>
                  <a:lnTo>
                    <a:pt x="752" y="64"/>
                  </a:lnTo>
                  <a:lnTo>
                    <a:pt x="743" y="65"/>
                  </a:lnTo>
                  <a:lnTo>
                    <a:pt x="741" y="69"/>
                  </a:lnTo>
                  <a:lnTo>
                    <a:pt x="749" y="75"/>
                  </a:lnTo>
                  <a:lnTo>
                    <a:pt x="728" y="74"/>
                  </a:lnTo>
                  <a:lnTo>
                    <a:pt x="706" y="73"/>
                  </a:lnTo>
                  <a:lnTo>
                    <a:pt x="685" y="73"/>
                  </a:lnTo>
                  <a:lnTo>
                    <a:pt x="664" y="72"/>
                  </a:lnTo>
                  <a:lnTo>
                    <a:pt x="644" y="72"/>
                  </a:lnTo>
                  <a:lnTo>
                    <a:pt x="622" y="73"/>
                  </a:lnTo>
                  <a:lnTo>
                    <a:pt x="601" y="75"/>
                  </a:lnTo>
                  <a:lnTo>
                    <a:pt x="579" y="79"/>
                  </a:lnTo>
                  <a:lnTo>
                    <a:pt x="580" y="81"/>
                  </a:lnTo>
                  <a:lnTo>
                    <a:pt x="580" y="83"/>
                  </a:lnTo>
                  <a:lnTo>
                    <a:pt x="577" y="86"/>
                  </a:lnTo>
                  <a:lnTo>
                    <a:pt x="573" y="87"/>
                  </a:lnTo>
                  <a:lnTo>
                    <a:pt x="575" y="86"/>
                  </a:lnTo>
                  <a:lnTo>
                    <a:pt x="576" y="84"/>
                  </a:lnTo>
                  <a:lnTo>
                    <a:pt x="576" y="82"/>
                  </a:lnTo>
                  <a:lnTo>
                    <a:pt x="564" y="82"/>
                  </a:lnTo>
                  <a:lnTo>
                    <a:pt x="553" y="82"/>
                  </a:lnTo>
                  <a:lnTo>
                    <a:pt x="540" y="82"/>
                  </a:lnTo>
                  <a:lnTo>
                    <a:pt x="528" y="83"/>
                  </a:lnTo>
                  <a:lnTo>
                    <a:pt x="517" y="84"/>
                  </a:lnTo>
                  <a:lnTo>
                    <a:pt x="505" y="87"/>
                  </a:lnTo>
                  <a:lnTo>
                    <a:pt x="494" y="89"/>
                  </a:lnTo>
                  <a:lnTo>
                    <a:pt x="482" y="90"/>
                  </a:lnTo>
                  <a:lnTo>
                    <a:pt x="471" y="92"/>
                  </a:lnTo>
                  <a:lnTo>
                    <a:pt x="459" y="95"/>
                  </a:lnTo>
                  <a:lnTo>
                    <a:pt x="448" y="96"/>
                  </a:lnTo>
                  <a:lnTo>
                    <a:pt x="436" y="97"/>
                  </a:lnTo>
                  <a:lnTo>
                    <a:pt x="425" y="98"/>
                  </a:lnTo>
                  <a:lnTo>
                    <a:pt x="412" y="99"/>
                  </a:lnTo>
                  <a:lnTo>
                    <a:pt x="400" y="99"/>
                  </a:lnTo>
                  <a:lnTo>
                    <a:pt x="389" y="98"/>
                  </a:lnTo>
                  <a:lnTo>
                    <a:pt x="377" y="101"/>
                  </a:lnTo>
                  <a:lnTo>
                    <a:pt x="364" y="103"/>
                  </a:lnTo>
                  <a:lnTo>
                    <a:pt x="347" y="105"/>
                  </a:lnTo>
                  <a:lnTo>
                    <a:pt x="330" y="109"/>
                  </a:lnTo>
                  <a:lnTo>
                    <a:pt x="311" y="112"/>
                  </a:lnTo>
                  <a:lnTo>
                    <a:pt x="292" y="115"/>
                  </a:lnTo>
                  <a:lnTo>
                    <a:pt x="271" y="120"/>
                  </a:lnTo>
                  <a:lnTo>
                    <a:pt x="251" y="125"/>
                  </a:lnTo>
                  <a:lnTo>
                    <a:pt x="231" y="129"/>
                  </a:lnTo>
                  <a:lnTo>
                    <a:pt x="211" y="135"/>
                  </a:lnTo>
                  <a:lnTo>
                    <a:pt x="192" y="141"/>
                  </a:lnTo>
                  <a:lnTo>
                    <a:pt x="173" y="148"/>
                  </a:lnTo>
                  <a:lnTo>
                    <a:pt x="157" y="156"/>
                  </a:lnTo>
                  <a:lnTo>
                    <a:pt x="142" y="164"/>
                  </a:lnTo>
                  <a:lnTo>
                    <a:pt x="130" y="173"/>
                  </a:lnTo>
                  <a:lnTo>
                    <a:pt x="119" y="182"/>
                  </a:lnTo>
                  <a:lnTo>
                    <a:pt x="113" y="185"/>
                  </a:lnTo>
                  <a:lnTo>
                    <a:pt x="105" y="187"/>
                  </a:lnTo>
                  <a:lnTo>
                    <a:pt x="96" y="189"/>
                  </a:lnTo>
                  <a:lnTo>
                    <a:pt x="87" y="193"/>
                  </a:lnTo>
                  <a:lnTo>
                    <a:pt x="77" y="196"/>
                  </a:lnTo>
                  <a:lnTo>
                    <a:pt x="66" y="200"/>
                  </a:lnTo>
                  <a:lnTo>
                    <a:pt x="56" y="202"/>
                  </a:lnTo>
                  <a:lnTo>
                    <a:pt x="45" y="203"/>
                  </a:lnTo>
                  <a:lnTo>
                    <a:pt x="29" y="193"/>
                  </a:lnTo>
                  <a:lnTo>
                    <a:pt x="18" y="182"/>
                  </a:lnTo>
                  <a:lnTo>
                    <a:pt x="11" y="171"/>
                  </a:lnTo>
                  <a:lnTo>
                    <a:pt x="6" y="159"/>
                  </a:lnTo>
                  <a:lnTo>
                    <a:pt x="3" y="148"/>
                  </a:lnTo>
                  <a:lnTo>
                    <a:pt x="2" y="136"/>
                  </a:lnTo>
                  <a:lnTo>
                    <a:pt x="2" y="126"/>
                  </a:lnTo>
                  <a:lnTo>
                    <a:pt x="0" y="115"/>
                  </a:lnTo>
                  <a:lnTo>
                    <a:pt x="2" y="87"/>
                  </a:lnTo>
                  <a:lnTo>
                    <a:pt x="9" y="58"/>
                  </a:lnTo>
                  <a:lnTo>
                    <a:pt x="18" y="29"/>
                  </a:lnTo>
                  <a:lnTo>
                    <a:pt x="27" y="0"/>
                  </a:lnTo>
                  <a:lnTo>
                    <a:pt x="1038"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00" name="Freeform 49">
              <a:extLst>
                <a:ext uri="{FF2B5EF4-FFF2-40B4-BE49-F238E27FC236}">
                  <a16:creationId xmlns:a16="http://schemas.microsoft.com/office/drawing/2014/main" id="{C31EA2B4-4845-4B4D-B95A-E3D45B9DA522}"/>
                </a:ext>
              </a:extLst>
            </p:cNvPr>
            <p:cNvSpPr>
              <a:spLocks/>
            </p:cNvSpPr>
            <p:nvPr/>
          </p:nvSpPr>
          <p:spPr bwMode="auto">
            <a:xfrm>
              <a:off x="3772" y="1394"/>
              <a:ext cx="311" cy="51"/>
            </a:xfrm>
            <a:custGeom>
              <a:avLst/>
              <a:gdLst>
                <a:gd name="T0" fmla="*/ 3 w 623"/>
                <a:gd name="T1" fmla="*/ 36 h 103"/>
                <a:gd name="T2" fmla="*/ 18 w 623"/>
                <a:gd name="T3" fmla="*/ 21 h 103"/>
                <a:gd name="T4" fmla="*/ 32 w 623"/>
                <a:gd name="T5" fmla="*/ 10 h 103"/>
                <a:gd name="T6" fmla="*/ 57 w 623"/>
                <a:gd name="T7" fmla="*/ 5 h 103"/>
                <a:gd name="T8" fmla="*/ 94 w 623"/>
                <a:gd name="T9" fmla="*/ 1 h 103"/>
                <a:gd name="T10" fmla="*/ 138 w 623"/>
                <a:gd name="T11" fmla="*/ 2 h 103"/>
                <a:gd name="T12" fmla="*/ 161 w 623"/>
                <a:gd name="T13" fmla="*/ 3 h 103"/>
                <a:gd name="T14" fmla="*/ 179 w 623"/>
                <a:gd name="T15" fmla="*/ 1 h 103"/>
                <a:gd name="T16" fmla="*/ 187 w 623"/>
                <a:gd name="T17" fmla="*/ 8 h 103"/>
                <a:gd name="T18" fmla="*/ 184 w 623"/>
                <a:gd name="T19" fmla="*/ 9 h 103"/>
                <a:gd name="T20" fmla="*/ 193 w 623"/>
                <a:gd name="T21" fmla="*/ 13 h 103"/>
                <a:gd name="T22" fmla="*/ 211 w 623"/>
                <a:gd name="T23" fmla="*/ 13 h 103"/>
                <a:gd name="T24" fmla="*/ 234 w 623"/>
                <a:gd name="T25" fmla="*/ 11 h 103"/>
                <a:gd name="T26" fmla="*/ 235 w 623"/>
                <a:gd name="T27" fmla="*/ 8 h 103"/>
                <a:gd name="T28" fmla="*/ 243 w 623"/>
                <a:gd name="T29" fmla="*/ 6 h 103"/>
                <a:gd name="T30" fmla="*/ 257 w 623"/>
                <a:gd name="T31" fmla="*/ 4 h 103"/>
                <a:gd name="T32" fmla="*/ 252 w 623"/>
                <a:gd name="T33" fmla="*/ 4 h 103"/>
                <a:gd name="T34" fmla="*/ 242 w 623"/>
                <a:gd name="T35" fmla="*/ 6 h 103"/>
                <a:gd name="T36" fmla="*/ 244 w 623"/>
                <a:gd name="T37" fmla="*/ 11 h 103"/>
                <a:gd name="T38" fmla="*/ 256 w 623"/>
                <a:gd name="T39" fmla="*/ 10 h 103"/>
                <a:gd name="T40" fmla="*/ 249 w 623"/>
                <a:gd name="T41" fmla="*/ 12 h 103"/>
                <a:gd name="T42" fmla="*/ 244 w 623"/>
                <a:gd name="T43" fmla="*/ 14 h 103"/>
                <a:gd name="T44" fmla="*/ 235 w 623"/>
                <a:gd name="T45" fmla="*/ 14 h 103"/>
                <a:gd name="T46" fmla="*/ 235 w 623"/>
                <a:gd name="T47" fmla="*/ 14 h 103"/>
                <a:gd name="T48" fmla="*/ 222 w 623"/>
                <a:gd name="T49" fmla="*/ 12 h 103"/>
                <a:gd name="T50" fmla="*/ 206 w 623"/>
                <a:gd name="T51" fmla="*/ 15 h 103"/>
                <a:gd name="T52" fmla="*/ 215 w 623"/>
                <a:gd name="T53" fmla="*/ 17 h 103"/>
                <a:gd name="T54" fmla="*/ 213 w 623"/>
                <a:gd name="T55" fmla="*/ 20 h 103"/>
                <a:gd name="T56" fmla="*/ 218 w 623"/>
                <a:gd name="T57" fmla="*/ 21 h 103"/>
                <a:gd name="T58" fmla="*/ 220 w 623"/>
                <a:gd name="T59" fmla="*/ 25 h 103"/>
                <a:gd name="T60" fmla="*/ 226 w 623"/>
                <a:gd name="T61" fmla="*/ 26 h 103"/>
                <a:gd name="T62" fmla="*/ 243 w 623"/>
                <a:gd name="T63" fmla="*/ 26 h 103"/>
                <a:gd name="T64" fmla="*/ 249 w 623"/>
                <a:gd name="T65" fmla="*/ 24 h 103"/>
                <a:gd name="T66" fmla="*/ 253 w 623"/>
                <a:gd name="T67" fmla="*/ 26 h 103"/>
                <a:gd name="T68" fmla="*/ 262 w 623"/>
                <a:gd name="T69" fmla="*/ 25 h 103"/>
                <a:gd name="T70" fmla="*/ 267 w 623"/>
                <a:gd name="T71" fmla="*/ 22 h 103"/>
                <a:gd name="T72" fmla="*/ 276 w 623"/>
                <a:gd name="T73" fmla="*/ 24 h 103"/>
                <a:gd name="T74" fmla="*/ 282 w 623"/>
                <a:gd name="T75" fmla="*/ 22 h 103"/>
                <a:gd name="T76" fmla="*/ 290 w 623"/>
                <a:gd name="T77" fmla="*/ 22 h 103"/>
                <a:gd name="T78" fmla="*/ 300 w 623"/>
                <a:gd name="T79" fmla="*/ 22 h 103"/>
                <a:gd name="T80" fmla="*/ 285 w 623"/>
                <a:gd name="T81" fmla="*/ 24 h 103"/>
                <a:gd name="T82" fmla="*/ 268 w 623"/>
                <a:gd name="T83" fmla="*/ 28 h 103"/>
                <a:gd name="T84" fmla="*/ 259 w 623"/>
                <a:gd name="T85" fmla="*/ 28 h 103"/>
                <a:gd name="T86" fmla="*/ 255 w 623"/>
                <a:gd name="T87" fmla="*/ 29 h 103"/>
                <a:gd name="T88" fmla="*/ 250 w 623"/>
                <a:gd name="T89" fmla="*/ 32 h 103"/>
                <a:gd name="T90" fmla="*/ 260 w 623"/>
                <a:gd name="T91" fmla="*/ 34 h 103"/>
                <a:gd name="T92" fmla="*/ 273 w 623"/>
                <a:gd name="T93" fmla="*/ 30 h 103"/>
                <a:gd name="T94" fmla="*/ 278 w 623"/>
                <a:gd name="T95" fmla="*/ 30 h 103"/>
                <a:gd name="T96" fmla="*/ 287 w 623"/>
                <a:gd name="T97" fmla="*/ 32 h 103"/>
                <a:gd name="T98" fmla="*/ 282 w 623"/>
                <a:gd name="T99" fmla="*/ 36 h 103"/>
                <a:gd name="T100" fmla="*/ 296 w 623"/>
                <a:gd name="T101" fmla="*/ 36 h 103"/>
                <a:gd name="T102" fmla="*/ 294 w 623"/>
                <a:gd name="T103" fmla="*/ 39 h 103"/>
                <a:gd name="T104" fmla="*/ 275 w 623"/>
                <a:gd name="T105" fmla="*/ 39 h 103"/>
                <a:gd name="T106" fmla="*/ 278 w 623"/>
                <a:gd name="T107" fmla="*/ 42 h 103"/>
                <a:gd name="T108" fmla="*/ 277 w 623"/>
                <a:gd name="T109" fmla="*/ 47 h 103"/>
                <a:gd name="T110" fmla="*/ 303 w 623"/>
                <a:gd name="T111" fmla="*/ 48 h 103"/>
                <a:gd name="T112" fmla="*/ 311 w 623"/>
                <a:gd name="T113" fmla="*/ 50 h 103"/>
                <a:gd name="T114" fmla="*/ 309 w 623"/>
                <a:gd name="T115" fmla="*/ 51 h 1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3" h="103">
                  <a:moveTo>
                    <a:pt x="0" y="103"/>
                  </a:moveTo>
                  <a:lnTo>
                    <a:pt x="3" y="91"/>
                  </a:lnTo>
                  <a:lnTo>
                    <a:pt x="5" y="81"/>
                  </a:lnTo>
                  <a:lnTo>
                    <a:pt x="7" y="72"/>
                  </a:lnTo>
                  <a:lnTo>
                    <a:pt x="11" y="65"/>
                  </a:lnTo>
                  <a:lnTo>
                    <a:pt x="21" y="59"/>
                  </a:lnTo>
                  <a:lnTo>
                    <a:pt x="29" y="51"/>
                  </a:lnTo>
                  <a:lnTo>
                    <a:pt x="37" y="43"/>
                  </a:lnTo>
                  <a:lnTo>
                    <a:pt x="44" y="35"/>
                  </a:lnTo>
                  <a:lnTo>
                    <a:pt x="48" y="30"/>
                  </a:lnTo>
                  <a:lnTo>
                    <a:pt x="55" y="25"/>
                  </a:lnTo>
                  <a:lnTo>
                    <a:pt x="65" y="21"/>
                  </a:lnTo>
                  <a:lnTo>
                    <a:pt x="76" y="17"/>
                  </a:lnTo>
                  <a:lnTo>
                    <a:pt x="89" y="14"/>
                  </a:lnTo>
                  <a:lnTo>
                    <a:pt x="102" y="12"/>
                  </a:lnTo>
                  <a:lnTo>
                    <a:pt x="114" y="10"/>
                  </a:lnTo>
                  <a:lnTo>
                    <a:pt x="124" y="10"/>
                  </a:lnTo>
                  <a:lnTo>
                    <a:pt x="146" y="6"/>
                  </a:lnTo>
                  <a:lnTo>
                    <a:pt x="167" y="3"/>
                  </a:lnTo>
                  <a:lnTo>
                    <a:pt x="189" y="2"/>
                  </a:lnTo>
                  <a:lnTo>
                    <a:pt x="211" y="0"/>
                  </a:lnTo>
                  <a:lnTo>
                    <a:pt x="233" y="2"/>
                  </a:lnTo>
                  <a:lnTo>
                    <a:pt x="254" y="2"/>
                  </a:lnTo>
                  <a:lnTo>
                    <a:pt x="276" y="4"/>
                  </a:lnTo>
                  <a:lnTo>
                    <a:pt x="297" y="5"/>
                  </a:lnTo>
                  <a:lnTo>
                    <a:pt x="305" y="6"/>
                  </a:lnTo>
                  <a:lnTo>
                    <a:pt x="314" y="6"/>
                  </a:lnTo>
                  <a:lnTo>
                    <a:pt x="323" y="6"/>
                  </a:lnTo>
                  <a:lnTo>
                    <a:pt x="332" y="6"/>
                  </a:lnTo>
                  <a:lnTo>
                    <a:pt x="342" y="5"/>
                  </a:lnTo>
                  <a:lnTo>
                    <a:pt x="351" y="4"/>
                  </a:lnTo>
                  <a:lnTo>
                    <a:pt x="359" y="3"/>
                  </a:lnTo>
                  <a:lnTo>
                    <a:pt x="368" y="2"/>
                  </a:lnTo>
                  <a:lnTo>
                    <a:pt x="367" y="7"/>
                  </a:lnTo>
                  <a:lnTo>
                    <a:pt x="369" y="13"/>
                  </a:lnTo>
                  <a:lnTo>
                    <a:pt x="374" y="17"/>
                  </a:lnTo>
                  <a:lnTo>
                    <a:pt x="380" y="17"/>
                  </a:lnTo>
                  <a:lnTo>
                    <a:pt x="376" y="19"/>
                  </a:lnTo>
                  <a:lnTo>
                    <a:pt x="372" y="19"/>
                  </a:lnTo>
                  <a:lnTo>
                    <a:pt x="368" y="19"/>
                  </a:lnTo>
                  <a:lnTo>
                    <a:pt x="367" y="20"/>
                  </a:lnTo>
                  <a:lnTo>
                    <a:pt x="373" y="23"/>
                  </a:lnTo>
                  <a:lnTo>
                    <a:pt x="380" y="25"/>
                  </a:lnTo>
                  <a:lnTo>
                    <a:pt x="387" y="27"/>
                  </a:lnTo>
                  <a:lnTo>
                    <a:pt x="391" y="27"/>
                  </a:lnTo>
                  <a:lnTo>
                    <a:pt x="402" y="26"/>
                  </a:lnTo>
                  <a:lnTo>
                    <a:pt x="413" y="26"/>
                  </a:lnTo>
                  <a:lnTo>
                    <a:pt x="423" y="26"/>
                  </a:lnTo>
                  <a:lnTo>
                    <a:pt x="435" y="26"/>
                  </a:lnTo>
                  <a:lnTo>
                    <a:pt x="446" y="25"/>
                  </a:lnTo>
                  <a:lnTo>
                    <a:pt x="457" y="23"/>
                  </a:lnTo>
                  <a:lnTo>
                    <a:pt x="468" y="22"/>
                  </a:lnTo>
                  <a:lnTo>
                    <a:pt x="479" y="19"/>
                  </a:lnTo>
                  <a:lnTo>
                    <a:pt x="476" y="17"/>
                  </a:lnTo>
                  <a:lnTo>
                    <a:pt x="473" y="15"/>
                  </a:lnTo>
                  <a:lnTo>
                    <a:pt x="470" y="17"/>
                  </a:lnTo>
                  <a:lnTo>
                    <a:pt x="467" y="17"/>
                  </a:lnTo>
                  <a:lnTo>
                    <a:pt x="474" y="14"/>
                  </a:lnTo>
                  <a:lnTo>
                    <a:pt x="480" y="13"/>
                  </a:lnTo>
                  <a:lnTo>
                    <a:pt x="487" y="12"/>
                  </a:lnTo>
                  <a:lnTo>
                    <a:pt x="494" y="11"/>
                  </a:lnTo>
                  <a:lnTo>
                    <a:pt x="501" y="10"/>
                  </a:lnTo>
                  <a:lnTo>
                    <a:pt x="508" y="9"/>
                  </a:lnTo>
                  <a:lnTo>
                    <a:pt x="514" y="9"/>
                  </a:lnTo>
                  <a:lnTo>
                    <a:pt x="521" y="7"/>
                  </a:lnTo>
                  <a:lnTo>
                    <a:pt x="516" y="9"/>
                  </a:lnTo>
                  <a:lnTo>
                    <a:pt x="510" y="9"/>
                  </a:lnTo>
                  <a:lnTo>
                    <a:pt x="504" y="9"/>
                  </a:lnTo>
                  <a:lnTo>
                    <a:pt x="498" y="10"/>
                  </a:lnTo>
                  <a:lnTo>
                    <a:pt x="493" y="10"/>
                  </a:lnTo>
                  <a:lnTo>
                    <a:pt x="488" y="11"/>
                  </a:lnTo>
                  <a:lnTo>
                    <a:pt x="485" y="13"/>
                  </a:lnTo>
                  <a:lnTo>
                    <a:pt x="482" y="17"/>
                  </a:lnTo>
                  <a:lnTo>
                    <a:pt x="482" y="20"/>
                  </a:lnTo>
                  <a:lnTo>
                    <a:pt x="485" y="21"/>
                  </a:lnTo>
                  <a:lnTo>
                    <a:pt x="489" y="22"/>
                  </a:lnTo>
                  <a:lnTo>
                    <a:pt x="494" y="22"/>
                  </a:lnTo>
                  <a:lnTo>
                    <a:pt x="501" y="21"/>
                  </a:lnTo>
                  <a:lnTo>
                    <a:pt x="506" y="21"/>
                  </a:lnTo>
                  <a:lnTo>
                    <a:pt x="512" y="20"/>
                  </a:lnTo>
                  <a:lnTo>
                    <a:pt x="518" y="21"/>
                  </a:lnTo>
                  <a:lnTo>
                    <a:pt x="509" y="22"/>
                  </a:lnTo>
                  <a:lnTo>
                    <a:pt x="501" y="23"/>
                  </a:lnTo>
                  <a:lnTo>
                    <a:pt x="498" y="25"/>
                  </a:lnTo>
                  <a:lnTo>
                    <a:pt x="504" y="27"/>
                  </a:lnTo>
                  <a:lnTo>
                    <a:pt x="499" y="28"/>
                  </a:lnTo>
                  <a:lnTo>
                    <a:pt x="495" y="29"/>
                  </a:lnTo>
                  <a:lnTo>
                    <a:pt x="489" y="29"/>
                  </a:lnTo>
                  <a:lnTo>
                    <a:pt x="485" y="29"/>
                  </a:lnTo>
                  <a:lnTo>
                    <a:pt x="480" y="29"/>
                  </a:lnTo>
                  <a:lnTo>
                    <a:pt x="474" y="29"/>
                  </a:lnTo>
                  <a:lnTo>
                    <a:pt x="470" y="29"/>
                  </a:lnTo>
                  <a:lnTo>
                    <a:pt x="465" y="30"/>
                  </a:lnTo>
                  <a:lnTo>
                    <a:pt x="466" y="30"/>
                  </a:lnTo>
                  <a:lnTo>
                    <a:pt x="468" y="29"/>
                  </a:lnTo>
                  <a:lnTo>
                    <a:pt x="470" y="28"/>
                  </a:lnTo>
                  <a:lnTo>
                    <a:pt x="471" y="27"/>
                  </a:lnTo>
                  <a:lnTo>
                    <a:pt x="463" y="26"/>
                  </a:lnTo>
                  <a:lnTo>
                    <a:pt x="455" y="25"/>
                  </a:lnTo>
                  <a:lnTo>
                    <a:pt x="445" y="25"/>
                  </a:lnTo>
                  <a:lnTo>
                    <a:pt x="437" y="26"/>
                  </a:lnTo>
                  <a:lnTo>
                    <a:pt x="429" y="27"/>
                  </a:lnTo>
                  <a:lnTo>
                    <a:pt x="421" y="28"/>
                  </a:lnTo>
                  <a:lnTo>
                    <a:pt x="413" y="30"/>
                  </a:lnTo>
                  <a:lnTo>
                    <a:pt x="405" y="33"/>
                  </a:lnTo>
                  <a:lnTo>
                    <a:pt x="413" y="36"/>
                  </a:lnTo>
                  <a:lnTo>
                    <a:pt x="422" y="36"/>
                  </a:lnTo>
                  <a:lnTo>
                    <a:pt x="430" y="34"/>
                  </a:lnTo>
                  <a:lnTo>
                    <a:pt x="438" y="33"/>
                  </a:lnTo>
                  <a:lnTo>
                    <a:pt x="434" y="35"/>
                  </a:lnTo>
                  <a:lnTo>
                    <a:pt x="430" y="37"/>
                  </a:lnTo>
                  <a:lnTo>
                    <a:pt x="426" y="40"/>
                  </a:lnTo>
                  <a:lnTo>
                    <a:pt x="423" y="42"/>
                  </a:lnTo>
                  <a:lnTo>
                    <a:pt x="423" y="43"/>
                  </a:lnTo>
                  <a:lnTo>
                    <a:pt x="427" y="44"/>
                  </a:lnTo>
                  <a:lnTo>
                    <a:pt x="436" y="43"/>
                  </a:lnTo>
                  <a:lnTo>
                    <a:pt x="450" y="42"/>
                  </a:lnTo>
                  <a:lnTo>
                    <a:pt x="445" y="45"/>
                  </a:lnTo>
                  <a:lnTo>
                    <a:pt x="442" y="49"/>
                  </a:lnTo>
                  <a:lnTo>
                    <a:pt x="440" y="51"/>
                  </a:lnTo>
                  <a:lnTo>
                    <a:pt x="440" y="53"/>
                  </a:lnTo>
                  <a:lnTo>
                    <a:pt x="441" y="55"/>
                  </a:lnTo>
                  <a:lnTo>
                    <a:pt x="445" y="56"/>
                  </a:lnTo>
                  <a:lnTo>
                    <a:pt x="453" y="53"/>
                  </a:lnTo>
                  <a:lnTo>
                    <a:pt x="465" y="50"/>
                  </a:lnTo>
                  <a:lnTo>
                    <a:pt x="472" y="53"/>
                  </a:lnTo>
                  <a:lnTo>
                    <a:pt x="480" y="55"/>
                  </a:lnTo>
                  <a:lnTo>
                    <a:pt x="486" y="53"/>
                  </a:lnTo>
                  <a:lnTo>
                    <a:pt x="485" y="50"/>
                  </a:lnTo>
                  <a:lnTo>
                    <a:pt x="489" y="51"/>
                  </a:lnTo>
                  <a:lnTo>
                    <a:pt x="495" y="50"/>
                  </a:lnTo>
                  <a:lnTo>
                    <a:pt x="499" y="49"/>
                  </a:lnTo>
                  <a:lnTo>
                    <a:pt x="504" y="48"/>
                  </a:lnTo>
                  <a:lnTo>
                    <a:pt x="504" y="49"/>
                  </a:lnTo>
                  <a:lnTo>
                    <a:pt x="505" y="51"/>
                  </a:lnTo>
                  <a:lnTo>
                    <a:pt x="506" y="52"/>
                  </a:lnTo>
                  <a:lnTo>
                    <a:pt x="513" y="49"/>
                  </a:lnTo>
                  <a:lnTo>
                    <a:pt x="519" y="49"/>
                  </a:lnTo>
                  <a:lnTo>
                    <a:pt x="525" y="50"/>
                  </a:lnTo>
                  <a:lnTo>
                    <a:pt x="533" y="50"/>
                  </a:lnTo>
                  <a:lnTo>
                    <a:pt x="534" y="49"/>
                  </a:lnTo>
                  <a:lnTo>
                    <a:pt x="535" y="48"/>
                  </a:lnTo>
                  <a:lnTo>
                    <a:pt x="535" y="45"/>
                  </a:lnTo>
                  <a:lnTo>
                    <a:pt x="535" y="43"/>
                  </a:lnTo>
                  <a:lnTo>
                    <a:pt x="541" y="45"/>
                  </a:lnTo>
                  <a:lnTo>
                    <a:pt x="548" y="48"/>
                  </a:lnTo>
                  <a:lnTo>
                    <a:pt x="553" y="48"/>
                  </a:lnTo>
                  <a:lnTo>
                    <a:pt x="558" y="49"/>
                  </a:lnTo>
                  <a:lnTo>
                    <a:pt x="562" y="48"/>
                  </a:lnTo>
                  <a:lnTo>
                    <a:pt x="564" y="48"/>
                  </a:lnTo>
                  <a:lnTo>
                    <a:pt x="565" y="45"/>
                  </a:lnTo>
                  <a:lnTo>
                    <a:pt x="564" y="44"/>
                  </a:lnTo>
                  <a:lnTo>
                    <a:pt x="570" y="44"/>
                  </a:lnTo>
                  <a:lnTo>
                    <a:pt x="574" y="44"/>
                  </a:lnTo>
                  <a:lnTo>
                    <a:pt x="580" y="44"/>
                  </a:lnTo>
                  <a:lnTo>
                    <a:pt x="585" y="45"/>
                  </a:lnTo>
                  <a:lnTo>
                    <a:pt x="591" y="45"/>
                  </a:lnTo>
                  <a:lnTo>
                    <a:pt x="595" y="45"/>
                  </a:lnTo>
                  <a:lnTo>
                    <a:pt x="601" y="45"/>
                  </a:lnTo>
                  <a:lnTo>
                    <a:pt x="607" y="44"/>
                  </a:lnTo>
                  <a:lnTo>
                    <a:pt x="595" y="45"/>
                  </a:lnTo>
                  <a:lnTo>
                    <a:pt x="584" y="47"/>
                  </a:lnTo>
                  <a:lnTo>
                    <a:pt x="571" y="48"/>
                  </a:lnTo>
                  <a:lnTo>
                    <a:pt x="559" y="49"/>
                  </a:lnTo>
                  <a:lnTo>
                    <a:pt x="549" y="51"/>
                  </a:lnTo>
                  <a:lnTo>
                    <a:pt x="541" y="53"/>
                  </a:lnTo>
                  <a:lnTo>
                    <a:pt x="536" y="57"/>
                  </a:lnTo>
                  <a:lnTo>
                    <a:pt x="535" y="61"/>
                  </a:lnTo>
                  <a:lnTo>
                    <a:pt x="529" y="59"/>
                  </a:lnTo>
                  <a:lnTo>
                    <a:pt x="524" y="58"/>
                  </a:lnTo>
                  <a:lnTo>
                    <a:pt x="518" y="56"/>
                  </a:lnTo>
                  <a:lnTo>
                    <a:pt x="513" y="56"/>
                  </a:lnTo>
                  <a:lnTo>
                    <a:pt x="510" y="56"/>
                  </a:lnTo>
                  <a:lnTo>
                    <a:pt x="509" y="56"/>
                  </a:lnTo>
                  <a:lnTo>
                    <a:pt x="510" y="58"/>
                  </a:lnTo>
                  <a:lnTo>
                    <a:pt x="516" y="61"/>
                  </a:lnTo>
                  <a:lnTo>
                    <a:pt x="511" y="64"/>
                  </a:lnTo>
                  <a:lnTo>
                    <a:pt x="505" y="64"/>
                  </a:lnTo>
                  <a:lnTo>
                    <a:pt x="501" y="65"/>
                  </a:lnTo>
                  <a:lnTo>
                    <a:pt x="496" y="67"/>
                  </a:lnTo>
                  <a:lnTo>
                    <a:pt x="502" y="68"/>
                  </a:lnTo>
                  <a:lnTo>
                    <a:pt x="510" y="68"/>
                  </a:lnTo>
                  <a:lnTo>
                    <a:pt x="520" y="68"/>
                  </a:lnTo>
                  <a:lnTo>
                    <a:pt x="529" y="67"/>
                  </a:lnTo>
                  <a:lnTo>
                    <a:pt x="539" y="66"/>
                  </a:lnTo>
                  <a:lnTo>
                    <a:pt x="544" y="64"/>
                  </a:lnTo>
                  <a:lnTo>
                    <a:pt x="547" y="61"/>
                  </a:lnTo>
                  <a:lnTo>
                    <a:pt x="544" y="58"/>
                  </a:lnTo>
                  <a:lnTo>
                    <a:pt x="550" y="58"/>
                  </a:lnTo>
                  <a:lnTo>
                    <a:pt x="555" y="58"/>
                  </a:lnTo>
                  <a:lnTo>
                    <a:pt x="557" y="60"/>
                  </a:lnTo>
                  <a:lnTo>
                    <a:pt x="555" y="64"/>
                  </a:lnTo>
                  <a:lnTo>
                    <a:pt x="562" y="66"/>
                  </a:lnTo>
                  <a:lnTo>
                    <a:pt x="568" y="65"/>
                  </a:lnTo>
                  <a:lnTo>
                    <a:pt x="574" y="64"/>
                  </a:lnTo>
                  <a:lnTo>
                    <a:pt x="580" y="67"/>
                  </a:lnTo>
                  <a:lnTo>
                    <a:pt x="574" y="68"/>
                  </a:lnTo>
                  <a:lnTo>
                    <a:pt x="570" y="71"/>
                  </a:lnTo>
                  <a:lnTo>
                    <a:pt x="565" y="72"/>
                  </a:lnTo>
                  <a:lnTo>
                    <a:pt x="565" y="74"/>
                  </a:lnTo>
                  <a:lnTo>
                    <a:pt x="569" y="75"/>
                  </a:lnTo>
                  <a:lnTo>
                    <a:pt x="577" y="75"/>
                  </a:lnTo>
                  <a:lnTo>
                    <a:pt x="593" y="73"/>
                  </a:lnTo>
                  <a:lnTo>
                    <a:pt x="617" y="70"/>
                  </a:lnTo>
                  <a:lnTo>
                    <a:pt x="608" y="74"/>
                  </a:lnTo>
                  <a:lnTo>
                    <a:pt x="599" y="78"/>
                  </a:lnTo>
                  <a:lnTo>
                    <a:pt x="589" y="79"/>
                  </a:lnTo>
                  <a:lnTo>
                    <a:pt x="579" y="79"/>
                  </a:lnTo>
                  <a:lnTo>
                    <a:pt x="570" y="78"/>
                  </a:lnTo>
                  <a:lnTo>
                    <a:pt x="559" y="78"/>
                  </a:lnTo>
                  <a:lnTo>
                    <a:pt x="550" y="79"/>
                  </a:lnTo>
                  <a:lnTo>
                    <a:pt x="541" y="81"/>
                  </a:lnTo>
                  <a:lnTo>
                    <a:pt x="546" y="83"/>
                  </a:lnTo>
                  <a:lnTo>
                    <a:pt x="551" y="83"/>
                  </a:lnTo>
                  <a:lnTo>
                    <a:pt x="556" y="85"/>
                  </a:lnTo>
                  <a:lnTo>
                    <a:pt x="561" y="87"/>
                  </a:lnTo>
                  <a:lnTo>
                    <a:pt x="551" y="89"/>
                  </a:lnTo>
                  <a:lnTo>
                    <a:pt x="550" y="93"/>
                  </a:lnTo>
                  <a:lnTo>
                    <a:pt x="554" y="95"/>
                  </a:lnTo>
                  <a:lnTo>
                    <a:pt x="563" y="96"/>
                  </a:lnTo>
                  <a:lnTo>
                    <a:pt x="576" y="97"/>
                  </a:lnTo>
                  <a:lnTo>
                    <a:pt x="589" y="98"/>
                  </a:lnTo>
                  <a:lnTo>
                    <a:pt x="606" y="97"/>
                  </a:lnTo>
                  <a:lnTo>
                    <a:pt x="621" y="95"/>
                  </a:lnTo>
                  <a:lnTo>
                    <a:pt x="621" y="97"/>
                  </a:lnTo>
                  <a:lnTo>
                    <a:pt x="621" y="98"/>
                  </a:lnTo>
                  <a:lnTo>
                    <a:pt x="622" y="100"/>
                  </a:lnTo>
                  <a:lnTo>
                    <a:pt x="623" y="101"/>
                  </a:lnTo>
                  <a:lnTo>
                    <a:pt x="622" y="102"/>
                  </a:lnTo>
                  <a:lnTo>
                    <a:pt x="621" y="102"/>
                  </a:lnTo>
                  <a:lnTo>
                    <a:pt x="619" y="103"/>
                  </a:lnTo>
                  <a:lnTo>
                    <a:pt x="618" y="103"/>
                  </a:lnTo>
                  <a:lnTo>
                    <a:pt x="0" y="103"/>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01" name="Freeform 50">
              <a:extLst>
                <a:ext uri="{FF2B5EF4-FFF2-40B4-BE49-F238E27FC236}">
                  <a16:creationId xmlns:a16="http://schemas.microsoft.com/office/drawing/2014/main" id="{5BAB8361-DB0E-48F4-B2DC-01AD5AE2D3E5}"/>
                </a:ext>
              </a:extLst>
            </p:cNvPr>
            <p:cNvSpPr>
              <a:spLocks/>
            </p:cNvSpPr>
            <p:nvPr/>
          </p:nvSpPr>
          <p:spPr bwMode="auto">
            <a:xfrm>
              <a:off x="4164" y="1441"/>
              <a:ext cx="39" cy="4"/>
            </a:xfrm>
            <a:custGeom>
              <a:avLst/>
              <a:gdLst>
                <a:gd name="T0" fmla="*/ 0 w 80"/>
                <a:gd name="T1" fmla="*/ 4 h 8"/>
                <a:gd name="T2" fmla="*/ 1 w 80"/>
                <a:gd name="T3" fmla="*/ 4 h 8"/>
                <a:gd name="T4" fmla="*/ 2 w 80"/>
                <a:gd name="T5" fmla="*/ 4 h 8"/>
                <a:gd name="T6" fmla="*/ 3 w 80"/>
                <a:gd name="T7" fmla="*/ 4 h 8"/>
                <a:gd name="T8" fmla="*/ 4 w 80"/>
                <a:gd name="T9" fmla="*/ 3 h 8"/>
                <a:gd name="T10" fmla="*/ 3 w 80"/>
                <a:gd name="T11" fmla="*/ 3 h 8"/>
                <a:gd name="T12" fmla="*/ 3 w 80"/>
                <a:gd name="T13" fmla="*/ 2 h 8"/>
                <a:gd name="T14" fmla="*/ 2 w 80"/>
                <a:gd name="T15" fmla="*/ 2 h 8"/>
                <a:gd name="T16" fmla="*/ 1 w 80"/>
                <a:gd name="T17" fmla="*/ 2 h 8"/>
                <a:gd name="T18" fmla="*/ 6 w 80"/>
                <a:gd name="T19" fmla="*/ 3 h 8"/>
                <a:gd name="T20" fmla="*/ 10 w 80"/>
                <a:gd name="T21" fmla="*/ 4 h 8"/>
                <a:gd name="T22" fmla="*/ 15 w 80"/>
                <a:gd name="T23" fmla="*/ 4 h 8"/>
                <a:gd name="T24" fmla="*/ 20 w 80"/>
                <a:gd name="T25" fmla="*/ 3 h 8"/>
                <a:gd name="T26" fmla="*/ 24 w 80"/>
                <a:gd name="T27" fmla="*/ 3 h 8"/>
                <a:gd name="T28" fmla="*/ 29 w 80"/>
                <a:gd name="T29" fmla="*/ 2 h 8"/>
                <a:gd name="T30" fmla="*/ 35 w 80"/>
                <a:gd name="T31" fmla="*/ 1 h 8"/>
                <a:gd name="T32" fmla="*/ 39 w 80"/>
                <a:gd name="T33" fmla="*/ 0 h 8"/>
                <a:gd name="T34" fmla="*/ 35 w 80"/>
                <a:gd name="T35" fmla="*/ 1 h 8"/>
                <a:gd name="T36" fmla="*/ 31 w 80"/>
                <a:gd name="T37" fmla="*/ 2 h 8"/>
                <a:gd name="T38" fmla="*/ 27 w 80"/>
                <a:gd name="T39" fmla="*/ 3 h 8"/>
                <a:gd name="T40" fmla="*/ 23 w 80"/>
                <a:gd name="T41" fmla="*/ 3 h 8"/>
                <a:gd name="T42" fmla="*/ 19 w 80"/>
                <a:gd name="T43" fmla="*/ 3 h 8"/>
                <a:gd name="T44" fmla="*/ 15 w 80"/>
                <a:gd name="T45" fmla="*/ 4 h 8"/>
                <a:gd name="T46" fmla="*/ 11 w 80"/>
                <a:gd name="T47" fmla="*/ 4 h 8"/>
                <a:gd name="T48" fmla="*/ 7 w 80"/>
                <a:gd name="T49" fmla="*/ 4 h 8"/>
                <a:gd name="T50" fmla="*/ 0 w 80"/>
                <a:gd name="T51" fmla="*/ 4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8">
                  <a:moveTo>
                    <a:pt x="0" y="8"/>
                  </a:moveTo>
                  <a:lnTo>
                    <a:pt x="3" y="8"/>
                  </a:lnTo>
                  <a:lnTo>
                    <a:pt x="5" y="7"/>
                  </a:lnTo>
                  <a:lnTo>
                    <a:pt x="6" y="7"/>
                  </a:lnTo>
                  <a:lnTo>
                    <a:pt x="8" y="6"/>
                  </a:lnTo>
                  <a:lnTo>
                    <a:pt x="7" y="5"/>
                  </a:lnTo>
                  <a:lnTo>
                    <a:pt x="6" y="3"/>
                  </a:lnTo>
                  <a:lnTo>
                    <a:pt x="4" y="3"/>
                  </a:lnTo>
                  <a:lnTo>
                    <a:pt x="3" y="3"/>
                  </a:lnTo>
                  <a:lnTo>
                    <a:pt x="12" y="6"/>
                  </a:lnTo>
                  <a:lnTo>
                    <a:pt x="21" y="7"/>
                  </a:lnTo>
                  <a:lnTo>
                    <a:pt x="30" y="7"/>
                  </a:lnTo>
                  <a:lnTo>
                    <a:pt x="41" y="6"/>
                  </a:lnTo>
                  <a:lnTo>
                    <a:pt x="50" y="5"/>
                  </a:lnTo>
                  <a:lnTo>
                    <a:pt x="60" y="3"/>
                  </a:lnTo>
                  <a:lnTo>
                    <a:pt x="71" y="2"/>
                  </a:lnTo>
                  <a:lnTo>
                    <a:pt x="80" y="0"/>
                  </a:lnTo>
                  <a:lnTo>
                    <a:pt x="72" y="1"/>
                  </a:lnTo>
                  <a:lnTo>
                    <a:pt x="64" y="3"/>
                  </a:lnTo>
                  <a:lnTo>
                    <a:pt x="56" y="5"/>
                  </a:lnTo>
                  <a:lnTo>
                    <a:pt x="47" y="6"/>
                  </a:lnTo>
                  <a:lnTo>
                    <a:pt x="39" y="6"/>
                  </a:lnTo>
                  <a:lnTo>
                    <a:pt x="31" y="7"/>
                  </a:lnTo>
                  <a:lnTo>
                    <a:pt x="23" y="8"/>
                  </a:lnTo>
                  <a:lnTo>
                    <a:pt x="15" y="8"/>
                  </a:lnTo>
                  <a:lnTo>
                    <a:pt x="0" y="8"/>
                  </a:lnTo>
                  <a:close/>
                </a:path>
              </a:pathLst>
            </a:custGeom>
            <a:solidFill>
              <a:srgbClr val="BCD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02" name="Freeform 51">
              <a:extLst>
                <a:ext uri="{FF2B5EF4-FFF2-40B4-BE49-F238E27FC236}">
                  <a16:creationId xmlns:a16="http://schemas.microsoft.com/office/drawing/2014/main" id="{EEF3D7D9-4D3B-4240-8624-B78F7837E9D8}"/>
                </a:ext>
              </a:extLst>
            </p:cNvPr>
            <p:cNvSpPr>
              <a:spLocks/>
            </p:cNvSpPr>
            <p:nvPr/>
          </p:nvSpPr>
          <p:spPr bwMode="auto">
            <a:xfrm>
              <a:off x="3756" y="1445"/>
              <a:ext cx="519" cy="51"/>
            </a:xfrm>
            <a:custGeom>
              <a:avLst/>
              <a:gdLst>
                <a:gd name="T0" fmla="*/ 391 w 1039"/>
                <a:gd name="T1" fmla="*/ 3 h 101"/>
                <a:gd name="T2" fmla="*/ 391 w 1039"/>
                <a:gd name="T3" fmla="*/ 5 h 101"/>
                <a:gd name="T4" fmla="*/ 382 w 1039"/>
                <a:gd name="T5" fmla="*/ 5 h 101"/>
                <a:gd name="T6" fmla="*/ 378 w 1039"/>
                <a:gd name="T7" fmla="*/ 7 h 101"/>
                <a:gd name="T8" fmla="*/ 322 w 1039"/>
                <a:gd name="T9" fmla="*/ 11 h 101"/>
                <a:gd name="T10" fmla="*/ 297 w 1039"/>
                <a:gd name="T11" fmla="*/ 18 h 101"/>
                <a:gd name="T12" fmla="*/ 266 w 1039"/>
                <a:gd name="T13" fmla="*/ 30 h 101"/>
                <a:gd name="T14" fmla="*/ 283 w 1039"/>
                <a:gd name="T15" fmla="*/ 28 h 101"/>
                <a:gd name="T16" fmla="*/ 294 w 1039"/>
                <a:gd name="T17" fmla="*/ 26 h 101"/>
                <a:gd name="T18" fmla="*/ 326 w 1039"/>
                <a:gd name="T19" fmla="*/ 20 h 101"/>
                <a:gd name="T20" fmla="*/ 335 w 1039"/>
                <a:gd name="T21" fmla="*/ 22 h 101"/>
                <a:gd name="T22" fmla="*/ 330 w 1039"/>
                <a:gd name="T23" fmla="*/ 25 h 101"/>
                <a:gd name="T24" fmla="*/ 335 w 1039"/>
                <a:gd name="T25" fmla="*/ 29 h 101"/>
                <a:gd name="T26" fmla="*/ 334 w 1039"/>
                <a:gd name="T27" fmla="*/ 35 h 101"/>
                <a:gd name="T28" fmla="*/ 347 w 1039"/>
                <a:gd name="T29" fmla="*/ 32 h 101"/>
                <a:gd name="T30" fmla="*/ 364 w 1039"/>
                <a:gd name="T31" fmla="*/ 30 h 101"/>
                <a:gd name="T32" fmla="*/ 339 w 1039"/>
                <a:gd name="T33" fmla="*/ 26 h 101"/>
                <a:gd name="T34" fmla="*/ 354 w 1039"/>
                <a:gd name="T35" fmla="*/ 23 h 101"/>
                <a:gd name="T36" fmla="*/ 360 w 1039"/>
                <a:gd name="T37" fmla="*/ 19 h 101"/>
                <a:gd name="T38" fmla="*/ 373 w 1039"/>
                <a:gd name="T39" fmla="*/ 16 h 101"/>
                <a:gd name="T40" fmla="*/ 367 w 1039"/>
                <a:gd name="T41" fmla="*/ 19 h 101"/>
                <a:gd name="T42" fmla="*/ 369 w 1039"/>
                <a:gd name="T43" fmla="*/ 24 h 101"/>
                <a:gd name="T44" fmla="*/ 391 w 1039"/>
                <a:gd name="T45" fmla="*/ 22 h 101"/>
                <a:gd name="T46" fmla="*/ 407 w 1039"/>
                <a:gd name="T47" fmla="*/ 17 h 101"/>
                <a:gd name="T48" fmla="*/ 401 w 1039"/>
                <a:gd name="T49" fmla="*/ 15 h 101"/>
                <a:gd name="T50" fmla="*/ 399 w 1039"/>
                <a:gd name="T51" fmla="*/ 11 h 101"/>
                <a:gd name="T52" fmla="*/ 416 w 1039"/>
                <a:gd name="T53" fmla="*/ 9 h 101"/>
                <a:gd name="T54" fmla="*/ 426 w 1039"/>
                <a:gd name="T55" fmla="*/ 6 h 101"/>
                <a:gd name="T56" fmla="*/ 428 w 1039"/>
                <a:gd name="T57" fmla="*/ 14 h 101"/>
                <a:gd name="T58" fmla="*/ 470 w 1039"/>
                <a:gd name="T59" fmla="*/ 16 h 101"/>
                <a:gd name="T60" fmla="*/ 495 w 1039"/>
                <a:gd name="T61" fmla="*/ 9 h 101"/>
                <a:gd name="T62" fmla="*/ 508 w 1039"/>
                <a:gd name="T63" fmla="*/ 7 h 101"/>
                <a:gd name="T64" fmla="*/ 489 w 1039"/>
                <a:gd name="T65" fmla="*/ 14 h 101"/>
                <a:gd name="T66" fmla="*/ 481 w 1039"/>
                <a:gd name="T67" fmla="*/ 22 h 101"/>
                <a:gd name="T68" fmla="*/ 470 w 1039"/>
                <a:gd name="T69" fmla="*/ 27 h 101"/>
                <a:gd name="T70" fmla="*/ 443 w 1039"/>
                <a:gd name="T71" fmla="*/ 31 h 101"/>
                <a:gd name="T72" fmla="*/ 455 w 1039"/>
                <a:gd name="T73" fmla="*/ 25 h 101"/>
                <a:gd name="T74" fmla="*/ 456 w 1039"/>
                <a:gd name="T75" fmla="*/ 21 h 101"/>
                <a:gd name="T76" fmla="*/ 436 w 1039"/>
                <a:gd name="T77" fmla="*/ 26 h 101"/>
                <a:gd name="T78" fmla="*/ 415 w 1039"/>
                <a:gd name="T79" fmla="*/ 30 h 101"/>
                <a:gd name="T80" fmla="*/ 420 w 1039"/>
                <a:gd name="T81" fmla="*/ 27 h 101"/>
                <a:gd name="T82" fmla="*/ 385 w 1039"/>
                <a:gd name="T83" fmla="*/ 28 h 101"/>
                <a:gd name="T84" fmla="*/ 375 w 1039"/>
                <a:gd name="T85" fmla="*/ 32 h 101"/>
                <a:gd name="T86" fmla="*/ 351 w 1039"/>
                <a:gd name="T87" fmla="*/ 39 h 101"/>
                <a:gd name="T88" fmla="*/ 377 w 1039"/>
                <a:gd name="T89" fmla="*/ 42 h 101"/>
                <a:gd name="T90" fmla="*/ 413 w 1039"/>
                <a:gd name="T91" fmla="*/ 41 h 101"/>
                <a:gd name="T92" fmla="*/ 434 w 1039"/>
                <a:gd name="T93" fmla="*/ 35 h 101"/>
                <a:gd name="T94" fmla="*/ 471 w 1039"/>
                <a:gd name="T95" fmla="*/ 32 h 101"/>
                <a:gd name="T96" fmla="*/ 508 w 1039"/>
                <a:gd name="T97" fmla="*/ 35 h 101"/>
                <a:gd name="T98" fmla="*/ 495 w 1039"/>
                <a:gd name="T99" fmla="*/ 38 h 101"/>
                <a:gd name="T100" fmla="*/ 508 w 1039"/>
                <a:gd name="T101" fmla="*/ 40 h 101"/>
                <a:gd name="T102" fmla="*/ 477 w 1039"/>
                <a:gd name="T103" fmla="*/ 47 h 101"/>
                <a:gd name="T104" fmla="*/ 513 w 1039"/>
                <a:gd name="T105" fmla="*/ 47 h 101"/>
                <a:gd name="T106" fmla="*/ 3 w 1039"/>
                <a:gd name="T107" fmla="*/ 50 h 101"/>
                <a:gd name="T108" fmla="*/ 14 w 1039"/>
                <a:gd name="T109" fmla="*/ 8 h 101"/>
                <a:gd name="T110" fmla="*/ 317 w 1039"/>
                <a:gd name="T111" fmla="*/ 8 h 101"/>
                <a:gd name="T112" fmla="*/ 325 w 1039"/>
                <a:gd name="T113" fmla="*/ 7 h 101"/>
                <a:gd name="T114" fmla="*/ 328 w 1039"/>
                <a:gd name="T115" fmla="*/ 9 h 101"/>
                <a:gd name="T116" fmla="*/ 345 w 1039"/>
                <a:gd name="T117" fmla="*/ 8 h 101"/>
                <a:gd name="T118" fmla="*/ 349 w 1039"/>
                <a:gd name="T119" fmla="*/ 4 h 101"/>
                <a:gd name="T120" fmla="*/ 372 w 1039"/>
                <a:gd name="T121" fmla="*/ 1 h 101"/>
                <a:gd name="T122" fmla="*/ 415 w 1039"/>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9" h="101">
                  <a:moveTo>
                    <a:pt x="830" y="0"/>
                  </a:moveTo>
                  <a:lnTo>
                    <a:pt x="823" y="0"/>
                  </a:lnTo>
                  <a:lnTo>
                    <a:pt x="816" y="1"/>
                  </a:lnTo>
                  <a:lnTo>
                    <a:pt x="809" y="1"/>
                  </a:lnTo>
                  <a:lnTo>
                    <a:pt x="803" y="2"/>
                  </a:lnTo>
                  <a:lnTo>
                    <a:pt x="796" y="3"/>
                  </a:lnTo>
                  <a:lnTo>
                    <a:pt x="789" y="5"/>
                  </a:lnTo>
                  <a:lnTo>
                    <a:pt x="782" y="5"/>
                  </a:lnTo>
                  <a:lnTo>
                    <a:pt x="775" y="6"/>
                  </a:lnTo>
                  <a:lnTo>
                    <a:pt x="773" y="6"/>
                  </a:lnTo>
                  <a:lnTo>
                    <a:pt x="769" y="6"/>
                  </a:lnTo>
                  <a:lnTo>
                    <a:pt x="767" y="7"/>
                  </a:lnTo>
                  <a:lnTo>
                    <a:pt x="766" y="9"/>
                  </a:lnTo>
                  <a:lnTo>
                    <a:pt x="770" y="13"/>
                  </a:lnTo>
                  <a:lnTo>
                    <a:pt x="776" y="11"/>
                  </a:lnTo>
                  <a:lnTo>
                    <a:pt x="783" y="10"/>
                  </a:lnTo>
                  <a:lnTo>
                    <a:pt x="789" y="9"/>
                  </a:lnTo>
                  <a:lnTo>
                    <a:pt x="783" y="13"/>
                  </a:lnTo>
                  <a:lnTo>
                    <a:pt x="776" y="13"/>
                  </a:lnTo>
                  <a:lnTo>
                    <a:pt x="769" y="13"/>
                  </a:lnTo>
                  <a:lnTo>
                    <a:pt x="762" y="13"/>
                  </a:lnTo>
                  <a:lnTo>
                    <a:pt x="763" y="11"/>
                  </a:lnTo>
                  <a:lnTo>
                    <a:pt x="763" y="10"/>
                  </a:lnTo>
                  <a:lnTo>
                    <a:pt x="765" y="10"/>
                  </a:lnTo>
                  <a:lnTo>
                    <a:pt x="765" y="9"/>
                  </a:lnTo>
                  <a:lnTo>
                    <a:pt x="763" y="7"/>
                  </a:lnTo>
                  <a:lnTo>
                    <a:pt x="761" y="6"/>
                  </a:lnTo>
                  <a:lnTo>
                    <a:pt x="759" y="6"/>
                  </a:lnTo>
                  <a:lnTo>
                    <a:pt x="756" y="7"/>
                  </a:lnTo>
                  <a:lnTo>
                    <a:pt x="754" y="9"/>
                  </a:lnTo>
                  <a:lnTo>
                    <a:pt x="755" y="11"/>
                  </a:lnTo>
                  <a:lnTo>
                    <a:pt x="756" y="13"/>
                  </a:lnTo>
                  <a:lnTo>
                    <a:pt x="756" y="14"/>
                  </a:lnTo>
                  <a:lnTo>
                    <a:pt x="740" y="16"/>
                  </a:lnTo>
                  <a:lnTo>
                    <a:pt x="724" y="17"/>
                  </a:lnTo>
                  <a:lnTo>
                    <a:pt x="708" y="18"/>
                  </a:lnTo>
                  <a:lnTo>
                    <a:pt x="692" y="18"/>
                  </a:lnTo>
                  <a:lnTo>
                    <a:pt x="676" y="18"/>
                  </a:lnTo>
                  <a:lnTo>
                    <a:pt x="661" y="20"/>
                  </a:lnTo>
                  <a:lnTo>
                    <a:pt x="645" y="21"/>
                  </a:lnTo>
                  <a:lnTo>
                    <a:pt x="628" y="23"/>
                  </a:lnTo>
                  <a:lnTo>
                    <a:pt x="633" y="26"/>
                  </a:lnTo>
                  <a:lnTo>
                    <a:pt x="640" y="28"/>
                  </a:lnTo>
                  <a:lnTo>
                    <a:pt x="645" y="29"/>
                  </a:lnTo>
                  <a:lnTo>
                    <a:pt x="648" y="35"/>
                  </a:lnTo>
                  <a:lnTo>
                    <a:pt x="631" y="33"/>
                  </a:lnTo>
                  <a:lnTo>
                    <a:pt x="612" y="33"/>
                  </a:lnTo>
                  <a:lnTo>
                    <a:pt x="595" y="35"/>
                  </a:lnTo>
                  <a:lnTo>
                    <a:pt x="578" y="37"/>
                  </a:lnTo>
                  <a:lnTo>
                    <a:pt x="560" y="40"/>
                  </a:lnTo>
                  <a:lnTo>
                    <a:pt x="543" y="45"/>
                  </a:lnTo>
                  <a:lnTo>
                    <a:pt x="527" y="51"/>
                  </a:lnTo>
                  <a:lnTo>
                    <a:pt x="510" y="55"/>
                  </a:lnTo>
                  <a:lnTo>
                    <a:pt x="517" y="56"/>
                  </a:lnTo>
                  <a:lnTo>
                    <a:pt x="525" y="58"/>
                  </a:lnTo>
                  <a:lnTo>
                    <a:pt x="532" y="59"/>
                  </a:lnTo>
                  <a:lnTo>
                    <a:pt x="540" y="59"/>
                  </a:lnTo>
                  <a:lnTo>
                    <a:pt x="547" y="59"/>
                  </a:lnTo>
                  <a:lnTo>
                    <a:pt x="555" y="59"/>
                  </a:lnTo>
                  <a:lnTo>
                    <a:pt x="562" y="59"/>
                  </a:lnTo>
                  <a:lnTo>
                    <a:pt x="570" y="58"/>
                  </a:lnTo>
                  <a:lnTo>
                    <a:pt x="569" y="56"/>
                  </a:lnTo>
                  <a:lnTo>
                    <a:pt x="567" y="55"/>
                  </a:lnTo>
                  <a:lnTo>
                    <a:pt x="566" y="55"/>
                  </a:lnTo>
                  <a:lnTo>
                    <a:pt x="573" y="55"/>
                  </a:lnTo>
                  <a:lnTo>
                    <a:pt x="580" y="58"/>
                  </a:lnTo>
                  <a:lnTo>
                    <a:pt x="586" y="59"/>
                  </a:lnTo>
                  <a:lnTo>
                    <a:pt x="592" y="54"/>
                  </a:lnTo>
                  <a:lnTo>
                    <a:pt x="590" y="53"/>
                  </a:lnTo>
                  <a:lnTo>
                    <a:pt x="588" y="52"/>
                  </a:lnTo>
                  <a:lnTo>
                    <a:pt x="586" y="52"/>
                  </a:lnTo>
                  <a:lnTo>
                    <a:pt x="595" y="48"/>
                  </a:lnTo>
                  <a:lnTo>
                    <a:pt x="604" y="46"/>
                  </a:lnTo>
                  <a:lnTo>
                    <a:pt x="613" y="45"/>
                  </a:lnTo>
                  <a:lnTo>
                    <a:pt x="623" y="44"/>
                  </a:lnTo>
                  <a:lnTo>
                    <a:pt x="632" y="43"/>
                  </a:lnTo>
                  <a:lnTo>
                    <a:pt x="642" y="41"/>
                  </a:lnTo>
                  <a:lnTo>
                    <a:pt x="652" y="39"/>
                  </a:lnTo>
                  <a:lnTo>
                    <a:pt x="661" y="37"/>
                  </a:lnTo>
                  <a:lnTo>
                    <a:pt x="665" y="36"/>
                  </a:lnTo>
                  <a:lnTo>
                    <a:pt x="672" y="37"/>
                  </a:lnTo>
                  <a:lnTo>
                    <a:pt x="678" y="38"/>
                  </a:lnTo>
                  <a:lnTo>
                    <a:pt x="685" y="40"/>
                  </a:lnTo>
                  <a:lnTo>
                    <a:pt x="680" y="43"/>
                  </a:lnTo>
                  <a:lnTo>
                    <a:pt x="676" y="44"/>
                  </a:lnTo>
                  <a:lnTo>
                    <a:pt x="671" y="44"/>
                  </a:lnTo>
                  <a:lnTo>
                    <a:pt x="665" y="43"/>
                  </a:lnTo>
                  <a:lnTo>
                    <a:pt x="661" y="43"/>
                  </a:lnTo>
                  <a:lnTo>
                    <a:pt x="656" y="44"/>
                  </a:lnTo>
                  <a:lnTo>
                    <a:pt x="653" y="46"/>
                  </a:lnTo>
                  <a:lnTo>
                    <a:pt x="650" y="49"/>
                  </a:lnTo>
                  <a:lnTo>
                    <a:pt x="652" y="52"/>
                  </a:lnTo>
                  <a:lnTo>
                    <a:pt x="656" y="51"/>
                  </a:lnTo>
                  <a:lnTo>
                    <a:pt x="661" y="49"/>
                  </a:lnTo>
                  <a:lnTo>
                    <a:pt x="665" y="52"/>
                  </a:lnTo>
                  <a:lnTo>
                    <a:pt x="662" y="52"/>
                  </a:lnTo>
                  <a:lnTo>
                    <a:pt x="660" y="52"/>
                  </a:lnTo>
                  <a:lnTo>
                    <a:pt x="656" y="53"/>
                  </a:lnTo>
                  <a:lnTo>
                    <a:pt x="656" y="54"/>
                  </a:lnTo>
                  <a:lnTo>
                    <a:pt x="660" y="58"/>
                  </a:lnTo>
                  <a:lnTo>
                    <a:pt x="665" y="59"/>
                  </a:lnTo>
                  <a:lnTo>
                    <a:pt x="671" y="58"/>
                  </a:lnTo>
                  <a:lnTo>
                    <a:pt x="677" y="58"/>
                  </a:lnTo>
                  <a:lnTo>
                    <a:pt x="670" y="63"/>
                  </a:lnTo>
                  <a:lnTo>
                    <a:pt x="662" y="63"/>
                  </a:lnTo>
                  <a:lnTo>
                    <a:pt x="654" y="62"/>
                  </a:lnTo>
                  <a:lnTo>
                    <a:pt x="646" y="66"/>
                  </a:lnTo>
                  <a:lnTo>
                    <a:pt x="654" y="68"/>
                  </a:lnTo>
                  <a:lnTo>
                    <a:pt x="661" y="69"/>
                  </a:lnTo>
                  <a:lnTo>
                    <a:pt x="669" y="70"/>
                  </a:lnTo>
                  <a:lnTo>
                    <a:pt x="677" y="70"/>
                  </a:lnTo>
                  <a:lnTo>
                    <a:pt x="685" y="70"/>
                  </a:lnTo>
                  <a:lnTo>
                    <a:pt x="693" y="69"/>
                  </a:lnTo>
                  <a:lnTo>
                    <a:pt x="701" y="68"/>
                  </a:lnTo>
                  <a:lnTo>
                    <a:pt x="708" y="66"/>
                  </a:lnTo>
                  <a:lnTo>
                    <a:pt x="705" y="63"/>
                  </a:lnTo>
                  <a:lnTo>
                    <a:pt x="700" y="63"/>
                  </a:lnTo>
                  <a:lnTo>
                    <a:pt x="695" y="63"/>
                  </a:lnTo>
                  <a:lnTo>
                    <a:pt x="691" y="63"/>
                  </a:lnTo>
                  <a:lnTo>
                    <a:pt x="695" y="60"/>
                  </a:lnTo>
                  <a:lnTo>
                    <a:pt x="700" y="59"/>
                  </a:lnTo>
                  <a:lnTo>
                    <a:pt x="706" y="59"/>
                  </a:lnTo>
                  <a:lnTo>
                    <a:pt x="711" y="60"/>
                  </a:lnTo>
                  <a:lnTo>
                    <a:pt x="717" y="61"/>
                  </a:lnTo>
                  <a:lnTo>
                    <a:pt x="723" y="61"/>
                  </a:lnTo>
                  <a:lnTo>
                    <a:pt x="728" y="60"/>
                  </a:lnTo>
                  <a:lnTo>
                    <a:pt x="733" y="58"/>
                  </a:lnTo>
                  <a:lnTo>
                    <a:pt x="726" y="54"/>
                  </a:lnTo>
                  <a:lnTo>
                    <a:pt x="718" y="53"/>
                  </a:lnTo>
                  <a:lnTo>
                    <a:pt x="710" y="52"/>
                  </a:lnTo>
                  <a:lnTo>
                    <a:pt x="702" y="52"/>
                  </a:lnTo>
                  <a:lnTo>
                    <a:pt x="695" y="52"/>
                  </a:lnTo>
                  <a:lnTo>
                    <a:pt x="687" y="52"/>
                  </a:lnTo>
                  <a:lnTo>
                    <a:pt x="679" y="52"/>
                  </a:lnTo>
                  <a:lnTo>
                    <a:pt x="671" y="49"/>
                  </a:lnTo>
                  <a:lnTo>
                    <a:pt x="677" y="49"/>
                  </a:lnTo>
                  <a:lnTo>
                    <a:pt x="683" y="49"/>
                  </a:lnTo>
                  <a:lnTo>
                    <a:pt x="690" y="49"/>
                  </a:lnTo>
                  <a:lnTo>
                    <a:pt x="695" y="49"/>
                  </a:lnTo>
                  <a:lnTo>
                    <a:pt x="701" y="49"/>
                  </a:lnTo>
                  <a:lnTo>
                    <a:pt x="706" y="48"/>
                  </a:lnTo>
                  <a:lnTo>
                    <a:pt x="709" y="46"/>
                  </a:lnTo>
                  <a:lnTo>
                    <a:pt x="711" y="43"/>
                  </a:lnTo>
                  <a:lnTo>
                    <a:pt x="710" y="40"/>
                  </a:lnTo>
                  <a:lnTo>
                    <a:pt x="705" y="40"/>
                  </a:lnTo>
                  <a:lnTo>
                    <a:pt x="699" y="39"/>
                  </a:lnTo>
                  <a:lnTo>
                    <a:pt x="694" y="35"/>
                  </a:lnTo>
                  <a:lnTo>
                    <a:pt x="702" y="36"/>
                  </a:lnTo>
                  <a:lnTo>
                    <a:pt x="711" y="37"/>
                  </a:lnTo>
                  <a:lnTo>
                    <a:pt x="720" y="38"/>
                  </a:lnTo>
                  <a:lnTo>
                    <a:pt x="728" y="35"/>
                  </a:lnTo>
                  <a:lnTo>
                    <a:pt x="728" y="33"/>
                  </a:lnTo>
                  <a:lnTo>
                    <a:pt x="726" y="33"/>
                  </a:lnTo>
                  <a:lnTo>
                    <a:pt x="725" y="32"/>
                  </a:lnTo>
                  <a:lnTo>
                    <a:pt x="732" y="32"/>
                  </a:lnTo>
                  <a:lnTo>
                    <a:pt x="739" y="32"/>
                  </a:lnTo>
                  <a:lnTo>
                    <a:pt x="746" y="32"/>
                  </a:lnTo>
                  <a:lnTo>
                    <a:pt x="754" y="32"/>
                  </a:lnTo>
                  <a:lnTo>
                    <a:pt x="751" y="32"/>
                  </a:lnTo>
                  <a:lnTo>
                    <a:pt x="750" y="33"/>
                  </a:lnTo>
                  <a:lnTo>
                    <a:pt x="748" y="35"/>
                  </a:lnTo>
                  <a:lnTo>
                    <a:pt x="748" y="38"/>
                  </a:lnTo>
                  <a:lnTo>
                    <a:pt x="744" y="38"/>
                  </a:lnTo>
                  <a:lnTo>
                    <a:pt x="739" y="38"/>
                  </a:lnTo>
                  <a:lnTo>
                    <a:pt x="735" y="37"/>
                  </a:lnTo>
                  <a:lnTo>
                    <a:pt x="730" y="37"/>
                  </a:lnTo>
                  <a:lnTo>
                    <a:pt x="726" y="37"/>
                  </a:lnTo>
                  <a:lnTo>
                    <a:pt x="722" y="38"/>
                  </a:lnTo>
                  <a:lnTo>
                    <a:pt x="717" y="40"/>
                  </a:lnTo>
                  <a:lnTo>
                    <a:pt x="714" y="44"/>
                  </a:lnTo>
                  <a:lnTo>
                    <a:pt x="722" y="46"/>
                  </a:lnTo>
                  <a:lnTo>
                    <a:pt x="730" y="47"/>
                  </a:lnTo>
                  <a:lnTo>
                    <a:pt x="738" y="47"/>
                  </a:lnTo>
                  <a:lnTo>
                    <a:pt x="746" y="47"/>
                  </a:lnTo>
                  <a:lnTo>
                    <a:pt x="754" y="47"/>
                  </a:lnTo>
                  <a:lnTo>
                    <a:pt x="762" y="46"/>
                  </a:lnTo>
                  <a:lnTo>
                    <a:pt x="770" y="46"/>
                  </a:lnTo>
                  <a:lnTo>
                    <a:pt x="778" y="46"/>
                  </a:lnTo>
                  <a:lnTo>
                    <a:pt x="779" y="45"/>
                  </a:lnTo>
                  <a:lnTo>
                    <a:pt x="781" y="44"/>
                  </a:lnTo>
                  <a:lnTo>
                    <a:pt x="783" y="43"/>
                  </a:lnTo>
                  <a:lnTo>
                    <a:pt x="784" y="41"/>
                  </a:lnTo>
                  <a:lnTo>
                    <a:pt x="792" y="41"/>
                  </a:lnTo>
                  <a:lnTo>
                    <a:pt x="799" y="41"/>
                  </a:lnTo>
                  <a:lnTo>
                    <a:pt x="807" y="41"/>
                  </a:lnTo>
                  <a:lnTo>
                    <a:pt x="814" y="39"/>
                  </a:lnTo>
                  <a:lnTo>
                    <a:pt x="818" y="37"/>
                  </a:lnTo>
                  <a:lnTo>
                    <a:pt x="816" y="36"/>
                  </a:lnTo>
                  <a:lnTo>
                    <a:pt x="814" y="33"/>
                  </a:lnTo>
                  <a:lnTo>
                    <a:pt x="812" y="33"/>
                  </a:lnTo>
                  <a:lnTo>
                    <a:pt x="805" y="32"/>
                  </a:lnTo>
                  <a:lnTo>
                    <a:pt x="798" y="32"/>
                  </a:lnTo>
                  <a:lnTo>
                    <a:pt x="791" y="35"/>
                  </a:lnTo>
                  <a:lnTo>
                    <a:pt x="784" y="35"/>
                  </a:lnTo>
                  <a:lnTo>
                    <a:pt x="789" y="29"/>
                  </a:lnTo>
                  <a:lnTo>
                    <a:pt x="796" y="29"/>
                  </a:lnTo>
                  <a:lnTo>
                    <a:pt x="803" y="29"/>
                  </a:lnTo>
                  <a:lnTo>
                    <a:pt x="804" y="26"/>
                  </a:lnTo>
                  <a:lnTo>
                    <a:pt x="800" y="23"/>
                  </a:lnTo>
                  <a:lnTo>
                    <a:pt x="793" y="23"/>
                  </a:lnTo>
                  <a:lnTo>
                    <a:pt x="786" y="23"/>
                  </a:lnTo>
                  <a:lnTo>
                    <a:pt x="778" y="23"/>
                  </a:lnTo>
                  <a:lnTo>
                    <a:pt x="784" y="21"/>
                  </a:lnTo>
                  <a:lnTo>
                    <a:pt x="791" y="21"/>
                  </a:lnTo>
                  <a:lnTo>
                    <a:pt x="798" y="21"/>
                  </a:lnTo>
                  <a:lnTo>
                    <a:pt x="805" y="21"/>
                  </a:lnTo>
                  <a:lnTo>
                    <a:pt x="812" y="21"/>
                  </a:lnTo>
                  <a:lnTo>
                    <a:pt x="818" y="20"/>
                  </a:lnTo>
                  <a:lnTo>
                    <a:pt x="824" y="17"/>
                  </a:lnTo>
                  <a:lnTo>
                    <a:pt x="830" y="13"/>
                  </a:lnTo>
                  <a:lnTo>
                    <a:pt x="831" y="13"/>
                  </a:lnTo>
                  <a:lnTo>
                    <a:pt x="833" y="15"/>
                  </a:lnTo>
                  <a:lnTo>
                    <a:pt x="833" y="17"/>
                  </a:lnTo>
                  <a:lnTo>
                    <a:pt x="835" y="17"/>
                  </a:lnTo>
                  <a:lnTo>
                    <a:pt x="843" y="13"/>
                  </a:lnTo>
                  <a:lnTo>
                    <a:pt x="852" y="11"/>
                  </a:lnTo>
                  <a:lnTo>
                    <a:pt x="860" y="10"/>
                  </a:lnTo>
                  <a:lnTo>
                    <a:pt x="868" y="9"/>
                  </a:lnTo>
                  <a:lnTo>
                    <a:pt x="864" y="9"/>
                  </a:lnTo>
                  <a:lnTo>
                    <a:pt x="859" y="10"/>
                  </a:lnTo>
                  <a:lnTo>
                    <a:pt x="853" y="11"/>
                  </a:lnTo>
                  <a:lnTo>
                    <a:pt x="849" y="13"/>
                  </a:lnTo>
                  <a:lnTo>
                    <a:pt x="846" y="14"/>
                  </a:lnTo>
                  <a:lnTo>
                    <a:pt x="845" y="16"/>
                  </a:lnTo>
                  <a:lnTo>
                    <a:pt x="843" y="18"/>
                  </a:lnTo>
                  <a:lnTo>
                    <a:pt x="841" y="21"/>
                  </a:lnTo>
                  <a:lnTo>
                    <a:pt x="845" y="23"/>
                  </a:lnTo>
                  <a:lnTo>
                    <a:pt x="851" y="25"/>
                  </a:lnTo>
                  <a:lnTo>
                    <a:pt x="856" y="28"/>
                  </a:lnTo>
                  <a:lnTo>
                    <a:pt x="861" y="30"/>
                  </a:lnTo>
                  <a:lnTo>
                    <a:pt x="866" y="32"/>
                  </a:lnTo>
                  <a:lnTo>
                    <a:pt x="872" y="33"/>
                  </a:lnTo>
                  <a:lnTo>
                    <a:pt x="876" y="35"/>
                  </a:lnTo>
                  <a:lnTo>
                    <a:pt x="882" y="33"/>
                  </a:lnTo>
                  <a:lnTo>
                    <a:pt x="903" y="33"/>
                  </a:lnTo>
                  <a:lnTo>
                    <a:pt x="922" y="33"/>
                  </a:lnTo>
                  <a:lnTo>
                    <a:pt x="940" y="32"/>
                  </a:lnTo>
                  <a:lnTo>
                    <a:pt x="954" y="31"/>
                  </a:lnTo>
                  <a:lnTo>
                    <a:pt x="964" y="30"/>
                  </a:lnTo>
                  <a:lnTo>
                    <a:pt x="971" y="28"/>
                  </a:lnTo>
                  <a:lnTo>
                    <a:pt x="973" y="24"/>
                  </a:lnTo>
                  <a:lnTo>
                    <a:pt x="971" y="21"/>
                  </a:lnTo>
                  <a:lnTo>
                    <a:pt x="978" y="20"/>
                  </a:lnTo>
                  <a:lnTo>
                    <a:pt x="984" y="18"/>
                  </a:lnTo>
                  <a:lnTo>
                    <a:pt x="990" y="17"/>
                  </a:lnTo>
                  <a:lnTo>
                    <a:pt x="996" y="15"/>
                  </a:lnTo>
                  <a:lnTo>
                    <a:pt x="1002" y="13"/>
                  </a:lnTo>
                  <a:lnTo>
                    <a:pt x="1009" y="10"/>
                  </a:lnTo>
                  <a:lnTo>
                    <a:pt x="1015" y="8"/>
                  </a:lnTo>
                  <a:lnTo>
                    <a:pt x="1022" y="7"/>
                  </a:lnTo>
                  <a:lnTo>
                    <a:pt x="1018" y="10"/>
                  </a:lnTo>
                  <a:lnTo>
                    <a:pt x="1016" y="13"/>
                  </a:lnTo>
                  <a:lnTo>
                    <a:pt x="1017" y="14"/>
                  </a:lnTo>
                  <a:lnTo>
                    <a:pt x="1025" y="13"/>
                  </a:lnTo>
                  <a:lnTo>
                    <a:pt x="1017" y="15"/>
                  </a:lnTo>
                  <a:lnTo>
                    <a:pt x="1007" y="17"/>
                  </a:lnTo>
                  <a:lnTo>
                    <a:pt x="996" y="20"/>
                  </a:lnTo>
                  <a:lnTo>
                    <a:pt x="987" y="22"/>
                  </a:lnTo>
                  <a:lnTo>
                    <a:pt x="980" y="24"/>
                  </a:lnTo>
                  <a:lnTo>
                    <a:pt x="978" y="26"/>
                  </a:lnTo>
                  <a:lnTo>
                    <a:pt x="979" y="28"/>
                  </a:lnTo>
                  <a:lnTo>
                    <a:pt x="988" y="29"/>
                  </a:lnTo>
                  <a:lnTo>
                    <a:pt x="980" y="31"/>
                  </a:lnTo>
                  <a:lnTo>
                    <a:pt x="971" y="33"/>
                  </a:lnTo>
                  <a:lnTo>
                    <a:pt x="963" y="36"/>
                  </a:lnTo>
                  <a:lnTo>
                    <a:pt x="956" y="38"/>
                  </a:lnTo>
                  <a:lnTo>
                    <a:pt x="954" y="40"/>
                  </a:lnTo>
                  <a:lnTo>
                    <a:pt x="955" y="43"/>
                  </a:lnTo>
                  <a:lnTo>
                    <a:pt x="962" y="44"/>
                  </a:lnTo>
                  <a:lnTo>
                    <a:pt x="977" y="46"/>
                  </a:lnTo>
                  <a:lnTo>
                    <a:pt x="967" y="48"/>
                  </a:lnTo>
                  <a:lnTo>
                    <a:pt x="958" y="48"/>
                  </a:lnTo>
                  <a:lnTo>
                    <a:pt x="952" y="49"/>
                  </a:lnTo>
                  <a:lnTo>
                    <a:pt x="954" y="51"/>
                  </a:lnTo>
                  <a:lnTo>
                    <a:pt x="948" y="48"/>
                  </a:lnTo>
                  <a:lnTo>
                    <a:pt x="943" y="51"/>
                  </a:lnTo>
                  <a:lnTo>
                    <a:pt x="941" y="54"/>
                  </a:lnTo>
                  <a:lnTo>
                    <a:pt x="940" y="58"/>
                  </a:lnTo>
                  <a:lnTo>
                    <a:pt x="934" y="55"/>
                  </a:lnTo>
                  <a:lnTo>
                    <a:pt x="926" y="55"/>
                  </a:lnTo>
                  <a:lnTo>
                    <a:pt x="918" y="55"/>
                  </a:lnTo>
                  <a:lnTo>
                    <a:pt x="910" y="56"/>
                  </a:lnTo>
                  <a:lnTo>
                    <a:pt x="901" y="59"/>
                  </a:lnTo>
                  <a:lnTo>
                    <a:pt x="892" y="61"/>
                  </a:lnTo>
                  <a:lnTo>
                    <a:pt x="886" y="62"/>
                  </a:lnTo>
                  <a:lnTo>
                    <a:pt x="880" y="63"/>
                  </a:lnTo>
                  <a:lnTo>
                    <a:pt x="883" y="62"/>
                  </a:lnTo>
                  <a:lnTo>
                    <a:pt x="886" y="60"/>
                  </a:lnTo>
                  <a:lnTo>
                    <a:pt x="888" y="56"/>
                  </a:lnTo>
                  <a:lnTo>
                    <a:pt x="891" y="53"/>
                  </a:lnTo>
                  <a:lnTo>
                    <a:pt x="897" y="52"/>
                  </a:lnTo>
                  <a:lnTo>
                    <a:pt x="904" y="51"/>
                  </a:lnTo>
                  <a:lnTo>
                    <a:pt x="910" y="49"/>
                  </a:lnTo>
                  <a:lnTo>
                    <a:pt x="917" y="48"/>
                  </a:lnTo>
                  <a:lnTo>
                    <a:pt x="922" y="47"/>
                  </a:lnTo>
                  <a:lnTo>
                    <a:pt x="928" y="46"/>
                  </a:lnTo>
                  <a:lnTo>
                    <a:pt x="934" y="44"/>
                  </a:lnTo>
                  <a:lnTo>
                    <a:pt x="940" y="40"/>
                  </a:lnTo>
                  <a:lnTo>
                    <a:pt x="931" y="40"/>
                  </a:lnTo>
                  <a:lnTo>
                    <a:pt x="921" y="40"/>
                  </a:lnTo>
                  <a:lnTo>
                    <a:pt x="912" y="41"/>
                  </a:lnTo>
                  <a:lnTo>
                    <a:pt x="903" y="43"/>
                  </a:lnTo>
                  <a:lnTo>
                    <a:pt x="894" y="44"/>
                  </a:lnTo>
                  <a:lnTo>
                    <a:pt x="884" y="45"/>
                  </a:lnTo>
                  <a:lnTo>
                    <a:pt x="875" y="47"/>
                  </a:lnTo>
                  <a:lnTo>
                    <a:pt x="866" y="49"/>
                  </a:lnTo>
                  <a:lnTo>
                    <a:pt x="867" y="52"/>
                  </a:lnTo>
                  <a:lnTo>
                    <a:pt x="869" y="52"/>
                  </a:lnTo>
                  <a:lnTo>
                    <a:pt x="872" y="52"/>
                  </a:lnTo>
                  <a:lnTo>
                    <a:pt x="874" y="52"/>
                  </a:lnTo>
                  <a:lnTo>
                    <a:pt x="868" y="53"/>
                  </a:lnTo>
                  <a:lnTo>
                    <a:pt x="861" y="55"/>
                  </a:lnTo>
                  <a:lnTo>
                    <a:pt x="856" y="56"/>
                  </a:lnTo>
                  <a:lnTo>
                    <a:pt x="849" y="58"/>
                  </a:lnTo>
                  <a:lnTo>
                    <a:pt x="843" y="59"/>
                  </a:lnTo>
                  <a:lnTo>
                    <a:pt x="836" y="59"/>
                  </a:lnTo>
                  <a:lnTo>
                    <a:pt x="830" y="59"/>
                  </a:lnTo>
                  <a:lnTo>
                    <a:pt x="823" y="58"/>
                  </a:lnTo>
                  <a:lnTo>
                    <a:pt x="827" y="58"/>
                  </a:lnTo>
                  <a:lnTo>
                    <a:pt x="830" y="58"/>
                  </a:lnTo>
                  <a:lnTo>
                    <a:pt x="834" y="58"/>
                  </a:lnTo>
                  <a:lnTo>
                    <a:pt x="837" y="58"/>
                  </a:lnTo>
                  <a:lnTo>
                    <a:pt x="838" y="56"/>
                  </a:lnTo>
                  <a:lnTo>
                    <a:pt x="841" y="55"/>
                  </a:lnTo>
                  <a:lnTo>
                    <a:pt x="841" y="53"/>
                  </a:lnTo>
                  <a:lnTo>
                    <a:pt x="830" y="51"/>
                  </a:lnTo>
                  <a:lnTo>
                    <a:pt x="821" y="49"/>
                  </a:lnTo>
                  <a:lnTo>
                    <a:pt x="811" y="49"/>
                  </a:lnTo>
                  <a:lnTo>
                    <a:pt x="801" y="51"/>
                  </a:lnTo>
                  <a:lnTo>
                    <a:pt x="791" y="53"/>
                  </a:lnTo>
                  <a:lnTo>
                    <a:pt x="782" y="54"/>
                  </a:lnTo>
                  <a:lnTo>
                    <a:pt x="771" y="56"/>
                  </a:lnTo>
                  <a:lnTo>
                    <a:pt x="762" y="58"/>
                  </a:lnTo>
                  <a:lnTo>
                    <a:pt x="769" y="61"/>
                  </a:lnTo>
                  <a:lnTo>
                    <a:pt x="776" y="61"/>
                  </a:lnTo>
                  <a:lnTo>
                    <a:pt x="782" y="60"/>
                  </a:lnTo>
                  <a:lnTo>
                    <a:pt x="789" y="60"/>
                  </a:lnTo>
                  <a:lnTo>
                    <a:pt x="776" y="61"/>
                  </a:lnTo>
                  <a:lnTo>
                    <a:pt x="762" y="62"/>
                  </a:lnTo>
                  <a:lnTo>
                    <a:pt x="750" y="63"/>
                  </a:lnTo>
                  <a:lnTo>
                    <a:pt x="736" y="64"/>
                  </a:lnTo>
                  <a:lnTo>
                    <a:pt x="722" y="66"/>
                  </a:lnTo>
                  <a:lnTo>
                    <a:pt x="709" y="68"/>
                  </a:lnTo>
                  <a:lnTo>
                    <a:pt x="695" y="71"/>
                  </a:lnTo>
                  <a:lnTo>
                    <a:pt x="683" y="75"/>
                  </a:lnTo>
                  <a:lnTo>
                    <a:pt x="690" y="77"/>
                  </a:lnTo>
                  <a:lnTo>
                    <a:pt x="696" y="77"/>
                  </a:lnTo>
                  <a:lnTo>
                    <a:pt x="703" y="77"/>
                  </a:lnTo>
                  <a:lnTo>
                    <a:pt x="710" y="76"/>
                  </a:lnTo>
                  <a:lnTo>
                    <a:pt x="717" y="75"/>
                  </a:lnTo>
                  <a:lnTo>
                    <a:pt x="723" y="74"/>
                  </a:lnTo>
                  <a:lnTo>
                    <a:pt x="730" y="74"/>
                  </a:lnTo>
                  <a:lnTo>
                    <a:pt x="736" y="75"/>
                  </a:lnTo>
                  <a:lnTo>
                    <a:pt x="743" y="78"/>
                  </a:lnTo>
                  <a:lnTo>
                    <a:pt x="748" y="82"/>
                  </a:lnTo>
                  <a:lnTo>
                    <a:pt x="755" y="83"/>
                  </a:lnTo>
                  <a:lnTo>
                    <a:pt x="761" y="82"/>
                  </a:lnTo>
                  <a:lnTo>
                    <a:pt x="768" y="81"/>
                  </a:lnTo>
                  <a:lnTo>
                    <a:pt x="777" y="79"/>
                  </a:lnTo>
                  <a:lnTo>
                    <a:pt x="786" y="79"/>
                  </a:lnTo>
                  <a:lnTo>
                    <a:pt x="797" y="79"/>
                  </a:lnTo>
                  <a:lnTo>
                    <a:pt x="807" y="79"/>
                  </a:lnTo>
                  <a:lnTo>
                    <a:pt x="818" y="79"/>
                  </a:lnTo>
                  <a:lnTo>
                    <a:pt x="826" y="81"/>
                  </a:lnTo>
                  <a:lnTo>
                    <a:pt x="834" y="81"/>
                  </a:lnTo>
                  <a:lnTo>
                    <a:pt x="838" y="79"/>
                  </a:lnTo>
                  <a:lnTo>
                    <a:pt x="843" y="78"/>
                  </a:lnTo>
                  <a:lnTo>
                    <a:pt x="848" y="76"/>
                  </a:lnTo>
                  <a:lnTo>
                    <a:pt x="852" y="74"/>
                  </a:lnTo>
                  <a:lnTo>
                    <a:pt x="857" y="71"/>
                  </a:lnTo>
                  <a:lnTo>
                    <a:pt x="862" y="70"/>
                  </a:lnTo>
                  <a:lnTo>
                    <a:pt x="868" y="70"/>
                  </a:lnTo>
                  <a:lnTo>
                    <a:pt x="874" y="71"/>
                  </a:lnTo>
                  <a:lnTo>
                    <a:pt x="869" y="77"/>
                  </a:lnTo>
                  <a:lnTo>
                    <a:pt x="872" y="82"/>
                  </a:lnTo>
                  <a:lnTo>
                    <a:pt x="880" y="81"/>
                  </a:lnTo>
                  <a:lnTo>
                    <a:pt x="897" y="70"/>
                  </a:lnTo>
                  <a:lnTo>
                    <a:pt x="912" y="69"/>
                  </a:lnTo>
                  <a:lnTo>
                    <a:pt x="927" y="66"/>
                  </a:lnTo>
                  <a:lnTo>
                    <a:pt x="942" y="63"/>
                  </a:lnTo>
                  <a:lnTo>
                    <a:pt x="957" y="60"/>
                  </a:lnTo>
                  <a:lnTo>
                    <a:pt x="971" y="58"/>
                  </a:lnTo>
                  <a:lnTo>
                    <a:pt x="986" y="56"/>
                  </a:lnTo>
                  <a:lnTo>
                    <a:pt x="1001" y="58"/>
                  </a:lnTo>
                  <a:lnTo>
                    <a:pt x="1016" y="60"/>
                  </a:lnTo>
                  <a:lnTo>
                    <a:pt x="1015" y="63"/>
                  </a:lnTo>
                  <a:lnTo>
                    <a:pt x="1016" y="67"/>
                  </a:lnTo>
                  <a:lnTo>
                    <a:pt x="1017" y="69"/>
                  </a:lnTo>
                  <a:lnTo>
                    <a:pt x="1016" y="71"/>
                  </a:lnTo>
                  <a:lnTo>
                    <a:pt x="1014" y="71"/>
                  </a:lnTo>
                  <a:lnTo>
                    <a:pt x="1014" y="70"/>
                  </a:lnTo>
                  <a:lnTo>
                    <a:pt x="1012" y="67"/>
                  </a:lnTo>
                  <a:lnTo>
                    <a:pt x="1010" y="66"/>
                  </a:lnTo>
                  <a:lnTo>
                    <a:pt x="1002" y="67"/>
                  </a:lnTo>
                  <a:lnTo>
                    <a:pt x="996" y="71"/>
                  </a:lnTo>
                  <a:lnTo>
                    <a:pt x="990" y="76"/>
                  </a:lnTo>
                  <a:lnTo>
                    <a:pt x="985" y="81"/>
                  </a:lnTo>
                  <a:lnTo>
                    <a:pt x="989" y="82"/>
                  </a:lnTo>
                  <a:lnTo>
                    <a:pt x="994" y="82"/>
                  </a:lnTo>
                  <a:lnTo>
                    <a:pt x="999" y="82"/>
                  </a:lnTo>
                  <a:lnTo>
                    <a:pt x="1003" y="81"/>
                  </a:lnTo>
                  <a:lnTo>
                    <a:pt x="1008" y="81"/>
                  </a:lnTo>
                  <a:lnTo>
                    <a:pt x="1012" y="79"/>
                  </a:lnTo>
                  <a:lnTo>
                    <a:pt x="1017" y="79"/>
                  </a:lnTo>
                  <a:lnTo>
                    <a:pt x="1022" y="81"/>
                  </a:lnTo>
                  <a:lnTo>
                    <a:pt x="1012" y="82"/>
                  </a:lnTo>
                  <a:lnTo>
                    <a:pt x="1003" y="84"/>
                  </a:lnTo>
                  <a:lnTo>
                    <a:pt x="993" y="85"/>
                  </a:lnTo>
                  <a:lnTo>
                    <a:pt x="984" y="87"/>
                  </a:lnTo>
                  <a:lnTo>
                    <a:pt x="974" y="90"/>
                  </a:lnTo>
                  <a:lnTo>
                    <a:pt x="965" y="92"/>
                  </a:lnTo>
                  <a:lnTo>
                    <a:pt x="955" y="94"/>
                  </a:lnTo>
                  <a:lnTo>
                    <a:pt x="945" y="97"/>
                  </a:lnTo>
                  <a:lnTo>
                    <a:pt x="957" y="99"/>
                  </a:lnTo>
                  <a:lnTo>
                    <a:pt x="969" y="100"/>
                  </a:lnTo>
                  <a:lnTo>
                    <a:pt x="980" y="100"/>
                  </a:lnTo>
                  <a:lnTo>
                    <a:pt x="993" y="100"/>
                  </a:lnTo>
                  <a:lnTo>
                    <a:pt x="1004" y="98"/>
                  </a:lnTo>
                  <a:lnTo>
                    <a:pt x="1016" y="97"/>
                  </a:lnTo>
                  <a:lnTo>
                    <a:pt x="1027" y="94"/>
                  </a:lnTo>
                  <a:lnTo>
                    <a:pt x="1039" y="93"/>
                  </a:lnTo>
                  <a:lnTo>
                    <a:pt x="1034" y="96"/>
                  </a:lnTo>
                  <a:lnTo>
                    <a:pt x="1028" y="97"/>
                  </a:lnTo>
                  <a:lnTo>
                    <a:pt x="1023" y="99"/>
                  </a:lnTo>
                  <a:lnTo>
                    <a:pt x="1017" y="101"/>
                  </a:lnTo>
                  <a:lnTo>
                    <a:pt x="6" y="101"/>
                  </a:lnTo>
                  <a:lnTo>
                    <a:pt x="7" y="100"/>
                  </a:lnTo>
                  <a:lnTo>
                    <a:pt x="7" y="99"/>
                  </a:lnTo>
                  <a:lnTo>
                    <a:pt x="7" y="98"/>
                  </a:lnTo>
                  <a:lnTo>
                    <a:pt x="7" y="97"/>
                  </a:lnTo>
                  <a:lnTo>
                    <a:pt x="0" y="79"/>
                  </a:lnTo>
                  <a:lnTo>
                    <a:pt x="3" y="61"/>
                  </a:lnTo>
                  <a:lnTo>
                    <a:pt x="11" y="43"/>
                  </a:lnTo>
                  <a:lnTo>
                    <a:pt x="22" y="28"/>
                  </a:lnTo>
                  <a:lnTo>
                    <a:pt x="26" y="22"/>
                  </a:lnTo>
                  <a:lnTo>
                    <a:pt x="28" y="15"/>
                  </a:lnTo>
                  <a:lnTo>
                    <a:pt x="29" y="8"/>
                  </a:lnTo>
                  <a:lnTo>
                    <a:pt x="31" y="0"/>
                  </a:lnTo>
                  <a:lnTo>
                    <a:pt x="649" y="0"/>
                  </a:lnTo>
                  <a:lnTo>
                    <a:pt x="642" y="3"/>
                  </a:lnTo>
                  <a:lnTo>
                    <a:pt x="638" y="7"/>
                  </a:lnTo>
                  <a:lnTo>
                    <a:pt x="637" y="10"/>
                  </a:lnTo>
                  <a:lnTo>
                    <a:pt x="640" y="15"/>
                  </a:lnTo>
                  <a:lnTo>
                    <a:pt x="635" y="15"/>
                  </a:lnTo>
                  <a:lnTo>
                    <a:pt x="631" y="14"/>
                  </a:lnTo>
                  <a:lnTo>
                    <a:pt x="628" y="15"/>
                  </a:lnTo>
                  <a:lnTo>
                    <a:pt x="628" y="16"/>
                  </a:lnTo>
                  <a:lnTo>
                    <a:pt x="628" y="20"/>
                  </a:lnTo>
                  <a:lnTo>
                    <a:pt x="632" y="21"/>
                  </a:lnTo>
                  <a:lnTo>
                    <a:pt x="637" y="20"/>
                  </a:lnTo>
                  <a:lnTo>
                    <a:pt x="643" y="16"/>
                  </a:lnTo>
                  <a:lnTo>
                    <a:pt x="650" y="14"/>
                  </a:lnTo>
                  <a:lnTo>
                    <a:pt x="658" y="10"/>
                  </a:lnTo>
                  <a:lnTo>
                    <a:pt x="667" y="8"/>
                  </a:lnTo>
                  <a:lnTo>
                    <a:pt x="675" y="7"/>
                  </a:lnTo>
                  <a:lnTo>
                    <a:pt x="663" y="11"/>
                  </a:lnTo>
                  <a:lnTo>
                    <a:pt x="656" y="14"/>
                  </a:lnTo>
                  <a:lnTo>
                    <a:pt x="653" y="16"/>
                  </a:lnTo>
                  <a:lnTo>
                    <a:pt x="654" y="16"/>
                  </a:lnTo>
                  <a:lnTo>
                    <a:pt x="656" y="17"/>
                  </a:lnTo>
                  <a:lnTo>
                    <a:pt x="662" y="16"/>
                  </a:lnTo>
                  <a:lnTo>
                    <a:pt x="669" y="15"/>
                  </a:lnTo>
                  <a:lnTo>
                    <a:pt x="677" y="13"/>
                  </a:lnTo>
                  <a:lnTo>
                    <a:pt x="677" y="16"/>
                  </a:lnTo>
                  <a:lnTo>
                    <a:pt x="679" y="18"/>
                  </a:lnTo>
                  <a:lnTo>
                    <a:pt x="683" y="17"/>
                  </a:lnTo>
                  <a:lnTo>
                    <a:pt x="683" y="13"/>
                  </a:lnTo>
                  <a:lnTo>
                    <a:pt x="691" y="15"/>
                  </a:lnTo>
                  <a:lnTo>
                    <a:pt x="699" y="16"/>
                  </a:lnTo>
                  <a:lnTo>
                    <a:pt x="705" y="16"/>
                  </a:lnTo>
                  <a:lnTo>
                    <a:pt x="709" y="16"/>
                  </a:lnTo>
                  <a:lnTo>
                    <a:pt x="710" y="15"/>
                  </a:lnTo>
                  <a:lnTo>
                    <a:pt x="709" y="14"/>
                  </a:lnTo>
                  <a:lnTo>
                    <a:pt x="703" y="11"/>
                  </a:lnTo>
                  <a:lnTo>
                    <a:pt x="694" y="9"/>
                  </a:lnTo>
                  <a:lnTo>
                    <a:pt x="699" y="8"/>
                  </a:lnTo>
                  <a:lnTo>
                    <a:pt x="703" y="7"/>
                  </a:lnTo>
                  <a:lnTo>
                    <a:pt x="709" y="7"/>
                  </a:lnTo>
                  <a:lnTo>
                    <a:pt x="714" y="6"/>
                  </a:lnTo>
                  <a:lnTo>
                    <a:pt x="720" y="6"/>
                  </a:lnTo>
                  <a:lnTo>
                    <a:pt x="724" y="5"/>
                  </a:lnTo>
                  <a:lnTo>
                    <a:pt x="730" y="5"/>
                  </a:lnTo>
                  <a:lnTo>
                    <a:pt x="735" y="3"/>
                  </a:lnTo>
                  <a:lnTo>
                    <a:pt x="745" y="2"/>
                  </a:lnTo>
                  <a:lnTo>
                    <a:pt x="755" y="1"/>
                  </a:lnTo>
                  <a:lnTo>
                    <a:pt x="766" y="1"/>
                  </a:lnTo>
                  <a:lnTo>
                    <a:pt x="775" y="2"/>
                  </a:lnTo>
                  <a:lnTo>
                    <a:pt x="785" y="2"/>
                  </a:lnTo>
                  <a:lnTo>
                    <a:pt x="796" y="2"/>
                  </a:lnTo>
                  <a:lnTo>
                    <a:pt x="805" y="2"/>
                  </a:lnTo>
                  <a:lnTo>
                    <a:pt x="815" y="0"/>
                  </a:lnTo>
                  <a:lnTo>
                    <a:pt x="830"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3133" name="Group 52">
            <a:extLst>
              <a:ext uri="{FF2B5EF4-FFF2-40B4-BE49-F238E27FC236}">
                <a16:creationId xmlns:a16="http://schemas.microsoft.com/office/drawing/2014/main" id="{9F6199B8-E82B-473D-A5F9-EA19D9A5BEFB}"/>
              </a:ext>
            </a:extLst>
          </p:cNvPr>
          <p:cNvGrpSpPr>
            <a:grpSpLocks/>
          </p:cNvGrpSpPr>
          <p:nvPr/>
        </p:nvGrpSpPr>
        <p:grpSpPr bwMode="auto">
          <a:xfrm flipH="1">
            <a:off x="2057400" y="1962150"/>
            <a:ext cx="811213" cy="322263"/>
            <a:chOff x="3746" y="1394"/>
            <a:chExt cx="545" cy="203"/>
          </a:xfrm>
        </p:grpSpPr>
        <p:sp>
          <p:nvSpPr>
            <p:cNvPr id="133195" name="Freeform 53">
              <a:extLst>
                <a:ext uri="{FF2B5EF4-FFF2-40B4-BE49-F238E27FC236}">
                  <a16:creationId xmlns:a16="http://schemas.microsoft.com/office/drawing/2014/main" id="{B84DC11B-FD07-4843-9CDE-695DB9F4A4F4}"/>
                </a:ext>
              </a:extLst>
            </p:cNvPr>
            <p:cNvSpPr>
              <a:spLocks/>
            </p:cNvSpPr>
            <p:nvPr/>
          </p:nvSpPr>
          <p:spPr bwMode="auto">
            <a:xfrm>
              <a:off x="3746" y="1496"/>
              <a:ext cx="545" cy="101"/>
            </a:xfrm>
            <a:custGeom>
              <a:avLst/>
              <a:gdLst>
                <a:gd name="T0" fmla="*/ 516 w 1091"/>
                <a:gd name="T1" fmla="*/ 2 h 203"/>
                <a:gd name="T2" fmla="*/ 526 w 1091"/>
                <a:gd name="T3" fmla="*/ 3 h 203"/>
                <a:gd name="T4" fmla="*/ 530 w 1091"/>
                <a:gd name="T5" fmla="*/ 6 h 203"/>
                <a:gd name="T6" fmla="*/ 527 w 1091"/>
                <a:gd name="T7" fmla="*/ 9 h 203"/>
                <a:gd name="T8" fmla="*/ 516 w 1091"/>
                <a:gd name="T9" fmla="*/ 12 h 203"/>
                <a:gd name="T10" fmla="*/ 528 w 1091"/>
                <a:gd name="T11" fmla="*/ 7 h 203"/>
                <a:gd name="T12" fmla="*/ 516 w 1091"/>
                <a:gd name="T13" fmla="*/ 7 h 203"/>
                <a:gd name="T14" fmla="*/ 502 w 1091"/>
                <a:gd name="T15" fmla="*/ 11 h 203"/>
                <a:gd name="T16" fmla="*/ 507 w 1091"/>
                <a:gd name="T17" fmla="*/ 13 h 203"/>
                <a:gd name="T18" fmla="*/ 512 w 1091"/>
                <a:gd name="T19" fmla="*/ 15 h 203"/>
                <a:gd name="T20" fmla="*/ 518 w 1091"/>
                <a:gd name="T21" fmla="*/ 15 h 203"/>
                <a:gd name="T22" fmla="*/ 527 w 1091"/>
                <a:gd name="T23" fmla="*/ 17 h 203"/>
                <a:gd name="T24" fmla="*/ 542 w 1091"/>
                <a:gd name="T25" fmla="*/ 13 h 203"/>
                <a:gd name="T26" fmla="*/ 534 w 1091"/>
                <a:gd name="T27" fmla="*/ 17 h 203"/>
                <a:gd name="T28" fmla="*/ 519 w 1091"/>
                <a:gd name="T29" fmla="*/ 20 h 203"/>
                <a:gd name="T30" fmla="*/ 503 w 1091"/>
                <a:gd name="T31" fmla="*/ 24 h 203"/>
                <a:gd name="T32" fmla="*/ 505 w 1091"/>
                <a:gd name="T33" fmla="*/ 21 h 203"/>
                <a:gd name="T34" fmla="*/ 515 w 1091"/>
                <a:gd name="T35" fmla="*/ 18 h 203"/>
                <a:gd name="T36" fmla="*/ 504 w 1091"/>
                <a:gd name="T37" fmla="*/ 18 h 203"/>
                <a:gd name="T38" fmla="*/ 486 w 1091"/>
                <a:gd name="T39" fmla="*/ 22 h 203"/>
                <a:gd name="T40" fmla="*/ 488 w 1091"/>
                <a:gd name="T41" fmla="*/ 25 h 203"/>
                <a:gd name="T42" fmla="*/ 484 w 1091"/>
                <a:gd name="T43" fmla="*/ 26 h 203"/>
                <a:gd name="T44" fmla="*/ 476 w 1091"/>
                <a:gd name="T45" fmla="*/ 24 h 203"/>
                <a:gd name="T46" fmla="*/ 471 w 1091"/>
                <a:gd name="T47" fmla="*/ 28 h 203"/>
                <a:gd name="T48" fmla="*/ 459 w 1091"/>
                <a:gd name="T49" fmla="*/ 29 h 203"/>
                <a:gd name="T50" fmla="*/ 458 w 1091"/>
                <a:gd name="T51" fmla="*/ 27 h 203"/>
                <a:gd name="T52" fmla="*/ 447 w 1091"/>
                <a:gd name="T53" fmla="*/ 28 h 203"/>
                <a:gd name="T54" fmla="*/ 440 w 1091"/>
                <a:gd name="T55" fmla="*/ 29 h 203"/>
                <a:gd name="T56" fmla="*/ 421 w 1091"/>
                <a:gd name="T57" fmla="*/ 33 h 203"/>
                <a:gd name="T58" fmla="*/ 397 w 1091"/>
                <a:gd name="T59" fmla="*/ 35 h 203"/>
                <a:gd name="T60" fmla="*/ 389 w 1091"/>
                <a:gd name="T61" fmla="*/ 31 h 203"/>
                <a:gd name="T62" fmla="*/ 370 w 1091"/>
                <a:gd name="T63" fmla="*/ 34 h 203"/>
                <a:gd name="T64" fmla="*/ 342 w 1091"/>
                <a:gd name="T65" fmla="*/ 36 h 203"/>
                <a:gd name="T66" fmla="*/ 300 w 1091"/>
                <a:gd name="T67" fmla="*/ 37 h 203"/>
                <a:gd name="T68" fmla="*/ 288 w 1091"/>
                <a:gd name="T69" fmla="*/ 43 h 203"/>
                <a:gd name="T70" fmla="*/ 288 w 1091"/>
                <a:gd name="T71" fmla="*/ 41 h 203"/>
                <a:gd name="T72" fmla="*/ 270 w 1091"/>
                <a:gd name="T73" fmla="*/ 41 h 203"/>
                <a:gd name="T74" fmla="*/ 247 w 1091"/>
                <a:gd name="T75" fmla="*/ 44 h 203"/>
                <a:gd name="T76" fmla="*/ 224 w 1091"/>
                <a:gd name="T77" fmla="*/ 48 h 203"/>
                <a:gd name="T78" fmla="*/ 200 w 1091"/>
                <a:gd name="T79" fmla="*/ 49 h 203"/>
                <a:gd name="T80" fmla="*/ 173 w 1091"/>
                <a:gd name="T81" fmla="*/ 52 h 203"/>
                <a:gd name="T82" fmla="*/ 135 w 1091"/>
                <a:gd name="T83" fmla="*/ 60 h 203"/>
                <a:gd name="T84" fmla="*/ 96 w 1091"/>
                <a:gd name="T85" fmla="*/ 70 h 203"/>
                <a:gd name="T86" fmla="*/ 65 w 1091"/>
                <a:gd name="T87" fmla="*/ 86 h 203"/>
                <a:gd name="T88" fmla="*/ 48 w 1091"/>
                <a:gd name="T89" fmla="*/ 94 h 203"/>
                <a:gd name="T90" fmla="*/ 28 w 1091"/>
                <a:gd name="T91" fmla="*/ 101 h 203"/>
                <a:gd name="T92" fmla="*/ 5 w 1091"/>
                <a:gd name="T93" fmla="*/ 85 h 203"/>
                <a:gd name="T94" fmla="*/ 1 w 1091"/>
                <a:gd name="T95" fmla="*/ 63 h 203"/>
                <a:gd name="T96" fmla="*/ 9 w 1091"/>
                <a:gd name="T97" fmla="*/ 14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1" h="203">
                  <a:moveTo>
                    <a:pt x="1038" y="0"/>
                  </a:moveTo>
                  <a:lnTo>
                    <a:pt x="1035" y="1"/>
                  </a:lnTo>
                  <a:lnTo>
                    <a:pt x="1033" y="4"/>
                  </a:lnTo>
                  <a:lnTo>
                    <a:pt x="1032" y="5"/>
                  </a:lnTo>
                  <a:lnTo>
                    <a:pt x="1035" y="6"/>
                  </a:lnTo>
                  <a:lnTo>
                    <a:pt x="1038" y="6"/>
                  </a:lnTo>
                  <a:lnTo>
                    <a:pt x="1044" y="6"/>
                  </a:lnTo>
                  <a:lnTo>
                    <a:pt x="1053" y="6"/>
                  </a:lnTo>
                  <a:lnTo>
                    <a:pt x="1066" y="5"/>
                  </a:lnTo>
                  <a:lnTo>
                    <a:pt x="1061" y="7"/>
                  </a:lnTo>
                  <a:lnTo>
                    <a:pt x="1059" y="11"/>
                  </a:lnTo>
                  <a:lnTo>
                    <a:pt x="1061" y="12"/>
                  </a:lnTo>
                  <a:lnTo>
                    <a:pt x="1071" y="13"/>
                  </a:lnTo>
                  <a:lnTo>
                    <a:pt x="1066" y="15"/>
                  </a:lnTo>
                  <a:lnTo>
                    <a:pt x="1060" y="16"/>
                  </a:lnTo>
                  <a:lnTo>
                    <a:pt x="1054" y="19"/>
                  </a:lnTo>
                  <a:lnTo>
                    <a:pt x="1048" y="21"/>
                  </a:lnTo>
                  <a:lnTo>
                    <a:pt x="1043" y="22"/>
                  </a:lnTo>
                  <a:lnTo>
                    <a:pt x="1038" y="23"/>
                  </a:lnTo>
                  <a:lnTo>
                    <a:pt x="1033" y="24"/>
                  </a:lnTo>
                  <a:lnTo>
                    <a:pt x="1031" y="24"/>
                  </a:lnTo>
                  <a:lnTo>
                    <a:pt x="1040" y="22"/>
                  </a:lnTo>
                  <a:lnTo>
                    <a:pt x="1049" y="19"/>
                  </a:lnTo>
                  <a:lnTo>
                    <a:pt x="1056" y="15"/>
                  </a:lnTo>
                  <a:lnTo>
                    <a:pt x="1054" y="13"/>
                  </a:lnTo>
                  <a:lnTo>
                    <a:pt x="1047" y="13"/>
                  </a:lnTo>
                  <a:lnTo>
                    <a:pt x="1039" y="13"/>
                  </a:lnTo>
                  <a:lnTo>
                    <a:pt x="1032" y="14"/>
                  </a:lnTo>
                  <a:lnTo>
                    <a:pt x="1025" y="15"/>
                  </a:lnTo>
                  <a:lnTo>
                    <a:pt x="1018" y="18"/>
                  </a:lnTo>
                  <a:lnTo>
                    <a:pt x="1011" y="20"/>
                  </a:lnTo>
                  <a:lnTo>
                    <a:pt x="1005" y="22"/>
                  </a:lnTo>
                  <a:lnTo>
                    <a:pt x="998" y="24"/>
                  </a:lnTo>
                  <a:lnTo>
                    <a:pt x="1003" y="28"/>
                  </a:lnTo>
                  <a:lnTo>
                    <a:pt x="1009" y="27"/>
                  </a:lnTo>
                  <a:lnTo>
                    <a:pt x="1015" y="26"/>
                  </a:lnTo>
                  <a:lnTo>
                    <a:pt x="1021" y="26"/>
                  </a:lnTo>
                  <a:lnTo>
                    <a:pt x="1016" y="29"/>
                  </a:lnTo>
                  <a:lnTo>
                    <a:pt x="1017" y="31"/>
                  </a:lnTo>
                  <a:lnTo>
                    <a:pt x="1025" y="31"/>
                  </a:lnTo>
                  <a:lnTo>
                    <a:pt x="1043" y="30"/>
                  </a:lnTo>
                  <a:lnTo>
                    <a:pt x="1040" y="30"/>
                  </a:lnTo>
                  <a:lnTo>
                    <a:pt x="1038" y="30"/>
                  </a:lnTo>
                  <a:lnTo>
                    <a:pt x="1036" y="30"/>
                  </a:lnTo>
                  <a:lnTo>
                    <a:pt x="1035" y="33"/>
                  </a:lnTo>
                  <a:lnTo>
                    <a:pt x="1041" y="35"/>
                  </a:lnTo>
                  <a:lnTo>
                    <a:pt x="1048" y="35"/>
                  </a:lnTo>
                  <a:lnTo>
                    <a:pt x="1055" y="35"/>
                  </a:lnTo>
                  <a:lnTo>
                    <a:pt x="1063" y="34"/>
                  </a:lnTo>
                  <a:lnTo>
                    <a:pt x="1070" y="31"/>
                  </a:lnTo>
                  <a:lnTo>
                    <a:pt x="1077" y="29"/>
                  </a:lnTo>
                  <a:lnTo>
                    <a:pt x="1084" y="27"/>
                  </a:lnTo>
                  <a:lnTo>
                    <a:pt x="1091" y="24"/>
                  </a:lnTo>
                  <a:lnTo>
                    <a:pt x="1084" y="28"/>
                  </a:lnTo>
                  <a:lnTo>
                    <a:pt x="1077" y="31"/>
                  </a:lnTo>
                  <a:lnTo>
                    <a:pt x="1069" y="35"/>
                  </a:lnTo>
                  <a:lnTo>
                    <a:pt x="1061" y="36"/>
                  </a:lnTo>
                  <a:lnTo>
                    <a:pt x="1054" y="38"/>
                  </a:lnTo>
                  <a:lnTo>
                    <a:pt x="1046" y="39"/>
                  </a:lnTo>
                  <a:lnTo>
                    <a:pt x="1038" y="41"/>
                  </a:lnTo>
                  <a:lnTo>
                    <a:pt x="1031" y="42"/>
                  </a:lnTo>
                  <a:lnTo>
                    <a:pt x="1023" y="43"/>
                  </a:lnTo>
                  <a:lnTo>
                    <a:pt x="1015" y="46"/>
                  </a:lnTo>
                  <a:lnTo>
                    <a:pt x="1006" y="48"/>
                  </a:lnTo>
                  <a:lnTo>
                    <a:pt x="998" y="48"/>
                  </a:lnTo>
                  <a:lnTo>
                    <a:pt x="1002" y="45"/>
                  </a:lnTo>
                  <a:lnTo>
                    <a:pt x="1007" y="43"/>
                  </a:lnTo>
                  <a:lnTo>
                    <a:pt x="1011" y="43"/>
                  </a:lnTo>
                  <a:lnTo>
                    <a:pt x="1017" y="42"/>
                  </a:lnTo>
                  <a:lnTo>
                    <a:pt x="1023" y="42"/>
                  </a:lnTo>
                  <a:lnTo>
                    <a:pt x="1028" y="39"/>
                  </a:lnTo>
                  <a:lnTo>
                    <a:pt x="1031" y="37"/>
                  </a:lnTo>
                  <a:lnTo>
                    <a:pt x="1035" y="33"/>
                  </a:lnTo>
                  <a:lnTo>
                    <a:pt x="1025" y="34"/>
                  </a:lnTo>
                  <a:lnTo>
                    <a:pt x="1016" y="35"/>
                  </a:lnTo>
                  <a:lnTo>
                    <a:pt x="1008" y="36"/>
                  </a:lnTo>
                  <a:lnTo>
                    <a:pt x="999" y="38"/>
                  </a:lnTo>
                  <a:lnTo>
                    <a:pt x="990" y="41"/>
                  </a:lnTo>
                  <a:lnTo>
                    <a:pt x="981" y="43"/>
                  </a:lnTo>
                  <a:lnTo>
                    <a:pt x="972" y="45"/>
                  </a:lnTo>
                  <a:lnTo>
                    <a:pt x="963" y="48"/>
                  </a:lnTo>
                  <a:lnTo>
                    <a:pt x="968" y="50"/>
                  </a:lnTo>
                  <a:lnTo>
                    <a:pt x="972" y="50"/>
                  </a:lnTo>
                  <a:lnTo>
                    <a:pt x="976" y="50"/>
                  </a:lnTo>
                  <a:lnTo>
                    <a:pt x="980" y="50"/>
                  </a:lnTo>
                  <a:lnTo>
                    <a:pt x="977" y="52"/>
                  </a:lnTo>
                  <a:lnTo>
                    <a:pt x="972" y="53"/>
                  </a:lnTo>
                  <a:lnTo>
                    <a:pt x="968" y="53"/>
                  </a:lnTo>
                  <a:lnTo>
                    <a:pt x="963" y="53"/>
                  </a:lnTo>
                  <a:lnTo>
                    <a:pt x="964" y="50"/>
                  </a:lnTo>
                  <a:lnTo>
                    <a:pt x="961" y="48"/>
                  </a:lnTo>
                  <a:lnTo>
                    <a:pt x="953" y="49"/>
                  </a:lnTo>
                  <a:lnTo>
                    <a:pt x="938" y="53"/>
                  </a:lnTo>
                  <a:lnTo>
                    <a:pt x="939" y="54"/>
                  </a:lnTo>
                  <a:lnTo>
                    <a:pt x="940" y="56"/>
                  </a:lnTo>
                  <a:lnTo>
                    <a:pt x="942" y="56"/>
                  </a:lnTo>
                  <a:lnTo>
                    <a:pt x="943" y="56"/>
                  </a:lnTo>
                  <a:lnTo>
                    <a:pt x="935" y="58"/>
                  </a:lnTo>
                  <a:lnTo>
                    <a:pt x="927" y="59"/>
                  </a:lnTo>
                  <a:lnTo>
                    <a:pt x="918" y="59"/>
                  </a:lnTo>
                  <a:lnTo>
                    <a:pt x="910" y="59"/>
                  </a:lnTo>
                  <a:lnTo>
                    <a:pt x="919" y="58"/>
                  </a:lnTo>
                  <a:lnTo>
                    <a:pt x="920" y="57"/>
                  </a:lnTo>
                  <a:lnTo>
                    <a:pt x="916" y="54"/>
                  </a:lnTo>
                  <a:lnTo>
                    <a:pt x="909" y="53"/>
                  </a:lnTo>
                  <a:lnTo>
                    <a:pt x="901" y="53"/>
                  </a:lnTo>
                  <a:lnTo>
                    <a:pt x="895" y="53"/>
                  </a:lnTo>
                  <a:lnTo>
                    <a:pt x="894" y="56"/>
                  </a:lnTo>
                  <a:lnTo>
                    <a:pt x="901" y="59"/>
                  </a:lnTo>
                  <a:lnTo>
                    <a:pt x="894" y="59"/>
                  </a:lnTo>
                  <a:lnTo>
                    <a:pt x="886" y="58"/>
                  </a:lnTo>
                  <a:lnTo>
                    <a:pt x="880" y="58"/>
                  </a:lnTo>
                  <a:lnTo>
                    <a:pt x="874" y="60"/>
                  </a:lnTo>
                  <a:lnTo>
                    <a:pt x="866" y="62"/>
                  </a:lnTo>
                  <a:lnTo>
                    <a:pt x="856" y="65"/>
                  </a:lnTo>
                  <a:lnTo>
                    <a:pt x="843" y="67"/>
                  </a:lnTo>
                  <a:lnTo>
                    <a:pt x="830" y="69"/>
                  </a:lnTo>
                  <a:lnTo>
                    <a:pt x="817" y="71"/>
                  </a:lnTo>
                  <a:lnTo>
                    <a:pt x="804" y="72"/>
                  </a:lnTo>
                  <a:lnTo>
                    <a:pt x="794" y="71"/>
                  </a:lnTo>
                  <a:lnTo>
                    <a:pt x="786" y="69"/>
                  </a:lnTo>
                  <a:lnTo>
                    <a:pt x="792" y="67"/>
                  </a:lnTo>
                  <a:lnTo>
                    <a:pt x="788" y="65"/>
                  </a:lnTo>
                  <a:lnTo>
                    <a:pt x="779" y="62"/>
                  </a:lnTo>
                  <a:lnTo>
                    <a:pt x="765" y="62"/>
                  </a:lnTo>
                  <a:lnTo>
                    <a:pt x="752" y="64"/>
                  </a:lnTo>
                  <a:lnTo>
                    <a:pt x="743" y="65"/>
                  </a:lnTo>
                  <a:lnTo>
                    <a:pt x="741" y="69"/>
                  </a:lnTo>
                  <a:lnTo>
                    <a:pt x="749" y="75"/>
                  </a:lnTo>
                  <a:lnTo>
                    <a:pt x="728" y="74"/>
                  </a:lnTo>
                  <a:lnTo>
                    <a:pt x="706" y="73"/>
                  </a:lnTo>
                  <a:lnTo>
                    <a:pt x="685" y="73"/>
                  </a:lnTo>
                  <a:lnTo>
                    <a:pt x="664" y="72"/>
                  </a:lnTo>
                  <a:lnTo>
                    <a:pt x="644" y="72"/>
                  </a:lnTo>
                  <a:lnTo>
                    <a:pt x="622" y="73"/>
                  </a:lnTo>
                  <a:lnTo>
                    <a:pt x="601" y="75"/>
                  </a:lnTo>
                  <a:lnTo>
                    <a:pt x="579" y="79"/>
                  </a:lnTo>
                  <a:lnTo>
                    <a:pt x="580" y="81"/>
                  </a:lnTo>
                  <a:lnTo>
                    <a:pt x="580" y="83"/>
                  </a:lnTo>
                  <a:lnTo>
                    <a:pt x="577" y="86"/>
                  </a:lnTo>
                  <a:lnTo>
                    <a:pt x="573" y="87"/>
                  </a:lnTo>
                  <a:lnTo>
                    <a:pt x="575" y="86"/>
                  </a:lnTo>
                  <a:lnTo>
                    <a:pt x="576" y="84"/>
                  </a:lnTo>
                  <a:lnTo>
                    <a:pt x="576" y="82"/>
                  </a:lnTo>
                  <a:lnTo>
                    <a:pt x="564" y="82"/>
                  </a:lnTo>
                  <a:lnTo>
                    <a:pt x="553" y="82"/>
                  </a:lnTo>
                  <a:lnTo>
                    <a:pt x="540" y="82"/>
                  </a:lnTo>
                  <a:lnTo>
                    <a:pt x="528" y="83"/>
                  </a:lnTo>
                  <a:lnTo>
                    <a:pt x="517" y="84"/>
                  </a:lnTo>
                  <a:lnTo>
                    <a:pt x="505" y="87"/>
                  </a:lnTo>
                  <a:lnTo>
                    <a:pt x="494" y="89"/>
                  </a:lnTo>
                  <a:lnTo>
                    <a:pt x="482" y="90"/>
                  </a:lnTo>
                  <a:lnTo>
                    <a:pt x="471" y="92"/>
                  </a:lnTo>
                  <a:lnTo>
                    <a:pt x="459" y="95"/>
                  </a:lnTo>
                  <a:lnTo>
                    <a:pt x="448" y="96"/>
                  </a:lnTo>
                  <a:lnTo>
                    <a:pt x="436" y="97"/>
                  </a:lnTo>
                  <a:lnTo>
                    <a:pt x="425" y="98"/>
                  </a:lnTo>
                  <a:lnTo>
                    <a:pt x="412" y="99"/>
                  </a:lnTo>
                  <a:lnTo>
                    <a:pt x="400" y="99"/>
                  </a:lnTo>
                  <a:lnTo>
                    <a:pt x="389" y="98"/>
                  </a:lnTo>
                  <a:lnTo>
                    <a:pt x="377" y="101"/>
                  </a:lnTo>
                  <a:lnTo>
                    <a:pt x="364" y="103"/>
                  </a:lnTo>
                  <a:lnTo>
                    <a:pt x="347" y="105"/>
                  </a:lnTo>
                  <a:lnTo>
                    <a:pt x="330" y="109"/>
                  </a:lnTo>
                  <a:lnTo>
                    <a:pt x="311" y="112"/>
                  </a:lnTo>
                  <a:lnTo>
                    <a:pt x="292" y="115"/>
                  </a:lnTo>
                  <a:lnTo>
                    <a:pt x="271" y="120"/>
                  </a:lnTo>
                  <a:lnTo>
                    <a:pt x="251" y="125"/>
                  </a:lnTo>
                  <a:lnTo>
                    <a:pt x="231" y="129"/>
                  </a:lnTo>
                  <a:lnTo>
                    <a:pt x="211" y="135"/>
                  </a:lnTo>
                  <a:lnTo>
                    <a:pt x="192" y="141"/>
                  </a:lnTo>
                  <a:lnTo>
                    <a:pt x="173" y="148"/>
                  </a:lnTo>
                  <a:lnTo>
                    <a:pt x="157" y="156"/>
                  </a:lnTo>
                  <a:lnTo>
                    <a:pt x="142" y="164"/>
                  </a:lnTo>
                  <a:lnTo>
                    <a:pt x="130" y="173"/>
                  </a:lnTo>
                  <a:lnTo>
                    <a:pt x="119" y="182"/>
                  </a:lnTo>
                  <a:lnTo>
                    <a:pt x="113" y="185"/>
                  </a:lnTo>
                  <a:lnTo>
                    <a:pt x="105" y="187"/>
                  </a:lnTo>
                  <a:lnTo>
                    <a:pt x="96" y="189"/>
                  </a:lnTo>
                  <a:lnTo>
                    <a:pt x="87" y="193"/>
                  </a:lnTo>
                  <a:lnTo>
                    <a:pt x="77" y="196"/>
                  </a:lnTo>
                  <a:lnTo>
                    <a:pt x="66" y="200"/>
                  </a:lnTo>
                  <a:lnTo>
                    <a:pt x="56" y="202"/>
                  </a:lnTo>
                  <a:lnTo>
                    <a:pt x="45" y="203"/>
                  </a:lnTo>
                  <a:lnTo>
                    <a:pt x="29" y="193"/>
                  </a:lnTo>
                  <a:lnTo>
                    <a:pt x="18" y="182"/>
                  </a:lnTo>
                  <a:lnTo>
                    <a:pt x="11" y="171"/>
                  </a:lnTo>
                  <a:lnTo>
                    <a:pt x="6" y="159"/>
                  </a:lnTo>
                  <a:lnTo>
                    <a:pt x="3" y="148"/>
                  </a:lnTo>
                  <a:lnTo>
                    <a:pt x="2" y="136"/>
                  </a:lnTo>
                  <a:lnTo>
                    <a:pt x="2" y="126"/>
                  </a:lnTo>
                  <a:lnTo>
                    <a:pt x="0" y="115"/>
                  </a:lnTo>
                  <a:lnTo>
                    <a:pt x="2" y="87"/>
                  </a:lnTo>
                  <a:lnTo>
                    <a:pt x="9" y="58"/>
                  </a:lnTo>
                  <a:lnTo>
                    <a:pt x="18" y="29"/>
                  </a:lnTo>
                  <a:lnTo>
                    <a:pt x="27" y="0"/>
                  </a:lnTo>
                  <a:lnTo>
                    <a:pt x="1038"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6" name="Freeform 54">
              <a:extLst>
                <a:ext uri="{FF2B5EF4-FFF2-40B4-BE49-F238E27FC236}">
                  <a16:creationId xmlns:a16="http://schemas.microsoft.com/office/drawing/2014/main" id="{106C4419-8794-4EAB-A422-0AB8C4C04E0A}"/>
                </a:ext>
              </a:extLst>
            </p:cNvPr>
            <p:cNvSpPr>
              <a:spLocks/>
            </p:cNvSpPr>
            <p:nvPr/>
          </p:nvSpPr>
          <p:spPr bwMode="auto">
            <a:xfrm>
              <a:off x="3772" y="1394"/>
              <a:ext cx="311" cy="51"/>
            </a:xfrm>
            <a:custGeom>
              <a:avLst/>
              <a:gdLst>
                <a:gd name="T0" fmla="*/ 3 w 623"/>
                <a:gd name="T1" fmla="*/ 36 h 103"/>
                <a:gd name="T2" fmla="*/ 18 w 623"/>
                <a:gd name="T3" fmla="*/ 21 h 103"/>
                <a:gd name="T4" fmla="*/ 32 w 623"/>
                <a:gd name="T5" fmla="*/ 10 h 103"/>
                <a:gd name="T6" fmla="*/ 57 w 623"/>
                <a:gd name="T7" fmla="*/ 5 h 103"/>
                <a:gd name="T8" fmla="*/ 94 w 623"/>
                <a:gd name="T9" fmla="*/ 1 h 103"/>
                <a:gd name="T10" fmla="*/ 138 w 623"/>
                <a:gd name="T11" fmla="*/ 2 h 103"/>
                <a:gd name="T12" fmla="*/ 161 w 623"/>
                <a:gd name="T13" fmla="*/ 3 h 103"/>
                <a:gd name="T14" fmla="*/ 179 w 623"/>
                <a:gd name="T15" fmla="*/ 1 h 103"/>
                <a:gd name="T16" fmla="*/ 187 w 623"/>
                <a:gd name="T17" fmla="*/ 8 h 103"/>
                <a:gd name="T18" fmla="*/ 184 w 623"/>
                <a:gd name="T19" fmla="*/ 9 h 103"/>
                <a:gd name="T20" fmla="*/ 193 w 623"/>
                <a:gd name="T21" fmla="*/ 13 h 103"/>
                <a:gd name="T22" fmla="*/ 211 w 623"/>
                <a:gd name="T23" fmla="*/ 13 h 103"/>
                <a:gd name="T24" fmla="*/ 234 w 623"/>
                <a:gd name="T25" fmla="*/ 11 h 103"/>
                <a:gd name="T26" fmla="*/ 235 w 623"/>
                <a:gd name="T27" fmla="*/ 8 h 103"/>
                <a:gd name="T28" fmla="*/ 243 w 623"/>
                <a:gd name="T29" fmla="*/ 6 h 103"/>
                <a:gd name="T30" fmla="*/ 257 w 623"/>
                <a:gd name="T31" fmla="*/ 4 h 103"/>
                <a:gd name="T32" fmla="*/ 252 w 623"/>
                <a:gd name="T33" fmla="*/ 4 h 103"/>
                <a:gd name="T34" fmla="*/ 242 w 623"/>
                <a:gd name="T35" fmla="*/ 6 h 103"/>
                <a:gd name="T36" fmla="*/ 244 w 623"/>
                <a:gd name="T37" fmla="*/ 11 h 103"/>
                <a:gd name="T38" fmla="*/ 256 w 623"/>
                <a:gd name="T39" fmla="*/ 10 h 103"/>
                <a:gd name="T40" fmla="*/ 249 w 623"/>
                <a:gd name="T41" fmla="*/ 12 h 103"/>
                <a:gd name="T42" fmla="*/ 244 w 623"/>
                <a:gd name="T43" fmla="*/ 14 h 103"/>
                <a:gd name="T44" fmla="*/ 235 w 623"/>
                <a:gd name="T45" fmla="*/ 14 h 103"/>
                <a:gd name="T46" fmla="*/ 235 w 623"/>
                <a:gd name="T47" fmla="*/ 14 h 103"/>
                <a:gd name="T48" fmla="*/ 222 w 623"/>
                <a:gd name="T49" fmla="*/ 12 h 103"/>
                <a:gd name="T50" fmla="*/ 206 w 623"/>
                <a:gd name="T51" fmla="*/ 15 h 103"/>
                <a:gd name="T52" fmla="*/ 215 w 623"/>
                <a:gd name="T53" fmla="*/ 17 h 103"/>
                <a:gd name="T54" fmla="*/ 213 w 623"/>
                <a:gd name="T55" fmla="*/ 20 h 103"/>
                <a:gd name="T56" fmla="*/ 218 w 623"/>
                <a:gd name="T57" fmla="*/ 21 h 103"/>
                <a:gd name="T58" fmla="*/ 220 w 623"/>
                <a:gd name="T59" fmla="*/ 25 h 103"/>
                <a:gd name="T60" fmla="*/ 226 w 623"/>
                <a:gd name="T61" fmla="*/ 26 h 103"/>
                <a:gd name="T62" fmla="*/ 243 w 623"/>
                <a:gd name="T63" fmla="*/ 26 h 103"/>
                <a:gd name="T64" fmla="*/ 249 w 623"/>
                <a:gd name="T65" fmla="*/ 24 h 103"/>
                <a:gd name="T66" fmla="*/ 253 w 623"/>
                <a:gd name="T67" fmla="*/ 26 h 103"/>
                <a:gd name="T68" fmla="*/ 262 w 623"/>
                <a:gd name="T69" fmla="*/ 25 h 103"/>
                <a:gd name="T70" fmla="*/ 267 w 623"/>
                <a:gd name="T71" fmla="*/ 22 h 103"/>
                <a:gd name="T72" fmla="*/ 276 w 623"/>
                <a:gd name="T73" fmla="*/ 24 h 103"/>
                <a:gd name="T74" fmla="*/ 282 w 623"/>
                <a:gd name="T75" fmla="*/ 22 h 103"/>
                <a:gd name="T76" fmla="*/ 290 w 623"/>
                <a:gd name="T77" fmla="*/ 22 h 103"/>
                <a:gd name="T78" fmla="*/ 300 w 623"/>
                <a:gd name="T79" fmla="*/ 22 h 103"/>
                <a:gd name="T80" fmla="*/ 285 w 623"/>
                <a:gd name="T81" fmla="*/ 24 h 103"/>
                <a:gd name="T82" fmla="*/ 268 w 623"/>
                <a:gd name="T83" fmla="*/ 28 h 103"/>
                <a:gd name="T84" fmla="*/ 259 w 623"/>
                <a:gd name="T85" fmla="*/ 28 h 103"/>
                <a:gd name="T86" fmla="*/ 255 w 623"/>
                <a:gd name="T87" fmla="*/ 29 h 103"/>
                <a:gd name="T88" fmla="*/ 250 w 623"/>
                <a:gd name="T89" fmla="*/ 32 h 103"/>
                <a:gd name="T90" fmla="*/ 260 w 623"/>
                <a:gd name="T91" fmla="*/ 34 h 103"/>
                <a:gd name="T92" fmla="*/ 273 w 623"/>
                <a:gd name="T93" fmla="*/ 30 h 103"/>
                <a:gd name="T94" fmla="*/ 278 w 623"/>
                <a:gd name="T95" fmla="*/ 30 h 103"/>
                <a:gd name="T96" fmla="*/ 287 w 623"/>
                <a:gd name="T97" fmla="*/ 32 h 103"/>
                <a:gd name="T98" fmla="*/ 282 w 623"/>
                <a:gd name="T99" fmla="*/ 36 h 103"/>
                <a:gd name="T100" fmla="*/ 296 w 623"/>
                <a:gd name="T101" fmla="*/ 36 h 103"/>
                <a:gd name="T102" fmla="*/ 294 w 623"/>
                <a:gd name="T103" fmla="*/ 39 h 103"/>
                <a:gd name="T104" fmla="*/ 275 w 623"/>
                <a:gd name="T105" fmla="*/ 39 h 103"/>
                <a:gd name="T106" fmla="*/ 278 w 623"/>
                <a:gd name="T107" fmla="*/ 42 h 103"/>
                <a:gd name="T108" fmla="*/ 277 w 623"/>
                <a:gd name="T109" fmla="*/ 47 h 103"/>
                <a:gd name="T110" fmla="*/ 303 w 623"/>
                <a:gd name="T111" fmla="*/ 48 h 103"/>
                <a:gd name="T112" fmla="*/ 311 w 623"/>
                <a:gd name="T113" fmla="*/ 50 h 103"/>
                <a:gd name="T114" fmla="*/ 309 w 623"/>
                <a:gd name="T115" fmla="*/ 51 h 1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3" h="103">
                  <a:moveTo>
                    <a:pt x="0" y="103"/>
                  </a:moveTo>
                  <a:lnTo>
                    <a:pt x="3" y="91"/>
                  </a:lnTo>
                  <a:lnTo>
                    <a:pt x="5" y="81"/>
                  </a:lnTo>
                  <a:lnTo>
                    <a:pt x="7" y="72"/>
                  </a:lnTo>
                  <a:lnTo>
                    <a:pt x="11" y="65"/>
                  </a:lnTo>
                  <a:lnTo>
                    <a:pt x="21" y="59"/>
                  </a:lnTo>
                  <a:lnTo>
                    <a:pt x="29" y="51"/>
                  </a:lnTo>
                  <a:lnTo>
                    <a:pt x="37" y="43"/>
                  </a:lnTo>
                  <a:lnTo>
                    <a:pt x="44" y="35"/>
                  </a:lnTo>
                  <a:lnTo>
                    <a:pt x="48" y="30"/>
                  </a:lnTo>
                  <a:lnTo>
                    <a:pt x="55" y="25"/>
                  </a:lnTo>
                  <a:lnTo>
                    <a:pt x="65" y="21"/>
                  </a:lnTo>
                  <a:lnTo>
                    <a:pt x="76" y="17"/>
                  </a:lnTo>
                  <a:lnTo>
                    <a:pt x="89" y="14"/>
                  </a:lnTo>
                  <a:lnTo>
                    <a:pt x="102" y="12"/>
                  </a:lnTo>
                  <a:lnTo>
                    <a:pt x="114" y="10"/>
                  </a:lnTo>
                  <a:lnTo>
                    <a:pt x="124" y="10"/>
                  </a:lnTo>
                  <a:lnTo>
                    <a:pt x="146" y="6"/>
                  </a:lnTo>
                  <a:lnTo>
                    <a:pt x="167" y="3"/>
                  </a:lnTo>
                  <a:lnTo>
                    <a:pt x="189" y="2"/>
                  </a:lnTo>
                  <a:lnTo>
                    <a:pt x="211" y="0"/>
                  </a:lnTo>
                  <a:lnTo>
                    <a:pt x="233" y="2"/>
                  </a:lnTo>
                  <a:lnTo>
                    <a:pt x="254" y="2"/>
                  </a:lnTo>
                  <a:lnTo>
                    <a:pt x="276" y="4"/>
                  </a:lnTo>
                  <a:lnTo>
                    <a:pt x="297" y="5"/>
                  </a:lnTo>
                  <a:lnTo>
                    <a:pt x="305" y="6"/>
                  </a:lnTo>
                  <a:lnTo>
                    <a:pt x="314" y="6"/>
                  </a:lnTo>
                  <a:lnTo>
                    <a:pt x="323" y="6"/>
                  </a:lnTo>
                  <a:lnTo>
                    <a:pt x="332" y="6"/>
                  </a:lnTo>
                  <a:lnTo>
                    <a:pt x="342" y="5"/>
                  </a:lnTo>
                  <a:lnTo>
                    <a:pt x="351" y="4"/>
                  </a:lnTo>
                  <a:lnTo>
                    <a:pt x="359" y="3"/>
                  </a:lnTo>
                  <a:lnTo>
                    <a:pt x="368" y="2"/>
                  </a:lnTo>
                  <a:lnTo>
                    <a:pt x="367" y="7"/>
                  </a:lnTo>
                  <a:lnTo>
                    <a:pt x="369" y="13"/>
                  </a:lnTo>
                  <a:lnTo>
                    <a:pt x="374" y="17"/>
                  </a:lnTo>
                  <a:lnTo>
                    <a:pt x="380" y="17"/>
                  </a:lnTo>
                  <a:lnTo>
                    <a:pt x="376" y="19"/>
                  </a:lnTo>
                  <a:lnTo>
                    <a:pt x="372" y="19"/>
                  </a:lnTo>
                  <a:lnTo>
                    <a:pt x="368" y="19"/>
                  </a:lnTo>
                  <a:lnTo>
                    <a:pt x="367" y="20"/>
                  </a:lnTo>
                  <a:lnTo>
                    <a:pt x="373" y="23"/>
                  </a:lnTo>
                  <a:lnTo>
                    <a:pt x="380" y="25"/>
                  </a:lnTo>
                  <a:lnTo>
                    <a:pt x="387" y="27"/>
                  </a:lnTo>
                  <a:lnTo>
                    <a:pt x="391" y="27"/>
                  </a:lnTo>
                  <a:lnTo>
                    <a:pt x="402" y="26"/>
                  </a:lnTo>
                  <a:lnTo>
                    <a:pt x="413" y="26"/>
                  </a:lnTo>
                  <a:lnTo>
                    <a:pt x="423" y="26"/>
                  </a:lnTo>
                  <a:lnTo>
                    <a:pt x="435" y="26"/>
                  </a:lnTo>
                  <a:lnTo>
                    <a:pt x="446" y="25"/>
                  </a:lnTo>
                  <a:lnTo>
                    <a:pt x="457" y="23"/>
                  </a:lnTo>
                  <a:lnTo>
                    <a:pt x="468" y="22"/>
                  </a:lnTo>
                  <a:lnTo>
                    <a:pt x="479" y="19"/>
                  </a:lnTo>
                  <a:lnTo>
                    <a:pt x="476" y="17"/>
                  </a:lnTo>
                  <a:lnTo>
                    <a:pt x="473" y="15"/>
                  </a:lnTo>
                  <a:lnTo>
                    <a:pt x="470" y="17"/>
                  </a:lnTo>
                  <a:lnTo>
                    <a:pt x="467" y="17"/>
                  </a:lnTo>
                  <a:lnTo>
                    <a:pt x="474" y="14"/>
                  </a:lnTo>
                  <a:lnTo>
                    <a:pt x="480" y="13"/>
                  </a:lnTo>
                  <a:lnTo>
                    <a:pt x="487" y="12"/>
                  </a:lnTo>
                  <a:lnTo>
                    <a:pt x="494" y="11"/>
                  </a:lnTo>
                  <a:lnTo>
                    <a:pt x="501" y="10"/>
                  </a:lnTo>
                  <a:lnTo>
                    <a:pt x="508" y="9"/>
                  </a:lnTo>
                  <a:lnTo>
                    <a:pt x="514" y="9"/>
                  </a:lnTo>
                  <a:lnTo>
                    <a:pt x="521" y="7"/>
                  </a:lnTo>
                  <a:lnTo>
                    <a:pt x="516" y="9"/>
                  </a:lnTo>
                  <a:lnTo>
                    <a:pt x="510" y="9"/>
                  </a:lnTo>
                  <a:lnTo>
                    <a:pt x="504" y="9"/>
                  </a:lnTo>
                  <a:lnTo>
                    <a:pt x="498" y="10"/>
                  </a:lnTo>
                  <a:lnTo>
                    <a:pt x="493" y="10"/>
                  </a:lnTo>
                  <a:lnTo>
                    <a:pt x="488" y="11"/>
                  </a:lnTo>
                  <a:lnTo>
                    <a:pt x="485" y="13"/>
                  </a:lnTo>
                  <a:lnTo>
                    <a:pt x="482" y="17"/>
                  </a:lnTo>
                  <a:lnTo>
                    <a:pt x="482" y="20"/>
                  </a:lnTo>
                  <a:lnTo>
                    <a:pt x="485" y="21"/>
                  </a:lnTo>
                  <a:lnTo>
                    <a:pt x="489" y="22"/>
                  </a:lnTo>
                  <a:lnTo>
                    <a:pt x="494" y="22"/>
                  </a:lnTo>
                  <a:lnTo>
                    <a:pt x="501" y="21"/>
                  </a:lnTo>
                  <a:lnTo>
                    <a:pt x="506" y="21"/>
                  </a:lnTo>
                  <a:lnTo>
                    <a:pt x="512" y="20"/>
                  </a:lnTo>
                  <a:lnTo>
                    <a:pt x="518" y="21"/>
                  </a:lnTo>
                  <a:lnTo>
                    <a:pt x="509" y="22"/>
                  </a:lnTo>
                  <a:lnTo>
                    <a:pt x="501" y="23"/>
                  </a:lnTo>
                  <a:lnTo>
                    <a:pt x="498" y="25"/>
                  </a:lnTo>
                  <a:lnTo>
                    <a:pt x="504" y="27"/>
                  </a:lnTo>
                  <a:lnTo>
                    <a:pt x="499" y="28"/>
                  </a:lnTo>
                  <a:lnTo>
                    <a:pt x="495" y="29"/>
                  </a:lnTo>
                  <a:lnTo>
                    <a:pt x="489" y="29"/>
                  </a:lnTo>
                  <a:lnTo>
                    <a:pt x="485" y="29"/>
                  </a:lnTo>
                  <a:lnTo>
                    <a:pt x="480" y="29"/>
                  </a:lnTo>
                  <a:lnTo>
                    <a:pt x="474" y="29"/>
                  </a:lnTo>
                  <a:lnTo>
                    <a:pt x="470" y="29"/>
                  </a:lnTo>
                  <a:lnTo>
                    <a:pt x="465" y="30"/>
                  </a:lnTo>
                  <a:lnTo>
                    <a:pt x="466" y="30"/>
                  </a:lnTo>
                  <a:lnTo>
                    <a:pt x="468" y="29"/>
                  </a:lnTo>
                  <a:lnTo>
                    <a:pt x="470" y="28"/>
                  </a:lnTo>
                  <a:lnTo>
                    <a:pt x="471" y="27"/>
                  </a:lnTo>
                  <a:lnTo>
                    <a:pt x="463" y="26"/>
                  </a:lnTo>
                  <a:lnTo>
                    <a:pt x="455" y="25"/>
                  </a:lnTo>
                  <a:lnTo>
                    <a:pt x="445" y="25"/>
                  </a:lnTo>
                  <a:lnTo>
                    <a:pt x="437" y="26"/>
                  </a:lnTo>
                  <a:lnTo>
                    <a:pt x="429" y="27"/>
                  </a:lnTo>
                  <a:lnTo>
                    <a:pt x="421" y="28"/>
                  </a:lnTo>
                  <a:lnTo>
                    <a:pt x="413" y="30"/>
                  </a:lnTo>
                  <a:lnTo>
                    <a:pt x="405" y="33"/>
                  </a:lnTo>
                  <a:lnTo>
                    <a:pt x="413" y="36"/>
                  </a:lnTo>
                  <a:lnTo>
                    <a:pt x="422" y="36"/>
                  </a:lnTo>
                  <a:lnTo>
                    <a:pt x="430" y="34"/>
                  </a:lnTo>
                  <a:lnTo>
                    <a:pt x="438" y="33"/>
                  </a:lnTo>
                  <a:lnTo>
                    <a:pt x="434" y="35"/>
                  </a:lnTo>
                  <a:lnTo>
                    <a:pt x="430" y="37"/>
                  </a:lnTo>
                  <a:lnTo>
                    <a:pt x="426" y="40"/>
                  </a:lnTo>
                  <a:lnTo>
                    <a:pt x="423" y="42"/>
                  </a:lnTo>
                  <a:lnTo>
                    <a:pt x="423" y="43"/>
                  </a:lnTo>
                  <a:lnTo>
                    <a:pt x="427" y="44"/>
                  </a:lnTo>
                  <a:lnTo>
                    <a:pt x="436" y="43"/>
                  </a:lnTo>
                  <a:lnTo>
                    <a:pt x="450" y="42"/>
                  </a:lnTo>
                  <a:lnTo>
                    <a:pt x="445" y="45"/>
                  </a:lnTo>
                  <a:lnTo>
                    <a:pt x="442" y="49"/>
                  </a:lnTo>
                  <a:lnTo>
                    <a:pt x="440" y="51"/>
                  </a:lnTo>
                  <a:lnTo>
                    <a:pt x="440" y="53"/>
                  </a:lnTo>
                  <a:lnTo>
                    <a:pt x="441" y="55"/>
                  </a:lnTo>
                  <a:lnTo>
                    <a:pt x="445" y="56"/>
                  </a:lnTo>
                  <a:lnTo>
                    <a:pt x="453" y="53"/>
                  </a:lnTo>
                  <a:lnTo>
                    <a:pt x="465" y="50"/>
                  </a:lnTo>
                  <a:lnTo>
                    <a:pt x="472" y="53"/>
                  </a:lnTo>
                  <a:lnTo>
                    <a:pt x="480" y="55"/>
                  </a:lnTo>
                  <a:lnTo>
                    <a:pt x="486" y="53"/>
                  </a:lnTo>
                  <a:lnTo>
                    <a:pt x="485" y="50"/>
                  </a:lnTo>
                  <a:lnTo>
                    <a:pt x="489" y="51"/>
                  </a:lnTo>
                  <a:lnTo>
                    <a:pt x="495" y="50"/>
                  </a:lnTo>
                  <a:lnTo>
                    <a:pt x="499" y="49"/>
                  </a:lnTo>
                  <a:lnTo>
                    <a:pt x="504" y="48"/>
                  </a:lnTo>
                  <a:lnTo>
                    <a:pt x="504" y="49"/>
                  </a:lnTo>
                  <a:lnTo>
                    <a:pt x="505" y="51"/>
                  </a:lnTo>
                  <a:lnTo>
                    <a:pt x="506" y="52"/>
                  </a:lnTo>
                  <a:lnTo>
                    <a:pt x="513" y="49"/>
                  </a:lnTo>
                  <a:lnTo>
                    <a:pt x="519" y="49"/>
                  </a:lnTo>
                  <a:lnTo>
                    <a:pt x="525" y="50"/>
                  </a:lnTo>
                  <a:lnTo>
                    <a:pt x="533" y="50"/>
                  </a:lnTo>
                  <a:lnTo>
                    <a:pt x="534" y="49"/>
                  </a:lnTo>
                  <a:lnTo>
                    <a:pt x="535" y="48"/>
                  </a:lnTo>
                  <a:lnTo>
                    <a:pt x="535" y="45"/>
                  </a:lnTo>
                  <a:lnTo>
                    <a:pt x="535" y="43"/>
                  </a:lnTo>
                  <a:lnTo>
                    <a:pt x="541" y="45"/>
                  </a:lnTo>
                  <a:lnTo>
                    <a:pt x="548" y="48"/>
                  </a:lnTo>
                  <a:lnTo>
                    <a:pt x="553" y="48"/>
                  </a:lnTo>
                  <a:lnTo>
                    <a:pt x="558" y="49"/>
                  </a:lnTo>
                  <a:lnTo>
                    <a:pt x="562" y="48"/>
                  </a:lnTo>
                  <a:lnTo>
                    <a:pt x="564" y="48"/>
                  </a:lnTo>
                  <a:lnTo>
                    <a:pt x="565" y="45"/>
                  </a:lnTo>
                  <a:lnTo>
                    <a:pt x="564" y="44"/>
                  </a:lnTo>
                  <a:lnTo>
                    <a:pt x="570" y="44"/>
                  </a:lnTo>
                  <a:lnTo>
                    <a:pt x="574" y="44"/>
                  </a:lnTo>
                  <a:lnTo>
                    <a:pt x="580" y="44"/>
                  </a:lnTo>
                  <a:lnTo>
                    <a:pt x="585" y="45"/>
                  </a:lnTo>
                  <a:lnTo>
                    <a:pt x="591" y="45"/>
                  </a:lnTo>
                  <a:lnTo>
                    <a:pt x="595" y="45"/>
                  </a:lnTo>
                  <a:lnTo>
                    <a:pt x="601" y="45"/>
                  </a:lnTo>
                  <a:lnTo>
                    <a:pt x="607" y="44"/>
                  </a:lnTo>
                  <a:lnTo>
                    <a:pt x="595" y="45"/>
                  </a:lnTo>
                  <a:lnTo>
                    <a:pt x="584" y="47"/>
                  </a:lnTo>
                  <a:lnTo>
                    <a:pt x="571" y="48"/>
                  </a:lnTo>
                  <a:lnTo>
                    <a:pt x="559" y="49"/>
                  </a:lnTo>
                  <a:lnTo>
                    <a:pt x="549" y="51"/>
                  </a:lnTo>
                  <a:lnTo>
                    <a:pt x="541" y="53"/>
                  </a:lnTo>
                  <a:lnTo>
                    <a:pt x="536" y="57"/>
                  </a:lnTo>
                  <a:lnTo>
                    <a:pt x="535" y="61"/>
                  </a:lnTo>
                  <a:lnTo>
                    <a:pt x="529" y="59"/>
                  </a:lnTo>
                  <a:lnTo>
                    <a:pt x="524" y="58"/>
                  </a:lnTo>
                  <a:lnTo>
                    <a:pt x="518" y="56"/>
                  </a:lnTo>
                  <a:lnTo>
                    <a:pt x="513" y="56"/>
                  </a:lnTo>
                  <a:lnTo>
                    <a:pt x="510" y="56"/>
                  </a:lnTo>
                  <a:lnTo>
                    <a:pt x="509" y="56"/>
                  </a:lnTo>
                  <a:lnTo>
                    <a:pt x="510" y="58"/>
                  </a:lnTo>
                  <a:lnTo>
                    <a:pt x="516" y="61"/>
                  </a:lnTo>
                  <a:lnTo>
                    <a:pt x="511" y="64"/>
                  </a:lnTo>
                  <a:lnTo>
                    <a:pt x="505" y="64"/>
                  </a:lnTo>
                  <a:lnTo>
                    <a:pt x="501" y="65"/>
                  </a:lnTo>
                  <a:lnTo>
                    <a:pt x="496" y="67"/>
                  </a:lnTo>
                  <a:lnTo>
                    <a:pt x="502" y="68"/>
                  </a:lnTo>
                  <a:lnTo>
                    <a:pt x="510" y="68"/>
                  </a:lnTo>
                  <a:lnTo>
                    <a:pt x="520" y="68"/>
                  </a:lnTo>
                  <a:lnTo>
                    <a:pt x="529" y="67"/>
                  </a:lnTo>
                  <a:lnTo>
                    <a:pt x="539" y="66"/>
                  </a:lnTo>
                  <a:lnTo>
                    <a:pt x="544" y="64"/>
                  </a:lnTo>
                  <a:lnTo>
                    <a:pt x="547" y="61"/>
                  </a:lnTo>
                  <a:lnTo>
                    <a:pt x="544" y="58"/>
                  </a:lnTo>
                  <a:lnTo>
                    <a:pt x="550" y="58"/>
                  </a:lnTo>
                  <a:lnTo>
                    <a:pt x="555" y="58"/>
                  </a:lnTo>
                  <a:lnTo>
                    <a:pt x="557" y="60"/>
                  </a:lnTo>
                  <a:lnTo>
                    <a:pt x="555" y="64"/>
                  </a:lnTo>
                  <a:lnTo>
                    <a:pt x="562" y="66"/>
                  </a:lnTo>
                  <a:lnTo>
                    <a:pt x="568" y="65"/>
                  </a:lnTo>
                  <a:lnTo>
                    <a:pt x="574" y="64"/>
                  </a:lnTo>
                  <a:lnTo>
                    <a:pt x="580" y="67"/>
                  </a:lnTo>
                  <a:lnTo>
                    <a:pt x="574" y="68"/>
                  </a:lnTo>
                  <a:lnTo>
                    <a:pt x="570" y="71"/>
                  </a:lnTo>
                  <a:lnTo>
                    <a:pt x="565" y="72"/>
                  </a:lnTo>
                  <a:lnTo>
                    <a:pt x="565" y="74"/>
                  </a:lnTo>
                  <a:lnTo>
                    <a:pt x="569" y="75"/>
                  </a:lnTo>
                  <a:lnTo>
                    <a:pt x="577" y="75"/>
                  </a:lnTo>
                  <a:lnTo>
                    <a:pt x="593" y="73"/>
                  </a:lnTo>
                  <a:lnTo>
                    <a:pt x="617" y="70"/>
                  </a:lnTo>
                  <a:lnTo>
                    <a:pt x="608" y="74"/>
                  </a:lnTo>
                  <a:lnTo>
                    <a:pt x="599" y="78"/>
                  </a:lnTo>
                  <a:lnTo>
                    <a:pt x="589" y="79"/>
                  </a:lnTo>
                  <a:lnTo>
                    <a:pt x="579" y="79"/>
                  </a:lnTo>
                  <a:lnTo>
                    <a:pt x="570" y="78"/>
                  </a:lnTo>
                  <a:lnTo>
                    <a:pt x="559" y="78"/>
                  </a:lnTo>
                  <a:lnTo>
                    <a:pt x="550" y="79"/>
                  </a:lnTo>
                  <a:lnTo>
                    <a:pt x="541" y="81"/>
                  </a:lnTo>
                  <a:lnTo>
                    <a:pt x="546" y="83"/>
                  </a:lnTo>
                  <a:lnTo>
                    <a:pt x="551" y="83"/>
                  </a:lnTo>
                  <a:lnTo>
                    <a:pt x="556" y="85"/>
                  </a:lnTo>
                  <a:lnTo>
                    <a:pt x="561" y="87"/>
                  </a:lnTo>
                  <a:lnTo>
                    <a:pt x="551" y="89"/>
                  </a:lnTo>
                  <a:lnTo>
                    <a:pt x="550" y="93"/>
                  </a:lnTo>
                  <a:lnTo>
                    <a:pt x="554" y="95"/>
                  </a:lnTo>
                  <a:lnTo>
                    <a:pt x="563" y="96"/>
                  </a:lnTo>
                  <a:lnTo>
                    <a:pt x="576" y="97"/>
                  </a:lnTo>
                  <a:lnTo>
                    <a:pt x="589" y="98"/>
                  </a:lnTo>
                  <a:lnTo>
                    <a:pt x="606" y="97"/>
                  </a:lnTo>
                  <a:lnTo>
                    <a:pt x="621" y="95"/>
                  </a:lnTo>
                  <a:lnTo>
                    <a:pt x="621" y="97"/>
                  </a:lnTo>
                  <a:lnTo>
                    <a:pt x="621" y="98"/>
                  </a:lnTo>
                  <a:lnTo>
                    <a:pt x="622" y="100"/>
                  </a:lnTo>
                  <a:lnTo>
                    <a:pt x="623" y="101"/>
                  </a:lnTo>
                  <a:lnTo>
                    <a:pt x="622" y="102"/>
                  </a:lnTo>
                  <a:lnTo>
                    <a:pt x="621" y="102"/>
                  </a:lnTo>
                  <a:lnTo>
                    <a:pt x="619" y="103"/>
                  </a:lnTo>
                  <a:lnTo>
                    <a:pt x="618" y="103"/>
                  </a:lnTo>
                  <a:lnTo>
                    <a:pt x="0" y="103"/>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7" name="Freeform 55">
              <a:extLst>
                <a:ext uri="{FF2B5EF4-FFF2-40B4-BE49-F238E27FC236}">
                  <a16:creationId xmlns:a16="http://schemas.microsoft.com/office/drawing/2014/main" id="{E8F5E9F5-60DB-4C4C-A680-B3148760D795}"/>
                </a:ext>
              </a:extLst>
            </p:cNvPr>
            <p:cNvSpPr>
              <a:spLocks/>
            </p:cNvSpPr>
            <p:nvPr/>
          </p:nvSpPr>
          <p:spPr bwMode="auto">
            <a:xfrm>
              <a:off x="4164" y="1441"/>
              <a:ext cx="39" cy="4"/>
            </a:xfrm>
            <a:custGeom>
              <a:avLst/>
              <a:gdLst>
                <a:gd name="T0" fmla="*/ 0 w 80"/>
                <a:gd name="T1" fmla="*/ 4 h 8"/>
                <a:gd name="T2" fmla="*/ 1 w 80"/>
                <a:gd name="T3" fmla="*/ 4 h 8"/>
                <a:gd name="T4" fmla="*/ 2 w 80"/>
                <a:gd name="T5" fmla="*/ 4 h 8"/>
                <a:gd name="T6" fmla="*/ 3 w 80"/>
                <a:gd name="T7" fmla="*/ 4 h 8"/>
                <a:gd name="T8" fmla="*/ 4 w 80"/>
                <a:gd name="T9" fmla="*/ 3 h 8"/>
                <a:gd name="T10" fmla="*/ 3 w 80"/>
                <a:gd name="T11" fmla="*/ 3 h 8"/>
                <a:gd name="T12" fmla="*/ 3 w 80"/>
                <a:gd name="T13" fmla="*/ 2 h 8"/>
                <a:gd name="T14" fmla="*/ 2 w 80"/>
                <a:gd name="T15" fmla="*/ 2 h 8"/>
                <a:gd name="T16" fmla="*/ 1 w 80"/>
                <a:gd name="T17" fmla="*/ 2 h 8"/>
                <a:gd name="T18" fmla="*/ 6 w 80"/>
                <a:gd name="T19" fmla="*/ 3 h 8"/>
                <a:gd name="T20" fmla="*/ 10 w 80"/>
                <a:gd name="T21" fmla="*/ 4 h 8"/>
                <a:gd name="T22" fmla="*/ 15 w 80"/>
                <a:gd name="T23" fmla="*/ 4 h 8"/>
                <a:gd name="T24" fmla="*/ 20 w 80"/>
                <a:gd name="T25" fmla="*/ 3 h 8"/>
                <a:gd name="T26" fmla="*/ 24 w 80"/>
                <a:gd name="T27" fmla="*/ 3 h 8"/>
                <a:gd name="T28" fmla="*/ 29 w 80"/>
                <a:gd name="T29" fmla="*/ 2 h 8"/>
                <a:gd name="T30" fmla="*/ 35 w 80"/>
                <a:gd name="T31" fmla="*/ 1 h 8"/>
                <a:gd name="T32" fmla="*/ 39 w 80"/>
                <a:gd name="T33" fmla="*/ 0 h 8"/>
                <a:gd name="T34" fmla="*/ 35 w 80"/>
                <a:gd name="T35" fmla="*/ 1 h 8"/>
                <a:gd name="T36" fmla="*/ 31 w 80"/>
                <a:gd name="T37" fmla="*/ 2 h 8"/>
                <a:gd name="T38" fmla="*/ 27 w 80"/>
                <a:gd name="T39" fmla="*/ 3 h 8"/>
                <a:gd name="T40" fmla="*/ 23 w 80"/>
                <a:gd name="T41" fmla="*/ 3 h 8"/>
                <a:gd name="T42" fmla="*/ 19 w 80"/>
                <a:gd name="T43" fmla="*/ 3 h 8"/>
                <a:gd name="T44" fmla="*/ 15 w 80"/>
                <a:gd name="T45" fmla="*/ 4 h 8"/>
                <a:gd name="T46" fmla="*/ 11 w 80"/>
                <a:gd name="T47" fmla="*/ 4 h 8"/>
                <a:gd name="T48" fmla="*/ 7 w 80"/>
                <a:gd name="T49" fmla="*/ 4 h 8"/>
                <a:gd name="T50" fmla="*/ 0 w 80"/>
                <a:gd name="T51" fmla="*/ 4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8">
                  <a:moveTo>
                    <a:pt x="0" y="8"/>
                  </a:moveTo>
                  <a:lnTo>
                    <a:pt x="3" y="8"/>
                  </a:lnTo>
                  <a:lnTo>
                    <a:pt x="5" y="7"/>
                  </a:lnTo>
                  <a:lnTo>
                    <a:pt x="6" y="7"/>
                  </a:lnTo>
                  <a:lnTo>
                    <a:pt x="8" y="6"/>
                  </a:lnTo>
                  <a:lnTo>
                    <a:pt x="7" y="5"/>
                  </a:lnTo>
                  <a:lnTo>
                    <a:pt x="6" y="3"/>
                  </a:lnTo>
                  <a:lnTo>
                    <a:pt x="4" y="3"/>
                  </a:lnTo>
                  <a:lnTo>
                    <a:pt x="3" y="3"/>
                  </a:lnTo>
                  <a:lnTo>
                    <a:pt x="12" y="6"/>
                  </a:lnTo>
                  <a:lnTo>
                    <a:pt x="21" y="7"/>
                  </a:lnTo>
                  <a:lnTo>
                    <a:pt x="30" y="7"/>
                  </a:lnTo>
                  <a:lnTo>
                    <a:pt x="41" y="6"/>
                  </a:lnTo>
                  <a:lnTo>
                    <a:pt x="50" y="5"/>
                  </a:lnTo>
                  <a:lnTo>
                    <a:pt x="60" y="3"/>
                  </a:lnTo>
                  <a:lnTo>
                    <a:pt x="71" y="2"/>
                  </a:lnTo>
                  <a:lnTo>
                    <a:pt x="80" y="0"/>
                  </a:lnTo>
                  <a:lnTo>
                    <a:pt x="72" y="1"/>
                  </a:lnTo>
                  <a:lnTo>
                    <a:pt x="64" y="3"/>
                  </a:lnTo>
                  <a:lnTo>
                    <a:pt x="56" y="5"/>
                  </a:lnTo>
                  <a:lnTo>
                    <a:pt x="47" y="6"/>
                  </a:lnTo>
                  <a:lnTo>
                    <a:pt x="39" y="6"/>
                  </a:lnTo>
                  <a:lnTo>
                    <a:pt x="31" y="7"/>
                  </a:lnTo>
                  <a:lnTo>
                    <a:pt x="23" y="8"/>
                  </a:lnTo>
                  <a:lnTo>
                    <a:pt x="15" y="8"/>
                  </a:lnTo>
                  <a:lnTo>
                    <a:pt x="0" y="8"/>
                  </a:lnTo>
                  <a:close/>
                </a:path>
              </a:pathLst>
            </a:custGeom>
            <a:solidFill>
              <a:srgbClr val="BCD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8" name="Freeform 56">
              <a:extLst>
                <a:ext uri="{FF2B5EF4-FFF2-40B4-BE49-F238E27FC236}">
                  <a16:creationId xmlns:a16="http://schemas.microsoft.com/office/drawing/2014/main" id="{94B10DBB-80E9-4989-9D54-4759FABA8B76}"/>
                </a:ext>
              </a:extLst>
            </p:cNvPr>
            <p:cNvSpPr>
              <a:spLocks/>
            </p:cNvSpPr>
            <p:nvPr/>
          </p:nvSpPr>
          <p:spPr bwMode="auto">
            <a:xfrm>
              <a:off x="3756" y="1445"/>
              <a:ext cx="519" cy="51"/>
            </a:xfrm>
            <a:custGeom>
              <a:avLst/>
              <a:gdLst>
                <a:gd name="T0" fmla="*/ 391 w 1039"/>
                <a:gd name="T1" fmla="*/ 3 h 101"/>
                <a:gd name="T2" fmla="*/ 391 w 1039"/>
                <a:gd name="T3" fmla="*/ 5 h 101"/>
                <a:gd name="T4" fmla="*/ 382 w 1039"/>
                <a:gd name="T5" fmla="*/ 5 h 101"/>
                <a:gd name="T6" fmla="*/ 378 w 1039"/>
                <a:gd name="T7" fmla="*/ 7 h 101"/>
                <a:gd name="T8" fmla="*/ 322 w 1039"/>
                <a:gd name="T9" fmla="*/ 11 h 101"/>
                <a:gd name="T10" fmla="*/ 297 w 1039"/>
                <a:gd name="T11" fmla="*/ 18 h 101"/>
                <a:gd name="T12" fmla="*/ 266 w 1039"/>
                <a:gd name="T13" fmla="*/ 30 h 101"/>
                <a:gd name="T14" fmla="*/ 283 w 1039"/>
                <a:gd name="T15" fmla="*/ 28 h 101"/>
                <a:gd name="T16" fmla="*/ 294 w 1039"/>
                <a:gd name="T17" fmla="*/ 26 h 101"/>
                <a:gd name="T18" fmla="*/ 326 w 1039"/>
                <a:gd name="T19" fmla="*/ 20 h 101"/>
                <a:gd name="T20" fmla="*/ 335 w 1039"/>
                <a:gd name="T21" fmla="*/ 22 h 101"/>
                <a:gd name="T22" fmla="*/ 330 w 1039"/>
                <a:gd name="T23" fmla="*/ 25 h 101"/>
                <a:gd name="T24" fmla="*/ 335 w 1039"/>
                <a:gd name="T25" fmla="*/ 29 h 101"/>
                <a:gd name="T26" fmla="*/ 334 w 1039"/>
                <a:gd name="T27" fmla="*/ 35 h 101"/>
                <a:gd name="T28" fmla="*/ 347 w 1039"/>
                <a:gd name="T29" fmla="*/ 32 h 101"/>
                <a:gd name="T30" fmla="*/ 364 w 1039"/>
                <a:gd name="T31" fmla="*/ 30 h 101"/>
                <a:gd name="T32" fmla="*/ 339 w 1039"/>
                <a:gd name="T33" fmla="*/ 26 h 101"/>
                <a:gd name="T34" fmla="*/ 354 w 1039"/>
                <a:gd name="T35" fmla="*/ 23 h 101"/>
                <a:gd name="T36" fmla="*/ 360 w 1039"/>
                <a:gd name="T37" fmla="*/ 19 h 101"/>
                <a:gd name="T38" fmla="*/ 373 w 1039"/>
                <a:gd name="T39" fmla="*/ 16 h 101"/>
                <a:gd name="T40" fmla="*/ 367 w 1039"/>
                <a:gd name="T41" fmla="*/ 19 h 101"/>
                <a:gd name="T42" fmla="*/ 369 w 1039"/>
                <a:gd name="T43" fmla="*/ 24 h 101"/>
                <a:gd name="T44" fmla="*/ 391 w 1039"/>
                <a:gd name="T45" fmla="*/ 22 h 101"/>
                <a:gd name="T46" fmla="*/ 407 w 1039"/>
                <a:gd name="T47" fmla="*/ 17 h 101"/>
                <a:gd name="T48" fmla="*/ 401 w 1039"/>
                <a:gd name="T49" fmla="*/ 15 h 101"/>
                <a:gd name="T50" fmla="*/ 399 w 1039"/>
                <a:gd name="T51" fmla="*/ 11 h 101"/>
                <a:gd name="T52" fmla="*/ 416 w 1039"/>
                <a:gd name="T53" fmla="*/ 9 h 101"/>
                <a:gd name="T54" fmla="*/ 426 w 1039"/>
                <a:gd name="T55" fmla="*/ 6 h 101"/>
                <a:gd name="T56" fmla="*/ 428 w 1039"/>
                <a:gd name="T57" fmla="*/ 14 h 101"/>
                <a:gd name="T58" fmla="*/ 470 w 1039"/>
                <a:gd name="T59" fmla="*/ 16 h 101"/>
                <a:gd name="T60" fmla="*/ 495 w 1039"/>
                <a:gd name="T61" fmla="*/ 9 h 101"/>
                <a:gd name="T62" fmla="*/ 508 w 1039"/>
                <a:gd name="T63" fmla="*/ 7 h 101"/>
                <a:gd name="T64" fmla="*/ 489 w 1039"/>
                <a:gd name="T65" fmla="*/ 14 h 101"/>
                <a:gd name="T66" fmla="*/ 481 w 1039"/>
                <a:gd name="T67" fmla="*/ 22 h 101"/>
                <a:gd name="T68" fmla="*/ 470 w 1039"/>
                <a:gd name="T69" fmla="*/ 27 h 101"/>
                <a:gd name="T70" fmla="*/ 443 w 1039"/>
                <a:gd name="T71" fmla="*/ 31 h 101"/>
                <a:gd name="T72" fmla="*/ 455 w 1039"/>
                <a:gd name="T73" fmla="*/ 25 h 101"/>
                <a:gd name="T74" fmla="*/ 456 w 1039"/>
                <a:gd name="T75" fmla="*/ 21 h 101"/>
                <a:gd name="T76" fmla="*/ 436 w 1039"/>
                <a:gd name="T77" fmla="*/ 26 h 101"/>
                <a:gd name="T78" fmla="*/ 415 w 1039"/>
                <a:gd name="T79" fmla="*/ 30 h 101"/>
                <a:gd name="T80" fmla="*/ 420 w 1039"/>
                <a:gd name="T81" fmla="*/ 27 h 101"/>
                <a:gd name="T82" fmla="*/ 385 w 1039"/>
                <a:gd name="T83" fmla="*/ 28 h 101"/>
                <a:gd name="T84" fmla="*/ 375 w 1039"/>
                <a:gd name="T85" fmla="*/ 32 h 101"/>
                <a:gd name="T86" fmla="*/ 351 w 1039"/>
                <a:gd name="T87" fmla="*/ 39 h 101"/>
                <a:gd name="T88" fmla="*/ 377 w 1039"/>
                <a:gd name="T89" fmla="*/ 42 h 101"/>
                <a:gd name="T90" fmla="*/ 413 w 1039"/>
                <a:gd name="T91" fmla="*/ 41 h 101"/>
                <a:gd name="T92" fmla="*/ 434 w 1039"/>
                <a:gd name="T93" fmla="*/ 35 h 101"/>
                <a:gd name="T94" fmla="*/ 471 w 1039"/>
                <a:gd name="T95" fmla="*/ 32 h 101"/>
                <a:gd name="T96" fmla="*/ 508 w 1039"/>
                <a:gd name="T97" fmla="*/ 35 h 101"/>
                <a:gd name="T98" fmla="*/ 495 w 1039"/>
                <a:gd name="T99" fmla="*/ 38 h 101"/>
                <a:gd name="T100" fmla="*/ 508 w 1039"/>
                <a:gd name="T101" fmla="*/ 40 h 101"/>
                <a:gd name="T102" fmla="*/ 477 w 1039"/>
                <a:gd name="T103" fmla="*/ 47 h 101"/>
                <a:gd name="T104" fmla="*/ 513 w 1039"/>
                <a:gd name="T105" fmla="*/ 47 h 101"/>
                <a:gd name="T106" fmla="*/ 3 w 1039"/>
                <a:gd name="T107" fmla="*/ 50 h 101"/>
                <a:gd name="T108" fmla="*/ 14 w 1039"/>
                <a:gd name="T109" fmla="*/ 8 h 101"/>
                <a:gd name="T110" fmla="*/ 317 w 1039"/>
                <a:gd name="T111" fmla="*/ 8 h 101"/>
                <a:gd name="T112" fmla="*/ 325 w 1039"/>
                <a:gd name="T113" fmla="*/ 7 h 101"/>
                <a:gd name="T114" fmla="*/ 328 w 1039"/>
                <a:gd name="T115" fmla="*/ 9 h 101"/>
                <a:gd name="T116" fmla="*/ 345 w 1039"/>
                <a:gd name="T117" fmla="*/ 8 h 101"/>
                <a:gd name="T118" fmla="*/ 349 w 1039"/>
                <a:gd name="T119" fmla="*/ 4 h 101"/>
                <a:gd name="T120" fmla="*/ 372 w 1039"/>
                <a:gd name="T121" fmla="*/ 1 h 101"/>
                <a:gd name="T122" fmla="*/ 415 w 1039"/>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9" h="101">
                  <a:moveTo>
                    <a:pt x="830" y="0"/>
                  </a:moveTo>
                  <a:lnTo>
                    <a:pt x="823" y="0"/>
                  </a:lnTo>
                  <a:lnTo>
                    <a:pt x="816" y="1"/>
                  </a:lnTo>
                  <a:lnTo>
                    <a:pt x="809" y="1"/>
                  </a:lnTo>
                  <a:lnTo>
                    <a:pt x="803" y="2"/>
                  </a:lnTo>
                  <a:lnTo>
                    <a:pt x="796" y="3"/>
                  </a:lnTo>
                  <a:lnTo>
                    <a:pt x="789" y="5"/>
                  </a:lnTo>
                  <a:lnTo>
                    <a:pt x="782" y="5"/>
                  </a:lnTo>
                  <a:lnTo>
                    <a:pt x="775" y="6"/>
                  </a:lnTo>
                  <a:lnTo>
                    <a:pt x="773" y="6"/>
                  </a:lnTo>
                  <a:lnTo>
                    <a:pt x="769" y="6"/>
                  </a:lnTo>
                  <a:lnTo>
                    <a:pt x="767" y="7"/>
                  </a:lnTo>
                  <a:lnTo>
                    <a:pt x="766" y="9"/>
                  </a:lnTo>
                  <a:lnTo>
                    <a:pt x="770" y="13"/>
                  </a:lnTo>
                  <a:lnTo>
                    <a:pt x="776" y="11"/>
                  </a:lnTo>
                  <a:lnTo>
                    <a:pt x="783" y="10"/>
                  </a:lnTo>
                  <a:lnTo>
                    <a:pt x="789" y="9"/>
                  </a:lnTo>
                  <a:lnTo>
                    <a:pt x="783" y="13"/>
                  </a:lnTo>
                  <a:lnTo>
                    <a:pt x="776" y="13"/>
                  </a:lnTo>
                  <a:lnTo>
                    <a:pt x="769" y="13"/>
                  </a:lnTo>
                  <a:lnTo>
                    <a:pt x="762" y="13"/>
                  </a:lnTo>
                  <a:lnTo>
                    <a:pt x="763" y="11"/>
                  </a:lnTo>
                  <a:lnTo>
                    <a:pt x="763" y="10"/>
                  </a:lnTo>
                  <a:lnTo>
                    <a:pt x="765" y="10"/>
                  </a:lnTo>
                  <a:lnTo>
                    <a:pt x="765" y="9"/>
                  </a:lnTo>
                  <a:lnTo>
                    <a:pt x="763" y="7"/>
                  </a:lnTo>
                  <a:lnTo>
                    <a:pt x="761" y="6"/>
                  </a:lnTo>
                  <a:lnTo>
                    <a:pt x="759" y="6"/>
                  </a:lnTo>
                  <a:lnTo>
                    <a:pt x="756" y="7"/>
                  </a:lnTo>
                  <a:lnTo>
                    <a:pt x="754" y="9"/>
                  </a:lnTo>
                  <a:lnTo>
                    <a:pt x="755" y="11"/>
                  </a:lnTo>
                  <a:lnTo>
                    <a:pt x="756" y="13"/>
                  </a:lnTo>
                  <a:lnTo>
                    <a:pt x="756" y="14"/>
                  </a:lnTo>
                  <a:lnTo>
                    <a:pt x="740" y="16"/>
                  </a:lnTo>
                  <a:lnTo>
                    <a:pt x="724" y="17"/>
                  </a:lnTo>
                  <a:lnTo>
                    <a:pt x="708" y="18"/>
                  </a:lnTo>
                  <a:lnTo>
                    <a:pt x="692" y="18"/>
                  </a:lnTo>
                  <a:lnTo>
                    <a:pt x="676" y="18"/>
                  </a:lnTo>
                  <a:lnTo>
                    <a:pt x="661" y="20"/>
                  </a:lnTo>
                  <a:lnTo>
                    <a:pt x="645" y="21"/>
                  </a:lnTo>
                  <a:lnTo>
                    <a:pt x="628" y="23"/>
                  </a:lnTo>
                  <a:lnTo>
                    <a:pt x="633" y="26"/>
                  </a:lnTo>
                  <a:lnTo>
                    <a:pt x="640" y="28"/>
                  </a:lnTo>
                  <a:lnTo>
                    <a:pt x="645" y="29"/>
                  </a:lnTo>
                  <a:lnTo>
                    <a:pt x="648" y="35"/>
                  </a:lnTo>
                  <a:lnTo>
                    <a:pt x="631" y="33"/>
                  </a:lnTo>
                  <a:lnTo>
                    <a:pt x="612" y="33"/>
                  </a:lnTo>
                  <a:lnTo>
                    <a:pt x="595" y="35"/>
                  </a:lnTo>
                  <a:lnTo>
                    <a:pt x="578" y="37"/>
                  </a:lnTo>
                  <a:lnTo>
                    <a:pt x="560" y="40"/>
                  </a:lnTo>
                  <a:lnTo>
                    <a:pt x="543" y="45"/>
                  </a:lnTo>
                  <a:lnTo>
                    <a:pt x="527" y="51"/>
                  </a:lnTo>
                  <a:lnTo>
                    <a:pt x="510" y="55"/>
                  </a:lnTo>
                  <a:lnTo>
                    <a:pt x="517" y="56"/>
                  </a:lnTo>
                  <a:lnTo>
                    <a:pt x="525" y="58"/>
                  </a:lnTo>
                  <a:lnTo>
                    <a:pt x="532" y="59"/>
                  </a:lnTo>
                  <a:lnTo>
                    <a:pt x="540" y="59"/>
                  </a:lnTo>
                  <a:lnTo>
                    <a:pt x="547" y="59"/>
                  </a:lnTo>
                  <a:lnTo>
                    <a:pt x="555" y="59"/>
                  </a:lnTo>
                  <a:lnTo>
                    <a:pt x="562" y="59"/>
                  </a:lnTo>
                  <a:lnTo>
                    <a:pt x="570" y="58"/>
                  </a:lnTo>
                  <a:lnTo>
                    <a:pt x="569" y="56"/>
                  </a:lnTo>
                  <a:lnTo>
                    <a:pt x="567" y="55"/>
                  </a:lnTo>
                  <a:lnTo>
                    <a:pt x="566" y="55"/>
                  </a:lnTo>
                  <a:lnTo>
                    <a:pt x="573" y="55"/>
                  </a:lnTo>
                  <a:lnTo>
                    <a:pt x="580" y="58"/>
                  </a:lnTo>
                  <a:lnTo>
                    <a:pt x="586" y="59"/>
                  </a:lnTo>
                  <a:lnTo>
                    <a:pt x="592" y="54"/>
                  </a:lnTo>
                  <a:lnTo>
                    <a:pt x="590" y="53"/>
                  </a:lnTo>
                  <a:lnTo>
                    <a:pt x="588" y="52"/>
                  </a:lnTo>
                  <a:lnTo>
                    <a:pt x="586" y="52"/>
                  </a:lnTo>
                  <a:lnTo>
                    <a:pt x="595" y="48"/>
                  </a:lnTo>
                  <a:lnTo>
                    <a:pt x="604" y="46"/>
                  </a:lnTo>
                  <a:lnTo>
                    <a:pt x="613" y="45"/>
                  </a:lnTo>
                  <a:lnTo>
                    <a:pt x="623" y="44"/>
                  </a:lnTo>
                  <a:lnTo>
                    <a:pt x="632" y="43"/>
                  </a:lnTo>
                  <a:lnTo>
                    <a:pt x="642" y="41"/>
                  </a:lnTo>
                  <a:lnTo>
                    <a:pt x="652" y="39"/>
                  </a:lnTo>
                  <a:lnTo>
                    <a:pt x="661" y="37"/>
                  </a:lnTo>
                  <a:lnTo>
                    <a:pt x="665" y="36"/>
                  </a:lnTo>
                  <a:lnTo>
                    <a:pt x="672" y="37"/>
                  </a:lnTo>
                  <a:lnTo>
                    <a:pt x="678" y="38"/>
                  </a:lnTo>
                  <a:lnTo>
                    <a:pt x="685" y="40"/>
                  </a:lnTo>
                  <a:lnTo>
                    <a:pt x="680" y="43"/>
                  </a:lnTo>
                  <a:lnTo>
                    <a:pt x="676" y="44"/>
                  </a:lnTo>
                  <a:lnTo>
                    <a:pt x="671" y="44"/>
                  </a:lnTo>
                  <a:lnTo>
                    <a:pt x="665" y="43"/>
                  </a:lnTo>
                  <a:lnTo>
                    <a:pt x="661" y="43"/>
                  </a:lnTo>
                  <a:lnTo>
                    <a:pt x="656" y="44"/>
                  </a:lnTo>
                  <a:lnTo>
                    <a:pt x="653" y="46"/>
                  </a:lnTo>
                  <a:lnTo>
                    <a:pt x="650" y="49"/>
                  </a:lnTo>
                  <a:lnTo>
                    <a:pt x="652" y="52"/>
                  </a:lnTo>
                  <a:lnTo>
                    <a:pt x="656" y="51"/>
                  </a:lnTo>
                  <a:lnTo>
                    <a:pt x="661" y="49"/>
                  </a:lnTo>
                  <a:lnTo>
                    <a:pt x="665" y="52"/>
                  </a:lnTo>
                  <a:lnTo>
                    <a:pt x="662" y="52"/>
                  </a:lnTo>
                  <a:lnTo>
                    <a:pt x="660" y="52"/>
                  </a:lnTo>
                  <a:lnTo>
                    <a:pt x="656" y="53"/>
                  </a:lnTo>
                  <a:lnTo>
                    <a:pt x="656" y="54"/>
                  </a:lnTo>
                  <a:lnTo>
                    <a:pt x="660" y="58"/>
                  </a:lnTo>
                  <a:lnTo>
                    <a:pt x="665" y="59"/>
                  </a:lnTo>
                  <a:lnTo>
                    <a:pt x="671" y="58"/>
                  </a:lnTo>
                  <a:lnTo>
                    <a:pt x="677" y="58"/>
                  </a:lnTo>
                  <a:lnTo>
                    <a:pt x="670" y="63"/>
                  </a:lnTo>
                  <a:lnTo>
                    <a:pt x="662" y="63"/>
                  </a:lnTo>
                  <a:lnTo>
                    <a:pt x="654" y="62"/>
                  </a:lnTo>
                  <a:lnTo>
                    <a:pt x="646" y="66"/>
                  </a:lnTo>
                  <a:lnTo>
                    <a:pt x="654" y="68"/>
                  </a:lnTo>
                  <a:lnTo>
                    <a:pt x="661" y="69"/>
                  </a:lnTo>
                  <a:lnTo>
                    <a:pt x="669" y="70"/>
                  </a:lnTo>
                  <a:lnTo>
                    <a:pt x="677" y="70"/>
                  </a:lnTo>
                  <a:lnTo>
                    <a:pt x="685" y="70"/>
                  </a:lnTo>
                  <a:lnTo>
                    <a:pt x="693" y="69"/>
                  </a:lnTo>
                  <a:lnTo>
                    <a:pt x="701" y="68"/>
                  </a:lnTo>
                  <a:lnTo>
                    <a:pt x="708" y="66"/>
                  </a:lnTo>
                  <a:lnTo>
                    <a:pt x="705" y="63"/>
                  </a:lnTo>
                  <a:lnTo>
                    <a:pt x="700" y="63"/>
                  </a:lnTo>
                  <a:lnTo>
                    <a:pt x="695" y="63"/>
                  </a:lnTo>
                  <a:lnTo>
                    <a:pt x="691" y="63"/>
                  </a:lnTo>
                  <a:lnTo>
                    <a:pt x="695" y="60"/>
                  </a:lnTo>
                  <a:lnTo>
                    <a:pt x="700" y="59"/>
                  </a:lnTo>
                  <a:lnTo>
                    <a:pt x="706" y="59"/>
                  </a:lnTo>
                  <a:lnTo>
                    <a:pt x="711" y="60"/>
                  </a:lnTo>
                  <a:lnTo>
                    <a:pt x="717" y="61"/>
                  </a:lnTo>
                  <a:lnTo>
                    <a:pt x="723" y="61"/>
                  </a:lnTo>
                  <a:lnTo>
                    <a:pt x="728" y="60"/>
                  </a:lnTo>
                  <a:lnTo>
                    <a:pt x="733" y="58"/>
                  </a:lnTo>
                  <a:lnTo>
                    <a:pt x="726" y="54"/>
                  </a:lnTo>
                  <a:lnTo>
                    <a:pt x="718" y="53"/>
                  </a:lnTo>
                  <a:lnTo>
                    <a:pt x="710" y="52"/>
                  </a:lnTo>
                  <a:lnTo>
                    <a:pt x="702" y="52"/>
                  </a:lnTo>
                  <a:lnTo>
                    <a:pt x="695" y="52"/>
                  </a:lnTo>
                  <a:lnTo>
                    <a:pt x="687" y="52"/>
                  </a:lnTo>
                  <a:lnTo>
                    <a:pt x="679" y="52"/>
                  </a:lnTo>
                  <a:lnTo>
                    <a:pt x="671" y="49"/>
                  </a:lnTo>
                  <a:lnTo>
                    <a:pt x="677" y="49"/>
                  </a:lnTo>
                  <a:lnTo>
                    <a:pt x="683" y="49"/>
                  </a:lnTo>
                  <a:lnTo>
                    <a:pt x="690" y="49"/>
                  </a:lnTo>
                  <a:lnTo>
                    <a:pt x="695" y="49"/>
                  </a:lnTo>
                  <a:lnTo>
                    <a:pt x="701" y="49"/>
                  </a:lnTo>
                  <a:lnTo>
                    <a:pt x="706" y="48"/>
                  </a:lnTo>
                  <a:lnTo>
                    <a:pt x="709" y="46"/>
                  </a:lnTo>
                  <a:lnTo>
                    <a:pt x="711" y="43"/>
                  </a:lnTo>
                  <a:lnTo>
                    <a:pt x="710" y="40"/>
                  </a:lnTo>
                  <a:lnTo>
                    <a:pt x="705" y="40"/>
                  </a:lnTo>
                  <a:lnTo>
                    <a:pt x="699" y="39"/>
                  </a:lnTo>
                  <a:lnTo>
                    <a:pt x="694" y="35"/>
                  </a:lnTo>
                  <a:lnTo>
                    <a:pt x="702" y="36"/>
                  </a:lnTo>
                  <a:lnTo>
                    <a:pt x="711" y="37"/>
                  </a:lnTo>
                  <a:lnTo>
                    <a:pt x="720" y="38"/>
                  </a:lnTo>
                  <a:lnTo>
                    <a:pt x="728" y="35"/>
                  </a:lnTo>
                  <a:lnTo>
                    <a:pt x="728" y="33"/>
                  </a:lnTo>
                  <a:lnTo>
                    <a:pt x="726" y="33"/>
                  </a:lnTo>
                  <a:lnTo>
                    <a:pt x="725" y="32"/>
                  </a:lnTo>
                  <a:lnTo>
                    <a:pt x="732" y="32"/>
                  </a:lnTo>
                  <a:lnTo>
                    <a:pt x="739" y="32"/>
                  </a:lnTo>
                  <a:lnTo>
                    <a:pt x="746" y="32"/>
                  </a:lnTo>
                  <a:lnTo>
                    <a:pt x="754" y="32"/>
                  </a:lnTo>
                  <a:lnTo>
                    <a:pt x="751" y="32"/>
                  </a:lnTo>
                  <a:lnTo>
                    <a:pt x="750" y="33"/>
                  </a:lnTo>
                  <a:lnTo>
                    <a:pt x="748" y="35"/>
                  </a:lnTo>
                  <a:lnTo>
                    <a:pt x="748" y="38"/>
                  </a:lnTo>
                  <a:lnTo>
                    <a:pt x="744" y="38"/>
                  </a:lnTo>
                  <a:lnTo>
                    <a:pt x="739" y="38"/>
                  </a:lnTo>
                  <a:lnTo>
                    <a:pt x="735" y="37"/>
                  </a:lnTo>
                  <a:lnTo>
                    <a:pt x="730" y="37"/>
                  </a:lnTo>
                  <a:lnTo>
                    <a:pt x="726" y="37"/>
                  </a:lnTo>
                  <a:lnTo>
                    <a:pt x="722" y="38"/>
                  </a:lnTo>
                  <a:lnTo>
                    <a:pt x="717" y="40"/>
                  </a:lnTo>
                  <a:lnTo>
                    <a:pt x="714" y="44"/>
                  </a:lnTo>
                  <a:lnTo>
                    <a:pt x="722" y="46"/>
                  </a:lnTo>
                  <a:lnTo>
                    <a:pt x="730" y="47"/>
                  </a:lnTo>
                  <a:lnTo>
                    <a:pt x="738" y="47"/>
                  </a:lnTo>
                  <a:lnTo>
                    <a:pt x="746" y="47"/>
                  </a:lnTo>
                  <a:lnTo>
                    <a:pt x="754" y="47"/>
                  </a:lnTo>
                  <a:lnTo>
                    <a:pt x="762" y="46"/>
                  </a:lnTo>
                  <a:lnTo>
                    <a:pt x="770" y="46"/>
                  </a:lnTo>
                  <a:lnTo>
                    <a:pt x="778" y="46"/>
                  </a:lnTo>
                  <a:lnTo>
                    <a:pt x="779" y="45"/>
                  </a:lnTo>
                  <a:lnTo>
                    <a:pt x="781" y="44"/>
                  </a:lnTo>
                  <a:lnTo>
                    <a:pt x="783" y="43"/>
                  </a:lnTo>
                  <a:lnTo>
                    <a:pt x="784" y="41"/>
                  </a:lnTo>
                  <a:lnTo>
                    <a:pt x="792" y="41"/>
                  </a:lnTo>
                  <a:lnTo>
                    <a:pt x="799" y="41"/>
                  </a:lnTo>
                  <a:lnTo>
                    <a:pt x="807" y="41"/>
                  </a:lnTo>
                  <a:lnTo>
                    <a:pt x="814" y="39"/>
                  </a:lnTo>
                  <a:lnTo>
                    <a:pt x="818" y="37"/>
                  </a:lnTo>
                  <a:lnTo>
                    <a:pt x="816" y="36"/>
                  </a:lnTo>
                  <a:lnTo>
                    <a:pt x="814" y="33"/>
                  </a:lnTo>
                  <a:lnTo>
                    <a:pt x="812" y="33"/>
                  </a:lnTo>
                  <a:lnTo>
                    <a:pt x="805" y="32"/>
                  </a:lnTo>
                  <a:lnTo>
                    <a:pt x="798" y="32"/>
                  </a:lnTo>
                  <a:lnTo>
                    <a:pt x="791" y="35"/>
                  </a:lnTo>
                  <a:lnTo>
                    <a:pt x="784" y="35"/>
                  </a:lnTo>
                  <a:lnTo>
                    <a:pt x="789" y="29"/>
                  </a:lnTo>
                  <a:lnTo>
                    <a:pt x="796" y="29"/>
                  </a:lnTo>
                  <a:lnTo>
                    <a:pt x="803" y="29"/>
                  </a:lnTo>
                  <a:lnTo>
                    <a:pt x="804" y="26"/>
                  </a:lnTo>
                  <a:lnTo>
                    <a:pt x="800" y="23"/>
                  </a:lnTo>
                  <a:lnTo>
                    <a:pt x="793" y="23"/>
                  </a:lnTo>
                  <a:lnTo>
                    <a:pt x="786" y="23"/>
                  </a:lnTo>
                  <a:lnTo>
                    <a:pt x="778" y="23"/>
                  </a:lnTo>
                  <a:lnTo>
                    <a:pt x="784" y="21"/>
                  </a:lnTo>
                  <a:lnTo>
                    <a:pt x="791" y="21"/>
                  </a:lnTo>
                  <a:lnTo>
                    <a:pt x="798" y="21"/>
                  </a:lnTo>
                  <a:lnTo>
                    <a:pt x="805" y="21"/>
                  </a:lnTo>
                  <a:lnTo>
                    <a:pt x="812" y="21"/>
                  </a:lnTo>
                  <a:lnTo>
                    <a:pt x="818" y="20"/>
                  </a:lnTo>
                  <a:lnTo>
                    <a:pt x="824" y="17"/>
                  </a:lnTo>
                  <a:lnTo>
                    <a:pt x="830" y="13"/>
                  </a:lnTo>
                  <a:lnTo>
                    <a:pt x="831" y="13"/>
                  </a:lnTo>
                  <a:lnTo>
                    <a:pt x="833" y="15"/>
                  </a:lnTo>
                  <a:lnTo>
                    <a:pt x="833" y="17"/>
                  </a:lnTo>
                  <a:lnTo>
                    <a:pt x="835" y="17"/>
                  </a:lnTo>
                  <a:lnTo>
                    <a:pt x="843" y="13"/>
                  </a:lnTo>
                  <a:lnTo>
                    <a:pt x="852" y="11"/>
                  </a:lnTo>
                  <a:lnTo>
                    <a:pt x="860" y="10"/>
                  </a:lnTo>
                  <a:lnTo>
                    <a:pt x="868" y="9"/>
                  </a:lnTo>
                  <a:lnTo>
                    <a:pt x="864" y="9"/>
                  </a:lnTo>
                  <a:lnTo>
                    <a:pt x="859" y="10"/>
                  </a:lnTo>
                  <a:lnTo>
                    <a:pt x="853" y="11"/>
                  </a:lnTo>
                  <a:lnTo>
                    <a:pt x="849" y="13"/>
                  </a:lnTo>
                  <a:lnTo>
                    <a:pt x="846" y="14"/>
                  </a:lnTo>
                  <a:lnTo>
                    <a:pt x="845" y="16"/>
                  </a:lnTo>
                  <a:lnTo>
                    <a:pt x="843" y="18"/>
                  </a:lnTo>
                  <a:lnTo>
                    <a:pt x="841" y="21"/>
                  </a:lnTo>
                  <a:lnTo>
                    <a:pt x="845" y="23"/>
                  </a:lnTo>
                  <a:lnTo>
                    <a:pt x="851" y="25"/>
                  </a:lnTo>
                  <a:lnTo>
                    <a:pt x="856" y="28"/>
                  </a:lnTo>
                  <a:lnTo>
                    <a:pt x="861" y="30"/>
                  </a:lnTo>
                  <a:lnTo>
                    <a:pt x="866" y="32"/>
                  </a:lnTo>
                  <a:lnTo>
                    <a:pt x="872" y="33"/>
                  </a:lnTo>
                  <a:lnTo>
                    <a:pt x="876" y="35"/>
                  </a:lnTo>
                  <a:lnTo>
                    <a:pt x="882" y="33"/>
                  </a:lnTo>
                  <a:lnTo>
                    <a:pt x="903" y="33"/>
                  </a:lnTo>
                  <a:lnTo>
                    <a:pt x="922" y="33"/>
                  </a:lnTo>
                  <a:lnTo>
                    <a:pt x="940" y="32"/>
                  </a:lnTo>
                  <a:lnTo>
                    <a:pt x="954" y="31"/>
                  </a:lnTo>
                  <a:lnTo>
                    <a:pt x="964" y="30"/>
                  </a:lnTo>
                  <a:lnTo>
                    <a:pt x="971" y="28"/>
                  </a:lnTo>
                  <a:lnTo>
                    <a:pt x="973" y="24"/>
                  </a:lnTo>
                  <a:lnTo>
                    <a:pt x="971" y="21"/>
                  </a:lnTo>
                  <a:lnTo>
                    <a:pt x="978" y="20"/>
                  </a:lnTo>
                  <a:lnTo>
                    <a:pt x="984" y="18"/>
                  </a:lnTo>
                  <a:lnTo>
                    <a:pt x="990" y="17"/>
                  </a:lnTo>
                  <a:lnTo>
                    <a:pt x="996" y="15"/>
                  </a:lnTo>
                  <a:lnTo>
                    <a:pt x="1002" y="13"/>
                  </a:lnTo>
                  <a:lnTo>
                    <a:pt x="1009" y="10"/>
                  </a:lnTo>
                  <a:lnTo>
                    <a:pt x="1015" y="8"/>
                  </a:lnTo>
                  <a:lnTo>
                    <a:pt x="1022" y="7"/>
                  </a:lnTo>
                  <a:lnTo>
                    <a:pt x="1018" y="10"/>
                  </a:lnTo>
                  <a:lnTo>
                    <a:pt x="1016" y="13"/>
                  </a:lnTo>
                  <a:lnTo>
                    <a:pt x="1017" y="14"/>
                  </a:lnTo>
                  <a:lnTo>
                    <a:pt x="1025" y="13"/>
                  </a:lnTo>
                  <a:lnTo>
                    <a:pt x="1017" y="15"/>
                  </a:lnTo>
                  <a:lnTo>
                    <a:pt x="1007" y="17"/>
                  </a:lnTo>
                  <a:lnTo>
                    <a:pt x="996" y="20"/>
                  </a:lnTo>
                  <a:lnTo>
                    <a:pt x="987" y="22"/>
                  </a:lnTo>
                  <a:lnTo>
                    <a:pt x="980" y="24"/>
                  </a:lnTo>
                  <a:lnTo>
                    <a:pt x="978" y="26"/>
                  </a:lnTo>
                  <a:lnTo>
                    <a:pt x="979" y="28"/>
                  </a:lnTo>
                  <a:lnTo>
                    <a:pt x="988" y="29"/>
                  </a:lnTo>
                  <a:lnTo>
                    <a:pt x="980" y="31"/>
                  </a:lnTo>
                  <a:lnTo>
                    <a:pt x="971" y="33"/>
                  </a:lnTo>
                  <a:lnTo>
                    <a:pt x="963" y="36"/>
                  </a:lnTo>
                  <a:lnTo>
                    <a:pt x="956" y="38"/>
                  </a:lnTo>
                  <a:lnTo>
                    <a:pt x="954" y="40"/>
                  </a:lnTo>
                  <a:lnTo>
                    <a:pt x="955" y="43"/>
                  </a:lnTo>
                  <a:lnTo>
                    <a:pt x="962" y="44"/>
                  </a:lnTo>
                  <a:lnTo>
                    <a:pt x="977" y="46"/>
                  </a:lnTo>
                  <a:lnTo>
                    <a:pt x="967" y="48"/>
                  </a:lnTo>
                  <a:lnTo>
                    <a:pt x="958" y="48"/>
                  </a:lnTo>
                  <a:lnTo>
                    <a:pt x="952" y="49"/>
                  </a:lnTo>
                  <a:lnTo>
                    <a:pt x="954" y="51"/>
                  </a:lnTo>
                  <a:lnTo>
                    <a:pt x="948" y="48"/>
                  </a:lnTo>
                  <a:lnTo>
                    <a:pt x="943" y="51"/>
                  </a:lnTo>
                  <a:lnTo>
                    <a:pt x="941" y="54"/>
                  </a:lnTo>
                  <a:lnTo>
                    <a:pt x="940" y="58"/>
                  </a:lnTo>
                  <a:lnTo>
                    <a:pt x="934" y="55"/>
                  </a:lnTo>
                  <a:lnTo>
                    <a:pt x="926" y="55"/>
                  </a:lnTo>
                  <a:lnTo>
                    <a:pt x="918" y="55"/>
                  </a:lnTo>
                  <a:lnTo>
                    <a:pt x="910" y="56"/>
                  </a:lnTo>
                  <a:lnTo>
                    <a:pt x="901" y="59"/>
                  </a:lnTo>
                  <a:lnTo>
                    <a:pt x="892" y="61"/>
                  </a:lnTo>
                  <a:lnTo>
                    <a:pt x="886" y="62"/>
                  </a:lnTo>
                  <a:lnTo>
                    <a:pt x="880" y="63"/>
                  </a:lnTo>
                  <a:lnTo>
                    <a:pt x="883" y="62"/>
                  </a:lnTo>
                  <a:lnTo>
                    <a:pt x="886" y="60"/>
                  </a:lnTo>
                  <a:lnTo>
                    <a:pt x="888" y="56"/>
                  </a:lnTo>
                  <a:lnTo>
                    <a:pt x="891" y="53"/>
                  </a:lnTo>
                  <a:lnTo>
                    <a:pt x="897" y="52"/>
                  </a:lnTo>
                  <a:lnTo>
                    <a:pt x="904" y="51"/>
                  </a:lnTo>
                  <a:lnTo>
                    <a:pt x="910" y="49"/>
                  </a:lnTo>
                  <a:lnTo>
                    <a:pt x="917" y="48"/>
                  </a:lnTo>
                  <a:lnTo>
                    <a:pt x="922" y="47"/>
                  </a:lnTo>
                  <a:lnTo>
                    <a:pt x="928" y="46"/>
                  </a:lnTo>
                  <a:lnTo>
                    <a:pt x="934" y="44"/>
                  </a:lnTo>
                  <a:lnTo>
                    <a:pt x="940" y="40"/>
                  </a:lnTo>
                  <a:lnTo>
                    <a:pt x="931" y="40"/>
                  </a:lnTo>
                  <a:lnTo>
                    <a:pt x="921" y="40"/>
                  </a:lnTo>
                  <a:lnTo>
                    <a:pt x="912" y="41"/>
                  </a:lnTo>
                  <a:lnTo>
                    <a:pt x="903" y="43"/>
                  </a:lnTo>
                  <a:lnTo>
                    <a:pt x="894" y="44"/>
                  </a:lnTo>
                  <a:lnTo>
                    <a:pt x="884" y="45"/>
                  </a:lnTo>
                  <a:lnTo>
                    <a:pt x="875" y="47"/>
                  </a:lnTo>
                  <a:lnTo>
                    <a:pt x="866" y="49"/>
                  </a:lnTo>
                  <a:lnTo>
                    <a:pt x="867" y="52"/>
                  </a:lnTo>
                  <a:lnTo>
                    <a:pt x="869" y="52"/>
                  </a:lnTo>
                  <a:lnTo>
                    <a:pt x="872" y="52"/>
                  </a:lnTo>
                  <a:lnTo>
                    <a:pt x="874" y="52"/>
                  </a:lnTo>
                  <a:lnTo>
                    <a:pt x="868" y="53"/>
                  </a:lnTo>
                  <a:lnTo>
                    <a:pt x="861" y="55"/>
                  </a:lnTo>
                  <a:lnTo>
                    <a:pt x="856" y="56"/>
                  </a:lnTo>
                  <a:lnTo>
                    <a:pt x="849" y="58"/>
                  </a:lnTo>
                  <a:lnTo>
                    <a:pt x="843" y="59"/>
                  </a:lnTo>
                  <a:lnTo>
                    <a:pt x="836" y="59"/>
                  </a:lnTo>
                  <a:lnTo>
                    <a:pt x="830" y="59"/>
                  </a:lnTo>
                  <a:lnTo>
                    <a:pt x="823" y="58"/>
                  </a:lnTo>
                  <a:lnTo>
                    <a:pt x="827" y="58"/>
                  </a:lnTo>
                  <a:lnTo>
                    <a:pt x="830" y="58"/>
                  </a:lnTo>
                  <a:lnTo>
                    <a:pt x="834" y="58"/>
                  </a:lnTo>
                  <a:lnTo>
                    <a:pt x="837" y="58"/>
                  </a:lnTo>
                  <a:lnTo>
                    <a:pt x="838" y="56"/>
                  </a:lnTo>
                  <a:lnTo>
                    <a:pt x="841" y="55"/>
                  </a:lnTo>
                  <a:lnTo>
                    <a:pt x="841" y="53"/>
                  </a:lnTo>
                  <a:lnTo>
                    <a:pt x="830" y="51"/>
                  </a:lnTo>
                  <a:lnTo>
                    <a:pt x="821" y="49"/>
                  </a:lnTo>
                  <a:lnTo>
                    <a:pt x="811" y="49"/>
                  </a:lnTo>
                  <a:lnTo>
                    <a:pt x="801" y="51"/>
                  </a:lnTo>
                  <a:lnTo>
                    <a:pt x="791" y="53"/>
                  </a:lnTo>
                  <a:lnTo>
                    <a:pt x="782" y="54"/>
                  </a:lnTo>
                  <a:lnTo>
                    <a:pt x="771" y="56"/>
                  </a:lnTo>
                  <a:lnTo>
                    <a:pt x="762" y="58"/>
                  </a:lnTo>
                  <a:lnTo>
                    <a:pt x="769" y="61"/>
                  </a:lnTo>
                  <a:lnTo>
                    <a:pt x="776" y="61"/>
                  </a:lnTo>
                  <a:lnTo>
                    <a:pt x="782" y="60"/>
                  </a:lnTo>
                  <a:lnTo>
                    <a:pt x="789" y="60"/>
                  </a:lnTo>
                  <a:lnTo>
                    <a:pt x="776" y="61"/>
                  </a:lnTo>
                  <a:lnTo>
                    <a:pt x="762" y="62"/>
                  </a:lnTo>
                  <a:lnTo>
                    <a:pt x="750" y="63"/>
                  </a:lnTo>
                  <a:lnTo>
                    <a:pt x="736" y="64"/>
                  </a:lnTo>
                  <a:lnTo>
                    <a:pt x="722" y="66"/>
                  </a:lnTo>
                  <a:lnTo>
                    <a:pt x="709" y="68"/>
                  </a:lnTo>
                  <a:lnTo>
                    <a:pt x="695" y="71"/>
                  </a:lnTo>
                  <a:lnTo>
                    <a:pt x="683" y="75"/>
                  </a:lnTo>
                  <a:lnTo>
                    <a:pt x="690" y="77"/>
                  </a:lnTo>
                  <a:lnTo>
                    <a:pt x="696" y="77"/>
                  </a:lnTo>
                  <a:lnTo>
                    <a:pt x="703" y="77"/>
                  </a:lnTo>
                  <a:lnTo>
                    <a:pt x="710" y="76"/>
                  </a:lnTo>
                  <a:lnTo>
                    <a:pt x="717" y="75"/>
                  </a:lnTo>
                  <a:lnTo>
                    <a:pt x="723" y="74"/>
                  </a:lnTo>
                  <a:lnTo>
                    <a:pt x="730" y="74"/>
                  </a:lnTo>
                  <a:lnTo>
                    <a:pt x="736" y="75"/>
                  </a:lnTo>
                  <a:lnTo>
                    <a:pt x="743" y="78"/>
                  </a:lnTo>
                  <a:lnTo>
                    <a:pt x="748" y="82"/>
                  </a:lnTo>
                  <a:lnTo>
                    <a:pt x="755" y="83"/>
                  </a:lnTo>
                  <a:lnTo>
                    <a:pt x="761" y="82"/>
                  </a:lnTo>
                  <a:lnTo>
                    <a:pt x="768" y="81"/>
                  </a:lnTo>
                  <a:lnTo>
                    <a:pt x="777" y="79"/>
                  </a:lnTo>
                  <a:lnTo>
                    <a:pt x="786" y="79"/>
                  </a:lnTo>
                  <a:lnTo>
                    <a:pt x="797" y="79"/>
                  </a:lnTo>
                  <a:lnTo>
                    <a:pt x="807" y="79"/>
                  </a:lnTo>
                  <a:lnTo>
                    <a:pt x="818" y="79"/>
                  </a:lnTo>
                  <a:lnTo>
                    <a:pt x="826" y="81"/>
                  </a:lnTo>
                  <a:lnTo>
                    <a:pt x="834" y="81"/>
                  </a:lnTo>
                  <a:lnTo>
                    <a:pt x="838" y="79"/>
                  </a:lnTo>
                  <a:lnTo>
                    <a:pt x="843" y="78"/>
                  </a:lnTo>
                  <a:lnTo>
                    <a:pt x="848" y="76"/>
                  </a:lnTo>
                  <a:lnTo>
                    <a:pt x="852" y="74"/>
                  </a:lnTo>
                  <a:lnTo>
                    <a:pt x="857" y="71"/>
                  </a:lnTo>
                  <a:lnTo>
                    <a:pt x="862" y="70"/>
                  </a:lnTo>
                  <a:lnTo>
                    <a:pt x="868" y="70"/>
                  </a:lnTo>
                  <a:lnTo>
                    <a:pt x="874" y="71"/>
                  </a:lnTo>
                  <a:lnTo>
                    <a:pt x="869" y="77"/>
                  </a:lnTo>
                  <a:lnTo>
                    <a:pt x="872" y="82"/>
                  </a:lnTo>
                  <a:lnTo>
                    <a:pt x="880" y="81"/>
                  </a:lnTo>
                  <a:lnTo>
                    <a:pt x="897" y="70"/>
                  </a:lnTo>
                  <a:lnTo>
                    <a:pt x="912" y="69"/>
                  </a:lnTo>
                  <a:lnTo>
                    <a:pt x="927" y="66"/>
                  </a:lnTo>
                  <a:lnTo>
                    <a:pt x="942" y="63"/>
                  </a:lnTo>
                  <a:lnTo>
                    <a:pt x="957" y="60"/>
                  </a:lnTo>
                  <a:lnTo>
                    <a:pt x="971" y="58"/>
                  </a:lnTo>
                  <a:lnTo>
                    <a:pt x="986" y="56"/>
                  </a:lnTo>
                  <a:lnTo>
                    <a:pt x="1001" y="58"/>
                  </a:lnTo>
                  <a:lnTo>
                    <a:pt x="1016" y="60"/>
                  </a:lnTo>
                  <a:lnTo>
                    <a:pt x="1015" y="63"/>
                  </a:lnTo>
                  <a:lnTo>
                    <a:pt x="1016" y="67"/>
                  </a:lnTo>
                  <a:lnTo>
                    <a:pt x="1017" y="69"/>
                  </a:lnTo>
                  <a:lnTo>
                    <a:pt x="1016" y="71"/>
                  </a:lnTo>
                  <a:lnTo>
                    <a:pt x="1014" y="71"/>
                  </a:lnTo>
                  <a:lnTo>
                    <a:pt x="1014" y="70"/>
                  </a:lnTo>
                  <a:lnTo>
                    <a:pt x="1012" y="67"/>
                  </a:lnTo>
                  <a:lnTo>
                    <a:pt x="1010" y="66"/>
                  </a:lnTo>
                  <a:lnTo>
                    <a:pt x="1002" y="67"/>
                  </a:lnTo>
                  <a:lnTo>
                    <a:pt x="996" y="71"/>
                  </a:lnTo>
                  <a:lnTo>
                    <a:pt x="990" y="76"/>
                  </a:lnTo>
                  <a:lnTo>
                    <a:pt x="985" y="81"/>
                  </a:lnTo>
                  <a:lnTo>
                    <a:pt x="989" y="82"/>
                  </a:lnTo>
                  <a:lnTo>
                    <a:pt x="994" y="82"/>
                  </a:lnTo>
                  <a:lnTo>
                    <a:pt x="999" y="82"/>
                  </a:lnTo>
                  <a:lnTo>
                    <a:pt x="1003" y="81"/>
                  </a:lnTo>
                  <a:lnTo>
                    <a:pt x="1008" y="81"/>
                  </a:lnTo>
                  <a:lnTo>
                    <a:pt x="1012" y="79"/>
                  </a:lnTo>
                  <a:lnTo>
                    <a:pt x="1017" y="79"/>
                  </a:lnTo>
                  <a:lnTo>
                    <a:pt x="1022" y="81"/>
                  </a:lnTo>
                  <a:lnTo>
                    <a:pt x="1012" y="82"/>
                  </a:lnTo>
                  <a:lnTo>
                    <a:pt x="1003" y="84"/>
                  </a:lnTo>
                  <a:lnTo>
                    <a:pt x="993" y="85"/>
                  </a:lnTo>
                  <a:lnTo>
                    <a:pt x="984" y="87"/>
                  </a:lnTo>
                  <a:lnTo>
                    <a:pt x="974" y="90"/>
                  </a:lnTo>
                  <a:lnTo>
                    <a:pt x="965" y="92"/>
                  </a:lnTo>
                  <a:lnTo>
                    <a:pt x="955" y="94"/>
                  </a:lnTo>
                  <a:lnTo>
                    <a:pt x="945" y="97"/>
                  </a:lnTo>
                  <a:lnTo>
                    <a:pt x="957" y="99"/>
                  </a:lnTo>
                  <a:lnTo>
                    <a:pt x="969" y="100"/>
                  </a:lnTo>
                  <a:lnTo>
                    <a:pt x="980" y="100"/>
                  </a:lnTo>
                  <a:lnTo>
                    <a:pt x="993" y="100"/>
                  </a:lnTo>
                  <a:lnTo>
                    <a:pt x="1004" y="98"/>
                  </a:lnTo>
                  <a:lnTo>
                    <a:pt x="1016" y="97"/>
                  </a:lnTo>
                  <a:lnTo>
                    <a:pt x="1027" y="94"/>
                  </a:lnTo>
                  <a:lnTo>
                    <a:pt x="1039" y="93"/>
                  </a:lnTo>
                  <a:lnTo>
                    <a:pt x="1034" y="96"/>
                  </a:lnTo>
                  <a:lnTo>
                    <a:pt x="1028" y="97"/>
                  </a:lnTo>
                  <a:lnTo>
                    <a:pt x="1023" y="99"/>
                  </a:lnTo>
                  <a:lnTo>
                    <a:pt x="1017" y="101"/>
                  </a:lnTo>
                  <a:lnTo>
                    <a:pt x="6" y="101"/>
                  </a:lnTo>
                  <a:lnTo>
                    <a:pt x="7" y="100"/>
                  </a:lnTo>
                  <a:lnTo>
                    <a:pt x="7" y="99"/>
                  </a:lnTo>
                  <a:lnTo>
                    <a:pt x="7" y="98"/>
                  </a:lnTo>
                  <a:lnTo>
                    <a:pt x="7" y="97"/>
                  </a:lnTo>
                  <a:lnTo>
                    <a:pt x="0" y="79"/>
                  </a:lnTo>
                  <a:lnTo>
                    <a:pt x="3" y="61"/>
                  </a:lnTo>
                  <a:lnTo>
                    <a:pt x="11" y="43"/>
                  </a:lnTo>
                  <a:lnTo>
                    <a:pt x="22" y="28"/>
                  </a:lnTo>
                  <a:lnTo>
                    <a:pt x="26" y="22"/>
                  </a:lnTo>
                  <a:lnTo>
                    <a:pt x="28" y="15"/>
                  </a:lnTo>
                  <a:lnTo>
                    <a:pt x="29" y="8"/>
                  </a:lnTo>
                  <a:lnTo>
                    <a:pt x="31" y="0"/>
                  </a:lnTo>
                  <a:lnTo>
                    <a:pt x="649" y="0"/>
                  </a:lnTo>
                  <a:lnTo>
                    <a:pt x="642" y="3"/>
                  </a:lnTo>
                  <a:lnTo>
                    <a:pt x="638" y="7"/>
                  </a:lnTo>
                  <a:lnTo>
                    <a:pt x="637" y="10"/>
                  </a:lnTo>
                  <a:lnTo>
                    <a:pt x="640" y="15"/>
                  </a:lnTo>
                  <a:lnTo>
                    <a:pt x="635" y="15"/>
                  </a:lnTo>
                  <a:lnTo>
                    <a:pt x="631" y="14"/>
                  </a:lnTo>
                  <a:lnTo>
                    <a:pt x="628" y="15"/>
                  </a:lnTo>
                  <a:lnTo>
                    <a:pt x="628" y="16"/>
                  </a:lnTo>
                  <a:lnTo>
                    <a:pt x="628" y="20"/>
                  </a:lnTo>
                  <a:lnTo>
                    <a:pt x="632" y="21"/>
                  </a:lnTo>
                  <a:lnTo>
                    <a:pt x="637" y="20"/>
                  </a:lnTo>
                  <a:lnTo>
                    <a:pt x="643" y="16"/>
                  </a:lnTo>
                  <a:lnTo>
                    <a:pt x="650" y="14"/>
                  </a:lnTo>
                  <a:lnTo>
                    <a:pt x="658" y="10"/>
                  </a:lnTo>
                  <a:lnTo>
                    <a:pt x="667" y="8"/>
                  </a:lnTo>
                  <a:lnTo>
                    <a:pt x="675" y="7"/>
                  </a:lnTo>
                  <a:lnTo>
                    <a:pt x="663" y="11"/>
                  </a:lnTo>
                  <a:lnTo>
                    <a:pt x="656" y="14"/>
                  </a:lnTo>
                  <a:lnTo>
                    <a:pt x="653" y="16"/>
                  </a:lnTo>
                  <a:lnTo>
                    <a:pt x="654" y="16"/>
                  </a:lnTo>
                  <a:lnTo>
                    <a:pt x="656" y="17"/>
                  </a:lnTo>
                  <a:lnTo>
                    <a:pt x="662" y="16"/>
                  </a:lnTo>
                  <a:lnTo>
                    <a:pt x="669" y="15"/>
                  </a:lnTo>
                  <a:lnTo>
                    <a:pt x="677" y="13"/>
                  </a:lnTo>
                  <a:lnTo>
                    <a:pt x="677" y="16"/>
                  </a:lnTo>
                  <a:lnTo>
                    <a:pt x="679" y="18"/>
                  </a:lnTo>
                  <a:lnTo>
                    <a:pt x="683" y="17"/>
                  </a:lnTo>
                  <a:lnTo>
                    <a:pt x="683" y="13"/>
                  </a:lnTo>
                  <a:lnTo>
                    <a:pt x="691" y="15"/>
                  </a:lnTo>
                  <a:lnTo>
                    <a:pt x="699" y="16"/>
                  </a:lnTo>
                  <a:lnTo>
                    <a:pt x="705" y="16"/>
                  </a:lnTo>
                  <a:lnTo>
                    <a:pt x="709" y="16"/>
                  </a:lnTo>
                  <a:lnTo>
                    <a:pt x="710" y="15"/>
                  </a:lnTo>
                  <a:lnTo>
                    <a:pt x="709" y="14"/>
                  </a:lnTo>
                  <a:lnTo>
                    <a:pt x="703" y="11"/>
                  </a:lnTo>
                  <a:lnTo>
                    <a:pt x="694" y="9"/>
                  </a:lnTo>
                  <a:lnTo>
                    <a:pt x="699" y="8"/>
                  </a:lnTo>
                  <a:lnTo>
                    <a:pt x="703" y="7"/>
                  </a:lnTo>
                  <a:lnTo>
                    <a:pt x="709" y="7"/>
                  </a:lnTo>
                  <a:lnTo>
                    <a:pt x="714" y="6"/>
                  </a:lnTo>
                  <a:lnTo>
                    <a:pt x="720" y="6"/>
                  </a:lnTo>
                  <a:lnTo>
                    <a:pt x="724" y="5"/>
                  </a:lnTo>
                  <a:lnTo>
                    <a:pt x="730" y="5"/>
                  </a:lnTo>
                  <a:lnTo>
                    <a:pt x="735" y="3"/>
                  </a:lnTo>
                  <a:lnTo>
                    <a:pt x="745" y="2"/>
                  </a:lnTo>
                  <a:lnTo>
                    <a:pt x="755" y="1"/>
                  </a:lnTo>
                  <a:lnTo>
                    <a:pt x="766" y="1"/>
                  </a:lnTo>
                  <a:lnTo>
                    <a:pt x="775" y="2"/>
                  </a:lnTo>
                  <a:lnTo>
                    <a:pt x="785" y="2"/>
                  </a:lnTo>
                  <a:lnTo>
                    <a:pt x="796" y="2"/>
                  </a:lnTo>
                  <a:lnTo>
                    <a:pt x="805" y="2"/>
                  </a:lnTo>
                  <a:lnTo>
                    <a:pt x="815" y="0"/>
                  </a:lnTo>
                  <a:lnTo>
                    <a:pt x="830"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3134" name="Group 57">
            <a:extLst>
              <a:ext uri="{FF2B5EF4-FFF2-40B4-BE49-F238E27FC236}">
                <a16:creationId xmlns:a16="http://schemas.microsoft.com/office/drawing/2014/main" id="{4D8469A6-D6BC-4ED7-AC7A-AB4809DD3DF4}"/>
              </a:ext>
            </a:extLst>
          </p:cNvPr>
          <p:cNvGrpSpPr>
            <a:grpSpLocks/>
          </p:cNvGrpSpPr>
          <p:nvPr/>
        </p:nvGrpSpPr>
        <p:grpSpPr bwMode="auto">
          <a:xfrm>
            <a:off x="3048000" y="1827213"/>
            <a:ext cx="3200400" cy="609600"/>
            <a:chOff x="1728" y="1296"/>
            <a:chExt cx="2256" cy="384"/>
          </a:xfrm>
        </p:grpSpPr>
        <p:grpSp>
          <p:nvGrpSpPr>
            <p:cNvPr id="133145" name="Group 58">
              <a:extLst>
                <a:ext uri="{FF2B5EF4-FFF2-40B4-BE49-F238E27FC236}">
                  <a16:creationId xmlns:a16="http://schemas.microsoft.com/office/drawing/2014/main" id="{B8E4D00D-B5E1-473D-9415-B1ECF98EE843}"/>
                </a:ext>
              </a:extLst>
            </p:cNvPr>
            <p:cNvGrpSpPr>
              <a:grpSpLocks/>
            </p:cNvGrpSpPr>
            <p:nvPr/>
          </p:nvGrpSpPr>
          <p:grpSpPr bwMode="auto">
            <a:xfrm>
              <a:off x="1776" y="1344"/>
              <a:ext cx="2160" cy="336"/>
              <a:chOff x="1728" y="384"/>
              <a:chExt cx="2123" cy="288"/>
            </a:xfrm>
          </p:grpSpPr>
          <p:sp>
            <p:nvSpPr>
              <p:cNvPr id="133155" name="Rectangle 59">
                <a:extLst>
                  <a:ext uri="{FF2B5EF4-FFF2-40B4-BE49-F238E27FC236}">
                    <a16:creationId xmlns:a16="http://schemas.microsoft.com/office/drawing/2014/main" id="{C5934017-8556-47D2-BA9F-D58A231C2362}"/>
                  </a:ext>
                </a:extLst>
              </p:cNvPr>
              <p:cNvSpPr>
                <a:spLocks noChangeArrowheads="1"/>
              </p:cNvSpPr>
              <p:nvPr/>
            </p:nvSpPr>
            <p:spPr bwMode="auto">
              <a:xfrm>
                <a:off x="1728" y="384"/>
                <a:ext cx="2123" cy="288"/>
              </a:xfrm>
              <a:prstGeom prst="rect">
                <a:avLst/>
              </a:prstGeom>
              <a:solidFill>
                <a:srgbClr val="7023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3156" name="Freeform 60">
                <a:extLst>
                  <a:ext uri="{FF2B5EF4-FFF2-40B4-BE49-F238E27FC236}">
                    <a16:creationId xmlns:a16="http://schemas.microsoft.com/office/drawing/2014/main" id="{A72BD2CF-2331-4D0C-A6DB-B5526FE1C8F0}"/>
                  </a:ext>
                </a:extLst>
              </p:cNvPr>
              <p:cNvSpPr>
                <a:spLocks/>
              </p:cNvSpPr>
              <p:nvPr/>
            </p:nvSpPr>
            <p:spPr bwMode="auto">
              <a:xfrm>
                <a:off x="1750" y="391"/>
                <a:ext cx="65" cy="24"/>
              </a:xfrm>
              <a:custGeom>
                <a:avLst/>
                <a:gdLst>
                  <a:gd name="T0" fmla="*/ 65 w 161"/>
                  <a:gd name="T1" fmla="*/ 12 h 144"/>
                  <a:gd name="T2" fmla="*/ 64 w 161"/>
                  <a:gd name="T3" fmla="*/ 10 h 144"/>
                  <a:gd name="T4" fmla="*/ 64 w 161"/>
                  <a:gd name="T5" fmla="*/ 8 h 144"/>
                  <a:gd name="T6" fmla="*/ 61 w 161"/>
                  <a:gd name="T7" fmla="*/ 7 h 144"/>
                  <a:gd name="T8" fmla="*/ 59 w 161"/>
                  <a:gd name="T9" fmla="*/ 5 h 144"/>
                  <a:gd name="T10" fmla="*/ 55 w 161"/>
                  <a:gd name="T11" fmla="*/ 3 h 144"/>
                  <a:gd name="T12" fmla="*/ 50 w 161"/>
                  <a:gd name="T13" fmla="*/ 2 h 144"/>
                  <a:gd name="T14" fmla="*/ 47 w 161"/>
                  <a:gd name="T15" fmla="*/ 1 h 144"/>
                  <a:gd name="T16" fmla="*/ 42 w 161"/>
                  <a:gd name="T17" fmla="*/ 1 h 144"/>
                  <a:gd name="T18" fmla="*/ 36 w 161"/>
                  <a:gd name="T19" fmla="*/ 0 h 144"/>
                  <a:gd name="T20" fmla="*/ 31 w 161"/>
                  <a:gd name="T21" fmla="*/ 0 h 144"/>
                  <a:gd name="T22" fmla="*/ 26 w 161"/>
                  <a:gd name="T23" fmla="*/ 0 h 144"/>
                  <a:gd name="T24" fmla="*/ 21 w 161"/>
                  <a:gd name="T25" fmla="*/ 1 h 144"/>
                  <a:gd name="T26" fmla="*/ 16 w 161"/>
                  <a:gd name="T27" fmla="*/ 2 h 144"/>
                  <a:gd name="T28" fmla="*/ 11 w 161"/>
                  <a:gd name="T29" fmla="*/ 3 h 144"/>
                  <a:gd name="T30" fmla="*/ 7 w 161"/>
                  <a:gd name="T31" fmla="*/ 4 h 144"/>
                  <a:gd name="T32" fmla="*/ 5 w 161"/>
                  <a:gd name="T33" fmla="*/ 6 h 144"/>
                  <a:gd name="T34" fmla="*/ 2 w 161"/>
                  <a:gd name="T35" fmla="*/ 7 h 144"/>
                  <a:gd name="T36" fmla="*/ 1 w 161"/>
                  <a:gd name="T37" fmla="*/ 9 h 144"/>
                  <a:gd name="T38" fmla="*/ 0 w 161"/>
                  <a:gd name="T39" fmla="*/ 11 h 144"/>
                  <a:gd name="T40" fmla="*/ 0 w 161"/>
                  <a:gd name="T41" fmla="*/ 13 h 144"/>
                  <a:gd name="T42" fmla="*/ 1 w 161"/>
                  <a:gd name="T43" fmla="*/ 15 h 144"/>
                  <a:gd name="T44" fmla="*/ 2 w 161"/>
                  <a:gd name="T45" fmla="*/ 17 h 144"/>
                  <a:gd name="T46" fmla="*/ 5 w 161"/>
                  <a:gd name="T47" fmla="*/ 18 h 144"/>
                  <a:gd name="T48" fmla="*/ 8 w 161"/>
                  <a:gd name="T49" fmla="*/ 20 h 144"/>
                  <a:gd name="T50" fmla="*/ 12 w 161"/>
                  <a:gd name="T51" fmla="*/ 21 h 144"/>
                  <a:gd name="T52" fmla="*/ 16 w 161"/>
                  <a:gd name="T53" fmla="*/ 23 h 144"/>
                  <a:gd name="T54" fmla="*/ 21 w 161"/>
                  <a:gd name="T55" fmla="*/ 23 h 144"/>
                  <a:gd name="T56" fmla="*/ 26 w 161"/>
                  <a:gd name="T57" fmla="*/ 24 h 144"/>
                  <a:gd name="T58" fmla="*/ 31 w 161"/>
                  <a:gd name="T59" fmla="*/ 24 h 144"/>
                  <a:gd name="T60" fmla="*/ 37 w 161"/>
                  <a:gd name="T61" fmla="*/ 24 h 144"/>
                  <a:gd name="T62" fmla="*/ 42 w 161"/>
                  <a:gd name="T63" fmla="*/ 23 h 144"/>
                  <a:gd name="T64" fmla="*/ 47 w 161"/>
                  <a:gd name="T65" fmla="*/ 23 h 144"/>
                  <a:gd name="T66" fmla="*/ 52 w 161"/>
                  <a:gd name="T67" fmla="*/ 22 h 144"/>
                  <a:gd name="T68" fmla="*/ 55 w 161"/>
                  <a:gd name="T69" fmla="*/ 21 h 144"/>
                  <a:gd name="T70" fmla="*/ 59 w 161"/>
                  <a:gd name="T71" fmla="*/ 19 h 144"/>
                  <a:gd name="T72" fmla="*/ 61 w 161"/>
                  <a:gd name="T73" fmla="*/ 18 h 144"/>
                  <a:gd name="T74" fmla="*/ 64 w 161"/>
                  <a:gd name="T75" fmla="*/ 16 h 144"/>
                  <a:gd name="T76" fmla="*/ 64 w 161"/>
                  <a:gd name="T77" fmla="*/ 14 h 144"/>
                  <a:gd name="T78" fmla="*/ 65 w 161"/>
                  <a:gd name="T79" fmla="*/ 12 h 144"/>
                  <a:gd name="T80" fmla="*/ 65 w 161"/>
                  <a:gd name="T81" fmla="*/ 12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1" h="144">
                    <a:moveTo>
                      <a:pt x="161" y="72"/>
                    </a:moveTo>
                    <a:lnTo>
                      <a:pt x="159" y="60"/>
                    </a:lnTo>
                    <a:lnTo>
                      <a:pt x="158" y="50"/>
                    </a:lnTo>
                    <a:lnTo>
                      <a:pt x="152" y="39"/>
                    </a:lnTo>
                    <a:lnTo>
                      <a:pt x="146" y="28"/>
                    </a:lnTo>
                    <a:lnTo>
                      <a:pt x="137" y="20"/>
                    </a:lnTo>
                    <a:lnTo>
                      <a:pt x="125" y="12"/>
                    </a:lnTo>
                    <a:lnTo>
                      <a:pt x="116" y="7"/>
                    </a:lnTo>
                    <a:lnTo>
                      <a:pt x="104" y="4"/>
                    </a:lnTo>
                    <a:lnTo>
                      <a:pt x="90" y="0"/>
                    </a:lnTo>
                    <a:lnTo>
                      <a:pt x="78" y="0"/>
                    </a:lnTo>
                    <a:lnTo>
                      <a:pt x="64" y="2"/>
                    </a:lnTo>
                    <a:lnTo>
                      <a:pt x="52" y="5"/>
                    </a:lnTo>
                    <a:lnTo>
                      <a:pt x="40" y="10"/>
                    </a:lnTo>
                    <a:lnTo>
                      <a:pt x="28" y="16"/>
                    </a:lnTo>
                    <a:lnTo>
                      <a:pt x="18" y="25"/>
                    </a:lnTo>
                    <a:lnTo>
                      <a:pt x="12" y="34"/>
                    </a:lnTo>
                    <a:lnTo>
                      <a:pt x="6" y="44"/>
                    </a:lnTo>
                    <a:lnTo>
                      <a:pt x="3" y="55"/>
                    </a:lnTo>
                    <a:lnTo>
                      <a:pt x="0" y="67"/>
                    </a:lnTo>
                    <a:lnTo>
                      <a:pt x="0" y="77"/>
                    </a:lnTo>
                    <a:lnTo>
                      <a:pt x="3" y="90"/>
                    </a:lnTo>
                    <a:lnTo>
                      <a:pt x="6" y="101"/>
                    </a:lnTo>
                    <a:lnTo>
                      <a:pt x="12" y="110"/>
                    </a:lnTo>
                    <a:lnTo>
                      <a:pt x="21" y="120"/>
                    </a:lnTo>
                    <a:lnTo>
                      <a:pt x="30" y="128"/>
                    </a:lnTo>
                    <a:lnTo>
                      <a:pt x="40" y="136"/>
                    </a:lnTo>
                    <a:lnTo>
                      <a:pt x="52" y="139"/>
                    </a:lnTo>
                    <a:lnTo>
                      <a:pt x="64" y="142"/>
                    </a:lnTo>
                    <a:lnTo>
                      <a:pt x="78" y="144"/>
                    </a:lnTo>
                    <a:lnTo>
                      <a:pt x="92" y="144"/>
                    </a:lnTo>
                    <a:lnTo>
                      <a:pt x="104" y="140"/>
                    </a:lnTo>
                    <a:lnTo>
                      <a:pt x="116" y="137"/>
                    </a:lnTo>
                    <a:lnTo>
                      <a:pt x="128" y="130"/>
                    </a:lnTo>
                    <a:lnTo>
                      <a:pt x="137" y="123"/>
                    </a:lnTo>
                    <a:lnTo>
                      <a:pt x="146" y="115"/>
                    </a:lnTo>
                    <a:lnTo>
                      <a:pt x="152" y="105"/>
                    </a:lnTo>
                    <a:lnTo>
                      <a:pt x="158" y="93"/>
                    </a:lnTo>
                    <a:lnTo>
                      <a:pt x="159" y="83"/>
                    </a:lnTo>
                    <a:lnTo>
                      <a:pt x="161" y="72"/>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7" name="Freeform 61">
                <a:extLst>
                  <a:ext uri="{FF2B5EF4-FFF2-40B4-BE49-F238E27FC236}">
                    <a16:creationId xmlns:a16="http://schemas.microsoft.com/office/drawing/2014/main" id="{94E70ADF-1C83-4D95-BB00-C49BC50FE8CF}"/>
                  </a:ext>
                </a:extLst>
              </p:cNvPr>
              <p:cNvSpPr>
                <a:spLocks/>
              </p:cNvSpPr>
              <p:nvPr/>
            </p:nvSpPr>
            <p:spPr bwMode="auto">
              <a:xfrm>
                <a:off x="3763" y="391"/>
                <a:ext cx="64" cy="24"/>
              </a:xfrm>
              <a:custGeom>
                <a:avLst/>
                <a:gdLst>
                  <a:gd name="T0" fmla="*/ 64 w 160"/>
                  <a:gd name="T1" fmla="*/ 12 h 144"/>
                  <a:gd name="T2" fmla="*/ 64 w 160"/>
                  <a:gd name="T3" fmla="*/ 10 h 144"/>
                  <a:gd name="T4" fmla="*/ 62 w 160"/>
                  <a:gd name="T5" fmla="*/ 8 h 144"/>
                  <a:gd name="T6" fmla="*/ 61 w 160"/>
                  <a:gd name="T7" fmla="*/ 7 h 144"/>
                  <a:gd name="T8" fmla="*/ 58 w 160"/>
                  <a:gd name="T9" fmla="*/ 5 h 144"/>
                  <a:gd name="T10" fmla="*/ 55 w 160"/>
                  <a:gd name="T11" fmla="*/ 3 h 144"/>
                  <a:gd name="T12" fmla="*/ 50 w 160"/>
                  <a:gd name="T13" fmla="*/ 2 h 144"/>
                  <a:gd name="T14" fmla="*/ 46 w 160"/>
                  <a:gd name="T15" fmla="*/ 1 h 144"/>
                  <a:gd name="T16" fmla="*/ 41 w 160"/>
                  <a:gd name="T17" fmla="*/ 1 h 144"/>
                  <a:gd name="T18" fmla="*/ 36 w 160"/>
                  <a:gd name="T19" fmla="*/ 0 h 144"/>
                  <a:gd name="T20" fmla="*/ 31 w 160"/>
                  <a:gd name="T21" fmla="*/ 0 h 144"/>
                  <a:gd name="T22" fmla="*/ 26 w 160"/>
                  <a:gd name="T23" fmla="*/ 0 h 144"/>
                  <a:gd name="T24" fmla="*/ 21 w 160"/>
                  <a:gd name="T25" fmla="*/ 1 h 144"/>
                  <a:gd name="T26" fmla="*/ 16 w 160"/>
                  <a:gd name="T27" fmla="*/ 2 h 144"/>
                  <a:gd name="T28" fmla="*/ 12 w 160"/>
                  <a:gd name="T29" fmla="*/ 3 h 144"/>
                  <a:gd name="T30" fmla="*/ 8 w 160"/>
                  <a:gd name="T31" fmla="*/ 4 h 144"/>
                  <a:gd name="T32" fmla="*/ 5 w 160"/>
                  <a:gd name="T33" fmla="*/ 6 h 144"/>
                  <a:gd name="T34" fmla="*/ 2 w 160"/>
                  <a:gd name="T35" fmla="*/ 7 h 144"/>
                  <a:gd name="T36" fmla="*/ 0 w 160"/>
                  <a:gd name="T37" fmla="*/ 9 h 144"/>
                  <a:gd name="T38" fmla="*/ 0 w 160"/>
                  <a:gd name="T39" fmla="*/ 11 h 144"/>
                  <a:gd name="T40" fmla="*/ 0 w 160"/>
                  <a:gd name="T41" fmla="*/ 13 h 144"/>
                  <a:gd name="T42" fmla="*/ 0 w 160"/>
                  <a:gd name="T43" fmla="*/ 15 h 144"/>
                  <a:gd name="T44" fmla="*/ 2 w 160"/>
                  <a:gd name="T45" fmla="*/ 17 h 144"/>
                  <a:gd name="T46" fmla="*/ 5 w 160"/>
                  <a:gd name="T47" fmla="*/ 18 h 144"/>
                  <a:gd name="T48" fmla="*/ 8 w 160"/>
                  <a:gd name="T49" fmla="*/ 20 h 144"/>
                  <a:gd name="T50" fmla="*/ 12 w 160"/>
                  <a:gd name="T51" fmla="*/ 21 h 144"/>
                  <a:gd name="T52" fmla="*/ 16 w 160"/>
                  <a:gd name="T53" fmla="*/ 23 h 144"/>
                  <a:gd name="T54" fmla="*/ 21 w 160"/>
                  <a:gd name="T55" fmla="*/ 23 h 144"/>
                  <a:gd name="T56" fmla="*/ 26 w 160"/>
                  <a:gd name="T57" fmla="*/ 24 h 144"/>
                  <a:gd name="T58" fmla="*/ 31 w 160"/>
                  <a:gd name="T59" fmla="*/ 24 h 144"/>
                  <a:gd name="T60" fmla="*/ 36 w 160"/>
                  <a:gd name="T61" fmla="*/ 24 h 144"/>
                  <a:gd name="T62" fmla="*/ 41 w 160"/>
                  <a:gd name="T63" fmla="*/ 23 h 144"/>
                  <a:gd name="T64" fmla="*/ 46 w 160"/>
                  <a:gd name="T65" fmla="*/ 23 h 144"/>
                  <a:gd name="T66" fmla="*/ 50 w 160"/>
                  <a:gd name="T67" fmla="*/ 22 h 144"/>
                  <a:gd name="T68" fmla="*/ 55 w 160"/>
                  <a:gd name="T69" fmla="*/ 21 h 144"/>
                  <a:gd name="T70" fmla="*/ 58 w 160"/>
                  <a:gd name="T71" fmla="*/ 19 h 144"/>
                  <a:gd name="T72" fmla="*/ 61 w 160"/>
                  <a:gd name="T73" fmla="*/ 18 h 144"/>
                  <a:gd name="T74" fmla="*/ 62 w 160"/>
                  <a:gd name="T75" fmla="*/ 16 h 144"/>
                  <a:gd name="T76" fmla="*/ 64 w 160"/>
                  <a:gd name="T77" fmla="*/ 14 h 144"/>
                  <a:gd name="T78" fmla="*/ 64 w 160"/>
                  <a:gd name="T79" fmla="*/ 12 h 144"/>
                  <a:gd name="T80" fmla="*/ 64 w 160"/>
                  <a:gd name="T81" fmla="*/ 12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 h="144">
                    <a:moveTo>
                      <a:pt x="160" y="72"/>
                    </a:moveTo>
                    <a:lnTo>
                      <a:pt x="160" y="60"/>
                    </a:lnTo>
                    <a:lnTo>
                      <a:pt x="156" y="50"/>
                    </a:lnTo>
                    <a:lnTo>
                      <a:pt x="153" y="39"/>
                    </a:lnTo>
                    <a:lnTo>
                      <a:pt x="144" y="28"/>
                    </a:lnTo>
                    <a:lnTo>
                      <a:pt x="137" y="20"/>
                    </a:lnTo>
                    <a:lnTo>
                      <a:pt x="125" y="12"/>
                    </a:lnTo>
                    <a:lnTo>
                      <a:pt x="114" y="7"/>
                    </a:lnTo>
                    <a:lnTo>
                      <a:pt x="103" y="4"/>
                    </a:lnTo>
                    <a:lnTo>
                      <a:pt x="89" y="0"/>
                    </a:lnTo>
                    <a:lnTo>
                      <a:pt x="77" y="0"/>
                    </a:lnTo>
                    <a:lnTo>
                      <a:pt x="64" y="2"/>
                    </a:lnTo>
                    <a:lnTo>
                      <a:pt x="52" y="5"/>
                    </a:lnTo>
                    <a:lnTo>
                      <a:pt x="40" y="10"/>
                    </a:lnTo>
                    <a:lnTo>
                      <a:pt x="29" y="16"/>
                    </a:lnTo>
                    <a:lnTo>
                      <a:pt x="19" y="25"/>
                    </a:lnTo>
                    <a:lnTo>
                      <a:pt x="12" y="34"/>
                    </a:lnTo>
                    <a:lnTo>
                      <a:pt x="6" y="44"/>
                    </a:lnTo>
                    <a:lnTo>
                      <a:pt x="1" y="55"/>
                    </a:lnTo>
                    <a:lnTo>
                      <a:pt x="0" y="67"/>
                    </a:lnTo>
                    <a:lnTo>
                      <a:pt x="0" y="77"/>
                    </a:lnTo>
                    <a:lnTo>
                      <a:pt x="1" y="90"/>
                    </a:lnTo>
                    <a:lnTo>
                      <a:pt x="6" y="101"/>
                    </a:lnTo>
                    <a:lnTo>
                      <a:pt x="12" y="110"/>
                    </a:lnTo>
                    <a:lnTo>
                      <a:pt x="19" y="120"/>
                    </a:lnTo>
                    <a:lnTo>
                      <a:pt x="29" y="128"/>
                    </a:lnTo>
                    <a:lnTo>
                      <a:pt x="40" y="136"/>
                    </a:lnTo>
                    <a:lnTo>
                      <a:pt x="52" y="139"/>
                    </a:lnTo>
                    <a:lnTo>
                      <a:pt x="65" y="142"/>
                    </a:lnTo>
                    <a:lnTo>
                      <a:pt x="77" y="144"/>
                    </a:lnTo>
                    <a:lnTo>
                      <a:pt x="91" y="144"/>
                    </a:lnTo>
                    <a:lnTo>
                      <a:pt x="103" y="140"/>
                    </a:lnTo>
                    <a:lnTo>
                      <a:pt x="114" y="137"/>
                    </a:lnTo>
                    <a:lnTo>
                      <a:pt x="126" y="130"/>
                    </a:lnTo>
                    <a:lnTo>
                      <a:pt x="137" y="123"/>
                    </a:lnTo>
                    <a:lnTo>
                      <a:pt x="144" y="115"/>
                    </a:lnTo>
                    <a:lnTo>
                      <a:pt x="153" y="105"/>
                    </a:lnTo>
                    <a:lnTo>
                      <a:pt x="156" y="93"/>
                    </a:lnTo>
                    <a:lnTo>
                      <a:pt x="160" y="83"/>
                    </a:lnTo>
                    <a:lnTo>
                      <a:pt x="160" y="72"/>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8" name="Freeform 62">
                <a:extLst>
                  <a:ext uri="{FF2B5EF4-FFF2-40B4-BE49-F238E27FC236}">
                    <a16:creationId xmlns:a16="http://schemas.microsoft.com/office/drawing/2014/main" id="{08882C1A-E364-4CE5-B1AC-7CB944AFCF3A}"/>
                  </a:ext>
                </a:extLst>
              </p:cNvPr>
              <p:cNvSpPr>
                <a:spLocks/>
              </p:cNvSpPr>
              <p:nvPr/>
            </p:nvSpPr>
            <p:spPr bwMode="auto">
              <a:xfrm>
                <a:off x="1750" y="641"/>
                <a:ext cx="65" cy="24"/>
              </a:xfrm>
              <a:custGeom>
                <a:avLst/>
                <a:gdLst>
                  <a:gd name="T0" fmla="*/ 65 w 161"/>
                  <a:gd name="T1" fmla="*/ 12 h 144"/>
                  <a:gd name="T2" fmla="*/ 64 w 161"/>
                  <a:gd name="T3" fmla="*/ 10 h 144"/>
                  <a:gd name="T4" fmla="*/ 64 w 161"/>
                  <a:gd name="T5" fmla="*/ 8 h 144"/>
                  <a:gd name="T6" fmla="*/ 61 w 161"/>
                  <a:gd name="T7" fmla="*/ 7 h 144"/>
                  <a:gd name="T8" fmla="*/ 59 w 161"/>
                  <a:gd name="T9" fmla="*/ 5 h 144"/>
                  <a:gd name="T10" fmla="*/ 55 w 161"/>
                  <a:gd name="T11" fmla="*/ 4 h 144"/>
                  <a:gd name="T12" fmla="*/ 50 w 161"/>
                  <a:gd name="T13" fmla="*/ 2 h 144"/>
                  <a:gd name="T14" fmla="*/ 47 w 161"/>
                  <a:gd name="T15" fmla="*/ 1 h 144"/>
                  <a:gd name="T16" fmla="*/ 42 w 161"/>
                  <a:gd name="T17" fmla="*/ 1 h 144"/>
                  <a:gd name="T18" fmla="*/ 36 w 161"/>
                  <a:gd name="T19" fmla="*/ 0 h 144"/>
                  <a:gd name="T20" fmla="*/ 31 w 161"/>
                  <a:gd name="T21" fmla="*/ 0 h 144"/>
                  <a:gd name="T22" fmla="*/ 26 w 161"/>
                  <a:gd name="T23" fmla="*/ 0 h 144"/>
                  <a:gd name="T24" fmla="*/ 21 w 161"/>
                  <a:gd name="T25" fmla="*/ 1 h 144"/>
                  <a:gd name="T26" fmla="*/ 16 w 161"/>
                  <a:gd name="T27" fmla="*/ 2 h 144"/>
                  <a:gd name="T28" fmla="*/ 11 w 161"/>
                  <a:gd name="T29" fmla="*/ 3 h 144"/>
                  <a:gd name="T30" fmla="*/ 7 w 161"/>
                  <a:gd name="T31" fmla="*/ 4 h 144"/>
                  <a:gd name="T32" fmla="*/ 5 w 161"/>
                  <a:gd name="T33" fmla="*/ 6 h 144"/>
                  <a:gd name="T34" fmla="*/ 2 w 161"/>
                  <a:gd name="T35" fmla="*/ 7 h 144"/>
                  <a:gd name="T36" fmla="*/ 1 w 161"/>
                  <a:gd name="T37" fmla="*/ 9 h 144"/>
                  <a:gd name="T38" fmla="*/ 0 w 161"/>
                  <a:gd name="T39" fmla="*/ 11 h 144"/>
                  <a:gd name="T40" fmla="*/ 0 w 161"/>
                  <a:gd name="T41" fmla="*/ 13 h 144"/>
                  <a:gd name="T42" fmla="*/ 1 w 161"/>
                  <a:gd name="T43" fmla="*/ 15 h 144"/>
                  <a:gd name="T44" fmla="*/ 2 w 161"/>
                  <a:gd name="T45" fmla="*/ 17 h 144"/>
                  <a:gd name="T46" fmla="*/ 5 w 161"/>
                  <a:gd name="T47" fmla="*/ 18 h 144"/>
                  <a:gd name="T48" fmla="*/ 8 w 161"/>
                  <a:gd name="T49" fmla="*/ 20 h 144"/>
                  <a:gd name="T50" fmla="*/ 12 w 161"/>
                  <a:gd name="T51" fmla="*/ 21 h 144"/>
                  <a:gd name="T52" fmla="*/ 16 w 161"/>
                  <a:gd name="T53" fmla="*/ 23 h 144"/>
                  <a:gd name="T54" fmla="*/ 21 w 161"/>
                  <a:gd name="T55" fmla="*/ 23 h 144"/>
                  <a:gd name="T56" fmla="*/ 26 w 161"/>
                  <a:gd name="T57" fmla="*/ 24 h 144"/>
                  <a:gd name="T58" fmla="*/ 31 w 161"/>
                  <a:gd name="T59" fmla="*/ 24 h 144"/>
                  <a:gd name="T60" fmla="*/ 37 w 161"/>
                  <a:gd name="T61" fmla="*/ 24 h 144"/>
                  <a:gd name="T62" fmla="*/ 42 w 161"/>
                  <a:gd name="T63" fmla="*/ 23 h 144"/>
                  <a:gd name="T64" fmla="*/ 47 w 161"/>
                  <a:gd name="T65" fmla="*/ 23 h 144"/>
                  <a:gd name="T66" fmla="*/ 52 w 161"/>
                  <a:gd name="T67" fmla="*/ 22 h 144"/>
                  <a:gd name="T68" fmla="*/ 55 w 161"/>
                  <a:gd name="T69" fmla="*/ 21 h 144"/>
                  <a:gd name="T70" fmla="*/ 59 w 161"/>
                  <a:gd name="T71" fmla="*/ 19 h 144"/>
                  <a:gd name="T72" fmla="*/ 61 w 161"/>
                  <a:gd name="T73" fmla="*/ 18 h 144"/>
                  <a:gd name="T74" fmla="*/ 64 w 161"/>
                  <a:gd name="T75" fmla="*/ 16 h 144"/>
                  <a:gd name="T76" fmla="*/ 64 w 161"/>
                  <a:gd name="T77" fmla="*/ 14 h 144"/>
                  <a:gd name="T78" fmla="*/ 65 w 161"/>
                  <a:gd name="T79" fmla="*/ 12 h 144"/>
                  <a:gd name="T80" fmla="*/ 65 w 161"/>
                  <a:gd name="T81" fmla="*/ 12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1" h="144">
                    <a:moveTo>
                      <a:pt x="161" y="72"/>
                    </a:moveTo>
                    <a:lnTo>
                      <a:pt x="159" y="61"/>
                    </a:lnTo>
                    <a:lnTo>
                      <a:pt x="158" y="49"/>
                    </a:lnTo>
                    <a:lnTo>
                      <a:pt x="152" y="39"/>
                    </a:lnTo>
                    <a:lnTo>
                      <a:pt x="146" y="29"/>
                    </a:lnTo>
                    <a:lnTo>
                      <a:pt x="137" y="21"/>
                    </a:lnTo>
                    <a:lnTo>
                      <a:pt x="125" y="12"/>
                    </a:lnTo>
                    <a:lnTo>
                      <a:pt x="116" y="7"/>
                    </a:lnTo>
                    <a:lnTo>
                      <a:pt x="104" y="4"/>
                    </a:lnTo>
                    <a:lnTo>
                      <a:pt x="90" y="2"/>
                    </a:lnTo>
                    <a:lnTo>
                      <a:pt x="78" y="0"/>
                    </a:lnTo>
                    <a:lnTo>
                      <a:pt x="64" y="2"/>
                    </a:lnTo>
                    <a:lnTo>
                      <a:pt x="52" y="5"/>
                    </a:lnTo>
                    <a:lnTo>
                      <a:pt x="40" y="10"/>
                    </a:lnTo>
                    <a:lnTo>
                      <a:pt x="28" y="18"/>
                    </a:lnTo>
                    <a:lnTo>
                      <a:pt x="18" y="24"/>
                    </a:lnTo>
                    <a:lnTo>
                      <a:pt x="12" y="35"/>
                    </a:lnTo>
                    <a:lnTo>
                      <a:pt x="6" y="43"/>
                    </a:lnTo>
                    <a:lnTo>
                      <a:pt x="3" y="56"/>
                    </a:lnTo>
                    <a:lnTo>
                      <a:pt x="0" y="67"/>
                    </a:lnTo>
                    <a:lnTo>
                      <a:pt x="0" y="77"/>
                    </a:lnTo>
                    <a:lnTo>
                      <a:pt x="3" y="89"/>
                    </a:lnTo>
                    <a:lnTo>
                      <a:pt x="6" y="100"/>
                    </a:lnTo>
                    <a:lnTo>
                      <a:pt x="12" y="110"/>
                    </a:lnTo>
                    <a:lnTo>
                      <a:pt x="21" y="119"/>
                    </a:lnTo>
                    <a:lnTo>
                      <a:pt x="30" y="128"/>
                    </a:lnTo>
                    <a:lnTo>
                      <a:pt x="40" y="135"/>
                    </a:lnTo>
                    <a:lnTo>
                      <a:pt x="52" y="139"/>
                    </a:lnTo>
                    <a:lnTo>
                      <a:pt x="64" y="142"/>
                    </a:lnTo>
                    <a:lnTo>
                      <a:pt x="78" y="144"/>
                    </a:lnTo>
                    <a:lnTo>
                      <a:pt x="92" y="144"/>
                    </a:lnTo>
                    <a:lnTo>
                      <a:pt x="104" y="140"/>
                    </a:lnTo>
                    <a:lnTo>
                      <a:pt x="116" y="137"/>
                    </a:lnTo>
                    <a:lnTo>
                      <a:pt x="128" y="129"/>
                    </a:lnTo>
                    <a:lnTo>
                      <a:pt x="137" y="123"/>
                    </a:lnTo>
                    <a:lnTo>
                      <a:pt x="146" y="114"/>
                    </a:lnTo>
                    <a:lnTo>
                      <a:pt x="152" y="105"/>
                    </a:lnTo>
                    <a:lnTo>
                      <a:pt x="158" y="93"/>
                    </a:lnTo>
                    <a:lnTo>
                      <a:pt x="159" y="83"/>
                    </a:lnTo>
                    <a:lnTo>
                      <a:pt x="161" y="72"/>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9" name="Freeform 63">
                <a:extLst>
                  <a:ext uri="{FF2B5EF4-FFF2-40B4-BE49-F238E27FC236}">
                    <a16:creationId xmlns:a16="http://schemas.microsoft.com/office/drawing/2014/main" id="{172D8CE2-A834-4E4A-8CB5-E7600B3F5B17}"/>
                  </a:ext>
                </a:extLst>
              </p:cNvPr>
              <p:cNvSpPr>
                <a:spLocks/>
              </p:cNvSpPr>
              <p:nvPr/>
            </p:nvSpPr>
            <p:spPr bwMode="auto">
              <a:xfrm>
                <a:off x="3763" y="641"/>
                <a:ext cx="64" cy="24"/>
              </a:xfrm>
              <a:custGeom>
                <a:avLst/>
                <a:gdLst>
                  <a:gd name="T0" fmla="*/ 64 w 160"/>
                  <a:gd name="T1" fmla="*/ 12 h 144"/>
                  <a:gd name="T2" fmla="*/ 64 w 160"/>
                  <a:gd name="T3" fmla="*/ 10 h 144"/>
                  <a:gd name="T4" fmla="*/ 62 w 160"/>
                  <a:gd name="T5" fmla="*/ 8 h 144"/>
                  <a:gd name="T6" fmla="*/ 61 w 160"/>
                  <a:gd name="T7" fmla="*/ 7 h 144"/>
                  <a:gd name="T8" fmla="*/ 58 w 160"/>
                  <a:gd name="T9" fmla="*/ 5 h 144"/>
                  <a:gd name="T10" fmla="*/ 55 w 160"/>
                  <a:gd name="T11" fmla="*/ 4 h 144"/>
                  <a:gd name="T12" fmla="*/ 50 w 160"/>
                  <a:gd name="T13" fmla="*/ 2 h 144"/>
                  <a:gd name="T14" fmla="*/ 46 w 160"/>
                  <a:gd name="T15" fmla="*/ 1 h 144"/>
                  <a:gd name="T16" fmla="*/ 41 w 160"/>
                  <a:gd name="T17" fmla="*/ 1 h 144"/>
                  <a:gd name="T18" fmla="*/ 36 w 160"/>
                  <a:gd name="T19" fmla="*/ 0 h 144"/>
                  <a:gd name="T20" fmla="*/ 31 w 160"/>
                  <a:gd name="T21" fmla="*/ 0 h 144"/>
                  <a:gd name="T22" fmla="*/ 26 w 160"/>
                  <a:gd name="T23" fmla="*/ 0 h 144"/>
                  <a:gd name="T24" fmla="*/ 21 w 160"/>
                  <a:gd name="T25" fmla="*/ 1 h 144"/>
                  <a:gd name="T26" fmla="*/ 16 w 160"/>
                  <a:gd name="T27" fmla="*/ 2 h 144"/>
                  <a:gd name="T28" fmla="*/ 12 w 160"/>
                  <a:gd name="T29" fmla="*/ 3 h 144"/>
                  <a:gd name="T30" fmla="*/ 8 w 160"/>
                  <a:gd name="T31" fmla="*/ 4 h 144"/>
                  <a:gd name="T32" fmla="*/ 5 w 160"/>
                  <a:gd name="T33" fmla="*/ 6 h 144"/>
                  <a:gd name="T34" fmla="*/ 2 w 160"/>
                  <a:gd name="T35" fmla="*/ 7 h 144"/>
                  <a:gd name="T36" fmla="*/ 0 w 160"/>
                  <a:gd name="T37" fmla="*/ 9 h 144"/>
                  <a:gd name="T38" fmla="*/ 0 w 160"/>
                  <a:gd name="T39" fmla="*/ 11 h 144"/>
                  <a:gd name="T40" fmla="*/ 0 w 160"/>
                  <a:gd name="T41" fmla="*/ 13 h 144"/>
                  <a:gd name="T42" fmla="*/ 0 w 160"/>
                  <a:gd name="T43" fmla="*/ 15 h 144"/>
                  <a:gd name="T44" fmla="*/ 2 w 160"/>
                  <a:gd name="T45" fmla="*/ 17 h 144"/>
                  <a:gd name="T46" fmla="*/ 5 w 160"/>
                  <a:gd name="T47" fmla="*/ 18 h 144"/>
                  <a:gd name="T48" fmla="*/ 8 w 160"/>
                  <a:gd name="T49" fmla="*/ 20 h 144"/>
                  <a:gd name="T50" fmla="*/ 12 w 160"/>
                  <a:gd name="T51" fmla="*/ 21 h 144"/>
                  <a:gd name="T52" fmla="*/ 16 w 160"/>
                  <a:gd name="T53" fmla="*/ 23 h 144"/>
                  <a:gd name="T54" fmla="*/ 21 w 160"/>
                  <a:gd name="T55" fmla="*/ 23 h 144"/>
                  <a:gd name="T56" fmla="*/ 26 w 160"/>
                  <a:gd name="T57" fmla="*/ 24 h 144"/>
                  <a:gd name="T58" fmla="*/ 31 w 160"/>
                  <a:gd name="T59" fmla="*/ 24 h 144"/>
                  <a:gd name="T60" fmla="*/ 36 w 160"/>
                  <a:gd name="T61" fmla="*/ 24 h 144"/>
                  <a:gd name="T62" fmla="*/ 41 w 160"/>
                  <a:gd name="T63" fmla="*/ 23 h 144"/>
                  <a:gd name="T64" fmla="*/ 46 w 160"/>
                  <a:gd name="T65" fmla="*/ 23 h 144"/>
                  <a:gd name="T66" fmla="*/ 50 w 160"/>
                  <a:gd name="T67" fmla="*/ 22 h 144"/>
                  <a:gd name="T68" fmla="*/ 55 w 160"/>
                  <a:gd name="T69" fmla="*/ 21 h 144"/>
                  <a:gd name="T70" fmla="*/ 58 w 160"/>
                  <a:gd name="T71" fmla="*/ 19 h 144"/>
                  <a:gd name="T72" fmla="*/ 61 w 160"/>
                  <a:gd name="T73" fmla="*/ 18 h 144"/>
                  <a:gd name="T74" fmla="*/ 62 w 160"/>
                  <a:gd name="T75" fmla="*/ 16 h 144"/>
                  <a:gd name="T76" fmla="*/ 64 w 160"/>
                  <a:gd name="T77" fmla="*/ 14 h 144"/>
                  <a:gd name="T78" fmla="*/ 64 w 160"/>
                  <a:gd name="T79" fmla="*/ 12 h 144"/>
                  <a:gd name="T80" fmla="*/ 64 w 160"/>
                  <a:gd name="T81" fmla="*/ 12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 h="144">
                    <a:moveTo>
                      <a:pt x="160" y="72"/>
                    </a:moveTo>
                    <a:lnTo>
                      <a:pt x="160" y="61"/>
                    </a:lnTo>
                    <a:lnTo>
                      <a:pt x="156" y="49"/>
                    </a:lnTo>
                    <a:lnTo>
                      <a:pt x="153" y="39"/>
                    </a:lnTo>
                    <a:lnTo>
                      <a:pt x="144" y="29"/>
                    </a:lnTo>
                    <a:lnTo>
                      <a:pt x="137" y="21"/>
                    </a:lnTo>
                    <a:lnTo>
                      <a:pt x="125" y="12"/>
                    </a:lnTo>
                    <a:lnTo>
                      <a:pt x="114" y="7"/>
                    </a:lnTo>
                    <a:lnTo>
                      <a:pt x="103" y="4"/>
                    </a:lnTo>
                    <a:lnTo>
                      <a:pt x="89" y="2"/>
                    </a:lnTo>
                    <a:lnTo>
                      <a:pt x="77" y="0"/>
                    </a:lnTo>
                    <a:lnTo>
                      <a:pt x="64" y="2"/>
                    </a:lnTo>
                    <a:lnTo>
                      <a:pt x="52" y="5"/>
                    </a:lnTo>
                    <a:lnTo>
                      <a:pt x="40" y="10"/>
                    </a:lnTo>
                    <a:lnTo>
                      <a:pt x="29" y="18"/>
                    </a:lnTo>
                    <a:lnTo>
                      <a:pt x="19" y="24"/>
                    </a:lnTo>
                    <a:lnTo>
                      <a:pt x="12" y="35"/>
                    </a:lnTo>
                    <a:lnTo>
                      <a:pt x="6" y="43"/>
                    </a:lnTo>
                    <a:lnTo>
                      <a:pt x="1" y="56"/>
                    </a:lnTo>
                    <a:lnTo>
                      <a:pt x="0" y="67"/>
                    </a:lnTo>
                    <a:lnTo>
                      <a:pt x="0" y="77"/>
                    </a:lnTo>
                    <a:lnTo>
                      <a:pt x="1" y="89"/>
                    </a:lnTo>
                    <a:lnTo>
                      <a:pt x="6" y="100"/>
                    </a:lnTo>
                    <a:lnTo>
                      <a:pt x="12" y="110"/>
                    </a:lnTo>
                    <a:lnTo>
                      <a:pt x="19" y="119"/>
                    </a:lnTo>
                    <a:lnTo>
                      <a:pt x="29" y="128"/>
                    </a:lnTo>
                    <a:lnTo>
                      <a:pt x="40" y="135"/>
                    </a:lnTo>
                    <a:lnTo>
                      <a:pt x="52" y="139"/>
                    </a:lnTo>
                    <a:lnTo>
                      <a:pt x="65" y="142"/>
                    </a:lnTo>
                    <a:lnTo>
                      <a:pt x="77" y="144"/>
                    </a:lnTo>
                    <a:lnTo>
                      <a:pt x="91" y="144"/>
                    </a:lnTo>
                    <a:lnTo>
                      <a:pt x="103" y="140"/>
                    </a:lnTo>
                    <a:lnTo>
                      <a:pt x="114" y="137"/>
                    </a:lnTo>
                    <a:lnTo>
                      <a:pt x="126" y="129"/>
                    </a:lnTo>
                    <a:lnTo>
                      <a:pt x="137" y="123"/>
                    </a:lnTo>
                    <a:lnTo>
                      <a:pt x="144" y="114"/>
                    </a:lnTo>
                    <a:lnTo>
                      <a:pt x="153" y="105"/>
                    </a:lnTo>
                    <a:lnTo>
                      <a:pt x="156" y="93"/>
                    </a:lnTo>
                    <a:lnTo>
                      <a:pt x="160" y="83"/>
                    </a:lnTo>
                    <a:lnTo>
                      <a:pt x="160" y="72"/>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60" name="Freeform 64">
                <a:extLst>
                  <a:ext uri="{FF2B5EF4-FFF2-40B4-BE49-F238E27FC236}">
                    <a16:creationId xmlns:a16="http://schemas.microsoft.com/office/drawing/2014/main" id="{DAC13C76-5FCE-4595-94C8-709AD3DBFDFF}"/>
                  </a:ext>
                </a:extLst>
              </p:cNvPr>
              <p:cNvSpPr>
                <a:spLocks/>
              </p:cNvSpPr>
              <p:nvPr/>
            </p:nvSpPr>
            <p:spPr bwMode="auto">
              <a:xfrm>
                <a:off x="1735" y="527"/>
                <a:ext cx="2108" cy="26"/>
              </a:xfrm>
              <a:custGeom>
                <a:avLst/>
                <a:gdLst>
                  <a:gd name="T0" fmla="*/ 2108 w 5210"/>
                  <a:gd name="T1" fmla="*/ 26 h 152"/>
                  <a:gd name="T2" fmla="*/ 1822 w 5210"/>
                  <a:gd name="T3" fmla="*/ 20 h 152"/>
                  <a:gd name="T4" fmla="*/ 1268 w 5210"/>
                  <a:gd name="T5" fmla="*/ 9 h 152"/>
                  <a:gd name="T6" fmla="*/ 848 w 5210"/>
                  <a:gd name="T7" fmla="*/ 1 h 152"/>
                  <a:gd name="T8" fmla="*/ 664 w 5210"/>
                  <a:gd name="T9" fmla="*/ 0 h 152"/>
                  <a:gd name="T10" fmla="*/ 445 w 5210"/>
                  <a:gd name="T11" fmla="*/ 4 h 152"/>
                  <a:gd name="T12" fmla="*/ 0 w 5210"/>
                  <a:gd name="T13" fmla="*/ 15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10" h="152">
                    <a:moveTo>
                      <a:pt x="5210" y="152"/>
                    </a:moveTo>
                    <a:lnTo>
                      <a:pt x="4503" y="119"/>
                    </a:lnTo>
                    <a:lnTo>
                      <a:pt x="3134" y="52"/>
                    </a:lnTo>
                    <a:lnTo>
                      <a:pt x="2097" y="8"/>
                    </a:lnTo>
                    <a:lnTo>
                      <a:pt x="1640" y="0"/>
                    </a:lnTo>
                    <a:lnTo>
                      <a:pt x="1101" y="21"/>
                    </a:lnTo>
                    <a:lnTo>
                      <a:pt x="0" y="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61" name="Freeform 65">
                <a:extLst>
                  <a:ext uri="{FF2B5EF4-FFF2-40B4-BE49-F238E27FC236}">
                    <a16:creationId xmlns:a16="http://schemas.microsoft.com/office/drawing/2014/main" id="{A0219444-6FE5-49C5-8611-99FD80BF0480}"/>
                  </a:ext>
                </a:extLst>
              </p:cNvPr>
              <p:cNvSpPr>
                <a:spLocks/>
              </p:cNvSpPr>
              <p:nvPr/>
            </p:nvSpPr>
            <p:spPr bwMode="auto">
              <a:xfrm>
                <a:off x="1734" y="518"/>
                <a:ext cx="2109" cy="27"/>
              </a:xfrm>
              <a:custGeom>
                <a:avLst/>
                <a:gdLst>
                  <a:gd name="T0" fmla="*/ 2109 w 5212"/>
                  <a:gd name="T1" fmla="*/ 27 h 164"/>
                  <a:gd name="T2" fmla="*/ 689 w 5212"/>
                  <a:gd name="T3" fmla="*/ 0 h 164"/>
                  <a:gd name="T4" fmla="*/ 463 w 5212"/>
                  <a:gd name="T5" fmla="*/ 2 h 164"/>
                  <a:gd name="T6" fmla="*/ 0 w 5212"/>
                  <a:gd name="T7" fmla="*/ 7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12" h="164">
                    <a:moveTo>
                      <a:pt x="5212" y="164"/>
                    </a:moveTo>
                    <a:lnTo>
                      <a:pt x="1703" y="0"/>
                    </a:lnTo>
                    <a:lnTo>
                      <a:pt x="1144" y="11"/>
                    </a:lnTo>
                    <a:lnTo>
                      <a:pt x="0" y="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62" name="Freeform 66">
                <a:extLst>
                  <a:ext uri="{FF2B5EF4-FFF2-40B4-BE49-F238E27FC236}">
                    <a16:creationId xmlns:a16="http://schemas.microsoft.com/office/drawing/2014/main" id="{0DAD5EE3-A04E-4A79-BEF9-23965B013F58}"/>
                  </a:ext>
                </a:extLst>
              </p:cNvPr>
              <p:cNvSpPr>
                <a:spLocks/>
              </p:cNvSpPr>
              <p:nvPr/>
            </p:nvSpPr>
            <p:spPr bwMode="auto">
              <a:xfrm>
                <a:off x="2063" y="474"/>
                <a:ext cx="1780" cy="64"/>
              </a:xfrm>
              <a:custGeom>
                <a:avLst/>
                <a:gdLst>
                  <a:gd name="T0" fmla="*/ 1780 w 4401"/>
                  <a:gd name="T1" fmla="*/ 64 h 386"/>
                  <a:gd name="T2" fmla="*/ 344 w 4401"/>
                  <a:gd name="T3" fmla="*/ 34 h 386"/>
                  <a:gd name="T4" fmla="*/ 0 w 4401"/>
                  <a:gd name="T5" fmla="*/ 24 h 386"/>
                  <a:gd name="T6" fmla="*/ 461 w 4401"/>
                  <a:gd name="T7" fmla="*/ 9 h 386"/>
                  <a:gd name="T8" fmla="*/ 1000 w 4401"/>
                  <a:gd name="T9" fmla="*/ 3 h 386"/>
                  <a:gd name="T10" fmla="*/ 1578 w 4401"/>
                  <a:gd name="T11" fmla="*/ 0 h 386"/>
                  <a:gd name="T12" fmla="*/ 1779 w 4401"/>
                  <a:gd name="T13" fmla="*/ 1 h 3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01" h="386">
                    <a:moveTo>
                      <a:pt x="4401" y="386"/>
                    </a:moveTo>
                    <a:lnTo>
                      <a:pt x="851" y="208"/>
                    </a:lnTo>
                    <a:lnTo>
                      <a:pt x="0" y="143"/>
                    </a:lnTo>
                    <a:lnTo>
                      <a:pt x="1141" y="54"/>
                    </a:lnTo>
                    <a:lnTo>
                      <a:pt x="2472" y="21"/>
                    </a:lnTo>
                    <a:lnTo>
                      <a:pt x="3901" y="0"/>
                    </a:lnTo>
                    <a:lnTo>
                      <a:pt x="4399"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63" name="Freeform 67">
                <a:extLst>
                  <a:ext uri="{FF2B5EF4-FFF2-40B4-BE49-F238E27FC236}">
                    <a16:creationId xmlns:a16="http://schemas.microsoft.com/office/drawing/2014/main" id="{DD050706-469B-46B8-B34E-4B7484902B23}"/>
                  </a:ext>
                </a:extLst>
              </p:cNvPr>
              <p:cNvSpPr>
                <a:spLocks/>
              </p:cNvSpPr>
              <p:nvPr/>
            </p:nvSpPr>
            <p:spPr bwMode="auto">
              <a:xfrm>
                <a:off x="2423" y="481"/>
                <a:ext cx="1420" cy="52"/>
              </a:xfrm>
              <a:custGeom>
                <a:avLst/>
                <a:gdLst>
                  <a:gd name="T0" fmla="*/ 1420 w 3509"/>
                  <a:gd name="T1" fmla="*/ 52 h 310"/>
                  <a:gd name="T2" fmla="*/ 336 w 3509"/>
                  <a:gd name="T3" fmla="*/ 28 h 310"/>
                  <a:gd name="T4" fmla="*/ 0 w 3509"/>
                  <a:gd name="T5" fmla="*/ 17 h 310"/>
                  <a:gd name="T6" fmla="*/ 605 w 3509"/>
                  <a:gd name="T7" fmla="*/ 6 h 310"/>
                  <a:gd name="T8" fmla="*/ 1099 w 3509"/>
                  <a:gd name="T9" fmla="*/ 0 h 310"/>
                  <a:gd name="T10" fmla="*/ 1419 w 3509"/>
                  <a:gd name="T11" fmla="*/ 0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09" h="310">
                    <a:moveTo>
                      <a:pt x="3509" y="310"/>
                    </a:moveTo>
                    <a:lnTo>
                      <a:pt x="830" y="165"/>
                    </a:lnTo>
                    <a:lnTo>
                      <a:pt x="0" y="100"/>
                    </a:lnTo>
                    <a:lnTo>
                      <a:pt x="1496" y="34"/>
                    </a:lnTo>
                    <a:lnTo>
                      <a:pt x="2717" y="0"/>
                    </a:lnTo>
                    <a:lnTo>
                      <a:pt x="350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64" name="Freeform 68">
                <a:extLst>
                  <a:ext uri="{FF2B5EF4-FFF2-40B4-BE49-F238E27FC236}">
                    <a16:creationId xmlns:a16="http://schemas.microsoft.com/office/drawing/2014/main" id="{8BF79DD7-AB49-4B0C-9284-023A5C1BB913}"/>
                  </a:ext>
                </a:extLst>
              </p:cNvPr>
              <p:cNvSpPr>
                <a:spLocks/>
              </p:cNvSpPr>
              <p:nvPr/>
            </p:nvSpPr>
            <p:spPr bwMode="auto">
              <a:xfrm>
                <a:off x="2861" y="490"/>
                <a:ext cx="981" cy="37"/>
              </a:xfrm>
              <a:custGeom>
                <a:avLst/>
                <a:gdLst>
                  <a:gd name="T0" fmla="*/ 981 w 2425"/>
                  <a:gd name="T1" fmla="*/ 37 h 224"/>
                  <a:gd name="T2" fmla="*/ 251 w 2425"/>
                  <a:gd name="T3" fmla="*/ 18 h 224"/>
                  <a:gd name="T4" fmla="*/ 0 w 2425"/>
                  <a:gd name="T5" fmla="*/ 7 h 224"/>
                  <a:gd name="T6" fmla="*/ 486 w 2425"/>
                  <a:gd name="T7" fmla="*/ 0 h 224"/>
                  <a:gd name="T8" fmla="*/ 813 w 2425"/>
                  <a:gd name="T9" fmla="*/ 0 h 224"/>
                  <a:gd name="T10" fmla="*/ 981 w 2425"/>
                  <a:gd name="T11" fmla="*/ 2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5" h="224">
                    <a:moveTo>
                      <a:pt x="2425" y="224"/>
                    </a:moveTo>
                    <a:lnTo>
                      <a:pt x="620" y="111"/>
                    </a:lnTo>
                    <a:lnTo>
                      <a:pt x="0" y="45"/>
                    </a:lnTo>
                    <a:lnTo>
                      <a:pt x="1201" y="0"/>
                    </a:lnTo>
                    <a:lnTo>
                      <a:pt x="2010" y="0"/>
                    </a:lnTo>
                    <a:lnTo>
                      <a:pt x="2425" y="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65" name="Freeform 69">
                <a:extLst>
                  <a:ext uri="{FF2B5EF4-FFF2-40B4-BE49-F238E27FC236}">
                    <a16:creationId xmlns:a16="http://schemas.microsoft.com/office/drawing/2014/main" id="{D0922A6E-5252-4247-985C-6049D245441F}"/>
                  </a:ext>
                </a:extLst>
              </p:cNvPr>
              <p:cNvSpPr>
                <a:spLocks/>
              </p:cNvSpPr>
              <p:nvPr/>
            </p:nvSpPr>
            <p:spPr bwMode="auto">
              <a:xfrm>
                <a:off x="3205" y="498"/>
                <a:ext cx="637" cy="23"/>
              </a:xfrm>
              <a:custGeom>
                <a:avLst/>
                <a:gdLst>
                  <a:gd name="T0" fmla="*/ 637 w 1576"/>
                  <a:gd name="T1" fmla="*/ 23 h 144"/>
                  <a:gd name="T2" fmla="*/ 110 w 1576"/>
                  <a:gd name="T3" fmla="*/ 7 h 144"/>
                  <a:gd name="T4" fmla="*/ 0 w 1576"/>
                  <a:gd name="T5" fmla="*/ 4 h 144"/>
                  <a:gd name="T6" fmla="*/ 327 w 1576"/>
                  <a:gd name="T7" fmla="*/ 0 h 144"/>
                  <a:gd name="T8" fmla="*/ 586 w 1576"/>
                  <a:gd name="T9" fmla="*/ 4 h 144"/>
                  <a:gd name="T10" fmla="*/ 637 w 1576"/>
                  <a:gd name="T11" fmla="*/ 5 h 1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6" h="144">
                    <a:moveTo>
                      <a:pt x="1576" y="144"/>
                    </a:moveTo>
                    <a:lnTo>
                      <a:pt x="272" y="46"/>
                    </a:lnTo>
                    <a:lnTo>
                      <a:pt x="0" y="22"/>
                    </a:lnTo>
                    <a:lnTo>
                      <a:pt x="809" y="0"/>
                    </a:lnTo>
                    <a:lnTo>
                      <a:pt x="1451" y="22"/>
                    </a:lnTo>
                    <a:lnTo>
                      <a:pt x="1576" y="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66" name="Freeform 70">
                <a:extLst>
                  <a:ext uri="{FF2B5EF4-FFF2-40B4-BE49-F238E27FC236}">
                    <a16:creationId xmlns:a16="http://schemas.microsoft.com/office/drawing/2014/main" id="{DF360D82-3DF4-4A03-B6A9-CFE167024E1F}"/>
                  </a:ext>
                </a:extLst>
              </p:cNvPr>
              <p:cNvSpPr>
                <a:spLocks/>
              </p:cNvSpPr>
              <p:nvPr/>
            </p:nvSpPr>
            <p:spPr bwMode="auto">
              <a:xfrm>
                <a:off x="1734" y="463"/>
                <a:ext cx="2108" cy="33"/>
              </a:xfrm>
              <a:custGeom>
                <a:avLst/>
                <a:gdLst>
                  <a:gd name="T0" fmla="*/ 0 w 5210"/>
                  <a:gd name="T1" fmla="*/ 33 h 196"/>
                  <a:gd name="T2" fmla="*/ 328 w 5210"/>
                  <a:gd name="T3" fmla="*/ 27 h 196"/>
                  <a:gd name="T4" fmla="*/ 723 w 5210"/>
                  <a:gd name="T5" fmla="*/ 15 h 196"/>
                  <a:gd name="T6" fmla="*/ 1520 w 5210"/>
                  <a:gd name="T7" fmla="*/ 0 h 196"/>
                  <a:gd name="T8" fmla="*/ 1940 w 5210"/>
                  <a:gd name="T9" fmla="*/ 0 h 196"/>
                  <a:gd name="T10" fmla="*/ 2108 w 5210"/>
                  <a:gd name="T11" fmla="*/ 3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10" h="196">
                    <a:moveTo>
                      <a:pt x="0" y="196"/>
                    </a:moveTo>
                    <a:lnTo>
                      <a:pt x="811" y="162"/>
                    </a:lnTo>
                    <a:lnTo>
                      <a:pt x="1787" y="87"/>
                    </a:lnTo>
                    <a:lnTo>
                      <a:pt x="3756" y="0"/>
                    </a:lnTo>
                    <a:lnTo>
                      <a:pt x="4795" y="0"/>
                    </a:lnTo>
                    <a:lnTo>
                      <a:pt x="521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67" name="Freeform 71">
                <a:extLst>
                  <a:ext uri="{FF2B5EF4-FFF2-40B4-BE49-F238E27FC236}">
                    <a16:creationId xmlns:a16="http://schemas.microsoft.com/office/drawing/2014/main" id="{795C2E16-054E-4244-92C8-6D95463ABACB}"/>
                  </a:ext>
                </a:extLst>
              </p:cNvPr>
              <p:cNvSpPr>
                <a:spLocks/>
              </p:cNvSpPr>
              <p:nvPr/>
            </p:nvSpPr>
            <p:spPr bwMode="auto">
              <a:xfrm>
                <a:off x="1734" y="442"/>
                <a:ext cx="2108" cy="46"/>
              </a:xfrm>
              <a:custGeom>
                <a:avLst/>
                <a:gdLst>
                  <a:gd name="T0" fmla="*/ 0 w 5210"/>
                  <a:gd name="T1" fmla="*/ 46 h 277"/>
                  <a:gd name="T2" fmla="*/ 530 w 5210"/>
                  <a:gd name="T3" fmla="*/ 32 h 277"/>
                  <a:gd name="T4" fmla="*/ 1127 w 5210"/>
                  <a:gd name="T5" fmla="*/ 13 h 277"/>
                  <a:gd name="T6" fmla="*/ 1462 w 5210"/>
                  <a:gd name="T7" fmla="*/ 6 h 277"/>
                  <a:gd name="T8" fmla="*/ 1764 w 5210"/>
                  <a:gd name="T9" fmla="*/ 0 h 277"/>
                  <a:gd name="T10" fmla="*/ 1974 w 5210"/>
                  <a:gd name="T11" fmla="*/ 0 h 277"/>
                  <a:gd name="T12" fmla="*/ 2108 w 5210"/>
                  <a:gd name="T13" fmla="*/ 0 h 2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10" h="277">
                    <a:moveTo>
                      <a:pt x="0" y="277"/>
                    </a:moveTo>
                    <a:lnTo>
                      <a:pt x="1309" y="190"/>
                    </a:lnTo>
                    <a:lnTo>
                      <a:pt x="2785" y="77"/>
                    </a:lnTo>
                    <a:lnTo>
                      <a:pt x="3613" y="35"/>
                    </a:lnTo>
                    <a:lnTo>
                      <a:pt x="4361" y="0"/>
                    </a:lnTo>
                    <a:lnTo>
                      <a:pt x="4879" y="0"/>
                    </a:lnTo>
                    <a:lnTo>
                      <a:pt x="52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68" name="Freeform 72">
                <a:extLst>
                  <a:ext uri="{FF2B5EF4-FFF2-40B4-BE49-F238E27FC236}">
                    <a16:creationId xmlns:a16="http://schemas.microsoft.com/office/drawing/2014/main" id="{42D725D9-3C96-41F5-AA31-E365CA53E037}"/>
                  </a:ext>
                </a:extLst>
              </p:cNvPr>
              <p:cNvSpPr>
                <a:spLocks/>
              </p:cNvSpPr>
              <p:nvPr/>
            </p:nvSpPr>
            <p:spPr bwMode="auto">
              <a:xfrm>
                <a:off x="1734" y="422"/>
                <a:ext cx="2108" cy="61"/>
              </a:xfrm>
              <a:custGeom>
                <a:avLst/>
                <a:gdLst>
                  <a:gd name="T0" fmla="*/ 0 w 5210"/>
                  <a:gd name="T1" fmla="*/ 61 h 363"/>
                  <a:gd name="T2" fmla="*/ 639 w 5210"/>
                  <a:gd name="T3" fmla="*/ 41 h 363"/>
                  <a:gd name="T4" fmla="*/ 1226 w 5210"/>
                  <a:gd name="T5" fmla="*/ 19 h 363"/>
                  <a:gd name="T6" fmla="*/ 1554 w 5210"/>
                  <a:gd name="T7" fmla="*/ 9 h 363"/>
                  <a:gd name="T8" fmla="*/ 1764 w 5210"/>
                  <a:gd name="T9" fmla="*/ 3 h 363"/>
                  <a:gd name="T10" fmla="*/ 2108 w 5210"/>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10" h="363">
                    <a:moveTo>
                      <a:pt x="0" y="363"/>
                    </a:moveTo>
                    <a:lnTo>
                      <a:pt x="1579" y="244"/>
                    </a:lnTo>
                    <a:lnTo>
                      <a:pt x="3030" y="111"/>
                    </a:lnTo>
                    <a:lnTo>
                      <a:pt x="3842" y="54"/>
                    </a:lnTo>
                    <a:lnTo>
                      <a:pt x="4361" y="20"/>
                    </a:lnTo>
                    <a:lnTo>
                      <a:pt x="52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69" name="Freeform 73">
                <a:extLst>
                  <a:ext uri="{FF2B5EF4-FFF2-40B4-BE49-F238E27FC236}">
                    <a16:creationId xmlns:a16="http://schemas.microsoft.com/office/drawing/2014/main" id="{6B11E77D-944D-44F9-BC64-480D97B60A4C}"/>
                  </a:ext>
                </a:extLst>
              </p:cNvPr>
              <p:cNvSpPr>
                <a:spLocks/>
              </p:cNvSpPr>
              <p:nvPr/>
            </p:nvSpPr>
            <p:spPr bwMode="auto">
              <a:xfrm>
                <a:off x="1734" y="404"/>
                <a:ext cx="1907" cy="73"/>
              </a:xfrm>
              <a:custGeom>
                <a:avLst/>
                <a:gdLst>
                  <a:gd name="T0" fmla="*/ 0 w 4712"/>
                  <a:gd name="T1" fmla="*/ 73 h 442"/>
                  <a:gd name="T2" fmla="*/ 647 w 4712"/>
                  <a:gd name="T3" fmla="*/ 49 h 442"/>
                  <a:gd name="T4" fmla="*/ 1261 w 4712"/>
                  <a:gd name="T5" fmla="*/ 23 h 442"/>
                  <a:gd name="T6" fmla="*/ 1520 w 4712"/>
                  <a:gd name="T7" fmla="*/ 13 h 442"/>
                  <a:gd name="T8" fmla="*/ 1714 w 4712"/>
                  <a:gd name="T9" fmla="*/ 5 h 442"/>
                  <a:gd name="T10" fmla="*/ 1907 w 4712"/>
                  <a:gd name="T11" fmla="*/ 0 h 4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12" h="442">
                    <a:moveTo>
                      <a:pt x="0" y="442"/>
                    </a:moveTo>
                    <a:lnTo>
                      <a:pt x="1599" y="298"/>
                    </a:lnTo>
                    <a:lnTo>
                      <a:pt x="3116" y="142"/>
                    </a:lnTo>
                    <a:lnTo>
                      <a:pt x="3756" y="77"/>
                    </a:lnTo>
                    <a:lnTo>
                      <a:pt x="4234" y="31"/>
                    </a:lnTo>
                    <a:lnTo>
                      <a:pt x="471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70" name="Freeform 74">
                <a:extLst>
                  <a:ext uri="{FF2B5EF4-FFF2-40B4-BE49-F238E27FC236}">
                    <a16:creationId xmlns:a16="http://schemas.microsoft.com/office/drawing/2014/main" id="{C2496E05-AB51-4DEA-9F92-65F135ADC483}"/>
                  </a:ext>
                </a:extLst>
              </p:cNvPr>
              <p:cNvSpPr>
                <a:spLocks/>
              </p:cNvSpPr>
              <p:nvPr/>
            </p:nvSpPr>
            <p:spPr bwMode="auto">
              <a:xfrm>
                <a:off x="1734" y="395"/>
                <a:ext cx="1033" cy="38"/>
              </a:xfrm>
              <a:custGeom>
                <a:avLst/>
                <a:gdLst>
                  <a:gd name="T0" fmla="*/ 832 w 2553"/>
                  <a:gd name="T1" fmla="*/ 13 h 231"/>
                  <a:gd name="T2" fmla="*/ 798 w 2553"/>
                  <a:gd name="T3" fmla="*/ 13 h 231"/>
                  <a:gd name="T4" fmla="*/ 766 w 2553"/>
                  <a:gd name="T5" fmla="*/ 9 h 231"/>
                  <a:gd name="T6" fmla="*/ 815 w 2553"/>
                  <a:gd name="T7" fmla="*/ 5 h 231"/>
                  <a:gd name="T8" fmla="*/ 875 w 2553"/>
                  <a:gd name="T9" fmla="*/ 9 h 231"/>
                  <a:gd name="T10" fmla="*/ 899 w 2553"/>
                  <a:gd name="T11" fmla="*/ 13 h 231"/>
                  <a:gd name="T12" fmla="*/ 806 w 2553"/>
                  <a:gd name="T13" fmla="*/ 18 h 231"/>
                  <a:gd name="T14" fmla="*/ 732 w 2553"/>
                  <a:gd name="T15" fmla="*/ 16 h 231"/>
                  <a:gd name="T16" fmla="*/ 655 w 2553"/>
                  <a:gd name="T17" fmla="*/ 13 h 231"/>
                  <a:gd name="T18" fmla="*/ 766 w 2553"/>
                  <a:gd name="T19" fmla="*/ 2 h 231"/>
                  <a:gd name="T20" fmla="*/ 848 w 2553"/>
                  <a:gd name="T21" fmla="*/ 0 h 231"/>
                  <a:gd name="T22" fmla="*/ 957 w 2553"/>
                  <a:gd name="T23" fmla="*/ 5 h 231"/>
                  <a:gd name="T24" fmla="*/ 1033 w 2553"/>
                  <a:gd name="T25" fmla="*/ 9 h 231"/>
                  <a:gd name="T26" fmla="*/ 891 w 2553"/>
                  <a:gd name="T27" fmla="*/ 23 h 231"/>
                  <a:gd name="T28" fmla="*/ 782 w 2553"/>
                  <a:gd name="T29" fmla="*/ 25 h 231"/>
                  <a:gd name="T30" fmla="*/ 647 w 2553"/>
                  <a:gd name="T31" fmla="*/ 27 h 231"/>
                  <a:gd name="T32" fmla="*/ 387 w 2553"/>
                  <a:gd name="T33" fmla="*/ 25 h 231"/>
                  <a:gd name="T34" fmla="*/ 68 w 2553"/>
                  <a:gd name="T35" fmla="*/ 33 h 231"/>
                  <a:gd name="T36" fmla="*/ 0 w 2553"/>
                  <a:gd name="T37" fmla="*/ 38 h 2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53" h="231">
                    <a:moveTo>
                      <a:pt x="2057" y="77"/>
                    </a:moveTo>
                    <a:lnTo>
                      <a:pt x="1971" y="77"/>
                    </a:lnTo>
                    <a:lnTo>
                      <a:pt x="1892" y="54"/>
                    </a:lnTo>
                    <a:lnTo>
                      <a:pt x="2013" y="31"/>
                    </a:lnTo>
                    <a:lnTo>
                      <a:pt x="2162" y="54"/>
                    </a:lnTo>
                    <a:lnTo>
                      <a:pt x="2221" y="77"/>
                    </a:lnTo>
                    <a:lnTo>
                      <a:pt x="1993" y="109"/>
                    </a:lnTo>
                    <a:lnTo>
                      <a:pt x="1809" y="98"/>
                    </a:lnTo>
                    <a:lnTo>
                      <a:pt x="1620" y="77"/>
                    </a:lnTo>
                    <a:lnTo>
                      <a:pt x="1892" y="10"/>
                    </a:lnTo>
                    <a:lnTo>
                      <a:pt x="2096" y="0"/>
                    </a:lnTo>
                    <a:lnTo>
                      <a:pt x="2366" y="31"/>
                    </a:lnTo>
                    <a:lnTo>
                      <a:pt x="2553" y="54"/>
                    </a:lnTo>
                    <a:lnTo>
                      <a:pt x="2202" y="142"/>
                    </a:lnTo>
                    <a:lnTo>
                      <a:pt x="1932" y="154"/>
                    </a:lnTo>
                    <a:lnTo>
                      <a:pt x="1599" y="165"/>
                    </a:lnTo>
                    <a:lnTo>
                      <a:pt x="957" y="154"/>
                    </a:lnTo>
                    <a:lnTo>
                      <a:pt x="167" y="198"/>
                    </a:lnTo>
                    <a:lnTo>
                      <a:pt x="0" y="23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71" name="Freeform 75">
                <a:extLst>
                  <a:ext uri="{FF2B5EF4-FFF2-40B4-BE49-F238E27FC236}">
                    <a16:creationId xmlns:a16="http://schemas.microsoft.com/office/drawing/2014/main" id="{B59A6787-5179-43D7-BDE9-31AEA833B086}"/>
                  </a:ext>
                </a:extLst>
              </p:cNvPr>
              <p:cNvSpPr>
                <a:spLocks/>
              </p:cNvSpPr>
              <p:nvPr/>
            </p:nvSpPr>
            <p:spPr bwMode="auto">
              <a:xfrm>
                <a:off x="1734" y="385"/>
                <a:ext cx="1831" cy="87"/>
              </a:xfrm>
              <a:custGeom>
                <a:avLst/>
                <a:gdLst>
                  <a:gd name="T0" fmla="*/ 0 w 4526"/>
                  <a:gd name="T1" fmla="*/ 87 h 519"/>
                  <a:gd name="T2" fmla="*/ 1017 w 4526"/>
                  <a:gd name="T3" fmla="*/ 41 h 519"/>
                  <a:gd name="T4" fmla="*/ 1436 w 4526"/>
                  <a:gd name="T5" fmla="*/ 18 h 519"/>
                  <a:gd name="T6" fmla="*/ 1831 w 4526"/>
                  <a:gd name="T7" fmla="*/ 0 h 5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26" h="519">
                    <a:moveTo>
                      <a:pt x="0" y="519"/>
                    </a:moveTo>
                    <a:lnTo>
                      <a:pt x="2515" y="243"/>
                    </a:lnTo>
                    <a:lnTo>
                      <a:pt x="3550" y="110"/>
                    </a:lnTo>
                    <a:lnTo>
                      <a:pt x="452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72" name="Freeform 76">
                <a:extLst>
                  <a:ext uri="{FF2B5EF4-FFF2-40B4-BE49-F238E27FC236}">
                    <a16:creationId xmlns:a16="http://schemas.microsoft.com/office/drawing/2014/main" id="{2344DF32-06FF-4B20-8442-FD38E41E4103}"/>
                  </a:ext>
                </a:extLst>
              </p:cNvPr>
              <p:cNvSpPr>
                <a:spLocks/>
              </p:cNvSpPr>
              <p:nvPr/>
            </p:nvSpPr>
            <p:spPr bwMode="auto">
              <a:xfrm>
                <a:off x="1734" y="428"/>
                <a:ext cx="739" cy="38"/>
              </a:xfrm>
              <a:custGeom>
                <a:avLst/>
                <a:gdLst>
                  <a:gd name="T0" fmla="*/ 0 w 1827"/>
                  <a:gd name="T1" fmla="*/ 38 h 230"/>
                  <a:gd name="T2" fmla="*/ 529 w 1827"/>
                  <a:gd name="T3" fmla="*/ 9 h 230"/>
                  <a:gd name="T4" fmla="*/ 739 w 1827"/>
                  <a:gd name="T5" fmla="*/ 0 h 230"/>
                  <a:gd name="T6" fmla="*/ 387 w 1827"/>
                  <a:gd name="T7" fmla="*/ 2 h 230"/>
                  <a:gd name="T8" fmla="*/ 202 w 1827"/>
                  <a:gd name="T9" fmla="*/ 7 h 230"/>
                  <a:gd name="T10" fmla="*/ 0 w 1827"/>
                  <a:gd name="T11" fmla="*/ 17 h 2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27" h="230">
                    <a:moveTo>
                      <a:pt x="0" y="230"/>
                    </a:moveTo>
                    <a:lnTo>
                      <a:pt x="1309" y="56"/>
                    </a:lnTo>
                    <a:lnTo>
                      <a:pt x="1827" y="0"/>
                    </a:lnTo>
                    <a:lnTo>
                      <a:pt x="957" y="13"/>
                    </a:lnTo>
                    <a:lnTo>
                      <a:pt x="500" y="43"/>
                    </a:lnTo>
                    <a:lnTo>
                      <a:pt x="0" y="10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73" name="Freeform 77">
                <a:extLst>
                  <a:ext uri="{FF2B5EF4-FFF2-40B4-BE49-F238E27FC236}">
                    <a16:creationId xmlns:a16="http://schemas.microsoft.com/office/drawing/2014/main" id="{68E8F0FC-45E4-4B44-80FB-B9BA929F29DD}"/>
                  </a:ext>
                </a:extLst>
              </p:cNvPr>
              <p:cNvSpPr>
                <a:spLocks/>
              </p:cNvSpPr>
              <p:nvPr/>
            </p:nvSpPr>
            <p:spPr bwMode="auto">
              <a:xfrm>
                <a:off x="1734" y="385"/>
                <a:ext cx="1604" cy="37"/>
              </a:xfrm>
              <a:custGeom>
                <a:avLst/>
                <a:gdLst>
                  <a:gd name="T0" fmla="*/ 0 w 3964"/>
                  <a:gd name="T1" fmla="*/ 37 h 221"/>
                  <a:gd name="T2" fmla="*/ 277 w 3964"/>
                  <a:gd name="T3" fmla="*/ 28 h 221"/>
                  <a:gd name="T4" fmla="*/ 573 w 3964"/>
                  <a:gd name="T5" fmla="*/ 18 h 221"/>
                  <a:gd name="T6" fmla="*/ 715 w 3964"/>
                  <a:gd name="T7" fmla="*/ 9 h 221"/>
                  <a:gd name="T8" fmla="*/ 840 w 3964"/>
                  <a:gd name="T9" fmla="*/ 4 h 221"/>
                  <a:gd name="T10" fmla="*/ 925 w 3964"/>
                  <a:gd name="T11" fmla="*/ 4 h 221"/>
                  <a:gd name="T12" fmla="*/ 1100 w 3964"/>
                  <a:gd name="T13" fmla="*/ 9 h 221"/>
                  <a:gd name="T14" fmla="*/ 1303 w 3964"/>
                  <a:gd name="T15" fmla="*/ 9 h 221"/>
                  <a:gd name="T16" fmla="*/ 1513 w 3964"/>
                  <a:gd name="T17" fmla="*/ 4 h 221"/>
                  <a:gd name="T18" fmla="*/ 1604 w 3964"/>
                  <a:gd name="T19" fmla="*/ 0 h 2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64" h="221">
                    <a:moveTo>
                      <a:pt x="0" y="221"/>
                    </a:moveTo>
                    <a:lnTo>
                      <a:pt x="685" y="165"/>
                    </a:lnTo>
                    <a:lnTo>
                      <a:pt x="1415" y="110"/>
                    </a:lnTo>
                    <a:lnTo>
                      <a:pt x="1766" y="56"/>
                    </a:lnTo>
                    <a:lnTo>
                      <a:pt x="2077" y="22"/>
                    </a:lnTo>
                    <a:lnTo>
                      <a:pt x="2285" y="22"/>
                    </a:lnTo>
                    <a:lnTo>
                      <a:pt x="2719" y="54"/>
                    </a:lnTo>
                    <a:lnTo>
                      <a:pt x="3220" y="54"/>
                    </a:lnTo>
                    <a:lnTo>
                      <a:pt x="3738" y="22"/>
                    </a:lnTo>
                    <a:lnTo>
                      <a:pt x="396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74" name="Freeform 78">
                <a:extLst>
                  <a:ext uri="{FF2B5EF4-FFF2-40B4-BE49-F238E27FC236}">
                    <a16:creationId xmlns:a16="http://schemas.microsoft.com/office/drawing/2014/main" id="{00829BD8-D9F9-46E1-A956-965D6829DEB6}"/>
                  </a:ext>
                </a:extLst>
              </p:cNvPr>
              <p:cNvSpPr>
                <a:spLocks/>
              </p:cNvSpPr>
              <p:nvPr/>
            </p:nvSpPr>
            <p:spPr bwMode="auto">
              <a:xfrm>
                <a:off x="1734" y="387"/>
                <a:ext cx="706" cy="30"/>
              </a:xfrm>
              <a:custGeom>
                <a:avLst/>
                <a:gdLst>
                  <a:gd name="T0" fmla="*/ 0 w 1745"/>
                  <a:gd name="T1" fmla="*/ 30 h 179"/>
                  <a:gd name="T2" fmla="*/ 253 w 1745"/>
                  <a:gd name="T3" fmla="*/ 19 h 179"/>
                  <a:gd name="T4" fmla="*/ 563 w 1745"/>
                  <a:gd name="T5" fmla="*/ 4 h 179"/>
                  <a:gd name="T6" fmla="*/ 706 w 1745"/>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45" h="179">
                    <a:moveTo>
                      <a:pt x="0" y="179"/>
                    </a:moveTo>
                    <a:lnTo>
                      <a:pt x="625" y="112"/>
                    </a:lnTo>
                    <a:lnTo>
                      <a:pt x="1392" y="21"/>
                    </a:lnTo>
                    <a:lnTo>
                      <a:pt x="174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75" name="Line 79">
                <a:extLst>
                  <a:ext uri="{FF2B5EF4-FFF2-40B4-BE49-F238E27FC236}">
                    <a16:creationId xmlns:a16="http://schemas.microsoft.com/office/drawing/2014/main" id="{77A93B1D-0AA0-48C2-A027-B65C46BD1AC6}"/>
                  </a:ext>
                </a:extLst>
              </p:cNvPr>
              <p:cNvSpPr>
                <a:spLocks noChangeShapeType="1"/>
              </p:cNvSpPr>
              <p:nvPr/>
            </p:nvSpPr>
            <p:spPr bwMode="auto">
              <a:xfrm flipV="1">
                <a:off x="1872" y="389"/>
                <a:ext cx="216"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76" name="Freeform 80">
                <a:extLst>
                  <a:ext uri="{FF2B5EF4-FFF2-40B4-BE49-F238E27FC236}">
                    <a16:creationId xmlns:a16="http://schemas.microsoft.com/office/drawing/2014/main" id="{475049E1-477B-433B-A62A-4E75A5FFA599}"/>
                  </a:ext>
                </a:extLst>
              </p:cNvPr>
              <p:cNvSpPr>
                <a:spLocks/>
              </p:cNvSpPr>
              <p:nvPr/>
            </p:nvSpPr>
            <p:spPr bwMode="auto">
              <a:xfrm>
                <a:off x="1735" y="536"/>
                <a:ext cx="2108" cy="33"/>
              </a:xfrm>
              <a:custGeom>
                <a:avLst/>
                <a:gdLst>
                  <a:gd name="T0" fmla="*/ 0 w 5210"/>
                  <a:gd name="T1" fmla="*/ 24 h 197"/>
                  <a:gd name="T2" fmla="*/ 546 w 5210"/>
                  <a:gd name="T3" fmla="*/ 2 h 197"/>
                  <a:gd name="T4" fmla="*/ 756 w 5210"/>
                  <a:gd name="T5" fmla="*/ 0 h 197"/>
                  <a:gd name="T6" fmla="*/ 1151 w 5210"/>
                  <a:gd name="T7" fmla="*/ 9 h 197"/>
                  <a:gd name="T8" fmla="*/ 2108 w 5210"/>
                  <a:gd name="T9" fmla="*/ 33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10" h="197">
                    <a:moveTo>
                      <a:pt x="0" y="146"/>
                    </a:moveTo>
                    <a:lnTo>
                      <a:pt x="1350" y="13"/>
                    </a:lnTo>
                    <a:lnTo>
                      <a:pt x="1868" y="0"/>
                    </a:lnTo>
                    <a:lnTo>
                      <a:pt x="2844" y="55"/>
                    </a:lnTo>
                    <a:lnTo>
                      <a:pt x="5210" y="1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77" name="Freeform 81">
                <a:extLst>
                  <a:ext uri="{FF2B5EF4-FFF2-40B4-BE49-F238E27FC236}">
                    <a16:creationId xmlns:a16="http://schemas.microsoft.com/office/drawing/2014/main" id="{CDE66261-6E89-4D92-97D4-F059615BCA4B}"/>
                  </a:ext>
                </a:extLst>
              </p:cNvPr>
              <p:cNvSpPr>
                <a:spLocks/>
              </p:cNvSpPr>
              <p:nvPr/>
            </p:nvSpPr>
            <p:spPr bwMode="auto">
              <a:xfrm>
                <a:off x="1735" y="542"/>
                <a:ext cx="2108" cy="46"/>
              </a:xfrm>
              <a:custGeom>
                <a:avLst/>
                <a:gdLst>
                  <a:gd name="T0" fmla="*/ 0 w 5210"/>
                  <a:gd name="T1" fmla="*/ 35 h 276"/>
                  <a:gd name="T2" fmla="*/ 630 w 5210"/>
                  <a:gd name="T3" fmla="*/ 2 h 276"/>
                  <a:gd name="T4" fmla="*/ 723 w 5210"/>
                  <a:gd name="T5" fmla="*/ 0 h 276"/>
                  <a:gd name="T6" fmla="*/ 848 w 5210"/>
                  <a:gd name="T7" fmla="*/ 4 h 276"/>
                  <a:gd name="T8" fmla="*/ 1755 w 5210"/>
                  <a:gd name="T9" fmla="*/ 39 h 276"/>
                  <a:gd name="T10" fmla="*/ 2008 w 5210"/>
                  <a:gd name="T11" fmla="*/ 44 h 276"/>
                  <a:gd name="T12" fmla="*/ 2108 w 5210"/>
                  <a:gd name="T13" fmla="*/ 46 h 2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10" h="276">
                    <a:moveTo>
                      <a:pt x="0" y="211"/>
                    </a:moveTo>
                    <a:lnTo>
                      <a:pt x="1557" y="12"/>
                    </a:lnTo>
                    <a:lnTo>
                      <a:pt x="1786" y="0"/>
                    </a:lnTo>
                    <a:lnTo>
                      <a:pt x="2097" y="22"/>
                    </a:lnTo>
                    <a:lnTo>
                      <a:pt x="4338" y="231"/>
                    </a:lnTo>
                    <a:lnTo>
                      <a:pt x="4963" y="265"/>
                    </a:lnTo>
                    <a:lnTo>
                      <a:pt x="5210" y="27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78" name="Freeform 82">
                <a:extLst>
                  <a:ext uri="{FF2B5EF4-FFF2-40B4-BE49-F238E27FC236}">
                    <a16:creationId xmlns:a16="http://schemas.microsoft.com/office/drawing/2014/main" id="{BFFE541A-F635-4367-81E5-CBFE503BF7E3}"/>
                  </a:ext>
                </a:extLst>
              </p:cNvPr>
              <p:cNvSpPr>
                <a:spLocks/>
              </p:cNvSpPr>
              <p:nvPr/>
            </p:nvSpPr>
            <p:spPr bwMode="auto">
              <a:xfrm>
                <a:off x="1853" y="604"/>
                <a:ext cx="1823" cy="58"/>
              </a:xfrm>
              <a:custGeom>
                <a:avLst/>
                <a:gdLst>
                  <a:gd name="T0" fmla="*/ 1629 w 4504"/>
                  <a:gd name="T1" fmla="*/ 22 h 346"/>
                  <a:gd name="T2" fmla="*/ 1679 w 4504"/>
                  <a:gd name="T3" fmla="*/ 24 h 346"/>
                  <a:gd name="T4" fmla="*/ 1698 w 4504"/>
                  <a:gd name="T5" fmla="*/ 20 h 346"/>
                  <a:gd name="T6" fmla="*/ 1638 w 4504"/>
                  <a:gd name="T7" fmla="*/ 16 h 346"/>
                  <a:gd name="T8" fmla="*/ 1562 w 4504"/>
                  <a:gd name="T9" fmla="*/ 20 h 346"/>
                  <a:gd name="T10" fmla="*/ 1629 w 4504"/>
                  <a:gd name="T11" fmla="*/ 28 h 346"/>
                  <a:gd name="T12" fmla="*/ 1714 w 4504"/>
                  <a:gd name="T13" fmla="*/ 28 h 346"/>
                  <a:gd name="T14" fmla="*/ 1764 w 4504"/>
                  <a:gd name="T15" fmla="*/ 24 h 346"/>
                  <a:gd name="T16" fmla="*/ 1747 w 4504"/>
                  <a:gd name="T17" fmla="*/ 19 h 346"/>
                  <a:gd name="T18" fmla="*/ 1655 w 4504"/>
                  <a:gd name="T19" fmla="*/ 11 h 346"/>
                  <a:gd name="T20" fmla="*/ 1562 w 4504"/>
                  <a:gd name="T21" fmla="*/ 9 h 346"/>
                  <a:gd name="T22" fmla="*/ 1377 w 4504"/>
                  <a:gd name="T23" fmla="*/ 19 h 346"/>
                  <a:gd name="T24" fmla="*/ 1385 w 4504"/>
                  <a:gd name="T25" fmla="*/ 22 h 346"/>
                  <a:gd name="T26" fmla="*/ 1553 w 4504"/>
                  <a:gd name="T27" fmla="*/ 32 h 346"/>
                  <a:gd name="T28" fmla="*/ 1662 w 4504"/>
                  <a:gd name="T29" fmla="*/ 33 h 346"/>
                  <a:gd name="T30" fmla="*/ 1730 w 4504"/>
                  <a:gd name="T31" fmla="*/ 33 h 346"/>
                  <a:gd name="T32" fmla="*/ 1797 w 4504"/>
                  <a:gd name="T33" fmla="*/ 28 h 346"/>
                  <a:gd name="T34" fmla="*/ 1823 w 4504"/>
                  <a:gd name="T35" fmla="*/ 24 h 346"/>
                  <a:gd name="T36" fmla="*/ 1823 w 4504"/>
                  <a:gd name="T37" fmla="*/ 19 h 346"/>
                  <a:gd name="T38" fmla="*/ 1739 w 4504"/>
                  <a:gd name="T39" fmla="*/ 7 h 346"/>
                  <a:gd name="T40" fmla="*/ 1588 w 4504"/>
                  <a:gd name="T41" fmla="*/ 0 h 346"/>
                  <a:gd name="T42" fmla="*/ 1428 w 4504"/>
                  <a:gd name="T43" fmla="*/ 0 h 346"/>
                  <a:gd name="T44" fmla="*/ 1210 w 4504"/>
                  <a:gd name="T45" fmla="*/ 5 h 346"/>
                  <a:gd name="T46" fmla="*/ 839 w 4504"/>
                  <a:gd name="T47" fmla="*/ 17 h 346"/>
                  <a:gd name="T48" fmla="*/ 520 w 4504"/>
                  <a:gd name="T49" fmla="*/ 32 h 346"/>
                  <a:gd name="T50" fmla="*/ 0 w 4504"/>
                  <a:gd name="T51" fmla="*/ 58 h 3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04" h="346">
                    <a:moveTo>
                      <a:pt x="4025" y="131"/>
                    </a:moveTo>
                    <a:lnTo>
                      <a:pt x="4149" y="144"/>
                    </a:lnTo>
                    <a:lnTo>
                      <a:pt x="4195" y="122"/>
                    </a:lnTo>
                    <a:lnTo>
                      <a:pt x="4046" y="98"/>
                    </a:lnTo>
                    <a:lnTo>
                      <a:pt x="3859" y="122"/>
                    </a:lnTo>
                    <a:lnTo>
                      <a:pt x="4025" y="165"/>
                    </a:lnTo>
                    <a:lnTo>
                      <a:pt x="4234" y="165"/>
                    </a:lnTo>
                    <a:lnTo>
                      <a:pt x="4357" y="144"/>
                    </a:lnTo>
                    <a:lnTo>
                      <a:pt x="4317" y="111"/>
                    </a:lnTo>
                    <a:lnTo>
                      <a:pt x="4089" y="65"/>
                    </a:lnTo>
                    <a:lnTo>
                      <a:pt x="3859" y="55"/>
                    </a:lnTo>
                    <a:lnTo>
                      <a:pt x="3402" y="111"/>
                    </a:lnTo>
                    <a:lnTo>
                      <a:pt x="3423" y="131"/>
                    </a:lnTo>
                    <a:lnTo>
                      <a:pt x="3838" y="188"/>
                    </a:lnTo>
                    <a:lnTo>
                      <a:pt x="4107" y="198"/>
                    </a:lnTo>
                    <a:lnTo>
                      <a:pt x="4274" y="198"/>
                    </a:lnTo>
                    <a:lnTo>
                      <a:pt x="4440" y="165"/>
                    </a:lnTo>
                    <a:lnTo>
                      <a:pt x="4504" y="144"/>
                    </a:lnTo>
                    <a:lnTo>
                      <a:pt x="4504" y="111"/>
                    </a:lnTo>
                    <a:lnTo>
                      <a:pt x="4296" y="44"/>
                    </a:lnTo>
                    <a:lnTo>
                      <a:pt x="3923" y="0"/>
                    </a:lnTo>
                    <a:lnTo>
                      <a:pt x="3527" y="0"/>
                    </a:lnTo>
                    <a:lnTo>
                      <a:pt x="2989" y="31"/>
                    </a:lnTo>
                    <a:lnTo>
                      <a:pt x="2074" y="100"/>
                    </a:lnTo>
                    <a:lnTo>
                      <a:pt x="1285" y="188"/>
                    </a:lnTo>
                    <a:lnTo>
                      <a:pt x="0" y="3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79" name="Freeform 83">
                <a:extLst>
                  <a:ext uri="{FF2B5EF4-FFF2-40B4-BE49-F238E27FC236}">
                    <a16:creationId xmlns:a16="http://schemas.microsoft.com/office/drawing/2014/main" id="{78196416-3C21-4F5D-8B09-43101821B32C}"/>
                  </a:ext>
                </a:extLst>
              </p:cNvPr>
              <p:cNvSpPr>
                <a:spLocks/>
              </p:cNvSpPr>
              <p:nvPr/>
            </p:nvSpPr>
            <p:spPr bwMode="auto">
              <a:xfrm>
                <a:off x="2020" y="630"/>
                <a:ext cx="1823" cy="37"/>
              </a:xfrm>
              <a:custGeom>
                <a:avLst/>
                <a:gdLst>
                  <a:gd name="T0" fmla="*/ 1823 w 4505"/>
                  <a:gd name="T1" fmla="*/ 2 h 221"/>
                  <a:gd name="T2" fmla="*/ 1647 w 4505"/>
                  <a:gd name="T3" fmla="*/ 9 h 221"/>
                  <a:gd name="T4" fmla="*/ 1521 w 4505"/>
                  <a:gd name="T5" fmla="*/ 13 h 221"/>
                  <a:gd name="T6" fmla="*/ 1352 w 4505"/>
                  <a:gd name="T7" fmla="*/ 11 h 221"/>
                  <a:gd name="T8" fmla="*/ 1067 w 4505"/>
                  <a:gd name="T9" fmla="*/ 0 h 221"/>
                  <a:gd name="T10" fmla="*/ 689 w 4505"/>
                  <a:gd name="T11" fmla="*/ 0 h 221"/>
                  <a:gd name="T12" fmla="*/ 462 w 4505"/>
                  <a:gd name="T13" fmla="*/ 9 h 221"/>
                  <a:gd name="T14" fmla="*/ 0 w 4505"/>
                  <a:gd name="T15" fmla="*/ 37 h 2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05" h="221">
                    <a:moveTo>
                      <a:pt x="4505" y="10"/>
                    </a:moveTo>
                    <a:lnTo>
                      <a:pt x="4070" y="54"/>
                    </a:lnTo>
                    <a:lnTo>
                      <a:pt x="3758" y="75"/>
                    </a:lnTo>
                    <a:lnTo>
                      <a:pt x="3340" y="67"/>
                    </a:lnTo>
                    <a:lnTo>
                      <a:pt x="2637" y="0"/>
                    </a:lnTo>
                    <a:lnTo>
                      <a:pt x="1703" y="2"/>
                    </a:lnTo>
                    <a:lnTo>
                      <a:pt x="1142" y="54"/>
                    </a:lnTo>
                    <a:lnTo>
                      <a:pt x="0" y="2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80" name="Freeform 84">
                <a:extLst>
                  <a:ext uri="{FF2B5EF4-FFF2-40B4-BE49-F238E27FC236}">
                    <a16:creationId xmlns:a16="http://schemas.microsoft.com/office/drawing/2014/main" id="{91AAB6F6-B37A-4E5C-8C37-190DD1F22D67}"/>
                  </a:ext>
                </a:extLst>
              </p:cNvPr>
              <p:cNvSpPr>
                <a:spLocks/>
              </p:cNvSpPr>
              <p:nvPr/>
            </p:nvSpPr>
            <p:spPr bwMode="auto">
              <a:xfrm>
                <a:off x="2281" y="647"/>
                <a:ext cx="1378" cy="20"/>
              </a:xfrm>
              <a:custGeom>
                <a:avLst/>
                <a:gdLst>
                  <a:gd name="T0" fmla="*/ 1378 w 3404"/>
                  <a:gd name="T1" fmla="*/ 5 h 121"/>
                  <a:gd name="T2" fmla="*/ 1167 w 3404"/>
                  <a:gd name="T3" fmla="*/ 9 h 121"/>
                  <a:gd name="T4" fmla="*/ 882 w 3404"/>
                  <a:gd name="T5" fmla="*/ 1 h 121"/>
                  <a:gd name="T6" fmla="*/ 655 w 3404"/>
                  <a:gd name="T7" fmla="*/ 0 h 121"/>
                  <a:gd name="T8" fmla="*/ 445 w 3404"/>
                  <a:gd name="T9" fmla="*/ 2 h 121"/>
                  <a:gd name="T10" fmla="*/ 201 w 3404"/>
                  <a:gd name="T11" fmla="*/ 11 h 121"/>
                  <a:gd name="T12" fmla="*/ 0 w 3404"/>
                  <a:gd name="T13" fmla="*/ 2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04" h="121">
                    <a:moveTo>
                      <a:pt x="3404" y="32"/>
                    </a:moveTo>
                    <a:lnTo>
                      <a:pt x="2884" y="54"/>
                    </a:lnTo>
                    <a:lnTo>
                      <a:pt x="2178" y="8"/>
                    </a:lnTo>
                    <a:lnTo>
                      <a:pt x="1617" y="0"/>
                    </a:lnTo>
                    <a:lnTo>
                      <a:pt x="1099" y="10"/>
                    </a:lnTo>
                    <a:lnTo>
                      <a:pt x="497" y="65"/>
                    </a:lnTo>
                    <a:lnTo>
                      <a:pt x="0" y="1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81" name="Freeform 85">
                <a:extLst>
                  <a:ext uri="{FF2B5EF4-FFF2-40B4-BE49-F238E27FC236}">
                    <a16:creationId xmlns:a16="http://schemas.microsoft.com/office/drawing/2014/main" id="{9EF9EFD8-67DC-4233-A7F5-721247F4FCC6}"/>
                  </a:ext>
                </a:extLst>
              </p:cNvPr>
              <p:cNvSpPr>
                <a:spLocks/>
              </p:cNvSpPr>
              <p:nvPr/>
            </p:nvSpPr>
            <p:spPr bwMode="auto">
              <a:xfrm>
                <a:off x="1886" y="597"/>
                <a:ext cx="1957" cy="41"/>
              </a:xfrm>
              <a:custGeom>
                <a:avLst/>
                <a:gdLst>
                  <a:gd name="T0" fmla="*/ 0 w 4837"/>
                  <a:gd name="T1" fmla="*/ 41 h 248"/>
                  <a:gd name="T2" fmla="*/ 823 w 4837"/>
                  <a:gd name="T3" fmla="*/ 11 h 248"/>
                  <a:gd name="T4" fmla="*/ 1294 w 4837"/>
                  <a:gd name="T5" fmla="*/ 0 h 248"/>
                  <a:gd name="T6" fmla="*/ 1529 w 4837"/>
                  <a:gd name="T7" fmla="*/ 0 h 248"/>
                  <a:gd name="T8" fmla="*/ 1705 w 4837"/>
                  <a:gd name="T9" fmla="*/ 5 h 248"/>
                  <a:gd name="T10" fmla="*/ 1872 w 4837"/>
                  <a:gd name="T11" fmla="*/ 16 h 248"/>
                  <a:gd name="T12" fmla="*/ 1957 w 4837"/>
                  <a:gd name="T13" fmla="*/ 23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37" h="248">
                    <a:moveTo>
                      <a:pt x="0" y="248"/>
                    </a:moveTo>
                    <a:lnTo>
                      <a:pt x="2035" y="67"/>
                    </a:lnTo>
                    <a:lnTo>
                      <a:pt x="3199" y="0"/>
                    </a:lnTo>
                    <a:lnTo>
                      <a:pt x="3778" y="0"/>
                    </a:lnTo>
                    <a:lnTo>
                      <a:pt x="4215" y="31"/>
                    </a:lnTo>
                    <a:lnTo>
                      <a:pt x="4628" y="99"/>
                    </a:lnTo>
                    <a:lnTo>
                      <a:pt x="4837" y="14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82" name="Freeform 86">
                <a:extLst>
                  <a:ext uri="{FF2B5EF4-FFF2-40B4-BE49-F238E27FC236}">
                    <a16:creationId xmlns:a16="http://schemas.microsoft.com/office/drawing/2014/main" id="{D2B196A1-D077-49C8-803E-22ADC94C3A16}"/>
                  </a:ext>
                </a:extLst>
              </p:cNvPr>
              <p:cNvSpPr>
                <a:spLocks/>
              </p:cNvSpPr>
              <p:nvPr/>
            </p:nvSpPr>
            <p:spPr bwMode="auto">
              <a:xfrm>
                <a:off x="1735" y="580"/>
                <a:ext cx="2108" cy="32"/>
              </a:xfrm>
              <a:custGeom>
                <a:avLst/>
                <a:gdLst>
                  <a:gd name="T0" fmla="*/ 2108 w 5210"/>
                  <a:gd name="T1" fmla="*/ 25 h 188"/>
                  <a:gd name="T2" fmla="*/ 1730 w 5210"/>
                  <a:gd name="T3" fmla="*/ 8 h 188"/>
                  <a:gd name="T4" fmla="*/ 1328 w 5210"/>
                  <a:gd name="T5" fmla="*/ 0 h 188"/>
                  <a:gd name="T6" fmla="*/ 765 w 5210"/>
                  <a:gd name="T7" fmla="*/ 4 h 188"/>
                  <a:gd name="T8" fmla="*/ 168 w 5210"/>
                  <a:gd name="T9" fmla="*/ 25 h 188"/>
                  <a:gd name="T10" fmla="*/ 0 w 5210"/>
                  <a:gd name="T11" fmla="*/ 32 h 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10" h="188">
                    <a:moveTo>
                      <a:pt x="5210" y="144"/>
                    </a:moveTo>
                    <a:lnTo>
                      <a:pt x="4276" y="45"/>
                    </a:lnTo>
                    <a:lnTo>
                      <a:pt x="3281" y="0"/>
                    </a:lnTo>
                    <a:lnTo>
                      <a:pt x="1890" y="23"/>
                    </a:lnTo>
                    <a:lnTo>
                      <a:pt x="415" y="144"/>
                    </a:lnTo>
                    <a:lnTo>
                      <a:pt x="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83" name="Freeform 87">
                <a:extLst>
                  <a:ext uri="{FF2B5EF4-FFF2-40B4-BE49-F238E27FC236}">
                    <a16:creationId xmlns:a16="http://schemas.microsoft.com/office/drawing/2014/main" id="{B32C9FCB-3D8F-484B-9FBA-F9757DAC44E6}"/>
                  </a:ext>
                </a:extLst>
              </p:cNvPr>
              <p:cNvSpPr>
                <a:spLocks/>
              </p:cNvSpPr>
              <p:nvPr/>
            </p:nvSpPr>
            <p:spPr bwMode="auto">
              <a:xfrm>
                <a:off x="1735" y="560"/>
                <a:ext cx="1193" cy="42"/>
              </a:xfrm>
              <a:custGeom>
                <a:avLst/>
                <a:gdLst>
                  <a:gd name="T0" fmla="*/ 0 w 2949"/>
                  <a:gd name="T1" fmla="*/ 42 h 251"/>
                  <a:gd name="T2" fmla="*/ 487 w 2949"/>
                  <a:gd name="T3" fmla="*/ 20 h 251"/>
                  <a:gd name="T4" fmla="*/ 848 w 2949"/>
                  <a:gd name="T5" fmla="*/ 11 h 251"/>
                  <a:gd name="T6" fmla="*/ 1193 w 2949"/>
                  <a:gd name="T7" fmla="*/ 9 h 251"/>
                  <a:gd name="T8" fmla="*/ 789 w 2949"/>
                  <a:gd name="T9" fmla="*/ 0 h 251"/>
                  <a:gd name="T10" fmla="*/ 572 w 2949"/>
                  <a:gd name="T11" fmla="*/ 2 h 251"/>
                  <a:gd name="T12" fmla="*/ 303 w 2949"/>
                  <a:gd name="T13" fmla="*/ 15 h 251"/>
                  <a:gd name="T14" fmla="*/ 0 w 2949"/>
                  <a:gd name="T15" fmla="*/ 31 h 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49" h="251">
                    <a:moveTo>
                      <a:pt x="0" y="251"/>
                    </a:moveTo>
                    <a:lnTo>
                      <a:pt x="1203" y="119"/>
                    </a:lnTo>
                    <a:lnTo>
                      <a:pt x="2097" y="64"/>
                    </a:lnTo>
                    <a:lnTo>
                      <a:pt x="2949" y="51"/>
                    </a:lnTo>
                    <a:lnTo>
                      <a:pt x="1951" y="0"/>
                    </a:lnTo>
                    <a:lnTo>
                      <a:pt x="1413" y="10"/>
                    </a:lnTo>
                    <a:lnTo>
                      <a:pt x="748" y="88"/>
                    </a:lnTo>
                    <a:lnTo>
                      <a:pt x="0" y="1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84" name="Freeform 88">
                <a:extLst>
                  <a:ext uri="{FF2B5EF4-FFF2-40B4-BE49-F238E27FC236}">
                    <a16:creationId xmlns:a16="http://schemas.microsoft.com/office/drawing/2014/main" id="{F4281184-ABFE-4533-82A8-992508E6B17C}"/>
                  </a:ext>
                </a:extLst>
              </p:cNvPr>
              <p:cNvSpPr>
                <a:spLocks/>
              </p:cNvSpPr>
              <p:nvPr/>
            </p:nvSpPr>
            <p:spPr bwMode="auto">
              <a:xfrm>
                <a:off x="1734" y="503"/>
                <a:ext cx="437" cy="13"/>
              </a:xfrm>
              <a:custGeom>
                <a:avLst/>
                <a:gdLst>
                  <a:gd name="T0" fmla="*/ 0 w 1080"/>
                  <a:gd name="T1" fmla="*/ 0 h 77"/>
                  <a:gd name="T2" fmla="*/ 437 w 1080"/>
                  <a:gd name="T3" fmla="*/ 7 h 77"/>
                  <a:gd name="T4" fmla="*/ 0 w 1080"/>
                  <a:gd name="T5" fmla="*/ 13 h 77"/>
                  <a:gd name="T6" fmla="*/ 0 60000 65536"/>
                  <a:gd name="T7" fmla="*/ 0 60000 65536"/>
                  <a:gd name="T8" fmla="*/ 0 60000 65536"/>
                </a:gdLst>
                <a:ahLst/>
                <a:cxnLst>
                  <a:cxn ang="T6">
                    <a:pos x="T0" y="T1"/>
                  </a:cxn>
                  <a:cxn ang="T7">
                    <a:pos x="T2" y="T3"/>
                  </a:cxn>
                  <a:cxn ang="T8">
                    <a:pos x="T4" y="T5"/>
                  </a:cxn>
                </a:cxnLst>
                <a:rect l="0" t="0" r="r" b="b"/>
                <a:pathLst>
                  <a:path w="1080" h="77">
                    <a:moveTo>
                      <a:pt x="0" y="0"/>
                    </a:moveTo>
                    <a:lnTo>
                      <a:pt x="1080" y="44"/>
                    </a:lnTo>
                    <a:lnTo>
                      <a:pt x="0"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85" name="Freeform 89">
                <a:extLst>
                  <a:ext uri="{FF2B5EF4-FFF2-40B4-BE49-F238E27FC236}">
                    <a16:creationId xmlns:a16="http://schemas.microsoft.com/office/drawing/2014/main" id="{4FDCC9CA-877C-4267-9965-02650FAB81CC}"/>
                  </a:ext>
                </a:extLst>
              </p:cNvPr>
              <p:cNvSpPr>
                <a:spLocks/>
              </p:cNvSpPr>
              <p:nvPr/>
            </p:nvSpPr>
            <p:spPr bwMode="auto">
              <a:xfrm>
                <a:off x="1735" y="591"/>
                <a:ext cx="1200" cy="41"/>
              </a:xfrm>
              <a:custGeom>
                <a:avLst/>
                <a:gdLst>
                  <a:gd name="T0" fmla="*/ 0 w 2967"/>
                  <a:gd name="T1" fmla="*/ 28 h 243"/>
                  <a:gd name="T2" fmla="*/ 638 w 2967"/>
                  <a:gd name="T3" fmla="*/ 7 h 243"/>
                  <a:gd name="T4" fmla="*/ 1200 w 2967"/>
                  <a:gd name="T5" fmla="*/ 0 h 243"/>
                  <a:gd name="T6" fmla="*/ 747 w 2967"/>
                  <a:gd name="T7" fmla="*/ 13 h 243"/>
                  <a:gd name="T8" fmla="*/ 252 w 2967"/>
                  <a:gd name="T9" fmla="*/ 30 h 243"/>
                  <a:gd name="T10" fmla="*/ 0 w 2967"/>
                  <a:gd name="T11" fmla="*/ 41 h 2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67" h="243">
                    <a:moveTo>
                      <a:pt x="0" y="168"/>
                    </a:moveTo>
                    <a:lnTo>
                      <a:pt x="1577" y="44"/>
                    </a:lnTo>
                    <a:lnTo>
                      <a:pt x="2967" y="0"/>
                    </a:lnTo>
                    <a:lnTo>
                      <a:pt x="1847" y="78"/>
                    </a:lnTo>
                    <a:lnTo>
                      <a:pt x="623" y="178"/>
                    </a:lnTo>
                    <a:lnTo>
                      <a:pt x="0" y="2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86" name="Freeform 90">
                <a:extLst>
                  <a:ext uri="{FF2B5EF4-FFF2-40B4-BE49-F238E27FC236}">
                    <a16:creationId xmlns:a16="http://schemas.microsoft.com/office/drawing/2014/main" id="{0633F505-7D6A-4DF4-A1AD-7B1C8577DBBD}"/>
                  </a:ext>
                </a:extLst>
              </p:cNvPr>
              <p:cNvSpPr>
                <a:spLocks/>
              </p:cNvSpPr>
              <p:nvPr/>
            </p:nvSpPr>
            <p:spPr bwMode="auto">
              <a:xfrm>
                <a:off x="2591" y="657"/>
                <a:ext cx="529" cy="12"/>
              </a:xfrm>
              <a:custGeom>
                <a:avLst/>
                <a:gdLst>
                  <a:gd name="T0" fmla="*/ 0 w 1307"/>
                  <a:gd name="T1" fmla="*/ 12 h 67"/>
                  <a:gd name="T2" fmla="*/ 152 w 1307"/>
                  <a:gd name="T3" fmla="*/ 2 h 67"/>
                  <a:gd name="T4" fmla="*/ 303 w 1307"/>
                  <a:gd name="T5" fmla="*/ 0 h 67"/>
                  <a:gd name="T6" fmla="*/ 529 w 1307"/>
                  <a:gd name="T7" fmla="*/ 8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7" h="67">
                    <a:moveTo>
                      <a:pt x="0" y="67"/>
                    </a:moveTo>
                    <a:lnTo>
                      <a:pt x="375" y="10"/>
                    </a:lnTo>
                    <a:lnTo>
                      <a:pt x="748" y="0"/>
                    </a:lnTo>
                    <a:lnTo>
                      <a:pt x="1307"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87" name="Freeform 91">
                <a:extLst>
                  <a:ext uri="{FF2B5EF4-FFF2-40B4-BE49-F238E27FC236}">
                    <a16:creationId xmlns:a16="http://schemas.microsoft.com/office/drawing/2014/main" id="{551660BB-F88A-4001-AE0F-7B16697D61CA}"/>
                  </a:ext>
                </a:extLst>
              </p:cNvPr>
              <p:cNvSpPr>
                <a:spLocks/>
              </p:cNvSpPr>
              <p:nvPr/>
            </p:nvSpPr>
            <p:spPr bwMode="auto">
              <a:xfrm>
                <a:off x="1738" y="389"/>
                <a:ext cx="76" cy="31"/>
              </a:xfrm>
              <a:custGeom>
                <a:avLst/>
                <a:gdLst>
                  <a:gd name="T0" fmla="*/ 67 w 190"/>
                  <a:gd name="T1" fmla="*/ 25 h 183"/>
                  <a:gd name="T2" fmla="*/ 67 w 190"/>
                  <a:gd name="T3" fmla="*/ 25 h 183"/>
                  <a:gd name="T4" fmla="*/ 64 w 190"/>
                  <a:gd name="T5" fmla="*/ 27 h 183"/>
                  <a:gd name="T6" fmla="*/ 60 w 190"/>
                  <a:gd name="T7" fmla="*/ 28 h 183"/>
                  <a:gd name="T8" fmla="*/ 55 w 190"/>
                  <a:gd name="T9" fmla="*/ 30 h 183"/>
                  <a:gd name="T10" fmla="*/ 49 w 190"/>
                  <a:gd name="T11" fmla="*/ 30 h 183"/>
                  <a:gd name="T12" fmla="*/ 44 w 190"/>
                  <a:gd name="T13" fmla="*/ 31 h 183"/>
                  <a:gd name="T14" fmla="*/ 38 w 190"/>
                  <a:gd name="T15" fmla="*/ 31 h 183"/>
                  <a:gd name="T16" fmla="*/ 33 w 190"/>
                  <a:gd name="T17" fmla="*/ 31 h 183"/>
                  <a:gd name="T18" fmla="*/ 27 w 190"/>
                  <a:gd name="T19" fmla="*/ 31 h 183"/>
                  <a:gd name="T20" fmla="*/ 22 w 190"/>
                  <a:gd name="T21" fmla="*/ 30 h 183"/>
                  <a:gd name="T22" fmla="*/ 17 w 190"/>
                  <a:gd name="T23" fmla="*/ 29 h 183"/>
                  <a:gd name="T24" fmla="*/ 12 w 190"/>
                  <a:gd name="T25" fmla="*/ 28 h 183"/>
                  <a:gd name="T26" fmla="*/ 9 w 190"/>
                  <a:gd name="T27" fmla="*/ 26 h 183"/>
                  <a:gd name="T28" fmla="*/ 6 w 190"/>
                  <a:gd name="T29" fmla="*/ 25 h 183"/>
                  <a:gd name="T30" fmla="*/ 3 w 190"/>
                  <a:gd name="T31" fmla="*/ 23 h 183"/>
                  <a:gd name="T32" fmla="*/ 1 w 190"/>
                  <a:gd name="T33" fmla="*/ 21 h 183"/>
                  <a:gd name="T34" fmla="*/ 0 w 190"/>
                  <a:gd name="T35" fmla="*/ 19 h 183"/>
                  <a:gd name="T36" fmla="*/ 0 w 190"/>
                  <a:gd name="T37" fmla="*/ 17 h 183"/>
                  <a:gd name="T38" fmla="*/ 0 w 190"/>
                  <a:gd name="T39" fmla="*/ 15 h 183"/>
                  <a:gd name="T40" fmla="*/ 2 w 190"/>
                  <a:gd name="T41" fmla="*/ 13 h 183"/>
                  <a:gd name="T42" fmla="*/ 4 w 190"/>
                  <a:gd name="T43" fmla="*/ 11 h 183"/>
                  <a:gd name="T44" fmla="*/ 7 w 190"/>
                  <a:gd name="T45" fmla="*/ 9 h 183"/>
                  <a:gd name="T46" fmla="*/ 10 w 190"/>
                  <a:gd name="T47" fmla="*/ 7 h 183"/>
                  <a:gd name="T48" fmla="*/ 15 w 190"/>
                  <a:gd name="T49" fmla="*/ 6 h 183"/>
                  <a:gd name="T50" fmla="*/ 17 w 190"/>
                  <a:gd name="T51" fmla="*/ 5 h 183"/>
                  <a:gd name="T52" fmla="*/ 21 w 190"/>
                  <a:gd name="T53" fmla="*/ 4 h 183"/>
                  <a:gd name="T54" fmla="*/ 24 w 190"/>
                  <a:gd name="T55" fmla="*/ 2 h 183"/>
                  <a:gd name="T56" fmla="*/ 30 w 190"/>
                  <a:gd name="T57" fmla="*/ 1 h 183"/>
                  <a:gd name="T58" fmla="*/ 35 w 190"/>
                  <a:gd name="T59" fmla="*/ 0 h 183"/>
                  <a:gd name="T60" fmla="*/ 40 w 190"/>
                  <a:gd name="T61" fmla="*/ 0 h 183"/>
                  <a:gd name="T62" fmla="*/ 46 w 190"/>
                  <a:gd name="T63" fmla="*/ 0 h 183"/>
                  <a:gd name="T64" fmla="*/ 46 w 190"/>
                  <a:gd name="T65" fmla="*/ 4 h 183"/>
                  <a:gd name="T66" fmla="*/ 41 w 190"/>
                  <a:gd name="T67" fmla="*/ 4 h 183"/>
                  <a:gd name="T68" fmla="*/ 36 w 190"/>
                  <a:gd name="T69" fmla="*/ 4 h 183"/>
                  <a:gd name="T70" fmla="*/ 33 w 190"/>
                  <a:gd name="T71" fmla="*/ 5 h 183"/>
                  <a:gd name="T72" fmla="*/ 28 w 190"/>
                  <a:gd name="T73" fmla="*/ 6 h 183"/>
                  <a:gd name="T74" fmla="*/ 24 w 190"/>
                  <a:gd name="T75" fmla="*/ 7 h 183"/>
                  <a:gd name="T76" fmla="*/ 22 w 190"/>
                  <a:gd name="T77" fmla="*/ 8 h 183"/>
                  <a:gd name="T78" fmla="*/ 20 w 190"/>
                  <a:gd name="T79" fmla="*/ 10 h 183"/>
                  <a:gd name="T80" fmla="*/ 17 w 190"/>
                  <a:gd name="T81" fmla="*/ 12 h 183"/>
                  <a:gd name="T82" fmla="*/ 76 w 190"/>
                  <a:gd name="T83" fmla="*/ 12 h 183"/>
                  <a:gd name="T84" fmla="*/ 76 w 190"/>
                  <a:gd name="T85" fmla="*/ 16 h 183"/>
                  <a:gd name="T86" fmla="*/ 17 w 190"/>
                  <a:gd name="T87" fmla="*/ 16 h 183"/>
                  <a:gd name="T88" fmla="*/ 19 w 190"/>
                  <a:gd name="T89" fmla="*/ 17 h 183"/>
                  <a:gd name="T90" fmla="*/ 21 w 190"/>
                  <a:gd name="T91" fmla="*/ 19 h 183"/>
                  <a:gd name="T92" fmla="*/ 23 w 190"/>
                  <a:gd name="T93" fmla="*/ 20 h 183"/>
                  <a:gd name="T94" fmla="*/ 26 w 190"/>
                  <a:gd name="T95" fmla="*/ 22 h 183"/>
                  <a:gd name="T96" fmla="*/ 30 w 190"/>
                  <a:gd name="T97" fmla="*/ 23 h 183"/>
                  <a:gd name="T98" fmla="*/ 35 w 190"/>
                  <a:gd name="T99" fmla="*/ 24 h 183"/>
                  <a:gd name="T100" fmla="*/ 40 w 190"/>
                  <a:gd name="T101" fmla="*/ 24 h 183"/>
                  <a:gd name="T102" fmla="*/ 44 w 190"/>
                  <a:gd name="T103" fmla="*/ 24 h 183"/>
                  <a:gd name="T104" fmla="*/ 49 w 190"/>
                  <a:gd name="T105" fmla="*/ 24 h 183"/>
                  <a:gd name="T106" fmla="*/ 54 w 190"/>
                  <a:gd name="T107" fmla="*/ 24 h 183"/>
                  <a:gd name="T108" fmla="*/ 58 w 190"/>
                  <a:gd name="T109" fmla="*/ 23 h 183"/>
                  <a:gd name="T110" fmla="*/ 67 w 190"/>
                  <a:gd name="T111" fmla="*/ 25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0" h="183">
                    <a:moveTo>
                      <a:pt x="168" y="148"/>
                    </a:moveTo>
                    <a:lnTo>
                      <a:pt x="167" y="148"/>
                    </a:lnTo>
                    <a:lnTo>
                      <a:pt x="159" y="159"/>
                    </a:lnTo>
                    <a:lnTo>
                      <a:pt x="149" y="167"/>
                    </a:lnTo>
                    <a:lnTo>
                      <a:pt x="137" y="175"/>
                    </a:lnTo>
                    <a:lnTo>
                      <a:pt x="123" y="178"/>
                    </a:lnTo>
                    <a:lnTo>
                      <a:pt x="109" y="181"/>
                    </a:lnTo>
                    <a:lnTo>
                      <a:pt x="95" y="183"/>
                    </a:lnTo>
                    <a:lnTo>
                      <a:pt x="82" y="183"/>
                    </a:lnTo>
                    <a:lnTo>
                      <a:pt x="67" y="181"/>
                    </a:lnTo>
                    <a:lnTo>
                      <a:pt x="55" y="178"/>
                    </a:lnTo>
                    <a:lnTo>
                      <a:pt x="43" y="170"/>
                    </a:lnTo>
                    <a:lnTo>
                      <a:pt x="31" y="164"/>
                    </a:lnTo>
                    <a:lnTo>
                      <a:pt x="22" y="154"/>
                    </a:lnTo>
                    <a:lnTo>
                      <a:pt x="14" y="146"/>
                    </a:lnTo>
                    <a:lnTo>
                      <a:pt x="8" y="134"/>
                    </a:lnTo>
                    <a:lnTo>
                      <a:pt x="2" y="124"/>
                    </a:lnTo>
                    <a:lnTo>
                      <a:pt x="0" y="111"/>
                    </a:lnTo>
                    <a:lnTo>
                      <a:pt x="0" y="99"/>
                    </a:lnTo>
                    <a:lnTo>
                      <a:pt x="0" y="86"/>
                    </a:lnTo>
                    <a:lnTo>
                      <a:pt x="4" y="75"/>
                    </a:lnTo>
                    <a:lnTo>
                      <a:pt x="10" y="64"/>
                    </a:lnTo>
                    <a:lnTo>
                      <a:pt x="18" y="53"/>
                    </a:lnTo>
                    <a:lnTo>
                      <a:pt x="25" y="43"/>
                    </a:lnTo>
                    <a:lnTo>
                      <a:pt x="37" y="35"/>
                    </a:lnTo>
                    <a:lnTo>
                      <a:pt x="42" y="30"/>
                    </a:lnTo>
                    <a:lnTo>
                      <a:pt x="52" y="21"/>
                    </a:lnTo>
                    <a:lnTo>
                      <a:pt x="61" y="14"/>
                    </a:lnTo>
                    <a:lnTo>
                      <a:pt x="76" y="8"/>
                    </a:lnTo>
                    <a:lnTo>
                      <a:pt x="88" y="2"/>
                    </a:lnTo>
                    <a:lnTo>
                      <a:pt x="101" y="0"/>
                    </a:lnTo>
                    <a:lnTo>
                      <a:pt x="115" y="0"/>
                    </a:lnTo>
                    <a:lnTo>
                      <a:pt x="115" y="21"/>
                    </a:lnTo>
                    <a:lnTo>
                      <a:pt x="103" y="21"/>
                    </a:lnTo>
                    <a:lnTo>
                      <a:pt x="91" y="24"/>
                    </a:lnTo>
                    <a:lnTo>
                      <a:pt x="82" y="27"/>
                    </a:lnTo>
                    <a:lnTo>
                      <a:pt x="70" y="34"/>
                    </a:lnTo>
                    <a:lnTo>
                      <a:pt x="61" y="41"/>
                    </a:lnTo>
                    <a:lnTo>
                      <a:pt x="54" y="49"/>
                    </a:lnTo>
                    <a:lnTo>
                      <a:pt x="49" y="59"/>
                    </a:lnTo>
                    <a:lnTo>
                      <a:pt x="43" y="72"/>
                    </a:lnTo>
                    <a:lnTo>
                      <a:pt x="190" y="72"/>
                    </a:lnTo>
                    <a:lnTo>
                      <a:pt x="190" y="92"/>
                    </a:lnTo>
                    <a:lnTo>
                      <a:pt x="43" y="92"/>
                    </a:lnTo>
                    <a:lnTo>
                      <a:pt x="48" y="100"/>
                    </a:lnTo>
                    <a:lnTo>
                      <a:pt x="52" y="111"/>
                    </a:lnTo>
                    <a:lnTo>
                      <a:pt x="58" y="119"/>
                    </a:lnTo>
                    <a:lnTo>
                      <a:pt x="65" y="127"/>
                    </a:lnTo>
                    <a:lnTo>
                      <a:pt x="76" y="134"/>
                    </a:lnTo>
                    <a:lnTo>
                      <a:pt x="88" y="139"/>
                    </a:lnTo>
                    <a:lnTo>
                      <a:pt x="99" y="143"/>
                    </a:lnTo>
                    <a:lnTo>
                      <a:pt x="111" y="143"/>
                    </a:lnTo>
                    <a:lnTo>
                      <a:pt x="123" y="143"/>
                    </a:lnTo>
                    <a:lnTo>
                      <a:pt x="135" y="141"/>
                    </a:lnTo>
                    <a:lnTo>
                      <a:pt x="144" y="135"/>
                    </a:lnTo>
                    <a:lnTo>
                      <a:pt x="168"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88" name="Freeform 92">
                <a:extLst>
                  <a:ext uri="{FF2B5EF4-FFF2-40B4-BE49-F238E27FC236}">
                    <a16:creationId xmlns:a16="http://schemas.microsoft.com/office/drawing/2014/main" id="{DCCB5B21-F374-44EB-A84B-E009F656FD47}"/>
                  </a:ext>
                </a:extLst>
              </p:cNvPr>
              <p:cNvSpPr>
                <a:spLocks/>
              </p:cNvSpPr>
              <p:nvPr/>
            </p:nvSpPr>
            <p:spPr bwMode="auto">
              <a:xfrm>
                <a:off x="1784" y="389"/>
                <a:ext cx="36" cy="27"/>
              </a:xfrm>
              <a:custGeom>
                <a:avLst/>
                <a:gdLst>
                  <a:gd name="T0" fmla="*/ 0 w 91"/>
                  <a:gd name="T1" fmla="*/ 0 h 164"/>
                  <a:gd name="T2" fmla="*/ 5 w 91"/>
                  <a:gd name="T3" fmla="*/ 0 h 164"/>
                  <a:gd name="T4" fmla="*/ 10 w 91"/>
                  <a:gd name="T5" fmla="*/ 0 h 164"/>
                  <a:gd name="T6" fmla="*/ 15 w 91"/>
                  <a:gd name="T7" fmla="*/ 1 h 164"/>
                  <a:gd name="T8" fmla="*/ 19 w 91"/>
                  <a:gd name="T9" fmla="*/ 2 h 164"/>
                  <a:gd name="T10" fmla="*/ 24 w 91"/>
                  <a:gd name="T11" fmla="*/ 3 h 164"/>
                  <a:gd name="T12" fmla="*/ 28 w 91"/>
                  <a:gd name="T13" fmla="*/ 5 h 164"/>
                  <a:gd name="T14" fmla="*/ 31 w 91"/>
                  <a:gd name="T15" fmla="*/ 6 h 164"/>
                  <a:gd name="T16" fmla="*/ 34 w 91"/>
                  <a:gd name="T17" fmla="*/ 8 h 164"/>
                  <a:gd name="T18" fmla="*/ 35 w 91"/>
                  <a:gd name="T19" fmla="*/ 10 h 164"/>
                  <a:gd name="T20" fmla="*/ 36 w 91"/>
                  <a:gd name="T21" fmla="*/ 12 h 164"/>
                  <a:gd name="T22" fmla="*/ 36 w 91"/>
                  <a:gd name="T23" fmla="*/ 14 h 164"/>
                  <a:gd name="T24" fmla="*/ 35 w 91"/>
                  <a:gd name="T25" fmla="*/ 16 h 164"/>
                  <a:gd name="T26" fmla="*/ 34 w 91"/>
                  <a:gd name="T27" fmla="*/ 18 h 164"/>
                  <a:gd name="T28" fmla="*/ 31 w 91"/>
                  <a:gd name="T29" fmla="*/ 20 h 164"/>
                  <a:gd name="T30" fmla="*/ 29 w 91"/>
                  <a:gd name="T31" fmla="*/ 22 h 164"/>
                  <a:gd name="T32" fmla="*/ 25 w 91"/>
                  <a:gd name="T33" fmla="*/ 23 h 164"/>
                  <a:gd name="T34" fmla="*/ 21 w 91"/>
                  <a:gd name="T35" fmla="*/ 25 h 164"/>
                  <a:gd name="T36" fmla="*/ 16 w 91"/>
                  <a:gd name="T37" fmla="*/ 25 h 164"/>
                  <a:gd name="T38" fmla="*/ 11 w 91"/>
                  <a:gd name="T39" fmla="*/ 26 h 164"/>
                  <a:gd name="T40" fmla="*/ 6 w 91"/>
                  <a:gd name="T41" fmla="*/ 27 h 164"/>
                  <a:gd name="T42" fmla="*/ 0 w 91"/>
                  <a:gd name="T43" fmla="*/ 27 h 164"/>
                  <a:gd name="T44" fmla="*/ 0 w 91"/>
                  <a:gd name="T45" fmla="*/ 24 h 164"/>
                  <a:gd name="T46" fmla="*/ 5 w 91"/>
                  <a:gd name="T47" fmla="*/ 24 h 164"/>
                  <a:gd name="T48" fmla="*/ 9 w 91"/>
                  <a:gd name="T49" fmla="*/ 23 h 164"/>
                  <a:gd name="T50" fmla="*/ 13 w 91"/>
                  <a:gd name="T51" fmla="*/ 22 h 164"/>
                  <a:gd name="T52" fmla="*/ 17 w 91"/>
                  <a:gd name="T53" fmla="*/ 21 h 164"/>
                  <a:gd name="T54" fmla="*/ 21 w 91"/>
                  <a:gd name="T55" fmla="*/ 20 h 164"/>
                  <a:gd name="T56" fmla="*/ 24 w 91"/>
                  <a:gd name="T57" fmla="*/ 19 h 164"/>
                  <a:gd name="T58" fmla="*/ 26 w 91"/>
                  <a:gd name="T59" fmla="*/ 17 h 164"/>
                  <a:gd name="T60" fmla="*/ 27 w 91"/>
                  <a:gd name="T61" fmla="*/ 15 h 164"/>
                  <a:gd name="T62" fmla="*/ 28 w 91"/>
                  <a:gd name="T63" fmla="*/ 13 h 164"/>
                  <a:gd name="T64" fmla="*/ 27 w 91"/>
                  <a:gd name="T65" fmla="*/ 12 h 164"/>
                  <a:gd name="T66" fmla="*/ 26 w 91"/>
                  <a:gd name="T67" fmla="*/ 10 h 164"/>
                  <a:gd name="T68" fmla="*/ 24 w 91"/>
                  <a:gd name="T69" fmla="*/ 8 h 164"/>
                  <a:gd name="T70" fmla="*/ 21 w 91"/>
                  <a:gd name="T71" fmla="*/ 7 h 164"/>
                  <a:gd name="T72" fmla="*/ 18 w 91"/>
                  <a:gd name="T73" fmla="*/ 6 h 164"/>
                  <a:gd name="T74" fmla="*/ 14 w 91"/>
                  <a:gd name="T75" fmla="*/ 5 h 164"/>
                  <a:gd name="T76" fmla="*/ 9 w 91"/>
                  <a:gd name="T77" fmla="*/ 4 h 164"/>
                  <a:gd name="T78" fmla="*/ 5 w 91"/>
                  <a:gd name="T79" fmla="*/ 3 h 164"/>
                  <a:gd name="T80" fmla="*/ 0 w 91"/>
                  <a:gd name="T81" fmla="*/ 3 h 164"/>
                  <a:gd name="T82" fmla="*/ 0 w 91"/>
                  <a:gd name="T83" fmla="*/ 3 h 164"/>
                  <a:gd name="T84" fmla="*/ 0 w 91"/>
                  <a:gd name="T85" fmla="*/ 0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 h="164">
                    <a:moveTo>
                      <a:pt x="0" y="0"/>
                    </a:moveTo>
                    <a:lnTo>
                      <a:pt x="12" y="0"/>
                    </a:lnTo>
                    <a:lnTo>
                      <a:pt x="25" y="2"/>
                    </a:lnTo>
                    <a:lnTo>
                      <a:pt x="37" y="8"/>
                    </a:lnTo>
                    <a:lnTo>
                      <a:pt x="49" y="13"/>
                    </a:lnTo>
                    <a:lnTo>
                      <a:pt x="61" y="21"/>
                    </a:lnTo>
                    <a:lnTo>
                      <a:pt x="71" y="29"/>
                    </a:lnTo>
                    <a:lnTo>
                      <a:pt x="79" y="39"/>
                    </a:lnTo>
                    <a:lnTo>
                      <a:pt x="85" y="49"/>
                    </a:lnTo>
                    <a:lnTo>
                      <a:pt x="89" y="62"/>
                    </a:lnTo>
                    <a:lnTo>
                      <a:pt x="91" y="75"/>
                    </a:lnTo>
                    <a:lnTo>
                      <a:pt x="91" y="86"/>
                    </a:lnTo>
                    <a:lnTo>
                      <a:pt x="89" y="99"/>
                    </a:lnTo>
                    <a:lnTo>
                      <a:pt x="85" y="111"/>
                    </a:lnTo>
                    <a:lnTo>
                      <a:pt x="79" y="121"/>
                    </a:lnTo>
                    <a:lnTo>
                      <a:pt x="73" y="132"/>
                    </a:lnTo>
                    <a:lnTo>
                      <a:pt x="64" y="141"/>
                    </a:lnTo>
                    <a:lnTo>
                      <a:pt x="52" y="149"/>
                    </a:lnTo>
                    <a:lnTo>
                      <a:pt x="40" y="154"/>
                    </a:lnTo>
                    <a:lnTo>
                      <a:pt x="28" y="160"/>
                    </a:lnTo>
                    <a:lnTo>
                      <a:pt x="14" y="162"/>
                    </a:lnTo>
                    <a:lnTo>
                      <a:pt x="0" y="164"/>
                    </a:lnTo>
                    <a:lnTo>
                      <a:pt x="0" y="143"/>
                    </a:lnTo>
                    <a:lnTo>
                      <a:pt x="12" y="143"/>
                    </a:lnTo>
                    <a:lnTo>
                      <a:pt x="24" y="139"/>
                    </a:lnTo>
                    <a:lnTo>
                      <a:pt x="34" y="135"/>
                    </a:lnTo>
                    <a:lnTo>
                      <a:pt x="43" y="129"/>
                    </a:lnTo>
                    <a:lnTo>
                      <a:pt x="54" y="121"/>
                    </a:lnTo>
                    <a:lnTo>
                      <a:pt x="60" y="113"/>
                    </a:lnTo>
                    <a:lnTo>
                      <a:pt x="65" y="102"/>
                    </a:lnTo>
                    <a:lnTo>
                      <a:pt x="67" y="94"/>
                    </a:lnTo>
                    <a:lnTo>
                      <a:pt x="70" y="81"/>
                    </a:lnTo>
                    <a:lnTo>
                      <a:pt x="67" y="70"/>
                    </a:lnTo>
                    <a:lnTo>
                      <a:pt x="65" y="60"/>
                    </a:lnTo>
                    <a:lnTo>
                      <a:pt x="60" y="51"/>
                    </a:lnTo>
                    <a:lnTo>
                      <a:pt x="54" y="43"/>
                    </a:lnTo>
                    <a:lnTo>
                      <a:pt x="46" y="35"/>
                    </a:lnTo>
                    <a:lnTo>
                      <a:pt x="36" y="29"/>
                    </a:lnTo>
                    <a:lnTo>
                      <a:pt x="24" y="24"/>
                    </a:lnTo>
                    <a:lnTo>
                      <a:pt x="12"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89" name="Freeform 93">
                <a:extLst>
                  <a:ext uri="{FF2B5EF4-FFF2-40B4-BE49-F238E27FC236}">
                    <a16:creationId xmlns:a16="http://schemas.microsoft.com/office/drawing/2014/main" id="{877FE847-4D8E-49D2-8AE6-76896F784D0E}"/>
                  </a:ext>
                </a:extLst>
              </p:cNvPr>
              <p:cNvSpPr>
                <a:spLocks/>
              </p:cNvSpPr>
              <p:nvPr/>
            </p:nvSpPr>
            <p:spPr bwMode="auto">
              <a:xfrm>
                <a:off x="3750" y="389"/>
                <a:ext cx="77" cy="31"/>
              </a:xfrm>
              <a:custGeom>
                <a:avLst/>
                <a:gdLst>
                  <a:gd name="T0" fmla="*/ 68 w 191"/>
                  <a:gd name="T1" fmla="*/ 25 h 183"/>
                  <a:gd name="T2" fmla="*/ 67 w 191"/>
                  <a:gd name="T3" fmla="*/ 25 h 183"/>
                  <a:gd name="T4" fmla="*/ 64 w 191"/>
                  <a:gd name="T5" fmla="*/ 27 h 183"/>
                  <a:gd name="T6" fmla="*/ 60 w 191"/>
                  <a:gd name="T7" fmla="*/ 28 h 183"/>
                  <a:gd name="T8" fmla="*/ 55 w 191"/>
                  <a:gd name="T9" fmla="*/ 30 h 183"/>
                  <a:gd name="T10" fmla="*/ 50 w 191"/>
                  <a:gd name="T11" fmla="*/ 30 h 183"/>
                  <a:gd name="T12" fmla="*/ 45 w 191"/>
                  <a:gd name="T13" fmla="*/ 31 h 183"/>
                  <a:gd name="T14" fmla="*/ 39 w 191"/>
                  <a:gd name="T15" fmla="*/ 31 h 183"/>
                  <a:gd name="T16" fmla="*/ 34 w 191"/>
                  <a:gd name="T17" fmla="*/ 31 h 183"/>
                  <a:gd name="T18" fmla="*/ 28 w 191"/>
                  <a:gd name="T19" fmla="*/ 31 h 183"/>
                  <a:gd name="T20" fmla="*/ 23 w 191"/>
                  <a:gd name="T21" fmla="*/ 30 h 183"/>
                  <a:gd name="T22" fmla="*/ 18 w 191"/>
                  <a:gd name="T23" fmla="*/ 29 h 183"/>
                  <a:gd name="T24" fmla="*/ 13 w 191"/>
                  <a:gd name="T25" fmla="*/ 28 h 183"/>
                  <a:gd name="T26" fmla="*/ 8 w 191"/>
                  <a:gd name="T27" fmla="*/ 26 h 183"/>
                  <a:gd name="T28" fmla="*/ 6 w 191"/>
                  <a:gd name="T29" fmla="*/ 25 h 183"/>
                  <a:gd name="T30" fmla="*/ 3 w 191"/>
                  <a:gd name="T31" fmla="*/ 23 h 183"/>
                  <a:gd name="T32" fmla="*/ 2 w 191"/>
                  <a:gd name="T33" fmla="*/ 21 h 183"/>
                  <a:gd name="T34" fmla="*/ 0 w 191"/>
                  <a:gd name="T35" fmla="*/ 19 h 183"/>
                  <a:gd name="T36" fmla="*/ 0 w 191"/>
                  <a:gd name="T37" fmla="*/ 17 h 183"/>
                  <a:gd name="T38" fmla="*/ 0 w 191"/>
                  <a:gd name="T39" fmla="*/ 15 h 183"/>
                  <a:gd name="T40" fmla="*/ 2 w 191"/>
                  <a:gd name="T41" fmla="*/ 13 h 183"/>
                  <a:gd name="T42" fmla="*/ 4 w 191"/>
                  <a:gd name="T43" fmla="*/ 11 h 183"/>
                  <a:gd name="T44" fmla="*/ 7 w 191"/>
                  <a:gd name="T45" fmla="*/ 9 h 183"/>
                  <a:gd name="T46" fmla="*/ 11 w 191"/>
                  <a:gd name="T47" fmla="*/ 7 h 183"/>
                  <a:gd name="T48" fmla="*/ 15 w 191"/>
                  <a:gd name="T49" fmla="*/ 6 h 183"/>
                  <a:gd name="T50" fmla="*/ 17 w 191"/>
                  <a:gd name="T51" fmla="*/ 5 h 183"/>
                  <a:gd name="T52" fmla="*/ 21 w 191"/>
                  <a:gd name="T53" fmla="*/ 4 h 183"/>
                  <a:gd name="T54" fmla="*/ 25 w 191"/>
                  <a:gd name="T55" fmla="*/ 2 h 183"/>
                  <a:gd name="T56" fmla="*/ 30 w 191"/>
                  <a:gd name="T57" fmla="*/ 1 h 183"/>
                  <a:gd name="T58" fmla="*/ 36 w 191"/>
                  <a:gd name="T59" fmla="*/ 0 h 183"/>
                  <a:gd name="T60" fmla="*/ 42 w 191"/>
                  <a:gd name="T61" fmla="*/ 0 h 183"/>
                  <a:gd name="T62" fmla="*/ 47 w 191"/>
                  <a:gd name="T63" fmla="*/ 0 h 183"/>
                  <a:gd name="T64" fmla="*/ 47 w 191"/>
                  <a:gd name="T65" fmla="*/ 4 h 183"/>
                  <a:gd name="T66" fmla="*/ 42 w 191"/>
                  <a:gd name="T67" fmla="*/ 4 h 183"/>
                  <a:gd name="T68" fmla="*/ 37 w 191"/>
                  <a:gd name="T69" fmla="*/ 4 h 183"/>
                  <a:gd name="T70" fmla="*/ 33 w 191"/>
                  <a:gd name="T71" fmla="*/ 5 h 183"/>
                  <a:gd name="T72" fmla="*/ 29 w 191"/>
                  <a:gd name="T73" fmla="*/ 6 h 183"/>
                  <a:gd name="T74" fmla="*/ 25 w 191"/>
                  <a:gd name="T75" fmla="*/ 7 h 183"/>
                  <a:gd name="T76" fmla="*/ 23 w 191"/>
                  <a:gd name="T77" fmla="*/ 8 h 183"/>
                  <a:gd name="T78" fmla="*/ 20 w 191"/>
                  <a:gd name="T79" fmla="*/ 10 h 183"/>
                  <a:gd name="T80" fmla="*/ 18 w 191"/>
                  <a:gd name="T81" fmla="*/ 12 h 183"/>
                  <a:gd name="T82" fmla="*/ 77 w 191"/>
                  <a:gd name="T83" fmla="*/ 12 h 183"/>
                  <a:gd name="T84" fmla="*/ 77 w 191"/>
                  <a:gd name="T85" fmla="*/ 16 h 183"/>
                  <a:gd name="T86" fmla="*/ 18 w 191"/>
                  <a:gd name="T87" fmla="*/ 16 h 183"/>
                  <a:gd name="T88" fmla="*/ 19 w 191"/>
                  <a:gd name="T89" fmla="*/ 17 h 183"/>
                  <a:gd name="T90" fmla="*/ 21 w 191"/>
                  <a:gd name="T91" fmla="*/ 19 h 183"/>
                  <a:gd name="T92" fmla="*/ 24 w 191"/>
                  <a:gd name="T93" fmla="*/ 20 h 183"/>
                  <a:gd name="T94" fmla="*/ 27 w 191"/>
                  <a:gd name="T95" fmla="*/ 22 h 183"/>
                  <a:gd name="T96" fmla="*/ 31 w 191"/>
                  <a:gd name="T97" fmla="*/ 23 h 183"/>
                  <a:gd name="T98" fmla="*/ 35 w 191"/>
                  <a:gd name="T99" fmla="*/ 24 h 183"/>
                  <a:gd name="T100" fmla="*/ 40 w 191"/>
                  <a:gd name="T101" fmla="*/ 24 h 183"/>
                  <a:gd name="T102" fmla="*/ 45 w 191"/>
                  <a:gd name="T103" fmla="*/ 24 h 183"/>
                  <a:gd name="T104" fmla="*/ 50 w 191"/>
                  <a:gd name="T105" fmla="*/ 24 h 183"/>
                  <a:gd name="T106" fmla="*/ 54 w 191"/>
                  <a:gd name="T107" fmla="*/ 24 h 183"/>
                  <a:gd name="T108" fmla="*/ 58 w 191"/>
                  <a:gd name="T109" fmla="*/ 23 h 183"/>
                  <a:gd name="T110" fmla="*/ 68 w 191"/>
                  <a:gd name="T111" fmla="*/ 25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69" y="148"/>
                    </a:moveTo>
                    <a:lnTo>
                      <a:pt x="167" y="148"/>
                    </a:lnTo>
                    <a:lnTo>
                      <a:pt x="158" y="159"/>
                    </a:lnTo>
                    <a:lnTo>
                      <a:pt x="149" y="167"/>
                    </a:lnTo>
                    <a:lnTo>
                      <a:pt x="137" y="175"/>
                    </a:lnTo>
                    <a:lnTo>
                      <a:pt x="125" y="178"/>
                    </a:lnTo>
                    <a:lnTo>
                      <a:pt x="111" y="181"/>
                    </a:lnTo>
                    <a:lnTo>
                      <a:pt x="97" y="183"/>
                    </a:lnTo>
                    <a:lnTo>
                      <a:pt x="84" y="183"/>
                    </a:lnTo>
                    <a:lnTo>
                      <a:pt x="69" y="181"/>
                    </a:lnTo>
                    <a:lnTo>
                      <a:pt x="56" y="178"/>
                    </a:lnTo>
                    <a:lnTo>
                      <a:pt x="44" y="170"/>
                    </a:lnTo>
                    <a:lnTo>
                      <a:pt x="32" y="164"/>
                    </a:lnTo>
                    <a:lnTo>
                      <a:pt x="21" y="154"/>
                    </a:lnTo>
                    <a:lnTo>
                      <a:pt x="14" y="146"/>
                    </a:lnTo>
                    <a:lnTo>
                      <a:pt x="8" y="134"/>
                    </a:lnTo>
                    <a:lnTo>
                      <a:pt x="4" y="124"/>
                    </a:lnTo>
                    <a:lnTo>
                      <a:pt x="0" y="111"/>
                    </a:lnTo>
                    <a:lnTo>
                      <a:pt x="0" y="99"/>
                    </a:lnTo>
                    <a:lnTo>
                      <a:pt x="0" y="86"/>
                    </a:lnTo>
                    <a:lnTo>
                      <a:pt x="6" y="75"/>
                    </a:lnTo>
                    <a:lnTo>
                      <a:pt x="10" y="64"/>
                    </a:lnTo>
                    <a:lnTo>
                      <a:pt x="18" y="53"/>
                    </a:lnTo>
                    <a:lnTo>
                      <a:pt x="27" y="43"/>
                    </a:lnTo>
                    <a:lnTo>
                      <a:pt x="38" y="35"/>
                    </a:lnTo>
                    <a:lnTo>
                      <a:pt x="42" y="30"/>
                    </a:lnTo>
                    <a:lnTo>
                      <a:pt x="51" y="21"/>
                    </a:lnTo>
                    <a:lnTo>
                      <a:pt x="63" y="14"/>
                    </a:lnTo>
                    <a:lnTo>
                      <a:pt x="75" y="8"/>
                    </a:lnTo>
                    <a:lnTo>
                      <a:pt x="90" y="2"/>
                    </a:lnTo>
                    <a:lnTo>
                      <a:pt x="103" y="0"/>
                    </a:lnTo>
                    <a:lnTo>
                      <a:pt x="117" y="0"/>
                    </a:lnTo>
                    <a:lnTo>
                      <a:pt x="117" y="21"/>
                    </a:lnTo>
                    <a:lnTo>
                      <a:pt x="103" y="21"/>
                    </a:lnTo>
                    <a:lnTo>
                      <a:pt x="93" y="24"/>
                    </a:lnTo>
                    <a:lnTo>
                      <a:pt x="81" y="27"/>
                    </a:lnTo>
                    <a:lnTo>
                      <a:pt x="72" y="34"/>
                    </a:lnTo>
                    <a:lnTo>
                      <a:pt x="61" y="41"/>
                    </a:lnTo>
                    <a:lnTo>
                      <a:pt x="56" y="49"/>
                    </a:lnTo>
                    <a:lnTo>
                      <a:pt x="50" y="59"/>
                    </a:lnTo>
                    <a:lnTo>
                      <a:pt x="45" y="72"/>
                    </a:lnTo>
                    <a:lnTo>
                      <a:pt x="191" y="72"/>
                    </a:lnTo>
                    <a:lnTo>
                      <a:pt x="191" y="92"/>
                    </a:lnTo>
                    <a:lnTo>
                      <a:pt x="45" y="92"/>
                    </a:lnTo>
                    <a:lnTo>
                      <a:pt x="48" y="100"/>
                    </a:lnTo>
                    <a:lnTo>
                      <a:pt x="51" y="111"/>
                    </a:lnTo>
                    <a:lnTo>
                      <a:pt x="60" y="119"/>
                    </a:lnTo>
                    <a:lnTo>
                      <a:pt x="67" y="127"/>
                    </a:lnTo>
                    <a:lnTo>
                      <a:pt x="78" y="134"/>
                    </a:lnTo>
                    <a:lnTo>
                      <a:pt x="87" y="139"/>
                    </a:lnTo>
                    <a:lnTo>
                      <a:pt x="99" y="143"/>
                    </a:lnTo>
                    <a:lnTo>
                      <a:pt x="111" y="143"/>
                    </a:lnTo>
                    <a:lnTo>
                      <a:pt x="123" y="143"/>
                    </a:lnTo>
                    <a:lnTo>
                      <a:pt x="135" y="141"/>
                    </a:lnTo>
                    <a:lnTo>
                      <a:pt x="145" y="135"/>
                    </a:lnTo>
                    <a:lnTo>
                      <a:pt x="169"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0" name="Freeform 94">
                <a:extLst>
                  <a:ext uri="{FF2B5EF4-FFF2-40B4-BE49-F238E27FC236}">
                    <a16:creationId xmlns:a16="http://schemas.microsoft.com/office/drawing/2014/main" id="{623151E7-D20A-49B9-B368-078080DF6A82}"/>
                  </a:ext>
                </a:extLst>
              </p:cNvPr>
              <p:cNvSpPr>
                <a:spLocks/>
              </p:cNvSpPr>
              <p:nvPr/>
            </p:nvSpPr>
            <p:spPr bwMode="auto">
              <a:xfrm>
                <a:off x="3796" y="389"/>
                <a:ext cx="38" cy="27"/>
              </a:xfrm>
              <a:custGeom>
                <a:avLst/>
                <a:gdLst>
                  <a:gd name="T0" fmla="*/ 0 w 93"/>
                  <a:gd name="T1" fmla="*/ 0 h 164"/>
                  <a:gd name="T2" fmla="*/ 5 w 93"/>
                  <a:gd name="T3" fmla="*/ 0 h 164"/>
                  <a:gd name="T4" fmla="*/ 11 w 93"/>
                  <a:gd name="T5" fmla="*/ 0 h 164"/>
                  <a:gd name="T6" fmla="*/ 16 w 93"/>
                  <a:gd name="T7" fmla="*/ 1 h 164"/>
                  <a:gd name="T8" fmla="*/ 20 w 93"/>
                  <a:gd name="T9" fmla="*/ 2 h 164"/>
                  <a:gd name="T10" fmla="*/ 25 w 93"/>
                  <a:gd name="T11" fmla="*/ 3 h 164"/>
                  <a:gd name="T12" fmla="*/ 29 w 93"/>
                  <a:gd name="T13" fmla="*/ 5 h 164"/>
                  <a:gd name="T14" fmla="*/ 32 w 93"/>
                  <a:gd name="T15" fmla="*/ 6 h 164"/>
                  <a:gd name="T16" fmla="*/ 35 w 93"/>
                  <a:gd name="T17" fmla="*/ 8 h 164"/>
                  <a:gd name="T18" fmla="*/ 37 w 93"/>
                  <a:gd name="T19" fmla="*/ 10 h 164"/>
                  <a:gd name="T20" fmla="*/ 37 w 93"/>
                  <a:gd name="T21" fmla="*/ 12 h 164"/>
                  <a:gd name="T22" fmla="*/ 38 w 93"/>
                  <a:gd name="T23" fmla="*/ 14 h 164"/>
                  <a:gd name="T24" fmla="*/ 37 w 93"/>
                  <a:gd name="T25" fmla="*/ 16 h 164"/>
                  <a:gd name="T26" fmla="*/ 36 w 93"/>
                  <a:gd name="T27" fmla="*/ 18 h 164"/>
                  <a:gd name="T28" fmla="*/ 33 w 93"/>
                  <a:gd name="T29" fmla="*/ 20 h 164"/>
                  <a:gd name="T30" fmla="*/ 30 w 93"/>
                  <a:gd name="T31" fmla="*/ 22 h 164"/>
                  <a:gd name="T32" fmla="*/ 26 w 93"/>
                  <a:gd name="T33" fmla="*/ 23 h 164"/>
                  <a:gd name="T34" fmla="*/ 21 w 93"/>
                  <a:gd name="T35" fmla="*/ 25 h 164"/>
                  <a:gd name="T36" fmla="*/ 16 w 93"/>
                  <a:gd name="T37" fmla="*/ 25 h 164"/>
                  <a:gd name="T38" fmla="*/ 11 w 93"/>
                  <a:gd name="T39" fmla="*/ 26 h 164"/>
                  <a:gd name="T40" fmla="*/ 6 w 93"/>
                  <a:gd name="T41" fmla="*/ 27 h 164"/>
                  <a:gd name="T42" fmla="*/ 0 w 93"/>
                  <a:gd name="T43" fmla="*/ 27 h 164"/>
                  <a:gd name="T44" fmla="*/ 0 w 93"/>
                  <a:gd name="T45" fmla="*/ 24 h 164"/>
                  <a:gd name="T46" fmla="*/ 5 w 93"/>
                  <a:gd name="T47" fmla="*/ 24 h 164"/>
                  <a:gd name="T48" fmla="*/ 10 w 93"/>
                  <a:gd name="T49" fmla="*/ 23 h 164"/>
                  <a:gd name="T50" fmla="*/ 13 w 93"/>
                  <a:gd name="T51" fmla="*/ 22 h 164"/>
                  <a:gd name="T52" fmla="*/ 18 w 93"/>
                  <a:gd name="T53" fmla="*/ 21 h 164"/>
                  <a:gd name="T54" fmla="*/ 22 w 93"/>
                  <a:gd name="T55" fmla="*/ 20 h 164"/>
                  <a:gd name="T56" fmla="*/ 25 w 93"/>
                  <a:gd name="T57" fmla="*/ 19 h 164"/>
                  <a:gd name="T58" fmla="*/ 27 w 93"/>
                  <a:gd name="T59" fmla="*/ 17 h 164"/>
                  <a:gd name="T60" fmla="*/ 28 w 93"/>
                  <a:gd name="T61" fmla="*/ 15 h 164"/>
                  <a:gd name="T62" fmla="*/ 28 w 93"/>
                  <a:gd name="T63" fmla="*/ 13 h 164"/>
                  <a:gd name="T64" fmla="*/ 28 w 93"/>
                  <a:gd name="T65" fmla="*/ 12 h 164"/>
                  <a:gd name="T66" fmla="*/ 27 w 93"/>
                  <a:gd name="T67" fmla="*/ 10 h 164"/>
                  <a:gd name="T68" fmla="*/ 25 w 93"/>
                  <a:gd name="T69" fmla="*/ 8 h 164"/>
                  <a:gd name="T70" fmla="*/ 22 w 93"/>
                  <a:gd name="T71" fmla="*/ 7 h 164"/>
                  <a:gd name="T72" fmla="*/ 18 w 93"/>
                  <a:gd name="T73" fmla="*/ 6 h 164"/>
                  <a:gd name="T74" fmla="*/ 15 w 93"/>
                  <a:gd name="T75" fmla="*/ 5 h 164"/>
                  <a:gd name="T76" fmla="*/ 10 w 93"/>
                  <a:gd name="T77" fmla="*/ 4 h 164"/>
                  <a:gd name="T78" fmla="*/ 6 w 93"/>
                  <a:gd name="T79" fmla="*/ 3 h 164"/>
                  <a:gd name="T80" fmla="*/ 1 w 93"/>
                  <a:gd name="T81" fmla="*/ 3 h 164"/>
                  <a:gd name="T82" fmla="*/ 0 w 93"/>
                  <a:gd name="T83" fmla="*/ 3 h 164"/>
                  <a:gd name="T84" fmla="*/ 0 w 93"/>
                  <a:gd name="T85" fmla="*/ 0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3" h="164">
                    <a:moveTo>
                      <a:pt x="0" y="0"/>
                    </a:moveTo>
                    <a:lnTo>
                      <a:pt x="12" y="0"/>
                    </a:lnTo>
                    <a:lnTo>
                      <a:pt x="26" y="2"/>
                    </a:lnTo>
                    <a:lnTo>
                      <a:pt x="38" y="8"/>
                    </a:lnTo>
                    <a:lnTo>
                      <a:pt x="50" y="13"/>
                    </a:lnTo>
                    <a:lnTo>
                      <a:pt x="62" y="21"/>
                    </a:lnTo>
                    <a:lnTo>
                      <a:pt x="72" y="29"/>
                    </a:lnTo>
                    <a:lnTo>
                      <a:pt x="79" y="39"/>
                    </a:lnTo>
                    <a:lnTo>
                      <a:pt x="85" y="49"/>
                    </a:lnTo>
                    <a:lnTo>
                      <a:pt x="90" y="62"/>
                    </a:lnTo>
                    <a:lnTo>
                      <a:pt x="91" y="75"/>
                    </a:lnTo>
                    <a:lnTo>
                      <a:pt x="93" y="86"/>
                    </a:lnTo>
                    <a:lnTo>
                      <a:pt x="91" y="99"/>
                    </a:lnTo>
                    <a:lnTo>
                      <a:pt x="87" y="111"/>
                    </a:lnTo>
                    <a:lnTo>
                      <a:pt x="81" y="121"/>
                    </a:lnTo>
                    <a:lnTo>
                      <a:pt x="73" y="132"/>
                    </a:lnTo>
                    <a:lnTo>
                      <a:pt x="63" y="141"/>
                    </a:lnTo>
                    <a:lnTo>
                      <a:pt x="51" y="149"/>
                    </a:lnTo>
                    <a:lnTo>
                      <a:pt x="39" y="154"/>
                    </a:lnTo>
                    <a:lnTo>
                      <a:pt x="27" y="160"/>
                    </a:lnTo>
                    <a:lnTo>
                      <a:pt x="14" y="162"/>
                    </a:lnTo>
                    <a:lnTo>
                      <a:pt x="0" y="164"/>
                    </a:lnTo>
                    <a:lnTo>
                      <a:pt x="0" y="143"/>
                    </a:lnTo>
                    <a:lnTo>
                      <a:pt x="12" y="143"/>
                    </a:lnTo>
                    <a:lnTo>
                      <a:pt x="24" y="139"/>
                    </a:lnTo>
                    <a:lnTo>
                      <a:pt x="33" y="135"/>
                    </a:lnTo>
                    <a:lnTo>
                      <a:pt x="44" y="129"/>
                    </a:lnTo>
                    <a:lnTo>
                      <a:pt x="54" y="121"/>
                    </a:lnTo>
                    <a:lnTo>
                      <a:pt x="60" y="113"/>
                    </a:lnTo>
                    <a:lnTo>
                      <a:pt x="66" y="102"/>
                    </a:lnTo>
                    <a:lnTo>
                      <a:pt x="69" y="94"/>
                    </a:lnTo>
                    <a:lnTo>
                      <a:pt x="69" y="81"/>
                    </a:lnTo>
                    <a:lnTo>
                      <a:pt x="69" y="70"/>
                    </a:lnTo>
                    <a:lnTo>
                      <a:pt x="66" y="60"/>
                    </a:lnTo>
                    <a:lnTo>
                      <a:pt x="60" y="51"/>
                    </a:lnTo>
                    <a:lnTo>
                      <a:pt x="54" y="43"/>
                    </a:lnTo>
                    <a:lnTo>
                      <a:pt x="45" y="35"/>
                    </a:lnTo>
                    <a:lnTo>
                      <a:pt x="36" y="29"/>
                    </a:lnTo>
                    <a:lnTo>
                      <a:pt x="24" y="24"/>
                    </a:lnTo>
                    <a:lnTo>
                      <a:pt x="14" y="21"/>
                    </a:lnTo>
                    <a:lnTo>
                      <a:pt x="2"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1" name="Freeform 95">
                <a:extLst>
                  <a:ext uri="{FF2B5EF4-FFF2-40B4-BE49-F238E27FC236}">
                    <a16:creationId xmlns:a16="http://schemas.microsoft.com/office/drawing/2014/main" id="{1063AC9B-EDCB-4375-906F-EB431BA03D6D}"/>
                  </a:ext>
                </a:extLst>
              </p:cNvPr>
              <p:cNvSpPr>
                <a:spLocks/>
              </p:cNvSpPr>
              <p:nvPr/>
            </p:nvSpPr>
            <p:spPr bwMode="auto">
              <a:xfrm>
                <a:off x="1738" y="640"/>
                <a:ext cx="76" cy="30"/>
              </a:xfrm>
              <a:custGeom>
                <a:avLst/>
                <a:gdLst>
                  <a:gd name="T0" fmla="*/ 67 w 190"/>
                  <a:gd name="T1" fmla="*/ 24 h 183"/>
                  <a:gd name="T2" fmla="*/ 67 w 190"/>
                  <a:gd name="T3" fmla="*/ 24 h 183"/>
                  <a:gd name="T4" fmla="*/ 64 w 190"/>
                  <a:gd name="T5" fmla="*/ 26 h 183"/>
                  <a:gd name="T6" fmla="*/ 60 w 190"/>
                  <a:gd name="T7" fmla="*/ 27 h 183"/>
                  <a:gd name="T8" fmla="*/ 55 w 190"/>
                  <a:gd name="T9" fmla="*/ 29 h 183"/>
                  <a:gd name="T10" fmla="*/ 49 w 190"/>
                  <a:gd name="T11" fmla="*/ 29 h 183"/>
                  <a:gd name="T12" fmla="*/ 44 w 190"/>
                  <a:gd name="T13" fmla="*/ 30 h 183"/>
                  <a:gd name="T14" fmla="*/ 38 w 190"/>
                  <a:gd name="T15" fmla="*/ 30 h 183"/>
                  <a:gd name="T16" fmla="*/ 33 w 190"/>
                  <a:gd name="T17" fmla="*/ 30 h 183"/>
                  <a:gd name="T18" fmla="*/ 27 w 190"/>
                  <a:gd name="T19" fmla="*/ 30 h 183"/>
                  <a:gd name="T20" fmla="*/ 22 w 190"/>
                  <a:gd name="T21" fmla="*/ 29 h 183"/>
                  <a:gd name="T22" fmla="*/ 17 w 190"/>
                  <a:gd name="T23" fmla="*/ 28 h 183"/>
                  <a:gd name="T24" fmla="*/ 12 w 190"/>
                  <a:gd name="T25" fmla="*/ 27 h 183"/>
                  <a:gd name="T26" fmla="*/ 9 w 190"/>
                  <a:gd name="T27" fmla="*/ 25 h 183"/>
                  <a:gd name="T28" fmla="*/ 6 w 190"/>
                  <a:gd name="T29" fmla="*/ 24 h 183"/>
                  <a:gd name="T30" fmla="*/ 3 w 190"/>
                  <a:gd name="T31" fmla="*/ 22 h 183"/>
                  <a:gd name="T32" fmla="*/ 1 w 190"/>
                  <a:gd name="T33" fmla="*/ 20 h 183"/>
                  <a:gd name="T34" fmla="*/ 0 w 190"/>
                  <a:gd name="T35" fmla="*/ 18 h 183"/>
                  <a:gd name="T36" fmla="*/ 0 w 190"/>
                  <a:gd name="T37" fmla="*/ 16 h 183"/>
                  <a:gd name="T38" fmla="*/ 0 w 190"/>
                  <a:gd name="T39" fmla="*/ 14 h 183"/>
                  <a:gd name="T40" fmla="*/ 2 w 190"/>
                  <a:gd name="T41" fmla="*/ 12 h 183"/>
                  <a:gd name="T42" fmla="*/ 4 w 190"/>
                  <a:gd name="T43" fmla="*/ 10 h 183"/>
                  <a:gd name="T44" fmla="*/ 7 w 190"/>
                  <a:gd name="T45" fmla="*/ 9 h 183"/>
                  <a:gd name="T46" fmla="*/ 10 w 190"/>
                  <a:gd name="T47" fmla="*/ 7 h 183"/>
                  <a:gd name="T48" fmla="*/ 15 w 190"/>
                  <a:gd name="T49" fmla="*/ 6 h 183"/>
                  <a:gd name="T50" fmla="*/ 17 w 190"/>
                  <a:gd name="T51" fmla="*/ 5 h 183"/>
                  <a:gd name="T52" fmla="*/ 21 w 190"/>
                  <a:gd name="T53" fmla="*/ 3 h 183"/>
                  <a:gd name="T54" fmla="*/ 24 w 190"/>
                  <a:gd name="T55" fmla="*/ 2 h 183"/>
                  <a:gd name="T56" fmla="*/ 30 w 190"/>
                  <a:gd name="T57" fmla="*/ 1 h 183"/>
                  <a:gd name="T58" fmla="*/ 35 w 190"/>
                  <a:gd name="T59" fmla="*/ 0 h 183"/>
                  <a:gd name="T60" fmla="*/ 40 w 190"/>
                  <a:gd name="T61" fmla="*/ 0 h 183"/>
                  <a:gd name="T62" fmla="*/ 46 w 190"/>
                  <a:gd name="T63" fmla="*/ 0 h 183"/>
                  <a:gd name="T64" fmla="*/ 46 w 190"/>
                  <a:gd name="T65" fmla="*/ 3 h 183"/>
                  <a:gd name="T66" fmla="*/ 41 w 190"/>
                  <a:gd name="T67" fmla="*/ 3 h 183"/>
                  <a:gd name="T68" fmla="*/ 36 w 190"/>
                  <a:gd name="T69" fmla="*/ 4 h 183"/>
                  <a:gd name="T70" fmla="*/ 33 w 190"/>
                  <a:gd name="T71" fmla="*/ 5 h 183"/>
                  <a:gd name="T72" fmla="*/ 28 w 190"/>
                  <a:gd name="T73" fmla="*/ 5 h 183"/>
                  <a:gd name="T74" fmla="*/ 24 w 190"/>
                  <a:gd name="T75" fmla="*/ 7 h 183"/>
                  <a:gd name="T76" fmla="*/ 22 w 190"/>
                  <a:gd name="T77" fmla="*/ 8 h 183"/>
                  <a:gd name="T78" fmla="*/ 20 w 190"/>
                  <a:gd name="T79" fmla="*/ 10 h 183"/>
                  <a:gd name="T80" fmla="*/ 17 w 190"/>
                  <a:gd name="T81" fmla="*/ 12 h 183"/>
                  <a:gd name="T82" fmla="*/ 76 w 190"/>
                  <a:gd name="T83" fmla="*/ 12 h 183"/>
                  <a:gd name="T84" fmla="*/ 76 w 190"/>
                  <a:gd name="T85" fmla="*/ 15 h 183"/>
                  <a:gd name="T86" fmla="*/ 17 w 190"/>
                  <a:gd name="T87" fmla="*/ 15 h 183"/>
                  <a:gd name="T88" fmla="*/ 19 w 190"/>
                  <a:gd name="T89" fmla="*/ 16 h 183"/>
                  <a:gd name="T90" fmla="*/ 21 w 190"/>
                  <a:gd name="T91" fmla="*/ 18 h 183"/>
                  <a:gd name="T92" fmla="*/ 23 w 190"/>
                  <a:gd name="T93" fmla="*/ 20 h 183"/>
                  <a:gd name="T94" fmla="*/ 26 w 190"/>
                  <a:gd name="T95" fmla="*/ 21 h 183"/>
                  <a:gd name="T96" fmla="*/ 30 w 190"/>
                  <a:gd name="T97" fmla="*/ 22 h 183"/>
                  <a:gd name="T98" fmla="*/ 35 w 190"/>
                  <a:gd name="T99" fmla="*/ 23 h 183"/>
                  <a:gd name="T100" fmla="*/ 40 w 190"/>
                  <a:gd name="T101" fmla="*/ 23 h 183"/>
                  <a:gd name="T102" fmla="*/ 44 w 190"/>
                  <a:gd name="T103" fmla="*/ 23 h 183"/>
                  <a:gd name="T104" fmla="*/ 49 w 190"/>
                  <a:gd name="T105" fmla="*/ 23 h 183"/>
                  <a:gd name="T106" fmla="*/ 54 w 190"/>
                  <a:gd name="T107" fmla="*/ 23 h 183"/>
                  <a:gd name="T108" fmla="*/ 58 w 190"/>
                  <a:gd name="T109" fmla="*/ 22 h 183"/>
                  <a:gd name="T110" fmla="*/ 67 w 190"/>
                  <a:gd name="T111" fmla="*/ 24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0" h="183">
                    <a:moveTo>
                      <a:pt x="168" y="148"/>
                    </a:moveTo>
                    <a:lnTo>
                      <a:pt x="167" y="148"/>
                    </a:lnTo>
                    <a:lnTo>
                      <a:pt x="159" y="158"/>
                    </a:lnTo>
                    <a:lnTo>
                      <a:pt x="149" y="167"/>
                    </a:lnTo>
                    <a:lnTo>
                      <a:pt x="137" y="174"/>
                    </a:lnTo>
                    <a:lnTo>
                      <a:pt x="123" y="178"/>
                    </a:lnTo>
                    <a:lnTo>
                      <a:pt x="109" y="181"/>
                    </a:lnTo>
                    <a:lnTo>
                      <a:pt x="95" y="183"/>
                    </a:lnTo>
                    <a:lnTo>
                      <a:pt x="82" y="183"/>
                    </a:lnTo>
                    <a:lnTo>
                      <a:pt x="67" y="181"/>
                    </a:lnTo>
                    <a:lnTo>
                      <a:pt x="55" y="178"/>
                    </a:lnTo>
                    <a:lnTo>
                      <a:pt x="43" y="170"/>
                    </a:lnTo>
                    <a:lnTo>
                      <a:pt x="31" y="163"/>
                    </a:lnTo>
                    <a:lnTo>
                      <a:pt x="22" y="154"/>
                    </a:lnTo>
                    <a:lnTo>
                      <a:pt x="14" y="146"/>
                    </a:lnTo>
                    <a:lnTo>
                      <a:pt x="8" y="133"/>
                    </a:lnTo>
                    <a:lnTo>
                      <a:pt x="2" y="123"/>
                    </a:lnTo>
                    <a:lnTo>
                      <a:pt x="0" y="111"/>
                    </a:lnTo>
                    <a:lnTo>
                      <a:pt x="0" y="98"/>
                    </a:lnTo>
                    <a:lnTo>
                      <a:pt x="0" y="86"/>
                    </a:lnTo>
                    <a:lnTo>
                      <a:pt x="4" y="74"/>
                    </a:lnTo>
                    <a:lnTo>
                      <a:pt x="10" y="63"/>
                    </a:lnTo>
                    <a:lnTo>
                      <a:pt x="18" y="52"/>
                    </a:lnTo>
                    <a:lnTo>
                      <a:pt x="25" y="44"/>
                    </a:lnTo>
                    <a:lnTo>
                      <a:pt x="37" y="35"/>
                    </a:lnTo>
                    <a:lnTo>
                      <a:pt x="42" y="30"/>
                    </a:lnTo>
                    <a:lnTo>
                      <a:pt x="52" y="21"/>
                    </a:lnTo>
                    <a:lnTo>
                      <a:pt x="61" y="14"/>
                    </a:lnTo>
                    <a:lnTo>
                      <a:pt x="76" y="8"/>
                    </a:lnTo>
                    <a:lnTo>
                      <a:pt x="88" y="3"/>
                    </a:lnTo>
                    <a:lnTo>
                      <a:pt x="101" y="0"/>
                    </a:lnTo>
                    <a:lnTo>
                      <a:pt x="115" y="0"/>
                    </a:lnTo>
                    <a:lnTo>
                      <a:pt x="115" y="21"/>
                    </a:lnTo>
                    <a:lnTo>
                      <a:pt x="103" y="21"/>
                    </a:lnTo>
                    <a:lnTo>
                      <a:pt x="91" y="23"/>
                    </a:lnTo>
                    <a:lnTo>
                      <a:pt x="82" y="28"/>
                    </a:lnTo>
                    <a:lnTo>
                      <a:pt x="70" y="33"/>
                    </a:lnTo>
                    <a:lnTo>
                      <a:pt x="61" y="41"/>
                    </a:lnTo>
                    <a:lnTo>
                      <a:pt x="54" y="49"/>
                    </a:lnTo>
                    <a:lnTo>
                      <a:pt x="49" y="58"/>
                    </a:lnTo>
                    <a:lnTo>
                      <a:pt x="43" y="73"/>
                    </a:lnTo>
                    <a:lnTo>
                      <a:pt x="190" y="73"/>
                    </a:lnTo>
                    <a:lnTo>
                      <a:pt x="190" y="92"/>
                    </a:lnTo>
                    <a:lnTo>
                      <a:pt x="43" y="92"/>
                    </a:lnTo>
                    <a:lnTo>
                      <a:pt x="48" y="100"/>
                    </a:lnTo>
                    <a:lnTo>
                      <a:pt x="52" y="111"/>
                    </a:lnTo>
                    <a:lnTo>
                      <a:pt x="58" y="119"/>
                    </a:lnTo>
                    <a:lnTo>
                      <a:pt x="65" y="127"/>
                    </a:lnTo>
                    <a:lnTo>
                      <a:pt x="76" y="133"/>
                    </a:lnTo>
                    <a:lnTo>
                      <a:pt x="88" y="138"/>
                    </a:lnTo>
                    <a:lnTo>
                      <a:pt x="99" y="143"/>
                    </a:lnTo>
                    <a:lnTo>
                      <a:pt x="111" y="143"/>
                    </a:lnTo>
                    <a:lnTo>
                      <a:pt x="123" y="143"/>
                    </a:lnTo>
                    <a:lnTo>
                      <a:pt x="135" y="141"/>
                    </a:lnTo>
                    <a:lnTo>
                      <a:pt x="144" y="135"/>
                    </a:lnTo>
                    <a:lnTo>
                      <a:pt x="168"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2" name="Freeform 96">
                <a:extLst>
                  <a:ext uri="{FF2B5EF4-FFF2-40B4-BE49-F238E27FC236}">
                    <a16:creationId xmlns:a16="http://schemas.microsoft.com/office/drawing/2014/main" id="{FFDECC85-43E7-42CC-B830-613D31F8F0BC}"/>
                  </a:ext>
                </a:extLst>
              </p:cNvPr>
              <p:cNvSpPr>
                <a:spLocks/>
              </p:cNvSpPr>
              <p:nvPr/>
            </p:nvSpPr>
            <p:spPr bwMode="auto">
              <a:xfrm>
                <a:off x="1784" y="640"/>
                <a:ext cx="36" cy="27"/>
              </a:xfrm>
              <a:custGeom>
                <a:avLst/>
                <a:gdLst>
                  <a:gd name="T0" fmla="*/ 0 w 91"/>
                  <a:gd name="T1" fmla="*/ 0 h 163"/>
                  <a:gd name="T2" fmla="*/ 5 w 91"/>
                  <a:gd name="T3" fmla="*/ 0 h 163"/>
                  <a:gd name="T4" fmla="*/ 10 w 91"/>
                  <a:gd name="T5" fmla="*/ 0 h 163"/>
                  <a:gd name="T6" fmla="*/ 15 w 91"/>
                  <a:gd name="T7" fmla="*/ 1 h 163"/>
                  <a:gd name="T8" fmla="*/ 19 w 91"/>
                  <a:gd name="T9" fmla="*/ 2 h 163"/>
                  <a:gd name="T10" fmla="*/ 24 w 91"/>
                  <a:gd name="T11" fmla="*/ 3 h 163"/>
                  <a:gd name="T12" fmla="*/ 28 w 91"/>
                  <a:gd name="T13" fmla="*/ 5 h 163"/>
                  <a:gd name="T14" fmla="*/ 31 w 91"/>
                  <a:gd name="T15" fmla="*/ 7 h 163"/>
                  <a:gd name="T16" fmla="*/ 34 w 91"/>
                  <a:gd name="T17" fmla="*/ 8 h 163"/>
                  <a:gd name="T18" fmla="*/ 35 w 91"/>
                  <a:gd name="T19" fmla="*/ 10 h 163"/>
                  <a:gd name="T20" fmla="*/ 36 w 91"/>
                  <a:gd name="T21" fmla="*/ 12 h 163"/>
                  <a:gd name="T22" fmla="*/ 36 w 91"/>
                  <a:gd name="T23" fmla="*/ 14 h 163"/>
                  <a:gd name="T24" fmla="*/ 35 w 91"/>
                  <a:gd name="T25" fmla="*/ 16 h 163"/>
                  <a:gd name="T26" fmla="*/ 34 w 91"/>
                  <a:gd name="T27" fmla="*/ 18 h 163"/>
                  <a:gd name="T28" fmla="*/ 31 w 91"/>
                  <a:gd name="T29" fmla="*/ 20 h 163"/>
                  <a:gd name="T30" fmla="*/ 29 w 91"/>
                  <a:gd name="T31" fmla="*/ 22 h 163"/>
                  <a:gd name="T32" fmla="*/ 25 w 91"/>
                  <a:gd name="T33" fmla="*/ 23 h 163"/>
                  <a:gd name="T34" fmla="*/ 21 w 91"/>
                  <a:gd name="T35" fmla="*/ 25 h 163"/>
                  <a:gd name="T36" fmla="*/ 16 w 91"/>
                  <a:gd name="T37" fmla="*/ 26 h 163"/>
                  <a:gd name="T38" fmla="*/ 11 w 91"/>
                  <a:gd name="T39" fmla="*/ 27 h 163"/>
                  <a:gd name="T40" fmla="*/ 6 w 91"/>
                  <a:gd name="T41" fmla="*/ 27 h 163"/>
                  <a:gd name="T42" fmla="*/ 0 w 91"/>
                  <a:gd name="T43" fmla="*/ 27 h 163"/>
                  <a:gd name="T44" fmla="*/ 0 w 91"/>
                  <a:gd name="T45" fmla="*/ 24 h 163"/>
                  <a:gd name="T46" fmla="*/ 5 w 91"/>
                  <a:gd name="T47" fmla="*/ 24 h 163"/>
                  <a:gd name="T48" fmla="*/ 9 w 91"/>
                  <a:gd name="T49" fmla="*/ 23 h 163"/>
                  <a:gd name="T50" fmla="*/ 13 w 91"/>
                  <a:gd name="T51" fmla="*/ 22 h 163"/>
                  <a:gd name="T52" fmla="*/ 17 w 91"/>
                  <a:gd name="T53" fmla="*/ 21 h 163"/>
                  <a:gd name="T54" fmla="*/ 21 w 91"/>
                  <a:gd name="T55" fmla="*/ 20 h 163"/>
                  <a:gd name="T56" fmla="*/ 24 w 91"/>
                  <a:gd name="T57" fmla="*/ 19 h 163"/>
                  <a:gd name="T58" fmla="*/ 26 w 91"/>
                  <a:gd name="T59" fmla="*/ 17 h 163"/>
                  <a:gd name="T60" fmla="*/ 27 w 91"/>
                  <a:gd name="T61" fmla="*/ 15 h 163"/>
                  <a:gd name="T62" fmla="*/ 28 w 91"/>
                  <a:gd name="T63" fmla="*/ 13 h 163"/>
                  <a:gd name="T64" fmla="*/ 27 w 91"/>
                  <a:gd name="T65" fmla="*/ 12 h 163"/>
                  <a:gd name="T66" fmla="*/ 26 w 91"/>
                  <a:gd name="T67" fmla="*/ 10 h 163"/>
                  <a:gd name="T68" fmla="*/ 24 w 91"/>
                  <a:gd name="T69" fmla="*/ 8 h 163"/>
                  <a:gd name="T70" fmla="*/ 21 w 91"/>
                  <a:gd name="T71" fmla="*/ 7 h 163"/>
                  <a:gd name="T72" fmla="*/ 18 w 91"/>
                  <a:gd name="T73" fmla="*/ 6 h 163"/>
                  <a:gd name="T74" fmla="*/ 14 w 91"/>
                  <a:gd name="T75" fmla="*/ 5 h 163"/>
                  <a:gd name="T76" fmla="*/ 9 w 91"/>
                  <a:gd name="T77" fmla="*/ 4 h 163"/>
                  <a:gd name="T78" fmla="*/ 5 w 91"/>
                  <a:gd name="T79" fmla="*/ 3 h 163"/>
                  <a:gd name="T80" fmla="*/ 0 w 91"/>
                  <a:gd name="T81" fmla="*/ 3 h 163"/>
                  <a:gd name="T82" fmla="*/ 0 w 91"/>
                  <a:gd name="T83" fmla="*/ 3 h 163"/>
                  <a:gd name="T84" fmla="*/ 0 w 91"/>
                  <a:gd name="T85" fmla="*/ 0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 h="163">
                    <a:moveTo>
                      <a:pt x="0" y="0"/>
                    </a:moveTo>
                    <a:lnTo>
                      <a:pt x="12" y="0"/>
                    </a:lnTo>
                    <a:lnTo>
                      <a:pt x="25" y="3"/>
                    </a:lnTo>
                    <a:lnTo>
                      <a:pt x="37" y="8"/>
                    </a:lnTo>
                    <a:lnTo>
                      <a:pt x="49" y="13"/>
                    </a:lnTo>
                    <a:lnTo>
                      <a:pt x="61" y="21"/>
                    </a:lnTo>
                    <a:lnTo>
                      <a:pt x="71" y="30"/>
                    </a:lnTo>
                    <a:lnTo>
                      <a:pt x="79" y="41"/>
                    </a:lnTo>
                    <a:lnTo>
                      <a:pt x="85" y="51"/>
                    </a:lnTo>
                    <a:lnTo>
                      <a:pt x="89" y="63"/>
                    </a:lnTo>
                    <a:lnTo>
                      <a:pt x="91" y="74"/>
                    </a:lnTo>
                    <a:lnTo>
                      <a:pt x="91" y="86"/>
                    </a:lnTo>
                    <a:lnTo>
                      <a:pt x="89" y="98"/>
                    </a:lnTo>
                    <a:lnTo>
                      <a:pt x="85" y="111"/>
                    </a:lnTo>
                    <a:lnTo>
                      <a:pt x="79" y="121"/>
                    </a:lnTo>
                    <a:lnTo>
                      <a:pt x="73" y="132"/>
                    </a:lnTo>
                    <a:lnTo>
                      <a:pt x="64" y="141"/>
                    </a:lnTo>
                    <a:lnTo>
                      <a:pt x="52" y="149"/>
                    </a:lnTo>
                    <a:lnTo>
                      <a:pt x="40" y="154"/>
                    </a:lnTo>
                    <a:lnTo>
                      <a:pt x="28" y="160"/>
                    </a:lnTo>
                    <a:lnTo>
                      <a:pt x="14" y="162"/>
                    </a:lnTo>
                    <a:lnTo>
                      <a:pt x="0" y="163"/>
                    </a:lnTo>
                    <a:lnTo>
                      <a:pt x="0" y="143"/>
                    </a:lnTo>
                    <a:lnTo>
                      <a:pt x="12" y="143"/>
                    </a:lnTo>
                    <a:lnTo>
                      <a:pt x="24" y="138"/>
                    </a:lnTo>
                    <a:lnTo>
                      <a:pt x="34" y="135"/>
                    </a:lnTo>
                    <a:lnTo>
                      <a:pt x="43" y="128"/>
                    </a:lnTo>
                    <a:lnTo>
                      <a:pt x="54" y="121"/>
                    </a:lnTo>
                    <a:lnTo>
                      <a:pt x="60" y="113"/>
                    </a:lnTo>
                    <a:lnTo>
                      <a:pt x="65" y="102"/>
                    </a:lnTo>
                    <a:lnTo>
                      <a:pt x="67" y="93"/>
                    </a:lnTo>
                    <a:lnTo>
                      <a:pt x="70" y="81"/>
                    </a:lnTo>
                    <a:lnTo>
                      <a:pt x="67" y="73"/>
                    </a:lnTo>
                    <a:lnTo>
                      <a:pt x="65" y="62"/>
                    </a:lnTo>
                    <a:lnTo>
                      <a:pt x="60" y="51"/>
                    </a:lnTo>
                    <a:lnTo>
                      <a:pt x="54" y="43"/>
                    </a:lnTo>
                    <a:lnTo>
                      <a:pt x="46" y="35"/>
                    </a:lnTo>
                    <a:lnTo>
                      <a:pt x="36" y="28"/>
                    </a:lnTo>
                    <a:lnTo>
                      <a:pt x="24" y="25"/>
                    </a:lnTo>
                    <a:lnTo>
                      <a:pt x="12"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3" name="Freeform 97">
                <a:extLst>
                  <a:ext uri="{FF2B5EF4-FFF2-40B4-BE49-F238E27FC236}">
                    <a16:creationId xmlns:a16="http://schemas.microsoft.com/office/drawing/2014/main" id="{C22750CA-C406-4DCD-8490-9C1E324B2840}"/>
                  </a:ext>
                </a:extLst>
              </p:cNvPr>
              <p:cNvSpPr>
                <a:spLocks/>
              </p:cNvSpPr>
              <p:nvPr/>
            </p:nvSpPr>
            <p:spPr bwMode="auto">
              <a:xfrm>
                <a:off x="3750" y="640"/>
                <a:ext cx="77" cy="30"/>
              </a:xfrm>
              <a:custGeom>
                <a:avLst/>
                <a:gdLst>
                  <a:gd name="T0" fmla="*/ 68 w 191"/>
                  <a:gd name="T1" fmla="*/ 24 h 183"/>
                  <a:gd name="T2" fmla="*/ 67 w 191"/>
                  <a:gd name="T3" fmla="*/ 24 h 183"/>
                  <a:gd name="T4" fmla="*/ 64 w 191"/>
                  <a:gd name="T5" fmla="*/ 26 h 183"/>
                  <a:gd name="T6" fmla="*/ 60 w 191"/>
                  <a:gd name="T7" fmla="*/ 27 h 183"/>
                  <a:gd name="T8" fmla="*/ 55 w 191"/>
                  <a:gd name="T9" fmla="*/ 29 h 183"/>
                  <a:gd name="T10" fmla="*/ 50 w 191"/>
                  <a:gd name="T11" fmla="*/ 29 h 183"/>
                  <a:gd name="T12" fmla="*/ 45 w 191"/>
                  <a:gd name="T13" fmla="*/ 30 h 183"/>
                  <a:gd name="T14" fmla="*/ 39 w 191"/>
                  <a:gd name="T15" fmla="*/ 30 h 183"/>
                  <a:gd name="T16" fmla="*/ 34 w 191"/>
                  <a:gd name="T17" fmla="*/ 30 h 183"/>
                  <a:gd name="T18" fmla="*/ 28 w 191"/>
                  <a:gd name="T19" fmla="*/ 30 h 183"/>
                  <a:gd name="T20" fmla="*/ 23 w 191"/>
                  <a:gd name="T21" fmla="*/ 29 h 183"/>
                  <a:gd name="T22" fmla="*/ 18 w 191"/>
                  <a:gd name="T23" fmla="*/ 28 h 183"/>
                  <a:gd name="T24" fmla="*/ 13 w 191"/>
                  <a:gd name="T25" fmla="*/ 27 h 183"/>
                  <a:gd name="T26" fmla="*/ 8 w 191"/>
                  <a:gd name="T27" fmla="*/ 25 h 183"/>
                  <a:gd name="T28" fmla="*/ 6 w 191"/>
                  <a:gd name="T29" fmla="*/ 24 h 183"/>
                  <a:gd name="T30" fmla="*/ 3 w 191"/>
                  <a:gd name="T31" fmla="*/ 22 h 183"/>
                  <a:gd name="T32" fmla="*/ 2 w 191"/>
                  <a:gd name="T33" fmla="*/ 20 h 183"/>
                  <a:gd name="T34" fmla="*/ 0 w 191"/>
                  <a:gd name="T35" fmla="*/ 18 h 183"/>
                  <a:gd name="T36" fmla="*/ 0 w 191"/>
                  <a:gd name="T37" fmla="*/ 16 h 183"/>
                  <a:gd name="T38" fmla="*/ 0 w 191"/>
                  <a:gd name="T39" fmla="*/ 14 h 183"/>
                  <a:gd name="T40" fmla="*/ 2 w 191"/>
                  <a:gd name="T41" fmla="*/ 12 h 183"/>
                  <a:gd name="T42" fmla="*/ 4 w 191"/>
                  <a:gd name="T43" fmla="*/ 10 h 183"/>
                  <a:gd name="T44" fmla="*/ 7 w 191"/>
                  <a:gd name="T45" fmla="*/ 9 h 183"/>
                  <a:gd name="T46" fmla="*/ 11 w 191"/>
                  <a:gd name="T47" fmla="*/ 7 h 183"/>
                  <a:gd name="T48" fmla="*/ 15 w 191"/>
                  <a:gd name="T49" fmla="*/ 6 h 183"/>
                  <a:gd name="T50" fmla="*/ 17 w 191"/>
                  <a:gd name="T51" fmla="*/ 5 h 183"/>
                  <a:gd name="T52" fmla="*/ 21 w 191"/>
                  <a:gd name="T53" fmla="*/ 3 h 183"/>
                  <a:gd name="T54" fmla="*/ 25 w 191"/>
                  <a:gd name="T55" fmla="*/ 2 h 183"/>
                  <a:gd name="T56" fmla="*/ 30 w 191"/>
                  <a:gd name="T57" fmla="*/ 1 h 183"/>
                  <a:gd name="T58" fmla="*/ 36 w 191"/>
                  <a:gd name="T59" fmla="*/ 0 h 183"/>
                  <a:gd name="T60" fmla="*/ 42 w 191"/>
                  <a:gd name="T61" fmla="*/ 0 h 183"/>
                  <a:gd name="T62" fmla="*/ 47 w 191"/>
                  <a:gd name="T63" fmla="*/ 0 h 183"/>
                  <a:gd name="T64" fmla="*/ 47 w 191"/>
                  <a:gd name="T65" fmla="*/ 3 h 183"/>
                  <a:gd name="T66" fmla="*/ 42 w 191"/>
                  <a:gd name="T67" fmla="*/ 3 h 183"/>
                  <a:gd name="T68" fmla="*/ 37 w 191"/>
                  <a:gd name="T69" fmla="*/ 4 h 183"/>
                  <a:gd name="T70" fmla="*/ 33 w 191"/>
                  <a:gd name="T71" fmla="*/ 5 h 183"/>
                  <a:gd name="T72" fmla="*/ 29 w 191"/>
                  <a:gd name="T73" fmla="*/ 5 h 183"/>
                  <a:gd name="T74" fmla="*/ 25 w 191"/>
                  <a:gd name="T75" fmla="*/ 7 h 183"/>
                  <a:gd name="T76" fmla="*/ 23 w 191"/>
                  <a:gd name="T77" fmla="*/ 8 h 183"/>
                  <a:gd name="T78" fmla="*/ 20 w 191"/>
                  <a:gd name="T79" fmla="*/ 10 h 183"/>
                  <a:gd name="T80" fmla="*/ 18 w 191"/>
                  <a:gd name="T81" fmla="*/ 12 h 183"/>
                  <a:gd name="T82" fmla="*/ 77 w 191"/>
                  <a:gd name="T83" fmla="*/ 12 h 183"/>
                  <a:gd name="T84" fmla="*/ 77 w 191"/>
                  <a:gd name="T85" fmla="*/ 15 h 183"/>
                  <a:gd name="T86" fmla="*/ 18 w 191"/>
                  <a:gd name="T87" fmla="*/ 15 h 183"/>
                  <a:gd name="T88" fmla="*/ 19 w 191"/>
                  <a:gd name="T89" fmla="*/ 16 h 183"/>
                  <a:gd name="T90" fmla="*/ 21 w 191"/>
                  <a:gd name="T91" fmla="*/ 18 h 183"/>
                  <a:gd name="T92" fmla="*/ 24 w 191"/>
                  <a:gd name="T93" fmla="*/ 20 h 183"/>
                  <a:gd name="T94" fmla="*/ 27 w 191"/>
                  <a:gd name="T95" fmla="*/ 21 h 183"/>
                  <a:gd name="T96" fmla="*/ 31 w 191"/>
                  <a:gd name="T97" fmla="*/ 22 h 183"/>
                  <a:gd name="T98" fmla="*/ 35 w 191"/>
                  <a:gd name="T99" fmla="*/ 23 h 183"/>
                  <a:gd name="T100" fmla="*/ 40 w 191"/>
                  <a:gd name="T101" fmla="*/ 23 h 183"/>
                  <a:gd name="T102" fmla="*/ 45 w 191"/>
                  <a:gd name="T103" fmla="*/ 23 h 183"/>
                  <a:gd name="T104" fmla="*/ 50 w 191"/>
                  <a:gd name="T105" fmla="*/ 23 h 183"/>
                  <a:gd name="T106" fmla="*/ 54 w 191"/>
                  <a:gd name="T107" fmla="*/ 23 h 183"/>
                  <a:gd name="T108" fmla="*/ 58 w 191"/>
                  <a:gd name="T109" fmla="*/ 22 h 183"/>
                  <a:gd name="T110" fmla="*/ 68 w 191"/>
                  <a:gd name="T111" fmla="*/ 24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69" y="148"/>
                    </a:moveTo>
                    <a:lnTo>
                      <a:pt x="167" y="148"/>
                    </a:lnTo>
                    <a:lnTo>
                      <a:pt x="158" y="158"/>
                    </a:lnTo>
                    <a:lnTo>
                      <a:pt x="149" y="167"/>
                    </a:lnTo>
                    <a:lnTo>
                      <a:pt x="137" y="174"/>
                    </a:lnTo>
                    <a:lnTo>
                      <a:pt x="125" y="178"/>
                    </a:lnTo>
                    <a:lnTo>
                      <a:pt x="111" y="181"/>
                    </a:lnTo>
                    <a:lnTo>
                      <a:pt x="97" y="183"/>
                    </a:lnTo>
                    <a:lnTo>
                      <a:pt x="84" y="183"/>
                    </a:lnTo>
                    <a:lnTo>
                      <a:pt x="69" y="181"/>
                    </a:lnTo>
                    <a:lnTo>
                      <a:pt x="56" y="178"/>
                    </a:lnTo>
                    <a:lnTo>
                      <a:pt x="44" y="170"/>
                    </a:lnTo>
                    <a:lnTo>
                      <a:pt x="32" y="163"/>
                    </a:lnTo>
                    <a:lnTo>
                      <a:pt x="21" y="154"/>
                    </a:lnTo>
                    <a:lnTo>
                      <a:pt x="14" y="146"/>
                    </a:lnTo>
                    <a:lnTo>
                      <a:pt x="8" y="133"/>
                    </a:lnTo>
                    <a:lnTo>
                      <a:pt x="4" y="123"/>
                    </a:lnTo>
                    <a:lnTo>
                      <a:pt x="0" y="111"/>
                    </a:lnTo>
                    <a:lnTo>
                      <a:pt x="0" y="98"/>
                    </a:lnTo>
                    <a:lnTo>
                      <a:pt x="0" y="86"/>
                    </a:lnTo>
                    <a:lnTo>
                      <a:pt x="6" y="74"/>
                    </a:lnTo>
                    <a:lnTo>
                      <a:pt x="10" y="63"/>
                    </a:lnTo>
                    <a:lnTo>
                      <a:pt x="18" y="52"/>
                    </a:lnTo>
                    <a:lnTo>
                      <a:pt x="27" y="44"/>
                    </a:lnTo>
                    <a:lnTo>
                      <a:pt x="38" y="35"/>
                    </a:lnTo>
                    <a:lnTo>
                      <a:pt x="42" y="30"/>
                    </a:lnTo>
                    <a:lnTo>
                      <a:pt x="51" y="21"/>
                    </a:lnTo>
                    <a:lnTo>
                      <a:pt x="63" y="14"/>
                    </a:lnTo>
                    <a:lnTo>
                      <a:pt x="75" y="8"/>
                    </a:lnTo>
                    <a:lnTo>
                      <a:pt x="90" y="3"/>
                    </a:lnTo>
                    <a:lnTo>
                      <a:pt x="103" y="0"/>
                    </a:lnTo>
                    <a:lnTo>
                      <a:pt x="117" y="0"/>
                    </a:lnTo>
                    <a:lnTo>
                      <a:pt x="117" y="21"/>
                    </a:lnTo>
                    <a:lnTo>
                      <a:pt x="103" y="21"/>
                    </a:lnTo>
                    <a:lnTo>
                      <a:pt x="93" y="23"/>
                    </a:lnTo>
                    <a:lnTo>
                      <a:pt x="81" y="28"/>
                    </a:lnTo>
                    <a:lnTo>
                      <a:pt x="72" y="33"/>
                    </a:lnTo>
                    <a:lnTo>
                      <a:pt x="61" y="41"/>
                    </a:lnTo>
                    <a:lnTo>
                      <a:pt x="56" y="49"/>
                    </a:lnTo>
                    <a:lnTo>
                      <a:pt x="50" y="58"/>
                    </a:lnTo>
                    <a:lnTo>
                      <a:pt x="45" y="73"/>
                    </a:lnTo>
                    <a:lnTo>
                      <a:pt x="191" y="73"/>
                    </a:lnTo>
                    <a:lnTo>
                      <a:pt x="191" y="92"/>
                    </a:lnTo>
                    <a:lnTo>
                      <a:pt x="45" y="92"/>
                    </a:lnTo>
                    <a:lnTo>
                      <a:pt x="48" y="100"/>
                    </a:lnTo>
                    <a:lnTo>
                      <a:pt x="51" y="111"/>
                    </a:lnTo>
                    <a:lnTo>
                      <a:pt x="60" y="119"/>
                    </a:lnTo>
                    <a:lnTo>
                      <a:pt x="67" y="127"/>
                    </a:lnTo>
                    <a:lnTo>
                      <a:pt x="78" y="133"/>
                    </a:lnTo>
                    <a:lnTo>
                      <a:pt x="87" y="138"/>
                    </a:lnTo>
                    <a:lnTo>
                      <a:pt x="99" y="143"/>
                    </a:lnTo>
                    <a:lnTo>
                      <a:pt x="111" y="143"/>
                    </a:lnTo>
                    <a:lnTo>
                      <a:pt x="123" y="143"/>
                    </a:lnTo>
                    <a:lnTo>
                      <a:pt x="135" y="141"/>
                    </a:lnTo>
                    <a:lnTo>
                      <a:pt x="145" y="135"/>
                    </a:lnTo>
                    <a:lnTo>
                      <a:pt x="169"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94" name="Freeform 98">
                <a:extLst>
                  <a:ext uri="{FF2B5EF4-FFF2-40B4-BE49-F238E27FC236}">
                    <a16:creationId xmlns:a16="http://schemas.microsoft.com/office/drawing/2014/main" id="{84DFD20D-B6EB-4551-8006-65EBC4F95A9E}"/>
                  </a:ext>
                </a:extLst>
              </p:cNvPr>
              <p:cNvSpPr>
                <a:spLocks/>
              </p:cNvSpPr>
              <p:nvPr/>
            </p:nvSpPr>
            <p:spPr bwMode="auto">
              <a:xfrm>
                <a:off x="3796" y="640"/>
                <a:ext cx="38" cy="27"/>
              </a:xfrm>
              <a:custGeom>
                <a:avLst/>
                <a:gdLst>
                  <a:gd name="T0" fmla="*/ 0 w 93"/>
                  <a:gd name="T1" fmla="*/ 0 h 163"/>
                  <a:gd name="T2" fmla="*/ 5 w 93"/>
                  <a:gd name="T3" fmla="*/ 0 h 163"/>
                  <a:gd name="T4" fmla="*/ 11 w 93"/>
                  <a:gd name="T5" fmla="*/ 0 h 163"/>
                  <a:gd name="T6" fmla="*/ 16 w 93"/>
                  <a:gd name="T7" fmla="*/ 1 h 163"/>
                  <a:gd name="T8" fmla="*/ 20 w 93"/>
                  <a:gd name="T9" fmla="*/ 2 h 163"/>
                  <a:gd name="T10" fmla="*/ 25 w 93"/>
                  <a:gd name="T11" fmla="*/ 3 h 163"/>
                  <a:gd name="T12" fmla="*/ 29 w 93"/>
                  <a:gd name="T13" fmla="*/ 5 h 163"/>
                  <a:gd name="T14" fmla="*/ 32 w 93"/>
                  <a:gd name="T15" fmla="*/ 7 h 163"/>
                  <a:gd name="T16" fmla="*/ 35 w 93"/>
                  <a:gd name="T17" fmla="*/ 8 h 163"/>
                  <a:gd name="T18" fmla="*/ 37 w 93"/>
                  <a:gd name="T19" fmla="*/ 10 h 163"/>
                  <a:gd name="T20" fmla="*/ 37 w 93"/>
                  <a:gd name="T21" fmla="*/ 12 h 163"/>
                  <a:gd name="T22" fmla="*/ 38 w 93"/>
                  <a:gd name="T23" fmla="*/ 14 h 163"/>
                  <a:gd name="T24" fmla="*/ 37 w 93"/>
                  <a:gd name="T25" fmla="*/ 16 h 163"/>
                  <a:gd name="T26" fmla="*/ 36 w 93"/>
                  <a:gd name="T27" fmla="*/ 18 h 163"/>
                  <a:gd name="T28" fmla="*/ 33 w 93"/>
                  <a:gd name="T29" fmla="*/ 20 h 163"/>
                  <a:gd name="T30" fmla="*/ 30 w 93"/>
                  <a:gd name="T31" fmla="*/ 22 h 163"/>
                  <a:gd name="T32" fmla="*/ 26 w 93"/>
                  <a:gd name="T33" fmla="*/ 23 h 163"/>
                  <a:gd name="T34" fmla="*/ 21 w 93"/>
                  <a:gd name="T35" fmla="*/ 25 h 163"/>
                  <a:gd name="T36" fmla="*/ 16 w 93"/>
                  <a:gd name="T37" fmla="*/ 26 h 163"/>
                  <a:gd name="T38" fmla="*/ 11 w 93"/>
                  <a:gd name="T39" fmla="*/ 27 h 163"/>
                  <a:gd name="T40" fmla="*/ 6 w 93"/>
                  <a:gd name="T41" fmla="*/ 27 h 163"/>
                  <a:gd name="T42" fmla="*/ 0 w 93"/>
                  <a:gd name="T43" fmla="*/ 27 h 163"/>
                  <a:gd name="T44" fmla="*/ 0 w 93"/>
                  <a:gd name="T45" fmla="*/ 24 h 163"/>
                  <a:gd name="T46" fmla="*/ 5 w 93"/>
                  <a:gd name="T47" fmla="*/ 24 h 163"/>
                  <a:gd name="T48" fmla="*/ 10 w 93"/>
                  <a:gd name="T49" fmla="*/ 23 h 163"/>
                  <a:gd name="T50" fmla="*/ 13 w 93"/>
                  <a:gd name="T51" fmla="*/ 22 h 163"/>
                  <a:gd name="T52" fmla="*/ 18 w 93"/>
                  <a:gd name="T53" fmla="*/ 21 h 163"/>
                  <a:gd name="T54" fmla="*/ 22 w 93"/>
                  <a:gd name="T55" fmla="*/ 20 h 163"/>
                  <a:gd name="T56" fmla="*/ 25 w 93"/>
                  <a:gd name="T57" fmla="*/ 19 h 163"/>
                  <a:gd name="T58" fmla="*/ 27 w 93"/>
                  <a:gd name="T59" fmla="*/ 17 h 163"/>
                  <a:gd name="T60" fmla="*/ 28 w 93"/>
                  <a:gd name="T61" fmla="*/ 15 h 163"/>
                  <a:gd name="T62" fmla="*/ 28 w 93"/>
                  <a:gd name="T63" fmla="*/ 13 h 163"/>
                  <a:gd name="T64" fmla="*/ 28 w 93"/>
                  <a:gd name="T65" fmla="*/ 12 h 163"/>
                  <a:gd name="T66" fmla="*/ 27 w 93"/>
                  <a:gd name="T67" fmla="*/ 10 h 163"/>
                  <a:gd name="T68" fmla="*/ 25 w 93"/>
                  <a:gd name="T69" fmla="*/ 8 h 163"/>
                  <a:gd name="T70" fmla="*/ 22 w 93"/>
                  <a:gd name="T71" fmla="*/ 7 h 163"/>
                  <a:gd name="T72" fmla="*/ 18 w 93"/>
                  <a:gd name="T73" fmla="*/ 6 h 163"/>
                  <a:gd name="T74" fmla="*/ 15 w 93"/>
                  <a:gd name="T75" fmla="*/ 5 h 163"/>
                  <a:gd name="T76" fmla="*/ 10 w 93"/>
                  <a:gd name="T77" fmla="*/ 4 h 163"/>
                  <a:gd name="T78" fmla="*/ 6 w 93"/>
                  <a:gd name="T79" fmla="*/ 3 h 163"/>
                  <a:gd name="T80" fmla="*/ 1 w 93"/>
                  <a:gd name="T81" fmla="*/ 3 h 163"/>
                  <a:gd name="T82" fmla="*/ 0 w 93"/>
                  <a:gd name="T83" fmla="*/ 3 h 163"/>
                  <a:gd name="T84" fmla="*/ 0 w 93"/>
                  <a:gd name="T85" fmla="*/ 0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3" h="163">
                    <a:moveTo>
                      <a:pt x="0" y="0"/>
                    </a:moveTo>
                    <a:lnTo>
                      <a:pt x="12" y="0"/>
                    </a:lnTo>
                    <a:lnTo>
                      <a:pt x="26" y="3"/>
                    </a:lnTo>
                    <a:lnTo>
                      <a:pt x="38" y="8"/>
                    </a:lnTo>
                    <a:lnTo>
                      <a:pt x="50" y="13"/>
                    </a:lnTo>
                    <a:lnTo>
                      <a:pt x="62" y="21"/>
                    </a:lnTo>
                    <a:lnTo>
                      <a:pt x="72" y="30"/>
                    </a:lnTo>
                    <a:lnTo>
                      <a:pt x="79" y="41"/>
                    </a:lnTo>
                    <a:lnTo>
                      <a:pt x="85" y="51"/>
                    </a:lnTo>
                    <a:lnTo>
                      <a:pt x="90" y="63"/>
                    </a:lnTo>
                    <a:lnTo>
                      <a:pt x="91" y="74"/>
                    </a:lnTo>
                    <a:lnTo>
                      <a:pt x="93" y="86"/>
                    </a:lnTo>
                    <a:lnTo>
                      <a:pt x="91" y="98"/>
                    </a:lnTo>
                    <a:lnTo>
                      <a:pt x="87" y="111"/>
                    </a:lnTo>
                    <a:lnTo>
                      <a:pt x="81" y="121"/>
                    </a:lnTo>
                    <a:lnTo>
                      <a:pt x="73" y="132"/>
                    </a:lnTo>
                    <a:lnTo>
                      <a:pt x="63" y="141"/>
                    </a:lnTo>
                    <a:lnTo>
                      <a:pt x="51" y="149"/>
                    </a:lnTo>
                    <a:lnTo>
                      <a:pt x="39" y="154"/>
                    </a:lnTo>
                    <a:lnTo>
                      <a:pt x="27" y="160"/>
                    </a:lnTo>
                    <a:lnTo>
                      <a:pt x="14" y="162"/>
                    </a:lnTo>
                    <a:lnTo>
                      <a:pt x="0" y="163"/>
                    </a:lnTo>
                    <a:lnTo>
                      <a:pt x="0" y="143"/>
                    </a:lnTo>
                    <a:lnTo>
                      <a:pt x="12" y="143"/>
                    </a:lnTo>
                    <a:lnTo>
                      <a:pt x="24" y="138"/>
                    </a:lnTo>
                    <a:lnTo>
                      <a:pt x="33" y="135"/>
                    </a:lnTo>
                    <a:lnTo>
                      <a:pt x="44" y="128"/>
                    </a:lnTo>
                    <a:lnTo>
                      <a:pt x="54" y="121"/>
                    </a:lnTo>
                    <a:lnTo>
                      <a:pt x="60" y="113"/>
                    </a:lnTo>
                    <a:lnTo>
                      <a:pt x="66" y="102"/>
                    </a:lnTo>
                    <a:lnTo>
                      <a:pt x="69" y="93"/>
                    </a:lnTo>
                    <a:lnTo>
                      <a:pt x="69" y="81"/>
                    </a:lnTo>
                    <a:lnTo>
                      <a:pt x="69" y="73"/>
                    </a:lnTo>
                    <a:lnTo>
                      <a:pt x="66" y="62"/>
                    </a:lnTo>
                    <a:lnTo>
                      <a:pt x="60" y="51"/>
                    </a:lnTo>
                    <a:lnTo>
                      <a:pt x="54" y="43"/>
                    </a:lnTo>
                    <a:lnTo>
                      <a:pt x="45" y="35"/>
                    </a:lnTo>
                    <a:lnTo>
                      <a:pt x="36" y="28"/>
                    </a:lnTo>
                    <a:lnTo>
                      <a:pt x="24" y="25"/>
                    </a:lnTo>
                    <a:lnTo>
                      <a:pt x="14" y="21"/>
                    </a:lnTo>
                    <a:lnTo>
                      <a:pt x="2"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146" name="Rectangle 99">
              <a:extLst>
                <a:ext uri="{FF2B5EF4-FFF2-40B4-BE49-F238E27FC236}">
                  <a16:creationId xmlns:a16="http://schemas.microsoft.com/office/drawing/2014/main" id="{C51632B1-CB2E-4AF4-A969-4B2454CCCDF0}"/>
                </a:ext>
              </a:extLst>
            </p:cNvPr>
            <p:cNvSpPr>
              <a:spLocks noChangeArrowheads="1"/>
            </p:cNvSpPr>
            <p:nvPr/>
          </p:nvSpPr>
          <p:spPr bwMode="auto">
            <a:xfrm>
              <a:off x="1777" y="1335"/>
              <a:ext cx="2158" cy="30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3147" name="Freeform 100">
              <a:extLst>
                <a:ext uri="{FF2B5EF4-FFF2-40B4-BE49-F238E27FC236}">
                  <a16:creationId xmlns:a16="http://schemas.microsoft.com/office/drawing/2014/main" id="{298FA3CA-2C9E-4802-86E3-509C4F459208}"/>
                </a:ext>
              </a:extLst>
            </p:cNvPr>
            <p:cNvSpPr>
              <a:spLocks/>
            </p:cNvSpPr>
            <p:nvPr/>
          </p:nvSpPr>
          <p:spPr bwMode="auto">
            <a:xfrm>
              <a:off x="1728" y="1296"/>
              <a:ext cx="49" cy="384"/>
            </a:xfrm>
            <a:custGeom>
              <a:avLst/>
              <a:gdLst>
                <a:gd name="T0" fmla="*/ 0 w 401"/>
                <a:gd name="T1" fmla="*/ 0 h 3820"/>
                <a:gd name="T2" fmla="*/ 49 w 401"/>
                <a:gd name="T3" fmla="*/ 40 h 3820"/>
                <a:gd name="T4" fmla="*/ 49 w 401"/>
                <a:gd name="T5" fmla="*/ 344 h 3820"/>
                <a:gd name="T6" fmla="*/ 0 w 401"/>
                <a:gd name="T7" fmla="*/ 384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48" name="Freeform 101">
              <a:extLst>
                <a:ext uri="{FF2B5EF4-FFF2-40B4-BE49-F238E27FC236}">
                  <a16:creationId xmlns:a16="http://schemas.microsoft.com/office/drawing/2014/main" id="{FA523F4C-A41E-4FF6-95A9-95019253F5DC}"/>
                </a:ext>
              </a:extLst>
            </p:cNvPr>
            <p:cNvSpPr>
              <a:spLocks/>
            </p:cNvSpPr>
            <p:nvPr/>
          </p:nvSpPr>
          <p:spPr bwMode="auto">
            <a:xfrm>
              <a:off x="1728" y="1296"/>
              <a:ext cx="49" cy="384"/>
            </a:xfrm>
            <a:custGeom>
              <a:avLst/>
              <a:gdLst>
                <a:gd name="T0" fmla="*/ 0 w 401"/>
                <a:gd name="T1" fmla="*/ 0 h 3820"/>
                <a:gd name="T2" fmla="*/ 49 w 401"/>
                <a:gd name="T3" fmla="*/ 40 h 3820"/>
                <a:gd name="T4" fmla="*/ 49 w 401"/>
                <a:gd name="T5" fmla="*/ 344 h 3820"/>
                <a:gd name="T6" fmla="*/ 0 w 401"/>
                <a:gd name="T7" fmla="*/ 384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99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49" name="Freeform 102">
              <a:extLst>
                <a:ext uri="{FF2B5EF4-FFF2-40B4-BE49-F238E27FC236}">
                  <a16:creationId xmlns:a16="http://schemas.microsoft.com/office/drawing/2014/main" id="{DD346DEB-2BC3-4ADF-9949-38E206C0FC58}"/>
                </a:ext>
              </a:extLst>
            </p:cNvPr>
            <p:cNvSpPr>
              <a:spLocks/>
            </p:cNvSpPr>
            <p:nvPr/>
          </p:nvSpPr>
          <p:spPr bwMode="auto">
            <a:xfrm>
              <a:off x="1728" y="1296"/>
              <a:ext cx="2256" cy="39"/>
            </a:xfrm>
            <a:custGeom>
              <a:avLst/>
              <a:gdLst>
                <a:gd name="T0" fmla="*/ 0 w 18124"/>
                <a:gd name="T1" fmla="*/ 0 h 393"/>
                <a:gd name="T2" fmla="*/ 50 w 18124"/>
                <a:gd name="T3" fmla="*/ 39 h 393"/>
                <a:gd name="T4" fmla="*/ 2206 w 18124"/>
                <a:gd name="T5" fmla="*/ 39 h 393"/>
                <a:gd name="T6" fmla="*/ 2256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0" name="Freeform 103">
              <a:extLst>
                <a:ext uri="{FF2B5EF4-FFF2-40B4-BE49-F238E27FC236}">
                  <a16:creationId xmlns:a16="http://schemas.microsoft.com/office/drawing/2014/main" id="{C27B2DA3-BBEB-4ED6-B496-070F611D202B}"/>
                </a:ext>
              </a:extLst>
            </p:cNvPr>
            <p:cNvSpPr>
              <a:spLocks/>
            </p:cNvSpPr>
            <p:nvPr/>
          </p:nvSpPr>
          <p:spPr bwMode="auto">
            <a:xfrm>
              <a:off x="1728" y="1296"/>
              <a:ext cx="2256" cy="39"/>
            </a:xfrm>
            <a:custGeom>
              <a:avLst/>
              <a:gdLst>
                <a:gd name="T0" fmla="*/ 0 w 18124"/>
                <a:gd name="T1" fmla="*/ 0 h 393"/>
                <a:gd name="T2" fmla="*/ 50 w 18124"/>
                <a:gd name="T3" fmla="*/ 39 h 393"/>
                <a:gd name="T4" fmla="*/ 2206 w 18124"/>
                <a:gd name="T5" fmla="*/ 39 h 393"/>
                <a:gd name="T6" fmla="*/ 2256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solidFill>
              <a:schemeClr val="tx2"/>
            </a:solidFill>
            <a:ln w="0">
              <a:solidFill>
                <a:srgbClr val="993300"/>
              </a:solidFill>
              <a:prstDash val="solid"/>
              <a:round/>
              <a:headEnd/>
              <a:tailEnd/>
            </a:ln>
          </p:spPr>
          <p:txBody>
            <a:bodyPr/>
            <a:lstStyle/>
            <a:p>
              <a:endParaRPr lang="en-US"/>
            </a:p>
          </p:txBody>
        </p:sp>
        <p:sp>
          <p:nvSpPr>
            <p:cNvPr id="133151" name="Freeform 104">
              <a:extLst>
                <a:ext uri="{FF2B5EF4-FFF2-40B4-BE49-F238E27FC236}">
                  <a16:creationId xmlns:a16="http://schemas.microsoft.com/office/drawing/2014/main" id="{63DF10EC-B7A3-47CB-AB5B-919417A185F1}"/>
                </a:ext>
              </a:extLst>
            </p:cNvPr>
            <p:cNvSpPr>
              <a:spLocks/>
            </p:cNvSpPr>
            <p:nvPr/>
          </p:nvSpPr>
          <p:spPr bwMode="auto">
            <a:xfrm>
              <a:off x="3935" y="1296"/>
              <a:ext cx="49" cy="384"/>
            </a:xfrm>
            <a:custGeom>
              <a:avLst/>
              <a:gdLst>
                <a:gd name="T0" fmla="*/ 49 w 401"/>
                <a:gd name="T1" fmla="*/ 384 h 3820"/>
                <a:gd name="T2" fmla="*/ 0 w 401"/>
                <a:gd name="T3" fmla="*/ 344 h 3820"/>
                <a:gd name="T4" fmla="*/ 0 w 401"/>
                <a:gd name="T5" fmla="*/ 40 h 3820"/>
                <a:gd name="T6" fmla="*/ 49 w 401"/>
                <a:gd name="T7" fmla="*/ 0 h 3820"/>
                <a:gd name="T8" fmla="*/ 49 w 401"/>
                <a:gd name="T9" fmla="*/ 384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2" name="Freeform 105">
              <a:extLst>
                <a:ext uri="{FF2B5EF4-FFF2-40B4-BE49-F238E27FC236}">
                  <a16:creationId xmlns:a16="http://schemas.microsoft.com/office/drawing/2014/main" id="{321EEF0D-1730-4145-B98B-D1FA496C54A6}"/>
                </a:ext>
              </a:extLst>
            </p:cNvPr>
            <p:cNvSpPr>
              <a:spLocks/>
            </p:cNvSpPr>
            <p:nvPr/>
          </p:nvSpPr>
          <p:spPr bwMode="auto">
            <a:xfrm>
              <a:off x="3935" y="1296"/>
              <a:ext cx="49" cy="384"/>
            </a:xfrm>
            <a:custGeom>
              <a:avLst/>
              <a:gdLst>
                <a:gd name="T0" fmla="*/ 49 w 401"/>
                <a:gd name="T1" fmla="*/ 384 h 3820"/>
                <a:gd name="T2" fmla="*/ 0 w 401"/>
                <a:gd name="T3" fmla="*/ 344 h 3820"/>
                <a:gd name="T4" fmla="*/ 0 w 401"/>
                <a:gd name="T5" fmla="*/ 40 h 3820"/>
                <a:gd name="T6" fmla="*/ 49 w 401"/>
                <a:gd name="T7" fmla="*/ 0 h 3820"/>
                <a:gd name="T8" fmla="*/ 49 w 401"/>
                <a:gd name="T9" fmla="*/ 384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solidFill>
              <a:schemeClr val="tx2"/>
            </a:solidFill>
            <a:ln w="0">
              <a:solidFill>
                <a:srgbClr val="993300"/>
              </a:solidFill>
              <a:prstDash val="solid"/>
              <a:round/>
              <a:headEnd/>
              <a:tailEnd/>
            </a:ln>
          </p:spPr>
          <p:txBody>
            <a:bodyPr/>
            <a:lstStyle/>
            <a:p>
              <a:endParaRPr lang="en-US"/>
            </a:p>
          </p:txBody>
        </p:sp>
        <p:sp>
          <p:nvSpPr>
            <p:cNvPr id="133153" name="Freeform 106">
              <a:extLst>
                <a:ext uri="{FF2B5EF4-FFF2-40B4-BE49-F238E27FC236}">
                  <a16:creationId xmlns:a16="http://schemas.microsoft.com/office/drawing/2014/main" id="{00785DDF-5AB6-4F5B-A544-B3BCBF0419ED}"/>
                </a:ext>
              </a:extLst>
            </p:cNvPr>
            <p:cNvSpPr>
              <a:spLocks/>
            </p:cNvSpPr>
            <p:nvPr/>
          </p:nvSpPr>
          <p:spPr bwMode="auto">
            <a:xfrm>
              <a:off x="1728" y="1641"/>
              <a:ext cx="2256" cy="39"/>
            </a:xfrm>
            <a:custGeom>
              <a:avLst/>
              <a:gdLst>
                <a:gd name="T0" fmla="*/ 2256 w 18124"/>
                <a:gd name="T1" fmla="*/ 39 h 393"/>
                <a:gd name="T2" fmla="*/ 0 w 18124"/>
                <a:gd name="T3" fmla="*/ 39 h 393"/>
                <a:gd name="T4" fmla="*/ 50 w 18124"/>
                <a:gd name="T5" fmla="*/ 0 h 393"/>
                <a:gd name="T6" fmla="*/ 2206 w 18124"/>
                <a:gd name="T7" fmla="*/ 0 h 393"/>
                <a:gd name="T8" fmla="*/ 2256 w 18124"/>
                <a:gd name="T9" fmla="*/ 3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54" name="Freeform 107">
              <a:extLst>
                <a:ext uri="{FF2B5EF4-FFF2-40B4-BE49-F238E27FC236}">
                  <a16:creationId xmlns:a16="http://schemas.microsoft.com/office/drawing/2014/main" id="{050C8F2B-3EF0-4E5D-84AB-E4F22079F3C4}"/>
                </a:ext>
              </a:extLst>
            </p:cNvPr>
            <p:cNvSpPr>
              <a:spLocks/>
            </p:cNvSpPr>
            <p:nvPr/>
          </p:nvSpPr>
          <p:spPr bwMode="auto">
            <a:xfrm>
              <a:off x="1728" y="1641"/>
              <a:ext cx="2256" cy="39"/>
            </a:xfrm>
            <a:custGeom>
              <a:avLst/>
              <a:gdLst>
                <a:gd name="T0" fmla="*/ 2256 w 18124"/>
                <a:gd name="T1" fmla="*/ 39 h 393"/>
                <a:gd name="T2" fmla="*/ 0 w 18124"/>
                <a:gd name="T3" fmla="*/ 39 h 393"/>
                <a:gd name="T4" fmla="*/ 50 w 18124"/>
                <a:gd name="T5" fmla="*/ 0 h 393"/>
                <a:gd name="T6" fmla="*/ 2206 w 18124"/>
                <a:gd name="T7" fmla="*/ 0 h 393"/>
                <a:gd name="T8" fmla="*/ 2256 w 18124"/>
                <a:gd name="T9" fmla="*/ 3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99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60588" name="Text Box 108">
            <a:extLst>
              <a:ext uri="{FF2B5EF4-FFF2-40B4-BE49-F238E27FC236}">
                <a16:creationId xmlns:a16="http://schemas.microsoft.com/office/drawing/2014/main" id="{98C590AC-9677-416A-8D13-E65FDC301DD6}"/>
              </a:ext>
            </a:extLst>
          </p:cNvPr>
          <p:cNvSpPr txBox="1">
            <a:spLocks noChangeArrowheads="1"/>
          </p:cNvSpPr>
          <p:nvPr/>
        </p:nvSpPr>
        <p:spPr bwMode="auto">
          <a:xfrm>
            <a:off x="3124200" y="1903413"/>
            <a:ext cx="3124200" cy="442912"/>
          </a:xfrm>
          <a:prstGeom prst="rect">
            <a:avLst/>
          </a:prstGeom>
          <a:noFill/>
          <a:ln>
            <a:noFill/>
          </a:ln>
          <a:effectLst/>
        </p:spPr>
        <p:txBody>
          <a:bodyPr>
            <a:spAutoFit/>
          </a:bodyPr>
          <a:lstStyle/>
          <a:p>
            <a:pPr algn="ctr">
              <a:defRPr/>
            </a:pPr>
            <a:r>
              <a:rPr lang="en-US" altLang="en-US" sz="2300" b="1">
                <a:solidFill>
                  <a:schemeClr val="tx2"/>
                </a:solidFill>
                <a:effectLst>
                  <a:outerShdw blurRad="38100" dist="38100" dir="2700000" algn="tl">
                    <a:srgbClr val="000000"/>
                  </a:outerShdw>
                </a:effectLst>
                <a:latin typeface="Arial" panose="020B0604020202020204" pitchFamily="34" charset="0"/>
              </a:rPr>
              <a:t>CARACTERÍSTICAS:</a:t>
            </a:r>
          </a:p>
        </p:txBody>
      </p:sp>
      <p:pic>
        <p:nvPicPr>
          <p:cNvPr id="133136" name="Picture 109">
            <a:extLst>
              <a:ext uri="{FF2B5EF4-FFF2-40B4-BE49-F238E27FC236}">
                <a16:creationId xmlns:a16="http://schemas.microsoft.com/office/drawing/2014/main" id="{07C93D95-7121-4C87-B505-B3581B4A42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838200" y="309245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37" name="Text Box 110">
            <a:extLst>
              <a:ext uri="{FF2B5EF4-FFF2-40B4-BE49-F238E27FC236}">
                <a16:creationId xmlns:a16="http://schemas.microsoft.com/office/drawing/2014/main" id="{87EFC551-AB49-4CDA-91C2-1777D5B2AFAA}"/>
              </a:ext>
            </a:extLst>
          </p:cNvPr>
          <p:cNvSpPr txBox="1">
            <a:spLocks noChangeArrowheads="1"/>
          </p:cNvSpPr>
          <p:nvPr/>
        </p:nvSpPr>
        <p:spPr bwMode="auto">
          <a:xfrm>
            <a:off x="1066800" y="3016250"/>
            <a:ext cx="7315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Se comienza a fijar centros de interes:</a:t>
            </a:r>
          </a:p>
        </p:txBody>
      </p:sp>
      <p:sp>
        <p:nvSpPr>
          <p:cNvPr id="660591" name="Text Box 111">
            <a:extLst>
              <a:ext uri="{FF2B5EF4-FFF2-40B4-BE49-F238E27FC236}">
                <a16:creationId xmlns:a16="http://schemas.microsoft.com/office/drawing/2014/main" id="{4BB4C48F-7AD4-4BFD-A145-12048B9C0480}"/>
              </a:ext>
            </a:extLst>
          </p:cNvPr>
          <p:cNvSpPr txBox="1">
            <a:spLocks noChangeArrowheads="1"/>
          </p:cNvSpPr>
          <p:nvPr/>
        </p:nvSpPr>
        <p:spPr bwMode="auto">
          <a:xfrm>
            <a:off x="1981200" y="4432300"/>
            <a:ext cx="6477000" cy="412750"/>
          </a:xfrm>
          <a:prstGeom prst="rect">
            <a:avLst/>
          </a:prstGeom>
          <a:noFill/>
          <a:ln>
            <a:noFill/>
          </a:ln>
          <a:effectLst/>
        </p:spPr>
        <p:txBody>
          <a:bodyPr>
            <a:spAutoFit/>
          </a:bodyPr>
          <a:lstStyle/>
          <a:p>
            <a:pPr>
              <a:defRPr/>
            </a:pPr>
            <a:r>
              <a:rPr lang="en-US" altLang="en-US" sz="2100" b="1" u="sng">
                <a:solidFill>
                  <a:srgbClr val="99FF33"/>
                </a:solidFill>
                <a:effectLst>
                  <a:outerShdw blurRad="38100" dist="38100" dir="2700000" algn="tl">
                    <a:srgbClr val="000000"/>
                  </a:outerShdw>
                </a:effectLst>
              </a:rPr>
              <a:t>El desarollo de la aptitud/capacidad aeróbica:</a:t>
            </a:r>
            <a:endParaRPr lang="en-US" altLang="en-US" sz="2100" b="1">
              <a:solidFill>
                <a:srgbClr val="99FF33"/>
              </a:solidFill>
              <a:effectLst>
                <a:outerShdw blurRad="38100" dist="38100" dir="2700000" algn="tl">
                  <a:srgbClr val="000000"/>
                </a:outerShdw>
              </a:effectLst>
            </a:endParaRPr>
          </a:p>
        </p:txBody>
      </p:sp>
      <p:sp>
        <p:nvSpPr>
          <p:cNvPr id="133139" name="Text Box 112">
            <a:extLst>
              <a:ext uri="{FF2B5EF4-FFF2-40B4-BE49-F238E27FC236}">
                <a16:creationId xmlns:a16="http://schemas.microsoft.com/office/drawing/2014/main" id="{A428C8DF-B3BD-4B13-AEE6-05FF5D5472A4}"/>
              </a:ext>
            </a:extLst>
          </p:cNvPr>
          <p:cNvSpPr txBox="1">
            <a:spLocks noChangeArrowheads="1"/>
          </p:cNvSpPr>
          <p:nvPr/>
        </p:nvSpPr>
        <p:spPr bwMode="auto">
          <a:xfrm>
            <a:off x="1384300" y="3441700"/>
            <a:ext cx="7073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Deportes donde predomina la tolerancia (e.g., correr, natación, remo, ciclismo, entre otros):</a:t>
            </a:r>
          </a:p>
        </p:txBody>
      </p:sp>
      <p:pic>
        <p:nvPicPr>
          <p:cNvPr id="133140" name="Picture 113">
            <a:extLst>
              <a:ext uri="{FF2B5EF4-FFF2-40B4-BE49-F238E27FC236}">
                <a16:creationId xmlns:a16="http://schemas.microsoft.com/office/drawing/2014/main" id="{A0E2D46F-EA41-42E2-9288-4AD4E91DC93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7450" y="3457575"/>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1" name="Picture 114">
            <a:extLst>
              <a:ext uri="{FF2B5EF4-FFF2-40B4-BE49-F238E27FC236}">
                <a16:creationId xmlns:a16="http://schemas.microsoft.com/office/drawing/2014/main" id="{412A5185-DD10-4692-9844-F5C4A18009D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4167188"/>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595" name="Text Box 115">
            <a:extLst>
              <a:ext uri="{FF2B5EF4-FFF2-40B4-BE49-F238E27FC236}">
                <a16:creationId xmlns:a16="http://schemas.microsoft.com/office/drawing/2014/main" id="{3EE57F00-80E3-4008-A9A9-14DE083DFEE6}"/>
              </a:ext>
            </a:extLst>
          </p:cNvPr>
          <p:cNvSpPr txBox="1">
            <a:spLocks noChangeArrowheads="1"/>
          </p:cNvSpPr>
          <p:nvPr/>
        </p:nvSpPr>
        <p:spPr bwMode="auto">
          <a:xfrm>
            <a:off x="1676400" y="4127500"/>
            <a:ext cx="6781800" cy="349250"/>
          </a:xfrm>
          <a:prstGeom prst="rect">
            <a:avLst/>
          </a:prstGeom>
          <a:noFill/>
          <a:ln>
            <a:noFill/>
          </a:ln>
          <a:effectLst/>
        </p:spPr>
        <p:txBody>
          <a:bodyPr>
            <a:spAutoFit/>
          </a:bodyPr>
          <a:lstStyle/>
          <a:p>
            <a:pPr>
              <a:lnSpc>
                <a:spcPct val="80000"/>
              </a:lnSpc>
              <a:defRPr/>
            </a:pPr>
            <a:r>
              <a:rPr lang="en-US" altLang="en-US" sz="2100" b="1">
                <a:solidFill>
                  <a:schemeClr val="tx1"/>
                </a:solidFill>
                <a:effectLst>
                  <a:outerShdw blurRad="38100" dist="38100" dir="2700000" algn="tl">
                    <a:srgbClr val="000000"/>
                  </a:outerShdw>
                </a:effectLst>
              </a:rPr>
              <a:t>Meta principal:</a:t>
            </a:r>
          </a:p>
        </p:txBody>
      </p:sp>
      <p:pic>
        <p:nvPicPr>
          <p:cNvPr id="133143" name="Picture 116">
            <a:extLst>
              <a:ext uri="{FF2B5EF4-FFF2-40B4-BE49-F238E27FC236}">
                <a16:creationId xmlns:a16="http://schemas.microsoft.com/office/drawing/2014/main" id="{BE1AECA6-82A4-4F2F-9917-BE37BF85FC2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2600" y="45402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4" name="Text Box 121">
            <a:extLst>
              <a:ext uri="{FF2B5EF4-FFF2-40B4-BE49-F238E27FC236}">
                <a16:creationId xmlns:a16="http://schemas.microsoft.com/office/drawing/2014/main" id="{1E18A25A-5650-4D34-AA97-635CA975D06F}"/>
              </a:ext>
            </a:extLst>
          </p:cNvPr>
          <p:cNvSpPr txBox="1">
            <a:spLocks noChangeArrowheads="1"/>
          </p:cNvSpPr>
          <p:nvPr/>
        </p:nvSpPr>
        <p:spPr bwMode="auto">
          <a:xfrm>
            <a:off x="1981200" y="4845050"/>
            <a:ext cx="64770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90000"/>
              </a:lnSpc>
            </a:pPr>
            <a:r>
              <a:rPr lang="en-US" altLang="en-US" sz="2100" b="1" i="1">
                <a:solidFill>
                  <a:schemeClr val="tx1"/>
                </a:solidFill>
              </a:rPr>
              <a:t>70-80 % del entrenamiento total debe ser dedicado al desarrollo de la tolerancia aeróbica (esto es evidente por el número de kilómetros/millas recorridas en el entrenamiento)</a:t>
            </a:r>
          </a:p>
        </p:txBody>
      </p:sp>
    </p:spTree>
    <p:custDataLst>
      <p:tags r:id="rId1"/>
    </p:custDataLst>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170" name="Group 2">
            <a:extLst>
              <a:ext uri="{FF2B5EF4-FFF2-40B4-BE49-F238E27FC236}">
                <a16:creationId xmlns:a16="http://schemas.microsoft.com/office/drawing/2014/main" id="{E5266874-4BAF-4C34-B189-5081DEFA2F9E}"/>
              </a:ext>
            </a:extLst>
          </p:cNvPr>
          <p:cNvGrpSpPr>
            <a:grpSpLocks/>
          </p:cNvGrpSpPr>
          <p:nvPr/>
        </p:nvGrpSpPr>
        <p:grpSpPr bwMode="auto">
          <a:xfrm>
            <a:off x="2652713" y="304800"/>
            <a:ext cx="3886200" cy="609600"/>
            <a:chOff x="1298" y="1873"/>
            <a:chExt cx="3020" cy="478"/>
          </a:xfrm>
        </p:grpSpPr>
        <p:sp>
          <p:nvSpPr>
            <p:cNvPr id="135271" name="Rectangle 3">
              <a:extLst>
                <a:ext uri="{FF2B5EF4-FFF2-40B4-BE49-F238E27FC236}">
                  <a16:creationId xmlns:a16="http://schemas.microsoft.com/office/drawing/2014/main" id="{F1B5FC39-5CDE-4C5D-9820-4F69989D6865}"/>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5272" name="Rectangle 4">
              <a:extLst>
                <a:ext uri="{FF2B5EF4-FFF2-40B4-BE49-F238E27FC236}">
                  <a16:creationId xmlns:a16="http://schemas.microsoft.com/office/drawing/2014/main" id="{D555F29B-0DFE-4ABD-AA74-A80D2ED66947}"/>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5273" name="Freeform 5">
              <a:extLst>
                <a:ext uri="{FF2B5EF4-FFF2-40B4-BE49-F238E27FC236}">
                  <a16:creationId xmlns:a16="http://schemas.microsoft.com/office/drawing/2014/main" id="{B14C3CEC-063D-41CB-8211-7C8FE4E10801}"/>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74" name="Freeform 6">
              <a:extLst>
                <a:ext uri="{FF2B5EF4-FFF2-40B4-BE49-F238E27FC236}">
                  <a16:creationId xmlns:a16="http://schemas.microsoft.com/office/drawing/2014/main" id="{C4142C30-3A11-4725-865A-8488209EC4D7}"/>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75" name="Freeform 7">
              <a:extLst>
                <a:ext uri="{FF2B5EF4-FFF2-40B4-BE49-F238E27FC236}">
                  <a16:creationId xmlns:a16="http://schemas.microsoft.com/office/drawing/2014/main" id="{B6A637B4-12FE-471D-8FC0-A9100F98D823}"/>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76" name="Freeform 8">
              <a:extLst>
                <a:ext uri="{FF2B5EF4-FFF2-40B4-BE49-F238E27FC236}">
                  <a16:creationId xmlns:a16="http://schemas.microsoft.com/office/drawing/2014/main" id="{6D6FBE8F-38E0-4F87-992A-D900656615B6}"/>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77" name="Freeform 9">
              <a:extLst>
                <a:ext uri="{FF2B5EF4-FFF2-40B4-BE49-F238E27FC236}">
                  <a16:creationId xmlns:a16="http://schemas.microsoft.com/office/drawing/2014/main" id="{5F9A2064-CB4E-44D7-9D60-8302730DA664}"/>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78" name="Freeform 10">
              <a:extLst>
                <a:ext uri="{FF2B5EF4-FFF2-40B4-BE49-F238E27FC236}">
                  <a16:creationId xmlns:a16="http://schemas.microsoft.com/office/drawing/2014/main" id="{C3552DA7-1B78-44CF-846D-6F872AC4F700}"/>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79" name="Freeform 11">
              <a:extLst>
                <a:ext uri="{FF2B5EF4-FFF2-40B4-BE49-F238E27FC236}">
                  <a16:creationId xmlns:a16="http://schemas.microsoft.com/office/drawing/2014/main" id="{38DFF2F4-6681-4E16-B755-4A64472C16CA}"/>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80" name="Freeform 12">
              <a:extLst>
                <a:ext uri="{FF2B5EF4-FFF2-40B4-BE49-F238E27FC236}">
                  <a16:creationId xmlns:a16="http://schemas.microsoft.com/office/drawing/2014/main" id="{FAA1FB36-2856-4B45-A503-C16F44F4A616}"/>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5171" name="Text Box 13">
            <a:extLst>
              <a:ext uri="{FF2B5EF4-FFF2-40B4-BE49-F238E27FC236}">
                <a16:creationId xmlns:a16="http://schemas.microsoft.com/office/drawing/2014/main" id="{3D98A33A-80F7-40C8-B4AD-6FC3890E5205}"/>
              </a:ext>
            </a:extLst>
          </p:cNvPr>
          <p:cNvSpPr txBox="1">
            <a:spLocks noChangeArrowheads="1"/>
          </p:cNvSpPr>
          <p:nvPr/>
        </p:nvSpPr>
        <p:spPr bwMode="auto">
          <a:xfrm>
            <a:off x="2728913" y="425450"/>
            <a:ext cx="3733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90000"/>
              </a:lnSpc>
            </a:pPr>
            <a:r>
              <a:rPr lang="en-US" altLang="en-US" sz="2100" b="1">
                <a:solidFill>
                  <a:schemeClr val="tx2"/>
                </a:solidFill>
                <a:latin typeface="Arial" panose="020B0604020202020204" pitchFamily="34" charset="0"/>
              </a:rPr>
              <a:t>PERÍODO PREPARATORIO</a:t>
            </a:r>
          </a:p>
        </p:txBody>
      </p:sp>
      <p:pic>
        <p:nvPicPr>
          <p:cNvPr id="135172" name="Picture 14">
            <a:extLst>
              <a:ext uri="{FF2B5EF4-FFF2-40B4-BE49-F238E27FC236}">
                <a16:creationId xmlns:a16="http://schemas.microsoft.com/office/drawing/2014/main" id="{1900609E-5CAE-4FFD-A897-D38A53A45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14338"/>
            <a:ext cx="823913"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3" name="Picture 15">
            <a:extLst>
              <a:ext uri="{FF2B5EF4-FFF2-40B4-BE49-F238E27FC236}">
                <a16:creationId xmlns:a16="http://schemas.microsoft.com/office/drawing/2014/main" id="{E855D179-428E-46BB-BA03-68502E0719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313" y="425450"/>
            <a:ext cx="83026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5174" name="Group 16">
            <a:extLst>
              <a:ext uri="{FF2B5EF4-FFF2-40B4-BE49-F238E27FC236}">
                <a16:creationId xmlns:a16="http://schemas.microsoft.com/office/drawing/2014/main" id="{40E3E566-D8E8-4D26-A011-FBC03C5477FA}"/>
              </a:ext>
            </a:extLst>
          </p:cNvPr>
          <p:cNvGrpSpPr>
            <a:grpSpLocks/>
          </p:cNvGrpSpPr>
          <p:nvPr/>
        </p:nvGrpSpPr>
        <p:grpSpPr bwMode="auto">
          <a:xfrm>
            <a:off x="1066800" y="1066800"/>
            <a:ext cx="7086600" cy="608013"/>
            <a:chOff x="337" y="769"/>
            <a:chExt cx="5038" cy="430"/>
          </a:xfrm>
        </p:grpSpPr>
        <p:sp>
          <p:nvSpPr>
            <p:cNvPr id="135261" name="Rectangle 17">
              <a:extLst>
                <a:ext uri="{FF2B5EF4-FFF2-40B4-BE49-F238E27FC236}">
                  <a16:creationId xmlns:a16="http://schemas.microsoft.com/office/drawing/2014/main" id="{EDAD4FE4-2801-4EDA-AAB2-3D3057F48650}"/>
                </a:ext>
              </a:extLst>
            </p:cNvPr>
            <p:cNvSpPr>
              <a:spLocks noChangeArrowheads="1"/>
            </p:cNvSpPr>
            <p:nvPr/>
          </p:nvSpPr>
          <p:spPr bwMode="auto">
            <a:xfrm>
              <a:off x="393" y="806"/>
              <a:ext cx="4927" cy="356"/>
            </a:xfrm>
            <a:prstGeom prst="rect">
              <a:avLst/>
            </a:prstGeom>
            <a:blipFill dpi="0" rotWithShape="0">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5262" name="Rectangle 18">
              <a:extLst>
                <a:ext uri="{FF2B5EF4-FFF2-40B4-BE49-F238E27FC236}">
                  <a16:creationId xmlns:a16="http://schemas.microsoft.com/office/drawing/2014/main" id="{25215A83-06F7-436E-A20E-896EFC438CBA}"/>
                </a:ext>
              </a:extLst>
            </p:cNvPr>
            <p:cNvSpPr>
              <a:spLocks noChangeArrowheads="1"/>
            </p:cNvSpPr>
            <p:nvPr/>
          </p:nvSpPr>
          <p:spPr bwMode="auto">
            <a:xfrm>
              <a:off x="393" y="806"/>
              <a:ext cx="4927" cy="35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5263" name="Freeform 19">
              <a:extLst>
                <a:ext uri="{FF2B5EF4-FFF2-40B4-BE49-F238E27FC236}">
                  <a16:creationId xmlns:a16="http://schemas.microsoft.com/office/drawing/2014/main" id="{BD9DC065-4748-46AA-8179-402D2320B0F5}"/>
                </a:ext>
              </a:extLst>
            </p:cNvPr>
            <p:cNvSpPr>
              <a:spLocks/>
            </p:cNvSpPr>
            <p:nvPr/>
          </p:nvSpPr>
          <p:spPr bwMode="auto">
            <a:xfrm>
              <a:off x="337" y="769"/>
              <a:ext cx="56" cy="430"/>
            </a:xfrm>
            <a:custGeom>
              <a:avLst/>
              <a:gdLst>
                <a:gd name="T0" fmla="*/ 0 w 222"/>
                <a:gd name="T1" fmla="*/ 0 h 2152"/>
                <a:gd name="T2" fmla="*/ 56 w 222"/>
                <a:gd name="T3" fmla="*/ 38 h 2152"/>
                <a:gd name="T4" fmla="*/ 56 w 222"/>
                <a:gd name="T5" fmla="*/ 392 h 2152"/>
                <a:gd name="T6" fmla="*/ 0 w 222"/>
                <a:gd name="T7" fmla="*/ 430 h 2152"/>
                <a:gd name="T8" fmla="*/ 0 w 222"/>
                <a:gd name="T9" fmla="*/ 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0" y="0"/>
                  </a:moveTo>
                  <a:lnTo>
                    <a:pt x="222" y="188"/>
                  </a:lnTo>
                  <a:lnTo>
                    <a:pt x="222" y="1964"/>
                  </a:lnTo>
                  <a:lnTo>
                    <a:pt x="0" y="2152"/>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64" name="Freeform 20">
              <a:extLst>
                <a:ext uri="{FF2B5EF4-FFF2-40B4-BE49-F238E27FC236}">
                  <a16:creationId xmlns:a16="http://schemas.microsoft.com/office/drawing/2014/main" id="{EC0EDDA1-2FE5-4C7D-8BEA-3984314970F1}"/>
                </a:ext>
              </a:extLst>
            </p:cNvPr>
            <p:cNvSpPr>
              <a:spLocks/>
            </p:cNvSpPr>
            <p:nvPr/>
          </p:nvSpPr>
          <p:spPr bwMode="auto">
            <a:xfrm>
              <a:off x="337" y="769"/>
              <a:ext cx="56" cy="430"/>
            </a:xfrm>
            <a:custGeom>
              <a:avLst/>
              <a:gdLst>
                <a:gd name="T0" fmla="*/ 0 w 222"/>
                <a:gd name="T1" fmla="*/ 0 h 2152"/>
                <a:gd name="T2" fmla="*/ 56 w 222"/>
                <a:gd name="T3" fmla="*/ 38 h 2152"/>
                <a:gd name="T4" fmla="*/ 56 w 222"/>
                <a:gd name="T5" fmla="*/ 392 h 2152"/>
                <a:gd name="T6" fmla="*/ 0 w 222"/>
                <a:gd name="T7" fmla="*/ 430 h 2152"/>
                <a:gd name="T8" fmla="*/ 0 w 222"/>
                <a:gd name="T9" fmla="*/ 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0" y="0"/>
                  </a:moveTo>
                  <a:lnTo>
                    <a:pt x="222" y="188"/>
                  </a:lnTo>
                  <a:lnTo>
                    <a:pt x="222" y="1964"/>
                  </a:lnTo>
                  <a:lnTo>
                    <a:pt x="0" y="2152"/>
                  </a:lnTo>
                  <a:lnTo>
                    <a:pt x="0" y="0"/>
                  </a:lnTo>
                </a:path>
              </a:pathLst>
            </a:custGeom>
            <a:blipFill dpi="0" rotWithShape="0">
              <a:blip r:embed="rId7"/>
              <a:srcRect/>
              <a:stretch>
                <a:fillRect/>
              </a:stretch>
            </a:blipFill>
            <a:ln w="0">
              <a:solidFill>
                <a:srgbClr val="000000"/>
              </a:solidFill>
              <a:prstDash val="solid"/>
              <a:round/>
              <a:headEnd/>
              <a:tailEnd/>
            </a:ln>
          </p:spPr>
          <p:txBody>
            <a:bodyPr/>
            <a:lstStyle/>
            <a:p>
              <a:endParaRPr lang="en-US"/>
            </a:p>
          </p:txBody>
        </p:sp>
        <p:sp>
          <p:nvSpPr>
            <p:cNvPr id="135265" name="Freeform 21">
              <a:extLst>
                <a:ext uri="{FF2B5EF4-FFF2-40B4-BE49-F238E27FC236}">
                  <a16:creationId xmlns:a16="http://schemas.microsoft.com/office/drawing/2014/main" id="{D7AE8145-38F2-4B10-931E-675EC2301478}"/>
                </a:ext>
              </a:extLst>
            </p:cNvPr>
            <p:cNvSpPr>
              <a:spLocks/>
            </p:cNvSpPr>
            <p:nvPr/>
          </p:nvSpPr>
          <p:spPr bwMode="auto">
            <a:xfrm>
              <a:off x="337" y="769"/>
              <a:ext cx="5038" cy="37"/>
            </a:xfrm>
            <a:custGeom>
              <a:avLst/>
              <a:gdLst>
                <a:gd name="T0" fmla="*/ 0 w 20150"/>
                <a:gd name="T1" fmla="*/ 0 h 188"/>
                <a:gd name="T2" fmla="*/ 56 w 20150"/>
                <a:gd name="T3" fmla="*/ 37 h 188"/>
                <a:gd name="T4" fmla="*/ 4982 w 20150"/>
                <a:gd name="T5" fmla="*/ 37 h 188"/>
                <a:gd name="T6" fmla="*/ 5038 w 20150"/>
                <a:gd name="T7" fmla="*/ 0 h 188"/>
                <a:gd name="T8" fmla="*/ 0 w 20150"/>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0" y="0"/>
                  </a:moveTo>
                  <a:lnTo>
                    <a:pt x="222" y="188"/>
                  </a:lnTo>
                  <a:lnTo>
                    <a:pt x="19928" y="188"/>
                  </a:lnTo>
                  <a:lnTo>
                    <a:pt x="20150"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66" name="Freeform 22">
              <a:extLst>
                <a:ext uri="{FF2B5EF4-FFF2-40B4-BE49-F238E27FC236}">
                  <a16:creationId xmlns:a16="http://schemas.microsoft.com/office/drawing/2014/main" id="{9586DB5B-6616-43CA-8E89-1CC54070BC26}"/>
                </a:ext>
              </a:extLst>
            </p:cNvPr>
            <p:cNvSpPr>
              <a:spLocks/>
            </p:cNvSpPr>
            <p:nvPr/>
          </p:nvSpPr>
          <p:spPr bwMode="auto">
            <a:xfrm>
              <a:off x="337" y="769"/>
              <a:ext cx="5038" cy="37"/>
            </a:xfrm>
            <a:custGeom>
              <a:avLst/>
              <a:gdLst>
                <a:gd name="T0" fmla="*/ 0 w 20150"/>
                <a:gd name="T1" fmla="*/ 0 h 188"/>
                <a:gd name="T2" fmla="*/ 56 w 20150"/>
                <a:gd name="T3" fmla="*/ 37 h 188"/>
                <a:gd name="T4" fmla="*/ 4982 w 20150"/>
                <a:gd name="T5" fmla="*/ 37 h 188"/>
                <a:gd name="T6" fmla="*/ 5038 w 20150"/>
                <a:gd name="T7" fmla="*/ 0 h 188"/>
                <a:gd name="T8" fmla="*/ 0 w 20150"/>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0" y="0"/>
                  </a:moveTo>
                  <a:lnTo>
                    <a:pt x="222" y="188"/>
                  </a:lnTo>
                  <a:lnTo>
                    <a:pt x="19928" y="188"/>
                  </a:lnTo>
                  <a:lnTo>
                    <a:pt x="20150" y="0"/>
                  </a:lnTo>
                  <a:lnTo>
                    <a:pt x="0" y="0"/>
                  </a:lnTo>
                </a:path>
              </a:pathLst>
            </a:custGeom>
            <a:blipFill dpi="0" rotWithShape="0">
              <a:blip r:embed="rId8"/>
              <a:srcRect/>
              <a:tile tx="0" ty="0" sx="100000" sy="100000" flip="none" algn="tl"/>
            </a:blipFill>
            <a:ln w="0">
              <a:solidFill>
                <a:srgbClr val="000000"/>
              </a:solidFill>
              <a:prstDash val="solid"/>
              <a:round/>
              <a:headEnd/>
              <a:tailEnd/>
            </a:ln>
          </p:spPr>
          <p:txBody>
            <a:bodyPr/>
            <a:lstStyle/>
            <a:p>
              <a:endParaRPr lang="en-US"/>
            </a:p>
          </p:txBody>
        </p:sp>
        <p:sp>
          <p:nvSpPr>
            <p:cNvPr id="135267" name="Freeform 23">
              <a:extLst>
                <a:ext uri="{FF2B5EF4-FFF2-40B4-BE49-F238E27FC236}">
                  <a16:creationId xmlns:a16="http://schemas.microsoft.com/office/drawing/2014/main" id="{86793494-A6F7-419E-AF8E-9DB8286A072F}"/>
                </a:ext>
              </a:extLst>
            </p:cNvPr>
            <p:cNvSpPr>
              <a:spLocks/>
            </p:cNvSpPr>
            <p:nvPr/>
          </p:nvSpPr>
          <p:spPr bwMode="auto">
            <a:xfrm>
              <a:off x="5319" y="769"/>
              <a:ext cx="56" cy="430"/>
            </a:xfrm>
            <a:custGeom>
              <a:avLst/>
              <a:gdLst>
                <a:gd name="T0" fmla="*/ 56 w 222"/>
                <a:gd name="T1" fmla="*/ 430 h 2152"/>
                <a:gd name="T2" fmla="*/ 0 w 222"/>
                <a:gd name="T3" fmla="*/ 392 h 2152"/>
                <a:gd name="T4" fmla="*/ 0 w 222"/>
                <a:gd name="T5" fmla="*/ 38 h 2152"/>
                <a:gd name="T6" fmla="*/ 56 w 222"/>
                <a:gd name="T7" fmla="*/ 0 h 2152"/>
                <a:gd name="T8" fmla="*/ 56 w 222"/>
                <a:gd name="T9" fmla="*/ 43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222" y="2152"/>
                  </a:moveTo>
                  <a:lnTo>
                    <a:pt x="0" y="1964"/>
                  </a:lnTo>
                  <a:lnTo>
                    <a:pt x="0" y="188"/>
                  </a:lnTo>
                  <a:lnTo>
                    <a:pt x="222" y="0"/>
                  </a:lnTo>
                  <a:lnTo>
                    <a:pt x="222" y="2152"/>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68" name="Freeform 24">
              <a:extLst>
                <a:ext uri="{FF2B5EF4-FFF2-40B4-BE49-F238E27FC236}">
                  <a16:creationId xmlns:a16="http://schemas.microsoft.com/office/drawing/2014/main" id="{245FE693-C97F-427D-A7A2-6CE7B73A90C5}"/>
                </a:ext>
              </a:extLst>
            </p:cNvPr>
            <p:cNvSpPr>
              <a:spLocks/>
            </p:cNvSpPr>
            <p:nvPr/>
          </p:nvSpPr>
          <p:spPr bwMode="auto">
            <a:xfrm>
              <a:off x="5319" y="769"/>
              <a:ext cx="56" cy="430"/>
            </a:xfrm>
            <a:custGeom>
              <a:avLst/>
              <a:gdLst>
                <a:gd name="T0" fmla="*/ 56 w 222"/>
                <a:gd name="T1" fmla="*/ 430 h 2152"/>
                <a:gd name="T2" fmla="*/ 0 w 222"/>
                <a:gd name="T3" fmla="*/ 392 h 2152"/>
                <a:gd name="T4" fmla="*/ 0 w 222"/>
                <a:gd name="T5" fmla="*/ 38 h 2152"/>
                <a:gd name="T6" fmla="*/ 56 w 222"/>
                <a:gd name="T7" fmla="*/ 0 h 2152"/>
                <a:gd name="T8" fmla="*/ 56 w 222"/>
                <a:gd name="T9" fmla="*/ 43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222" y="2152"/>
                  </a:moveTo>
                  <a:lnTo>
                    <a:pt x="0" y="1964"/>
                  </a:lnTo>
                  <a:lnTo>
                    <a:pt x="0" y="188"/>
                  </a:lnTo>
                  <a:lnTo>
                    <a:pt x="222" y="0"/>
                  </a:lnTo>
                  <a:lnTo>
                    <a:pt x="222" y="21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69" name="Freeform 25">
              <a:extLst>
                <a:ext uri="{FF2B5EF4-FFF2-40B4-BE49-F238E27FC236}">
                  <a16:creationId xmlns:a16="http://schemas.microsoft.com/office/drawing/2014/main" id="{E27520E9-02DE-488C-8654-C036A027C3F1}"/>
                </a:ext>
              </a:extLst>
            </p:cNvPr>
            <p:cNvSpPr>
              <a:spLocks/>
            </p:cNvSpPr>
            <p:nvPr/>
          </p:nvSpPr>
          <p:spPr bwMode="auto">
            <a:xfrm>
              <a:off x="337" y="1162"/>
              <a:ext cx="5038" cy="37"/>
            </a:xfrm>
            <a:custGeom>
              <a:avLst/>
              <a:gdLst>
                <a:gd name="T0" fmla="*/ 5038 w 20150"/>
                <a:gd name="T1" fmla="*/ 37 h 188"/>
                <a:gd name="T2" fmla="*/ 0 w 20150"/>
                <a:gd name="T3" fmla="*/ 37 h 188"/>
                <a:gd name="T4" fmla="*/ 56 w 20150"/>
                <a:gd name="T5" fmla="*/ 0 h 188"/>
                <a:gd name="T6" fmla="*/ 4982 w 20150"/>
                <a:gd name="T7" fmla="*/ 0 h 188"/>
                <a:gd name="T8" fmla="*/ 5038 w 20150"/>
                <a:gd name="T9" fmla="*/ 37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20150" y="188"/>
                  </a:moveTo>
                  <a:lnTo>
                    <a:pt x="0" y="188"/>
                  </a:lnTo>
                  <a:lnTo>
                    <a:pt x="222" y="0"/>
                  </a:lnTo>
                  <a:lnTo>
                    <a:pt x="19928" y="0"/>
                  </a:lnTo>
                  <a:lnTo>
                    <a:pt x="20150" y="188"/>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70" name="Freeform 26">
              <a:extLst>
                <a:ext uri="{FF2B5EF4-FFF2-40B4-BE49-F238E27FC236}">
                  <a16:creationId xmlns:a16="http://schemas.microsoft.com/office/drawing/2014/main" id="{DEDB4FBF-9718-4E2C-8386-93D6F9EFF035}"/>
                </a:ext>
              </a:extLst>
            </p:cNvPr>
            <p:cNvSpPr>
              <a:spLocks/>
            </p:cNvSpPr>
            <p:nvPr/>
          </p:nvSpPr>
          <p:spPr bwMode="auto">
            <a:xfrm>
              <a:off x="337" y="1162"/>
              <a:ext cx="5038" cy="37"/>
            </a:xfrm>
            <a:custGeom>
              <a:avLst/>
              <a:gdLst>
                <a:gd name="T0" fmla="*/ 5038 w 20150"/>
                <a:gd name="T1" fmla="*/ 37 h 188"/>
                <a:gd name="T2" fmla="*/ 0 w 20150"/>
                <a:gd name="T3" fmla="*/ 37 h 188"/>
                <a:gd name="T4" fmla="*/ 56 w 20150"/>
                <a:gd name="T5" fmla="*/ 0 h 188"/>
                <a:gd name="T6" fmla="*/ 4982 w 20150"/>
                <a:gd name="T7" fmla="*/ 0 h 188"/>
                <a:gd name="T8" fmla="*/ 5038 w 20150"/>
                <a:gd name="T9" fmla="*/ 37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20150" y="188"/>
                  </a:moveTo>
                  <a:lnTo>
                    <a:pt x="0" y="188"/>
                  </a:lnTo>
                  <a:lnTo>
                    <a:pt x="222" y="0"/>
                  </a:lnTo>
                  <a:lnTo>
                    <a:pt x="19928" y="0"/>
                  </a:lnTo>
                  <a:lnTo>
                    <a:pt x="20150" y="188"/>
                  </a:lnTo>
                </a:path>
              </a:pathLst>
            </a:custGeom>
            <a:blipFill dpi="0" rotWithShape="0">
              <a:blip r:embed="rId9"/>
              <a:srcRect/>
              <a:tile tx="0" ty="0" sx="100000" sy="100000" flip="none" algn="tl"/>
            </a:blipFill>
            <a:ln w="0">
              <a:solidFill>
                <a:srgbClr val="000000"/>
              </a:solidFill>
              <a:prstDash val="solid"/>
              <a:round/>
              <a:headEnd/>
              <a:tailEnd/>
            </a:ln>
          </p:spPr>
          <p:txBody>
            <a:bodyPr/>
            <a:lstStyle/>
            <a:p>
              <a:endParaRPr lang="en-US"/>
            </a:p>
          </p:txBody>
        </p:sp>
      </p:grpSp>
      <p:sp>
        <p:nvSpPr>
          <p:cNvPr id="135175" name="Text Box 27">
            <a:extLst>
              <a:ext uri="{FF2B5EF4-FFF2-40B4-BE49-F238E27FC236}">
                <a16:creationId xmlns:a16="http://schemas.microsoft.com/office/drawing/2014/main" id="{ADD2D9AB-7C7F-4AC0-8A65-4428451FACED}"/>
              </a:ext>
            </a:extLst>
          </p:cNvPr>
          <p:cNvSpPr txBox="1">
            <a:spLocks noChangeArrowheads="1"/>
          </p:cNvSpPr>
          <p:nvPr/>
        </p:nvSpPr>
        <p:spPr bwMode="auto">
          <a:xfrm>
            <a:off x="762000" y="1141413"/>
            <a:ext cx="7696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1"/>
                </a:solidFill>
                <a:latin typeface="Arial" panose="020B0604020202020204" pitchFamily="34" charset="0"/>
              </a:rPr>
              <a:t>Etapa de la Preparación/Acondicionamiento General</a:t>
            </a:r>
          </a:p>
        </p:txBody>
      </p:sp>
      <p:pic>
        <p:nvPicPr>
          <p:cNvPr id="135176" name="Picture 28">
            <a:extLst>
              <a:ext uri="{FF2B5EF4-FFF2-40B4-BE49-F238E27FC236}">
                <a16:creationId xmlns:a16="http://schemas.microsoft.com/office/drawing/2014/main" id="{064BAEFE-9F29-4199-9D95-54FC230857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1217613"/>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7" name="Picture 29">
            <a:extLst>
              <a:ext uri="{FF2B5EF4-FFF2-40B4-BE49-F238E27FC236}">
                <a16:creationId xmlns:a16="http://schemas.microsoft.com/office/drawing/2014/main" id="{1AAF9925-FFD2-4640-933D-64BFF42853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9600" y="1217613"/>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5178" name="Group 30">
            <a:extLst>
              <a:ext uri="{FF2B5EF4-FFF2-40B4-BE49-F238E27FC236}">
                <a16:creationId xmlns:a16="http://schemas.microsoft.com/office/drawing/2014/main" id="{0F60E808-7B3F-4722-862D-102269651B2B}"/>
              </a:ext>
            </a:extLst>
          </p:cNvPr>
          <p:cNvGrpSpPr>
            <a:grpSpLocks/>
          </p:cNvGrpSpPr>
          <p:nvPr/>
        </p:nvGrpSpPr>
        <p:grpSpPr bwMode="auto">
          <a:xfrm>
            <a:off x="381000" y="2590800"/>
            <a:ext cx="8382000" cy="3886200"/>
            <a:chOff x="1109" y="1020"/>
            <a:chExt cx="3542" cy="2280"/>
          </a:xfrm>
        </p:grpSpPr>
        <p:sp>
          <p:nvSpPr>
            <p:cNvPr id="135251" name="Rectangle 31">
              <a:extLst>
                <a:ext uri="{FF2B5EF4-FFF2-40B4-BE49-F238E27FC236}">
                  <a16:creationId xmlns:a16="http://schemas.microsoft.com/office/drawing/2014/main" id="{1BA9765C-CCD2-47BD-9D74-2A9EA642E3DC}"/>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5252" name="Rectangle 32">
              <a:extLst>
                <a:ext uri="{FF2B5EF4-FFF2-40B4-BE49-F238E27FC236}">
                  <a16:creationId xmlns:a16="http://schemas.microsoft.com/office/drawing/2014/main" id="{0021A59F-0DBA-40F4-A8FD-3921C58FF15C}"/>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5253" name="Freeform 33">
              <a:extLst>
                <a:ext uri="{FF2B5EF4-FFF2-40B4-BE49-F238E27FC236}">
                  <a16:creationId xmlns:a16="http://schemas.microsoft.com/office/drawing/2014/main" id="{F5B42826-9CB5-4A65-A660-C0F0348CB9B5}"/>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54" name="Freeform 34">
              <a:extLst>
                <a:ext uri="{FF2B5EF4-FFF2-40B4-BE49-F238E27FC236}">
                  <a16:creationId xmlns:a16="http://schemas.microsoft.com/office/drawing/2014/main" id="{B7614ACB-6432-4566-91FC-E5FF9754B3B3}"/>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35255" name="Freeform 35">
              <a:extLst>
                <a:ext uri="{FF2B5EF4-FFF2-40B4-BE49-F238E27FC236}">
                  <a16:creationId xmlns:a16="http://schemas.microsoft.com/office/drawing/2014/main" id="{549FA3BB-B666-45E6-91EF-CF0E5520D31A}"/>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56" name="Freeform 36">
              <a:extLst>
                <a:ext uri="{FF2B5EF4-FFF2-40B4-BE49-F238E27FC236}">
                  <a16:creationId xmlns:a16="http://schemas.microsoft.com/office/drawing/2014/main" id="{9B1AAEAD-7156-4865-80AC-C5FD16309B22}"/>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35257" name="Freeform 37">
              <a:extLst>
                <a:ext uri="{FF2B5EF4-FFF2-40B4-BE49-F238E27FC236}">
                  <a16:creationId xmlns:a16="http://schemas.microsoft.com/office/drawing/2014/main" id="{52A8A03F-86A3-4177-83C5-3FA8D8D8B2C2}"/>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58" name="Freeform 38">
              <a:extLst>
                <a:ext uri="{FF2B5EF4-FFF2-40B4-BE49-F238E27FC236}">
                  <a16:creationId xmlns:a16="http://schemas.microsoft.com/office/drawing/2014/main" id="{0D3DBA8B-2748-4F18-A6B8-457A5C58AE86}"/>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35259" name="Freeform 39">
              <a:extLst>
                <a:ext uri="{FF2B5EF4-FFF2-40B4-BE49-F238E27FC236}">
                  <a16:creationId xmlns:a16="http://schemas.microsoft.com/office/drawing/2014/main" id="{88FB5387-786D-4B1B-A05B-A71A9C8BAD3C}"/>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60" name="Freeform 40">
              <a:extLst>
                <a:ext uri="{FF2B5EF4-FFF2-40B4-BE49-F238E27FC236}">
                  <a16:creationId xmlns:a16="http://schemas.microsoft.com/office/drawing/2014/main" id="{232F56CA-1DE8-41CE-860B-760CE39658C4}"/>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135179" name="AutoShape 41">
            <a:extLst>
              <a:ext uri="{FF2B5EF4-FFF2-40B4-BE49-F238E27FC236}">
                <a16:creationId xmlns:a16="http://schemas.microsoft.com/office/drawing/2014/main" id="{776BAA13-3048-441B-A28D-63A3F5D711F0}"/>
              </a:ext>
            </a:extLst>
          </p:cNvPr>
          <p:cNvSpPr>
            <a:spLocks noChangeArrowheads="1"/>
          </p:cNvSpPr>
          <p:nvPr/>
        </p:nvSpPr>
        <p:spPr bwMode="auto">
          <a:xfrm>
            <a:off x="609600" y="2819400"/>
            <a:ext cx="7924800" cy="3429000"/>
          </a:xfrm>
          <a:prstGeom prst="roundRect">
            <a:avLst>
              <a:gd name="adj" fmla="val 16667"/>
            </a:avLst>
          </a:prstGeom>
          <a:gradFill rotWithShape="0">
            <a:gsLst>
              <a:gs pos="0">
                <a:srgbClr val="000066"/>
              </a:gs>
              <a:gs pos="100000">
                <a:srgbClr val="000000"/>
              </a:gs>
            </a:gsLst>
            <a:path path="shape">
              <a:fillToRect l="50000" t="50000" r="50000" b="50000"/>
            </a:path>
          </a:gradFill>
          <a:ln w="571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grpSp>
        <p:nvGrpSpPr>
          <p:cNvPr id="135180" name="Group 42">
            <a:extLst>
              <a:ext uri="{FF2B5EF4-FFF2-40B4-BE49-F238E27FC236}">
                <a16:creationId xmlns:a16="http://schemas.microsoft.com/office/drawing/2014/main" id="{1624D96D-AF81-4710-A1DB-6E9A0E6F377E}"/>
              </a:ext>
            </a:extLst>
          </p:cNvPr>
          <p:cNvGrpSpPr>
            <a:grpSpLocks/>
          </p:cNvGrpSpPr>
          <p:nvPr/>
        </p:nvGrpSpPr>
        <p:grpSpPr bwMode="auto">
          <a:xfrm>
            <a:off x="6400800" y="1979613"/>
            <a:ext cx="865188" cy="322262"/>
            <a:chOff x="3746" y="1394"/>
            <a:chExt cx="545" cy="203"/>
          </a:xfrm>
        </p:grpSpPr>
        <p:sp>
          <p:nvSpPr>
            <p:cNvPr id="135247" name="Freeform 43">
              <a:extLst>
                <a:ext uri="{FF2B5EF4-FFF2-40B4-BE49-F238E27FC236}">
                  <a16:creationId xmlns:a16="http://schemas.microsoft.com/office/drawing/2014/main" id="{03559328-ECF1-415C-9259-B0B0DE8E811C}"/>
                </a:ext>
              </a:extLst>
            </p:cNvPr>
            <p:cNvSpPr>
              <a:spLocks/>
            </p:cNvSpPr>
            <p:nvPr/>
          </p:nvSpPr>
          <p:spPr bwMode="auto">
            <a:xfrm>
              <a:off x="3746" y="1496"/>
              <a:ext cx="545" cy="101"/>
            </a:xfrm>
            <a:custGeom>
              <a:avLst/>
              <a:gdLst>
                <a:gd name="T0" fmla="*/ 516 w 1091"/>
                <a:gd name="T1" fmla="*/ 2 h 203"/>
                <a:gd name="T2" fmla="*/ 526 w 1091"/>
                <a:gd name="T3" fmla="*/ 3 h 203"/>
                <a:gd name="T4" fmla="*/ 530 w 1091"/>
                <a:gd name="T5" fmla="*/ 6 h 203"/>
                <a:gd name="T6" fmla="*/ 527 w 1091"/>
                <a:gd name="T7" fmla="*/ 9 h 203"/>
                <a:gd name="T8" fmla="*/ 516 w 1091"/>
                <a:gd name="T9" fmla="*/ 12 h 203"/>
                <a:gd name="T10" fmla="*/ 528 w 1091"/>
                <a:gd name="T11" fmla="*/ 7 h 203"/>
                <a:gd name="T12" fmla="*/ 516 w 1091"/>
                <a:gd name="T13" fmla="*/ 7 h 203"/>
                <a:gd name="T14" fmla="*/ 502 w 1091"/>
                <a:gd name="T15" fmla="*/ 11 h 203"/>
                <a:gd name="T16" fmla="*/ 507 w 1091"/>
                <a:gd name="T17" fmla="*/ 13 h 203"/>
                <a:gd name="T18" fmla="*/ 512 w 1091"/>
                <a:gd name="T19" fmla="*/ 15 h 203"/>
                <a:gd name="T20" fmla="*/ 518 w 1091"/>
                <a:gd name="T21" fmla="*/ 15 h 203"/>
                <a:gd name="T22" fmla="*/ 527 w 1091"/>
                <a:gd name="T23" fmla="*/ 17 h 203"/>
                <a:gd name="T24" fmla="*/ 542 w 1091"/>
                <a:gd name="T25" fmla="*/ 13 h 203"/>
                <a:gd name="T26" fmla="*/ 534 w 1091"/>
                <a:gd name="T27" fmla="*/ 17 h 203"/>
                <a:gd name="T28" fmla="*/ 519 w 1091"/>
                <a:gd name="T29" fmla="*/ 20 h 203"/>
                <a:gd name="T30" fmla="*/ 503 w 1091"/>
                <a:gd name="T31" fmla="*/ 24 h 203"/>
                <a:gd name="T32" fmla="*/ 505 w 1091"/>
                <a:gd name="T33" fmla="*/ 21 h 203"/>
                <a:gd name="T34" fmla="*/ 515 w 1091"/>
                <a:gd name="T35" fmla="*/ 18 h 203"/>
                <a:gd name="T36" fmla="*/ 504 w 1091"/>
                <a:gd name="T37" fmla="*/ 18 h 203"/>
                <a:gd name="T38" fmla="*/ 486 w 1091"/>
                <a:gd name="T39" fmla="*/ 22 h 203"/>
                <a:gd name="T40" fmla="*/ 488 w 1091"/>
                <a:gd name="T41" fmla="*/ 25 h 203"/>
                <a:gd name="T42" fmla="*/ 484 w 1091"/>
                <a:gd name="T43" fmla="*/ 26 h 203"/>
                <a:gd name="T44" fmla="*/ 476 w 1091"/>
                <a:gd name="T45" fmla="*/ 24 h 203"/>
                <a:gd name="T46" fmla="*/ 471 w 1091"/>
                <a:gd name="T47" fmla="*/ 28 h 203"/>
                <a:gd name="T48" fmla="*/ 459 w 1091"/>
                <a:gd name="T49" fmla="*/ 29 h 203"/>
                <a:gd name="T50" fmla="*/ 458 w 1091"/>
                <a:gd name="T51" fmla="*/ 27 h 203"/>
                <a:gd name="T52" fmla="*/ 447 w 1091"/>
                <a:gd name="T53" fmla="*/ 28 h 203"/>
                <a:gd name="T54" fmla="*/ 440 w 1091"/>
                <a:gd name="T55" fmla="*/ 29 h 203"/>
                <a:gd name="T56" fmla="*/ 421 w 1091"/>
                <a:gd name="T57" fmla="*/ 33 h 203"/>
                <a:gd name="T58" fmla="*/ 397 w 1091"/>
                <a:gd name="T59" fmla="*/ 35 h 203"/>
                <a:gd name="T60" fmla="*/ 389 w 1091"/>
                <a:gd name="T61" fmla="*/ 31 h 203"/>
                <a:gd name="T62" fmla="*/ 370 w 1091"/>
                <a:gd name="T63" fmla="*/ 34 h 203"/>
                <a:gd name="T64" fmla="*/ 342 w 1091"/>
                <a:gd name="T65" fmla="*/ 36 h 203"/>
                <a:gd name="T66" fmla="*/ 300 w 1091"/>
                <a:gd name="T67" fmla="*/ 37 h 203"/>
                <a:gd name="T68" fmla="*/ 288 w 1091"/>
                <a:gd name="T69" fmla="*/ 43 h 203"/>
                <a:gd name="T70" fmla="*/ 288 w 1091"/>
                <a:gd name="T71" fmla="*/ 41 h 203"/>
                <a:gd name="T72" fmla="*/ 270 w 1091"/>
                <a:gd name="T73" fmla="*/ 41 h 203"/>
                <a:gd name="T74" fmla="*/ 247 w 1091"/>
                <a:gd name="T75" fmla="*/ 44 h 203"/>
                <a:gd name="T76" fmla="*/ 224 w 1091"/>
                <a:gd name="T77" fmla="*/ 48 h 203"/>
                <a:gd name="T78" fmla="*/ 200 w 1091"/>
                <a:gd name="T79" fmla="*/ 49 h 203"/>
                <a:gd name="T80" fmla="*/ 173 w 1091"/>
                <a:gd name="T81" fmla="*/ 52 h 203"/>
                <a:gd name="T82" fmla="*/ 135 w 1091"/>
                <a:gd name="T83" fmla="*/ 60 h 203"/>
                <a:gd name="T84" fmla="*/ 96 w 1091"/>
                <a:gd name="T85" fmla="*/ 70 h 203"/>
                <a:gd name="T86" fmla="*/ 65 w 1091"/>
                <a:gd name="T87" fmla="*/ 86 h 203"/>
                <a:gd name="T88" fmla="*/ 48 w 1091"/>
                <a:gd name="T89" fmla="*/ 94 h 203"/>
                <a:gd name="T90" fmla="*/ 28 w 1091"/>
                <a:gd name="T91" fmla="*/ 101 h 203"/>
                <a:gd name="T92" fmla="*/ 5 w 1091"/>
                <a:gd name="T93" fmla="*/ 85 h 203"/>
                <a:gd name="T94" fmla="*/ 1 w 1091"/>
                <a:gd name="T95" fmla="*/ 63 h 203"/>
                <a:gd name="T96" fmla="*/ 9 w 1091"/>
                <a:gd name="T97" fmla="*/ 14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1" h="203">
                  <a:moveTo>
                    <a:pt x="1038" y="0"/>
                  </a:moveTo>
                  <a:lnTo>
                    <a:pt x="1035" y="1"/>
                  </a:lnTo>
                  <a:lnTo>
                    <a:pt x="1033" y="4"/>
                  </a:lnTo>
                  <a:lnTo>
                    <a:pt x="1032" y="5"/>
                  </a:lnTo>
                  <a:lnTo>
                    <a:pt x="1035" y="6"/>
                  </a:lnTo>
                  <a:lnTo>
                    <a:pt x="1038" y="6"/>
                  </a:lnTo>
                  <a:lnTo>
                    <a:pt x="1044" y="6"/>
                  </a:lnTo>
                  <a:lnTo>
                    <a:pt x="1053" y="6"/>
                  </a:lnTo>
                  <a:lnTo>
                    <a:pt x="1066" y="5"/>
                  </a:lnTo>
                  <a:lnTo>
                    <a:pt x="1061" y="7"/>
                  </a:lnTo>
                  <a:lnTo>
                    <a:pt x="1059" y="11"/>
                  </a:lnTo>
                  <a:lnTo>
                    <a:pt x="1061" y="12"/>
                  </a:lnTo>
                  <a:lnTo>
                    <a:pt x="1071" y="13"/>
                  </a:lnTo>
                  <a:lnTo>
                    <a:pt x="1066" y="15"/>
                  </a:lnTo>
                  <a:lnTo>
                    <a:pt x="1060" y="16"/>
                  </a:lnTo>
                  <a:lnTo>
                    <a:pt x="1054" y="19"/>
                  </a:lnTo>
                  <a:lnTo>
                    <a:pt x="1048" y="21"/>
                  </a:lnTo>
                  <a:lnTo>
                    <a:pt x="1043" y="22"/>
                  </a:lnTo>
                  <a:lnTo>
                    <a:pt x="1038" y="23"/>
                  </a:lnTo>
                  <a:lnTo>
                    <a:pt x="1033" y="24"/>
                  </a:lnTo>
                  <a:lnTo>
                    <a:pt x="1031" y="24"/>
                  </a:lnTo>
                  <a:lnTo>
                    <a:pt x="1040" y="22"/>
                  </a:lnTo>
                  <a:lnTo>
                    <a:pt x="1049" y="19"/>
                  </a:lnTo>
                  <a:lnTo>
                    <a:pt x="1056" y="15"/>
                  </a:lnTo>
                  <a:lnTo>
                    <a:pt x="1054" y="13"/>
                  </a:lnTo>
                  <a:lnTo>
                    <a:pt x="1047" y="13"/>
                  </a:lnTo>
                  <a:lnTo>
                    <a:pt x="1039" y="13"/>
                  </a:lnTo>
                  <a:lnTo>
                    <a:pt x="1032" y="14"/>
                  </a:lnTo>
                  <a:lnTo>
                    <a:pt x="1025" y="15"/>
                  </a:lnTo>
                  <a:lnTo>
                    <a:pt x="1018" y="18"/>
                  </a:lnTo>
                  <a:lnTo>
                    <a:pt x="1011" y="20"/>
                  </a:lnTo>
                  <a:lnTo>
                    <a:pt x="1005" y="22"/>
                  </a:lnTo>
                  <a:lnTo>
                    <a:pt x="998" y="24"/>
                  </a:lnTo>
                  <a:lnTo>
                    <a:pt x="1003" y="28"/>
                  </a:lnTo>
                  <a:lnTo>
                    <a:pt x="1009" y="27"/>
                  </a:lnTo>
                  <a:lnTo>
                    <a:pt x="1015" y="26"/>
                  </a:lnTo>
                  <a:lnTo>
                    <a:pt x="1021" y="26"/>
                  </a:lnTo>
                  <a:lnTo>
                    <a:pt x="1016" y="29"/>
                  </a:lnTo>
                  <a:lnTo>
                    <a:pt x="1017" y="31"/>
                  </a:lnTo>
                  <a:lnTo>
                    <a:pt x="1025" y="31"/>
                  </a:lnTo>
                  <a:lnTo>
                    <a:pt x="1043" y="30"/>
                  </a:lnTo>
                  <a:lnTo>
                    <a:pt x="1040" y="30"/>
                  </a:lnTo>
                  <a:lnTo>
                    <a:pt x="1038" y="30"/>
                  </a:lnTo>
                  <a:lnTo>
                    <a:pt x="1036" y="30"/>
                  </a:lnTo>
                  <a:lnTo>
                    <a:pt x="1035" y="33"/>
                  </a:lnTo>
                  <a:lnTo>
                    <a:pt x="1041" y="35"/>
                  </a:lnTo>
                  <a:lnTo>
                    <a:pt x="1048" y="35"/>
                  </a:lnTo>
                  <a:lnTo>
                    <a:pt x="1055" y="35"/>
                  </a:lnTo>
                  <a:lnTo>
                    <a:pt x="1063" y="34"/>
                  </a:lnTo>
                  <a:lnTo>
                    <a:pt x="1070" y="31"/>
                  </a:lnTo>
                  <a:lnTo>
                    <a:pt x="1077" y="29"/>
                  </a:lnTo>
                  <a:lnTo>
                    <a:pt x="1084" y="27"/>
                  </a:lnTo>
                  <a:lnTo>
                    <a:pt x="1091" y="24"/>
                  </a:lnTo>
                  <a:lnTo>
                    <a:pt x="1084" y="28"/>
                  </a:lnTo>
                  <a:lnTo>
                    <a:pt x="1077" y="31"/>
                  </a:lnTo>
                  <a:lnTo>
                    <a:pt x="1069" y="35"/>
                  </a:lnTo>
                  <a:lnTo>
                    <a:pt x="1061" y="36"/>
                  </a:lnTo>
                  <a:lnTo>
                    <a:pt x="1054" y="38"/>
                  </a:lnTo>
                  <a:lnTo>
                    <a:pt x="1046" y="39"/>
                  </a:lnTo>
                  <a:lnTo>
                    <a:pt x="1038" y="41"/>
                  </a:lnTo>
                  <a:lnTo>
                    <a:pt x="1031" y="42"/>
                  </a:lnTo>
                  <a:lnTo>
                    <a:pt x="1023" y="43"/>
                  </a:lnTo>
                  <a:lnTo>
                    <a:pt x="1015" y="46"/>
                  </a:lnTo>
                  <a:lnTo>
                    <a:pt x="1006" y="48"/>
                  </a:lnTo>
                  <a:lnTo>
                    <a:pt x="998" y="48"/>
                  </a:lnTo>
                  <a:lnTo>
                    <a:pt x="1002" y="45"/>
                  </a:lnTo>
                  <a:lnTo>
                    <a:pt x="1007" y="43"/>
                  </a:lnTo>
                  <a:lnTo>
                    <a:pt x="1011" y="43"/>
                  </a:lnTo>
                  <a:lnTo>
                    <a:pt x="1017" y="42"/>
                  </a:lnTo>
                  <a:lnTo>
                    <a:pt x="1023" y="42"/>
                  </a:lnTo>
                  <a:lnTo>
                    <a:pt x="1028" y="39"/>
                  </a:lnTo>
                  <a:lnTo>
                    <a:pt x="1031" y="37"/>
                  </a:lnTo>
                  <a:lnTo>
                    <a:pt x="1035" y="33"/>
                  </a:lnTo>
                  <a:lnTo>
                    <a:pt x="1025" y="34"/>
                  </a:lnTo>
                  <a:lnTo>
                    <a:pt x="1016" y="35"/>
                  </a:lnTo>
                  <a:lnTo>
                    <a:pt x="1008" y="36"/>
                  </a:lnTo>
                  <a:lnTo>
                    <a:pt x="999" y="38"/>
                  </a:lnTo>
                  <a:lnTo>
                    <a:pt x="990" y="41"/>
                  </a:lnTo>
                  <a:lnTo>
                    <a:pt x="981" y="43"/>
                  </a:lnTo>
                  <a:lnTo>
                    <a:pt x="972" y="45"/>
                  </a:lnTo>
                  <a:lnTo>
                    <a:pt x="963" y="48"/>
                  </a:lnTo>
                  <a:lnTo>
                    <a:pt x="968" y="50"/>
                  </a:lnTo>
                  <a:lnTo>
                    <a:pt x="972" y="50"/>
                  </a:lnTo>
                  <a:lnTo>
                    <a:pt x="976" y="50"/>
                  </a:lnTo>
                  <a:lnTo>
                    <a:pt x="980" y="50"/>
                  </a:lnTo>
                  <a:lnTo>
                    <a:pt x="977" y="52"/>
                  </a:lnTo>
                  <a:lnTo>
                    <a:pt x="972" y="53"/>
                  </a:lnTo>
                  <a:lnTo>
                    <a:pt x="968" y="53"/>
                  </a:lnTo>
                  <a:lnTo>
                    <a:pt x="963" y="53"/>
                  </a:lnTo>
                  <a:lnTo>
                    <a:pt x="964" y="50"/>
                  </a:lnTo>
                  <a:lnTo>
                    <a:pt x="961" y="48"/>
                  </a:lnTo>
                  <a:lnTo>
                    <a:pt x="953" y="49"/>
                  </a:lnTo>
                  <a:lnTo>
                    <a:pt x="938" y="53"/>
                  </a:lnTo>
                  <a:lnTo>
                    <a:pt x="939" y="54"/>
                  </a:lnTo>
                  <a:lnTo>
                    <a:pt x="940" y="56"/>
                  </a:lnTo>
                  <a:lnTo>
                    <a:pt x="942" y="56"/>
                  </a:lnTo>
                  <a:lnTo>
                    <a:pt x="943" y="56"/>
                  </a:lnTo>
                  <a:lnTo>
                    <a:pt x="935" y="58"/>
                  </a:lnTo>
                  <a:lnTo>
                    <a:pt x="927" y="59"/>
                  </a:lnTo>
                  <a:lnTo>
                    <a:pt x="918" y="59"/>
                  </a:lnTo>
                  <a:lnTo>
                    <a:pt x="910" y="59"/>
                  </a:lnTo>
                  <a:lnTo>
                    <a:pt x="919" y="58"/>
                  </a:lnTo>
                  <a:lnTo>
                    <a:pt x="920" y="57"/>
                  </a:lnTo>
                  <a:lnTo>
                    <a:pt x="916" y="54"/>
                  </a:lnTo>
                  <a:lnTo>
                    <a:pt x="909" y="53"/>
                  </a:lnTo>
                  <a:lnTo>
                    <a:pt x="901" y="53"/>
                  </a:lnTo>
                  <a:lnTo>
                    <a:pt x="895" y="53"/>
                  </a:lnTo>
                  <a:lnTo>
                    <a:pt x="894" y="56"/>
                  </a:lnTo>
                  <a:lnTo>
                    <a:pt x="901" y="59"/>
                  </a:lnTo>
                  <a:lnTo>
                    <a:pt x="894" y="59"/>
                  </a:lnTo>
                  <a:lnTo>
                    <a:pt x="886" y="58"/>
                  </a:lnTo>
                  <a:lnTo>
                    <a:pt x="880" y="58"/>
                  </a:lnTo>
                  <a:lnTo>
                    <a:pt x="874" y="60"/>
                  </a:lnTo>
                  <a:lnTo>
                    <a:pt x="866" y="62"/>
                  </a:lnTo>
                  <a:lnTo>
                    <a:pt x="856" y="65"/>
                  </a:lnTo>
                  <a:lnTo>
                    <a:pt x="843" y="67"/>
                  </a:lnTo>
                  <a:lnTo>
                    <a:pt x="830" y="69"/>
                  </a:lnTo>
                  <a:lnTo>
                    <a:pt x="817" y="71"/>
                  </a:lnTo>
                  <a:lnTo>
                    <a:pt x="804" y="72"/>
                  </a:lnTo>
                  <a:lnTo>
                    <a:pt x="794" y="71"/>
                  </a:lnTo>
                  <a:lnTo>
                    <a:pt x="786" y="69"/>
                  </a:lnTo>
                  <a:lnTo>
                    <a:pt x="792" y="67"/>
                  </a:lnTo>
                  <a:lnTo>
                    <a:pt x="788" y="65"/>
                  </a:lnTo>
                  <a:lnTo>
                    <a:pt x="779" y="62"/>
                  </a:lnTo>
                  <a:lnTo>
                    <a:pt x="765" y="62"/>
                  </a:lnTo>
                  <a:lnTo>
                    <a:pt x="752" y="64"/>
                  </a:lnTo>
                  <a:lnTo>
                    <a:pt x="743" y="65"/>
                  </a:lnTo>
                  <a:lnTo>
                    <a:pt x="741" y="69"/>
                  </a:lnTo>
                  <a:lnTo>
                    <a:pt x="749" y="75"/>
                  </a:lnTo>
                  <a:lnTo>
                    <a:pt x="728" y="74"/>
                  </a:lnTo>
                  <a:lnTo>
                    <a:pt x="706" y="73"/>
                  </a:lnTo>
                  <a:lnTo>
                    <a:pt x="685" y="73"/>
                  </a:lnTo>
                  <a:lnTo>
                    <a:pt x="664" y="72"/>
                  </a:lnTo>
                  <a:lnTo>
                    <a:pt x="644" y="72"/>
                  </a:lnTo>
                  <a:lnTo>
                    <a:pt x="622" y="73"/>
                  </a:lnTo>
                  <a:lnTo>
                    <a:pt x="601" y="75"/>
                  </a:lnTo>
                  <a:lnTo>
                    <a:pt x="579" y="79"/>
                  </a:lnTo>
                  <a:lnTo>
                    <a:pt x="580" y="81"/>
                  </a:lnTo>
                  <a:lnTo>
                    <a:pt x="580" y="83"/>
                  </a:lnTo>
                  <a:lnTo>
                    <a:pt x="577" y="86"/>
                  </a:lnTo>
                  <a:lnTo>
                    <a:pt x="573" y="87"/>
                  </a:lnTo>
                  <a:lnTo>
                    <a:pt x="575" y="86"/>
                  </a:lnTo>
                  <a:lnTo>
                    <a:pt x="576" y="84"/>
                  </a:lnTo>
                  <a:lnTo>
                    <a:pt x="576" y="82"/>
                  </a:lnTo>
                  <a:lnTo>
                    <a:pt x="564" y="82"/>
                  </a:lnTo>
                  <a:lnTo>
                    <a:pt x="553" y="82"/>
                  </a:lnTo>
                  <a:lnTo>
                    <a:pt x="540" y="82"/>
                  </a:lnTo>
                  <a:lnTo>
                    <a:pt x="528" y="83"/>
                  </a:lnTo>
                  <a:lnTo>
                    <a:pt x="517" y="84"/>
                  </a:lnTo>
                  <a:lnTo>
                    <a:pt x="505" y="87"/>
                  </a:lnTo>
                  <a:lnTo>
                    <a:pt x="494" y="89"/>
                  </a:lnTo>
                  <a:lnTo>
                    <a:pt x="482" y="90"/>
                  </a:lnTo>
                  <a:lnTo>
                    <a:pt x="471" y="92"/>
                  </a:lnTo>
                  <a:lnTo>
                    <a:pt x="459" y="95"/>
                  </a:lnTo>
                  <a:lnTo>
                    <a:pt x="448" y="96"/>
                  </a:lnTo>
                  <a:lnTo>
                    <a:pt x="436" y="97"/>
                  </a:lnTo>
                  <a:lnTo>
                    <a:pt x="425" y="98"/>
                  </a:lnTo>
                  <a:lnTo>
                    <a:pt x="412" y="99"/>
                  </a:lnTo>
                  <a:lnTo>
                    <a:pt x="400" y="99"/>
                  </a:lnTo>
                  <a:lnTo>
                    <a:pt x="389" y="98"/>
                  </a:lnTo>
                  <a:lnTo>
                    <a:pt x="377" y="101"/>
                  </a:lnTo>
                  <a:lnTo>
                    <a:pt x="364" y="103"/>
                  </a:lnTo>
                  <a:lnTo>
                    <a:pt x="347" y="105"/>
                  </a:lnTo>
                  <a:lnTo>
                    <a:pt x="330" y="109"/>
                  </a:lnTo>
                  <a:lnTo>
                    <a:pt x="311" y="112"/>
                  </a:lnTo>
                  <a:lnTo>
                    <a:pt x="292" y="115"/>
                  </a:lnTo>
                  <a:lnTo>
                    <a:pt x="271" y="120"/>
                  </a:lnTo>
                  <a:lnTo>
                    <a:pt x="251" y="125"/>
                  </a:lnTo>
                  <a:lnTo>
                    <a:pt x="231" y="129"/>
                  </a:lnTo>
                  <a:lnTo>
                    <a:pt x="211" y="135"/>
                  </a:lnTo>
                  <a:lnTo>
                    <a:pt x="192" y="141"/>
                  </a:lnTo>
                  <a:lnTo>
                    <a:pt x="173" y="148"/>
                  </a:lnTo>
                  <a:lnTo>
                    <a:pt x="157" y="156"/>
                  </a:lnTo>
                  <a:lnTo>
                    <a:pt x="142" y="164"/>
                  </a:lnTo>
                  <a:lnTo>
                    <a:pt x="130" y="173"/>
                  </a:lnTo>
                  <a:lnTo>
                    <a:pt x="119" y="182"/>
                  </a:lnTo>
                  <a:lnTo>
                    <a:pt x="113" y="185"/>
                  </a:lnTo>
                  <a:lnTo>
                    <a:pt x="105" y="187"/>
                  </a:lnTo>
                  <a:lnTo>
                    <a:pt x="96" y="189"/>
                  </a:lnTo>
                  <a:lnTo>
                    <a:pt x="87" y="193"/>
                  </a:lnTo>
                  <a:lnTo>
                    <a:pt x="77" y="196"/>
                  </a:lnTo>
                  <a:lnTo>
                    <a:pt x="66" y="200"/>
                  </a:lnTo>
                  <a:lnTo>
                    <a:pt x="56" y="202"/>
                  </a:lnTo>
                  <a:lnTo>
                    <a:pt x="45" y="203"/>
                  </a:lnTo>
                  <a:lnTo>
                    <a:pt x="29" y="193"/>
                  </a:lnTo>
                  <a:lnTo>
                    <a:pt x="18" y="182"/>
                  </a:lnTo>
                  <a:lnTo>
                    <a:pt x="11" y="171"/>
                  </a:lnTo>
                  <a:lnTo>
                    <a:pt x="6" y="159"/>
                  </a:lnTo>
                  <a:lnTo>
                    <a:pt x="3" y="148"/>
                  </a:lnTo>
                  <a:lnTo>
                    <a:pt x="2" y="136"/>
                  </a:lnTo>
                  <a:lnTo>
                    <a:pt x="2" y="126"/>
                  </a:lnTo>
                  <a:lnTo>
                    <a:pt x="0" y="115"/>
                  </a:lnTo>
                  <a:lnTo>
                    <a:pt x="2" y="87"/>
                  </a:lnTo>
                  <a:lnTo>
                    <a:pt x="9" y="58"/>
                  </a:lnTo>
                  <a:lnTo>
                    <a:pt x="18" y="29"/>
                  </a:lnTo>
                  <a:lnTo>
                    <a:pt x="27" y="0"/>
                  </a:lnTo>
                  <a:lnTo>
                    <a:pt x="1038"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48" name="Freeform 44">
              <a:extLst>
                <a:ext uri="{FF2B5EF4-FFF2-40B4-BE49-F238E27FC236}">
                  <a16:creationId xmlns:a16="http://schemas.microsoft.com/office/drawing/2014/main" id="{C94D6023-8836-4287-B3D6-239EFEC1148E}"/>
                </a:ext>
              </a:extLst>
            </p:cNvPr>
            <p:cNvSpPr>
              <a:spLocks/>
            </p:cNvSpPr>
            <p:nvPr/>
          </p:nvSpPr>
          <p:spPr bwMode="auto">
            <a:xfrm>
              <a:off x="3772" y="1394"/>
              <a:ext cx="311" cy="51"/>
            </a:xfrm>
            <a:custGeom>
              <a:avLst/>
              <a:gdLst>
                <a:gd name="T0" fmla="*/ 3 w 623"/>
                <a:gd name="T1" fmla="*/ 36 h 103"/>
                <a:gd name="T2" fmla="*/ 18 w 623"/>
                <a:gd name="T3" fmla="*/ 21 h 103"/>
                <a:gd name="T4" fmla="*/ 32 w 623"/>
                <a:gd name="T5" fmla="*/ 10 h 103"/>
                <a:gd name="T6" fmla="*/ 57 w 623"/>
                <a:gd name="T7" fmla="*/ 5 h 103"/>
                <a:gd name="T8" fmla="*/ 94 w 623"/>
                <a:gd name="T9" fmla="*/ 1 h 103"/>
                <a:gd name="T10" fmla="*/ 138 w 623"/>
                <a:gd name="T11" fmla="*/ 2 h 103"/>
                <a:gd name="T12" fmla="*/ 161 w 623"/>
                <a:gd name="T13" fmla="*/ 3 h 103"/>
                <a:gd name="T14" fmla="*/ 179 w 623"/>
                <a:gd name="T15" fmla="*/ 1 h 103"/>
                <a:gd name="T16" fmla="*/ 187 w 623"/>
                <a:gd name="T17" fmla="*/ 8 h 103"/>
                <a:gd name="T18" fmla="*/ 184 w 623"/>
                <a:gd name="T19" fmla="*/ 9 h 103"/>
                <a:gd name="T20" fmla="*/ 193 w 623"/>
                <a:gd name="T21" fmla="*/ 13 h 103"/>
                <a:gd name="T22" fmla="*/ 211 w 623"/>
                <a:gd name="T23" fmla="*/ 13 h 103"/>
                <a:gd name="T24" fmla="*/ 234 w 623"/>
                <a:gd name="T25" fmla="*/ 11 h 103"/>
                <a:gd name="T26" fmla="*/ 235 w 623"/>
                <a:gd name="T27" fmla="*/ 8 h 103"/>
                <a:gd name="T28" fmla="*/ 243 w 623"/>
                <a:gd name="T29" fmla="*/ 6 h 103"/>
                <a:gd name="T30" fmla="*/ 257 w 623"/>
                <a:gd name="T31" fmla="*/ 4 h 103"/>
                <a:gd name="T32" fmla="*/ 252 w 623"/>
                <a:gd name="T33" fmla="*/ 4 h 103"/>
                <a:gd name="T34" fmla="*/ 242 w 623"/>
                <a:gd name="T35" fmla="*/ 6 h 103"/>
                <a:gd name="T36" fmla="*/ 244 w 623"/>
                <a:gd name="T37" fmla="*/ 11 h 103"/>
                <a:gd name="T38" fmla="*/ 256 w 623"/>
                <a:gd name="T39" fmla="*/ 10 h 103"/>
                <a:gd name="T40" fmla="*/ 249 w 623"/>
                <a:gd name="T41" fmla="*/ 12 h 103"/>
                <a:gd name="T42" fmla="*/ 244 w 623"/>
                <a:gd name="T43" fmla="*/ 14 h 103"/>
                <a:gd name="T44" fmla="*/ 235 w 623"/>
                <a:gd name="T45" fmla="*/ 14 h 103"/>
                <a:gd name="T46" fmla="*/ 235 w 623"/>
                <a:gd name="T47" fmla="*/ 14 h 103"/>
                <a:gd name="T48" fmla="*/ 222 w 623"/>
                <a:gd name="T49" fmla="*/ 12 h 103"/>
                <a:gd name="T50" fmla="*/ 206 w 623"/>
                <a:gd name="T51" fmla="*/ 15 h 103"/>
                <a:gd name="T52" fmla="*/ 215 w 623"/>
                <a:gd name="T53" fmla="*/ 17 h 103"/>
                <a:gd name="T54" fmla="*/ 213 w 623"/>
                <a:gd name="T55" fmla="*/ 20 h 103"/>
                <a:gd name="T56" fmla="*/ 218 w 623"/>
                <a:gd name="T57" fmla="*/ 21 h 103"/>
                <a:gd name="T58" fmla="*/ 220 w 623"/>
                <a:gd name="T59" fmla="*/ 25 h 103"/>
                <a:gd name="T60" fmla="*/ 226 w 623"/>
                <a:gd name="T61" fmla="*/ 26 h 103"/>
                <a:gd name="T62" fmla="*/ 243 w 623"/>
                <a:gd name="T63" fmla="*/ 26 h 103"/>
                <a:gd name="T64" fmla="*/ 249 w 623"/>
                <a:gd name="T65" fmla="*/ 24 h 103"/>
                <a:gd name="T66" fmla="*/ 253 w 623"/>
                <a:gd name="T67" fmla="*/ 26 h 103"/>
                <a:gd name="T68" fmla="*/ 262 w 623"/>
                <a:gd name="T69" fmla="*/ 25 h 103"/>
                <a:gd name="T70" fmla="*/ 267 w 623"/>
                <a:gd name="T71" fmla="*/ 22 h 103"/>
                <a:gd name="T72" fmla="*/ 276 w 623"/>
                <a:gd name="T73" fmla="*/ 24 h 103"/>
                <a:gd name="T74" fmla="*/ 282 w 623"/>
                <a:gd name="T75" fmla="*/ 22 h 103"/>
                <a:gd name="T76" fmla="*/ 290 w 623"/>
                <a:gd name="T77" fmla="*/ 22 h 103"/>
                <a:gd name="T78" fmla="*/ 300 w 623"/>
                <a:gd name="T79" fmla="*/ 22 h 103"/>
                <a:gd name="T80" fmla="*/ 285 w 623"/>
                <a:gd name="T81" fmla="*/ 24 h 103"/>
                <a:gd name="T82" fmla="*/ 268 w 623"/>
                <a:gd name="T83" fmla="*/ 28 h 103"/>
                <a:gd name="T84" fmla="*/ 259 w 623"/>
                <a:gd name="T85" fmla="*/ 28 h 103"/>
                <a:gd name="T86" fmla="*/ 255 w 623"/>
                <a:gd name="T87" fmla="*/ 29 h 103"/>
                <a:gd name="T88" fmla="*/ 250 w 623"/>
                <a:gd name="T89" fmla="*/ 32 h 103"/>
                <a:gd name="T90" fmla="*/ 260 w 623"/>
                <a:gd name="T91" fmla="*/ 34 h 103"/>
                <a:gd name="T92" fmla="*/ 273 w 623"/>
                <a:gd name="T93" fmla="*/ 30 h 103"/>
                <a:gd name="T94" fmla="*/ 278 w 623"/>
                <a:gd name="T95" fmla="*/ 30 h 103"/>
                <a:gd name="T96" fmla="*/ 287 w 623"/>
                <a:gd name="T97" fmla="*/ 32 h 103"/>
                <a:gd name="T98" fmla="*/ 282 w 623"/>
                <a:gd name="T99" fmla="*/ 36 h 103"/>
                <a:gd name="T100" fmla="*/ 296 w 623"/>
                <a:gd name="T101" fmla="*/ 36 h 103"/>
                <a:gd name="T102" fmla="*/ 294 w 623"/>
                <a:gd name="T103" fmla="*/ 39 h 103"/>
                <a:gd name="T104" fmla="*/ 275 w 623"/>
                <a:gd name="T105" fmla="*/ 39 h 103"/>
                <a:gd name="T106" fmla="*/ 278 w 623"/>
                <a:gd name="T107" fmla="*/ 42 h 103"/>
                <a:gd name="T108" fmla="*/ 277 w 623"/>
                <a:gd name="T109" fmla="*/ 47 h 103"/>
                <a:gd name="T110" fmla="*/ 303 w 623"/>
                <a:gd name="T111" fmla="*/ 48 h 103"/>
                <a:gd name="T112" fmla="*/ 311 w 623"/>
                <a:gd name="T113" fmla="*/ 50 h 103"/>
                <a:gd name="T114" fmla="*/ 309 w 623"/>
                <a:gd name="T115" fmla="*/ 51 h 1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3" h="103">
                  <a:moveTo>
                    <a:pt x="0" y="103"/>
                  </a:moveTo>
                  <a:lnTo>
                    <a:pt x="3" y="91"/>
                  </a:lnTo>
                  <a:lnTo>
                    <a:pt x="5" y="81"/>
                  </a:lnTo>
                  <a:lnTo>
                    <a:pt x="7" y="72"/>
                  </a:lnTo>
                  <a:lnTo>
                    <a:pt x="11" y="65"/>
                  </a:lnTo>
                  <a:lnTo>
                    <a:pt x="21" y="59"/>
                  </a:lnTo>
                  <a:lnTo>
                    <a:pt x="29" y="51"/>
                  </a:lnTo>
                  <a:lnTo>
                    <a:pt x="37" y="43"/>
                  </a:lnTo>
                  <a:lnTo>
                    <a:pt x="44" y="35"/>
                  </a:lnTo>
                  <a:lnTo>
                    <a:pt x="48" y="30"/>
                  </a:lnTo>
                  <a:lnTo>
                    <a:pt x="55" y="25"/>
                  </a:lnTo>
                  <a:lnTo>
                    <a:pt x="65" y="21"/>
                  </a:lnTo>
                  <a:lnTo>
                    <a:pt x="76" y="17"/>
                  </a:lnTo>
                  <a:lnTo>
                    <a:pt x="89" y="14"/>
                  </a:lnTo>
                  <a:lnTo>
                    <a:pt x="102" y="12"/>
                  </a:lnTo>
                  <a:lnTo>
                    <a:pt x="114" y="10"/>
                  </a:lnTo>
                  <a:lnTo>
                    <a:pt x="124" y="10"/>
                  </a:lnTo>
                  <a:lnTo>
                    <a:pt x="146" y="6"/>
                  </a:lnTo>
                  <a:lnTo>
                    <a:pt x="167" y="3"/>
                  </a:lnTo>
                  <a:lnTo>
                    <a:pt x="189" y="2"/>
                  </a:lnTo>
                  <a:lnTo>
                    <a:pt x="211" y="0"/>
                  </a:lnTo>
                  <a:lnTo>
                    <a:pt x="233" y="2"/>
                  </a:lnTo>
                  <a:lnTo>
                    <a:pt x="254" y="2"/>
                  </a:lnTo>
                  <a:lnTo>
                    <a:pt x="276" y="4"/>
                  </a:lnTo>
                  <a:lnTo>
                    <a:pt x="297" y="5"/>
                  </a:lnTo>
                  <a:lnTo>
                    <a:pt x="305" y="6"/>
                  </a:lnTo>
                  <a:lnTo>
                    <a:pt x="314" y="6"/>
                  </a:lnTo>
                  <a:lnTo>
                    <a:pt x="323" y="6"/>
                  </a:lnTo>
                  <a:lnTo>
                    <a:pt x="332" y="6"/>
                  </a:lnTo>
                  <a:lnTo>
                    <a:pt x="342" y="5"/>
                  </a:lnTo>
                  <a:lnTo>
                    <a:pt x="351" y="4"/>
                  </a:lnTo>
                  <a:lnTo>
                    <a:pt x="359" y="3"/>
                  </a:lnTo>
                  <a:lnTo>
                    <a:pt x="368" y="2"/>
                  </a:lnTo>
                  <a:lnTo>
                    <a:pt x="367" y="7"/>
                  </a:lnTo>
                  <a:lnTo>
                    <a:pt x="369" y="13"/>
                  </a:lnTo>
                  <a:lnTo>
                    <a:pt x="374" y="17"/>
                  </a:lnTo>
                  <a:lnTo>
                    <a:pt x="380" y="17"/>
                  </a:lnTo>
                  <a:lnTo>
                    <a:pt x="376" y="19"/>
                  </a:lnTo>
                  <a:lnTo>
                    <a:pt x="372" y="19"/>
                  </a:lnTo>
                  <a:lnTo>
                    <a:pt x="368" y="19"/>
                  </a:lnTo>
                  <a:lnTo>
                    <a:pt x="367" y="20"/>
                  </a:lnTo>
                  <a:lnTo>
                    <a:pt x="373" y="23"/>
                  </a:lnTo>
                  <a:lnTo>
                    <a:pt x="380" y="25"/>
                  </a:lnTo>
                  <a:lnTo>
                    <a:pt x="387" y="27"/>
                  </a:lnTo>
                  <a:lnTo>
                    <a:pt x="391" y="27"/>
                  </a:lnTo>
                  <a:lnTo>
                    <a:pt x="402" y="26"/>
                  </a:lnTo>
                  <a:lnTo>
                    <a:pt x="413" y="26"/>
                  </a:lnTo>
                  <a:lnTo>
                    <a:pt x="423" y="26"/>
                  </a:lnTo>
                  <a:lnTo>
                    <a:pt x="435" y="26"/>
                  </a:lnTo>
                  <a:lnTo>
                    <a:pt x="446" y="25"/>
                  </a:lnTo>
                  <a:lnTo>
                    <a:pt x="457" y="23"/>
                  </a:lnTo>
                  <a:lnTo>
                    <a:pt x="468" y="22"/>
                  </a:lnTo>
                  <a:lnTo>
                    <a:pt x="479" y="19"/>
                  </a:lnTo>
                  <a:lnTo>
                    <a:pt x="476" y="17"/>
                  </a:lnTo>
                  <a:lnTo>
                    <a:pt x="473" y="15"/>
                  </a:lnTo>
                  <a:lnTo>
                    <a:pt x="470" y="17"/>
                  </a:lnTo>
                  <a:lnTo>
                    <a:pt x="467" y="17"/>
                  </a:lnTo>
                  <a:lnTo>
                    <a:pt x="474" y="14"/>
                  </a:lnTo>
                  <a:lnTo>
                    <a:pt x="480" y="13"/>
                  </a:lnTo>
                  <a:lnTo>
                    <a:pt x="487" y="12"/>
                  </a:lnTo>
                  <a:lnTo>
                    <a:pt x="494" y="11"/>
                  </a:lnTo>
                  <a:lnTo>
                    <a:pt x="501" y="10"/>
                  </a:lnTo>
                  <a:lnTo>
                    <a:pt x="508" y="9"/>
                  </a:lnTo>
                  <a:lnTo>
                    <a:pt x="514" y="9"/>
                  </a:lnTo>
                  <a:lnTo>
                    <a:pt x="521" y="7"/>
                  </a:lnTo>
                  <a:lnTo>
                    <a:pt x="516" y="9"/>
                  </a:lnTo>
                  <a:lnTo>
                    <a:pt x="510" y="9"/>
                  </a:lnTo>
                  <a:lnTo>
                    <a:pt x="504" y="9"/>
                  </a:lnTo>
                  <a:lnTo>
                    <a:pt x="498" y="10"/>
                  </a:lnTo>
                  <a:lnTo>
                    <a:pt x="493" y="10"/>
                  </a:lnTo>
                  <a:lnTo>
                    <a:pt x="488" y="11"/>
                  </a:lnTo>
                  <a:lnTo>
                    <a:pt x="485" y="13"/>
                  </a:lnTo>
                  <a:lnTo>
                    <a:pt x="482" y="17"/>
                  </a:lnTo>
                  <a:lnTo>
                    <a:pt x="482" y="20"/>
                  </a:lnTo>
                  <a:lnTo>
                    <a:pt x="485" y="21"/>
                  </a:lnTo>
                  <a:lnTo>
                    <a:pt x="489" y="22"/>
                  </a:lnTo>
                  <a:lnTo>
                    <a:pt x="494" y="22"/>
                  </a:lnTo>
                  <a:lnTo>
                    <a:pt x="501" y="21"/>
                  </a:lnTo>
                  <a:lnTo>
                    <a:pt x="506" y="21"/>
                  </a:lnTo>
                  <a:lnTo>
                    <a:pt x="512" y="20"/>
                  </a:lnTo>
                  <a:lnTo>
                    <a:pt x="518" y="21"/>
                  </a:lnTo>
                  <a:lnTo>
                    <a:pt x="509" y="22"/>
                  </a:lnTo>
                  <a:lnTo>
                    <a:pt x="501" y="23"/>
                  </a:lnTo>
                  <a:lnTo>
                    <a:pt x="498" y="25"/>
                  </a:lnTo>
                  <a:lnTo>
                    <a:pt x="504" y="27"/>
                  </a:lnTo>
                  <a:lnTo>
                    <a:pt x="499" y="28"/>
                  </a:lnTo>
                  <a:lnTo>
                    <a:pt x="495" y="29"/>
                  </a:lnTo>
                  <a:lnTo>
                    <a:pt x="489" y="29"/>
                  </a:lnTo>
                  <a:lnTo>
                    <a:pt x="485" y="29"/>
                  </a:lnTo>
                  <a:lnTo>
                    <a:pt x="480" y="29"/>
                  </a:lnTo>
                  <a:lnTo>
                    <a:pt x="474" y="29"/>
                  </a:lnTo>
                  <a:lnTo>
                    <a:pt x="470" y="29"/>
                  </a:lnTo>
                  <a:lnTo>
                    <a:pt x="465" y="30"/>
                  </a:lnTo>
                  <a:lnTo>
                    <a:pt x="466" y="30"/>
                  </a:lnTo>
                  <a:lnTo>
                    <a:pt x="468" y="29"/>
                  </a:lnTo>
                  <a:lnTo>
                    <a:pt x="470" y="28"/>
                  </a:lnTo>
                  <a:lnTo>
                    <a:pt x="471" y="27"/>
                  </a:lnTo>
                  <a:lnTo>
                    <a:pt x="463" y="26"/>
                  </a:lnTo>
                  <a:lnTo>
                    <a:pt x="455" y="25"/>
                  </a:lnTo>
                  <a:lnTo>
                    <a:pt x="445" y="25"/>
                  </a:lnTo>
                  <a:lnTo>
                    <a:pt x="437" y="26"/>
                  </a:lnTo>
                  <a:lnTo>
                    <a:pt x="429" y="27"/>
                  </a:lnTo>
                  <a:lnTo>
                    <a:pt x="421" y="28"/>
                  </a:lnTo>
                  <a:lnTo>
                    <a:pt x="413" y="30"/>
                  </a:lnTo>
                  <a:lnTo>
                    <a:pt x="405" y="33"/>
                  </a:lnTo>
                  <a:lnTo>
                    <a:pt x="413" y="36"/>
                  </a:lnTo>
                  <a:lnTo>
                    <a:pt x="422" y="36"/>
                  </a:lnTo>
                  <a:lnTo>
                    <a:pt x="430" y="34"/>
                  </a:lnTo>
                  <a:lnTo>
                    <a:pt x="438" y="33"/>
                  </a:lnTo>
                  <a:lnTo>
                    <a:pt x="434" y="35"/>
                  </a:lnTo>
                  <a:lnTo>
                    <a:pt x="430" y="37"/>
                  </a:lnTo>
                  <a:lnTo>
                    <a:pt x="426" y="40"/>
                  </a:lnTo>
                  <a:lnTo>
                    <a:pt x="423" y="42"/>
                  </a:lnTo>
                  <a:lnTo>
                    <a:pt x="423" y="43"/>
                  </a:lnTo>
                  <a:lnTo>
                    <a:pt x="427" y="44"/>
                  </a:lnTo>
                  <a:lnTo>
                    <a:pt x="436" y="43"/>
                  </a:lnTo>
                  <a:lnTo>
                    <a:pt x="450" y="42"/>
                  </a:lnTo>
                  <a:lnTo>
                    <a:pt x="445" y="45"/>
                  </a:lnTo>
                  <a:lnTo>
                    <a:pt x="442" y="49"/>
                  </a:lnTo>
                  <a:lnTo>
                    <a:pt x="440" y="51"/>
                  </a:lnTo>
                  <a:lnTo>
                    <a:pt x="440" y="53"/>
                  </a:lnTo>
                  <a:lnTo>
                    <a:pt x="441" y="55"/>
                  </a:lnTo>
                  <a:lnTo>
                    <a:pt x="445" y="56"/>
                  </a:lnTo>
                  <a:lnTo>
                    <a:pt x="453" y="53"/>
                  </a:lnTo>
                  <a:lnTo>
                    <a:pt x="465" y="50"/>
                  </a:lnTo>
                  <a:lnTo>
                    <a:pt x="472" y="53"/>
                  </a:lnTo>
                  <a:lnTo>
                    <a:pt x="480" y="55"/>
                  </a:lnTo>
                  <a:lnTo>
                    <a:pt x="486" y="53"/>
                  </a:lnTo>
                  <a:lnTo>
                    <a:pt x="485" y="50"/>
                  </a:lnTo>
                  <a:lnTo>
                    <a:pt x="489" y="51"/>
                  </a:lnTo>
                  <a:lnTo>
                    <a:pt x="495" y="50"/>
                  </a:lnTo>
                  <a:lnTo>
                    <a:pt x="499" y="49"/>
                  </a:lnTo>
                  <a:lnTo>
                    <a:pt x="504" y="48"/>
                  </a:lnTo>
                  <a:lnTo>
                    <a:pt x="504" y="49"/>
                  </a:lnTo>
                  <a:lnTo>
                    <a:pt x="505" y="51"/>
                  </a:lnTo>
                  <a:lnTo>
                    <a:pt x="506" y="52"/>
                  </a:lnTo>
                  <a:lnTo>
                    <a:pt x="513" y="49"/>
                  </a:lnTo>
                  <a:lnTo>
                    <a:pt x="519" y="49"/>
                  </a:lnTo>
                  <a:lnTo>
                    <a:pt x="525" y="50"/>
                  </a:lnTo>
                  <a:lnTo>
                    <a:pt x="533" y="50"/>
                  </a:lnTo>
                  <a:lnTo>
                    <a:pt x="534" y="49"/>
                  </a:lnTo>
                  <a:lnTo>
                    <a:pt x="535" y="48"/>
                  </a:lnTo>
                  <a:lnTo>
                    <a:pt x="535" y="45"/>
                  </a:lnTo>
                  <a:lnTo>
                    <a:pt x="535" y="43"/>
                  </a:lnTo>
                  <a:lnTo>
                    <a:pt x="541" y="45"/>
                  </a:lnTo>
                  <a:lnTo>
                    <a:pt x="548" y="48"/>
                  </a:lnTo>
                  <a:lnTo>
                    <a:pt x="553" y="48"/>
                  </a:lnTo>
                  <a:lnTo>
                    <a:pt x="558" y="49"/>
                  </a:lnTo>
                  <a:lnTo>
                    <a:pt x="562" y="48"/>
                  </a:lnTo>
                  <a:lnTo>
                    <a:pt x="564" y="48"/>
                  </a:lnTo>
                  <a:lnTo>
                    <a:pt x="565" y="45"/>
                  </a:lnTo>
                  <a:lnTo>
                    <a:pt x="564" y="44"/>
                  </a:lnTo>
                  <a:lnTo>
                    <a:pt x="570" y="44"/>
                  </a:lnTo>
                  <a:lnTo>
                    <a:pt x="574" y="44"/>
                  </a:lnTo>
                  <a:lnTo>
                    <a:pt x="580" y="44"/>
                  </a:lnTo>
                  <a:lnTo>
                    <a:pt x="585" y="45"/>
                  </a:lnTo>
                  <a:lnTo>
                    <a:pt x="591" y="45"/>
                  </a:lnTo>
                  <a:lnTo>
                    <a:pt x="595" y="45"/>
                  </a:lnTo>
                  <a:lnTo>
                    <a:pt x="601" y="45"/>
                  </a:lnTo>
                  <a:lnTo>
                    <a:pt x="607" y="44"/>
                  </a:lnTo>
                  <a:lnTo>
                    <a:pt x="595" y="45"/>
                  </a:lnTo>
                  <a:lnTo>
                    <a:pt x="584" y="47"/>
                  </a:lnTo>
                  <a:lnTo>
                    <a:pt x="571" y="48"/>
                  </a:lnTo>
                  <a:lnTo>
                    <a:pt x="559" y="49"/>
                  </a:lnTo>
                  <a:lnTo>
                    <a:pt x="549" y="51"/>
                  </a:lnTo>
                  <a:lnTo>
                    <a:pt x="541" y="53"/>
                  </a:lnTo>
                  <a:lnTo>
                    <a:pt x="536" y="57"/>
                  </a:lnTo>
                  <a:lnTo>
                    <a:pt x="535" y="61"/>
                  </a:lnTo>
                  <a:lnTo>
                    <a:pt x="529" y="59"/>
                  </a:lnTo>
                  <a:lnTo>
                    <a:pt x="524" y="58"/>
                  </a:lnTo>
                  <a:lnTo>
                    <a:pt x="518" y="56"/>
                  </a:lnTo>
                  <a:lnTo>
                    <a:pt x="513" y="56"/>
                  </a:lnTo>
                  <a:lnTo>
                    <a:pt x="510" y="56"/>
                  </a:lnTo>
                  <a:lnTo>
                    <a:pt x="509" y="56"/>
                  </a:lnTo>
                  <a:lnTo>
                    <a:pt x="510" y="58"/>
                  </a:lnTo>
                  <a:lnTo>
                    <a:pt x="516" y="61"/>
                  </a:lnTo>
                  <a:lnTo>
                    <a:pt x="511" y="64"/>
                  </a:lnTo>
                  <a:lnTo>
                    <a:pt x="505" y="64"/>
                  </a:lnTo>
                  <a:lnTo>
                    <a:pt x="501" y="65"/>
                  </a:lnTo>
                  <a:lnTo>
                    <a:pt x="496" y="67"/>
                  </a:lnTo>
                  <a:lnTo>
                    <a:pt x="502" y="68"/>
                  </a:lnTo>
                  <a:lnTo>
                    <a:pt x="510" y="68"/>
                  </a:lnTo>
                  <a:lnTo>
                    <a:pt x="520" y="68"/>
                  </a:lnTo>
                  <a:lnTo>
                    <a:pt x="529" y="67"/>
                  </a:lnTo>
                  <a:lnTo>
                    <a:pt x="539" y="66"/>
                  </a:lnTo>
                  <a:lnTo>
                    <a:pt x="544" y="64"/>
                  </a:lnTo>
                  <a:lnTo>
                    <a:pt x="547" y="61"/>
                  </a:lnTo>
                  <a:lnTo>
                    <a:pt x="544" y="58"/>
                  </a:lnTo>
                  <a:lnTo>
                    <a:pt x="550" y="58"/>
                  </a:lnTo>
                  <a:lnTo>
                    <a:pt x="555" y="58"/>
                  </a:lnTo>
                  <a:lnTo>
                    <a:pt x="557" y="60"/>
                  </a:lnTo>
                  <a:lnTo>
                    <a:pt x="555" y="64"/>
                  </a:lnTo>
                  <a:lnTo>
                    <a:pt x="562" y="66"/>
                  </a:lnTo>
                  <a:lnTo>
                    <a:pt x="568" y="65"/>
                  </a:lnTo>
                  <a:lnTo>
                    <a:pt x="574" y="64"/>
                  </a:lnTo>
                  <a:lnTo>
                    <a:pt x="580" y="67"/>
                  </a:lnTo>
                  <a:lnTo>
                    <a:pt x="574" y="68"/>
                  </a:lnTo>
                  <a:lnTo>
                    <a:pt x="570" y="71"/>
                  </a:lnTo>
                  <a:lnTo>
                    <a:pt x="565" y="72"/>
                  </a:lnTo>
                  <a:lnTo>
                    <a:pt x="565" y="74"/>
                  </a:lnTo>
                  <a:lnTo>
                    <a:pt x="569" y="75"/>
                  </a:lnTo>
                  <a:lnTo>
                    <a:pt x="577" y="75"/>
                  </a:lnTo>
                  <a:lnTo>
                    <a:pt x="593" y="73"/>
                  </a:lnTo>
                  <a:lnTo>
                    <a:pt x="617" y="70"/>
                  </a:lnTo>
                  <a:lnTo>
                    <a:pt x="608" y="74"/>
                  </a:lnTo>
                  <a:lnTo>
                    <a:pt x="599" y="78"/>
                  </a:lnTo>
                  <a:lnTo>
                    <a:pt x="589" y="79"/>
                  </a:lnTo>
                  <a:lnTo>
                    <a:pt x="579" y="79"/>
                  </a:lnTo>
                  <a:lnTo>
                    <a:pt x="570" y="78"/>
                  </a:lnTo>
                  <a:lnTo>
                    <a:pt x="559" y="78"/>
                  </a:lnTo>
                  <a:lnTo>
                    <a:pt x="550" y="79"/>
                  </a:lnTo>
                  <a:lnTo>
                    <a:pt x="541" y="81"/>
                  </a:lnTo>
                  <a:lnTo>
                    <a:pt x="546" y="83"/>
                  </a:lnTo>
                  <a:lnTo>
                    <a:pt x="551" y="83"/>
                  </a:lnTo>
                  <a:lnTo>
                    <a:pt x="556" y="85"/>
                  </a:lnTo>
                  <a:lnTo>
                    <a:pt x="561" y="87"/>
                  </a:lnTo>
                  <a:lnTo>
                    <a:pt x="551" y="89"/>
                  </a:lnTo>
                  <a:lnTo>
                    <a:pt x="550" y="93"/>
                  </a:lnTo>
                  <a:lnTo>
                    <a:pt x="554" y="95"/>
                  </a:lnTo>
                  <a:lnTo>
                    <a:pt x="563" y="96"/>
                  </a:lnTo>
                  <a:lnTo>
                    <a:pt x="576" y="97"/>
                  </a:lnTo>
                  <a:lnTo>
                    <a:pt x="589" y="98"/>
                  </a:lnTo>
                  <a:lnTo>
                    <a:pt x="606" y="97"/>
                  </a:lnTo>
                  <a:lnTo>
                    <a:pt x="621" y="95"/>
                  </a:lnTo>
                  <a:lnTo>
                    <a:pt x="621" y="97"/>
                  </a:lnTo>
                  <a:lnTo>
                    <a:pt x="621" y="98"/>
                  </a:lnTo>
                  <a:lnTo>
                    <a:pt x="622" y="100"/>
                  </a:lnTo>
                  <a:lnTo>
                    <a:pt x="623" y="101"/>
                  </a:lnTo>
                  <a:lnTo>
                    <a:pt x="622" y="102"/>
                  </a:lnTo>
                  <a:lnTo>
                    <a:pt x="621" y="102"/>
                  </a:lnTo>
                  <a:lnTo>
                    <a:pt x="619" y="103"/>
                  </a:lnTo>
                  <a:lnTo>
                    <a:pt x="618" y="103"/>
                  </a:lnTo>
                  <a:lnTo>
                    <a:pt x="0" y="103"/>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49" name="Freeform 45">
              <a:extLst>
                <a:ext uri="{FF2B5EF4-FFF2-40B4-BE49-F238E27FC236}">
                  <a16:creationId xmlns:a16="http://schemas.microsoft.com/office/drawing/2014/main" id="{8B59A79E-3667-4FEF-B217-BC65ECA44DE6}"/>
                </a:ext>
              </a:extLst>
            </p:cNvPr>
            <p:cNvSpPr>
              <a:spLocks/>
            </p:cNvSpPr>
            <p:nvPr/>
          </p:nvSpPr>
          <p:spPr bwMode="auto">
            <a:xfrm>
              <a:off x="4164" y="1441"/>
              <a:ext cx="39" cy="4"/>
            </a:xfrm>
            <a:custGeom>
              <a:avLst/>
              <a:gdLst>
                <a:gd name="T0" fmla="*/ 0 w 80"/>
                <a:gd name="T1" fmla="*/ 4 h 8"/>
                <a:gd name="T2" fmla="*/ 1 w 80"/>
                <a:gd name="T3" fmla="*/ 4 h 8"/>
                <a:gd name="T4" fmla="*/ 2 w 80"/>
                <a:gd name="T5" fmla="*/ 4 h 8"/>
                <a:gd name="T6" fmla="*/ 3 w 80"/>
                <a:gd name="T7" fmla="*/ 4 h 8"/>
                <a:gd name="T8" fmla="*/ 4 w 80"/>
                <a:gd name="T9" fmla="*/ 3 h 8"/>
                <a:gd name="T10" fmla="*/ 3 w 80"/>
                <a:gd name="T11" fmla="*/ 3 h 8"/>
                <a:gd name="T12" fmla="*/ 3 w 80"/>
                <a:gd name="T13" fmla="*/ 2 h 8"/>
                <a:gd name="T14" fmla="*/ 2 w 80"/>
                <a:gd name="T15" fmla="*/ 2 h 8"/>
                <a:gd name="T16" fmla="*/ 1 w 80"/>
                <a:gd name="T17" fmla="*/ 2 h 8"/>
                <a:gd name="T18" fmla="*/ 6 w 80"/>
                <a:gd name="T19" fmla="*/ 3 h 8"/>
                <a:gd name="T20" fmla="*/ 10 w 80"/>
                <a:gd name="T21" fmla="*/ 4 h 8"/>
                <a:gd name="T22" fmla="*/ 15 w 80"/>
                <a:gd name="T23" fmla="*/ 4 h 8"/>
                <a:gd name="T24" fmla="*/ 20 w 80"/>
                <a:gd name="T25" fmla="*/ 3 h 8"/>
                <a:gd name="T26" fmla="*/ 24 w 80"/>
                <a:gd name="T27" fmla="*/ 3 h 8"/>
                <a:gd name="T28" fmla="*/ 29 w 80"/>
                <a:gd name="T29" fmla="*/ 2 h 8"/>
                <a:gd name="T30" fmla="*/ 35 w 80"/>
                <a:gd name="T31" fmla="*/ 1 h 8"/>
                <a:gd name="T32" fmla="*/ 39 w 80"/>
                <a:gd name="T33" fmla="*/ 0 h 8"/>
                <a:gd name="T34" fmla="*/ 35 w 80"/>
                <a:gd name="T35" fmla="*/ 1 h 8"/>
                <a:gd name="T36" fmla="*/ 31 w 80"/>
                <a:gd name="T37" fmla="*/ 2 h 8"/>
                <a:gd name="T38" fmla="*/ 27 w 80"/>
                <a:gd name="T39" fmla="*/ 3 h 8"/>
                <a:gd name="T40" fmla="*/ 23 w 80"/>
                <a:gd name="T41" fmla="*/ 3 h 8"/>
                <a:gd name="T42" fmla="*/ 19 w 80"/>
                <a:gd name="T43" fmla="*/ 3 h 8"/>
                <a:gd name="T44" fmla="*/ 15 w 80"/>
                <a:gd name="T45" fmla="*/ 4 h 8"/>
                <a:gd name="T46" fmla="*/ 11 w 80"/>
                <a:gd name="T47" fmla="*/ 4 h 8"/>
                <a:gd name="T48" fmla="*/ 7 w 80"/>
                <a:gd name="T49" fmla="*/ 4 h 8"/>
                <a:gd name="T50" fmla="*/ 0 w 80"/>
                <a:gd name="T51" fmla="*/ 4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8">
                  <a:moveTo>
                    <a:pt x="0" y="8"/>
                  </a:moveTo>
                  <a:lnTo>
                    <a:pt x="3" y="8"/>
                  </a:lnTo>
                  <a:lnTo>
                    <a:pt x="5" y="7"/>
                  </a:lnTo>
                  <a:lnTo>
                    <a:pt x="6" y="7"/>
                  </a:lnTo>
                  <a:lnTo>
                    <a:pt x="8" y="6"/>
                  </a:lnTo>
                  <a:lnTo>
                    <a:pt x="7" y="5"/>
                  </a:lnTo>
                  <a:lnTo>
                    <a:pt x="6" y="3"/>
                  </a:lnTo>
                  <a:lnTo>
                    <a:pt x="4" y="3"/>
                  </a:lnTo>
                  <a:lnTo>
                    <a:pt x="3" y="3"/>
                  </a:lnTo>
                  <a:lnTo>
                    <a:pt x="12" y="6"/>
                  </a:lnTo>
                  <a:lnTo>
                    <a:pt x="21" y="7"/>
                  </a:lnTo>
                  <a:lnTo>
                    <a:pt x="30" y="7"/>
                  </a:lnTo>
                  <a:lnTo>
                    <a:pt x="41" y="6"/>
                  </a:lnTo>
                  <a:lnTo>
                    <a:pt x="50" y="5"/>
                  </a:lnTo>
                  <a:lnTo>
                    <a:pt x="60" y="3"/>
                  </a:lnTo>
                  <a:lnTo>
                    <a:pt x="71" y="2"/>
                  </a:lnTo>
                  <a:lnTo>
                    <a:pt x="80" y="0"/>
                  </a:lnTo>
                  <a:lnTo>
                    <a:pt x="72" y="1"/>
                  </a:lnTo>
                  <a:lnTo>
                    <a:pt x="64" y="3"/>
                  </a:lnTo>
                  <a:lnTo>
                    <a:pt x="56" y="5"/>
                  </a:lnTo>
                  <a:lnTo>
                    <a:pt x="47" y="6"/>
                  </a:lnTo>
                  <a:lnTo>
                    <a:pt x="39" y="6"/>
                  </a:lnTo>
                  <a:lnTo>
                    <a:pt x="31" y="7"/>
                  </a:lnTo>
                  <a:lnTo>
                    <a:pt x="23" y="8"/>
                  </a:lnTo>
                  <a:lnTo>
                    <a:pt x="15" y="8"/>
                  </a:lnTo>
                  <a:lnTo>
                    <a:pt x="0" y="8"/>
                  </a:lnTo>
                  <a:close/>
                </a:path>
              </a:pathLst>
            </a:custGeom>
            <a:solidFill>
              <a:srgbClr val="BCD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50" name="Freeform 46">
              <a:extLst>
                <a:ext uri="{FF2B5EF4-FFF2-40B4-BE49-F238E27FC236}">
                  <a16:creationId xmlns:a16="http://schemas.microsoft.com/office/drawing/2014/main" id="{AD9A5181-E6B7-4FD3-A7D3-33C5A1067084}"/>
                </a:ext>
              </a:extLst>
            </p:cNvPr>
            <p:cNvSpPr>
              <a:spLocks/>
            </p:cNvSpPr>
            <p:nvPr/>
          </p:nvSpPr>
          <p:spPr bwMode="auto">
            <a:xfrm>
              <a:off x="3756" y="1445"/>
              <a:ext cx="519" cy="51"/>
            </a:xfrm>
            <a:custGeom>
              <a:avLst/>
              <a:gdLst>
                <a:gd name="T0" fmla="*/ 391 w 1039"/>
                <a:gd name="T1" fmla="*/ 3 h 101"/>
                <a:gd name="T2" fmla="*/ 391 w 1039"/>
                <a:gd name="T3" fmla="*/ 5 h 101"/>
                <a:gd name="T4" fmla="*/ 382 w 1039"/>
                <a:gd name="T5" fmla="*/ 5 h 101"/>
                <a:gd name="T6" fmla="*/ 378 w 1039"/>
                <a:gd name="T7" fmla="*/ 7 h 101"/>
                <a:gd name="T8" fmla="*/ 322 w 1039"/>
                <a:gd name="T9" fmla="*/ 11 h 101"/>
                <a:gd name="T10" fmla="*/ 297 w 1039"/>
                <a:gd name="T11" fmla="*/ 18 h 101"/>
                <a:gd name="T12" fmla="*/ 266 w 1039"/>
                <a:gd name="T13" fmla="*/ 30 h 101"/>
                <a:gd name="T14" fmla="*/ 283 w 1039"/>
                <a:gd name="T15" fmla="*/ 28 h 101"/>
                <a:gd name="T16" fmla="*/ 294 w 1039"/>
                <a:gd name="T17" fmla="*/ 26 h 101"/>
                <a:gd name="T18" fmla="*/ 326 w 1039"/>
                <a:gd name="T19" fmla="*/ 20 h 101"/>
                <a:gd name="T20" fmla="*/ 335 w 1039"/>
                <a:gd name="T21" fmla="*/ 22 h 101"/>
                <a:gd name="T22" fmla="*/ 330 w 1039"/>
                <a:gd name="T23" fmla="*/ 25 h 101"/>
                <a:gd name="T24" fmla="*/ 335 w 1039"/>
                <a:gd name="T25" fmla="*/ 29 h 101"/>
                <a:gd name="T26" fmla="*/ 334 w 1039"/>
                <a:gd name="T27" fmla="*/ 35 h 101"/>
                <a:gd name="T28" fmla="*/ 347 w 1039"/>
                <a:gd name="T29" fmla="*/ 32 h 101"/>
                <a:gd name="T30" fmla="*/ 364 w 1039"/>
                <a:gd name="T31" fmla="*/ 30 h 101"/>
                <a:gd name="T32" fmla="*/ 339 w 1039"/>
                <a:gd name="T33" fmla="*/ 26 h 101"/>
                <a:gd name="T34" fmla="*/ 354 w 1039"/>
                <a:gd name="T35" fmla="*/ 23 h 101"/>
                <a:gd name="T36" fmla="*/ 360 w 1039"/>
                <a:gd name="T37" fmla="*/ 19 h 101"/>
                <a:gd name="T38" fmla="*/ 373 w 1039"/>
                <a:gd name="T39" fmla="*/ 16 h 101"/>
                <a:gd name="T40" fmla="*/ 367 w 1039"/>
                <a:gd name="T41" fmla="*/ 19 h 101"/>
                <a:gd name="T42" fmla="*/ 369 w 1039"/>
                <a:gd name="T43" fmla="*/ 24 h 101"/>
                <a:gd name="T44" fmla="*/ 391 w 1039"/>
                <a:gd name="T45" fmla="*/ 22 h 101"/>
                <a:gd name="T46" fmla="*/ 407 w 1039"/>
                <a:gd name="T47" fmla="*/ 17 h 101"/>
                <a:gd name="T48" fmla="*/ 401 w 1039"/>
                <a:gd name="T49" fmla="*/ 15 h 101"/>
                <a:gd name="T50" fmla="*/ 399 w 1039"/>
                <a:gd name="T51" fmla="*/ 11 h 101"/>
                <a:gd name="T52" fmla="*/ 416 w 1039"/>
                <a:gd name="T53" fmla="*/ 9 h 101"/>
                <a:gd name="T54" fmla="*/ 426 w 1039"/>
                <a:gd name="T55" fmla="*/ 6 h 101"/>
                <a:gd name="T56" fmla="*/ 428 w 1039"/>
                <a:gd name="T57" fmla="*/ 14 h 101"/>
                <a:gd name="T58" fmla="*/ 470 w 1039"/>
                <a:gd name="T59" fmla="*/ 16 h 101"/>
                <a:gd name="T60" fmla="*/ 495 w 1039"/>
                <a:gd name="T61" fmla="*/ 9 h 101"/>
                <a:gd name="T62" fmla="*/ 508 w 1039"/>
                <a:gd name="T63" fmla="*/ 7 h 101"/>
                <a:gd name="T64" fmla="*/ 489 w 1039"/>
                <a:gd name="T65" fmla="*/ 14 h 101"/>
                <a:gd name="T66" fmla="*/ 481 w 1039"/>
                <a:gd name="T67" fmla="*/ 22 h 101"/>
                <a:gd name="T68" fmla="*/ 470 w 1039"/>
                <a:gd name="T69" fmla="*/ 27 h 101"/>
                <a:gd name="T70" fmla="*/ 443 w 1039"/>
                <a:gd name="T71" fmla="*/ 31 h 101"/>
                <a:gd name="T72" fmla="*/ 455 w 1039"/>
                <a:gd name="T73" fmla="*/ 25 h 101"/>
                <a:gd name="T74" fmla="*/ 456 w 1039"/>
                <a:gd name="T75" fmla="*/ 21 h 101"/>
                <a:gd name="T76" fmla="*/ 436 w 1039"/>
                <a:gd name="T77" fmla="*/ 26 h 101"/>
                <a:gd name="T78" fmla="*/ 415 w 1039"/>
                <a:gd name="T79" fmla="*/ 30 h 101"/>
                <a:gd name="T80" fmla="*/ 420 w 1039"/>
                <a:gd name="T81" fmla="*/ 27 h 101"/>
                <a:gd name="T82" fmla="*/ 385 w 1039"/>
                <a:gd name="T83" fmla="*/ 28 h 101"/>
                <a:gd name="T84" fmla="*/ 375 w 1039"/>
                <a:gd name="T85" fmla="*/ 32 h 101"/>
                <a:gd name="T86" fmla="*/ 351 w 1039"/>
                <a:gd name="T87" fmla="*/ 39 h 101"/>
                <a:gd name="T88" fmla="*/ 377 w 1039"/>
                <a:gd name="T89" fmla="*/ 42 h 101"/>
                <a:gd name="T90" fmla="*/ 413 w 1039"/>
                <a:gd name="T91" fmla="*/ 41 h 101"/>
                <a:gd name="T92" fmla="*/ 434 w 1039"/>
                <a:gd name="T93" fmla="*/ 35 h 101"/>
                <a:gd name="T94" fmla="*/ 471 w 1039"/>
                <a:gd name="T95" fmla="*/ 32 h 101"/>
                <a:gd name="T96" fmla="*/ 508 w 1039"/>
                <a:gd name="T97" fmla="*/ 35 h 101"/>
                <a:gd name="T98" fmla="*/ 495 w 1039"/>
                <a:gd name="T99" fmla="*/ 38 h 101"/>
                <a:gd name="T100" fmla="*/ 508 w 1039"/>
                <a:gd name="T101" fmla="*/ 40 h 101"/>
                <a:gd name="T102" fmla="*/ 477 w 1039"/>
                <a:gd name="T103" fmla="*/ 47 h 101"/>
                <a:gd name="T104" fmla="*/ 513 w 1039"/>
                <a:gd name="T105" fmla="*/ 47 h 101"/>
                <a:gd name="T106" fmla="*/ 3 w 1039"/>
                <a:gd name="T107" fmla="*/ 50 h 101"/>
                <a:gd name="T108" fmla="*/ 14 w 1039"/>
                <a:gd name="T109" fmla="*/ 8 h 101"/>
                <a:gd name="T110" fmla="*/ 317 w 1039"/>
                <a:gd name="T111" fmla="*/ 8 h 101"/>
                <a:gd name="T112" fmla="*/ 325 w 1039"/>
                <a:gd name="T113" fmla="*/ 7 h 101"/>
                <a:gd name="T114" fmla="*/ 328 w 1039"/>
                <a:gd name="T115" fmla="*/ 9 h 101"/>
                <a:gd name="T116" fmla="*/ 345 w 1039"/>
                <a:gd name="T117" fmla="*/ 8 h 101"/>
                <a:gd name="T118" fmla="*/ 349 w 1039"/>
                <a:gd name="T119" fmla="*/ 4 h 101"/>
                <a:gd name="T120" fmla="*/ 372 w 1039"/>
                <a:gd name="T121" fmla="*/ 1 h 101"/>
                <a:gd name="T122" fmla="*/ 415 w 1039"/>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9" h="101">
                  <a:moveTo>
                    <a:pt x="830" y="0"/>
                  </a:moveTo>
                  <a:lnTo>
                    <a:pt x="823" y="0"/>
                  </a:lnTo>
                  <a:lnTo>
                    <a:pt x="816" y="1"/>
                  </a:lnTo>
                  <a:lnTo>
                    <a:pt x="809" y="1"/>
                  </a:lnTo>
                  <a:lnTo>
                    <a:pt x="803" y="2"/>
                  </a:lnTo>
                  <a:lnTo>
                    <a:pt x="796" y="3"/>
                  </a:lnTo>
                  <a:lnTo>
                    <a:pt x="789" y="5"/>
                  </a:lnTo>
                  <a:lnTo>
                    <a:pt x="782" y="5"/>
                  </a:lnTo>
                  <a:lnTo>
                    <a:pt x="775" y="6"/>
                  </a:lnTo>
                  <a:lnTo>
                    <a:pt x="773" y="6"/>
                  </a:lnTo>
                  <a:lnTo>
                    <a:pt x="769" y="6"/>
                  </a:lnTo>
                  <a:lnTo>
                    <a:pt x="767" y="7"/>
                  </a:lnTo>
                  <a:lnTo>
                    <a:pt x="766" y="9"/>
                  </a:lnTo>
                  <a:lnTo>
                    <a:pt x="770" y="13"/>
                  </a:lnTo>
                  <a:lnTo>
                    <a:pt x="776" y="11"/>
                  </a:lnTo>
                  <a:lnTo>
                    <a:pt x="783" y="10"/>
                  </a:lnTo>
                  <a:lnTo>
                    <a:pt x="789" y="9"/>
                  </a:lnTo>
                  <a:lnTo>
                    <a:pt x="783" y="13"/>
                  </a:lnTo>
                  <a:lnTo>
                    <a:pt x="776" y="13"/>
                  </a:lnTo>
                  <a:lnTo>
                    <a:pt x="769" y="13"/>
                  </a:lnTo>
                  <a:lnTo>
                    <a:pt x="762" y="13"/>
                  </a:lnTo>
                  <a:lnTo>
                    <a:pt x="763" y="11"/>
                  </a:lnTo>
                  <a:lnTo>
                    <a:pt x="763" y="10"/>
                  </a:lnTo>
                  <a:lnTo>
                    <a:pt x="765" y="10"/>
                  </a:lnTo>
                  <a:lnTo>
                    <a:pt x="765" y="9"/>
                  </a:lnTo>
                  <a:lnTo>
                    <a:pt x="763" y="7"/>
                  </a:lnTo>
                  <a:lnTo>
                    <a:pt x="761" y="6"/>
                  </a:lnTo>
                  <a:lnTo>
                    <a:pt x="759" y="6"/>
                  </a:lnTo>
                  <a:lnTo>
                    <a:pt x="756" y="7"/>
                  </a:lnTo>
                  <a:lnTo>
                    <a:pt x="754" y="9"/>
                  </a:lnTo>
                  <a:lnTo>
                    <a:pt x="755" y="11"/>
                  </a:lnTo>
                  <a:lnTo>
                    <a:pt x="756" y="13"/>
                  </a:lnTo>
                  <a:lnTo>
                    <a:pt x="756" y="14"/>
                  </a:lnTo>
                  <a:lnTo>
                    <a:pt x="740" y="16"/>
                  </a:lnTo>
                  <a:lnTo>
                    <a:pt x="724" y="17"/>
                  </a:lnTo>
                  <a:lnTo>
                    <a:pt x="708" y="18"/>
                  </a:lnTo>
                  <a:lnTo>
                    <a:pt x="692" y="18"/>
                  </a:lnTo>
                  <a:lnTo>
                    <a:pt x="676" y="18"/>
                  </a:lnTo>
                  <a:lnTo>
                    <a:pt x="661" y="20"/>
                  </a:lnTo>
                  <a:lnTo>
                    <a:pt x="645" y="21"/>
                  </a:lnTo>
                  <a:lnTo>
                    <a:pt x="628" y="23"/>
                  </a:lnTo>
                  <a:lnTo>
                    <a:pt x="633" y="26"/>
                  </a:lnTo>
                  <a:lnTo>
                    <a:pt x="640" y="28"/>
                  </a:lnTo>
                  <a:lnTo>
                    <a:pt x="645" y="29"/>
                  </a:lnTo>
                  <a:lnTo>
                    <a:pt x="648" y="35"/>
                  </a:lnTo>
                  <a:lnTo>
                    <a:pt x="631" y="33"/>
                  </a:lnTo>
                  <a:lnTo>
                    <a:pt x="612" y="33"/>
                  </a:lnTo>
                  <a:lnTo>
                    <a:pt x="595" y="35"/>
                  </a:lnTo>
                  <a:lnTo>
                    <a:pt x="578" y="37"/>
                  </a:lnTo>
                  <a:lnTo>
                    <a:pt x="560" y="40"/>
                  </a:lnTo>
                  <a:lnTo>
                    <a:pt x="543" y="45"/>
                  </a:lnTo>
                  <a:lnTo>
                    <a:pt x="527" y="51"/>
                  </a:lnTo>
                  <a:lnTo>
                    <a:pt x="510" y="55"/>
                  </a:lnTo>
                  <a:lnTo>
                    <a:pt x="517" y="56"/>
                  </a:lnTo>
                  <a:lnTo>
                    <a:pt x="525" y="58"/>
                  </a:lnTo>
                  <a:lnTo>
                    <a:pt x="532" y="59"/>
                  </a:lnTo>
                  <a:lnTo>
                    <a:pt x="540" y="59"/>
                  </a:lnTo>
                  <a:lnTo>
                    <a:pt x="547" y="59"/>
                  </a:lnTo>
                  <a:lnTo>
                    <a:pt x="555" y="59"/>
                  </a:lnTo>
                  <a:lnTo>
                    <a:pt x="562" y="59"/>
                  </a:lnTo>
                  <a:lnTo>
                    <a:pt x="570" y="58"/>
                  </a:lnTo>
                  <a:lnTo>
                    <a:pt x="569" y="56"/>
                  </a:lnTo>
                  <a:lnTo>
                    <a:pt x="567" y="55"/>
                  </a:lnTo>
                  <a:lnTo>
                    <a:pt x="566" y="55"/>
                  </a:lnTo>
                  <a:lnTo>
                    <a:pt x="573" y="55"/>
                  </a:lnTo>
                  <a:lnTo>
                    <a:pt x="580" y="58"/>
                  </a:lnTo>
                  <a:lnTo>
                    <a:pt x="586" y="59"/>
                  </a:lnTo>
                  <a:lnTo>
                    <a:pt x="592" y="54"/>
                  </a:lnTo>
                  <a:lnTo>
                    <a:pt x="590" y="53"/>
                  </a:lnTo>
                  <a:lnTo>
                    <a:pt x="588" y="52"/>
                  </a:lnTo>
                  <a:lnTo>
                    <a:pt x="586" y="52"/>
                  </a:lnTo>
                  <a:lnTo>
                    <a:pt x="595" y="48"/>
                  </a:lnTo>
                  <a:lnTo>
                    <a:pt x="604" y="46"/>
                  </a:lnTo>
                  <a:lnTo>
                    <a:pt x="613" y="45"/>
                  </a:lnTo>
                  <a:lnTo>
                    <a:pt x="623" y="44"/>
                  </a:lnTo>
                  <a:lnTo>
                    <a:pt x="632" y="43"/>
                  </a:lnTo>
                  <a:lnTo>
                    <a:pt x="642" y="41"/>
                  </a:lnTo>
                  <a:lnTo>
                    <a:pt x="652" y="39"/>
                  </a:lnTo>
                  <a:lnTo>
                    <a:pt x="661" y="37"/>
                  </a:lnTo>
                  <a:lnTo>
                    <a:pt x="665" y="36"/>
                  </a:lnTo>
                  <a:lnTo>
                    <a:pt x="672" y="37"/>
                  </a:lnTo>
                  <a:lnTo>
                    <a:pt x="678" y="38"/>
                  </a:lnTo>
                  <a:lnTo>
                    <a:pt x="685" y="40"/>
                  </a:lnTo>
                  <a:lnTo>
                    <a:pt x="680" y="43"/>
                  </a:lnTo>
                  <a:lnTo>
                    <a:pt x="676" y="44"/>
                  </a:lnTo>
                  <a:lnTo>
                    <a:pt x="671" y="44"/>
                  </a:lnTo>
                  <a:lnTo>
                    <a:pt x="665" y="43"/>
                  </a:lnTo>
                  <a:lnTo>
                    <a:pt x="661" y="43"/>
                  </a:lnTo>
                  <a:lnTo>
                    <a:pt x="656" y="44"/>
                  </a:lnTo>
                  <a:lnTo>
                    <a:pt x="653" y="46"/>
                  </a:lnTo>
                  <a:lnTo>
                    <a:pt x="650" y="49"/>
                  </a:lnTo>
                  <a:lnTo>
                    <a:pt x="652" y="52"/>
                  </a:lnTo>
                  <a:lnTo>
                    <a:pt x="656" y="51"/>
                  </a:lnTo>
                  <a:lnTo>
                    <a:pt x="661" y="49"/>
                  </a:lnTo>
                  <a:lnTo>
                    <a:pt x="665" y="52"/>
                  </a:lnTo>
                  <a:lnTo>
                    <a:pt x="662" y="52"/>
                  </a:lnTo>
                  <a:lnTo>
                    <a:pt x="660" y="52"/>
                  </a:lnTo>
                  <a:lnTo>
                    <a:pt x="656" y="53"/>
                  </a:lnTo>
                  <a:lnTo>
                    <a:pt x="656" y="54"/>
                  </a:lnTo>
                  <a:lnTo>
                    <a:pt x="660" y="58"/>
                  </a:lnTo>
                  <a:lnTo>
                    <a:pt x="665" y="59"/>
                  </a:lnTo>
                  <a:lnTo>
                    <a:pt x="671" y="58"/>
                  </a:lnTo>
                  <a:lnTo>
                    <a:pt x="677" y="58"/>
                  </a:lnTo>
                  <a:lnTo>
                    <a:pt x="670" y="63"/>
                  </a:lnTo>
                  <a:lnTo>
                    <a:pt x="662" y="63"/>
                  </a:lnTo>
                  <a:lnTo>
                    <a:pt x="654" y="62"/>
                  </a:lnTo>
                  <a:lnTo>
                    <a:pt x="646" y="66"/>
                  </a:lnTo>
                  <a:lnTo>
                    <a:pt x="654" y="68"/>
                  </a:lnTo>
                  <a:lnTo>
                    <a:pt x="661" y="69"/>
                  </a:lnTo>
                  <a:lnTo>
                    <a:pt x="669" y="70"/>
                  </a:lnTo>
                  <a:lnTo>
                    <a:pt x="677" y="70"/>
                  </a:lnTo>
                  <a:lnTo>
                    <a:pt x="685" y="70"/>
                  </a:lnTo>
                  <a:lnTo>
                    <a:pt x="693" y="69"/>
                  </a:lnTo>
                  <a:lnTo>
                    <a:pt x="701" y="68"/>
                  </a:lnTo>
                  <a:lnTo>
                    <a:pt x="708" y="66"/>
                  </a:lnTo>
                  <a:lnTo>
                    <a:pt x="705" y="63"/>
                  </a:lnTo>
                  <a:lnTo>
                    <a:pt x="700" y="63"/>
                  </a:lnTo>
                  <a:lnTo>
                    <a:pt x="695" y="63"/>
                  </a:lnTo>
                  <a:lnTo>
                    <a:pt x="691" y="63"/>
                  </a:lnTo>
                  <a:lnTo>
                    <a:pt x="695" y="60"/>
                  </a:lnTo>
                  <a:lnTo>
                    <a:pt x="700" y="59"/>
                  </a:lnTo>
                  <a:lnTo>
                    <a:pt x="706" y="59"/>
                  </a:lnTo>
                  <a:lnTo>
                    <a:pt x="711" y="60"/>
                  </a:lnTo>
                  <a:lnTo>
                    <a:pt x="717" y="61"/>
                  </a:lnTo>
                  <a:lnTo>
                    <a:pt x="723" y="61"/>
                  </a:lnTo>
                  <a:lnTo>
                    <a:pt x="728" y="60"/>
                  </a:lnTo>
                  <a:lnTo>
                    <a:pt x="733" y="58"/>
                  </a:lnTo>
                  <a:lnTo>
                    <a:pt x="726" y="54"/>
                  </a:lnTo>
                  <a:lnTo>
                    <a:pt x="718" y="53"/>
                  </a:lnTo>
                  <a:lnTo>
                    <a:pt x="710" y="52"/>
                  </a:lnTo>
                  <a:lnTo>
                    <a:pt x="702" y="52"/>
                  </a:lnTo>
                  <a:lnTo>
                    <a:pt x="695" y="52"/>
                  </a:lnTo>
                  <a:lnTo>
                    <a:pt x="687" y="52"/>
                  </a:lnTo>
                  <a:lnTo>
                    <a:pt x="679" y="52"/>
                  </a:lnTo>
                  <a:lnTo>
                    <a:pt x="671" y="49"/>
                  </a:lnTo>
                  <a:lnTo>
                    <a:pt x="677" y="49"/>
                  </a:lnTo>
                  <a:lnTo>
                    <a:pt x="683" y="49"/>
                  </a:lnTo>
                  <a:lnTo>
                    <a:pt x="690" y="49"/>
                  </a:lnTo>
                  <a:lnTo>
                    <a:pt x="695" y="49"/>
                  </a:lnTo>
                  <a:lnTo>
                    <a:pt x="701" y="49"/>
                  </a:lnTo>
                  <a:lnTo>
                    <a:pt x="706" y="48"/>
                  </a:lnTo>
                  <a:lnTo>
                    <a:pt x="709" y="46"/>
                  </a:lnTo>
                  <a:lnTo>
                    <a:pt x="711" y="43"/>
                  </a:lnTo>
                  <a:lnTo>
                    <a:pt x="710" y="40"/>
                  </a:lnTo>
                  <a:lnTo>
                    <a:pt x="705" y="40"/>
                  </a:lnTo>
                  <a:lnTo>
                    <a:pt x="699" y="39"/>
                  </a:lnTo>
                  <a:lnTo>
                    <a:pt x="694" y="35"/>
                  </a:lnTo>
                  <a:lnTo>
                    <a:pt x="702" y="36"/>
                  </a:lnTo>
                  <a:lnTo>
                    <a:pt x="711" y="37"/>
                  </a:lnTo>
                  <a:lnTo>
                    <a:pt x="720" y="38"/>
                  </a:lnTo>
                  <a:lnTo>
                    <a:pt x="728" y="35"/>
                  </a:lnTo>
                  <a:lnTo>
                    <a:pt x="728" y="33"/>
                  </a:lnTo>
                  <a:lnTo>
                    <a:pt x="726" y="33"/>
                  </a:lnTo>
                  <a:lnTo>
                    <a:pt x="725" y="32"/>
                  </a:lnTo>
                  <a:lnTo>
                    <a:pt x="732" y="32"/>
                  </a:lnTo>
                  <a:lnTo>
                    <a:pt x="739" y="32"/>
                  </a:lnTo>
                  <a:lnTo>
                    <a:pt x="746" y="32"/>
                  </a:lnTo>
                  <a:lnTo>
                    <a:pt x="754" y="32"/>
                  </a:lnTo>
                  <a:lnTo>
                    <a:pt x="751" y="32"/>
                  </a:lnTo>
                  <a:lnTo>
                    <a:pt x="750" y="33"/>
                  </a:lnTo>
                  <a:lnTo>
                    <a:pt x="748" y="35"/>
                  </a:lnTo>
                  <a:lnTo>
                    <a:pt x="748" y="38"/>
                  </a:lnTo>
                  <a:lnTo>
                    <a:pt x="744" y="38"/>
                  </a:lnTo>
                  <a:lnTo>
                    <a:pt x="739" y="38"/>
                  </a:lnTo>
                  <a:lnTo>
                    <a:pt x="735" y="37"/>
                  </a:lnTo>
                  <a:lnTo>
                    <a:pt x="730" y="37"/>
                  </a:lnTo>
                  <a:lnTo>
                    <a:pt x="726" y="37"/>
                  </a:lnTo>
                  <a:lnTo>
                    <a:pt x="722" y="38"/>
                  </a:lnTo>
                  <a:lnTo>
                    <a:pt x="717" y="40"/>
                  </a:lnTo>
                  <a:lnTo>
                    <a:pt x="714" y="44"/>
                  </a:lnTo>
                  <a:lnTo>
                    <a:pt x="722" y="46"/>
                  </a:lnTo>
                  <a:lnTo>
                    <a:pt x="730" y="47"/>
                  </a:lnTo>
                  <a:lnTo>
                    <a:pt x="738" y="47"/>
                  </a:lnTo>
                  <a:lnTo>
                    <a:pt x="746" y="47"/>
                  </a:lnTo>
                  <a:lnTo>
                    <a:pt x="754" y="47"/>
                  </a:lnTo>
                  <a:lnTo>
                    <a:pt x="762" y="46"/>
                  </a:lnTo>
                  <a:lnTo>
                    <a:pt x="770" y="46"/>
                  </a:lnTo>
                  <a:lnTo>
                    <a:pt x="778" y="46"/>
                  </a:lnTo>
                  <a:lnTo>
                    <a:pt x="779" y="45"/>
                  </a:lnTo>
                  <a:lnTo>
                    <a:pt x="781" y="44"/>
                  </a:lnTo>
                  <a:lnTo>
                    <a:pt x="783" y="43"/>
                  </a:lnTo>
                  <a:lnTo>
                    <a:pt x="784" y="41"/>
                  </a:lnTo>
                  <a:lnTo>
                    <a:pt x="792" y="41"/>
                  </a:lnTo>
                  <a:lnTo>
                    <a:pt x="799" y="41"/>
                  </a:lnTo>
                  <a:lnTo>
                    <a:pt x="807" y="41"/>
                  </a:lnTo>
                  <a:lnTo>
                    <a:pt x="814" y="39"/>
                  </a:lnTo>
                  <a:lnTo>
                    <a:pt x="818" y="37"/>
                  </a:lnTo>
                  <a:lnTo>
                    <a:pt x="816" y="36"/>
                  </a:lnTo>
                  <a:lnTo>
                    <a:pt x="814" y="33"/>
                  </a:lnTo>
                  <a:lnTo>
                    <a:pt x="812" y="33"/>
                  </a:lnTo>
                  <a:lnTo>
                    <a:pt x="805" y="32"/>
                  </a:lnTo>
                  <a:lnTo>
                    <a:pt x="798" y="32"/>
                  </a:lnTo>
                  <a:lnTo>
                    <a:pt x="791" y="35"/>
                  </a:lnTo>
                  <a:lnTo>
                    <a:pt x="784" y="35"/>
                  </a:lnTo>
                  <a:lnTo>
                    <a:pt x="789" y="29"/>
                  </a:lnTo>
                  <a:lnTo>
                    <a:pt x="796" y="29"/>
                  </a:lnTo>
                  <a:lnTo>
                    <a:pt x="803" y="29"/>
                  </a:lnTo>
                  <a:lnTo>
                    <a:pt x="804" y="26"/>
                  </a:lnTo>
                  <a:lnTo>
                    <a:pt x="800" y="23"/>
                  </a:lnTo>
                  <a:lnTo>
                    <a:pt x="793" y="23"/>
                  </a:lnTo>
                  <a:lnTo>
                    <a:pt x="786" y="23"/>
                  </a:lnTo>
                  <a:lnTo>
                    <a:pt x="778" y="23"/>
                  </a:lnTo>
                  <a:lnTo>
                    <a:pt x="784" y="21"/>
                  </a:lnTo>
                  <a:lnTo>
                    <a:pt x="791" y="21"/>
                  </a:lnTo>
                  <a:lnTo>
                    <a:pt x="798" y="21"/>
                  </a:lnTo>
                  <a:lnTo>
                    <a:pt x="805" y="21"/>
                  </a:lnTo>
                  <a:lnTo>
                    <a:pt x="812" y="21"/>
                  </a:lnTo>
                  <a:lnTo>
                    <a:pt x="818" y="20"/>
                  </a:lnTo>
                  <a:lnTo>
                    <a:pt x="824" y="17"/>
                  </a:lnTo>
                  <a:lnTo>
                    <a:pt x="830" y="13"/>
                  </a:lnTo>
                  <a:lnTo>
                    <a:pt x="831" y="13"/>
                  </a:lnTo>
                  <a:lnTo>
                    <a:pt x="833" y="15"/>
                  </a:lnTo>
                  <a:lnTo>
                    <a:pt x="833" y="17"/>
                  </a:lnTo>
                  <a:lnTo>
                    <a:pt x="835" y="17"/>
                  </a:lnTo>
                  <a:lnTo>
                    <a:pt x="843" y="13"/>
                  </a:lnTo>
                  <a:lnTo>
                    <a:pt x="852" y="11"/>
                  </a:lnTo>
                  <a:lnTo>
                    <a:pt x="860" y="10"/>
                  </a:lnTo>
                  <a:lnTo>
                    <a:pt x="868" y="9"/>
                  </a:lnTo>
                  <a:lnTo>
                    <a:pt x="864" y="9"/>
                  </a:lnTo>
                  <a:lnTo>
                    <a:pt x="859" y="10"/>
                  </a:lnTo>
                  <a:lnTo>
                    <a:pt x="853" y="11"/>
                  </a:lnTo>
                  <a:lnTo>
                    <a:pt x="849" y="13"/>
                  </a:lnTo>
                  <a:lnTo>
                    <a:pt x="846" y="14"/>
                  </a:lnTo>
                  <a:lnTo>
                    <a:pt x="845" y="16"/>
                  </a:lnTo>
                  <a:lnTo>
                    <a:pt x="843" y="18"/>
                  </a:lnTo>
                  <a:lnTo>
                    <a:pt x="841" y="21"/>
                  </a:lnTo>
                  <a:lnTo>
                    <a:pt x="845" y="23"/>
                  </a:lnTo>
                  <a:lnTo>
                    <a:pt x="851" y="25"/>
                  </a:lnTo>
                  <a:lnTo>
                    <a:pt x="856" y="28"/>
                  </a:lnTo>
                  <a:lnTo>
                    <a:pt x="861" y="30"/>
                  </a:lnTo>
                  <a:lnTo>
                    <a:pt x="866" y="32"/>
                  </a:lnTo>
                  <a:lnTo>
                    <a:pt x="872" y="33"/>
                  </a:lnTo>
                  <a:lnTo>
                    <a:pt x="876" y="35"/>
                  </a:lnTo>
                  <a:lnTo>
                    <a:pt x="882" y="33"/>
                  </a:lnTo>
                  <a:lnTo>
                    <a:pt x="903" y="33"/>
                  </a:lnTo>
                  <a:lnTo>
                    <a:pt x="922" y="33"/>
                  </a:lnTo>
                  <a:lnTo>
                    <a:pt x="940" y="32"/>
                  </a:lnTo>
                  <a:lnTo>
                    <a:pt x="954" y="31"/>
                  </a:lnTo>
                  <a:lnTo>
                    <a:pt x="964" y="30"/>
                  </a:lnTo>
                  <a:lnTo>
                    <a:pt x="971" y="28"/>
                  </a:lnTo>
                  <a:lnTo>
                    <a:pt x="973" y="24"/>
                  </a:lnTo>
                  <a:lnTo>
                    <a:pt x="971" y="21"/>
                  </a:lnTo>
                  <a:lnTo>
                    <a:pt x="978" y="20"/>
                  </a:lnTo>
                  <a:lnTo>
                    <a:pt x="984" y="18"/>
                  </a:lnTo>
                  <a:lnTo>
                    <a:pt x="990" y="17"/>
                  </a:lnTo>
                  <a:lnTo>
                    <a:pt x="996" y="15"/>
                  </a:lnTo>
                  <a:lnTo>
                    <a:pt x="1002" y="13"/>
                  </a:lnTo>
                  <a:lnTo>
                    <a:pt x="1009" y="10"/>
                  </a:lnTo>
                  <a:lnTo>
                    <a:pt x="1015" y="8"/>
                  </a:lnTo>
                  <a:lnTo>
                    <a:pt x="1022" y="7"/>
                  </a:lnTo>
                  <a:lnTo>
                    <a:pt x="1018" y="10"/>
                  </a:lnTo>
                  <a:lnTo>
                    <a:pt x="1016" y="13"/>
                  </a:lnTo>
                  <a:lnTo>
                    <a:pt x="1017" y="14"/>
                  </a:lnTo>
                  <a:lnTo>
                    <a:pt x="1025" y="13"/>
                  </a:lnTo>
                  <a:lnTo>
                    <a:pt x="1017" y="15"/>
                  </a:lnTo>
                  <a:lnTo>
                    <a:pt x="1007" y="17"/>
                  </a:lnTo>
                  <a:lnTo>
                    <a:pt x="996" y="20"/>
                  </a:lnTo>
                  <a:lnTo>
                    <a:pt x="987" y="22"/>
                  </a:lnTo>
                  <a:lnTo>
                    <a:pt x="980" y="24"/>
                  </a:lnTo>
                  <a:lnTo>
                    <a:pt x="978" y="26"/>
                  </a:lnTo>
                  <a:lnTo>
                    <a:pt x="979" y="28"/>
                  </a:lnTo>
                  <a:lnTo>
                    <a:pt x="988" y="29"/>
                  </a:lnTo>
                  <a:lnTo>
                    <a:pt x="980" y="31"/>
                  </a:lnTo>
                  <a:lnTo>
                    <a:pt x="971" y="33"/>
                  </a:lnTo>
                  <a:lnTo>
                    <a:pt x="963" y="36"/>
                  </a:lnTo>
                  <a:lnTo>
                    <a:pt x="956" y="38"/>
                  </a:lnTo>
                  <a:lnTo>
                    <a:pt x="954" y="40"/>
                  </a:lnTo>
                  <a:lnTo>
                    <a:pt x="955" y="43"/>
                  </a:lnTo>
                  <a:lnTo>
                    <a:pt x="962" y="44"/>
                  </a:lnTo>
                  <a:lnTo>
                    <a:pt x="977" y="46"/>
                  </a:lnTo>
                  <a:lnTo>
                    <a:pt x="967" y="48"/>
                  </a:lnTo>
                  <a:lnTo>
                    <a:pt x="958" y="48"/>
                  </a:lnTo>
                  <a:lnTo>
                    <a:pt x="952" y="49"/>
                  </a:lnTo>
                  <a:lnTo>
                    <a:pt x="954" y="51"/>
                  </a:lnTo>
                  <a:lnTo>
                    <a:pt x="948" y="48"/>
                  </a:lnTo>
                  <a:lnTo>
                    <a:pt x="943" y="51"/>
                  </a:lnTo>
                  <a:lnTo>
                    <a:pt x="941" y="54"/>
                  </a:lnTo>
                  <a:lnTo>
                    <a:pt x="940" y="58"/>
                  </a:lnTo>
                  <a:lnTo>
                    <a:pt x="934" y="55"/>
                  </a:lnTo>
                  <a:lnTo>
                    <a:pt x="926" y="55"/>
                  </a:lnTo>
                  <a:lnTo>
                    <a:pt x="918" y="55"/>
                  </a:lnTo>
                  <a:lnTo>
                    <a:pt x="910" y="56"/>
                  </a:lnTo>
                  <a:lnTo>
                    <a:pt x="901" y="59"/>
                  </a:lnTo>
                  <a:lnTo>
                    <a:pt x="892" y="61"/>
                  </a:lnTo>
                  <a:lnTo>
                    <a:pt x="886" y="62"/>
                  </a:lnTo>
                  <a:lnTo>
                    <a:pt x="880" y="63"/>
                  </a:lnTo>
                  <a:lnTo>
                    <a:pt x="883" y="62"/>
                  </a:lnTo>
                  <a:lnTo>
                    <a:pt x="886" y="60"/>
                  </a:lnTo>
                  <a:lnTo>
                    <a:pt x="888" y="56"/>
                  </a:lnTo>
                  <a:lnTo>
                    <a:pt x="891" y="53"/>
                  </a:lnTo>
                  <a:lnTo>
                    <a:pt x="897" y="52"/>
                  </a:lnTo>
                  <a:lnTo>
                    <a:pt x="904" y="51"/>
                  </a:lnTo>
                  <a:lnTo>
                    <a:pt x="910" y="49"/>
                  </a:lnTo>
                  <a:lnTo>
                    <a:pt x="917" y="48"/>
                  </a:lnTo>
                  <a:lnTo>
                    <a:pt x="922" y="47"/>
                  </a:lnTo>
                  <a:lnTo>
                    <a:pt x="928" y="46"/>
                  </a:lnTo>
                  <a:lnTo>
                    <a:pt x="934" y="44"/>
                  </a:lnTo>
                  <a:lnTo>
                    <a:pt x="940" y="40"/>
                  </a:lnTo>
                  <a:lnTo>
                    <a:pt x="931" y="40"/>
                  </a:lnTo>
                  <a:lnTo>
                    <a:pt x="921" y="40"/>
                  </a:lnTo>
                  <a:lnTo>
                    <a:pt x="912" y="41"/>
                  </a:lnTo>
                  <a:lnTo>
                    <a:pt x="903" y="43"/>
                  </a:lnTo>
                  <a:lnTo>
                    <a:pt x="894" y="44"/>
                  </a:lnTo>
                  <a:lnTo>
                    <a:pt x="884" y="45"/>
                  </a:lnTo>
                  <a:lnTo>
                    <a:pt x="875" y="47"/>
                  </a:lnTo>
                  <a:lnTo>
                    <a:pt x="866" y="49"/>
                  </a:lnTo>
                  <a:lnTo>
                    <a:pt x="867" y="52"/>
                  </a:lnTo>
                  <a:lnTo>
                    <a:pt x="869" y="52"/>
                  </a:lnTo>
                  <a:lnTo>
                    <a:pt x="872" y="52"/>
                  </a:lnTo>
                  <a:lnTo>
                    <a:pt x="874" y="52"/>
                  </a:lnTo>
                  <a:lnTo>
                    <a:pt x="868" y="53"/>
                  </a:lnTo>
                  <a:lnTo>
                    <a:pt x="861" y="55"/>
                  </a:lnTo>
                  <a:lnTo>
                    <a:pt x="856" y="56"/>
                  </a:lnTo>
                  <a:lnTo>
                    <a:pt x="849" y="58"/>
                  </a:lnTo>
                  <a:lnTo>
                    <a:pt x="843" y="59"/>
                  </a:lnTo>
                  <a:lnTo>
                    <a:pt x="836" y="59"/>
                  </a:lnTo>
                  <a:lnTo>
                    <a:pt x="830" y="59"/>
                  </a:lnTo>
                  <a:lnTo>
                    <a:pt x="823" y="58"/>
                  </a:lnTo>
                  <a:lnTo>
                    <a:pt x="827" y="58"/>
                  </a:lnTo>
                  <a:lnTo>
                    <a:pt x="830" y="58"/>
                  </a:lnTo>
                  <a:lnTo>
                    <a:pt x="834" y="58"/>
                  </a:lnTo>
                  <a:lnTo>
                    <a:pt x="837" y="58"/>
                  </a:lnTo>
                  <a:lnTo>
                    <a:pt x="838" y="56"/>
                  </a:lnTo>
                  <a:lnTo>
                    <a:pt x="841" y="55"/>
                  </a:lnTo>
                  <a:lnTo>
                    <a:pt x="841" y="53"/>
                  </a:lnTo>
                  <a:lnTo>
                    <a:pt x="830" y="51"/>
                  </a:lnTo>
                  <a:lnTo>
                    <a:pt x="821" y="49"/>
                  </a:lnTo>
                  <a:lnTo>
                    <a:pt x="811" y="49"/>
                  </a:lnTo>
                  <a:lnTo>
                    <a:pt x="801" y="51"/>
                  </a:lnTo>
                  <a:lnTo>
                    <a:pt x="791" y="53"/>
                  </a:lnTo>
                  <a:lnTo>
                    <a:pt x="782" y="54"/>
                  </a:lnTo>
                  <a:lnTo>
                    <a:pt x="771" y="56"/>
                  </a:lnTo>
                  <a:lnTo>
                    <a:pt x="762" y="58"/>
                  </a:lnTo>
                  <a:lnTo>
                    <a:pt x="769" y="61"/>
                  </a:lnTo>
                  <a:lnTo>
                    <a:pt x="776" y="61"/>
                  </a:lnTo>
                  <a:lnTo>
                    <a:pt x="782" y="60"/>
                  </a:lnTo>
                  <a:lnTo>
                    <a:pt x="789" y="60"/>
                  </a:lnTo>
                  <a:lnTo>
                    <a:pt x="776" y="61"/>
                  </a:lnTo>
                  <a:lnTo>
                    <a:pt x="762" y="62"/>
                  </a:lnTo>
                  <a:lnTo>
                    <a:pt x="750" y="63"/>
                  </a:lnTo>
                  <a:lnTo>
                    <a:pt x="736" y="64"/>
                  </a:lnTo>
                  <a:lnTo>
                    <a:pt x="722" y="66"/>
                  </a:lnTo>
                  <a:lnTo>
                    <a:pt x="709" y="68"/>
                  </a:lnTo>
                  <a:lnTo>
                    <a:pt x="695" y="71"/>
                  </a:lnTo>
                  <a:lnTo>
                    <a:pt x="683" y="75"/>
                  </a:lnTo>
                  <a:lnTo>
                    <a:pt x="690" y="77"/>
                  </a:lnTo>
                  <a:lnTo>
                    <a:pt x="696" y="77"/>
                  </a:lnTo>
                  <a:lnTo>
                    <a:pt x="703" y="77"/>
                  </a:lnTo>
                  <a:lnTo>
                    <a:pt x="710" y="76"/>
                  </a:lnTo>
                  <a:lnTo>
                    <a:pt x="717" y="75"/>
                  </a:lnTo>
                  <a:lnTo>
                    <a:pt x="723" y="74"/>
                  </a:lnTo>
                  <a:lnTo>
                    <a:pt x="730" y="74"/>
                  </a:lnTo>
                  <a:lnTo>
                    <a:pt x="736" y="75"/>
                  </a:lnTo>
                  <a:lnTo>
                    <a:pt x="743" y="78"/>
                  </a:lnTo>
                  <a:lnTo>
                    <a:pt x="748" y="82"/>
                  </a:lnTo>
                  <a:lnTo>
                    <a:pt x="755" y="83"/>
                  </a:lnTo>
                  <a:lnTo>
                    <a:pt x="761" y="82"/>
                  </a:lnTo>
                  <a:lnTo>
                    <a:pt x="768" y="81"/>
                  </a:lnTo>
                  <a:lnTo>
                    <a:pt x="777" y="79"/>
                  </a:lnTo>
                  <a:lnTo>
                    <a:pt x="786" y="79"/>
                  </a:lnTo>
                  <a:lnTo>
                    <a:pt x="797" y="79"/>
                  </a:lnTo>
                  <a:lnTo>
                    <a:pt x="807" y="79"/>
                  </a:lnTo>
                  <a:lnTo>
                    <a:pt x="818" y="79"/>
                  </a:lnTo>
                  <a:lnTo>
                    <a:pt x="826" y="81"/>
                  </a:lnTo>
                  <a:lnTo>
                    <a:pt x="834" y="81"/>
                  </a:lnTo>
                  <a:lnTo>
                    <a:pt x="838" y="79"/>
                  </a:lnTo>
                  <a:lnTo>
                    <a:pt x="843" y="78"/>
                  </a:lnTo>
                  <a:lnTo>
                    <a:pt x="848" y="76"/>
                  </a:lnTo>
                  <a:lnTo>
                    <a:pt x="852" y="74"/>
                  </a:lnTo>
                  <a:lnTo>
                    <a:pt x="857" y="71"/>
                  </a:lnTo>
                  <a:lnTo>
                    <a:pt x="862" y="70"/>
                  </a:lnTo>
                  <a:lnTo>
                    <a:pt x="868" y="70"/>
                  </a:lnTo>
                  <a:lnTo>
                    <a:pt x="874" y="71"/>
                  </a:lnTo>
                  <a:lnTo>
                    <a:pt x="869" y="77"/>
                  </a:lnTo>
                  <a:lnTo>
                    <a:pt x="872" y="82"/>
                  </a:lnTo>
                  <a:lnTo>
                    <a:pt x="880" y="81"/>
                  </a:lnTo>
                  <a:lnTo>
                    <a:pt x="897" y="70"/>
                  </a:lnTo>
                  <a:lnTo>
                    <a:pt x="912" y="69"/>
                  </a:lnTo>
                  <a:lnTo>
                    <a:pt x="927" y="66"/>
                  </a:lnTo>
                  <a:lnTo>
                    <a:pt x="942" y="63"/>
                  </a:lnTo>
                  <a:lnTo>
                    <a:pt x="957" y="60"/>
                  </a:lnTo>
                  <a:lnTo>
                    <a:pt x="971" y="58"/>
                  </a:lnTo>
                  <a:lnTo>
                    <a:pt x="986" y="56"/>
                  </a:lnTo>
                  <a:lnTo>
                    <a:pt x="1001" y="58"/>
                  </a:lnTo>
                  <a:lnTo>
                    <a:pt x="1016" y="60"/>
                  </a:lnTo>
                  <a:lnTo>
                    <a:pt x="1015" y="63"/>
                  </a:lnTo>
                  <a:lnTo>
                    <a:pt x="1016" y="67"/>
                  </a:lnTo>
                  <a:lnTo>
                    <a:pt x="1017" y="69"/>
                  </a:lnTo>
                  <a:lnTo>
                    <a:pt x="1016" y="71"/>
                  </a:lnTo>
                  <a:lnTo>
                    <a:pt x="1014" y="71"/>
                  </a:lnTo>
                  <a:lnTo>
                    <a:pt x="1014" y="70"/>
                  </a:lnTo>
                  <a:lnTo>
                    <a:pt x="1012" y="67"/>
                  </a:lnTo>
                  <a:lnTo>
                    <a:pt x="1010" y="66"/>
                  </a:lnTo>
                  <a:lnTo>
                    <a:pt x="1002" y="67"/>
                  </a:lnTo>
                  <a:lnTo>
                    <a:pt x="996" y="71"/>
                  </a:lnTo>
                  <a:lnTo>
                    <a:pt x="990" y="76"/>
                  </a:lnTo>
                  <a:lnTo>
                    <a:pt x="985" y="81"/>
                  </a:lnTo>
                  <a:lnTo>
                    <a:pt x="989" y="82"/>
                  </a:lnTo>
                  <a:lnTo>
                    <a:pt x="994" y="82"/>
                  </a:lnTo>
                  <a:lnTo>
                    <a:pt x="999" y="82"/>
                  </a:lnTo>
                  <a:lnTo>
                    <a:pt x="1003" y="81"/>
                  </a:lnTo>
                  <a:lnTo>
                    <a:pt x="1008" y="81"/>
                  </a:lnTo>
                  <a:lnTo>
                    <a:pt x="1012" y="79"/>
                  </a:lnTo>
                  <a:lnTo>
                    <a:pt x="1017" y="79"/>
                  </a:lnTo>
                  <a:lnTo>
                    <a:pt x="1022" y="81"/>
                  </a:lnTo>
                  <a:lnTo>
                    <a:pt x="1012" y="82"/>
                  </a:lnTo>
                  <a:lnTo>
                    <a:pt x="1003" y="84"/>
                  </a:lnTo>
                  <a:lnTo>
                    <a:pt x="993" y="85"/>
                  </a:lnTo>
                  <a:lnTo>
                    <a:pt x="984" y="87"/>
                  </a:lnTo>
                  <a:lnTo>
                    <a:pt x="974" y="90"/>
                  </a:lnTo>
                  <a:lnTo>
                    <a:pt x="965" y="92"/>
                  </a:lnTo>
                  <a:lnTo>
                    <a:pt x="955" y="94"/>
                  </a:lnTo>
                  <a:lnTo>
                    <a:pt x="945" y="97"/>
                  </a:lnTo>
                  <a:lnTo>
                    <a:pt x="957" y="99"/>
                  </a:lnTo>
                  <a:lnTo>
                    <a:pt x="969" y="100"/>
                  </a:lnTo>
                  <a:lnTo>
                    <a:pt x="980" y="100"/>
                  </a:lnTo>
                  <a:lnTo>
                    <a:pt x="993" y="100"/>
                  </a:lnTo>
                  <a:lnTo>
                    <a:pt x="1004" y="98"/>
                  </a:lnTo>
                  <a:lnTo>
                    <a:pt x="1016" y="97"/>
                  </a:lnTo>
                  <a:lnTo>
                    <a:pt x="1027" y="94"/>
                  </a:lnTo>
                  <a:lnTo>
                    <a:pt x="1039" y="93"/>
                  </a:lnTo>
                  <a:lnTo>
                    <a:pt x="1034" y="96"/>
                  </a:lnTo>
                  <a:lnTo>
                    <a:pt x="1028" y="97"/>
                  </a:lnTo>
                  <a:lnTo>
                    <a:pt x="1023" y="99"/>
                  </a:lnTo>
                  <a:lnTo>
                    <a:pt x="1017" y="101"/>
                  </a:lnTo>
                  <a:lnTo>
                    <a:pt x="6" y="101"/>
                  </a:lnTo>
                  <a:lnTo>
                    <a:pt x="7" y="100"/>
                  </a:lnTo>
                  <a:lnTo>
                    <a:pt x="7" y="99"/>
                  </a:lnTo>
                  <a:lnTo>
                    <a:pt x="7" y="98"/>
                  </a:lnTo>
                  <a:lnTo>
                    <a:pt x="7" y="97"/>
                  </a:lnTo>
                  <a:lnTo>
                    <a:pt x="0" y="79"/>
                  </a:lnTo>
                  <a:lnTo>
                    <a:pt x="3" y="61"/>
                  </a:lnTo>
                  <a:lnTo>
                    <a:pt x="11" y="43"/>
                  </a:lnTo>
                  <a:lnTo>
                    <a:pt x="22" y="28"/>
                  </a:lnTo>
                  <a:lnTo>
                    <a:pt x="26" y="22"/>
                  </a:lnTo>
                  <a:lnTo>
                    <a:pt x="28" y="15"/>
                  </a:lnTo>
                  <a:lnTo>
                    <a:pt x="29" y="8"/>
                  </a:lnTo>
                  <a:lnTo>
                    <a:pt x="31" y="0"/>
                  </a:lnTo>
                  <a:lnTo>
                    <a:pt x="649" y="0"/>
                  </a:lnTo>
                  <a:lnTo>
                    <a:pt x="642" y="3"/>
                  </a:lnTo>
                  <a:lnTo>
                    <a:pt x="638" y="7"/>
                  </a:lnTo>
                  <a:lnTo>
                    <a:pt x="637" y="10"/>
                  </a:lnTo>
                  <a:lnTo>
                    <a:pt x="640" y="15"/>
                  </a:lnTo>
                  <a:lnTo>
                    <a:pt x="635" y="15"/>
                  </a:lnTo>
                  <a:lnTo>
                    <a:pt x="631" y="14"/>
                  </a:lnTo>
                  <a:lnTo>
                    <a:pt x="628" y="15"/>
                  </a:lnTo>
                  <a:lnTo>
                    <a:pt x="628" y="16"/>
                  </a:lnTo>
                  <a:lnTo>
                    <a:pt x="628" y="20"/>
                  </a:lnTo>
                  <a:lnTo>
                    <a:pt x="632" y="21"/>
                  </a:lnTo>
                  <a:lnTo>
                    <a:pt x="637" y="20"/>
                  </a:lnTo>
                  <a:lnTo>
                    <a:pt x="643" y="16"/>
                  </a:lnTo>
                  <a:lnTo>
                    <a:pt x="650" y="14"/>
                  </a:lnTo>
                  <a:lnTo>
                    <a:pt x="658" y="10"/>
                  </a:lnTo>
                  <a:lnTo>
                    <a:pt x="667" y="8"/>
                  </a:lnTo>
                  <a:lnTo>
                    <a:pt x="675" y="7"/>
                  </a:lnTo>
                  <a:lnTo>
                    <a:pt x="663" y="11"/>
                  </a:lnTo>
                  <a:lnTo>
                    <a:pt x="656" y="14"/>
                  </a:lnTo>
                  <a:lnTo>
                    <a:pt x="653" y="16"/>
                  </a:lnTo>
                  <a:lnTo>
                    <a:pt x="654" y="16"/>
                  </a:lnTo>
                  <a:lnTo>
                    <a:pt x="656" y="17"/>
                  </a:lnTo>
                  <a:lnTo>
                    <a:pt x="662" y="16"/>
                  </a:lnTo>
                  <a:lnTo>
                    <a:pt x="669" y="15"/>
                  </a:lnTo>
                  <a:lnTo>
                    <a:pt x="677" y="13"/>
                  </a:lnTo>
                  <a:lnTo>
                    <a:pt x="677" y="16"/>
                  </a:lnTo>
                  <a:lnTo>
                    <a:pt x="679" y="18"/>
                  </a:lnTo>
                  <a:lnTo>
                    <a:pt x="683" y="17"/>
                  </a:lnTo>
                  <a:lnTo>
                    <a:pt x="683" y="13"/>
                  </a:lnTo>
                  <a:lnTo>
                    <a:pt x="691" y="15"/>
                  </a:lnTo>
                  <a:lnTo>
                    <a:pt x="699" y="16"/>
                  </a:lnTo>
                  <a:lnTo>
                    <a:pt x="705" y="16"/>
                  </a:lnTo>
                  <a:lnTo>
                    <a:pt x="709" y="16"/>
                  </a:lnTo>
                  <a:lnTo>
                    <a:pt x="710" y="15"/>
                  </a:lnTo>
                  <a:lnTo>
                    <a:pt x="709" y="14"/>
                  </a:lnTo>
                  <a:lnTo>
                    <a:pt x="703" y="11"/>
                  </a:lnTo>
                  <a:lnTo>
                    <a:pt x="694" y="9"/>
                  </a:lnTo>
                  <a:lnTo>
                    <a:pt x="699" y="8"/>
                  </a:lnTo>
                  <a:lnTo>
                    <a:pt x="703" y="7"/>
                  </a:lnTo>
                  <a:lnTo>
                    <a:pt x="709" y="7"/>
                  </a:lnTo>
                  <a:lnTo>
                    <a:pt x="714" y="6"/>
                  </a:lnTo>
                  <a:lnTo>
                    <a:pt x="720" y="6"/>
                  </a:lnTo>
                  <a:lnTo>
                    <a:pt x="724" y="5"/>
                  </a:lnTo>
                  <a:lnTo>
                    <a:pt x="730" y="5"/>
                  </a:lnTo>
                  <a:lnTo>
                    <a:pt x="735" y="3"/>
                  </a:lnTo>
                  <a:lnTo>
                    <a:pt x="745" y="2"/>
                  </a:lnTo>
                  <a:lnTo>
                    <a:pt x="755" y="1"/>
                  </a:lnTo>
                  <a:lnTo>
                    <a:pt x="766" y="1"/>
                  </a:lnTo>
                  <a:lnTo>
                    <a:pt x="775" y="2"/>
                  </a:lnTo>
                  <a:lnTo>
                    <a:pt x="785" y="2"/>
                  </a:lnTo>
                  <a:lnTo>
                    <a:pt x="796" y="2"/>
                  </a:lnTo>
                  <a:lnTo>
                    <a:pt x="805" y="2"/>
                  </a:lnTo>
                  <a:lnTo>
                    <a:pt x="815" y="0"/>
                  </a:lnTo>
                  <a:lnTo>
                    <a:pt x="830"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5181" name="Group 47">
            <a:extLst>
              <a:ext uri="{FF2B5EF4-FFF2-40B4-BE49-F238E27FC236}">
                <a16:creationId xmlns:a16="http://schemas.microsoft.com/office/drawing/2014/main" id="{497BCECD-77D2-4359-BA28-924B3FB95C8F}"/>
              </a:ext>
            </a:extLst>
          </p:cNvPr>
          <p:cNvGrpSpPr>
            <a:grpSpLocks/>
          </p:cNvGrpSpPr>
          <p:nvPr/>
        </p:nvGrpSpPr>
        <p:grpSpPr bwMode="auto">
          <a:xfrm flipH="1">
            <a:off x="2057400" y="1962150"/>
            <a:ext cx="811213" cy="322263"/>
            <a:chOff x="3746" y="1394"/>
            <a:chExt cx="545" cy="203"/>
          </a:xfrm>
        </p:grpSpPr>
        <p:sp>
          <p:nvSpPr>
            <p:cNvPr id="135243" name="Freeform 48">
              <a:extLst>
                <a:ext uri="{FF2B5EF4-FFF2-40B4-BE49-F238E27FC236}">
                  <a16:creationId xmlns:a16="http://schemas.microsoft.com/office/drawing/2014/main" id="{CB8345E7-8B6A-4C79-9DFC-6FF64F6C5ADD}"/>
                </a:ext>
              </a:extLst>
            </p:cNvPr>
            <p:cNvSpPr>
              <a:spLocks/>
            </p:cNvSpPr>
            <p:nvPr/>
          </p:nvSpPr>
          <p:spPr bwMode="auto">
            <a:xfrm>
              <a:off x="3746" y="1496"/>
              <a:ext cx="545" cy="101"/>
            </a:xfrm>
            <a:custGeom>
              <a:avLst/>
              <a:gdLst>
                <a:gd name="T0" fmla="*/ 516 w 1091"/>
                <a:gd name="T1" fmla="*/ 2 h 203"/>
                <a:gd name="T2" fmla="*/ 526 w 1091"/>
                <a:gd name="T3" fmla="*/ 3 h 203"/>
                <a:gd name="T4" fmla="*/ 530 w 1091"/>
                <a:gd name="T5" fmla="*/ 6 h 203"/>
                <a:gd name="T6" fmla="*/ 527 w 1091"/>
                <a:gd name="T7" fmla="*/ 9 h 203"/>
                <a:gd name="T8" fmla="*/ 516 w 1091"/>
                <a:gd name="T9" fmla="*/ 12 h 203"/>
                <a:gd name="T10" fmla="*/ 528 w 1091"/>
                <a:gd name="T11" fmla="*/ 7 h 203"/>
                <a:gd name="T12" fmla="*/ 516 w 1091"/>
                <a:gd name="T13" fmla="*/ 7 h 203"/>
                <a:gd name="T14" fmla="*/ 502 w 1091"/>
                <a:gd name="T15" fmla="*/ 11 h 203"/>
                <a:gd name="T16" fmla="*/ 507 w 1091"/>
                <a:gd name="T17" fmla="*/ 13 h 203"/>
                <a:gd name="T18" fmla="*/ 512 w 1091"/>
                <a:gd name="T19" fmla="*/ 15 h 203"/>
                <a:gd name="T20" fmla="*/ 518 w 1091"/>
                <a:gd name="T21" fmla="*/ 15 h 203"/>
                <a:gd name="T22" fmla="*/ 527 w 1091"/>
                <a:gd name="T23" fmla="*/ 17 h 203"/>
                <a:gd name="T24" fmla="*/ 542 w 1091"/>
                <a:gd name="T25" fmla="*/ 13 h 203"/>
                <a:gd name="T26" fmla="*/ 534 w 1091"/>
                <a:gd name="T27" fmla="*/ 17 h 203"/>
                <a:gd name="T28" fmla="*/ 519 w 1091"/>
                <a:gd name="T29" fmla="*/ 20 h 203"/>
                <a:gd name="T30" fmla="*/ 503 w 1091"/>
                <a:gd name="T31" fmla="*/ 24 h 203"/>
                <a:gd name="T32" fmla="*/ 505 w 1091"/>
                <a:gd name="T33" fmla="*/ 21 h 203"/>
                <a:gd name="T34" fmla="*/ 515 w 1091"/>
                <a:gd name="T35" fmla="*/ 18 h 203"/>
                <a:gd name="T36" fmla="*/ 504 w 1091"/>
                <a:gd name="T37" fmla="*/ 18 h 203"/>
                <a:gd name="T38" fmla="*/ 486 w 1091"/>
                <a:gd name="T39" fmla="*/ 22 h 203"/>
                <a:gd name="T40" fmla="*/ 488 w 1091"/>
                <a:gd name="T41" fmla="*/ 25 h 203"/>
                <a:gd name="T42" fmla="*/ 484 w 1091"/>
                <a:gd name="T43" fmla="*/ 26 h 203"/>
                <a:gd name="T44" fmla="*/ 476 w 1091"/>
                <a:gd name="T45" fmla="*/ 24 h 203"/>
                <a:gd name="T46" fmla="*/ 471 w 1091"/>
                <a:gd name="T47" fmla="*/ 28 h 203"/>
                <a:gd name="T48" fmla="*/ 459 w 1091"/>
                <a:gd name="T49" fmla="*/ 29 h 203"/>
                <a:gd name="T50" fmla="*/ 458 w 1091"/>
                <a:gd name="T51" fmla="*/ 27 h 203"/>
                <a:gd name="T52" fmla="*/ 447 w 1091"/>
                <a:gd name="T53" fmla="*/ 28 h 203"/>
                <a:gd name="T54" fmla="*/ 440 w 1091"/>
                <a:gd name="T55" fmla="*/ 29 h 203"/>
                <a:gd name="T56" fmla="*/ 421 w 1091"/>
                <a:gd name="T57" fmla="*/ 33 h 203"/>
                <a:gd name="T58" fmla="*/ 397 w 1091"/>
                <a:gd name="T59" fmla="*/ 35 h 203"/>
                <a:gd name="T60" fmla="*/ 389 w 1091"/>
                <a:gd name="T61" fmla="*/ 31 h 203"/>
                <a:gd name="T62" fmla="*/ 370 w 1091"/>
                <a:gd name="T63" fmla="*/ 34 h 203"/>
                <a:gd name="T64" fmla="*/ 342 w 1091"/>
                <a:gd name="T65" fmla="*/ 36 h 203"/>
                <a:gd name="T66" fmla="*/ 300 w 1091"/>
                <a:gd name="T67" fmla="*/ 37 h 203"/>
                <a:gd name="T68" fmla="*/ 288 w 1091"/>
                <a:gd name="T69" fmla="*/ 43 h 203"/>
                <a:gd name="T70" fmla="*/ 288 w 1091"/>
                <a:gd name="T71" fmla="*/ 41 h 203"/>
                <a:gd name="T72" fmla="*/ 270 w 1091"/>
                <a:gd name="T73" fmla="*/ 41 h 203"/>
                <a:gd name="T74" fmla="*/ 247 w 1091"/>
                <a:gd name="T75" fmla="*/ 44 h 203"/>
                <a:gd name="T76" fmla="*/ 224 w 1091"/>
                <a:gd name="T77" fmla="*/ 48 h 203"/>
                <a:gd name="T78" fmla="*/ 200 w 1091"/>
                <a:gd name="T79" fmla="*/ 49 h 203"/>
                <a:gd name="T80" fmla="*/ 173 w 1091"/>
                <a:gd name="T81" fmla="*/ 52 h 203"/>
                <a:gd name="T82" fmla="*/ 135 w 1091"/>
                <a:gd name="T83" fmla="*/ 60 h 203"/>
                <a:gd name="T84" fmla="*/ 96 w 1091"/>
                <a:gd name="T85" fmla="*/ 70 h 203"/>
                <a:gd name="T86" fmla="*/ 65 w 1091"/>
                <a:gd name="T87" fmla="*/ 86 h 203"/>
                <a:gd name="T88" fmla="*/ 48 w 1091"/>
                <a:gd name="T89" fmla="*/ 94 h 203"/>
                <a:gd name="T90" fmla="*/ 28 w 1091"/>
                <a:gd name="T91" fmla="*/ 101 h 203"/>
                <a:gd name="T92" fmla="*/ 5 w 1091"/>
                <a:gd name="T93" fmla="*/ 85 h 203"/>
                <a:gd name="T94" fmla="*/ 1 w 1091"/>
                <a:gd name="T95" fmla="*/ 63 h 203"/>
                <a:gd name="T96" fmla="*/ 9 w 1091"/>
                <a:gd name="T97" fmla="*/ 14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1" h="203">
                  <a:moveTo>
                    <a:pt x="1038" y="0"/>
                  </a:moveTo>
                  <a:lnTo>
                    <a:pt x="1035" y="1"/>
                  </a:lnTo>
                  <a:lnTo>
                    <a:pt x="1033" y="4"/>
                  </a:lnTo>
                  <a:lnTo>
                    <a:pt x="1032" y="5"/>
                  </a:lnTo>
                  <a:lnTo>
                    <a:pt x="1035" y="6"/>
                  </a:lnTo>
                  <a:lnTo>
                    <a:pt x="1038" y="6"/>
                  </a:lnTo>
                  <a:lnTo>
                    <a:pt x="1044" y="6"/>
                  </a:lnTo>
                  <a:lnTo>
                    <a:pt x="1053" y="6"/>
                  </a:lnTo>
                  <a:lnTo>
                    <a:pt x="1066" y="5"/>
                  </a:lnTo>
                  <a:lnTo>
                    <a:pt x="1061" y="7"/>
                  </a:lnTo>
                  <a:lnTo>
                    <a:pt x="1059" y="11"/>
                  </a:lnTo>
                  <a:lnTo>
                    <a:pt x="1061" y="12"/>
                  </a:lnTo>
                  <a:lnTo>
                    <a:pt x="1071" y="13"/>
                  </a:lnTo>
                  <a:lnTo>
                    <a:pt x="1066" y="15"/>
                  </a:lnTo>
                  <a:lnTo>
                    <a:pt x="1060" y="16"/>
                  </a:lnTo>
                  <a:lnTo>
                    <a:pt x="1054" y="19"/>
                  </a:lnTo>
                  <a:lnTo>
                    <a:pt x="1048" y="21"/>
                  </a:lnTo>
                  <a:lnTo>
                    <a:pt x="1043" y="22"/>
                  </a:lnTo>
                  <a:lnTo>
                    <a:pt x="1038" y="23"/>
                  </a:lnTo>
                  <a:lnTo>
                    <a:pt x="1033" y="24"/>
                  </a:lnTo>
                  <a:lnTo>
                    <a:pt x="1031" y="24"/>
                  </a:lnTo>
                  <a:lnTo>
                    <a:pt x="1040" y="22"/>
                  </a:lnTo>
                  <a:lnTo>
                    <a:pt x="1049" y="19"/>
                  </a:lnTo>
                  <a:lnTo>
                    <a:pt x="1056" y="15"/>
                  </a:lnTo>
                  <a:lnTo>
                    <a:pt x="1054" y="13"/>
                  </a:lnTo>
                  <a:lnTo>
                    <a:pt x="1047" y="13"/>
                  </a:lnTo>
                  <a:lnTo>
                    <a:pt x="1039" y="13"/>
                  </a:lnTo>
                  <a:lnTo>
                    <a:pt x="1032" y="14"/>
                  </a:lnTo>
                  <a:lnTo>
                    <a:pt x="1025" y="15"/>
                  </a:lnTo>
                  <a:lnTo>
                    <a:pt x="1018" y="18"/>
                  </a:lnTo>
                  <a:lnTo>
                    <a:pt x="1011" y="20"/>
                  </a:lnTo>
                  <a:lnTo>
                    <a:pt x="1005" y="22"/>
                  </a:lnTo>
                  <a:lnTo>
                    <a:pt x="998" y="24"/>
                  </a:lnTo>
                  <a:lnTo>
                    <a:pt x="1003" y="28"/>
                  </a:lnTo>
                  <a:lnTo>
                    <a:pt x="1009" y="27"/>
                  </a:lnTo>
                  <a:lnTo>
                    <a:pt x="1015" y="26"/>
                  </a:lnTo>
                  <a:lnTo>
                    <a:pt x="1021" y="26"/>
                  </a:lnTo>
                  <a:lnTo>
                    <a:pt x="1016" y="29"/>
                  </a:lnTo>
                  <a:lnTo>
                    <a:pt x="1017" y="31"/>
                  </a:lnTo>
                  <a:lnTo>
                    <a:pt x="1025" y="31"/>
                  </a:lnTo>
                  <a:lnTo>
                    <a:pt x="1043" y="30"/>
                  </a:lnTo>
                  <a:lnTo>
                    <a:pt x="1040" y="30"/>
                  </a:lnTo>
                  <a:lnTo>
                    <a:pt x="1038" y="30"/>
                  </a:lnTo>
                  <a:lnTo>
                    <a:pt x="1036" y="30"/>
                  </a:lnTo>
                  <a:lnTo>
                    <a:pt x="1035" y="33"/>
                  </a:lnTo>
                  <a:lnTo>
                    <a:pt x="1041" y="35"/>
                  </a:lnTo>
                  <a:lnTo>
                    <a:pt x="1048" y="35"/>
                  </a:lnTo>
                  <a:lnTo>
                    <a:pt x="1055" y="35"/>
                  </a:lnTo>
                  <a:lnTo>
                    <a:pt x="1063" y="34"/>
                  </a:lnTo>
                  <a:lnTo>
                    <a:pt x="1070" y="31"/>
                  </a:lnTo>
                  <a:lnTo>
                    <a:pt x="1077" y="29"/>
                  </a:lnTo>
                  <a:lnTo>
                    <a:pt x="1084" y="27"/>
                  </a:lnTo>
                  <a:lnTo>
                    <a:pt x="1091" y="24"/>
                  </a:lnTo>
                  <a:lnTo>
                    <a:pt x="1084" y="28"/>
                  </a:lnTo>
                  <a:lnTo>
                    <a:pt x="1077" y="31"/>
                  </a:lnTo>
                  <a:lnTo>
                    <a:pt x="1069" y="35"/>
                  </a:lnTo>
                  <a:lnTo>
                    <a:pt x="1061" y="36"/>
                  </a:lnTo>
                  <a:lnTo>
                    <a:pt x="1054" y="38"/>
                  </a:lnTo>
                  <a:lnTo>
                    <a:pt x="1046" y="39"/>
                  </a:lnTo>
                  <a:lnTo>
                    <a:pt x="1038" y="41"/>
                  </a:lnTo>
                  <a:lnTo>
                    <a:pt x="1031" y="42"/>
                  </a:lnTo>
                  <a:lnTo>
                    <a:pt x="1023" y="43"/>
                  </a:lnTo>
                  <a:lnTo>
                    <a:pt x="1015" y="46"/>
                  </a:lnTo>
                  <a:lnTo>
                    <a:pt x="1006" y="48"/>
                  </a:lnTo>
                  <a:lnTo>
                    <a:pt x="998" y="48"/>
                  </a:lnTo>
                  <a:lnTo>
                    <a:pt x="1002" y="45"/>
                  </a:lnTo>
                  <a:lnTo>
                    <a:pt x="1007" y="43"/>
                  </a:lnTo>
                  <a:lnTo>
                    <a:pt x="1011" y="43"/>
                  </a:lnTo>
                  <a:lnTo>
                    <a:pt x="1017" y="42"/>
                  </a:lnTo>
                  <a:lnTo>
                    <a:pt x="1023" y="42"/>
                  </a:lnTo>
                  <a:lnTo>
                    <a:pt x="1028" y="39"/>
                  </a:lnTo>
                  <a:lnTo>
                    <a:pt x="1031" y="37"/>
                  </a:lnTo>
                  <a:lnTo>
                    <a:pt x="1035" y="33"/>
                  </a:lnTo>
                  <a:lnTo>
                    <a:pt x="1025" y="34"/>
                  </a:lnTo>
                  <a:lnTo>
                    <a:pt x="1016" y="35"/>
                  </a:lnTo>
                  <a:lnTo>
                    <a:pt x="1008" y="36"/>
                  </a:lnTo>
                  <a:lnTo>
                    <a:pt x="999" y="38"/>
                  </a:lnTo>
                  <a:lnTo>
                    <a:pt x="990" y="41"/>
                  </a:lnTo>
                  <a:lnTo>
                    <a:pt x="981" y="43"/>
                  </a:lnTo>
                  <a:lnTo>
                    <a:pt x="972" y="45"/>
                  </a:lnTo>
                  <a:lnTo>
                    <a:pt x="963" y="48"/>
                  </a:lnTo>
                  <a:lnTo>
                    <a:pt x="968" y="50"/>
                  </a:lnTo>
                  <a:lnTo>
                    <a:pt x="972" y="50"/>
                  </a:lnTo>
                  <a:lnTo>
                    <a:pt x="976" y="50"/>
                  </a:lnTo>
                  <a:lnTo>
                    <a:pt x="980" y="50"/>
                  </a:lnTo>
                  <a:lnTo>
                    <a:pt x="977" y="52"/>
                  </a:lnTo>
                  <a:lnTo>
                    <a:pt x="972" y="53"/>
                  </a:lnTo>
                  <a:lnTo>
                    <a:pt x="968" y="53"/>
                  </a:lnTo>
                  <a:lnTo>
                    <a:pt x="963" y="53"/>
                  </a:lnTo>
                  <a:lnTo>
                    <a:pt x="964" y="50"/>
                  </a:lnTo>
                  <a:lnTo>
                    <a:pt x="961" y="48"/>
                  </a:lnTo>
                  <a:lnTo>
                    <a:pt x="953" y="49"/>
                  </a:lnTo>
                  <a:lnTo>
                    <a:pt x="938" y="53"/>
                  </a:lnTo>
                  <a:lnTo>
                    <a:pt x="939" y="54"/>
                  </a:lnTo>
                  <a:lnTo>
                    <a:pt x="940" y="56"/>
                  </a:lnTo>
                  <a:lnTo>
                    <a:pt x="942" y="56"/>
                  </a:lnTo>
                  <a:lnTo>
                    <a:pt x="943" y="56"/>
                  </a:lnTo>
                  <a:lnTo>
                    <a:pt x="935" y="58"/>
                  </a:lnTo>
                  <a:lnTo>
                    <a:pt x="927" y="59"/>
                  </a:lnTo>
                  <a:lnTo>
                    <a:pt x="918" y="59"/>
                  </a:lnTo>
                  <a:lnTo>
                    <a:pt x="910" y="59"/>
                  </a:lnTo>
                  <a:lnTo>
                    <a:pt x="919" y="58"/>
                  </a:lnTo>
                  <a:lnTo>
                    <a:pt x="920" y="57"/>
                  </a:lnTo>
                  <a:lnTo>
                    <a:pt x="916" y="54"/>
                  </a:lnTo>
                  <a:lnTo>
                    <a:pt x="909" y="53"/>
                  </a:lnTo>
                  <a:lnTo>
                    <a:pt x="901" y="53"/>
                  </a:lnTo>
                  <a:lnTo>
                    <a:pt x="895" y="53"/>
                  </a:lnTo>
                  <a:lnTo>
                    <a:pt x="894" y="56"/>
                  </a:lnTo>
                  <a:lnTo>
                    <a:pt x="901" y="59"/>
                  </a:lnTo>
                  <a:lnTo>
                    <a:pt x="894" y="59"/>
                  </a:lnTo>
                  <a:lnTo>
                    <a:pt x="886" y="58"/>
                  </a:lnTo>
                  <a:lnTo>
                    <a:pt x="880" y="58"/>
                  </a:lnTo>
                  <a:lnTo>
                    <a:pt x="874" y="60"/>
                  </a:lnTo>
                  <a:lnTo>
                    <a:pt x="866" y="62"/>
                  </a:lnTo>
                  <a:lnTo>
                    <a:pt x="856" y="65"/>
                  </a:lnTo>
                  <a:lnTo>
                    <a:pt x="843" y="67"/>
                  </a:lnTo>
                  <a:lnTo>
                    <a:pt x="830" y="69"/>
                  </a:lnTo>
                  <a:lnTo>
                    <a:pt x="817" y="71"/>
                  </a:lnTo>
                  <a:lnTo>
                    <a:pt x="804" y="72"/>
                  </a:lnTo>
                  <a:lnTo>
                    <a:pt x="794" y="71"/>
                  </a:lnTo>
                  <a:lnTo>
                    <a:pt x="786" y="69"/>
                  </a:lnTo>
                  <a:lnTo>
                    <a:pt x="792" y="67"/>
                  </a:lnTo>
                  <a:lnTo>
                    <a:pt x="788" y="65"/>
                  </a:lnTo>
                  <a:lnTo>
                    <a:pt x="779" y="62"/>
                  </a:lnTo>
                  <a:lnTo>
                    <a:pt x="765" y="62"/>
                  </a:lnTo>
                  <a:lnTo>
                    <a:pt x="752" y="64"/>
                  </a:lnTo>
                  <a:lnTo>
                    <a:pt x="743" y="65"/>
                  </a:lnTo>
                  <a:lnTo>
                    <a:pt x="741" y="69"/>
                  </a:lnTo>
                  <a:lnTo>
                    <a:pt x="749" y="75"/>
                  </a:lnTo>
                  <a:lnTo>
                    <a:pt x="728" y="74"/>
                  </a:lnTo>
                  <a:lnTo>
                    <a:pt x="706" y="73"/>
                  </a:lnTo>
                  <a:lnTo>
                    <a:pt x="685" y="73"/>
                  </a:lnTo>
                  <a:lnTo>
                    <a:pt x="664" y="72"/>
                  </a:lnTo>
                  <a:lnTo>
                    <a:pt x="644" y="72"/>
                  </a:lnTo>
                  <a:lnTo>
                    <a:pt x="622" y="73"/>
                  </a:lnTo>
                  <a:lnTo>
                    <a:pt x="601" y="75"/>
                  </a:lnTo>
                  <a:lnTo>
                    <a:pt x="579" y="79"/>
                  </a:lnTo>
                  <a:lnTo>
                    <a:pt x="580" y="81"/>
                  </a:lnTo>
                  <a:lnTo>
                    <a:pt x="580" y="83"/>
                  </a:lnTo>
                  <a:lnTo>
                    <a:pt x="577" y="86"/>
                  </a:lnTo>
                  <a:lnTo>
                    <a:pt x="573" y="87"/>
                  </a:lnTo>
                  <a:lnTo>
                    <a:pt x="575" y="86"/>
                  </a:lnTo>
                  <a:lnTo>
                    <a:pt x="576" y="84"/>
                  </a:lnTo>
                  <a:lnTo>
                    <a:pt x="576" y="82"/>
                  </a:lnTo>
                  <a:lnTo>
                    <a:pt x="564" y="82"/>
                  </a:lnTo>
                  <a:lnTo>
                    <a:pt x="553" y="82"/>
                  </a:lnTo>
                  <a:lnTo>
                    <a:pt x="540" y="82"/>
                  </a:lnTo>
                  <a:lnTo>
                    <a:pt x="528" y="83"/>
                  </a:lnTo>
                  <a:lnTo>
                    <a:pt x="517" y="84"/>
                  </a:lnTo>
                  <a:lnTo>
                    <a:pt x="505" y="87"/>
                  </a:lnTo>
                  <a:lnTo>
                    <a:pt x="494" y="89"/>
                  </a:lnTo>
                  <a:lnTo>
                    <a:pt x="482" y="90"/>
                  </a:lnTo>
                  <a:lnTo>
                    <a:pt x="471" y="92"/>
                  </a:lnTo>
                  <a:lnTo>
                    <a:pt x="459" y="95"/>
                  </a:lnTo>
                  <a:lnTo>
                    <a:pt x="448" y="96"/>
                  </a:lnTo>
                  <a:lnTo>
                    <a:pt x="436" y="97"/>
                  </a:lnTo>
                  <a:lnTo>
                    <a:pt x="425" y="98"/>
                  </a:lnTo>
                  <a:lnTo>
                    <a:pt x="412" y="99"/>
                  </a:lnTo>
                  <a:lnTo>
                    <a:pt x="400" y="99"/>
                  </a:lnTo>
                  <a:lnTo>
                    <a:pt x="389" y="98"/>
                  </a:lnTo>
                  <a:lnTo>
                    <a:pt x="377" y="101"/>
                  </a:lnTo>
                  <a:lnTo>
                    <a:pt x="364" y="103"/>
                  </a:lnTo>
                  <a:lnTo>
                    <a:pt x="347" y="105"/>
                  </a:lnTo>
                  <a:lnTo>
                    <a:pt x="330" y="109"/>
                  </a:lnTo>
                  <a:lnTo>
                    <a:pt x="311" y="112"/>
                  </a:lnTo>
                  <a:lnTo>
                    <a:pt x="292" y="115"/>
                  </a:lnTo>
                  <a:lnTo>
                    <a:pt x="271" y="120"/>
                  </a:lnTo>
                  <a:lnTo>
                    <a:pt x="251" y="125"/>
                  </a:lnTo>
                  <a:lnTo>
                    <a:pt x="231" y="129"/>
                  </a:lnTo>
                  <a:lnTo>
                    <a:pt x="211" y="135"/>
                  </a:lnTo>
                  <a:lnTo>
                    <a:pt x="192" y="141"/>
                  </a:lnTo>
                  <a:lnTo>
                    <a:pt x="173" y="148"/>
                  </a:lnTo>
                  <a:lnTo>
                    <a:pt x="157" y="156"/>
                  </a:lnTo>
                  <a:lnTo>
                    <a:pt x="142" y="164"/>
                  </a:lnTo>
                  <a:lnTo>
                    <a:pt x="130" y="173"/>
                  </a:lnTo>
                  <a:lnTo>
                    <a:pt x="119" y="182"/>
                  </a:lnTo>
                  <a:lnTo>
                    <a:pt x="113" y="185"/>
                  </a:lnTo>
                  <a:lnTo>
                    <a:pt x="105" y="187"/>
                  </a:lnTo>
                  <a:lnTo>
                    <a:pt x="96" y="189"/>
                  </a:lnTo>
                  <a:lnTo>
                    <a:pt x="87" y="193"/>
                  </a:lnTo>
                  <a:lnTo>
                    <a:pt x="77" y="196"/>
                  </a:lnTo>
                  <a:lnTo>
                    <a:pt x="66" y="200"/>
                  </a:lnTo>
                  <a:lnTo>
                    <a:pt x="56" y="202"/>
                  </a:lnTo>
                  <a:lnTo>
                    <a:pt x="45" y="203"/>
                  </a:lnTo>
                  <a:lnTo>
                    <a:pt x="29" y="193"/>
                  </a:lnTo>
                  <a:lnTo>
                    <a:pt x="18" y="182"/>
                  </a:lnTo>
                  <a:lnTo>
                    <a:pt x="11" y="171"/>
                  </a:lnTo>
                  <a:lnTo>
                    <a:pt x="6" y="159"/>
                  </a:lnTo>
                  <a:lnTo>
                    <a:pt x="3" y="148"/>
                  </a:lnTo>
                  <a:lnTo>
                    <a:pt x="2" y="136"/>
                  </a:lnTo>
                  <a:lnTo>
                    <a:pt x="2" y="126"/>
                  </a:lnTo>
                  <a:lnTo>
                    <a:pt x="0" y="115"/>
                  </a:lnTo>
                  <a:lnTo>
                    <a:pt x="2" y="87"/>
                  </a:lnTo>
                  <a:lnTo>
                    <a:pt x="9" y="58"/>
                  </a:lnTo>
                  <a:lnTo>
                    <a:pt x="18" y="29"/>
                  </a:lnTo>
                  <a:lnTo>
                    <a:pt x="27" y="0"/>
                  </a:lnTo>
                  <a:lnTo>
                    <a:pt x="1038"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44" name="Freeform 49">
              <a:extLst>
                <a:ext uri="{FF2B5EF4-FFF2-40B4-BE49-F238E27FC236}">
                  <a16:creationId xmlns:a16="http://schemas.microsoft.com/office/drawing/2014/main" id="{21F1C957-8029-49A1-85D3-AA9AD663E921}"/>
                </a:ext>
              </a:extLst>
            </p:cNvPr>
            <p:cNvSpPr>
              <a:spLocks/>
            </p:cNvSpPr>
            <p:nvPr/>
          </p:nvSpPr>
          <p:spPr bwMode="auto">
            <a:xfrm>
              <a:off x="3772" y="1394"/>
              <a:ext cx="311" cy="51"/>
            </a:xfrm>
            <a:custGeom>
              <a:avLst/>
              <a:gdLst>
                <a:gd name="T0" fmla="*/ 3 w 623"/>
                <a:gd name="T1" fmla="*/ 36 h 103"/>
                <a:gd name="T2" fmla="*/ 18 w 623"/>
                <a:gd name="T3" fmla="*/ 21 h 103"/>
                <a:gd name="T4" fmla="*/ 32 w 623"/>
                <a:gd name="T5" fmla="*/ 10 h 103"/>
                <a:gd name="T6" fmla="*/ 57 w 623"/>
                <a:gd name="T7" fmla="*/ 5 h 103"/>
                <a:gd name="T8" fmla="*/ 94 w 623"/>
                <a:gd name="T9" fmla="*/ 1 h 103"/>
                <a:gd name="T10" fmla="*/ 138 w 623"/>
                <a:gd name="T11" fmla="*/ 2 h 103"/>
                <a:gd name="T12" fmla="*/ 161 w 623"/>
                <a:gd name="T13" fmla="*/ 3 h 103"/>
                <a:gd name="T14" fmla="*/ 179 w 623"/>
                <a:gd name="T15" fmla="*/ 1 h 103"/>
                <a:gd name="T16" fmla="*/ 187 w 623"/>
                <a:gd name="T17" fmla="*/ 8 h 103"/>
                <a:gd name="T18" fmla="*/ 184 w 623"/>
                <a:gd name="T19" fmla="*/ 9 h 103"/>
                <a:gd name="T20" fmla="*/ 193 w 623"/>
                <a:gd name="T21" fmla="*/ 13 h 103"/>
                <a:gd name="T22" fmla="*/ 211 w 623"/>
                <a:gd name="T23" fmla="*/ 13 h 103"/>
                <a:gd name="T24" fmla="*/ 234 w 623"/>
                <a:gd name="T25" fmla="*/ 11 h 103"/>
                <a:gd name="T26" fmla="*/ 235 w 623"/>
                <a:gd name="T27" fmla="*/ 8 h 103"/>
                <a:gd name="T28" fmla="*/ 243 w 623"/>
                <a:gd name="T29" fmla="*/ 6 h 103"/>
                <a:gd name="T30" fmla="*/ 257 w 623"/>
                <a:gd name="T31" fmla="*/ 4 h 103"/>
                <a:gd name="T32" fmla="*/ 252 w 623"/>
                <a:gd name="T33" fmla="*/ 4 h 103"/>
                <a:gd name="T34" fmla="*/ 242 w 623"/>
                <a:gd name="T35" fmla="*/ 6 h 103"/>
                <a:gd name="T36" fmla="*/ 244 w 623"/>
                <a:gd name="T37" fmla="*/ 11 h 103"/>
                <a:gd name="T38" fmla="*/ 256 w 623"/>
                <a:gd name="T39" fmla="*/ 10 h 103"/>
                <a:gd name="T40" fmla="*/ 249 w 623"/>
                <a:gd name="T41" fmla="*/ 12 h 103"/>
                <a:gd name="T42" fmla="*/ 244 w 623"/>
                <a:gd name="T43" fmla="*/ 14 h 103"/>
                <a:gd name="T44" fmla="*/ 235 w 623"/>
                <a:gd name="T45" fmla="*/ 14 h 103"/>
                <a:gd name="T46" fmla="*/ 235 w 623"/>
                <a:gd name="T47" fmla="*/ 14 h 103"/>
                <a:gd name="T48" fmla="*/ 222 w 623"/>
                <a:gd name="T49" fmla="*/ 12 h 103"/>
                <a:gd name="T50" fmla="*/ 206 w 623"/>
                <a:gd name="T51" fmla="*/ 15 h 103"/>
                <a:gd name="T52" fmla="*/ 215 w 623"/>
                <a:gd name="T53" fmla="*/ 17 h 103"/>
                <a:gd name="T54" fmla="*/ 213 w 623"/>
                <a:gd name="T55" fmla="*/ 20 h 103"/>
                <a:gd name="T56" fmla="*/ 218 w 623"/>
                <a:gd name="T57" fmla="*/ 21 h 103"/>
                <a:gd name="T58" fmla="*/ 220 w 623"/>
                <a:gd name="T59" fmla="*/ 25 h 103"/>
                <a:gd name="T60" fmla="*/ 226 w 623"/>
                <a:gd name="T61" fmla="*/ 26 h 103"/>
                <a:gd name="T62" fmla="*/ 243 w 623"/>
                <a:gd name="T63" fmla="*/ 26 h 103"/>
                <a:gd name="T64" fmla="*/ 249 w 623"/>
                <a:gd name="T65" fmla="*/ 24 h 103"/>
                <a:gd name="T66" fmla="*/ 253 w 623"/>
                <a:gd name="T67" fmla="*/ 26 h 103"/>
                <a:gd name="T68" fmla="*/ 262 w 623"/>
                <a:gd name="T69" fmla="*/ 25 h 103"/>
                <a:gd name="T70" fmla="*/ 267 w 623"/>
                <a:gd name="T71" fmla="*/ 22 h 103"/>
                <a:gd name="T72" fmla="*/ 276 w 623"/>
                <a:gd name="T73" fmla="*/ 24 h 103"/>
                <a:gd name="T74" fmla="*/ 282 w 623"/>
                <a:gd name="T75" fmla="*/ 22 h 103"/>
                <a:gd name="T76" fmla="*/ 290 w 623"/>
                <a:gd name="T77" fmla="*/ 22 h 103"/>
                <a:gd name="T78" fmla="*/ 300 w 623"/>
                <a:gd name="T79" fmla="*/ 22 h 103"/>
                <a:gd name="T80" fmla="*/ 285 w 623"/>
                <a:gd name="T81" fmla="*/ 24 h 103"/>
                <a:gd name="T82" fmla="*/ 268 w 623"/>
                <a:gd name="T83" fmla="*/ 28 h 103"/>
                <a:gd name="T84" fmla="*/ 259 w 623"/>
                <a:gd name="T85" fmla="*/ 28 h 103"/>
                <a:gd name="T86" fmla="*/ 255 w 623"/>
                <a:gd name="T87" fmla="*/ 29 h 103"/>
                <a:gd name="T88" fmla="*/ 250 w 623"/>
                <a:gd name="T89" fmla="*/ 32 h 103"/>
                <a:gd name="T90" fmla="*/ 260 w 623"/>
                <a:gd name="T91" fmla="*/ 34 h 103"/>
                <a:gd name="T92" fmla="*/ 273 w 623"/>
                <a:gd name="T93" fmla="*/ 30 h 103"/>
                <a:gd name="T94" fmla="*/ 278 w 623"/>
                <a:gd name="T95" fmla="*/ 30 h 103"/>
                <a:gd name="T96" fmla="*/ 287 w 623"/>
                <a:gd name="T97" fmla="*/ 32 h 103"/>
                <a:gd name="T98" fmla="*/ 282 w 623"/>
                <a:gd name="T99" fmla="*/ 36 h 103"/>
                <a:gd name="T100" fmla="*/ 296 w 623"/>
                <a:gd name="T101" fmla="*/ 36 h 103"/>
                <a:gd name="T102" fmla="*/ 294 w 623"/>
                <a:gd name="T103" fmla="*/ 39 h 103"/>
                <a:gd name="T104" fmla="*/ 275 w 623"/>
                <a:gd name="T105" fmla="*/ 39 h 103"/>
                <a:gd name="T106" fmla="*/ 278 w 623"/>
                <a:gd name="T107" fmla="*/ 42 h 103"/>
                <a:gd name="T108" fmla="*/ 277 w 623"/>
                <a:gd name="T109" fmla="*/ 47 h 103"/>
                <a:gd name="T110" fmla="*/ 303 w 623"/>
                <a:gd name="T111" fmla="*/ 48 h 103"/>
                <a:gd name="T112" fmla="*/ 311 w 623"/>
                <a:gd name="T113" fmla="*/ 50 h 103"/>
                <a:gd name="T114" fmla="*/ 309 w 623"/>
                <a:gd name="T115" fmla="*/ 51 h 1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3" h="103">
                  <a:moveTo>
                    <a:pt x="0" y="103"/>
                  </a:moveTo>
                  <a:lnTo>
                    <a:pt x="3" y="91"/>
                  </a:lnTo>
                  <a:lnTo>
                    <a:pt x="5" y="81"/>
                  </a:lnTo>
                  <a:lnTo>
                    <a:pt x="7" y="72"/>
                  </a:lnTo>
                  <a:lnTo>
                    <a:pt x="11" y="65"/>
                  </a:lnTo>
                  <a:lnTo>
                    <a:pt x="21" y="59"/>
                  </a:lnTo>
                  <a:lnTo>
                    <a:pt x="29" y="51"/>
                  </a:lnTo>
                  <a:lnTo>
                    <a:pt x="37" y="43"/>
                  </a:lnTo>
                  <a:lnTo>
                    <a:pt x="44" y="35"/>
                  </a:lnTo>
                  <a:lnTo>
                    <a:pt x="48" y="30"/>
                  </a:lnTo>
                  <a:lnTo>
                    <a:pt x="55" y="25"/>
                  </a:lnTo>
                  <a:lnTo>
                    <a:pt x="65" y="21"/>
                  </a:lnTo>
                  <a:lnTo>
                    <a:pt x="76" y="17"/>
                  </a:lnTo>
                  <a:lnTo>
                    <a:pt x="89" y="14"/>
                  </a:lnTo>
                  <a:lnTo>
                    <a:pt x="102" y="12"/>
                  </a:lnTo>
                  <a:lnTo>
                    <a:pt x="114" y="10"/>
                  </a:lnTo>
                  <a:lnTo>
                    <a:pt x="124" y="10"/>
                  </a:lnTo>
                  <a:lnTo>
                    <a:pt x="146" y="6"/>
                  </a:lnTo>
                  <a:lnTo>
                    <a:pt x="167" y="3"/>
                  </a:lnTo>
                  <a:lnTo>
                    <a:pt x="189" y="2"/>
                  </a:lnTo>
                  <a:lnTo>
                    <a:pt x="211" y="0"/>
                  </a:lnTo>
                  <a:lnTo>
                    <a:pt x="233" y="2"/>
                  </a:lnTo>
                  <a:lnTo>
                    <a:pt x="254" y="2"/>
                  </a:lnTo>
                  <a:lnTo>
                    <a:pt x="276" y="4"/>
                  </a:lnTo>
                  <a:lnTo>
                    <a:pt x="297" y="5"/>
                  </a:lnTo>
                  <a:lnTo>
                    <a:pt x="305" y="6"/>
                  </a:lnTo>
                  <a:lnTo>
                    <a:pt x="314" y="6"/>
                  </a:lnTo>
                  <a:lnTo>
                    <a:pt x="323" y="6"/>
                  </a:lnTo>
                  <a:lnTo>
                    <a:pt x="332" y="6"/>
                  </a:lnTo>
                  <a:lnTo>
                    <a:pt x="342" y="5"/>
                  </a:lnTo>
                  <a:lnTo>
                    <a:pt x="351" y="4"/>
                  </a:lnTo>
                  <a:lnTo>
                    <a:pt x="359" y="3"/>
                  </a:lnTo>
                  <a:lnTo>
                    <a:pt x="368" y="2"/>
                  </a:lnTo>
                  <a:lnTo>
                    <a:pt x="367" y="7"/>
                  </a:lnTo>
                  <a:lnTo>
                    <a:pt x="369" y="13"/>
                  </a:lnTo>
                  <a:lnTo>
                    <a:pt x="374" y="17"/>
                  </a:lnTo>
                  <a:lnTo>
                    <a:pt x="380" y="17"/>
                  </a:lnTo>
                  <a:lnTo>
                    <a:pt x="376" y="19"/>
                  </a:lnTo>
                  <a:lnTo>
                    <a:pt x="372" y="19"/>
                  </a:lnTo>
                  <a:lnTo>
                    <a:pt x="368" y="19"/>
                  </a:lnTo>
                  <a:lnTo>
                    <a:pt x="367" y="20"/>
                  </a:lnTo>
                  <a:lnTo>
                    <a:pt x="373" y="23"/>
                  </a:lnTo>
                  <a:lnTo>
                    <a:pt x="380" y="25"/>
                  </a:lnTo>
                  <a:lnTo>
                    <a:pt x="387" y="27"/>
                  </a:lnTo>
                  <a:lnTo>
                    <a:pt x="391" y="27"/>
                  </a:lnTo>
                  <a:lnTo>
                    <a:pt x="402" y="26"/>
                  </a:lnTo>
                  <a:lnTo>
                    <a:pt x="413" y="26"/>
                  </a:lnTo>
                  <a:lnTo>
                    <a:pt x="423" y="26"/>
                  </a:lnTo>
                  <a:lnTo>
                    <a:pt x="435" y="26"/>
                  </a:lnTo>
                  <a:lnTo>
                    <a:pt x="446" y="25"/>
                  </a:lnTo>
                  <a:lnTo>
                    <a:pt x="457" y="23"/>
                  </a:lnTo>
                  <a:lnTo>
                    <a:pt x="468" y="22"/>
                  </a:lnTo>
                  <a:lnTo>
                    <a:pt x="479" y="19"/>
                  </a:lnTo>
                  <a:lnTo>
                    <a:pt x="476" y="17"/>
                  </a:lnTo>
                  <a:lnTo>
                    <a:pt x="473" y="15"/>
                  </a:lnTo>
                  <a:lnTo>
                    <a:pt x="470" y="17"/>
                  </a:lnTo>
                  <a:lnTo>
                    <a:pt x="467" y="17"/>
                  </a:lnTo>
                  <a:lnTo>
                    <a:pt x="474" y="14"/>
                  </a:lnTo>
                  <a:lnTo>
                    <a:pt x="480" y="13"/>
                  </a:lnTo>
                  <a:lnTo>
                    <a:pt x="487" y="12"/>
                  </a:lnTo>
                  <a:lnTo>
                    <a:pt x="494" y="11"/>
                  </a:lnTo>
                  <a:lnTo>
                    <a:pt x="501" y="10"/>
                  </a:lnTo>
                  <a:lnTo>
                    <a:pt x="508" y="9"/>
                  </a:lnTo>
                  <a:lnTo>
                    <a:pt x="514" y="9"/>
                  </a:lnTo>
                  <a:lnTo>
                    <a:pt x="521" y="7"/>
                  </a:lnTo>
                  <a:lnTo>
                    <a:pt x="516" y="9"/>
                  </a:lnTo>
                  <a:lnTo>
                    <a:pt x="510" y="9"/>
                  </a:lnTo>
                  <a:lnTo>
                    <a:pt x="504" y="9"/>
                  </a:lnTo>
                  <a:lnTo>
                    <a:pt x="498" y="10"/>
                  </a:lnTo>
                  <a:lnTo>
                    <a:pt x="493" y="10"/>
                  </a:lnTo>
                  <a:lnTo>
                    <a:pt x="488" y="11"/>
                  </a:lnTo>
                  <a:lnTo>
                    <a:pt x="485" y="13"/>
                  </a:lnTo>
                  <a:lnTo>
                    <a:pt x="482" y="17"/>
                  </a:lnTo>
                  <a:lnTo>
                    <a:pt x="482" y="20"/>
                  </a:lnTo>
                  <a:lnTo>
                    <a:pt x="485" y="21"/>
                  </a:lnTo>
                  <a:lnTo>
                    <a:pt x="489" y="22"/>
                  </a:lnTo>
                  <a:lnTo>
                    <a:pt x="494" y="22"/>
                  </a:lnTo>
                  <a:lnTo>
                    <a:pt x="501" y="21"/>
                  </a:lnTo>
                  <a:lnTo>
                    <a:pt x="506" y="21"/>
                  </a:lnTo>
                  <a:lnTo>
                    <a:pt x="512" y="20"/>
                  </a:lnTo>
                  <a:lnTo>
                    <a:pt x="518" y="21"/>
                  </a:lnTo>
                  <a:lnTo>
                    <a:pt x="509" y="22"/>
                  </a:lnTo>
                  <a:lnTo>
                    <a:pt x="501" y="23"/>
                  </a:lnTo>
                  <a:lnTo>
                    <a:pt x="498" y="25"/>
                  </a:lnTo>
                  <a:lnTo>
                    <a:pt x="504" y="27"/>
                  </a:lnTo>
                  <a:lnTo>
                    <a:pt x="499" y="28"/>
                  </a:lnTo>
                  <a:lnTo>
                    <a:pt x="495" y="29"/>
                  </a:lnTo>
                  <a:lnTo>
                    <a:pt x="489" y="29"/>
                  </a:lnTo>
                  <a:lnTo>
                    <a:pt x="485" y="29"/>
                  </a:lnTo>
                  <a:lnTo>
                    <a:pt x="480" y="29"/>
                  </a:lnTo>
                  <a:lnTo>
                    <a:pt x="474" y="29"/>
                  </a:lnTo>
                  <a:lnTo>
                    <a:pt x="470" y="29"/>
                  </a:lnTo>
                  <a:lnTo>
                    <a:pt x="465" y="30"/>
                  </a:lnTo>
                  <a:lnTo>
                    <a:pt x="466" y="30"/>
                  </a:lnTo>
                  <a:lnTo>
                    <a:pt x="468" y="29"/>
                  </a:lnTo>
                  <a:lnTo>
                    <a:pt x="470" y="28"/>
                  </a:lnTo>
                  <a:lnTo>
                    <a:pt x="471" y="27"/>
                  </a:lnTo>
                  <a:lnTo>
                    <a:pt x="463" y="26"/>
                  </a:lnTo>
                  <a:lnTo>
                    <a:pt x="455" y="25"/>
                  </a:lnTo>
                  <a:lnTo>
                    <a:pt x="445" y="25"/>
                  </a:lnTo>
                  <a:lnTo>
                    <a:pt x="437" y="26"/>
                  </a:lnTo>
                  <a:lnTo>
                    <a:pt x="429" y="27"/>
                  </a:lnTo>
                  <a:lnTo>
                    <a:pt x="421" y="28"/>
                  </a:lnTo>
                  <a:lnTo>
                    <a:pt x="413" y="30"/>
                  </a:lnTo>
                  <a:lnTo>
                    <a:pt x="405" y="33"/>
                  </a:lnTo>
                  <a:lnTo>
                    <a:pt x="413" y="36"/>
                  </a:lnTo>
                  <a:lnTo>
                    <a:pt x="422" y="36"/>
                  </a:lnTo>
                  <a:lnTo>
                    <a:pt x="430" y="34"/>
                  </a:lnTo>
                  <a:lnTo>
                    <a:pt x="438" y="33"/>
                  </a:lnTo>
                  <a:lnTo>
                    <a:pt x="434" y="35"/>
                  </a:lnTo>
                  <a:lnTo>
                    <a:pt x="430" y="37"/>
                  </a:lnTo>
                  <a:lnTo>
                    <a:pt x="426" y="40"/>
                  </a:lnTo>
                  <a:lnTo>
                    <a:pt x="423" y="42"/>
                  </a:lnTo>
                  <a:lnTo>
                    <a:pt x="423" y="43"/>
                  </a:lnTo>
                  <a:lnTo>
                    <a:pt x="427" y="44"/>
                  </a:lnTo>
                  <a:lnTo>
                    <a:pt x="436" y="43"/>
                  </a:lnTo>
                  <a:lnTo>
                    <a:pt x="450" y="42"/>
                  </a:lnTo>
                  <a:lnTo>
                    <a:pt x="445" y="45"/>
                  </a:lnTo>
                  <a:lnTo>
                    <a:pt x="442" y="49"/>
                  </a:lnTo>
                  <a:lnTo>
                    <a:pt x="440" y="51"/>
                  </a:lnTo>
                  <a:lnTo>
                    <a:pt x="440" y="53"/>
                  </a:lnTo>
                  <a:lnTo>
                    <a:pt x="441" y="55"/>
                  </a:lnTo>
                  <a:lnTo>
                    <a:pt x="445" y="56"/>
                  </a:lnTo>
                  <a:lnTo>
                    <a:pt x="453" y="53"/>
                  </a:lnTo>
                  <a:lnTo>
                    <a:pt x="465" y="50"/>
                  </a:lnTo>
                  <a:lnTo>
                    <a:pt x="472" y="53"/>
                  </a:lnTo>
                  <a:lnTo>
                    <a:pt x="480" y="55"/>
                  </a:lnTo>
                  <a:lnTo>
                    <a:pt x="486" y="53"/>
                  </a:lnTo>
                  <a:lnTo>
                    <a:pt x="485" y="50"/>
                  </a:lnTo>
                  <a:lnTo>
                    <a:pt x="489" y="51"/>
                  </a:lnTo>
                  <a:lnTo>
                    <a:pt x="495" y="50"/>
                  </a:lnTo>
                  <a:lnTo>
                    <a:pt x="499" y="49"/>
                  </a:lnTo>
                  <a:lnTo>
                    <a:pt x="504" y="48"/>
                  </a:lnTo>
                  <a:lnTo>
                    <a:pt x="504" y="49"/>
                  </a:lnTo>
                  <a:lnTo>
                    <a:pt x="505" y="51"/>
                  </a:lnTo>
                  <a:lnTo>
                    <a:pt x="506" y="52"/>
                  </a:lnTo>
                  <a:lnTo>
                    <a:pt x="513" y="49"/>
                  </a:lnTo>
                  <a:lnTo>
                    <a:pt x="519" y="49"/>
                  </a:lnTo>
                  <a:lnTo>
                    <a:pt x="525" y="50"/>
                  </a:lnTo>
                  <a:lnTo>
                    <a:pt x="533" y="50"/>
                  </a:lnTo>
                  <a:lnTo>
                    <a:pt x="534" y="49"/>
                  </a:lnTo>
                  <a:lnTo>
                    <a:pt x="535" y="48"/>
                  </a:lnTo>
                  <a:lnTo>
                    <a:pt x="535" y="45"/>
                  </a:lnTo>
                  <a:lnTo>
                    <a:pt x="535" y="43"/>
                  </a:lnTo>
                  <a:lnTo>
                    <a:pt x="541" y="45"/>
                  </a:lnTo>
                  <a:lnTo>
                    <a:pt x="548" y="48"/>
                  </a:lnTo>
                  <a:lnTo>
                    <a:pt x="553" y="48"/>
                  </a:lnTo>
                  <a:lnTo>
                    <a:pt x="558" y="49"/>
                  </a:lnTo>
                  <a:lnTo>
                    <a:pt x="562" y="48"/>
                  </a:lnTo>
                  <a:lnTo>
                    <a:pt x="564" y="48"/>
                  </a:lnTo>
                  <a:lnTo>
                    <a:pt x="565" y="45"/>
                  </a:lnTo>
                  <a:lnTo>
                    <a:pt x="564" y="44"/>
                  </a:lnTo>
                  <a:lnTo>
                    <a:pt x="570" y="44"/>
                  </a:lnTo>
                  <a:lnTo>
                    <a:pt x="574" y="44"/>
                  </a:lnTo>
                  <a:lnTo>
                    <a:pt x="580" y="44"/>
                  </a:lnTo>
                  <a:lnTo>
                    <a:pt x="585" y="45"/>
                  </a:lnTo>
                  <a:lnTo>
                    <a:pt x="591" y="45"/>
                  </a:lnTo>
                  <a:lnTo>
                    <a:pt x="595" y="45"/>
                  </a:lnTo>
                  <a:lnTo>
                    <a:pt x="601" y="45"/>
                  </a:lnTo>
                  <a:lnTo>
                    <a:pt x="607" y="44"/>
                  </a:lnTo>
                  <a:lnTo>
                    <a:pt x="595" y="45"/>
                  </a:lnTo>
                  <a:lnTo>
                    <a:pt x="584" y="47"/>
                  </a:lnTo>
                  <a:lnTo>
                    <a:pt x="571" y="48"/>
                  </a:lnTo>
                  <a:lnTo>
                    <a:pt x="559" y="49"/>
                  </a:lnTo>
                  <a:lnTo>
                    <a:pt x="549" y="51"/>
                  </a:lnTo>
                  <a:lnTo>
                    <a:pt x="541" y="53"/>
                  </a:lnTo>
                  <a:lnTo>
                    <a:pt x="536" y="57"/>
                  </a:lnTo>
                  <a:lnTo>
                    <a:pt x="535" y="61"/>
                  </a:lnTo>
                  <a:lnTo>
                    <a:pt x="529" y="59"/>
                  </a:lnTo>
                  <a:lnTo>
                    <a:pt x="524" y="58"/>
                  </a:lnTo>
                  <a:lnTo>
                    <a:pt x="518" y="56"/>
                  </a:lnTo>
                  <a:lnTo>
                    <a:pt x="513" y="56"/>
                  </a:lnTo>
                  <a:lnTo>
                    <a:pt x="510" y="56"/>
                  </a:lnTo>
                  <a:lnTo>
                    <a:pt x="509" y="56"/>
                  </a:lnTo>
                  <a:lnTo>
                    <a:pt x="510" y="58"/>
                  </a:lnTo>
                  <a:lnTo>
                    <a:pt x="516" y="61"/>
                  </a:lnTo>
                  <a:lnTo>
                    <a:pt x="511" y="64"/>
                  </a:lnTo>
                  <a:lnTo>
                    <a:pt x="505" y="64"/>
                  </a:lnTo>
                  <a:lnTo>
                    <a:pt x="501" y="65"/>
                  </a:lnTo>
                  <a:lnTo>
                    <a:pt x="496" y="67"/>
                  </a:lnTo>
                  <a:lnTo>
                    <a:pt x="502" y="68"/>
                  </a:lnTo>
                  <a:lnTo>
                    <a:pt x="510" y="68"/>
                  </a:lnTo>
                  <a:lnTo>
                    <a:pt x="520" y="68"/>
                  </a:lnTo>
                  <a:lnTo>
                    <a:pt x="529" y="67"/>
                  </a:lnTo>
                  <a:lnTo>
                    <a:pt x="539" y="66"/>
                  </a:lnTo>
                  <a:lnTo>
                    <a:pt x="544" y="64"/>
                  </a:lnTo>
                  <a:lnTo>
                    <a:pt x="547" y="61"/>
                  </a:lnTo>
                  <a:lnTo>
                    <a:pt x="544" y="58"/>
                  </a:lnTo>
                  <a:lnTo>
                    <a:pt x="550" y="58"/>
                  </a:lnTo>
                  <a:lnTo>
                    <a:pt x="555" y="58"/>
                  </a:lnTo>
                  <a:lnTo>
                    <a:pt x="557" y="60"/>
                  </a:lnTo>
                  <a:lnTo>
                    <a:pt x="555" y="64"/>
                  </a:lnTo>
                  <a:lnTo>
                    <a:pt x="562" y="66"/>
                  </a:lnTo>
                  <a:lnTo>
                    <a:pt x="568" y="65"/>
                  </a:lnTo>
                  <a:lnTo>
                    <a:pt x="574" y="64"/>
                  </a:lnTo>
                  <a:lnTo>
                    <a:pt x="580" y="67"/>
                  </a:lnTo>
                  <a:lnTo>
                    <a:pt x="574" y="68"/>
                  </a:lnTo>
                  <a:lnTo>
                    <a:pt x="570" y="71"/>
                  </a:lnTo>
                  <a:lnTo>
                    <a:pt x="565" y="72"/>
                  </a:lnTo>
                  <a:lnTo>
                    <a:pt x="565" y="74"/>
                  </a:lnTo>
                  <a:lnTo>
                    <a:pt x="569" y="75"/>
                  </a:lnTo>
                  <a:lnTo>
                    <a:pt x="577" y="75"/>
                  </a:lnTo>
                  <a:lnTo>
                    <a:pt x="593" y="73"/>
                  </a:lnTo>
                  <a:lnTo>
                    <a:pt x="617" y="70"/>
                  </a:lnTo>
                  <a:lnTo>
                    <a:pt x="608" y="74"/>
                  </a:lnTo>
                  <a:lnTo>
                    <a:pt x="599" y="78"/>
                  </a:lnTo>
                  <a:lnTo>
                    <a:pt x="589" y="79"/>
                  </a:lnTo>
                  <a:lnTo>
                    <a:pt x="579" y="79"/>
                  </a:lnTo>
                  <a:lnTo>
                    <a:pt x="570" y="78"/>
                  </a:lnTo>
                  <a:lnTo>
                    <a:pt x="559" y="78"/>
                  </a:lnTo>
                  <a:lnTo>
                    <a:pt x="550" y="79"/>
                  </a:lnTo>
                  <a:lnTo>
                    <a:pt x="541" y="81"/>
                  </a:lnTo>
                  <a:lnTo>
                    <a:pt x="546" y="83"/>
                  </a:lnTo>
                  <a:lnTo>
                    <a:pt x="551" y="83"/>
                  </a:lnTo>
                  <a:lnTo>
                    <a:pt x="556" y="85"/>
                  </a:lnTo>
                  <a:lnTo>
                    <a:pt x="561" y="87"/>
                  </a:lnTo>
                  <a:lnTo>
                    <a:pt x="551" y="89"/>
                  </a:lnTo>
                  <a:lnTo>
                    <a:pt x="550" y="93"/>
                  </a:lnTo>
                  <a:lnTo>
                    <a:pt x="554" y="95"/>
                  </a:lnTo>
                  <a:lnTo>
                    <a:pt x="563" y="96"/>
                  </a:lnTo>
                  <a:lnTo>
                    <a:pt x="576" y="97"/>
                  </a:lnTo>
                  <a:lnTo>
                    <a:pt x="589" y="98"/>
                  </a:lnTo>
                  <a:lnTo>
                    <a:pt x="606" y="97"/>
                  </a:lnTo>
                  <a:lnTo>
                    <a:pt x="621" y="95"/>
                  </a:lnTo>
                  <a:lnTo>
                    <a:pt x="621" y="97"/>
                  </a:lnTo>
                  <a:lnTo>
                    <a:pt x="621" y="98"/>
                  </a:lnTo>
                  <a:lnTo>
                    <a:pt x="622" y="100"/>
                  </a:lnTo>
                  <a:lnTo>
                    <a:pt x="623" y="101"/>
                  </a:lnTo>
                  <a:lnTo>
                    <a:pt x="622" y="102"/>
                  </a:lnTo>
                  <a:lnTo>
                    <a:pt x="621" y="102"/>
                  </a:lnTo>
                  <a:lnTo>
                    <a:pt x="619" y="103"/>
                  </a:lnTo>
                  <a:lnTo>
                    <a:pt x="618" y="103"/>
                  </a:lnTo>
                  <a:lnTo>
                    <a:pt x="0" y="103"/>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45" name="Freeform 50">
              <a:extLst>
                <a:ext uri="{FF2B5EF4-FFF2-40B4-BE49-F238E27FC236}">
                  <a16:creationId xmlns:a16="http://schemas.microsoft.com/office/drawing/2014/main" id="{D2131100-17C3-439E-87E5-ACDB7FF553C0}"/>
                </a:ext>
              </a:extLst>
            </p:cNvPr>
            <p:cNvSpPr>
              <a:spLocks/>
            </p:cNvSpPr>
            <p:nvPr/>
          </p:nvSpPr>
          <p:spPr bwMode="auto">
            <a:xfrm>
              <a:off x="4164" y="1441"/>
              <a:ext cx="39" cy="4"/>
            </a:xfrm>
            <a:custGeom>
              <a:avLst/>
              <a:gdLst>
                <a:gd name="T0" fmla="*/ 0 w 80"/>
                <a:gd name="T1" fmla="*/ 4 h 8"/>
                <a:gd name="T2" fmla="*/ 1 w 80"/>
                <a:gd name="T3" fmla="*/ 4 h 8"/>
                <a:gd name="T4" fmla="*/ 2 w 80"/>
                <a:gd name="T5" fmla="*/ 4 h 8"/>
                <a:gd name="T6" fmla="*/ 3 w 80"/>
                <a:gd name="T7" fmla="*/ 4 h 8"/>
                <a:gd name="T8" fmla="*/ 4 w 80"/>
                <a:gd name="T9" fmla="*/ 3 h 8"/>
                <a:gd name="T10" fmla="*/ 3 w 80"/>
                <a:gd name="T11" fmla="*/ 3 h 8"/>
                <a:gd name="T12" fmla="*/ 3 w 80"/>
                <a:gd name="T13" fmla="*/ 2 h 8"/>
                <a:gd name="T14" fmla="*/ 2 w 80"/>
                <a:gd name="T15" fmla="*/ 2 h 8"/>
                <a:gd name="T16" fmla="*/ 1 w 80"/>
                <a:gd name="T17" fmla="*/ 2 h 8"/>
                <a:gd name="T18" fmla="*/ 6 w 80"/>
                <a:gd name="T19" fmla="*/ 3 h 8"/>
                <a:gd name="T20" fmla="*/ 10 w 80"/>
                <a:gd name="T21" fmla="*/ 4 h 8"/>
                <a:gd name="T22" fmla="*/ 15 w 80"/>
                <a:gd name="T23" fmla="*/ 4 h 8"/>
                <a:gd name="T24" fmla="*/ 20 w 80"/>
                <a:gd name="T25" fmla="*/ 3 h 8"/>
                <a:gd name="T26" fmla="*/ 24 w 80"/>
                <a:gd name="T27" fmla="*/ 3 h 8"/>
                <a:gd name="T28" fmla="*/ 29 w 80"/>
                <a:gd name="T29" fmla="*/ 2 h 8"/>
                <a:gd name="T30" fmla="*/ 35 w 80"/>
                <a:gd name="T31" fmla="*/ 1 h 8"/>
                <a:gd name="T32" fmla="*/ 39 w 80"/>
                <a:gd name="T33" fmla="*/ 0 h 8"/>
                <a:gd name="T34" fmla="*/ 35 w 80"/>
                <a:gd name="T35" fmla="*/ 1 h 8"/>
                <a:gd name="T36" fmla="*/ 31 w 80"/>
                <a:gd name="T37" fmla="*/ 2 h 8"/>
                <a:gd name="T38" fmla="*/ 27 w 80"/>
                <a:gd name="T39" fmla="*/ 3 h 8"/>
                <a:gd name="T40" fmla="*/ 23 w 80"/>
                <a:gd name="T41" fmla="*/ 3 h 8"/>
                <a:gd name="T42" fmla="*/ 19 w 80"/>
                <a:gd name="T43" fmla="*/ 3 h 8"/>
                <a:gd name="T44" fmla="*/ 15 w 80"/>
                <a:gd name="T45" fmla="*/ 4 h 8"/>
                <a:gd name="T46" fmla="*/ 11 w 80"/>
                <a:gd name="T47" fmla="*/ 4 h 8"/>
                <a:gd name="T48" fmla="*/ 7 w 80"/>
                <a:gd name="T49" fmla="*/ 4 h 8"/>
                <a:gd name="T50" fmla="*/ 0 w 80"/>
                <a:gd name="T51" fmla="*/ 4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8">
                  <a:moveTo>
                    <a:pt x="0" y="8"/>
                  </a:moveTo>
                  <a:lnTo>
                    <a:pt x="3" y="8"/>
                  </a:lnTo>
                  <a:lnTo>
                    <a:pt x="5" y="7"/>
                  </a:lnTo>
                  <a:lnTo>
                    <a:pt x="6" y="7"/>
                  </a:lnTo>
                  <a:lnTo>
                    <a:pt x="8" y="6"/>
                  </a:lnTo>
                  <a:lnTo>
                    <a:pt x="7" y="5"/>
                  </a:lnTo>
                  <a:lnTo>
                    <a:pt x="6" y="3"/>
                  </a:lnTo>
                  <a:lnTo>
                    <a:pt x="4" y="3"/>
                  </a:lnTo>
                  <a:lnTo>
                    <a:pt x="3" y="3"/>
                  </a:lnTo>
                  <a:lnTo>
                    <a:pt x="12" y="6"/>
                  </a:lnTo>
                  <a:lnTo>
                    <a:pt x="21" y="7"/>
                  </a:lnTo>
                  <a:lnTo>
                    <a:pt x="30" y="7"/>
                  </a:lnTo>
                  <a:lnTo>
                    <a:pt x="41" y="6"/>
                  </a:lnTo>
                  <a:lnTo>
                    <a:pt x="50" y="5"/>
                  </a:lnTo>
                  <a:lnTo>
                    <a:pt x="60" y="3"/>
                  </a:lnTo>
                  <a:lnTo>
                    <a:pt x="71" y="2"/>
                  </a:lnTo>
                  <a:lnTo>
                    <a:pt x="80" y="0"/>
                  </a:lnTo>
                  <a:lnTo>
                    <a:pt x="72" y="1"/>
                  </a:lnTo>
                  <a:lnTo>
                    <a:pt x="64" y="3"/>
                  </a:lnTo>
                  <a:lnTo>
                    <a:pt x="56" y="5"/>
                  </a:lnTo>
                  <a:lnTo>
                    <a:pt x="47" y="6"/>
                  </a:lnTo>
                  <a:lnTo>
                    <a:pt x="39" y="6"/>
                  </a:lnTo>
                  <a:lnTo>
                    <a:pt x="31" y="7"/>
                  </a:lnTo>
                  <a:lnTo>
                    <a:pt x="23" y="8"/>
                  </a:lnTo>
                  <a:lnTo>
                    <a:pt x="15" y="8"/>
                  </a:lnTo>
                  <a:lnTo>
                    <a:pt x="0" y="8"/>
                  </a:lnTo>
                  <a:close/>
                </a:path>
              </a:pathLst>
            </a:custGeom>
            <a:solidFill>
              <a:srgbClr val="BCD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46" name="Freeform 51">
              <a:extLst>
                <a:ext uri="{FF2B5EF4-FFF2-40B4-BE49-F238E27FC236}">
                  <a16:creationId xmlns:a16="http://schemas.microsoft.com/office/drawing/2014/main" id="{8C49D4A7-7D49-421F-8126-04E559338694}"/>
                </a:ext>
              </a:extLst>
            </p:cNvPr>
            <p:cNvSpPr>
              <a:spLocks/>
            </p:cNvSpPr>
            <p:nvPr/>
          </p:nvSpPr>
          <p:spPr bwMode="auto">
            <a:xfrm>
              <a:off x="3756" y="1445"/>
              <a:ext cx="519" cy="51"/>
            </a:xfrm>
            <a:custGeom>
              <a:avLst/>
              <a:gdLst>
                <a:gd name="T0" fmla="*/ 391 w 1039"/>
                <a:gd name="T1" fmla="*/ 3 h 101"/>
                <a:gd name="T2" fmla="*/ 391 w 1039"/>
                <a:gd name="T3" fmla="*/ 5 h 101"/>
                <a:gd name="T4" fmla="*/ 382 w 1039"/>
                <a:gd name="T5" fmla="*/ 5 h 101"/>
                <a:gd name="T6" fmla="*/ 378 w 1039"/>
                <a:gd name="T7" fmla="*/ 7 h 101"/>
                <a:gd name="T8" fmla="*/ 322 w 1039"/>
                <a:gd name="T9" fmla="*/ 11 h 101"/>
                <a:gd name="T10" fmla="*/ 297 w 1039"/>
                <a:gd name="T11" fmla="*/ 18 h 101"/>
                <a:gd name="T12" fmla="*/ 266 w 1039"/>
                <a:gd name="T13" fmla="*/ 30 h 101"/>
                <a:gd name="T14" fmla="*/ 283 w 1039"/>
                <a:gd name="T15" fmla="*/ 28 h 101"/>
                <a:gd name="T16" fmla="*/ 294 w 1039"/>
                <a:gd name="T17" fmla="*/ 26 h 101"/>
                <a:gd name="T18" fmla="*/ 326 w 1039"/>
                <a:gd name="T19" fmla="*/ 20 h 101"/>
                <a:gd name="T20" fmla="*/ 335 w 1039"/>
                <a:gd name="T21" fmla="*/ 22 h 101"/>
                <a:gd name="T22" fmla="*/ 330 w 1039"/>
                <a:gd name="T23" fmla="*/ 25 h 101"/>
                <a:gd name="T24" fmla="*/ 335 w 1039"/>
                <a:gd name="T25" fmla="*/ 29 h 101"/>
                <a:gd name="T26" fmla="*/ 334 w 1039"/>
                <a:gd name="T27" fmla="*/ 35 h 101"/>
                <a:gd name="T28" fmla="*/ 347 w 1039"/>
                <a:gd name="T29" fmla="*/ 32 h 101"/>
                <a:gd name="T30" fmla="*/ 364 w 1039"/>
                <a:gd name="T31" fmla="*/ 30 h 101"/>
                <a:gd name="T32" fmla="*/ 339 w 1039"/>
                <a:gd name="T33" fmla="*/ 26 h 101"/>
                <a:gd name="T34" fmla="*/ 354 w 1039"/>
                <a:gd name="T35" fmla="*/ 23 h 101"/>
                <a:gd name="T36" fmla="*/ 360 w 1039"/>
                <a:gd name="T37" fmla="*/ 19 h 101"/>
                <a:gd name="T38" fmla="*/ 373 w 1039"/>
                <a:gd name="T39" fmla="*/ 16 h 101"/>
                <a:gd name="T40" fmla="*/ 367 w 1039"/>
                <a:gd name="T41" fmla="*/ 19 h 101"/>
                <a:gd name="T42" fmla="*/ 369 w 1039"/>
                <a:gd name="T43" fmla="*/ 24 h 101"/>
                <a:gd name="T44" fmla="*/ 391 w 1039"/>
                <a:gd name="T45" fmla="*/ 22 h 101"/>
                <a:gd name="T46" fmla="*/ 407 w 1039"/>
                <a:gd name="T47" fmla="*/ 17 h 101"/>
                <a:gd name="T48" fmla="*/ 401 w 1039"/>
                <a:gd name="T49" fmla="*/ 15 h 101"/>
                <a:gd name="T50" fmla="*/ 399 w 1039"/>
                <a:gd name="T51" fmla="*/ 11 h 101"/>
                <a:gd name="T52" fmla="*/ 416 w 1039"/>
                <a:gd name="T53" fmla="*/ 9 h 101"/>
                <a:gd name="T54" fmla="*/ 426 w 1039"/>
                <a:gd name="T55" fmla="*/ 6 h 101"/>
                <a:gd name="T56" fmla="*/ 428 w 1039"/>
                <a:gd name="T57" fmla="*/ 14 h 101"/>
                <a:gd name="T58" fmla="*/ 470 w 1039"/>
                <a:gd name="T59" fmla="*/ 16 h 101"/>
                <a:gd name="T60" fmla="*/ 495 w 1039"/>
                <a:gd name="T61" fmla="*/ 9 h 101"/>
                <a:gd name="T62" fmla="*/ 508 w 1039"/>
                <a:gd name="T63" fmla="*/ 7 h 101"/>
                <a:gd name="T64" fmla="*/ 489 w 1039"/>
                <a:gd name="T65" fmla="*/ 14 h 101"/>
                <a:gd name="T66" fmla="*/ 481 w 1039"/>
                <a:gd name="T67" fmla="*/ 22 h 101"/>
                <a:gd name="T68" fmla="*/ 470 w 1039"/>
                <a:gd name="T69" fmla="*/ 27 h 101"/>
                <a:gd name="T70" fmla="*/ 443 w 1039"/>
                <a:gd name="T71" fmla="*/ 31 h 101"/>
                <a:gd name="T72" fmla="*/ 455 w 1039"/>
                <a:gd name="T73" fmla="*/ 25 h 101"/>
                <a:gd name="T74" fmla="*/ 456 w 1039"/>
                <a:gd name="T75" fmla="*/ 21 h 101"/>
                <a:gd name="T76" fmla="*/ 436 w 1039"/>
                <a:gd name="T77" fmla="*/ 26 h 101"/>
                <a:gd name="T78" fmla="*/ 415 w 1039"/>
                <a:gd name="T79" fmla="*/ 30 h 101"/>
                <a:gd name="T80" fmla="*/ 420 w 1039"/>
                <a:gd name="T81" fmla="*/ 27 h 101"/>
                <a:gd name="T82" fmla="*/ 385 w 1039"/>
                <a:gd name="T83" fmla="*/ 28 h 101"/>
                <a:gd name="T84" fmla="*/ 375 w 1039"/>
                <a:gd name="T85" fmla="*/ 32 h 101"/>
                <a:gd name="T86" fmla="*/ 351 w 1039"/>
                <a:gd name="T87" fmla="*/ 39 h 101"/>
                <a:gd name="T88" fmla="*/ 377 w 1039"/>
                <a:gd name="T89" fmla="*/ 42 h 101"/>
                <a:gd name="T90" fmla="*/ 413 w 1039"/>
                <a:gd name="T91" fmla="*/ 41 h 101"/>
                <a:gd name="T92" fmla="*/ 434 w 1039"/>
                <a:gd name="T93" fmla="*/ 35 h 101"/>
                <a:gd name="T94" fmla="*/ 471 w 1039"/>
                <a:gd name="T95" fmla="*/ 32 h 101"/>
                <a:gd name="T96" fmla="*/ 508 w 1039"/>
                <a:gd name="T97" fmla="*/ 35 h 101"/>
                <a:gd name="T98" fmla="*/ 495 w 1039"/>
                <a:gd name="T99" fmla="*/ 38 h 101"/>
                <a:gd name="T100" fmla="*/ 508 w 1039"/>
                <a:gd name="T101" fmla="*/ 40 h 101"/>
                <a:gd name="T102" fmla="*/ 477 w 1039"/>
                <a:gd name="T103" fmla="*/ 47 h 101"/>
                <a:gd name="T104" fmla="*/ 513 w 1039"/>
                <a:gd name="T105" fmla="*/ 47 h 101"/>
                <a:gd name="T106" fmla="*/ 3 w 1039"/>
                <a:gd name="T107" fmla="*/ 50 h 101"/>
                <a:gd name="T108" fmla="*/ 14 w 1039"/>
                <a:gd name="T109" fmla="*/ 8 h 101"/>
                <a:gd name="T110" fmla="*/ 317 w 1039"/>
                <a:gd name="T111" fmla="*/ 8 h 101"/>
                <a:gd name="T112" fmla="*/ 325 w 1039"/>
                <a:gd name="T113" fmla="*/ 7 h 101"/>
                <a:gd name="T114" fmla="*/ 328 w 1039"/>
                <a:gd name="T115" fmla="*/ 9 h 101"/>
                <a:gd name="T116" fmla="*/ 345 w 1039"/>
                <a:gd name="T117" fmla="*/ 8 h 101"/>
                <a:gd name="T118" fmla="*/ 349 w 1039"/>
                <a:gd name="T119" fmla="*/ 4 h 101"/>
                <a:gd name="T120" fmla="*/ 372 w 1039"/>
                <a:gd name="T121" fmla="*/ 1 h 101"/>
                <a:gd name="T122" fmla="*/ 415 w 1039"/>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9" h="101">
                  <a:moveTo>
                    <a:pt x="830" y="0"/>
                  </a:moveTo>
                  <a:lnTo>
                    <a:pt x="823" y="0"/>
                  </a:lnTo>
                  <a:lnTo>
                    <a:pt x="816" y="1"/>
                  </a:lnTo>
                  <a:lnTo>
                    <a:pt x="809" y="1"/>
                  </a:lnTo>
                  <a:lnTo>
                    <a:pt x="803" y="2"/>
                  </a:lnTo>
                  <a:lnTo>
                    <a:pt x="796" y="3"/>
                  </a:lnTo>
                  <a:lnTo>
                    <a:pt x="789" y="5"/>
                  </a:lnTo>
                  <a:lnTo>
                    <a:pt x="782" y="5"/>
                  </a:lnTo>
                  <a:lnTo>
                    <a:pt x="775" y="6"/>
                  </a:lnTo>
                  <a:lnTo>
                    <a:pt x="773" y="6"/>
                  </a:lnTo>
                  <a:lnTo>
                    <a:pt x="769" y="6"/>
                  </a:lnTo>
                  <a:lnTo>
                    <a:pt x="767" y="7"/>
                  </a:lnTo>
                  <a:lnTo>
                    <a:pt x="766" y="9"/>
                  </a:lnTo>
                  <a:lnTo>
                    <a:pt x="770" y="13"/>
                  </a:lnTo>
                  <a:lnTo>
                    <a:pt x="776" y="11"/>
                  </a:lnTo>
                  <a:lnTo>
                    <a:pt x="783" y="10"/>
                  </a:lnTo>
                  <a:lnTo>
                    <a:pt x="789" y="9"/>
                  </a:lnTo>
                  <a:lnTo>
                    <a:pt x="783" y="13"/>
                  </a:lnTo>
                  <a:lnTo>
                    <a:pt x="776" y="13"/>
                  </a:lnTo>
                  <a:lnTo>
                    <a:pt x="769" y="13"/>
                  </a:lnTo>
                  <a:lnTo>
                    <a:pt x="762" y="13"/>
                  </a:lnTo>
                  <a:lnTo>
                    <a:pt x="763" y="11"/>
                  </a:lnTo>
                  <a:lnTo>
                    <a:pt x="763" y="10"/>
                  </a:lnTo>
                  <a:lnTo>
                    <a:pt x="765" y="10"/>
                  </a:lnTo>
                  <a:lnTo>
                    <a:pt x="765" y="9"/>
                  </a:lnTo>
                  <a:lnTo>
                    <a:pt x="763" y="7"/>
                  </a:lnTo>
                  <a:lnTo>
                    <a:pt x="761" y="6"/>
                  </a:lnTo>
                  <a:lnTo>
                    <a:pt x="759" y="6"/>
                  </a:lnTo>
                  <a:lnTo>
                    <a:pt x="756" y="7"/>
                  </a:lnTo>
                  <a:lnTo>
                    <a:pt x="754" y="9"/>
                  </a:lnTo>
                  <a:lnTo>
                    <a:pt x="755" y="11"/>
                  </a:lnTo>
                  <a:lnTo>
                    <a:pt x="756" y="13"/>
                  </a:lnTo>
                  <a:lnTo>
                    <a:pt x="756" y="14"/>
                  </a:lnTo>
                  <a:lnTo>
                    <a:pt x="740" y="16"/>
                  </a:lnTo>
                  <a:lnTo>
                    <a:pt x="724" y="17"/>
                  </a:lnTo>
                  <a:lnTo>
                    <a:pt x="708" y="18"/>
                  </a:lnTo>
                  <a:lnTo>
                    <a:pt x="692" y="18"/>
                  </a:lnTo>
                  <a:lnTo>
                    <a:pt x="676" y="18"/>
                  </a:lnTo>
                  <a:lnTo>
                    <a:pt x="661" y="20"/>
                  </a:lnTo>
                  <a:lnTo>
                    <a:pt x="645" y="21"/>
                  </a:lnTo>
                  <a:lnTo>
                    <a:pt x="628" y="23"/>
                  </a:lnTo>
                  <a:lnTo>
                    <a:pt x="633" y="26"/>
                  </a:lnTo>
                  <a:lnTo>
                    <a:pt x="640" y="28"/>
                  </a:lnTo>
                  <a:lnTo>
                    <a:pt x="645" y="29"/>
                  </a:lnTo>
                  <a:lnTo>
                    <a:pt x="648" y="35"/>
                  </a:lnTo>
                  <a:lnTo>
                    <a:pt x="631" y="33"/>
                  </a:lnTo>
                  <a:lnTo>
                    <a:pt x="612" y="33"/>
                  </a:lnTo>
                  <a:lnTo>
                    <a:pt x="595" y="35"/>
                  </a:lnTo>
                  <a:lnTo>
                    <a:pt x="578" y="37"/>
                  </a:lnTo>
                  <a:lnTo>
                    <a:pt x="560" y="40"/>
                  </a:lnTo>
                  <a:lnTo>
                    <a:pt x="543" y="45"/>
                  </a:lnTo>
                  <a:lnTo>
                    <a:pt x="527" y="51"/>
                  </a:lnTo>
                  <a:lnTo>
                    <a:pt x="510" y="55"/>
                  </a:lnTo>
                  <a:lnTo>
                    <a:pt x="517" y="56"/>
                  </a:lnTo>
                  <a:lnTo>
                    <a:pt x="525" y="58"/>
                  </a:lnTo>
                  <a:lnTo>
                    <a:pt x="532" y="59"/>
                  </a:lnTo>
                  <a:lnTo>
                    <a:pt x="540" y="59"/>
                  </a:lnTo>
                  <a:lnTo>
                    <a:pt x="547" y="59"/>
                  </a:lnTo>
                  <a:lnTo>
                    <a:pt x="555" y="59"/>
                  </a:lnTo>
                  <a:lnTo>
                    <a:pt x="562" y="59"/>
                  </a:lnTo>
                  <a:lnTo>
                    <a:pt x="570" y="58"/>
                  </a:lnTo>
                  <a:lnTo>
                    <a:pt x="569" y="56"/>
                  </a:lnTo>
                  <a:lnTo>
                    <a:pt x="567" y="55"/>
                  </a:lnTo>
                  <a:lnTo>
                    <a:pt x="566" y="55"/>
                  </a:lnTo>
                  <a:lnTo>
                    <a:pt x="573" y="55"/>
                  </a:lnTo>
                  <a:lnTo>
                    <a:pt x="580" y="58"/>
                  </a:lnTo>
                  <a:lnTo>
                    <a:pt x="586" y="59"/>
                  </a:lnTo>
                  <a:lnTo>
                    <a:pt x="592" y="54"/>
                  </a:lnTo>
                  <a:lnTo>
                    <a:pt x="590" y="53"/>
                  </a:lnTo>
                  <a:lnTo>
                    <a:pt x="588" y="52"/>
                  </a:lnTo>
                  <a:lnTo>
                    <a:pt x="586" y="52"/>
                  </a:lnTo>
                  <a:lnTo>
                    <a:pt x="595" y="48"/>
                  </a:lnTo>
                  <a:lnTo>
                    <a:pt x="604" y="46"/>
                  </a:lnTo>
                  <a:lnTo>
                    <a:pt x="613" y="45"/>
                  </a:lnTo>
                  <a:lnTo>
                    <a:pt x="623" y="44"/>
                  </a:lnTo>
                  <a:lnTo>
                    <a:pt x="632" y="43"/>
                  </a:lnTo>
                  <a:lnTo>
                    <a:pt x="642" y="41"/>
                  </a:lnTo>
                  <a:lnTo>
                    <a:pt x="652" y="39"/>
                  </a:lnTo>
                  <a:lnTo>
                    <a:pt x="661" y="37"/>
                  </a:lnTo>
                  <a:lnTo>
                    <a:pt x="665" y="36"/>
                  </a:lnTo>
                  <a:lnTo>
                    <a:pt x="672" y="37"/>
                  </a:lnTo>
                  <a:lnTo>
                    <a:pt x="678" y="38"/>
                  </a:lnTo>
                  <a:lnTo>
                    <a:pt x="685" y="40"/>
                  </a:lnTo>
                  <a:lnTo>
                    <a:pt x="680" y="43"/>
                  </a:lnTo>
                  <a:lnTo>
                    <a:pt x="676" y="44"/>
                  </a:lnTo>
                  <a:lnTo>
                    <a:pt x="671" y="44"/>
                  </a:lnTo>
                  <a:lnTo>
                    <a:pt x="665" y="43"/>
                  </a:lnTo>
                  <a:lnTo>
                    <a:pt x="661" y="43"/>
                  </a:lnTo>
                  <a:lnTo>
                    <a:pt x="656" y="44"/>
                  </a:lnTo>
                  <a:lnTo>
                    <a:pt x="653" y="46"/>
                  </a:lnTo>
                  <a:lnTo>
                    <a:pt x="650" y="49"/>
                  </a:lnTo>
                  <a:lnTo>
                    <a:pt x="652" y="52"/>
                  </a:lnTo>
                  <a:lnTo>
                    <a:pt x="656" y="51"/>
                  </a:lnTo>
                  <a:lnTo>
                    <a:pt x="661" y="49"/>
                  </a:lnTo>
                  <a:lnTo>
                    <a:pt x="665" y="52"/>
                  </a:lnTo>
                  <a:lnTo>
                    <a:pt x="662" y="52"/>
                  </a:lnTo>
                  <a:lnTo>
                    <a:pt x="660" y="52"/>
                  </a:lnTo>
                  <a:lnTo>
                    <a:pt x="656" y="53"/>
                  </a:lnTo>
                  <a:lnTo>
                    <a:pt x="656" y="54"/>
                  </a:lnTo>
                  <a:lnTo>
                    <a:pt x="660" y="58"/>
                  </a:lnTo>
                  <a:lnTo>
                    <a:pt x="665" y="59"/>
                  </a:lnTo>
                  <a:lnTo>
                    <a:pt x="671" y="58"/>
                  </a:lnTo>
                  <a:lnTo>
                    <a:pt x="677" y="58"/>
                  </a:lnTo>
                  <a:lnTo>
                    <a:pt x="670" y="63"/>
                  </a:lnTo>
                  <a:lnTo>
                    <a:pt x="662" y="63"/>
                  </a:lnTo>
                  <a:lnTo>
                    <a:pt x="654" y="62"/>
                  </a:lnTo>
                  <a:lnTo>
                    <a:pt x="646" y="66"/>
                  </a:lnTo>
                  <a:lnTo>
                    <a:pt x="654" y="68"/>
                  </a:lnTo>
                  <a:lnTo>
                    <a:pt x="661" y="69"/>
                  </a:lnTo>
                  <a:lnTo>
                    <a:pt x="669" y="70"/>
                  </a:lnTo>
                  <a:lnTo>
                    <a:pt x="677" y="70"/>
                  </a:lnTo>
                  <a:lnTo>
                    <a:pt x="685" y="70"/>
                  </a:lnTo>
                  <a:lnTo>
                    <a:pt x="693" y="69"/>
                  </a:lnTo>
                  <a:lnTo>
                    <a:pt x="701" y="68"/>
                  </a:lnTo>
                  <a:lnTo>
                    <a:pt x="708" y="66"/>
                  </a:lnTo>
                  <a:lnTo>
                    <a:pt x="705" y="63"/>
                  </a:lnTo>
                  <a:lnTo>
                    <a:pt x="700" y="63"/>
                  </a:lnTo>
                  <a:lnTo>
                    <a:pt x="695" y="63"/>
                  </a:lnTo>
                  <a:lnTo>
                    <a:pt x="691" y="63"/>
                  </a:lnTo>
                  <a:lnTo>
                    <a:pt x="695" y="60"/>
                  </a:lnTo>
                  <a:lnTo>
                    <a:pt x="700" y="59"/>
                  </a:lnTo>
                  <a:lnTo>
                    <a:pt x="706" y="59"/>
                  </a:lnTo>
                  <a:lnTo>
                    <a:pt x="711" y="60"/>
                  </a:lnTo>
                  <a:lnTo>
                    <a:pt x="717" y="61"/>
                  </a:lnTo>
                  <a:lnTo>
                    <a:pt x="723" y="61"/>
                  </a:lnTo>
                  <a:lnTo>
                    <a:pt x="728" y="60"/>
                  </a:lnTo>
                  <a:lnTo>
                    <a:pt x="733" y="58"/>
                  </a:lnTo>
                  <a:lnTo>
                    <a:pt x="726" y="54"/>
                  </a:lnTo>
                  <a:lnTo>
                    <a:pt x="718" y="53"/>
                  </a:lnTo>
                  <a:lnTo>
                    <a:pt x="710" y="52"/>
                  </a:lnTo>
                  <a:lnTo>
                    <a:pt x="702" y="52"/>
                  </a:lnTo>
                  <a:lnTo>
                    <a:pt x="695" y="52"/>
                  </a:lnTo>
                  <a:lnTo>
                    <a:pt x="687" y="52"/>
                  </a:lnTo>
                  <a:lnTo>
                    <a:pt x="679" y="52"/>
                  </a:lnTo>
                  <a:lnTo>
                    <a:pt x="671" y="49"/>
                  </a:lnTo>
                  <a:lnTo>
                    <a:pt x="677" y="49"/>
                  </a:lnTo>
                  <a:lnTo>
                    <a:pt x="683" y="49"/>
                  </a:lnTo>
                  <a:lnTo>
                    <a:pt x="690" y="49"/>
                  </a:lnTo>
                  <a:lnTo>
                    <a:pt x="695" y="49"/>
                  </a:lnTo>
                  <a:lnTo>
                    <a:pt x="701" y="49"/>
                  </a:lnTo>
                  <a:lnTo>
                    <a:pt x="706" y="48"/>
                  </a:lnTo>
                  <a:lnTo>
                    <a:pt x="709" y="46"/>
                  </a:lnTo>
                  <a:lnTo>
                    <a:pt x="711" y="43"/>
                  </a:lnTo>
                  <a:lnTo>
                    <a:pt x="710" y="40"/>
                  </a:lnTo>
                  <a:lnTo>
                    <a:pt x="705" y="40"/>
                  </a:lnTo>
                  <a:lnTo>
                    <a:pt x="699" y="39"/>
                  </a:lnTo>
                  <a:lnTo>
                    <a:pt x="694" y="35"/>
                  </a:lnTo>
                  <a:lnTo>
                    <a:pt x="702" y="36"/>
                  </a:lnTo>
                  <a:lnTo>
                    <a:pt x="711" y="37"/>
                  </a:lnTo>
                  <a:lnTo>
                    <a:pt x="720" y="38"/>
                  </a:lnTo>
                  <a:lnTo>
                    <a:pt x="728" y="35"/>
                  </a:lnTo>
                  <a:lnTo>
                    <a:pt x="728" y="33"/>
                  </a:lnTo>
                  <a:lnTo>
                    <a:pt x="726" y="33"/>
                  </a:lnTo>
                  <a:lnTo>
                    <a:pt x="725" y="32"/>
                  </a:lnTo>
                  <a:lnTo>
                    <a:pt x="732" y="32"/>
                  </a:lnTo>
                  <a:lnTo>
                    <a:pt x="739" y="32"/>
                  </a:lnTo>
                  <a:lnTo>
                    <a:pt x="746" y="32"/>
                  </a:lnTo>
                  <a:lnTo>
                    <a:pt x="754" y="32"/>
                  </a:lnTo>
                  <a:lnTo>
                    <a:pt x="751" y="32"/>
                  </a:lnTo>
                  <a:lnTo>
                    <a:pt x="750" y="33"/>
                  </a:lnTo>
                  <a:lnTo>
                    <a:pt x="748" y="35"/>
                  </a:lnTo>
                  <a:lnTo>
                    <a:pt x="748" y="38"/>
                  </a:lnTo>
                  <a:lnTo>
                    <a:pt x="744" y="38"/>
                  </a:lnTo>
                  <a:lnTo>
                    <a:pt x="739" y="38"/>
                  </a:lnTo>
                  <a:lnTo>
                    <a:pt x="735" y="37"/>
                  </a:lnTo>
                  <a:lnTo>
                    <a:pt x="730" y="37"/>
                  </a:lnTo>
                  <a:lnTo>
                    <a:pt x="726" y="37"/>
                  </a:lnTo>
                  <a:lnTo>
                    <a:pt x="722" y="38"/>
                  </a:lnTo>
                  <a:lnTo>
                    <a:pt x="717" y="40"/>
                  </a:lnTo>
                  <a:lnTo>
                    <a:pt x="714" y="44"/>
                  </a:lnTo>
                  <a:lnTo>
                    <a:pt x="722" y="46"/>
                  </a:lnTo>
                  <a:lnTo>
                    <a:pt x="730" y="47"/>
                  </a:lnTo>
                  <a:lnTo>
                    <a:pt x="738" y="47"/>
                  </a:lnTo>
                  <a:lnTo>
                    <a:pt x="746" y="47"/>
                  </a:lnTo>
                  <a:lnTo>
                    <a:pt x="754" y="47"/>
                  </a:lnTo>
                  <a:lnTo>
                    <a:pt x="762" y="46"/>
                  </a:lnTo>
                  <a:lnTo>
                    <a:pt x="770" y="46"/>
                  </a:lnTo>
                  <a:lnTo>
                    <a:pt x="778" y="46"/>
                  </a:lnTo>
                  <a:lnTo>
                    <a:pt x="779" y="45"/>
                  </a:lnTo>
                  <a:lnTo>
                    <a:pt x="781" y="44"/>
                  </a:lnTo>
                  <a:lnTo>
                    <a:pt x="783" y="43"/>
                  </a:lnTo>
                  <a:lnTo>
                    <a:pt x="784" y="41"/>
                  </a:lnTo>
                  <a:lnTo>
                    <a:pt x="792" y="41"/>
                  </a:lnTo>
                  <a:lnTo>
                    <a:pt x="799" y="41"/>
                  </a:lnTo>
                  <a:lnTo>
                    <a:pt x="807" y="41"/>
                  </a:lnTo>
                  <a:lnTo>
                    <a:pt x="814" y="39"/>
                  </a:lnTo>
                  <a:lnTo>
                    <a:pt x="818" y="37"/>
                  </a:lnTo>
                  <a:lnTo>
                    <a:pt x="816" y="36"/>
                  </a:lnTo>
                  <a:lnTo>
                    <a:pt x="814" y="33"/>
                  </a:lnTo>
                  <a:lnTo>
                    <a:pt x="812" y="33"/>
                  </a:lnTo>
                  <a:lnTo>
                    <a:pt x="805" y="32"/>
                  </a:lnTo>
                  <a:lnTo>
                    <a:pt x="798" y="32"/>
                  </a:lnTo>
                  <a:lnTo>
                    <a:pt x="791" y="35"/>
                  </a:lnTo>
                  <a:lnTo>
                    <a:pt x="784" y="35"/>
                  </a:lnTo>
                  <a:lnTo>
                    <a:pt x="789" y="29"/>
                  </a:lnTo>
                  <a:lnTo>
                    <a:pt x="796" y="29"/>
                  </a:lnTo>
                  <a:lnTo>
                    <a:pt x="803" y="29"/>
                  </a:lnTo>
                  <a:lnTo>
                    <a:pt x="804" y="26"/>
                  </a:lnTo>
                  <a:lnTo>
                    <a:pt x="800" y="23"/>
                  </a:lnTo>
                  <a:lnTo>
                    <a:pt x="793" y="23"/>
                  </a:lnTo>
                  <a:lnTo>
                    <a:pt x="786" y="23"/>
                  </a:lnTo>
                  <a:lnTo>
                    <a:pt x="778" y="23"/>
                  </a:lnTo>
                  <a:lnTo>
                    <a:pt x="784" y="21"/>
                  </a:lnTo>
                  <a:lnTo>
                    <a:pt x="791" y="21"/>
                  </a:lnTo>
                  <a:lnTo>
                    <a:pt x="798" y="21"/>
                  </a:lnTo>
                  <a:lnTo>
                    <a:pt x="805" y="21"/>
                  </a:lnTo>
                  <a:lnTo>
                    <a:pt x="812" y="21"/>
                  </a:lnTo>
                  <a:lnTo>
                    <a:pt x="818" y="20"/>
                  </a:lnTo>
                  <a:lnTo>
                    <a:pt x="824" y="17"/>
                  </a:lnTo>
                  <a:lnTo>
                    <a:pt x="830" y="13"/>
                  </a:lnTo>
                  <a:lnTo>
                    <a:pt x="831" y="13"/>
                  </a:lnTo>
                  <a:lnTo>
                    <a:pt x="833" y="15"/>
                  </a:lnTo>
                  <a:lnTo>
                    <a:pt x="833" y="17"/>
                  </a:lnTo>
                  <a:lnTo>
                    <a:pt x="835" y="17"/>
                  </a:lnTo>
                  <a:lnTo>
                    <a:pt x="843" y="13"/>
                  </a:lnTo>
                  <a:lnTo>
                    <a:pt x="852" y="11"/>
                  </a:lnTo>
                  <a:lnTo>
                    <a:pt x="860" y="10"/>
                  </a:lnTo>
                  <a:lnTo>
                    <a:pt x="868" y="9"/>
                  </a:lnTo>
                  <a:lnTo>
                    <a:pt x="864" y="9"/>
                  </a:lnTo>
                  <a:lnTo>
                    <a:pt x="859" y="10"/>
                  </a:lnTo>
                  <a:lnTo>
                    <a:pt x="853" y="11"/>
                  </a:lnTo>
                  <a:lnTo>
                    <a:pt x="849" y="13"/>
                  </a:lnTo>
                  <a:lnTo>
                    <a:pt x="846" y="14"/>
                  </a:lnTo>
                  <a:lnTo>
                    <a:pt x="845" y="16"/>
                  </a:lnTo>
                  <a:lnTo>
                    <a:pt x="843" y="18"/>
                  </a:lnTo>
                  <a:lnTo>
                    <a:pt x="841" y="21"/>
                  </a:lnTo>
                  <a:lnTo>
                    <a:pt x="845" y="23"/>
                  </a:lnTo>
                  <a:lnTo>
                    <a:pt x="851" y="25"/>
                  </a:lnTo>
                  <a:lnTo>
                    <a:pt x="856" y="28"/>
                  </a:lnTo>
                  <a:lnTo>
                    <a:pt x="861" y="30"/>
                  </a:lnTo>
                  <a:lnTo>
                    <a:pt x="866" y="32"/>
                  </a:lnTo>
                  <a:lnTo>
                    <a:pt x="872" y="33"/>
                  </a:lnTo>
                  <a:lnTo>
                    <a:pt x="876" y="35"/>
                  </a:lnTo>
                  <a:lnTo>
                    <a:pt x="882" y="33"/>
                  </a:lnTo>
                  <a:lnTo>
                    <a:pt x="903" y="33"/>
                  </a:lnTo>
                  <a:lnTo>
                    <a:pt x="922" y="33"/>
                  </a:lnTo>
                  <a:lnTo>
                    <a:pt x="940" y="32"/>
                  </a:lnTo>
                  <a:lnTo>
                    <a:pt x="954" y="31"/>
                  </a:lnTo>
                  <a:lnTo>
                    <a:pt x="964" y="30"/>
                  </a:lnTo>
                  <a:lnTo>
                    <a:pt x="971" y="28"/>
                  </a:lnTo>
                  <a:lnTo>
                    <a:pt x="973" y="24"/>
                  </a:lnTo>
                  <a:lnTo>
                    <a:pt x="971" y="21"/>
                  </a:lnTo>
                  <a:lnTo>
                    <a:pt x="978" y="20"/>
                  </a:lnTo>
                  <a:lnTo>
                    <a:pt x="984" y="18"/>
                  </a:lnTo>
                  <a:lnTo>
                    <a:pt x="990" y="17"/>
                  </a:lnTo>
                  <a:lnTo>
                    <a:pt x="996" y="15"/>
                  </a:lnTo>
                  <a:lnTo>
                    <a:pt x="1002" y="13"/>
                  </a:lnTo>
                  <a:lnTo>
                    <a:pt x="1009" y="10"/>
                  </a:lnTo>
                  <a:lnTo>
                    <a:pt x="1015" y="8"/>
                  </a:lnTo>
                  <a:lnTo>
                    <a:pt x="1022" y="7"/>
                  </a:lnTo>
                  <a:lnTo>
                    <a:pt x="1018" y="10"/>
                  </a:lnTo>
                  <a:lnTo>
                    <a:pt x="1016" y="13"/>
                  </a:lnTo>
                  <a:lnTo>
                    <a:pt x="1017" y="14"/>
                  </a:lnTo>
                  <a:lnTo>
                    <a:pt x="1025" y="13"/>
                  </a:lnTo>
                  <a:lnTo>
                    <a:pt x="1017" y="15"/>
                  </a:lnTo>
                  <a:lnTo>
                    <a:pt x="1007" y="17"/>
                  </a:lnTo>
                  <a:lnTo>
                    <a:pt x="996" y="20"/>
                  </a:lnTo>
                  <a:lnTo>
                    <a:pt x="987" y="22"/>
                  </a:lnTo>
                  <a:lnTo>
                    <a:pt x="980" y="24"/>
                  </a:lnTo>
                  <a:lnTo>
                    <a:pt x="978" y="26"/>
                  </a:lnTo>
                  <a:lnTo>
                    <a:pt x="979" y="28"/>
                  </a:lnTo>
                  <a:lnTo>
                    <a:pt x="988" y="29"/>
                  </a:lnTo>
                  <a:lnTo>
                    <a:pt x="980" y="31"/>
                  </a:lnTo>
                  <a:lnTo>
                    <a:pt x="971" y="33"/>
                  </a:lnTo>
                  <a:lnTo>
                    <a:pt x="963" y="36"/>
                  </a:lnTo>
                  <a:lnTo>
                    <a:pt x="956" y="38"/>
                  </a:lnTo>
                  <a:lnTo>
                    <a:pt x="954" y="40"/>
                  </a:lnTo>
                  <a:lnTo>
                    <a:pt x="955" y="43"/>
                  </a:lnTo>
                  <a:lnTo>
                    <a:pt x="962" y="44"/>
                  </a:lnTo>
                  <a:lnTo>
                    <a:pt x="977" y="46"/>
                  </a:lnTo>
                  <a:lnTo>
                    <a:pt x="967" y="48"/>
                  </a:lnTo>
                  <a:lnTo>
                    <a:pt x="958" y="48"/>
                  </a:lnTo>
                  <a:lnTo>
                    <a:pt x="952" y="49"/>
                  </a:lnTo>
                  <a:lnTo>
                    <a:pt x="954" y="51"/>
                  </a:lnTo>
                  <a:lnTo>
                    <a:pt x="948" y="48"/>
                  </a:lnTo>
                  <a:lnTo>
                    <a:pt x="943" y="51"/>
                  </a:lnTo>
                  <a:lnTo>
                    <a:pt x="941" y="54"/>
                  </a:lnTo>
                  <a:lnTo>
                    <a:pt x="940" y="58"/>
                  </a:lnTo>
                  <a:lnTo>
                    <a:pt x="934" y="55"/>
                  </a:lnTo>
                  <a:lnTo>
                    <a:pt x="926" y="55"/>
                  </a:lnTo>
                  <a:lnTo>
                    <a:pt x="918" y="55"/>
                  </a:lnTo>
                  <a:lnTo>
                    <a:pt x="910" y="56"/>
                  </a:lnTo>
                  <a:lnTo>
                    <a:pt x="901" y="59"/>
                  </a:lnTo>
                  <a:lnTo>
                    <a:pt x="892" y="61"/>
                  </a:lnTo>
                  <a:lnTo>
                    <a:pt x="886" y="62"/>
                  </a:lnTo>
                  <a:lnTo>
                    <a:pt x="880" y="63"/>
                  </a:lnTo>
                  <a:lnTo>
                    <a:pt x="883" y="62"/>
                  </a:lnTo>
                  <a:lnTo>
                    <a:pt x="886" y="60"/>
                  </a:lnTo>
                  <a:lnTo>
                    <a:pt x="888" y="56"/>
                  </a:lnTo>
                  <a:lnTo>
                    <a:pt x="891" y="53"/>
                  </a:lnTo>
                  <a:lnTo>
                    <a:pt x="897" y="52"/>
                  </a:lnTo>
                  <a:lnTo>
                    <a:pt x="904" y="51"/>
                  </a:lnTo>
                  <a:lnTo>
                    <a:pt x="910" y="49"/>
                  </a:lnTo>
                  <a:lnTo>
                    <a:pt x="917" y="48"/>
                  </a:lnTo>
                  <a:lnTo>
                    <a:pt x="922" y="47"/>
                  </a:lnTo>
                  <a:lnTo>
                    <a:pt x="928" y="46"/>
                  </a:lnTo>
                  <a:lnTo>
                    <a:pt x="934" y="44"/>
                  </a:lnTo>
                  <a:lnTo>
                    <a:pt x="940" y="40"/>
                  </a:lnTo>
                  <a:lnTo>
                    <a:pt x="931" y="40"/>
                  </a:lnTo>
                  <a:lnTo>
                    <a:pt x="921" y="40"/>
                  </a:lnTo>
                  <a:lnTo>
                    <a:pt x="912" y="41"/>
                  </a:lnTo>
                  <a:lnTo>
                    <a:pt x="903" y="43"/>
                  </a:lnTo>
                  <a:lnTo>
                    <a:pt x="894" y="44"/>
                  </a:lnTo>
                  <a:lnTo>
                    <a:pt x="884" y="45"/>
                  </a:lnTo>
                  <a:lnTo>
                    <a:pt x="875" y="47"/>
                  </a:lnTo>
                  <a:lnTo>
                    <a:pt x="866" y="49"/>
                  </a:lnTo>
                  <a:lnTo>
                    <a:pt x="867" y="52"/>
                  </a:lnTo>
                  <a:lnTo>
                    <a:pt x="869" y="52"/>
                  </a:lnTo>
                  <a:lnTo>
                    <a:pt x="872" y="52"/>
                  </a:lnTo>
                  <a:lnTo>
                    <a:pt x="874" y="52"/>
                  </a:lnTo>
                  <a:lnTo>
                    <a:pt x="868" y="53"/>
                  </a:lnTo>
                  <a:lnTo>
                    <a:pt x="861" y="55"/>
                  </a:lnTo>
                  <a:lnTo>
                    <a:pt x="856" y="56"/>
                  </a:lnTo>
                  <a:lnTo>
                    <a:pt x="849" y="58"/>
                  </a:lnTo>
                  <a:lnTo>
                    <a:pt x="843" y="59"/>
                  </a:lnTo>
                  <a:lnTo>
                    <a:pt x="836" y="59"/>
                  </a:lnTo>
                  <a:lnTo>
                    <a:pt x="830" y="59"/>
                  </a:lnTo>
                  <a:lnTo>
                    <a:pt x="823" y="58"/>
                  </a:lnTo>
                  <a:lnTo>
                    <a:pt x="827" y="58"/>
                  </a:lnTo>
                  <a:lnTo>
                    <a:pt x="830" y="58"/>
                  </a:lnTo>
                  <a:lnTo>
                    <a:pt x="834" y="58"/>
                  </a:lnTo>
                  <a:lnTo>
                    <a:pt x="837" y="58"/>
                  </a:lnTo>
                  <a:lnTo>
                    <a:pt x="838" y="56"/>
                  </a:lnTo>
                  <a:lnTo>
                    <a:pt x="841" y="55"/>
                  </a:lnTo>
                  <a:lnTo>
                    <a:pt x="841" y="53"/>
                  </a:lnTo>
                  <a:lnTo>
                    <a:pt x="830" y="51"/>
                  </a:lnTo>
                  <a:lnTo>
                    <a:pt x="821" y="49"/>
                  </a:lnTo>
                  <a:lnTo>
                    <a:pt x="811" y="49"/>
                  </a:lnTo>
                  <a:lnTo>
                    <a:pt x="801" y="51"/>
                  </a:lnTo>
                  <a:lnTo>
                    <a:pt x="791" y="53"/>
                  </a:lnTo>
                  <a:lnTo>
                    <a:pt x="782" y="54"/>
                  </a:lnTo>
                  <a:lnTo>
                    <a:pt x="771" y="56"/>
                  </a:lnTo>
                  <a:lnTo>
                    <a:pt x="762" y="58"/>
                  </a:lnTo>
                  <a:lnTo>
                    <a:pt x="769" y="61"/>
                  </a:lnTo>
                  <a:lnTo>
                    <a:pt x="776" y="61"/>
                  </a:lnTo>
                  <a:lnTo>
                    <a:pt x="782" y="60"/>
                  </a:lnTo>
                  <a:lnTo>
                    <a:pt x="789" y="60"/>
                  </a:lnTo>
                  <a:lnTo>
                    <a:pt x="776" y="61"/>
                  </a:lnTo>
                  <a:lnTo>
                    <a:pt x="762" y="62"/>
                  </a:lnTo>
                  <a:lnTo>
                    <a:pt x="750" y="63"/>
                  </a:lnTo>
                  <a:lnTo>
                    <a:pt x="736" y="64"/>
                  </a:lnTo>
                  <a:lnTo>
                    <a:pt x="722" y="66"/>
                  </a:lnTo>
                  <a:lnTo>
                    <a:pt x="709" y="68"/>
                  </a:lnTo>
                  <a:lnTo>
                    <a:pt x="695" y="71"/>
                  </a:lnTo>
                  <a:lnTo>
                    <a:pt x="683" y="75"/>
                  </a:lnTo>
                  <a:lnTo>
                    <a:pt x="690" y="77"/>
                  </a:lnTo>
                  <a:lnTo>
                    <a:pt x="696" y="77"/>
                  </a:lnTo>
                  <a:lnTo>
                    <a:pt x="703" y="77"/>
                  </a:lnTo>
                  <a:lnTo>
                    <a:pt x="710" y="76"/>
                  </a:lnTo>
                  <a:lnTo>
                    <a:pt x="717" y="75"/>
                  </a:lnTo>
                  <a:lnTo>
                    <a:pt x="723" y="74"/>
                  </a:lnTo>
                  <a:lnTo>
                    <a:pt x="730" y="74"/>
                  </a:lnTo>
                  <a:lnTo>
                    <a:pt x="736" y="75"/>
                  </a:lnTo>
                  <a:lnTo>
                    <a:pt x="743" y="78"/>
                  </a:lnTo>
                  <a:lnTo>
                    <a:pt x="748" y="82"/>
                  </a:lnTo>
                  <a:lnTo>
                    <a:pt x="755" y="83"/>
                  </a:lnTo>
                  <a:lnTo>
                    <a:pt x="761" y="82"/>
                  </a:lnTo>
                  <a:lnTo>
                    <a:pt x="768" y="81"/>
                  </a:lnTo>
                  <a:lnTo>
                    <a:pt x="777" y="79"/>
                  </a:lnTo>
                  <a:lnTo>
                    <a:pt x="786" y="79"/>
                  </a:lnTo>
                  <a:lnTo>
                    <a:pt x="797" y="79"/>
                  </a:lnTo>
                  <a:lnTo>
                    <a:pt x="807" y="79"/>
                  </a:lnTo>
                  <a:lnTo>
                    <a:pt x="818" y="79"/>
                  </a:lnTo>
                  <a:lnTo>
                    <a:pt x="826" y="81"/>
                  </a:lnTo>
                  <a:lnTo>
                    <a:pt x="834" y="81"/>
                  </a:lnTo>
                  <a:lnTo>
                    <a:pt x="838" y="79"/>
                  </a:lnTo>
                  <a:lnTo>
                    <a:pt x="843" y="78"/>
                  </a:lnTo>
                  <a:lnTo>
                    <a:pt x="848" y="76"/>
                  </a:lnTo>
                  <a:lnTo>
                    <a:pt x="852" y="74"/>
                  </a:lnTo>
                  <a:lnTo>
                    <a:pt x="857" y="71"/>
                  </a:lnTo>
                  <a:lnTo>
                    <a:pt x="862" y="70"/>
                  </a:lnTo>
                  <a:lnTo>
                    <a:pt x="868" y="70"/>
                  </a:lnTo>
                  <a:lnTo>
                    <a:pt x="874" y="71"/>
                  </a:lnTo>
                  <a:lnTo>
                    <a:pt x="869" y="77"/>
                  </a:lnTo>
                  <a:lnTo>
                    <a:pt x="872" y="82"/>
                  </a:lnTo>
                  <a:lnTo>
                    <a:pt x="880" y="81"/>
                  </a:lnTo>
                  <a:lnTo>
                    <a:pt x="897" y="70"/>
                  </a:lnTo>
                  <a:lnTo>
                    <a:pt x="912" y="69"/>
                  </a:lnTo>
                  <a:lnTo>
                    <a:pt x="927" y="66"/>
                  </a:lnTo>
                  <a:lnTo>
                    <a:pt x="942" y="63"/>
                  </a:lnTo>
                  <a:lnTo>
                    <a:pt x="957" y="60"/>
                  </a:lnTo>
                  <a:lnTo>
                    <a:pt x="971" y="58"/>
                  </a:lnTo>
                  <a:lnTo>
                    <a:pt x="986" y="56"/>
                  </a:lnTo>
                  <a:lnTo>
                    <a:pt x="1001" y="58"/>
                  </a:lnTo>
                  <a:lnTo>
                    <a:pt x="1016" y="60"/>
                  </a:lnTo>
                  <a:lnTo>
                    <a:pt x="1015" y="63"/>
                  </a:lnTo>
                  <a:lnTo>
                    <a:pt x="1016" y="67"/>
                  </a:lnTo>
                  <a:lnTo>
                    <a:pt x="1017" y="69"/>
                  </a:lnTo>
                  <a:lnTo>
                    <a:pt x="1016" y="71"/>
                  </a:lnTo>
                  <a:lnTo>
                    <a:pt x="1014" y="71"/>
                  </a:lnTo>
                  <a:lnTo>
                    <a:pt x="1014" y="70"/>
                  </a:lnTo>
                  <a:lnTo>
                    <a:pt x="1012" y="67"/>
                  </a:lnTo>
                  <a:lnTo>
                    <a:pt x="1010" y="66"/>
                  </a:lnTo>
                  <a:lnTo>
                    <a:pt x="1002" y="67"/>
                  </a:lnTo>
                  <a:lnTo>
                    <a:pt x="996" y="71"/>
                  </a:lnTo>
                  <a:lnTo>
                    <a:pt x="990" y="76"/>
                  </a:lnTo>
                  <a:lnTo>
                    <a:pt x="985" y="81"/>
                  </a:lnTo>
                  <a:lnTo>
                    <a:pt x="989" y="82"/>
                  </a:lnTo>
                  <a:lnTo>
                    <a:pt x="994" y="82"/>
                  </a:lnTo>
                  <a:lnTo>
                    <a:pt x="999" y="82"/>
                  </a:lnTo>
                  <a:lnTo>
                    <a:pt x="1003" y="81"/>
                  </a:lnTo>
                  <a:lnTo>
                    <a:pt x="1008" y="81"/>
                  </a:lnTo>
                  <a:lnTo>
                    <a:pt x="1012" y="79"/>
                  </a:lnTo>
                  <a:lnTo>
                    <a:pt x="1017" y="79"/>
                  </a:lnTo>
                  <a:lnTo>
                    <a:pt x="1022" y="81"/>
                  </a:lnTo>
                  <a:lnTo>
                    <a:pt x="1012" y="82"/>
                  </a:lnTo>
                  <a:lnTo>
                    <a:pt x="1003" y="84"/>
                  </a:lnTo>
                  <a:lnTo>
                    <a:pt x="993" y="85"/>
                  </a:lnTo>
                  <a:lnTo>
                    <a:pt x="984" y="87"/>
                  </a:lnTo>
                  <a:lnTo>
                    <a:pt x="974" y="90"/>
                  </a:lnTo>
                  <a:lnTo>
                    <a:pt x="965" y="92"/>
                  </a:lnTo>
                  <a:lnTo>
                    <a:pt x="955" y="94"/>
                  </a:lnTo>
                  <a:lnTo>
                    <a:pt x="945" y="97"/>
                  </a:lnTo>
                  <a:lnTo>
                    <a:pt x="957" y="99"/>
                  </a:lnTo>
                  <a:lnTo>
                    <a:pt x="969" y="100"/>
                  </a:lnTo>
                  <a:lnTo>
                    <a:pt x="980" y="100"/>
                  </a:lnTo>
                  <a:lnTo>
                    <a:pt x="993" y="100"/>
                  </a:lnTo>
                  <a:lnTo>
                    <a:pt x="1004" y="98"/>
                  </a:lnTo>
                  <a:lnTo>
                    <a:pt x="1016" y="97"/>
                  </a:lnTo>
                  <a:lnTo>
                    <a:pt x="1027" y="94"/>
                  </a:lnTo>
                  <a:lnTo>
                    <a:pt x="1039" y="93"/>
                  </a:lnTo>
                  <a:lnTo>
                    <a:pt x="1034" y="96"/>
                  </a:lnTo>
                  <a:lnTo>
                    <a:pt x="1028" y="97"/>
                  </a:lnTo>
                  <a:lnTo>
                    <a:pt x="1023" y="99"/>
                  </a:lnTo>
                  <a:lnTo>
                    <a:pt x="1017" y="101"/>
                  </a:lnTo>
                  <a:lnTo>
                    <a:pt x="6" y="101"/>
                  </a:lnTo>
                  <a:lnTo>
                    <a:pt x="7" y="100"/>
                  </a:lnTo>
                  <a:lnTo>
                    <a:pt x="7" y="99"/>
                  </a:lnTo>
                  <a:lnTo>
                    <a:pt x="7" y="98"/>
                  </a:lnTo>
                  <a:lnTo>
                    <a:pt x="7" y="97"/>
                  </a:lnTo>
                  <a:lnTo>
                    <a:pt x="0" y="79"/>
                  </a:lnTo>
                  <a:lnTo>
                    <a:pt x="3" y="61"/>
                  </a:lnTo>
                  <a:lnTo>
                    <a:pt x="11" y="43"/>
                  </a:lnTo>
                  <a:lnTo>
                    <a:pt x="22" y="28"/>
                  </a:lnTo>
                  <a:lnTo>
                    <a:pt x="26" y="22"/>
                  </a:lnTo>
                  <a:lnTo>
                    <a:pt x="28" y="15"/>
                  </a:lnTo>
                  <a:lnTo>
                    <a:pt x="29" y="8"/>
                  </a:lnTo>
                  <a:lnTo>
                    <a:pt x="31" y="0"/>
                  </a:lnTo>
                  <a:lnTo>
                    <a:pt x="649" y="0"/>
                  </a:lnTo>
                  <a:lnTo>
                    <a:pt x="642" y="3"/>
                  </a:lnTo>
                  <a:lnTo>
                    <a:pt x="638" y="7"/>
                  </a:lnTo>
                  <a:lnTo>
                    <a:pt x="637" y="10"/>
                  </a:lnTo>
                  <a:lnTo>
                    <a:pt x="640" y="15"/>
                  </a:lnTo>
                  <a:lnTo>
                    <a:pt x="635" y="15"/>
                  </a:lnTo>
                  <a:lnTo>
                    <a:pt x="631" y="14"/>
                  </a:lnTo>
                  <a:lnTo>
                    <a:pt x="628" y="15"/>
                  </a:lnTo>
                  <a:lnTo>
                    <a:pt x="628" y="16"/>
                  </a:lnTo>
                  <a:lnTo>
                    <a:pt x="628" y="20"/>
                  </a:lnTo>
                  <a:lnTo>
                    <a:pt x="632" y="21"/>
                  </a:lnTo>
                  <a:lnTo>
                    <a:pt x="637" y="20"/>
                  </a:lnTo>
                  <a:lnTo>
                    <a:pt x="643" y="16"/>
                  </a:lnTo>
                  <a:lnTo>
                    <a:pt x="650" y="14"/>
                  </a:lnTo>
                  <a:lnTo>
                    <a:pt x="658" y="10"/>
                  </a:lnTo>
                  <a:lnTo>
                    <a:pt x="667" y="8"/>
                  </a:lnTo>
                  <a:lnTo>
                    <a:pt x="675" y="7"/>
                  </a:lnTo>
                  <a:lnTo>
                    <a:pt x="663" y="11"/>
                  </a:lnTo>
                  <a:lnTo>
                    <a:pt x="656" y="14"/>
                  </a:lnTo>
                  <a:lnTo>
                    <a:pt x="653" y="16"/>
                  </a:lnTo>
                  <a:lnTo>
                    <a:pt x="654" y="16"/>
                  </a:lnTo>
                  <a:lnTo>
                    <a:pt x="656" y="17"/>
                  </a:lnTo>
                  <a:lnTo>
                    <a:pt x="662" y="16"/>
                  </a:lnTo>
                  <a:lnTo>
                    <a:pt x="669" y="15"/>
                  </a:lnTo>
                  <a:lnTo>
                    <a:pt x="677" y="13"/>
                  </a:lnTo>
                  <a:lnTo>
                    <a:pt x="677" y="16"/>
                  </a:lnTo>
                  <a:lnTo>
                    <a:pt x="679" y="18"/>
                  </a:lnTo>
                  <a:lnTo>
                    <a:pt x="683" y="17"/>
                  </a:lnTo>
                  <a:lnTo>
                    <a:pt x="683" y="13"/>
                  </a:lnTo>
                  <a:lnTo>
                    <a:pt x="691" y="15"/>
                  </a:lnTo>
                  <a:lnTo>
                    <a:pt x="699" y="16"/>
                  </a:lnTo>
                  <a:lnTo>
                    <a:pt x="705" y="16"/>
                  </a:lnTo>
                  <a:lnTo>
                    <a:pt x="709" y="16"/>
                  </a:lnTo>
                  <a:lnTo>
                    <a:pt x="710" y="15"/>
                  </a:lnTo>
                  <a:lnTo>
                    <a:pt x="709" y="14"/>
                  </a:lnTo>
                  <a:lnTo>
                    <a:pt x="703" y="11"/>
                  </a:lnTo>
                  <a:lnTo>
                    <a:pt x="694" y="9"/>
                  </a:lnTo>
                  <a:lnTo>
                    <a:pt x="699" y="8"/>
                  </a:lnTo>
                  <a:lnTo>
                    <a:pt x="703" y="7"/>
                  </a:lnTo>
                  <a:lnTo>
                    <a:pt x="709" y="7"/>
                  </a:lnTo>
                  <a:lnTo>
                    <a:pt x="714" y="6"/>
                  </a:lnTo>
                  <a:lnTo>
                    <a:pt x="720" y="6"/>
                  </a:lnTo>
                  <a:lnTo>
                    <a:pt x="724" y="5"/>
                  </a:lnTo>
                  <a:lnTo>
                    <a:pt x="730" y="5"/>
                  </a:lnTo>
                  <a:lnTo>
                    <a:pt x="735" y="3"/>
                  </a:lnTo>
                  <a:lnTo>
                    <a:pt x="745" y="2"/>
                  </a:lnTo>
                  <a:lnTo>
                    <a:pt x="755" y="1"/>
                  </a:lnTo>
                  <a:lnTo>
                    <a:pt x="766" y="1"/>
                  </a:lnTo>
                  <a:lnTo>
                    <a:pt x="775" y="2"/>
                  </a:lnTo>
                  <a:lnTo>
                    <a:pt x="785" y="2"/>
                  </a:lnTo>
                  <a:lnTo>
                    <a:pt x="796" y="2"/>
                  </a:lnTo>
                  <a:lnTo>
                    <a:pt x="805" y="2"/>
                  </a:lnTo>
                  <a:lnTo>
                    <a:pt x="815" y="0"/>
                  </a:lnTo>
                  <a:lnTo>
                    <a:pt x="830"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5182" name="Group 52">
            <a:extLst>
              <a:ext uri="{FF2B5EF4-FFF2-40B4-BE49-F238E27FC236}">
                <a16:creationId xmlns:a16="http://schemas.microsoft.com/office/drawing/2014/main" id="{4E3B4B6C-DAEA-4591-ACEB-34037B3FE41E}"/>
              </a:ext>
            </a:extLst>
          </p:cNvPr>
          <p:cNvGrpSpPr>
            <a:grpSpLocks/>
          </p:cNvGrpSpPr>
          <p:nvPr/>
        </p:nvGrpSpPr>
        <p:grpSpPr bwMode="auto">
          <a:xfrm>
            <a:off x="3048000" y="1827213"/>
            <a:ext cx="3200400" cy="609600"/>
            <a:chOff x="1728" y="1296"/>
            <a:chExt cx="2256" cy="384"/>
          </a:xfrm>
        </p:grpSpPr>
        <p:grpSp>
          <p:nvGrpSpPr>
            <p:cNvPr id="135193" name="Group 53">
              <a:extLst>
                <a:ext uri="{FF2B5EF4-FFF2-40B4-BE49-F238E27FC236}">
                  <a16:creationId xmlns:a16="http://schemas.microsoft.com/office/drawing/2014/main" id="{CE9AADF9-A549-4FDA-8E8B-1ADDC1BB3E67}"/>
                </a:ext>
              </a:extLst>
            </p:cNvPr>
            <p:cNvGrpSpPr>
              <a:grpSpLocks/>
            </p:cNvGrpSpPr>
            <p:nvPr/>
          </p:nvGrpSpPr>
          <p:grpSpPr bwMode="auto">
            <a:xfrm>
              <a:off x="1776" y="1344"/>
              <a:ext cx="2160" cy="336"/>
              <a:chOff x="1728" y="384"/>
              <a:chExt cx="2123" cy="288"/>
            </a:xfrm>
          </p:grpSpPr>
          <p:sp>
            <p:nvSpPr>
              <p:cNvPr id="135203" name="Rectangle 54">
                <a:extLst>
                  <a:ext uri="{FF2B5EF4-FFF2-40B4-BE49-F238E27FC236}">
                    <a16:creationId xmlns:a16="http://schemas.microsoft.com/office/drawing/2014/main" id="{CCB0FC87-49D1-401B-9ECC-B904D40313AD}"/>
                  </a:ext>
                </a:extLst>
              </p:cNvPr>
              <p:cNvSpPr>
                <a:spLocks noChangeArrowheads="1"/>
              </p:cNvSpPr>
              <p:nvPr/>
            </p:nvSpPr>
            <p:spPr bwMode="auto">
              <a:xfrm>
                <a:off x="1728" y="384"/>
                <a:ext cx="2123" cy="288"/>
              </a:xfrm>
              <a:prstGeom prst="rect">
                <a:avLst/>
              </a:prstGeom>
              <a:solidFill>
                <a:srgbClr val="7023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5204" name="Freeform 55">
                <a:extLst>
                  <a:ext uri="{FF2B5EF4-FFF2-40B4-BE49-F238E27FC236}">
                    <a16:creationId xmlns:a16="http://schemas.microsoft.com/office/drawing/2014/main" id="{ABA580CD-3AFC-46BC-9D05-E1F802565FE0}"/>
                  </a:ext>
                </a:extLst>
              </p:cNvPr>
              <p:cNvSpPr>
                <a:spLocks/>
              </p:cNvSpPr>
              <p:nvPr/>
            </p:nvSpPr>
            <p:spPr bwMode="auto">
              <a:xfrm>
                <a:off x="1750" y="391"/>
                <a:ext cx="65" cy="24"/>
              </a:xfrm>
              <a:custGeom>
                <a:avLst/>
                <a:gdLst>
                  <a:gd name="T0" fmla="*/ 65 w 161"/>
                  <a:gd name="T1" fmla="*/ 12 h 144"/>
                  <a:gd name="T2" fmla="*/ 64 w 161"/>
                  <a:gd name="T3" fmla="*/ 10 h 144"/>
                  <a:gd name="T4" fmla="*/ 64 w 161"/>
                  <a:gd name="T5" fmla="*/ 8 h 144"/>
                  <a:gd name="T6" fmla="*/ 61 w 161"/>
                  <a:gd name="T7" fmla="*/ 7 h 144"/>
                  <a:gd name="T8" fmla="*/ 59 w 161"/>
                  <a:gd name="T9" fmla="*/ 5 h 144"/>
                  <a:gd name="T10" fmla="*/ 55 w 161"/>
                  <a:gd name="T11" fmla="*/ 3 h 144"/>
                  <a:gd name="T12" fmla="*/ 50 w 161"/>
                  <a:gd name="T13" fmla="*/ 2 h 144"/>
                  <a:gd name="T14" fmla="*/ 47 w 161"/>
                  <a:gd name="T15" fmla="*/ 1 h 144"/>
                  <a:gd name="T16" fmla="*/ 42 w 161"/>
                  <a:gd name="T17" fmla="*/ 1 h 144"/>
                  <a:gd name="T18" fmla="*/ 36 w 161"/>
                  <a:gd name="T19" fmla="*/ 0 h 144"/>
                  <a:gd name="T20" fmla="*/ 31 w 161"/>
                  <a:gd name="T21" fmla="*/ 0 h 144"/>
                  <a:gd name="T22" fmla="*/ 26 w 161"/>
                  <a:gd name="T23" fmla="*/ 0 h 144"/>
                  <a:gd name="T24" fmla="*/ 21 w 161"/>
                  <a:gd name="T25" fmla="*/ 1 h 144"/>
                  <a:gd name="T26" fmla="*/ 16 w 161"/>
                  <a:gd name="T27" fmla="*/ 2 h 144"/>
                  <a:gd name="T28" fmla="*/ 11 w 161"/>
                  <a:gd name="T29" fmla="*/ 3 h 144"/>
                  <a:gd name="T30" fmla="*/ 7 w 161"/>
                  <a:gd name="T31" fmla="*/ 4 h 144"/>
                  <a:gd name="T32" fmla="*/ 5 w 161"/>
                  <a:gd name="T33" fmla="*/ 6 h 144"/>
                  <a:gd name="T34" fmla="*/ 2 w 161"/>
                  <a:gd name="T35" fmla="*/ 7 h 144"/>
                  <a:gd name="T36" fmla="*/ 1 w 161"/>
                  <a:gd name="T37" fmla="*/ 9 h 144"/>
                  <a:gd name="T38" fmla="*/ 0 w 161"/>
                  <a:gd name="T39" fmla="*/ 11 h 144"/>
                  <a:gd name="T40" fmla="*/ 0 w 161"/>
                  <a:gd name="T41" fmla="*/ 13 h 144"/>
                  <a:gd name="T42" fmla="*/ 1 w 161"/>
                  <a:gd name="T43" fmla="*/ 15 h 144"/>
                  <a:gd name="T44" fmla="*/ 2 w 161"/>
                  <a:gd name="T45" fmla="*/ 17 h 144"/>
                  <a:gd name="T46" fmla="*/ 5 w 161"/>
                  <a:gd name="T47" fmla="*/ 18 h 144"/>
                  <a:gd name="T48" fmla="*/ 8 w 161"/>
                  <a:gd name="T49" fmla="*/ 20 h 144"/>
                  <a:gd name="T50" fmla="*/ 12 w 161"/>
                  <a:gd name="T51" fmla="*/ 21 h 144"/>
                  <a:gd name="T52" fmla="*/ 16 w 161"/>
                  <a:gd name="T53" fmla="*/ 23 h 144"/>
                  <a:gd name="T54" fmla="*/ 21 w 161"/>
                  <a:gd name="T55" fmla="*/ 23 h 144"/>
                  <a:gd name="T56" fmla="*/ 26 w 161"/>
                  <a:gd name="T57" fmla="*/ 24 h 144"/>
                  <a:gd name="T58" fmla="*/ 31 w 161"/>
                  <a:gd name="T59" fmla="*/ 24 h 144"/>
                  <a:gd name="T60" fmla="*/ 37 w 161"/>
                  <a:gd name="T61" fmla="*/ 24 h 144"/>
                  <a:gd name="T62" fmla="*/ 42 w 161"/>
                  <a:gd name="T63" fmla="*/ 23 h 144"/>
                  <a:gd name="T64" fmla="*/ 47 w 161"/>
                  <a:gd name="T65" fmla="*/ 23 h 144"/>
                  <a:gd name="T66" fmla="*/ 52 w 161"/>
                  <a:gd name="T67" fmla="*/ 22 h 144"/>
                  <a:gd name="T68" fmla="*/ 55 w 161"/>
                  <a:gd name="T69" fmla="*/ 21 h 144"/>
                  <a:gd name="T70" fmla="*/ 59 w 161"/>
                  <a:gd name="T71" fmla="*/ 19 h 144"/>
                  <a:gd name="T72" fmla="*/ 61 w 161"/>
                  <a:gd name="T73" fmla="*/ 18 h 144"/>
                  <a:gd name="T74" fmla="*/ 64 w 161"/>
                  <a:gd name="T75" fmla="*/ 16 h 144"/>
                  <a:gd name="T76" fmla="*/ 64 w 161"/>
                  <a:gd name="T77" fmla="*/ 14 h 144"/>
                  <a:gd name="T78" fmla="*/ 65 w 161"/>
                  <a:gd name="T79" fmla="*/ 12 h 144"/>
                  <a:gd name="T80" fmla="*/ 65 w 161"/>
                  <a:gd name="T81" fmla="*/ 12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1" h="144">
                    <a:moveTo>
                      <a:pt x="161" y="72"/>
                    </a:moveTo>
                    <a:lnTo>
                      <a:pt x="159" y="60"/>
                    </a:lnTo>
                    <a:lnTo>
                      <a:pt x="158" y="50"/>
                    </a:lnTo>
                    <a:lnTo>
                      <a:pt x="152" y="39"/>
                    </a:lnTo>
                    <a:lnTo>
                      <a:pt x="146" y="28"/>
                    </a:lnTo>
                    <a:lnTo>
                      <a:pt x="137" y="20"/>
                    </a:lnTo>
                    <a:lnTo>
                      <a:pt x="125" y="12"/>
                    </a:lnTo>
                    <a:lnTo>
                      <a:pt x="116" y="7"/>
                    </a:lnTo>
                    <a:lnTo>
                      <a:pt x="104" y="4"/>
                    </a:lnTo>
                    <a:lnTo>
                      <a:pt x="90" y="0"/>
                    </a:lnTo>
                    <a:lnTo>
                      <a:pt x="78" y="0"/>
                    </a:lnTo>
                    <a:lnTo>
                      <a:pt x="64" y="2"/>
                    </a:lnTo>
                    <a:lnTo>
                      <a:pt x="52" y="5"/>
                    </a:lnTo>
                    <a:lnTo>
                      <a:pt x="40" y="10"/>
                    </a:lnTo>
                    <a:lnTo>
                      <a:pt x="28" y="16"/>
                    </a:lnTo>
                    <a:lnTo>
                      <a:pt x="18" y="25"/>
                    </a:lnTo>
                    <a:lnTo>
                      <a:pt x="12" y="34"/>
                    </a:lnTo>
                    <a:lnTo>
                      <a:pt x="6" y="44"/>
                    </a:lnTo>
                    <a:lnTo>
                      <a:pt x="3" y="55"/>
                    </a:lnTo>
                    <a:lnTo>
                      <a:pt x="0" y="67"/>
                    </a:lnTo>
                    <a:lnTo>
                      <a:pt x="0" y="77"/>
                    </a:lnTo>
                    <a:lnTo>
                      <a:pt x="3" y="90"/>
                    </a:lnTo>
                    <a:lnTo>
                      <a:pt x="6" y="101"/>
                    </a:lnTo>
                    <a:lnTo>
                      <a:pt x="12" y="110"/>
                    </a:lnTo>
                    <a:lnTo>
                      <a:pt x="21" y="120"/>
                    </a:lnTo>
                    <a:lnTo>
                      <a:pt x="30" y="128"/>
                    </a:lnTo>
                    <a:lnTo>
                      <a:pt x="40" y="136"/>
                    </a:lnTo>
                    <a:lnTo>
                      <a:pt x="52" y="139"/>
                    </a:lnTo>
                    <a:lnTo>
                      <a:pt x="64" y="142"/>
                    </a:lnTo>
                    <a:lnTo>
                      <a:pt x="78" y="144"/>
                    </a:lnTo>
                    <a:lnTo>
                      <a:pt x="92" y="144"/>
                    </a:lnTo>
                    <a:lnTo>
                      <a:pt x="104" y="140"/>
                    </a:lnTo>
                    <a:lnTo>
                      <a:pt x="116" y="137"/>
                    </a:lnTo>
                    <a:lnTo>
                      <a:pt x="128" y="130"/>
                    </a:lnTo>
                    <a:lnTo>
                      <a:pt x="137" y="123"/>
                    </a:lnTo>
                    <a:lnTo>
                      <a:pt x="146" y="115"/>
                    </a:lnTo>
                    <a:lnTo>
                      <a:pt x="152" y="105"/>
                    </a:lnTo>
                    <a:lnTo>
                      <a:pt x="158" y="93"/>
                    </a:lnTo>
                    <a:lnTo>
                      <a:pt x="159" y="83"/>
                    </a:lnTo>
                    <a:lnTo>
                      <a:pt x="161" y="72"/>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05" name="Freeform 56">
                <a:extLst>
                  <a:ext uri="{FF2B5EF4-FFF2-40B4-BE49-F238E27FC236}">
                    <a16:creationId xmlns:a16="http://schemas.microsoft.com/office/drawing/2014/main" id="{DE30EF9C-387F-47F9-B520-2D656489ABED}"/>
                  </a:ext>
                </a:extLst>
              </p:cNvPr>
              <p:cNvSpPr>
                <a:spLocks/>
              </p:cNvSpPr>
              <p:nvPr/>
            </p:nvSpPr>
            <p:spPr bwMode="auto">
              <a:xfrm>
                <a:off x="3763" y="391"/>
                <a:ext cx="64" cy="24"/>
              </a:xfrm>
              <a:custGeom>
                <a:avLst/>
                <a:gdLst>
                  <a:gd name="T0" fmla="*/ 64 w 160"/>
                  <a:gd name="T1" fmla="*/ 12 h 144"/>
                  <a:gd name="T2" fmla="*/ 64 w 160"/>
                  <a:gd name="T3" fmla="*/ 10 h 144"/>
                  <a:gd name="T4" fmla="*/ 62 w 160"/>
                  <a:gd name="T5" fmla="*/ 8 h 144"/>
                  <a:gd name="T6" fmla="*/ 61 w 160"/>
                  <a:gd name="T7" fmla="*/ 7 h 144"/>
                  <a:gd name="T8" fmla="*/ 58 w 160"/>
                  <a:gd name="T9" fmla="*/ 5 h 144"/>
                  <a:gd name="T10" fmla="*/ 55 w 160"/>
                  <a:gd name="T11" fmla="*/ 3 h 144"/>
                  <a:gd name="T12" fmla="*/ 50 w 160"/>
                  <a:gd name="T13" fmla="*/ 2 h 144"/>
                  <a:gd name="T14" fmla="*/ 46 w 160"/>
                  <a:gd name="T15" fmla="*/ 1 h 144"/>
                  <a:gd name="T16" fmla="*/ 41 w 160"/>
                  <a:gd name="T17" fmla="*/ 1 h 144"/>
                  <a:gd name="T18" fmla="*/ 36 w 160"/>
                  <a:gd name="T19" fmla="*/ 0 h 144"/>
                  <a:gd name="T20" fmla="*/ 31 w 160"/>
                  <a:gd name="T21" fmla="*/ 0 h 144"/>
                  <a:gd name="T22" fmla="*/ 26 w 160"/>
                  <a:gd name="T23" fmla="*/ 0 h 144"/>
                  <a:gd name="T24" fmla="*/ 21 w 160"/>
                  <a:gd name="T25" fmla="*/ 1 h 144"/>
                  <a:gd name="T26" fmla="*/ 16 w 160"/>
                  <a:gd name="T27" fmla="*/ 2 h 144"/>
                  <a:gd name="T28" fmla="*/ 12 w 160"/>
                  <a:gd name="T29" fmla="*/ 3 h 144"/>
                  <a:gd name="T30" fmla="*/ 8 w 160"/>
                  <a:gd name="T31" fmla="*/ 4 h 144"/>
                  <a:gd name="T32" fmla="*/ 5 w 160"/>
                  <a:gd name="T33" fmla="*/ 6 h 144"/>
                  <a:gd name="T34" fmla="*/ 2 w 160"/>
                  <a:gd name="T35" fmla="*/ 7 h 144"/>
                  <a:gd name="T36" fmla="*/ 0 w 160"/>
                  <a:gd name="T37" fmla="*/ 9 h 144"/>
                  <a:gd name="T38" fmla="*/ 0 w 160"/>
                  <a:gd name="T39" fmla="*/ 11 h 144"/>
                  <a:gd name="T40" fmla="*/ 0 w 160"/>
                  <a:gd name="T41" fmla="*/ 13 h 144"/>
                  <a:gd name="T42" fmla="*/ 0 w 160"/>
                  <a:gd name="T43" fmla="*/ 15 h 144"/>
                  <a:gd name="T44" fmla="*/ 2 w 160"/>
                  <a:gd name="T45" fmla="*/ 17 h 144"/>
                  <a:gd name="T46" fmla="*/ 5 w 160"/>
                  <a:gd name="T47" fmla="*/ 18 h 144"/>
                  <a:gd name="T48" fmla="*/ 8 w 160"/>
                  <a:gd name="T49" fmla="*/ 20 h 144"/>
                  <a:gd name="T50" fmla="*/ 12 w 160"/>
                  <a:gd name="T51" fmla="*/ 21 h 144"/>
                  <a:gd name="T52" fmla="*/ 16 w 160"/>
                  <a:gd name="T53" fmla="*/ 23 h 144"/>
                  <a:gd name="T54" fmla="*/ 21 w 160"/>
                  <a:gd name="T55" fmla="*/ 23 h 144"/>
                  <a:gd name="T56" fmla="*/ 26 w 160"/>
                  <a:gd name="T57" fmla="*/ 24 h 144"/>
                  <a:gd name="T58" fmla="*/ 31 w 160"/>
                  <a:gd name="T59" fmla="*/ 24 h 144"/>
                  <a:gd name="T60" fmla="*/ 36 w 160"/>
                  <a:gd name="T61" fmla="*/ 24 h 144"/>
                  <a:gd name="T62" fmla="*/ 41 w 160"/>
                  <a:gd name="T63" fmla="*/ 23 h 144"/>
                  <a:gd name="T64" fmla="*/ 46 w 160"/>
                  <a:gd name="T65" fmla="*/ 23 h 144"/>
                  <a:gd name="T66" fmla="*/ 50 w 160"/>
                  <a:gd name="T67" fmla="*/ 22 h 144"/>
                  <a:gd name="T68" fmla="*/ 55 w 160"/>
                  <a:gd name="T69" fmla="*/ 21 h 144"/>
                  <a:gd name="T70" fmla="*/ 58 w 160"/>
                  <a:gd name="T71" fmla="*/ 19 h 144"/>
                  <a:gd name="T72" fmla="*/ 61 w 160"/>
                  <a:gd name="T73" fmla="*/ 18 h 144"/>
                  <a:gd name="T74" fmla="*/ 62 w 160"/>
                  <a:gd name="T75" fmla="*/ 16 h 144"/>
                  <a:gd name="T76" fmla="*/ 64 w 160"/>
                  <a:gd name="T77" fmla="*/ 14 h 144"/>
                  <a:gd name="T78" fmla="*/ 64 w 160"/>
                  <a:gd name="T79" fmla="*/ 12 h 144"/>
                  <a:gd name="T80" fmla="*/ 64 w 160"/>
                  <a:gd name="T81" fmla="*/ 12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 h="144">
                    <a:moveTo>
                      <a:pt x="160" y="72"/>
                    </a:moveTo>
                    <a:lnTo>
                      <a:pt x="160" y="60"/>
                    </a:lnTo>
                    <a:lnTo>
                      <a:pt x="156" y="50"/>
                    </a:lnTo>
                    <a:lnTo>
                      <a:pt x="153" y="39"/>
                    </a:lnTo>
                    <a:lnTo>
                      <a:pt x="144" y="28"/>
                    </a:lnTo>
                    <a:lnTo>
                      <a:pt x="137" y="20"/>
                    </a:lnTo>
                    <a:lnTo>
                      <a:pt x="125" y="12"/>
                    </a:lnTo>
                    <a:lnTo>
                      <a:pt x="114" y="7"/>
                    </a:lnTo>
                    <a:lnTo>
                      <a:pt x="103" y="4"/>
                    </a:lnTo>
                    <a:lnTo>
                      <a:pt x="89" y="0"/>
                    </a:lnTo>
                    <a:lnTo>
                      <a:pt x="77" y="0"/>
                    </a:lnTo>
                    <a:lnTo>
                      <a:pt x="64" y="2"/>
                    </a:lnTo>
                    <a:lnTo>
                      <a:pt x="52" y="5"/>
                    </a:lnTo>
                    <a:lnTo>
                      <a:pt x="40" y="10"/>
                    </a:lnTo>
                    <a:lnTo>
                      <a:pt x="29" y="16"/>
                    </a:lnTo>
                    <a:lnTo>
                      <a:pt x="19" y="25"/>
                    </a:lnTo>
                    <a:lnTo>
                      <a:pt x="12" y="34"/>
                    </a:lnTo>
                    <a:lnTo>
                      <a:pt x="6" y="44"/>
                    </a:lnTo>
                    <a:lnTo>
                      <a:pt x="1" y="55"/>
                    </a:lnTo>
                    <a:lnTo>
                      <a:pt x="0" y="67"/>
                    </a:lnTo>
                    <a:lnTo>
                      <a:pt x="0" y="77"/>
                    </a:lnTo>
                    <a:lnTo>
                      <a:pt x="1" y="90"/>
                    </a:lnTo>
                    <a:lnTo>
                      <a:pt x="6" y="101"/>
                    </a:lnTo>
                    <a:lnTo>
                      <a:pt x="12" y="110"/>
                    </a:lnTo>
                    <a:lnTo>
                      <a:pt x="19" y="120"/>
                    </a:lnTo>
                    <a:lnTo>
                      <a:pt x="29" y="128"/>
                    </a:lnTo>
                    <a:lnTo>
                      <a:pt x="40" y="136"/>
                    </a:lnTo>
                    <a:lnTo>
                      <a:pt x="52" y="139"/>
                    </a:lnTo>
                    <a:lnTo>
                      <a:pt x="65" y="142"/>
                    </a:lnTo>
                    <a:lnTo>
                      <a:pt x="77" y="144"/>
                    </a:lnTo>
                    <a:lnTo>
                      <a:pt x="91" y="144"/>
                    </a:lnTo>
                    <a:lnTo>
                      <a:pt x="103" y="140"/>
                    </a:lnTo>
                    <a:lnTo>
                      <a:pt x="114" y="137"/>
                    </a:lnTo>
                    <a:lnTo>
                      <a:pt x="126" y="130"/>
                    </a:lnTo>
                    <a:lnTo>
                      <a:pt x="137" y="123"/>
                    </a:lnTo>
                    <a:lnTo>
                      <a:pt x="144" y="115"/>
                    </a:lnTo>
                    <a:lnTo>
                      <a:pt x="153" y="105"/>
                    </a:lnTo>
                    <a:lnTo>
                      <a:pt x="156" y="93"/>
                    </a:lnTo>
                    <a:lnTo>
                      <a:pt x="160" y="83"/>
                    </a:lnTo>
                    <a:lnTo>
                      <a:pt x="160" y="72"/>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06" name="Freeform 57">
                <a:extLst>
                  <a:ext uri="{FF2B5EF4-FFF2-40B4-BE49-F238E27FC236}">
                    <a16:creationId xmlns:a16="http://schemas.microsoft.com/office/drawing/2014/main" id="{8AF70D03-D185-46E2-B4BB-2FA3502F9EF3}"/>
                  </a:ext>
                </a:extLst>
              </p:cNvPr>
              <p:cNvSpPr>
                <a:spLocks/>
              </p:cNvSpPr>
              <p:nvPr/>
            </p:nvSpPr>
            <p:spPr bwMode="auto">
              <a:xfrm>
                <a:off x="1750" y="641"/>
                <a:ext cx="65" cy="24"/>
              </a:xfrm>
              <a:custGeom>
                <a:avLst/>
                <a:gdLst>
                  <a:gd name="T0" fmla="*/ 65 w 161"/>
                  <a:gd name="T1" fmla="*/ 12 h 144"/>
                  <a:gd name="T2" fmla="*/ 64 w 161"/>
                  <a:gd name="T3" fmla="*/ 10 h 144"/>
                  <a:gd name="T4" fmla="*/ 64 w 161"/>
                  <a:gd name="T5" fmla="*/ 8 h 144"/>
                  <a:gd name="T6" fmla="*/ 61 w 161"/>
                  <a:gd name="T7" fmla="*/ 7 h 144"/>
                  <a:gd name="T8" fmla="*/ 59 w 161"/>
                  <a:gd name="T9" fmla="*/ 5 h 144"/>
                  <a:gd name="T10" fmla="*/ 55 w 161"/>
                  <a:gd name="T11" fmla="*/ 4 h 144"/>
                  <a:gd name="T12" fmla="*/ 50 w 161"/>
                  <a:gd name="T13" fmla="*/ 2 h 144"/>
                  <a:gd name="T14" fmla="*/ 47 w 161"/>
                  <a:gd name="T15" fmla="*/ 1 h 144"/>
                  <a:gd name="T16" fmla="*/ 42 w 161"/>
                  <a:gd name="T17" fmla="*/ 1 h 144"/>
                  <a:gd name="T18" fmla="*/ 36 w 161"/>
                  <a:gd name="T19" fmla="*/ 0 h 144"/>
                  <a:gd name="T20" fmla="*/ 31 w 161"/>
                  <a:gd name="T21" fmla="*/ 0 h 144"/>
                  <a:gd name="T22" fmla="*/ 26 w 161"/>
                  <a:gd name="T23" fmla="*/ 0 h 144"/>
                  <a:gd name="T24" fmla="*/ 21 w 161"/>
                  <a:gd name="T25" fmla="*/ 1 h 144"/>
                  <a:gd name="T26" fmla="*/ 16 w 161"/>
                  <a:gd name="T27" fmla="*/ 2 h 144"/>
                  <a:gd name="T28" fmla="*/ 11 w 161"/>
                  <a:gd name="T29" fmla="*/ 3 h 144"/>
                  <a:gd name="T30" fmla="*/ 7 w 161"/>
                  <a:gd name="T31" fmla="*/ 4 h 144"/>
                  <a:gd name="T32" fmla="*/ 5 w 161"/>
                  <a:gd name="T33" fmla="*/ 6 h 144"/>
                  <a:gd name="T34" fmla="*/ 2 w 161"/>
                  <a:gd name="T35" fmla="*/ 7 h 144"/>
                  <a:gd name="T36" fmla="*/ 1 w 161"/>
                  <a:gd name="T37" fmla="*/ 9 h 144"/>
                  <a:gd name="T38" fmla="*/ 0 w 161"/>
                  <a:gd name="T39" fmla="*/ 11 h 144"/>
                  <a:gd name="T40" fmla="*/ 0 w 161"/>
                  <a:gd name="T41" fmla="*/ 13 h 144"/>
                  <a:gd name="T42" fmla="*/ 1 w 161"/>
                  <a:gd name="T43" fmla="*/ 15 h 144"/>
                  <a:gd name="T44" fmla="*/ 2 w 161"/>
                  <a:gd name="T45" fmla="*/ 17 h 144"/>
                  <a:gd name="T46" fmla="*/ 5 w 161"/>
                  <a:gd name="T47" fmla="*/ 18 h 144"/>
                  <a:gd name="T48" fmla="*/ 8 w 161"/>
                  <a:gd name="T49" fmla="*/ 20 h 144"/>
                  <a:gd name="T50" fmla="*/ 12 w 161"/>
                  <a:gd name="T51" fmla="*/ 21 h 144"/>
                  <a:gd name="T52" fmla="*/ 16 w 161"/>
                  <a:gd name="T53" fmla="*/ 23 h 144"/>
                  <a:gd name="T54" fmla="*/ 21 w 161"/>
                  <a:gd name="T55" fmla="*/ 23 h 144"/>
                  <a:gd name="T56" fmla="*/ 26 w 161"/>
                  <a:gd name="T57" fmla="*/ 24 h 144"/>
                  <a:gd name="T58" fmla="*/ 31 w 161"/>
                  <a:gd name="T59" fmla="*/ 24 h 144"/>
                  <a:gd name="T60" fmla="*/ 37 w 161"/>
                  <a:gd name="T61" fmla="*/ 24 h 144"/>
                  <a:gd name="T62" fmla="*/ 42 w 161"/>
                  <a:gd name="T63" fmla="*/ 23 h 144"/>
                  <a:gd name="T64" fmla="*/ 47 w 161"/>
                  <a:gd name="T65" fmla="*/ 23 h 144"/>
                  <a:gd name="T66" fmla="*/ 52 w 161"/>
                  <a:gd name="T67" fmla="*/ 22 h 144"/>
                  <a:gd name="T68" fmla="*/ 55 w 161"/>
                  <a:gd name="T69" fmla="*/ 21 h 144"/>
                  <a:gd name="T70" fmla="*/ 59 w 161"/>
                  <a:gd name="T71" fmla="*/ 19 h 144"/>
                  <a:gd name="T72" fmla="*/ 61 w 161"/>
                  <a:gd name="T73" fmla="*/ 18 h 144"/>
                  <a:gd name="T74" fmla="*/ 64 w 161"/>
                  <a:gd name="T75" fmla="*/ 16 h 144"/>
                  <a:gd name="T76" fmla="*/ 64 w 161"/>
                  <a:gd name="T77" fmla="*/ 14 h 144"/>
                  <a:gd name="T78" fmla="*/ 65 w 161"/>
                  <a:gd name="T79" fmla="*/ 12 h 144"/>
                  <a:gd name="T80" fmla="*/ 65 w 161"/>
                  <a:gd name="T81" fmla="*/ 12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1" h="144">
                    <a:moveTo>
                      <a:pt x="161" y="72"/>
                    </a:moveTo>
                    <a:lnTo>
                      <a:pt x="159" y="61"/>
                    </a:lnTo>
                    <a:lnTo>
                      <a:pt x="158" y="49"/>
                    </a:lnTo>
                    <a:lnTo>
                      <a:pt x="152" y="39"/>
                    </a:lnTo>
                    <a:lnTo>
                      <a:pt x="146" y="29"/>
                    </a:lnTo>
                    <a:lnTo>
                      <a:pt x="137" y="21"/>
                    </a:lnTo>
                    <a:lnTo>
                      <a:pt x="125" y="12"/>
                    </a:lnTo>
                    <a:lnTo>
                      <a:pt x="116" y="7"/>
                    </a:lnTo>
                    <a:lnTo>
                      <a:pt x="104" y="4"/>
                    </a:lnTo>
                    <a:lnTo>
                      <a:pt x="90" y="2"/>
                    </a:lnTo>
                    <a:lnTo>
                      <a:pt x="78" y="0"/>
                    </a:lnTo>
                    <a:lnTo>
                      <a:pt x="64" y="2"/>
                    </a:lnTo>
                    <a:lnTo>
                      <a:pt x="52" y="5"/>
                    </a:lnTo>
                    <a:lnTo>
                      <a:pt x="40" y="10"/>
                    </a:lnTo>
                    <a:lnTo>
                      <a:pt x="28" y="18"/>
                    </a:lnTo>
                    <a:lnTo>
                      <a:pt x="18" y="24"/>
                    </a:lnTo>
                    <a:lnTo>
                      <a:pt x="12" y="35"/>
                    </a:lnTo>
                    <a:lnTo>
                      <a:pt x="6" y="43"/>
                    </a:lnTo>
                    <a:lnTo>
                      <a:pt x="3" y="56"/>
                    </a:lnTo>
                    <a:lnTo>
                      <a:pt x="0" y="67"/>
                    </a:lnTo>
                    <a:lnTo>
                      <a:pt x="0" y="77"/>
                    </a:lnTo>
                    <a:lnTo>
                      <a:pt x="3" y="89"/>
                    </a:lnTo>
                    <a:lnTo>
                      <a:pt x="6" y="100"/>
                    </a:lnTo>
                    <a:lnTo>
                      <a:pt x="12" y="110"/>
                    </a:lnTo>
                    <a:lnTo>
                      <a:pt x="21" y="119"/>
                    </a:lnTo>
                    <a:lnTo>
                      <a:pt x="30" y="128"/>
                    </a:lnTo>
                    <a:lnTo>
                      <a:pt x="40" y="135"/>
                    </a:lnTo>
                    <a:lnTo>
                      <a:pt x="52" y="139"/>
                    </a:lnTo>
                    <a:lnTo>
                      <a:pt x="64" y="142"/>
                    </a:lnTo>
                    <a:lnTo>
                      <a:pt x="78" y="144"/>
                    </a:lnTo>
                    <a:lnTo>
                      <a:pt x="92" y="144"/>
                    </a:lnTo>
                    <a:lnTo>
                      <a:pt x="104" y="140"/>
                    </a:lnTo>
                    <a:lnTo>
                      <a:pt x="116" y="137"/>
                    </a:lnTo>
                    <a:lnTo>
                      <a:pt x="128" y="129"/>
                    </a:lnTo>
                    <a:lnTo>
                      <a:pt x="137" y="123"/>
                    </a:lnTo>
                    <a:lnTo>
                      <a:pt x="146" y="114"/>
                    </a:lnTo>
                    <a:lnTo>
                      <a:pt x="152" y="105"/>
                    </a:lnTo>
                    <a:lnTo>
                      <a:pt x="158" y="93"/>
                    </a:lnTo>
                    <a:lnTo>
                      <a:pt x="159" y="83"/>
                    </a:lnTo>
                    <a:lnTo>
                      <a:pt x="161" y="72"/>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07" name="Freeform 58">
                <a:extLst>
                  <a:ext uri="{FF2B5EF4-FFF2-40B4-BE49-F238E27FC236}">
                    <a16:creationId xmlns:a16="http://schemas.microsoft.com/office/drawing/2014/main" id="{4CEE7741-88AA-4120-AEAF-674D9C035F0A}"/>
                  </a:ext>
                </a:extLst>
              </p:cNvPr>
              <p:cNvSpPr>
                <a:spLocks/>
              </p:cNvSpPr>
              <p:nvPr/>
            </p:nvSpPr>
            <p:spPr bwMode="auto">
              <a:xfrm>
                <a:off x="3763" y="641"/>
                <a:ext cx="64" cy="24"/>
              </a:xfrm>
              <a:custGeom>
                <a:avLst/>
                <a:gdLst>
                  <a:gd name="T0" fmla="*/ 64 w 160"/>
                  <a:gd name="T1" fmla="*/ 12 h 144"/>
                  <a:gd name="T2" fmla="*/ 64 w 160"/>
                  <a:gd name="T3" fmla="*/ 10 h 144"/>
                  <a:gd name="T4" fmla="*/ 62 w 160"/>
                  <a:gd name="T5" fmla="*/ 8 h 144"/>
                  <a:gd name="T6" fmla="*/ 61 w 160"/>
                  <a:gd name="T7" fmla="*/ 7 h 144"/>
                  <a:gd name="T8" fmla="*/ 58 w 160"/>
                  <a:gd name="T9" fmla="*/ 5 h 144"/>
                  <a:gd name="T10" fmla="*/ 55 w 160"/>
                  <a:gd name="T11" fmla="*/ 4 h 144"/>
                  <a:gd name="T12" fmla="*/ 50 w 160"/>
                  <a:gd name="T13" fmla="*/ 2 h 144"/>
                  <a:gd name="T14" fmla="*/ 46 w 160"/>
                  <a:gd name="T15" fmla="*/ 1 h 144"/>
                  <a:gd name="T16" fmla="*/ 41 w 160"/>
                  <a:gd name="T17" fmla="*/ 1 h 144"/>
                  <a:gd name="T18" fmla="*/ 36 w 160"/>
                  <a:gd name="T19" fmla="*/ 0 h 144"/>
                  <a:gd name="T20" fmla="*/ 31 w 160"/>
                  <a:gd name="T21" fmla="*/ 0 h 144"/>
                  <a:gd name="T22" fmla="*/ 26 w 160"/>
                  <a:gd name="T23" fmla="*/ 0 h 144"/>
                  <a:gd name="T24" fmla="*/ 21 w 160"/>
                  <a:gd name="T25" fmla="*/ 1 h 144"/>
                  <a:gd name="T26" fmla="*/ 16 w 160"/>
                  <a:gd name="T27" fmla="*/ 2 h 144"/>
                  <a:gd name="T28" fmla="*/ 12 w 160"/>
                  <a:gd name="T29" fmla="*/ 3 h 144"/>
                  <a:gd name="T30" fmla="*/ 8 w 160"/>
                  <a:gd name="T31" fmla="*/ 4 h 144"/>
                  <a:gd name="T32" fmla="*/ 5 w 160"/>
                  <a:gd name="T33" fmla="*/ 6 h 144"/>
                  <a:gd name="T34" fmla="*/ 2 w 160"/>
                  <a:gd name="T35" fmla="*/ 7 h 144"/>
                  <a:gd name="T36" fmla="*/ 0 w 160"/>
                  <a:gd name="T37" fmla="*/ 9 h 144"/>
                  <a:gd name="T38" fmla="*/ 0 w 160"/>
                  <a:gd name="T39" fmla="*/ 11 h 144"/>
                  <a:gd name="T40" fmla="*/ 0 w 160"/>
                  <a:gd name="T41" fmla="*/ 13 h 144"/>
                  <a:gd name="T42" fmla="*/ 0 w 160"/>
                  <a:gd name="T43" fmla="*/ 15 h 144"/>
                  <a:gd name="T44" fmla="*/ 2 w 160"/>
                  <a:gd name="T45" fmla="*/ 17 h 144"/>
                  <a:gd name="T46" fmla="*/ 5 w 160"/>
                  <a:gd name="T47" fmla="*/ 18 h 144"/>
                  <a:gd name="T48" fmla="*/ 8 w 160"/>
                  <a:gd name="T49" fmla="*/ 20 h 144"/>
                  <a:gd name="T50" fmla="*/ 12 w 160"/>
                  <a:gd name="T51" fmla="*/ 21 h 144"/>
                  <a:gd name="T52" fmla="*/ 16 w 160"/>
                  <a:gd name="T53" fmla="*/ 23 h 144"/>
                  <a:gd name="T54" fmla="*/ 21 w 160"/>
                  <a:gd name="T55" fmla="*/ 23 h 144"/>
                  <a:gd name="T56" fmla="*/ 26 w 160"/>
                  <a:gd name="T57" fmla="*/ 24 h 144"/>
                  <a:gd name="T58" fmla="*/ 31 w 160"/>
                  <a:gd name="T59" fmla="*/ 24 h 144"/>
                  <a:gd name="T60" fmla="*/ 36 w 160"/>
                  <a:gd name="T61" fmla="*/ 24 h 144"/>
                  <a:gd name="T62" fmla="*/ 41 w 160"/>
                  <a:gd name="T63" fmla="*/ 23 h 144"/>
                  <a:gd name="T64" fmla="*/ 46 w 160"/>
                  <a:gd name="T65" fmla="*/ 23 h 144"/>
                  <a:gd name="T66" fmla="*/ 50 w 160"/>
                  <a:gd name="T67" fmla="*/ 22 h 144"/>
                  <a:gd name="T68" fmla="*/ 55 w 160"/>
                  <a:gd name="T69" fmla="*/ 21 h 144"/>
                  <a:gd name="T70" fmla="*/ 58 w 160"/>
                  <a:gd name="T71" fmla="*/ 19 h 144"/>
                  <a:gd name="T72" fmla="*/ 61 w 160"/>
                  <a:gd name="T73" fmla="*/ 18 h 144"/>
                  <a:gd name="T74" fmla="*/ 62 w 160"/>
                  <a:gd name="T75" fmla="*/ 16 h 144"/>
                  <a:gd name="T76" fmla="*/ 64 w 160"/>
                  <a:gd name="T77" fmla="*/ 14 h 144"/>
                  <a:gd name="T78" fmla="*/ 64 w 160"/>
                  <a:gd name="T79" fmla="*/ 12 h 144"/>
                  <a:gd name="T80" fmla="*/ 64 w 160"/>
                  <a:gd name="T81" fmla="*/ 12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 h="144">
                    <a:moveTo>
                      <a:pt x="160" y="72"/>
                    </a:moveTo>
                    <a:lnTo>
                      <a:pt x="160" y="61"/>
                    </a:lnTo>
                    <a:lnTo>
                      <a:pt x="156" y="49"/>
                    </a:lnTo>
                    <a:lnTo>
                      <a:pt x="153" y="39"/>
                    </a:lnTo>
                    <a:lnTo>
                      <a:pt x="144" y="29"/>
                    </a:lnTo>
                    <a:lnTo>
                      <a:pt x="137" y="21"/>
                    </a:lnTo>
                    <a:lnTo>
                      <a:pt x="125" y="12"/>
                    </a:lnTo>
                    <a:lnTo>
                      <a:pt x="114" y="7"/>
                    </a:lnTo>
                    <a:lnTo>
                      <a:pt x="103" y="4"/>
                    </a:lnTo>
                    <a:lnTo>
                      <a:pt x="89" y="2"/>
                    </a:lnTo>
                    <a:lnTo>
                      <a:pt x="77" y="0"/>
                    </a:lnTo>
                    <a:lnTo>
                      <a:pt x="64" y="2"/>
                    </a:lnTo>
                    <a:lnTo>
                      <a:pt x="52" y="5"/>
                    </a:lnTo>
                    <a:lnTo>
                      <a:pt x="40" y="10"/>
                    </a:lnTo>
                    <a:lnTo>
                      <a:pt x="29" y="18"/>
                    </a:lnTo>
                    <a:lnTo>
                      <a:pt x="19" y="24"/>
                    </a:lnTo>
                    <a:lnTo>
                      <a:pt x="12" y="35"/>
                    </a:lnTo>
                    <a:lnTo>
                      <a:pt x="6" y="43"/>
                    </a:lnTo>
                    <a:lnTo>
                      <a:pt x="1" y="56"/>
                    </a:lnTo>
                    <a:lnTo>
                      <a:pt x="0" y="67"/>
                    </a:lnTo>
                    <a:lnTo>
                      <a:pt x="0" y="77"/>
                    </a:lnTo>
                    <a:lnTo>
                      <a:pt x="1" y="89"/>
                    </a:lnTo>
                    <a:lnTo>
                      <a:pt x="6" y="100"/>
                    </a:lnTo>
                    <a:lnTo>
                      <a:pt x="12" y="110"/>
                    </a:lnTo>
                    <a:lnTo>
                      <a:pt x="19" y="119"/>
                    </a:lnTo>
                    <a:lnTo>
                      <a:pt x="29" y="128"/>
                    </a:lnTo>
                    <a:lnTo>
                      <a:pt x="40" y="135"/>
                    </a:lnTo>
                    <a:lnTo>
                      <a:pt x="52" y="139"/>
                    </a:lnTo>
                    <a:lnTo>
                      <a:pt x="65" y="142"/>
                    </a:lnTo>
                    <a:lnTo>
                      <a:pt x="77" y="144"/>
                    </a:lnTo>
                    <a:lnTo>
                      <a:pt x="91" y="144"/>
                    </a:lnTo>
                    <a:lnTo>
                      <a:pt x="103" y="140"/>
                    </a:lnTo>
                    <a:lnTo>
                      <a:pt x="114" y="137"/>
                    </a:lnTo>
                    <a:lnTo>
                      <a:pt x="126" y="129"/>
                    </a:lnTo>
                    <a:lnTo>
                      <a:pt x="137" y="123"/>
                    </a:lnTo>
                    <a:lnTo>
                      <a:pt x="144" y="114"/>
                    </a:lnTo>
                    <a:lnTo>
                      <a:pt x="153" y="105"/>
                    </a:lnTo>
                    <a:lnTo>
                      <a:pt x="156" y="93"/>
                    </a:lnTo>
                    <a:lnTo>
                      <a:pt x="160" y="83"/>
                    </a:lnTo>
                    <a:lnTo>
                      <a:pt x="160" y="72"/>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08" name="Freeform 59">
                <a:extLst>
                  <a:ext uri="{FF2B5EF4-FFF2-40B4-BE49-F238E27FC236}">
                    <a16:creationId xmlns:a16="http://schemas.microsoft.com/office/drawing/2014/main" id="{F81AD85B-9388-4DB7-9AF8-A337F145116C}"/>
                  </a:ext>
                </a:extLst>
              </p:cNvPr>
              <p:cNvSpPr>
                <a:spLocks/>
              </p:cNvSpPr>
              <p:nvPr/>
            </p:nvSpPr>
            <p:spPr bwMode="auto">
              <a:xfrm>
                <a:off x="1735" y="527"/>
                <a:ext cx="2108" cy="26"/>
              </a:xfrm>
              <a:custGeom>
                <a:avLst/>
                <a:gdLst>
                  <a:gd name="T0" fmla="*/ 2108 w 5210"/>
                  <a:gd name="T1" fmla="*/ 26 h 152"/>
                  <a:gd name="T2" fmla="*/ 1822 w 5210"/>
                  <a:gd name="T3" fmla="*/ 20 h 152"/>
                  <a:gd name="T4" fmla="*/ 1268 w 5210"/>
                  <a:gd name="T5" fmla="*/ 9 h 152"/>
                  <a:gd name="T6" fmla="*/ 848 w 5210"/>
                  <a:gd name="T7" fmla="*/ 1 h 152"/>
                  <a:gd name="T8" fmla="*/ 664 w 5210"/>
                  <a:gd name="T9" fmla="*/ 0 h 152"/>
                  <a:gd name="T10" fmla="*/ 445 w 5210"/>
                  <a:gd name="T11" fmla="*/ 4 h 152"/>
                  <a:gd name="T12" fmla="*/ 0 w 5210"/>
                  <a:gd name="T13" fmla="*/ 15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10" h="152">
                    <a:moveTo>
                      <a:pt x="5210" y="152"/>
                    </a:moveTo>
                    <a:lnTo>
                      <a:pt x="4503" y="119"/>
                    </a:lnTo>
                    <a:lnTo>
                      <a:pt x="3134" y="52"/>
                    </a:lnTo>
                    <a:lnTo>
                      <a:pt x="2097" y="8"/>
                    </a:lnTo>
                    <a:lnTo>
                      <a:pt x="1640" y="0"/>
                    </a:lnTo>
                    <a:lnTo>
                      <a:pt x="1101" y="21"/>
                    </a:lnTo>
                    <a:lnTo>
                      <a:pt x="0" y="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09" name="Freeform 60">
                <a:extLst>
                  <a:ext uri="{FF2B5EF4-FFF2-40B4-BE49-F238E27FC236}">
                    <a16:creationId xmlns:a16="http://schemas.microsoft.com/office/drawing/2014/main" id="{FAA60C85-3E55-4C37-B253-51A648634F73}"/>
                  </a:ext>
                </a:extLst>
              </p:cNvPr>
              <p:cNvSpPr>
                <a:spLocks/>
              </p:cNvSpPr>
              <p:nvPr/>
            </p:nvSpPr>
            <p:spPr bwMode="auto">
              <a:xfrm>
                <a:off x="1734" y="518"/>
                <a:ext cx="2109" cy="27"/>
              </a:xfrm>
              <a:custGeom>
                <a:avLst/>
                <a:gdLst>
                  <a:gd name="T0" fmla="*/ 2109 w 5212"/>
                  <a:gd name="T1" fmla="*/ 27 h 164"/>
                  <a:gd name="T2" fmla="*/ 689 w 5212"/>
                  <a:gd name="T3" fmla="*/ 0 h 164"/>
                  <a:gd name="T4" fmla="*/ 463 w 5212"/>
                  <a:gd name="T5" fmla="*/ 2 h 164"/>
                  <a:gd name="T6" fmla="*/ 0 w 5212"/>
                  <a:gd name="T7" fmla="*/ 7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12" h="164">
                    <a:moveTo>
                      <a:pt x="5212" y="164"/>
                    </a:moveTo>
                    <a:lnTo>
                      <a:pt x="1703" y="0"/>
                    </a:lnTo>
                    <a:lnTo>
                      <a:pt x="1144" y="11"/>
                    </a:lnTo>
                    <a:lnTo>
                      <a:pt x="0" y="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10" name="Freeform 61">
                <a:extLst>
                  <a:ext uri="{FF2B5EF4-FFF2-40B4-BE49-F238E27FC236}">
                    <a16:creationId xmlns:a16="http://schemas.microsoft.com/office/drawing/2014/main" id="{66DCB880-7C8A-4D0B-A259-C5EA7FACCF7D}"/>
                  </a:ext>
                </a:extLst>
              </p:cNvPr>
              <p:cNvSpPr>
                <a:spLocks/>
              </p:cNvSpPr>
              <p:nvPr/>
            </p:nvSpPr>
            <p:spPr bwMode="auto">
              <a:xfrm>
                <a:off x="2063" y="474"/>
                <a:ext cx="1780" cy="64"/>
              </a:xfrm>
              <a:custGeom>
                <a:avLst/>
                <a:gdLst>
                  <a:gd name="T0" fmla="*/ 1780 w 4401"/>
                  <a:gd name="T1" fmla="*/ 64 h 386"/>
                  <a:gd name="T2" fmla="*/ 344 w 4401"/>
                  <a:gd name="T3" fmla="*/ 34 h 386"/>
                  <a:gd name="T4" fmla="*/ 0 w 4401"/>
                  <a:gd name="T5" fmla="*/ 24 h 386"/>
                  <a:gd name="T6" fmla="*/ 461 w 4401"/>
                  <a:gd name="T7" fmla="*/ 9 h 386"/>
                  <a:gd name="T8" fmla="*/ 1000 w 4401"/>
                  <a:gd name="T9" fmla="*/ 3 h 386"/>
                  <a:gd name="T10" fmla="*/ 1578 w 4401"/>
                  <a:gd name="T11" fmla="*/ 0 h 386"/>
                  <a:gd name="T12" fmla="*/ 1779 w 4401"/>
                  <a:gd name="T13" fmla="*/ 1 h 3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01" h="386">
                    <a:moveTo>
                      <a:pt x="4401" y="386"/>
                    </a:moveTo>
                    <a:lnTo>
                      <a:pt x="851" y="208"/>
                    </a:lnTo>
                    <a:lnTo>
                      <a:pt x="0" y="143"/>
                    </a:lnTo>
                    <a:lnTo>
                      <a:pt x="1141" y="54"/>
                    </a:lnTo>
                    <a:lnTo>
                      <a:pt x="2472" y="21"/>
                    </a:lnTo>
                    <a:lnTo>
                      <a:pt x="3901" y="0"/>
                    </a:lnTo>
                    <a:lnTo>
                      <a:pt x="4399"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11" name="Freeform 62">
                <a:extLst>
                  <a:ext uri="{FF2B5EF4-FFF2-40B4-BE49-F238E27FC236}">
                    <a16:creationId xmlns:a16="http://schemas.microsoft.com/office/drawing/2014/main" id="{BF55E6CF-E22C-465D-B4AD-046F013307D7}"/>
                  </a:ext>
                </a:extLst>
              </p:cNvPr>
              <p:cNvSpPr>
                <a:spLocks/>
              </p:cNvSpPr>
              <p:nvPr/>
            </p:nvSpPr>
            <p:spPr bwMode="auto">
              <a:xfrm>
                <a:off x="2423" y="481"/>
                <a:ext cx="1420" cy="52"/>
              </a:xfrm>
              <a:custGeom>
                <a:avLst/>
                <a:gdLst>
                  <a:gd name="T0" fmla="*/ 1420 w 3509"/>
                  <a:gd name="T1" fmla="*/ 52 h 310"/>
                  <a:gd name="T2" fmla="*/ 336 w 3509"/>
                  <a:gd name="T3" fmla="*/ 28 h 310"/>
                  <a:gd name="T4" fmla="*/ 0 w 3509"/>
                  <a:gd name="T5" fmla="*/ 17 h 310"/>
                  <a:gd name="T6" fmla="*/ 605 w 3509"/>
                  <a:gd name="T7" fmla="*/ 6 h 310"/>
                  <a:gd name="T8" fmla="*/ 1099 w 3509"/>
                  <a:gd name="T9" fmla="*/ 0 h 310"/>
                  <a:gd name="T10" fmla="*/ 1419 w 3509"/>
                  <a:gd name="T11" fmla="*/ 0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09" h="310">
                    <a:moveTo>
                      <a:pt x="3509" y="310"/>
                    </a:moveTo>
                    <a:lnTo>
                      <a:pt x="830" y="165"/>
                    </a:lnTo>
                    <a:lnTo>
                      <a:pt x="0" y="100"/>
                    </a:lnTo>
                    <a:lnTo>
                      <a:pt x="1496" y="34"/>
                    </a:lnTo>
                    <a:lnTo>
                      <a:pt x="2717" y="0"/>
                    </a:lnTo>
                    <a:lnTo>
                      <a:pt x="350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12" name="Freeform 63">
                <a:extLst>
                  <a:ext uri="{FF2B5EF4-FFF2-40B4-BE49-F238E27FC236}">
                    <a16:creationId xmlns:a16="http://schemas.microsoft.com/office/drawing/2014/main" id="{CAB258DA-DBF0-4076-A834-285E1BC8683B}"/>
                  </a:ext>
                </a:extLst>
              </p:cNvPr>
              <p:cNvSpPr>
                <a:spLocks/>
              </p:cNvSpPr>
              <p:nvPr/>
            </p:nvSpPr>
            <p:spPr bwMode="auto">
              <a:xfrm>
                <a:off x="2861" y="490"/>
                <a:ext cx="981" cy="37"/>
              </a:xfrm>
              <a:custGeom>
                <a:avLst/>
                <a:gdLst>
                  <a:gd name="T0" fmla="*/ 981 w 2425"/>
                  <a:gd name="T1" fmla="*/ 37 h 224"/>
                  <a:gd name="T2" fmla="*/ 251 w 2425"/>
                  <a:gd name="T3" fmla="*/ 18 h 224"/>
                  <a:gd name="T4" fmla="*/ 0 w 2425"/>
                  <a:gd name="T5" fmla="*/ 7 h 224"/>
                  <a:gd name="T6" fmla="*/ 486 w 2425"/>
                  <a:gd name="T7" fmla="*/ 0 h 224"/>
                  <a:gd name="T8" fmla="*/ 813 w 2425"/>
                  <a:gd name="T9" fmla="*/ 0 h 224"/>
                  <a:gd name="T10" fmla="*/ 981 w 2425"/>
                  <a:gd name="T11" fmla="*/ 2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5" h="224">
                    <a:moveTo>
                      <a:pt x="2425" y="224"/>
                    </a:moveTo>
                    <a:lnTo>
                      <a:pt x="620" y="111"/>
                    </a:lnTo>
                    <a:lnTo>
                      <a:pt x="0" y="45"/>
                    </a:lnTo>
                    <a:lnTo>
                      <a:pt x="1201" y="0"/>
                    </a:lnTo>
                    <a:lnTo>
                      <a:pt x="2010" y="0"/>
                    </a:lnTo>
                    <a:lnTo>
                      <a:pt x="2425" y="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13" name="Freeform 64">
                <a:extLst>
                  <a:ext uri="{FF2B5EF4-FFF2-40B4-BE49-F238E27FC236}">
                    <a16:creationId xmlns:a16="http://schemas.microsoft.com/office/drawing/2014/main" id="{D4ECE6BF-7EF3-422E-9310-2F3BE3460585}"/>
                  </a:ext>
                </a:extLst>
              </p:cNvPr>
              <p:cNvSpPr>
                <a:spLocks/>
              </p:cNvSpPr>
              <p:nvPr/>
            </p:nvSpPr>
            <p:spPr bwMode="auto">
              <a:xfrm>
                <a:off x="3205" y="498"/>
                <a:ext cx="637" cy="23"/>
              </a:xfrm>
              <a:custGeom>
                <a:avLst/>
                <a:gdLst>
                  <a:gd name="T0" fmla="*/ 637 w 1576"/>
                  <a:gd name="T1" fmla="*/ 23 h 144"/>
                  <a:gd name="T2" fmla="*/ 110 w 1576"/>
                  <a:gd name="T3" fmla="*/ 7 h 144"/>
                  <a:gd name="T4" fmla="*/ 0 w 1576"/>
                  <a:gd name="T5" fmla="*/ 4 h 144"/>
                  <a:gd name="T6" fmla="*/ 327 w 1576"/>
                  <a:gd name="T7" fmla="*/ 0 h 144"/>
                  <a:gd name="T8" fmla="*/ 586 w 1576"/>
                  <a:gd name="T9" fmla="*/ 4 h 144"/>
                  <a:gd name="T10" fmla="*/ 637 w 1576"/>
                  <a:gd name="T11" fmla="*/ 5 h 1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6" h="144">
                    <a:moveTo>
                      <a:pt x="1576" y="144"/>
                    </a:moveTo>
                    <a:lnTo>
                      <a:pt x="272" y="46"/>
                    </a:lnTo>
                    <a:lnTo>
                      <a:pt x="0" y="22"/>
                    </a:lnTo>
                    <a:lnTo>
                      <a:pt x="809" y="0"/>
                    </a:lnTo>
                    <a:lnTo>
                      <a:pt x="1451" y="22"/>
                    </a:lnTo>
                    <a:lnTo>
                      <a:pt x="1576" y="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14" name="Freeform 65">
                <a:extLst>
                  <a:ext uri="{FF2B5EF4-FFF2-40B4-BE49-F238E27FC236}">
                    <a16:creationId xmlns:a16="http://schemas.microsoft.com/office/drawing/2014/main" id="{A76D44E3-70BC-48A6-8DBD-9AE6C96610C2}"/>
                  </a:ext>
                </a:extLst>
              </p:cNvPr>
              <p:cNvSpPr>
                <a:spLocks/>
              </p:cNvSpPr>
              <p:nvPr/>
            </p:nvSpPr>
            <p:spPr bwMode="auto">
              <a:xfrm>
                <a:off x="1734" y="463"/>
                <a:ext cx="2108" cy="33"/>
              </a:xfrm>
              <a:custGeom>
                <a:avLst/>
                <a:gdLst>
                  <a:gd name="T0" fmla="*/ 0 w 5210"/>
                  <a:gd name="T1" fmla="*/ 33 h 196"/>
                  <a:gd name="T2" fmla="*/ 328 w 5210"/>
                  <a:gd name="T3" fmla="*/ 27 h 196"/>
                  <a:gd name="T4" fmla="*/ 723 w 5210"/>
                  <a:gd name="T5" fmla="*/ 15 h 196"/>
                  <a:gd name="T6" fmla="*/ 1520 w 5210"/>
                  <a:gd name="T7" fmla="*/ 0 h 196"/>
                  <a:gd name="T8" fmla="*/ 1940 w 5210"/>
                  <a:gd name="T9" fmla="*/ 0 h 196"/>
                  <a:gd name="T10" fmla="*/ 2108 w 5210"/>
                  <a:gd name="T11" fmla="*/ 3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10" h="196">
                    <a:moveTo>
                      <a:pt x="0" y="196"/>
                    </a:moveTo>
                    <a:lnTo>
                      <a:pt x="811" y="162"/>
                    </a:lnTo>
                    <a:lnTo>
                      <a:pt x="1787" y="87"/>
                    </a:lnTo>
                    <a:lnTo>
                      <a:pt x="3756" y="0"/>
                    </a:lnTo>
                    <a:lnTo>
                      <a:pt x="4795" y="0"/>
                    </a:lnTo>
                    <a:lnTo>
                      <a:pt x="521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15" name="Freeform 66">
                <a:extLst>
                  <a:ext uri="{FF2B5EF4-FFF2-40B4-BE49-F238E27FC236}">
                    <a16:creationId xmlns:a16="http://schemas.microsoft.com/office/drawing/2014/main" id="{3BED0173-6227-463F-975C-7E5918D1582E}"/>
                  </a:ext>
                </a:extLst>
              </p:cNvPr>
              <p:cNvSpPr>
                <a:spLocks/>
              </p:cNvSpPr>
              <p:nvPr/>
            </p:nvSpPr>
            <p:spPr bwMode="auto">
              <a:xfrm>
                <a:off x="1734" y="442"/>
                <a:ext cx="2108" cy="46"/>
              </a:xfrm>
              <a:custGeom>
                <a:avLst/>
                <a:gdLst>
                  <a:gd name="T0" fmla="*/ 0 w 5210"/>
                  <a:gd name="T1" fmla="*/ 46 h 277"/>
                  <a:gd name="T2" fmla="*/ 530 w 5210"/>
                  <a:gd name="T3" fmla="*/ 32 h 277"/>
                  <a:gd name="T4" fmla="*/ 1127 w 5210"/>
                  <a:gd name="T5" fmla="*/ 13 h 277"/>
                  <a:gd name="T6" fmla="*/ 1462 w 5210"/>
                  <a:gd name="T7" fmla="*/ 6 h 277"/>
                  <a:gd name="T8" fmla="*/ 1764 w 5210"/>
                  <a:gd name="T9" fmla="*/ 0 h 277"/>
                  <a:gd name="T10" fmla="*/ 1974 w 5210"/>
                  <a:gd name="T11" fmla="*/ 0 h 277"/>
                  <a:gd name="T12" fmla="*/ 2108 w 5210"/>
                  <a:gd name="T13" fmla="*/ 0 h 2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10" h="277">
                    <a:moveTo>
                      <a:pt x="0" y="277"/>
                    </a:moveTo>
                    <a:lnTo>
                      <a:pt x="1309" y="190"/>
                    </a:lnTo>
                    <a:lnTo>
                      <a:pt x="2785" y="77"/>
                    </a:lnTo>
                    <a:lnTo>
                      <a:pt x="3613" y="35"/>
                    </a:lnTo>
                    <a:lnTo>
                      <a:pt x="4361" y="0"/>
                    </a:lnTo>
                    <a:lnTo>
                      <a:pt x="4879" y="0"/>
                    </a:lnTo>
                    <a:lnTo>
                      <a:pt x="52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16" name="Freeform 67">
                <a:extLst>
                  <a:ext uri="{FF2B5EF4-FFF2-40B4-BE49-F238E27FC236}">
                    <a16:creationId xmlns:a16="http://schemas.microsoft.com/office/drawing/2014/main" id="{151B2344-D7AC-4DED-972F-0DA3F4191444}"/>
                  </a:ext>
                </a:extLst>
              </p:cNvPr>
              <p:cNvSpPr>
                <a:spLocks/>
              </p:cNvSpPr>
              <p:nvPr/>
            </p:nvSpPr>
            <p:spPr bwMode="auto">
              <a:xfrm>
                <a:off x="1734" y="422"/>
                <a:ext cx="2108" cy="61"/>
              </a:xfrm>
              <a:custGeom>
                <a:avLst/>
                <a:gdLst>
                  <a:gd name="T0" fmla="*/ 0 w 5210"/>
                  <a:gd name="T1" fmla="*/ 61 h 363"/>
                  <a:gd name="T2" fmla="*/ 639 w 5210"/>
                  <a:gd name="T3" fmla="*/ 41 h 363"/>
                  <a:gd name="T4" fmla="*/ 1226 w 5210"/>
                  <a:gd name="T5" fmla="*/ 19 h 363"/>
                  <a:gd name="T6" fmla="*/ 1554 w 5210"/>
                  <a:gd name="T7" fmla="*/ 9 h 363"/>
                  <a:gd name="T8" fmla="*/ 1764 w 5210"/>
                  <a:gd name="T9" fmla="*/ 3 h 363"/>
                  <a:gd name="T10" fmla="*/ 2108 w 5210"/>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10" h="363">
                    <a:moveTo>
                      <a:pt x="0" y="363"/>
                    </a:moveTo>
                    <a:lnTo>
                      <a:pt x="1579" y="244"/>
                    </a:lnTo>
                    <a:lnTo>
                      <a:pt x="3030" y="111"/>
                    </a:lnTo>
                    <a:lnTo>
                      <a:pt x="3842" y="54"/>
                    </a:lnTo>
                    <a:lnTo>
                      <a:pt x="4361" y="20"/>
                    </a:lnTo>
                    <a:lnTo>
                      <a:pt x="52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17" name="Freeform 68">
                <a:extLst>
                  <a:ext uri="{FF2B5EF4-FFF2-40B4-BE49-F238E27FC236}">
                    <a16:creationId xmlns:a16="http://schemas.microsoft.com/office/drawing/2014/main" id="{76D1C00F-6DC8-41F1-9F7C-1DB453F1A48A}"/>
                  </a:ext>
                </a:extLst>
              </p:cNvPr>
              <p:cNvSpPr>
                <a:spLocks/>
              </p:cNvSpPr>
              <p:nvPr/>
            </p:nvSpPr>
            <p:spPr bwMode="auto">
              <a:xfrm>
                <a:off x="1734" y="404"/>
                <a:ext cx="1907" cy="73"/>
              </a:xfrm>
              <a:custGeom>
                <a:avLst/>
                <a:gdLst>
                  <a:gd name="T0" fmla="*/ 0 w 4712"/>
                  <a:gd name="T1" fmla="*/ 73 h 442"/>
                  <a:gd name="T2" fmla="*/ 647 w 4712"/>
                  <a:gd name="T3" fmla="*/ 49 h 442"/>
                  <a:gd name="T4" fmla="*/ 1261 w 4712"/>
                  <a:gd name="T5" fmla="*/ 23 h 442"/>
                  <a:gd name="T6" fmla="*/ 1520 w 4712"/>
                  <a:gd name="T7" fmla="*/ 13 h 442"/>
                  <a:gd name="T8" fmla="*/ 1714 w 4712"/>
                  <a:gd name="T9" fmla="*/ 5 h 442"/>
                  <a:gd name="T10" fmla="*/ 1907 w 4712"/>
                  <a:gd name="T11" fmla="*/ 0 h 4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12" h="442">
                    <a:moveTo>
                      <a:pt x="0" y="442"/>
                    </a:moveTo>
                    <a:lnTo>
                      <a:pt x="1599" y="298"/>
                    </a:lnTo>
                    <a:lnTo>
                      <a:pt x="3116" y="142"/>
                    </a:lnTo>
                    <a:lnTo>
                      <a:pt x="3756" y="77"/>
                    </a:lnTo>
                    <a:lnTo>
                      <a:pt x="4234" y="31"/>
                    </a:lnTo>
                    <a:lnTo>
                      <a:pt x="471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18" name="Freeform 69">
                <a:extLst>
                  <a:ext uri="{FF2B5EF4-FFF2-40B4-BE49-F238E27FC236}">
                    <a16:creationId xmlns:a16="http://schemas.microsoft.com/office/drawing/2014/main" id="{AD2AF8D7-487E-43FD-8498-FF5C9C88977C}"/>
                  </a:ext>
                </a:extLst>
              </p:cNvPr>
              <p:cNvSpPr>
                <a:spLocks/>
              </p:cNvSpPr>
              <p:nvPr/>
            </p:nvSpPr>
            <p:spPr bwMode="auto">
              <a:xfrm>
                <a:off x="1734" y="395"/>
                <a:ext cx="1033" cy="38"/>
              </a:xfrm>
              <a:custGeom>
                <a:avLst/>
                <a:gdLst>
                  <a:gd name="T0" fmla="*/ 832 w 2553"/>
                  <a:gd name="T1" fmla="*/ 13 h 231"/>
                  <a:gd name="T2" fmla="*/ 798 w 2553"/>
                  <a:gd name="T3" fmla="*/ 13 h 231"/>
                  <a:gd name="T4" fmla="*/ 766 w 2553"/>
                  <a:gd name="T5" fmla="*/ 9 h 231"/>
                  <a:gd name="T6" fmla="*/ 815 w 2553"/>
                  <a:gd name="T7" fmla="*/ 5 h 231"/>
                  <a:gd name="T8" fmla="*/ 875 w 2553"/>
                  <a:gd name="T9" fmla="*/ 9 h 231"/>
                  <a:gd name="T10" fmla="*/ 899 w 2553"/>
                  <a:gd name="T11" fmla="*/ 13 h 231"/>
                  <a:gd name="T12" fmla="*/ 806 w 2553"/>
                  <a:gd name="T13" fmla="*/ 18 h 231"/>
                  <a:gd name="T14" fmla="*/ 732 w 2553"/>
                  <a:gd name="T15" fmla="*/ 16 h 231"/>
                  <a:gd name="T16" fmla="*/ 655 w 2553"/>
                  <a:gd name="T17" fmla="*/ 13 h 231"/>
                  <a:gd name="T18" fmla="*/ 766 w 2553"/>
                  <a:gd name="T19" fmla="*/ 2 h 231"/>
                  <a:gd name="T20" fmla="*/ 848 w 2553"/>
                  <a:gd name="T21" fmla="*/ 0 h 231"/>
                  <a:gd name="T22" fmla="*/ 957 w 2553"/>
                  <a:gd name="T23" fmla="*/ 5 h 231"/>
                  <a:gd name="T24" fmla="*/ 1033 w 2553"/>
                  <a:gd name="T25" fmla="*/ 9 h 231"/>
                  <a:gd name="T26" fmla="*/ 891 w 2553"/>
                  <a:gd name="T27" fmla="*/ 23 h 231"/>
                  <a:gd name="T28" fmla="*/ 782 w 2553"/>
                  <a:gd name="T29" fmla="*/ 25 h 231"/>
                  <a:gd name="T30" fmla="*/ 647 w 2553"/>
                  <a:gd name="T31" fmla="*/ 27 h 231"/>
                  <a:gd name="T32" fmla="*/ 387 w 2553"/>
                  <a:gd name="T33" fmla="*/ 25 h 231"/>
                  <a:gd name="T34" fmla="*/ 68 w 2553"/>
                  <a:gd name="T35" fmla="*/ 33 h 231"/>
                  <a:gd name="T36" fmla="*/ 0 w 2553"/>
                  <a:gd name="T37" fmla="*/ 38 h 2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53" h="231">
                    <a:moveTo>
                      <a:pt x="2057" y="77"/>
                    </a:moveTo>
                    <a:lnTo>
                      <a:pt x="1971" y="77"/>
                    </a:lnTo>
                    <a:lnTo>
                      <a:pt x="1892" y="54"/>
                    </a:lnTo>
                    <a:lnTo>
                      <a:pt x="2013" y="31"/>
                    </a:lnTo>
                    <a:lnTo>
                      <a:pt x="2162" y="54"/>
                    </a:lnTo>
                    <a:lnTo>
                      <a:pt x="2221" y="77"/>
                    </a:lnTo>
                    <a:lnTo>
                      <a:pt x="1993" y="109"/>
                    </a:lnTo>
                    <a:lnTo>
                      <a:pt x="1809" y="98"/>
                    </a:lnTo>
                    <a:lnTo>
                      <a:pt x="1620" y="77"/>
                    </a:lnTo>
                    <a:lnTo>
                      <a:pt x="1892" y="10"/>
                    </a:lnTo>
                    <a:lnTo>
                      <a:pt x="2096" y="0"/>
                    </a:lnTo>
                    <a:lnTo>
                      <a:pt x="2366" y="31"/>
                    </a:lnTo>
                    <a:lnTo>
                      <a:pt x="2553" y="54"/>
                    </a:lnTo>
                    <a:lnTo>
                      <a:pt x="2202" y="142"/>
                    </a:lnTo>
                    <a:lnTo>
                      <a:pt x="1932" y="154"/>
                    </a:lnTo>
                    <a:lnTo>
                      <a:pt x="1599" y="165"/>
                    </a:lnTo>
                    <a:lnTo>
                      <a:pt x="957" y="154"/>
                    </a:lnTo>
                    <a:lnTo>
                      <a:pt x="167" y="198"/>
                    </a:lnTo>
                    <a:lnTo>
                      <a:pt x="0" y="23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19" name="Freeform 70">
                <a:extLst>
                  <a:ext uri="{FF2B5EF4-FFF2-40B4-BE49-F238E27FC236}">
                    <a16:creationId xmlns:a16="http://schemas.microsoft.com/office/drawing/2014/main" id="{4D297637-8627-4736-AA53-2DE45FD120B8}"/>
                  </a:ext>
                </a:extLst>
              </p:cNvPr>
              <p:cNvSpPr>
                <a:spLocks/>
              </p:cNvSpPr>
              <p:nvPr/>
            </p:nvSpPr>
            <p:spPr bwMode="auto">
              <a:xfrm>
                <a:off x="1734" y="385"/>
                <a:ext cx="1831" cy="87"/>
              </a:xfrm>
              <a:custGeom>
                <a:avLst/>
                <a:gdLst>
                  <a:gd name="T0" fmla="*/ 0 w 4526"/>
                  <a:gd name="T1" fmla="*/ 87 h 519"/>
                  <a:gd name="T2" fmla="*/ 1017 w 4526"/>
                  <a:gd name="T3" fmla="*/ 41 h 519"/>
                  <a:gd name="T4" fmla="*/ 1436 w 4526"/>
                  <a:gd name="T5" fmla="*/ 18 h 519"/>
                  <a:gd name="T6" fmla="*/ 1831 w 4526"/>
                  <a:gd name="T7" fmla="*/ 0 h 5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26" h="519">
                    <a:moveTo>
                      <a:pt x="0" y="519"/>
                    </a:moveTo>
                    <a:lnTo>
                      <a:pt x="2515" y="243"/>
                    </a:lnTo>
                    <a:lnTo>
                      <a:pt x="3550" y="110"/>
                    </a:lnTo>
                    <a:lnTo>
                      <a:pt x="452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20" name="Freeform 71">
                <a:extLst>
                  <a:ext uri="{FF2B5EF4-FFF2-40B4-BE49-F238E27FC236}">
                    <a16:creationId xmlns:a16="http://schemas.microsoft.com/office/drawing/2014/main" id="{84B4DC87-05F6-45CA-ABBA-98F85194C3AE}"/>
                  </a:ext>
                </a:extLst>
              </p:cNvPr>
              <p:cNvSpPr>
                <a:spLocks/>
              </p:cNvSpPr>
              <p:nvPr/>
            </p:nvSpPr>
            <p:spPr bwMode="auto">
              <a:xfrm>
                <a:off x="1734" y="428"/>
                <a:ext cx="739" cy="38"/>
              </a:xfrm>
              <a:custGeom>
                <a:avLst/>
                <a:gdLst>
                  <a:gd name="T0" fmla="*/ 0 w 1827"/>
                  <a:gd name="T1" fmla="*/ 38 h 230"/>
                  <a:gd name="T2" fmla="*/ 529 w 1827"/>
                  <a:gd name="T3" fmla="*/ 9 h 230"/>
                  <a:gd name="T4" fmla="*/ 739 w 1827"/>
                  <a:gd name="T5" fmla="*/ 0 h 230"/>
                  <a:gd name="T6" fmla="*/ 387 w 1827"/>
                  <a:gd name="T7" fmla="*/ 2 h 230"/>
                  <a:gd name="T8" fmla="*/ 202 w 1827"/>
                  <a:gd name="T9" fmla="*/ 7 h 230"/>
                  <a:gd name="T10" fmla="*/ 0 w 1827"/>
                  <a:gd name="T11" fmla="*/ 17 h 2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27" h="230">
                    <a:moveTo>
                      <a:pt x="0" y="230"/>
                    </a:moveTo>
                    <a:lnTo>
                      <a:pt x="1309" y="56"/>
                    </a:lnTo>
                    <a:lnTo>
                      <a:pt x="1827" y="0"/>
                    </a:lnTo>
                    <a:lnTo>
                      <a:pt x="957" y="13"/>
                    </a:lnTo>
                    <a:lnTo>
                      <a:pt x="500" y="43"/>
                    </a:lnTo>
                    <a:lnTo>
                      <a:pt x="0" y="10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21" name="Freeform 72">
                <a:extLst>
                  <a:ext uri="{FF2B5EF4-FFF2-40B4-BE49-F238E27FC236}">
                    <a16:creationId xmlns:a16="http://schemas.microsoft.com/office/drawing/2014/main" id="{478517B1-F111-4A1B-81ED-14A6B11D4B5C}"/>
                  </a:ext>
                </a:extLst>
              </p:cNvPr>
              <p:cNvSpPr>
                <a:spLocks/>
              </p:cNvSpPr>
              <p:nvPr/>
            </p:nvSpPr>
            <p:spPr bwMode="auto">
              <a:xfrm>
                <a:off x="1734" y="385"/>
                <a:ext cx="1604" cy="37"/>
              </a:xfrm>
              <a:custGeom>
                <a:avLst/>
                <a:gdLst>
                  <a:gd name="T0" fmla="*/ 0 w 3964"/>
                  <a:gd name="T1" fmla="*/ 37 h 221"/>
                  <a:gd name="T2" fmla="*/ 277 w 3964"/>
                  <a:gd name="T3" fmla="*/ 28 h 221"/>
                  <a:gd name="T4" fmla="*/ 573 w 3964"/>
                  <a:gd name="T5" fmla="*/ 18 h 221"/>
                  <a:gd name="T6" fmla="*/ 715 w 3964"/>
                  <a:gd name="T7" fmla="*/ 9 h 221"/>
                  <a:gd name="T8" fmla="*/ 840 w 3964"/>
                  <a:gd name="T9" fmla="*/ 4 h 221"/>
                  <a:gd name="T10" fmla="*/ 925 w 3964"/>
                  <a:gd name="T11" fmla="*/ 4 h 221"/>
                  <a:gd name="T12" fmla="*/ 1100 w 3964"/>
                  <a:gd name="T13" fmla="*/ 9 h 221"/>
                  <a:gd name="T14" fmla="*/ 1303 w 3964"/>
                  <a:gd name="T15" fmla="*/ 9 h 221"/>
                  <a:gd name="T16" fmla="*/ 1513 w 3964"/>
                  <a:gd name="T17" fmla="*/ 4 h 221"/>
                  <a:gd name="T18" fmla="*/ 1604 w 3964"/>
                  <a:gd name="T19" fmla="*/ 0 h 2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64" h="221">
                    <a:moveTo>
                      <a:pt x="0" y="221"/>
                    </a:moveTo>
                    <a:lnTo>
                      <a:pt x="685" y="165"/>
                    </a:lnTo>
                    <a:lnTo>
                      <a:pt x="1415" y="110"/>
                    </a:lnTo>
                    <a:lnTo>
                      <a:pt x="1766" y="56"/>
                    </a:lnTo>
                    <a:lnTo>
                      <a:pt x="2077" y="22"/>
                    </a:lnTo>
                    <a:lnTo>
                      <a:pt x="2285" y="22"/>
                    </a:lnTo>
                    <a:lnTo>
                      <a:pt x="2719" y="54"/>
                    </a:lnTo>
                    <a:lnTo>
                      <a:pt x="3220" y="54"/>
                    </a:lnTo>
                    <a:lnTo>
                      <a:pt x="3738" y="22"/>
                    </a:lnTo>
                    <a:lnTo>
                      <a:pt x="396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22" name="Freeform 73">
                <a:extLst>
                  <a:ext uri="{FF2B5EF4-FFF2-40B4-BE49-F238E27FC236}">
                    <a16:creationId xmlns:a16="http://schemas.microsoft.com/office/drawing/2014/main" id="{30B880E8-D4DC-4698-B5FA-515CED3EC7F2}"/>
                  </a:ext>
                </a:extLst>
              </p:cNvPr>
              <p:cNvSpPr>
                <a:spLocks/>
              </p:cNvSpPr>
              <p:nvPr/>
            </p:nvSpPr>
            <p:spPr bwMode="auto">
              <a:xfrm>
                <a:off x="1734" y="387"/>
                <a:ext cx="706" cy="30"/>
              </a:xfrm>
              <a:custGeom>
                <a:avLst/>
                <a:gdLst>
                  <a:gd name="T0" fmla="*/ 0 w 1745"/>
                  <a:gd name="T1" fmla="*/ 30 h 179"/>
                  <a:gd name="T2" fmla="*/ 253 w 1745"/>
                  <a:gd name="T3" fmla="*/ 19 h 179"/>
                  <a:gd name="T4" fmla="*/ 563 w 1745"/>
                  <a:gd name="T5" fmla="*/ 4 h 179"/>
                  <a:gd name="T6" fmla="*/ 706 w 1745"/>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45" h="179">
                    <a:moveTo>
                      <a:pt x="0" y="179"/>
                    </a:moveTo>
                    <a:lnTo>
                      <a:pt x="625" y="112"/>
                    </a:lnTo>
                    <a:lnTo>
                      <a:pt x="1392" y="21"/>
                    </a:lnTo>
                    <a:lnTo>
                      <a:pt x="174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23" name="Line 74">
                <a:extLst>
                  <a:ext uri="{FF2B5EF4-FFF2-40B4-BE49-F238E27FC236}">
                    <a16:creationId xmlns:a16="http://schemas.microsoft.com/office/drawing/2014/main" id="{C58B0C4D-93B2-4703-891D-B42B4DCD0BAD}"/>
                  </a:ext>
                </a:extLst>
              </p:cNvPr>
              <p:cNvSpPr>
                <a:spLocks noChangeShapeType="1"/>
              </p:cNvSpPr>
              <p:nvPr/>
            </p:nvSpPr>
            <p:spPr bwMode="auto">
              <a:xfrm flipV="1">
                <a:off x="1872" y="389"/>
                <a:ext cx="216"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4" name="Freeform 75">
                <a:extLst>
                  <a:ext uri="{FF2B5EF4-FFF2-40B4-BE49-F238E27FC236}">
                    <a16:creationId xmlns:a16="http://schemas.microsoft.com/office/drawing/2014/main" id="{8D32D7FB-4827-403D-BFF9-3AC6AC2F189C}"/>
                  </a:ext>
                </a:extLst>
              </p:cNvPr>
              <p:cNvSpPr>
                <a:spLocks/>
              </p:cNvSpPr>
              <p:nvPr/>
            </p:nvSpPr>
            <p:spPr bwMode="auto">
              <a:xfrm>
                <a:off x="1735" y="536"/>
                <a:ext cx="2108" cy="33"/>
              </a:xfrm>
              <a:custGeom>
                <a:avLst/>
                <a:gdLst>
                  <a:gd name="T0" fmla="*/ 0 w 5210"/>
                  <a:gd name="T1" fmla="*/ 24 h 197"/>
                  <a:gd name="T2" fmla="*/ 546 w 5210"/>
                  <a:gd name="T3" fmla="*/ 2 h 197"/>
                  <a:gd name="T4" fmla="*/ 756 w 5210"/>
                  <a:gd name="T5" fmla="*/ 0 h 197"/>
                  <a:gd name="T6" fmla="*/ 1151 w 5210"/>
                  <a:gd name="T7" fmla="*/ 9 h 197"/>
                  <a:gd name="T8" fmla="*/ 2108 w 5210"/>
                  <a:gd name="T9" fmla="*/ 33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10" h="197">
                    <a:moveTo>
                      <a:pt x="0" y="146"/>
                    </a:moveTo>
                    <a:lnTo>
                      <a:pt x="1350" y="13"/>
                    </a:lnTo>
                    <a:lnTo>
                      <a:pt x="1868" y="0"/>
                    </a:lnTo>
                    <a:lnTo>
                      <a:pt x="2844" y="55"/>
                    </a:lnTo>
                    <a:lnTo>
                      <a:pt x="5210" y="1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25" name="Freeform 76">
                <a:extLst>
                  <a:ext uri="{FF2B5EF4-FFF2-40B4-BE49-F238E27FC236}">
                    <a16:creationId xmlns:a16="http://schemas.microsoft.com/office/drawing/2014/main" id="{EFB7C270-204D-4226-B96C-3BBC2899D45D}"/>
                  </a:ext>
                </a:extLst>
              </p:cNvPr>
              <p:cNvSpPr>
                <a:spLocks/>
              </p:cNvSpPr>
              <p:nvPr/>
            </p:nvSpPr>
            <p:spPr bwMode="auto">
              <a:xfrm>
                <a:off x="1735" y="542"/>
                <a:ext cx="2108" cy="46"/>
              </a:xfrm>
              <a:custGeom>
                <a:avLst/>
                <a:gdLst>
                  <a:gd name="T0" fmla="*/ 0 w 5210"/>
                  <a:gd name="T1" fmla="*/ 35 h 276"/>
                  <a:gd name="T2" fmla="*/ 630 w 5210"/>
                  <a:gd name="T3" fmla="*/ 2 h 276"/>
                  <a:gd name="T4" fmla="*/ 723 w 5210"/>
                  <a:gd name="T5" fmla="*/ 0 h 276"/>
                  <a:gd name="T6" fmla="*/ 848 w 5210"/>
                  <a:gd name="T7" fmla="*/ 4 h 276"/>
                  <a:gd name="T8" fmla="*/ 1755 w 5210"/>
                  <a:gd name="T9" fmla="*/ 39 h 276"/>
                  <a:gd name="T10" fmla="*/ 2008 w 5210"/>
                  <a:gd name="T11" fmla="*/ 44 h 276"/>
                  <a:gd name="T12" fmla="*/ 2108 w 5210"/>
                  <a:gd name="T13" fmla="*/ 46 h 2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10" h="276">
                    <a:moveTo>
                      <a:pt x="0" y="211"/>
                    </a:moveTo>
                    <a:lnTo>
                      <a:pt x="1557" y="12"/>
                    </a:lnTo>
                    <a:lnTo>
                      <a:pt x="1786" y="0"/>
                    </a:lnTo>
                    <a:lnTo>
                      <a:pt x="2097" y="22"/>
                    </a:lnTo>
                    <a:lnTo>
                      <a:pt x="4338" y="231"/>
                    </a:lnTo>
                    <a:lnTo>
                      <a:pt x="4963" y="265"/>
                    </a:lnTo>
                    <a:lnTo>
                      <a:pt x="5210" y="27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26" name="Freeform 77">
                <a:extLst>
                  <a:ext uri="{FF2B5EF4-FFF2-40B4-BE49-F238E27FC236}">
                    <a16:creationId xmlns:a16="http://schemas.microsoft.com/office/drawing/2014/main" id="{3CE6DB69-02DB-43C5-B54F-1B2331050E8C}"/>
                  </a:ext>
                </a:extLst>
              </p:cNvPr>
              <p:cNvSpPr>
                <a:spLocks/>
              </p:cNvSpPr>
              <p:nvPr/>
            </p:nvSpPr>
            <p:spPr bwMode="auto">
              <a:xfrm>
                <a:off x="1853" y="604"/>
                <a:ext cx="1823" cy="58"/>
              </a:xfrm>
              <a:custGeom>
                <a:avLst/>
                <a:gdLst>
                  <a:gd name="T0" fmla="*/ 1629 w 4504"/>
                  <a:gd name="T1" fmla="*/ 22 h 346"/>
                  <a:gd name="T2" fmla="*/ 1679 w 4504"/>
                  <a:gd name="T3" fmla="*/ 24 h 346"/>
                  <a:gd name="T4" fmla="*/ 1698 w 4504"/>
                  <a:gd name="T5" fmla="*/ 20 h 346"/>
                  <a:gd name="T6" fmla="*/ 1638 w 4504"/>
                  <a:gd name="T7" fmla="*/ 16 h 346"/>
                  <a:gd name="T8" fmla="*/ 1562 w 4504"/>
                  <a:gd name="T9" fmla="*/ 20 h 346"/>
                  <a:gd name="T10" fmla="*/ 1629 w 4504"/>
                  <a:gd name="T11" fmla="*/ 28 h 346"/>
                  <a:gd name="T12" fmla="*/ 1714 w 4504"/>
                  <a:gd name="T13" fmla="*/ 28 h 346"/>
                  <a:gd name="T14" fmla="*/ 1764 w 4504"/>
                  <a:gd name="T15" fmla="*/ 24 h 346"/>
                  <a:gd name="T16" fmla="*/ 1747 w 4504"/>
                  <a:gd name="T17" fmla="*/ 19 h 346"/>
                  <a:gd name="T18" fmla="*/ 1655 w 4504"/>
                  <a:gd name="T19" fmla="*/ 11 h 346"/>
                  <a:gd name="T20" fmla="*/ 1562 w 4504"/>
                  <a:gd name="T21" fmla="*/ 9 h 346"/>
                  <a:gd name="T22" fmla="*/ 1377 w 4504"/>
                  <a:gd name="T23" fmla="*/ 19 h 346"/>
                  <a:gd name="T24" fmla="*/ 1385 w 4504"/>
                  <a:gd name="T25" fmla="*/ 22 h 346"/>
                  <a:gd name="T26" fmla="*/ 1553 w 4504"/>
                  <a:gd name="T27" fmla="*/ 32 h 346"/>
                  <a:gd name="T28" fmla="*/ 1662 w 4504"/>
                  <a:gd name="T29" fmla="*/ 33 h 346"/>
                  <a:gd name="T30" fmla="*/ 1730 w 4504"/>
                  <a:gd name="T31" fmla="*/ 33 h 346"/>
                  <a:gd name="T32" fmla="*/ 1797 w 4504"/>
                  <a:gd name="T33" fmla="*/ 28 h 346"/>
                  <a:gd name="T34" fmla="*/ 1823 w 4504"/>
                  <a:gd name="T35" fmla="*/ 24 h 346"/>
                  <a:gd name="T36" fmla="*/ 1823 w 4504"/>
                  <a:gd name="T37" fmla="*/ 19 h 346"/>
                  <a:gd name="T38" fmla="*/ 1739 w 4504"/>
                  <a:gd name="T39" fmla="*/ 7 h 346"/>
                  <a:gd name="T40" fmla="*/ 1588 w 4504"/>
                  <a:gd name="T41" fmla="*/ 0 h 346"/>
                  <a:gd name="T42" fmla="*/ 1428 w 4504"/>
                  <a:gd name="T43" fmla="*/ 0 h 346"/>
                  <a:gd name="T44" fmla="*/ 1210 w 4504"/>
                  <a:gd name="T45" fmla="*/ 5 h 346"/>
                  <a:gd name="T46" fmla="*/ 839 w 4504"/>
                  <a:gd name="T47" fmla="*/ 17 h 346"/>
                  <a:gd name="T48" fmla="*/ 520 w 4504"/>
                  <a:gd name="T49" fmla="*/ 32 h 346"/>
                  <a:gd name="T50" fmla="*/ 0 w 4504"/>
                  <a:gd name="T51" fmla="*/ 58 h 3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04" h="346">
                    <a:moveTo>
                      <a:pt x="4025" y="131"/>
                    </a:moveTo>
                    <a:lnTo>
                      <a:pt x="4149" y="144"/>
                    </a:lnTo>
                    <a:lnTo>
                      <a:pt x="4195" y="122"/>
                    </a:lnTo>
                    <a:lnTo>
                      <a:pt x="4046" y="98"/>
                    </a:lnTo>
                    <a:lnTo>
                      <a:pt x="3859" y="122"/>
                    </a:lnTo>
                    <a:lnTo>
                      <a:pt x="4025" y="165"/>
                    </a:lnTo>
                    <a:lnTo>
                      <a:pt x="4234" y="165"/>
                    </a:lnTo>
                    <a:lnTo>
                      <a:pt x="4357" y="144"/>
                    </a:lnTo>
                    <a:lnTo>
                      <a:pt x="4317" y="111"/>
                    </a:lnTo>
                    <a:lnTo>
                      <a:pt x="4089" y="65"/>
                    </a:lnTo>
                    <a:lnTo>
                      <a:pt x="3859" y="55"/>
                    </a:lnTo>
                    <a:lnTo>
                      <a:pt x="3402" y="111"/>
                    </a:lnTo>
                    <a:lnTo>
                      <a:pt x="3423" y="131"/>
                    </a:lnTo>
                    <a:lnTo>
                      <a:pt x="3838" y="188"/>
                    </a:lnTo>
                    <a:lnTo>
                      <a:pt x="4107" y="198"/>
                    </a:lnTo>
                    <a:lnTo>
                      <a:pt x="4274" y="198"/>
                    </a:lnTo>
                    <a:lnTo>
                      <a:pt x="4440" y="165"/>
                    </a:lnTo>
                    <a:lnTo>
                      <a:pt x="4504" y="144"/>
                    </a:lnTo>
                    <a:lnTo>
                      <a:pt x="4504" y="111"/>
                    </a:lnTo>
                    <a:lnTo>
                      <a:pt x="4296" y="44"/>
                    </a:lnTo>
                    <a:lnTo>
                      <a:pt x="3923" y="0"/>
                    </a:lnTo>
                    <a:lnTo>
                      <a:pt x="3527" y="0"/>
                    </a:lnTo>
                    <a:lnTo>
                      <a:pt x="2989" y="31"/>
                    </a:lnTo>
                    <a:lnTo>
                      <a:pt x="2074" y="100"/>
                    </a:lnTo>
                    <a:lnTo>
                      <a:pt x="1285" y="188"/>
                    </a:lnTo>
                    <a:lnTo>
                      <a:pt x="0" y="3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27" name="Freeform 78">
                <a:extLst>
                  <a:ext uri="{FF2B5EF4-FFF2-40B4-BE49-F238E27FC236}">
                    <a16:creationId xmlns:a16="http://schemas.microsoft.com/office/drawing/2014/main" id="{AC96D62C-26B7-4F55-BED1-A8B6412C78A1}"/>
                  </a:ext>
                </a:extLst>
              </p:cNvPr>
              <p:cNvSpPr>
                <a:spLocks/>
              </p:cNvSpPr>
              <p:nvPr/>
            </p:nvSpPr>
            <p:spPr bwMode="auto">
              <a:xfrm>
                <a:off x="2020" y="630"/>
                <a:ext cx="1823" cy="37"/>
              </a:xfrm>
              <a:custGeom>
                <a:avLst/>
                <a:gdLst>
                  <a:gd name="T0" fmla="*/ 1823 w 4505"/>
                  <a:gd name="T1" fmla="*/ 2 h 221"/>
                  <a:gd name="T2" fmla="*/ 1647 w 4505"/>
                  <a:gd name="T3" fmla="*/ 9 h 221"/>
                  <a:gd name="T4" fmla="*/ 1521 w 4505"/>
                  <a:gd name="T5" fmla="*/ 13 h 221"/>
                  <a:gd name="T6" fmla="*/ 1352 w 4505"/>
                  <a:gd name="T7" fmla="*/ 11 h 221"/>
                  <a:gd name="T8" fmla="*/ 1067 w 4505"/>
                  <a:gd name="T9" fmla="*/ 0 h 221"/>
                  <a:gd name="T10" fmla="*/ 689 w 4505"/>
                  <a:gd name="T11" fmla="*/ 0 h 221"/>
                  <a:gd name="T12" fmla="*/ 462 w 4505"/>
                  <a:gd name="T13" fmla="*/ 9 h 221"/>
                  <a:gd name="T14" fmla="*/ 0 w 4505"/>
                  <a:gd name="T15" fmla="*/ 37 h 2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05" h="221">
                    <a:moveTo>
                      <a:pt x="4505" y="10"/>
                    </a:moveTo>
                    <a:lnTo>
                      <a:pt x="4070" y="54"/>
                    </a:lnTo>
                    <a:lnTo>
                      <a:pt x="3758" y="75"/>
                    </a:lnTo>
                    <a:lnTo>
                      <a:pt x="3340" y="67"/>
                    </a:lnTo>
                    <a:lnTo>
                      <a:pt x="2637" y="0"/>
                    </a:lnTo>
                    <a:lnTo>
                      <a:pt x="1703" y="2"/>
                    </a:lnTo>
                    <a:lnTo>
                      <a:pt x="1142" y="54"/>
                    </a:lnTo>
                    <a:lnTo>
                      <a:pt x="0" y="2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28" name="Freeform 79">
                <a:extLst>
                  <a:ext uri="{FF2B5EF4-FFF2-40B4-BE49-F238E27FC236}">
                    <a16:creationId xmlns:a16="http://schemas.microsoft.com/office/drawing/2014/main" id="{7EF29DC0-417B-4BF8-928A-A5042110F2C3}"/>
                  </a:ext>
                </a:extLst>
              </p:cNvPr>
              <p:cNvSpPr>
                <a:spLocks/>
              </p:cNvSpPr>
              <p:nvPr/>
            </p:nvSpPr>
            <p:spPr bwMode="auto">
              <a:xfrm>
                <a:off x="2281" y="647"/>
                <a:ext cx="1378" cy="20"/>
              </a:xfrm>
              <a:custGeom>
                <a:avLst/>
                <a:gdLst>
                  <a:gd name="T0" fmla="*/ 1378 w 3404"/>
                  <a:gd name="T1" fmla="*/ 5 h 121"/>
                  <a:gd name="T2" fmla="*/ 1167 w 3404"/>
                  <a:gd name="T3" fmla="*/ 9 h 121"/>
                  <a:gd name="T4" fmla="*/ 882 w 3404"/>
                  <a:gd name="T5" fmla="*/ 1 h 121"/>
                  <a:gd name="T6" fmla="*/ 655 w 3404"/>
                  <a:gd name="T7" fmla="*/ 0 h 121"/>
                  <a:gd name="T8" fmla="*/ 445 w 3404"/>
                  <a:gd name="T9" fmla="*/ 2 h 121"/>
                  <a:gd name="T10" fmla="*/ 201 w 3404"/>
                  <a:gd name="T11" fmla="*/ 11 h 121"/>
                  <a:gd name="T12" fmla="*/ 0 w 3404"/>
                  <a:gd name="T13" fmla="*/ 2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04" h="121">
                    <a:moveTo>
                      <a:pt x="3404" y="32"/>
                    </a:moveTo>
                    <a:lnTo>
                      <a:pt x="2884" y="54"/>
                    </a:lnTo>
                    <a:lnTo>
                      <a:pt x="2178" y="8"/>
                    </a:lnTo>
                    <a:lnTo>
                      <a:pt x="1617" y="0"/>
                    </a:lnTo>
                    <a:lnTo>
                      <a:pt x="1099" y="10"/>
                    </a:lnTo>
                    <a:lnTo>
                      <a:pt x="497" y="65"/>
                    </a:lnTo>
                    <a:lnTo>
                      <a:pt x="0" y="1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29" name="Freeform 80">
                <a:extLst>
                  <a:ext uri="{FF2B5EF4-FFF2-40B4-BE49-F238E27FC236}">
                    <a16:creationId xmlns:a16="http://schemas.microsoft.com/office/drawing/2014/main" id="{8C869000-705A-4314-8835-FE8369266F78}"/>
                  </a:ext>
                </a:extLst>
              </p:cNvPr>
              <p:cNvSpPr>
                <a:spLocks/>
              </p:cNvSpPr>
              <p:nvPr/>
            </p:nvSpPr>
            <p:spPr bwMode="auto">
              <a:xfrm>
                <a:off x="1886" y="597"/>
                <a:ext cx="1957" cy="41"/>
              </a:xfrm>
              <a:custGeom>
                <a:avLst/>
                <a:gdLst>
                  <a:gd name="T0" fmla="*/ 0 w 4837"/>
                  <a:gd name="T1" fmla="*/ 41 h 248"/>
                  <a:gd name="T2" fmla="*/ 823 w 4837"/>
                  <a:gd name="T3" fmla="*/ 11 h 248"/>
                  <a:gd name="T4" fmla="*/ 1294 w 4837"/>
                  <a:gd name="T5" fmla="*/ 0 h 248"/>
                  <a:gd name="T6" fmla="*/ 1529 w 4837"/>
                  <a:gd name="T7" fmla="*/ 0 h 248"/>
                  <a:gd name="T8" fmla="*/ 1705 w 4837"/>
                  <a:gd name="T9" fmla="*/ 5 h 248"/>
                  <a:gd name="T10" fmla="*/ 1872 w 4837"/>
                  <a:gd name="T11" fmla="*/ 16 h 248"/>
                  <a:gd name="T12" fmla="*/ 1957 w 4837"/>
                  <a:gd name="T13" fmla="*/ 23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37" h="248">
                    <a:moveTo>
                      <a:pt x="0" y="248"/>
                    </a:moveTo>
                    <a:lnTo>
                      <a:pt x="2035" y="67"/>
                    </a:lnTo>
                    <a:lnTo>
                      <a:pt x="3199" y="0"/>
                    </a:lnTo>
                    <a:lnTo>
                      <a:pt x="3778" y="0"/>
                    </a:lnTo>
                    <a:lnTo>
                      <a:pt x="4215" y="31"/>
                    </a:lnTo>
                    <a:lnTo>
                      <a:pt x="4628" y="99"/>
                    </a:lnTo>
                    <a:lnTo>
                      <a:pt x="4837" y="14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30" name="Freeform 81">
                <a:extLst>
                  <a:ext uri="{FF2B5EF4-FFF2-40B4-BE49-F238E27FC236}">
                    <a16:creationId xmlns:a16="http://schemas.microsoft.com/office/drawing/2014/main" id="{B735573E-44F6-486F-9DA5-A0FFD3E864BF}"/>
                  </a:ext>
                </a:extLst>
              </p:cNvPr>
              <p:cNvSpPr>
                <a:spLocks/>
              </p:cNvSpPr>
              <p:nvPr/>
            </p:nvSpPr>
            <p:spPr bwMode="auto">
              <a:xfrm>
                <a:off x="1735" y="580"/>
                <a:ext cx="2108" cy="32"/>
              </a:xfrm>
              <a:custGeom>
                <a:avLst/>
                <a:gdLst>
                  <a:gd name="T0" fmla="*/ 2108 w 5210"/>
                  <a:gd name="T1" fmla="*/ 25 h 188"/>
                  <a:gd name="T2" fmla="*/ 1730 w 5210"/>
                  <a:gd name="T3" fmla="*/ 8 h 188"/>
                  <a:gd name="T4" fmla="*/ 1328 w 5210"/>
                  <a:gd name="T5" fmla="*/ 0 h 188"/>
                  <a:gd name="T6" fmla="*/ 765 w 5210"/>
                  <a:gd name="T7" fmla="*/ 4 h 188"/>
                  <a:gd name="T8" fmla="*/ 168 w 5210"/>
                  <a:gd name="T9" fmla="*/ 25 h 188"/>
                  <a:gd name="T10" fmla="*/ 0 w 5210"/>
                  <a:gd name="T11" fmla="*/ 32 h 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10" h="188">
                    <a:moveTo>
                      <a:pt x="5210" y="144"/>
                    </a:moveTo>
                    <a:lnTo>
                      <a:pt x="4276" y="45"/>
                    </a:lnTo>
                    <a:lnTo>
                      <a:pt x="3281" y="0"/>
                    </a:lnTo>
                    <a:lnTo>
                      <a:pt x="1890" y="23"/>
                    </a:lnTo>
                    <a:lnTo>
                      <a:pt x="415" y="144"/>
                    </a:lnTo>
                    <a:lnTo>
                      <a:pt x="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31" name="Freeform 82">
                <a:extLst>
                  <a:ext uri="{FF2B5EF4-FFF2-40B4-BE49-F238E27FC236}">
                    <a16:creationId xmlns:a16="http://schemas.microsoft.com/office/drawing/2014/main" id="{9686240C-4B75-4FB3-847A-6190CD9A49D4}"/>
                  </a:ext>
                </a:extLst>
              </p:cNvPr>
              <p:cNvSpPr>
                <a:spLocks/>
              </p:cNvSpPr>
              <p:nvPr/>
            </p:nvSpPr>
            <p:spPr bwMode="auto">
              <a:xfrm>
                <a:off x="1735" y="560"/>
                <a:ext cx="1193" cy="42"/>
              </a:xfrm>
              <a:custGeom>
                <a:avLst/>
                <a:gdLst>
                  <a:gd name="T0" fmla="*/ 0 w 2949"/>
                  <a:gd name="T1" fmla="*/ 42 h 251"/>
                  <a:gd name="T2" fmla="*/ 487 w 2949"/>
                  <a:gd name="T3" fmla="*/ 20 h 251"/>
                  <a:gd name="T4" fmla="*/ 848 w 2949"/>
                  <a:gd name="T5" fmla="*/ 11 h 251"/>
                  <a:gd name="T6" fmla="*/ 1193 w 2949"/>
                  <a:gd name="T7" fmla="*/ 9 h 251"/>
                  <a:gd name="T8" fmla="*/ 789 w 2949"/>
                  <a:gd name="T9" fmla="*/ 0 h 251"/>
                  <a:gd name="T10" fmla="*/ 572 w 2949"/>
                  <a:gd name="T11" fmla="*/ 2 h 251"/>
                  <a:gd name="T12" fmla="*/ 303 w 2949"/>
                  <a:gd name="T13" fmla="*/ 15 h 251"/>
                  <a:gd name="T14" fmla="*/ 0 w 2949"/>
                  <a:gd name="T15" fmla="*/ 31 h 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49" h="251">
                    <a:moveTo>
                      <a:pt x="0" y="251"/>
                    </a:moveTo>
                    <a:lnTo>
                      <a:pt x="1203" y="119"/>
                    </a:lnTo>
                    <a:lnTo>
                      <a:pt x="2097" y="64"/>
                    </a:lnTo>
                    <a:lnTo>
                      <a:pt x="2949" y="51"/>
                    </a:lnTo>
                    <a:lnTo>
                      <a:pt x="1951" y="0"/>
                    </a:lnTo>
                    <a:lnTo>
                      <a:pt x="1413" y="10"/>
                    </a:lnTo>
                    <a:lnTo>
                      <a:pt x="748" y="88"/>
                    </a:lnTo>
                    <a:lnTo>
                      <a:pt x="0" y="1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32" name="Freeform 83">
                <a:extLst>
                  <a:ext uri="{FF2B5EF4-FFF2-40B4-BE49-F238E27FC236}">
                    <a16:creationId xmlns:a16="http://schemas.microsoft.com/office/drawing/2014/main" id="{FC3BFCCF-10AF-4B9E-AC7D-AAFABDF9A9BE}"/>
                  </a:ext>
                </a:extLst>
              </p:cNvPr>
              <p:cNvSpPr>
                <a:spLocks/>
              </p:cNvSpPr>
              <p:nvPr/>
            </p:nvSpPr>
            <p:spPr bwMode="auto">
              <a:xfrm>
                <a:off x="1734" y="503"/>
                <a:ext cx="437" cy="13"/>
              </a:xfrm>
              <a:custGeom>
                <a:avLst/>
                <a:gdLst>
                  <a:gd name="T0" fmla="*/ 0 w 1080"/>
                  <a:gd name="T1" fmla="*/ 0 h 77"/>
                  <a:gd name="T2" fmla="*/ 437 w 1080"/>
                  <a:gd name="T3" fmla="*/ 7 h 77"/>
                  <a:gd name="T4" fmla="*/ 0 w 1080"/>
                  <a:gd name="T5" fmla="*/ 13 h 77"/>
                  <a:gd name="T6" fmla="*/ 0 60000 65536"/>
                  <a:gd name="T7" fmla="*/ 0 60000 65536"/>
                  <a:gd name="T8" fmla="*/ 0 60000 65536"/>
                </a:gdLst>
                <a:ahLst/>
                <a:cxnLst>
                  <a:cxn ang="T6">
                    <a:pos x="T0" y="T1"/>
                  </a:cxn>
                  <a:cxn ang="T7">
                    <a:pos x="T2" y="T3"/>
                  </a:cxn>
                  <a:cxn ang="T8">
                    <a:pos x="T4" y="T5"/>
                  </a:cxn>
                </a:cxnLst>
                <a:rect l="0" t="0" r="r" b="b"/>
                <a:pathLst>
                  <a:path w="1080" h="77">
                    <a:moveTo>
                      <a:pt x="0" y="0"/>
                    </a:moveTo>
                    <a:lnTo>
                      <a:pt x="1080" y="44"/>
                    </a:lnTo>
                    <a:lnTo>
                      <a:pt x="0"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33" name="Freeform 84">
                <a:extLst>
                  <a:ext uri="{FF2B5EF4-FFF2-40B4-BE49-F238E27FC236}">
                    <a16:creationId xmlns:a16="http://schemas.microsoft.com/office/drawing/2014/main" id="{EE8C80C8-FFC6-4E41-BBCC-A315B2274AD2}"/>
                  </a:ext>
                </a:extLst>
              </p:cNvPr>
              <p:cNvSpPr>
                <a:spLocks/>
              </p:cNvSpPr>
              <p:nvPr/>
            </p:nvSpPr>
            <p:spPr bwMode="auto">
              <a:xfrm>
                <a:off x="1735" y="591"/>
                <a:ext cx="1200" cy="41"/>
              </a:xfrm>
              <a:custGeom>
                <a:avLst/>
                <a:gdLst>
                  <a:gd name="T0" fmla="*/ 0 w 2967"/>
                  <a:gd name="T1" fmla="*/ 28 h 243"/>
                  <a:gd name="T2" fmla="*/ 638 w 2967"/>
                  <a:gd name="T3" fmla="*/ 7 h 243"/>
                  <a:gd name="T4" fmla="*/ 1200 w 2967"/>
                  <a:gd name="T5" fmla="*/ 0 h 243"/>
                  <a:gd name="T6" fmla="*/ 747 w 2967"/>
                  <a:gd name="T7" fmla="*/ 13 h 243"/>
                  <a:gd name="T8" fmla="*/ 252 w 2967"/>
                  <a:gd name="T9" fmla="*/ 30 h 243"/>
                  <a:gd name="T10" fmla="*/ 0 w 2967"/>
                  <a:gd name="T11" fmla="*/ 41 h 2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67" h="243">
                    <a:moveTo>
                      <a:pt x="0" y="168"/>
                    </a:moveTo>
                    <a:lnTo>
                      <a:pt x="1577" y="44"/>
                    </a:lnTo>
                    <a:lnTo>
                      <a:pt x="2967" y="0"/>
                    </a:lnTo>
                    <a:lnTo>
                      <a:pt x="1847" y="78"/>
                    </a:lnTo>
                    <a:lnTo>
                      <a:pt x="623" y="178"/>
                    </a:lnTo>
                    <a:lnTo>
                      <a:pt x="0" y="2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34" name="Freeform 85">
                <a:extLst>
                  <a:ext uri="{FF2B5EF4-FFF2-40B4-BE49-F238E27FC236}">
                    <a16:creationId xmlns:a16="http://schemas.microsoft.com/office/drawing/2014/main" id="{CB1D5AA9-4BF1-4D62-BFC7-1BA2F9569841}"/>
                  </a:ext>
                </a:extLst>
              </p:cNvPr>
              <p:cNvSpPr>
                <a:spLocks/>
              </p:cNvSpPr>
              <p:nvPr/>
            </p:nvSpPr>
            <p:spPr bwMode="auto">
              <a:xfrm>
                <a:off x="2591" y="657"/>
                <a:ext cx="529" cy="12"/>
              </a:xfrm>
              <a:custGeom>
                <a:avLst/>
                <a:gdLst>
                  <a:gd name="T0" fmla="*/ 0 w 1307"/>
                  <a:gd name="T1" fmla="*/ 12 h 67"/>
                  <a:gd name="T2" fmla="*/ 152 w 1307"/>
                  <a:gd name="T3" fmla="*/ 2 h 67"/>
                  <a:gd name="T4" fmla="*/ 303 w 1307"/>
                  <a:gd name="T5" fmla="*/ 0 h 67"/>
                  <a:gd name="T6" fmla="*/ 529 w 1307"/>
                  <a:gd name="T7" fmla="*/ 8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7" h="67">
                    <a:moveTo>
                      <a:pt x="0" y="67"/>
                    </a:moveTo>
                    <a:lnTo>
                      <a:pt x="375" y="10"/>
                    </a:lnTo>
                    <a:lnTo>
                      <a:pt x="748" y="0"/>
                    </a:lnTo>
                    <a:lnTo>
                      <a:pt x="1307"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235" name="Freeform 86">
                <a:extLst>
                  <a:ext uri="{FF2B5EF4-FFF2-40B4-BE49-F238E27FC236}">
                    <a16:creationId xmlns:a16="http://schemas.microsoft.com/office/drawing/2014/main" id="{9BA8E32B-6ED4-4E79-8FEA-DAE5812CE2BD}"/>
                  </a:ext>
                </a:extLst>
              </p:cNvPr>
              <p:cNvSpPr>
                <a:spLocks/>
              </p:cNvSpPr>
              <p:nvPr/>
            </p:nvSpPr>
            <p:spPr bwMode="auto">
              <a:xfrm>
                <a:off x="1738" y="389"/>
                <a:ext cx="76" cy="31"/>
              </a:xfrm>
              <a:custGeom>
                <a:avLst/>
                <a:gdLst>
                  <a:gd name="T0" fmla="*/ 67 w 190"/>
                  <a:gd name="T1" fmla="*/ 25 h 183"/>
                  <a:gd name="T2" fmla="*/ 67 w 190"/>
                  <a:gd name="T3" fmla="*/ 25 h 183"/>
                  <a:gd name="T4" fmla="*/ 64 w 190"/>
                  <a:gd name="T5" fmla="*/ 27 h 183"/>
                  <a:gd name="T6" fmla="*/ 60 w 190"/>
                  <a:gd name="T7" fmla="*/ 28 h 183"/>
                  <a:gd name="T8" fmla="*/ 55 w 190"/>
                  <a:gd name="T9" fmla="*/ 30 h 183"/>
                  <a:gd name="T10" fmla="*/ 49 w 190"/>
                  <a:gd name="T11" fmla="*/ 30 h 183"/>
                  <a:gd name="T12" fmla="*/ 44 w 190"/>
                  <a:gd name="T13" fmla="*/ 31 h 183"/>
                  <a:gd name="T14" fmla="*/ 38 w 190"/>
                  <a:gd name="T15" fmla="*/ 31 h 183"/>
                  <a:gd name="T16" fmla="*/ 33 w 190"/>
                  <a:gd name="T17" fmla="*/ 31 h 183"/>
                  <a:gd name="T18" fmla="*/ 27 w 190"/>
                  <a:gd name="T19" fmla="*/ 31 h 183"/>
                  <a:gd name="T20" fmla="*/ 22 w 190"/>
                  <a:gd name="T21" fmla="*/ 30 h 183"/>
                  <a:gd name="T22" fmla="*/ 17 w 190"/>
                  <a:gd name="T23" fmla="*/ 29 h 183"/>
                  <a:gd name="T24" fmla="*/ 12 w 190"/>
                  <a:gd name="T25" fmla="*/ 28 h 183"/>
                  <a:gd name="T26" fmla="*/ 9 w 190"/>
                  <a:gd name="T27" fmla="*/ 26 h 183"/>
                  <a:gd name="T28" fmla="*/ 6 w 190"/>
                  <a:gd name="T29" fmla="*/ 25 h 183"/>
                  <a:gd name="T30" fmla="*/ 3 w 190"/>
                  <a:gd name="T31" fmla="*/ 23 h 183"/>
                  <a:gd name="T32" fmla="*/ 1 w 190"/>
                  <a:gd name="T33" fmla="*/ 21 h 183"/>
                  <a:gd name="T34" fmla="*/ 0 w 190"/>
                  <a:gd name="T35" fmla="*/ 19 h 183"/>
                  <a:gd name="T36" fmla="*/ 0 w 190"/>
                  <a:gd name="T37" fmla="*/ 17 h 183"/>
                  <a:gd name="T38" fmla="*/ 0 w 190"/>
                  <a:gd name="T39" fmla="*/ 15 h 183"/>
                  <a:gd name="T40" fmla="*/ 2 w 190"/>
                  <a:gd name="T41" fmla="*/ 13 h 183"/>
                  <a:gd name="T42" fmla="*/ 4 w 190"/>
                  <a:gd name="T43" fmla="*/ 11 h 183"/>
                  <a:gd name="T44" fmla="*/ 7 w 190"/>
                  <a:gd name="T45" fmla="*/ 9 h 183"/>
                  <a:gd name="T46" fmla="*/ 10 w 190"/>
                  <a:gd name="T47" fmla="*/ 7 h 183"/>
                  <a:gd name="T48" fmla="*/ 15 w 190"/>
                  <a:gd name="T49" fmla="*/ 6 h 183"/>
                  <a:gd name="T50" fmla="*/ 17 w 190"/>
                  <a:gd name="T51" fmla="*/ 5 h 183"/>
                  <a:gd name="T52" fmla="*/ 21 w 190"/>
                  <a:gd name="T53" fmla="*/ 4 h 183"/>
                  <a:gd name="T54" fmla="*/ 24 w 190"/>
                  <a:gd name="T55" fmla="*/ 2 h 183"/>
                  <a:gd name="T56" fmla="*/ 30 w 190"/>
                  <a:gd name="T57" fmla="*/ 1 h 183"/>
                  <a:gd name="T58" fmla="*/ 35 w 190"/>
                  <a:gd name="T59" fmla="*/ 0 h 183"/>
                  <a:gd name="T60" fmla="*/ 40 w 190"/>
                  <a:gd name="T61" fmla="*/ 0 h 183"/>
                  <a:gd name="T62" fmla="*/ 46 w 190"/>
                  <a:gd name="T63" fmla="*/ 0 h 183"/>
                  <a:gd name="T64" fmla="*/ 46 w 190"/>
                  <a:gd name="T65" fmla="*/ 4 h 183"/>
                  <a:gd name="T66" fmla="*/ 41 w 190"/>
                  <a:gd name="T67" fmla="*/ 4 h 183"/>
                  <a:gd name="T68" fmla="*/ 36 w 190"/>
                  <a:gd name="T69" fmla="*/ 4 h 183"/>
                  <a:gd name="T70" fmla="*/ 33 w 190"/>
                  <a:gd name="T71" fmla="*/ 5 h 183"/>
                  <a:gd name="T72" fmla="*/ 28 w 190"/>
                  <a:gd name="T73" fmla="*/ 6 h 183"/>
                  <a:gd name="T74" fmla="*/ 24 w 190"/>
                  <a:gd name="T75" fmla="*/ 7 h 183"/>
                  <a:gd name="T76" fmla="*/ 22 w 190"/>
                  <a:gd name="T77" fmla="*/ 8 h 183"/>
                  <a:gd name="T78" fmla="*/ 20 w 190"/>
                  <a:gd name="T79" fmla="*/ 10 h 183"/>
                  <a:gd name="T80" fmla="*/ 17 w 190"/>
                  <a:gd name="T81" fmla="*/ 12 h 183"/>
                  <a:gd name="T82" fmla="*/ 76 w 190"/>
                  <a:gd name="T83" fmla="*/ 12 h 183"/>
                  <a:gd name="T84" fmla="*/ 76 w 190"/>
                  <a:gd name="T85" fmla="*/ 16 h 183"/>
                  <a:gd name="T86" fmla="*/ 17 w 190"/>
                  <a:gd name="T87" fmla="*/ 16 h 183"/>
                  <a:gd name="T88" fmla="*/ 19 w 190"/>
                  <a:gd name="T89" fmla="*/ 17 h 183"/>
                  <a:gd name="T90" fmla="*/ 21 w 190"/>
                  <a:gd name="T91" fmla="*/ 19 h 183"/>
                  <a:gd name="T92" fmla="*/ 23 w 190"/>
                  <a:gd name="T93" fmla="*/ 20 h 183"/>
                  <a:gd name="T94" fmla="*/ 26 w 190"/>
                  <a:gd name="T95" fmla="*/ 22 h 183"/>
                  <a:gd name="T96" fmla="*/ 30 w 190"/>
                  <a:gd name="T97" fmla="*/ 23 h 183"/>
                  <a:gd name="T98" fmla="*/ 35 w 190"/>
                  <a:gd name="T99" fmla="*/ 24 h 183"/>
                  <a:gd name="T100" fmla="*/ 40 w 190"/>
                  <a:gd name="T101" fmla="*/ 24 h 183"/>
                  <a:gd name="T102" fmla="*/ 44 w 190"/>
                  <a:gd name="T103" fmla="*/ 24 h 183"/>
                  <a:gd name="T104" fmla="*/ 49 w 190"/>
                  <a:gd name="T105" fmla="*/ 24 h 183"/>
                  <a:gd name="T106" fmla="*/ 54 w 190"/>
                  <a:gd name="T107" fmla="*/ 24 h 183"/>
                  <a:gd name="T108" fmla="*/ 58 w 190"/>
                  <a:gd name="T109" fmla="*/ 23 h 183"/>
                  <a:gd name="T110" fmla="*/ 67 w 190"/>
                  <a:gd name="T111" fmla="*/ 25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0" h="183">
                    <a:moveTo>
                      <a:pt x="168" y="148"/>
                    </a:moveTo>
                    <a:lnTo>
                      <a:pt x="167" y="148"/>
                    </a:lnTo>
                    <a:lnTo>
                      <a:pt x="159" y="159"/>
                    </a:lnTo>
                    <a:lnTo>
                      <a:pt x="149" y="167"/>
                    </a:lnTo>
                    <a:lnTo>
                      <a:pt x="137" y="175"/>
                    </a:lnTo>
                    <a:lnTo>
                      <a:pt x="123" y="178"/>
                    </a:lnTo>
                    <a:lnTo>
                      <a:pt x="109" y="181"/>
                    </a:lnTo>
                    <a:lnTo>
                      <a:pt x="95" y="183"/>
                    </a:lnTo>
                    <a:lnTo>
                      <a:pt x="82" y="183"/>
                    </a:lnTo>
                    <a:lnTo>
                      <a:pt x="67" y="181"/>
                    </a:lnTo>
                    <a:lnTo>
                      <a:pt x="55" y="178"/>
                    </a:lnTo>
                    <a:lnTo>
                      <a:pt x="43" y="170"/>
                    </a:lnTo>
                    <a:lnTo>
                      <a:pt x="31" y="164"/>
                    </a:lnTo>
                    <a:lnTo>
                      <a:pt x="22" y="154"/>
                    </a:lnTo>
                    <a:lnTo>
                      <a:pt x="14" y="146"/>
                    </a:lnTo>
                    <a:lnTo>
                      <a:pt x="8" y="134"/>
                    </a:lnTo>
                    <a:lnTo>
                      <a:pt x="2" y="124"/>
                    </a:lnTo>
                    <a:lnTo>
                      <a:pt x="0" y="111"/>
                    </a:lnTo>
                    <a:lnTo>
                      <a:pt x="0" y="99"/>
                    </a:lnTo>
                    <a:lnTo>
                      <a:pt x="0" y="86"/>
                    </a:lnTo>
                    <a:lnTo>
                      <a:pt x="4" y="75"/>
                    </a:lnTo>
                    <a:lnTo>
                      <a:pt x="10" y="64"/>
                    </a:lnTo>
                    <a:lnTo>
                      <a:pt x="18" y="53"/>
                    </a:lnTo>
                    <a:lnTo>
                      <a:pt x="25" y="43"/>
                    </a:lnTo>
                    <a:lnTo>
                      <a:pt x="37" y="35"/>
                    </a:lnTo>
                    <a:lnTo>
                      <a:pt x="42" y="30"/>
                    </a:lnTo>
                    <a:lnTo>
                      <a:pt x="52" y="21"/>
                    </a:lnTo>
                    <a:lnTo>
                      <a:pt x="61" y="14"/>
                    </a:lnTo>
                    <a:lnTo>
                      <a:pt x="76" y="8"/>
                    </a:lnTo>
                    <a:lnTo>
                      <a:pt x="88" y="2"/>
                    </a:lnTo>
                    <a:lnTo>
                      <a:pt x="101" y="0"/>
                    </a:lnTo>
                    <a:lnTo>
                      <a:pt x="115" y="0"/>
                    </a:lnTo>
                    <a:lnTo>
                      <a:pt x="115" y="21"/>
                    </a:lnTo>
                    <a:lnTo>
                      <a:pt x="103" y="21"/>
                    </a:lnTo>
                    <a:lnTo>
                      <a:pt x="91" y="24"/>
                    </a:lnTo>
                    <a:lnTo>
                      <a:pt x="82" y="27"/>
                    </a:lnTo>
                    <a:lnTo>
                      <a:pt x="70" y="34"/>
                    </a:lnTo>
                    <a:lnTo>
                      <a:pt x="61" y="41"/>
                    </a:lnTo>
                    <a:lnTo>
                      <a:pt x="54" y="49"/>
                    </a:lnTo>
                    <a:lnTo>
                      <a:pt x="49" y="59"/>
                    </a:lnTo>
                    <a:lnTo>
                      <a:pt x="43" y="72"/>
                    </a:lnTo>
                    <a:lnTo>
                      <a:pt x="190" y="72"/>
                    </a:lnTo>
                    <a:lnTo>
                      <a:pt x="190" y="92"/>
                    </a:lnTo>
                    <a:lnTo>
                      <a:pt x="43" y="92"/>
                    </a:lnTo>
                    <a:lnTo>
                      <a:pt x="48" y="100"/>
                    </a:lnTo>
                    <a:lnTo>
                      <a:pt x="52" y="111"/>
                    </a:lnTo>
                    <a:lnTo>
                      <a:pt x="58" y="119"/>
                    </a:lnTo>
                    <a:lnTo>
                      <a:pt x="65" y="127"/>
                    </a:lnTo>
                    <a:lnTo>
                      <a:pt x="76" y="134"/>
                    </a:lnTo>
                    <a:lnTo>
                      <a:pt x="88" y="139"/>
                    </a:lnTo>
                    <a:lnTo>
                      <a:pt x="99" y="143"/>
                    </a:lnTo>
                    <a:lnTo>
                      <a:pt x="111" y="143"/>
                    </a:lnTo>
                    <a:lnTo>
                      <a:pt x="123" y="143"/>
                    </a:lnTo>
                    <a:lnTo>
                      <a:pt x="135" y="141"/>
                    </a:lnTo>
                    <a:lnTo>
                      <a:pt x="144" y="135"/>
                    </a:lnTo>
                    <a:lnTo>
                      <a:pt x="168"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36" name="Freeform 87">
                <a:extLst>
                  <a:ext uri="{FF2B5EF4-FFF2-40B4-BE49-F238E27FC236}">
                    <a16:creationId xmlns:a16="http://schemas.microsoft.com/office/drawing/2014/main" id="{234C1823-99D2-4525-B54D-AA869E3D77F1}"/>
                  </a:ext>
                </a:extLst>
              </p:cNvPr>
              <p:cNvSpPr>
                <a:spLocks/>
              </p:cNvSpPr>
              <p:nvPr/>
            </p:nvSpPr>
            <p:spPr bwMode="auto">
              <a:xfrm>
                <a:off x="1784" y="389"/>
                <a:ext cx="36" cy="27"/>
              </a:xfrm>
              <a:custGeom>
                <a:avLst/>
                <a:gdLst>
                  <a:gd name="T0" fmla="*/ 0 w 91"/>
                  <a:gd name="T1" fmla="*/ 0 h 164"/>
                  <a:gd name="T2" fmla="*/ 5 w 91"/>
                  <a:gd name="T3" fmla="*/ 0 h 164"/>
                  <a:gd name="T4" fmla="*/ 10 w 91"/>
                  <a:gd name="T5" fmla="*/ 0 h 164"/>
                  <a:gd name="T6" fmla="*/ 15 w 91"/>
                  <a:gd name="T7" fmla="*/ 1 h 164"/>
                  <a:gd name="T8" fmla="*/ 19 w 91"/>
                  <a:gd name="T9" fmla="*/ 2 h 164"/>
                  <a:gd name="T10" fmla="*/ 24 w 91"/>
                  <a:gd name="T11" fmla="*/ 3 h 164"/>
                  <a:gd name="T12" fmla="*/ 28 w 91"/>
                  <a:gd name="T13" fmla="*/ 5 h 164"/>
                  <a:gd name="T14" fmla="*/ 31 w 91"/>
                  <a:gd name="T15" fmla="*/ 6 h 164"/>
                  <a:gd name="T16" fmla="*/ 34 w 91"/>
                  <a:gd name="T17" fmla="*/ 8 h 164"/>
                  <a:gd name="T18" fmla="*/ 35 w 91"/>
                  <a:gd name="T19" fmla="*/ 10 h 164"/>
                  <a:gd name="T20" fmla="*/ 36 w 91"/>
                  <a:gd name="T21" fmla="*/ 12 h 164"/>
                  <a:gd name="T22" fmla="*/ 36 w 91"/>
                  <a:gd name="T23" fmla="*/ 14 h 164"/>
                  <a:gd name="T24" fmla="*/ 35 w 91"/>
                  <a:gd name="T25" fmla="*/ 16 h 164"/>
                  <a:gd name="T26" fmla="*/ 34 w 91"/>
                  <a:gd name="T27" fmla="*/ 18 h 164"/>
                  <a:gd name="T28" fmla="*/ 31 w 91"/>
                  <a:gd name="T29" fmla="*/ 20 h 164"/>
                  <a:gd name="T30" fmla="*/ 29 w 91"/>
                  <a:gd name="T31" fmla="*/ 22 h 164"/>
                  <a:gd name="T32" fmla="*/ 25 w 91"/>
                  <a:gd name="T33" fmla="*/ 23 h 164"/>
                  <a:gd name="T34" fmla="*/ 21 w 91"/>
                  <a:gd name="T35" fmla="*/ 25 h 164"/>
                  <a:gd name="T36" fmla="*/ 16 w 91"/>
                  <a:gd name="T37" fmla="*/ 25 h 164"/>
                  <a:gd name="T38" fmla="*/ 11 w 91"/>
                  <a:gd name="T39" fmla="*/ 26 h 164"/>
                  <a:gd name="T40" fmla="*/ 6 w 91"/>
                  <a:gd name="T41" fmla="*/ 27 h 164"/>
                  <a:gd name="T42" fmla="*/ 0 w 91"/>
                  <a:gd name="T43" fmla="*/ 27 h 164"/>
                  <a:gd name="T44" fmla="*/ 0 w 91"/>
                  <a:gd name="T45" fmla="*/ 24 h 164"/>
                  <a:gd name="T46" fmla="*/ 5 w 91"/>
                  <a:gd name="T47" fmla="*/ 24 h 164"/>
                  <a:gd name="T48" fmla="*/ 9 w 91"/>
                  <a:gd name="T49" fmla="*/ 23 h 164"/>
                  <a:gd name="T50" fmla="*/ 13 w 91"/>
                  <a:gd name="T51" fmla="*/ 22 h 164"/>
                  <a:gd name="T52" fmla="*/ 17 w 91"/>
                  <a:gd name="T53" fmla="*/ 21 h 164"/>
                  <a:gd name="T54" fmla="*/ 21 w 91"/>
                  <a:gd name="T55" fmla="*/ 20 h 164"/>
                  <a:gd name="T56" fmla="*/ 24 w 91"/>
                  <a:gd name="T57" fmla="*/ 19 h 164"/>
                  <a:gd name="T58" fmla="*/ 26 w 91"/>
                  <a:gd name="T59" fmla="*/ 17 h 164"/>
                  <a:gd name="T60" fmla="*/ 27 w 91"/>
                  <a:gd name="T61" fmla="*/ 15 h 164"/>
                  <a:gd name="T62" fmla="*/ 28 w 91"/>
                  <a:gd name="T63" fmla="*/ 13 h 164"/>
                  <a:gd name="T64" fmla="*/ 27 w 91"/>
                  <a:gd name="T65" fmla="*/ 12 h 164"/>
                  <a:gd name="T66" fmla="*/ 26 w 91"/>
                  <a:gd name="T67" fmla="*/ 10 h 164"/>
                  <a:gd name="T68" fmla="*/ 24 w 91"/>
                  <a:gd name="T69" fmla="*/ 8 h 164"/>
                  <a:gd name="T70" fmla="*/ 21 w 91"/>
                  <a:gd name="T71" fmla="*/ 7 h 164"/>
                  <a:gd name="T72" fmla="*/ 18 w 91"/>
                  <a:gd name="T73" fmla="*/ 6 h 164"/>
                  <a:gd name="T74" fmla="*/ 14 w 91"/>
                  <a:gd name="T75" fmla="*/ 5 h 164"/>
                  <a:gd name="T76" fmla="*/ 9 w 91"/>
                  <a:gd name="T77" fmla="*/ 4 h 164"/>
                  <a:gd name="T78" fmla="*/ 5 w 91"/>
                  <a:gd name="T79" fmla="*/ 3 h 164"/>
                  <a:gd name="T80" fmla="*/ 0 w 91"/>
                  <a:gd name="T81" fmla="*/ 3 h 164"/>
                  <a:gd name="T82" fmla="*/ 0 w 91"/>
                  <a:gd name="T83" fmla="*/ 3 h 164"/>
                  <a:gd name="T84" fmla="*/ 0 w 91"/>
                  <a:gd name="T85" fmla="*/ 0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 h="164">
                    <a:moveTo>
                      <a:pt x="0" y="0"/>
                    </a:moveTo>
                    <a:lnTo>
                      <a:pt x="12" y="0"/>
                    </a:lnTo>
                    <a:lnTo>
                      <a:pt x="25" y="2"/>
                    </a:lnTo>
                    <a:lnTo>
                      <a:pt x="37" y="8"/>
                    </a:lnTo>
                    <a:lnTo>
                      <a:pt x="49" y="13"/>
                    </a:lnTo>
                    <a:lnTo>
                      <a:pt x="61" y="21"/>
                    </a:lnTo>
                    <a:lnTo>
                      <a:pt x="71" y="29"/>
                    </a:lnTo>
                    <a:lnTo>
                      <a:pt x="79" y="39"/>
                    </a:lnTo>
                    <a:lnTo>
                      <a:pt x="85" y="49"/>
                    </a:lnTo>
                    <a:lnTo>
                      <a:pt x="89" y="62"/>
                    </a:lnTo>
                    <a:lnTo>
                      <a:pt x="91" y="75"/>
                    </a:lnTo>
                    <a:lnTo>
                      <a:pt x="91" y="86"/>
                    </a:lnTo>
                    <a:lnTo>
                      <a:pt x="89" y="99"/>
                    </a:lnTo>
                    <a:lnTo>
                      <a:pt x="85" y="111"/>
                    </a:lnTo>
                    <a:lnTo>
                      <a:pt x="79" y="121"/>
                    </a:lnTo>
                    <a:lnTo>
                      <a:pt x="73" y="132"/>
                    </a:lnTo>
                    <a:lnTo>
                      <a:pt x="64" y="141"/>
                    </a:lnTo>
                    <a:lnTo>
                      <a:pt x="52" y="149"/>
                    </a:lnTo>
                    <a:lnTo>
                      <a:pt x="40" y="154"/>
                    </a:lnTo>
                    <a:lnTo>
                      <a:pt x="28" y="160"/>
                    </a:lnTo>
                    <a:lnTo>
                      <a:pt x="14" y="162"/>
                    </a:lnTo>
                    <a:lnTo>
                      <a:pt x="0" y="164"/>
                    </a:lnTo>
                    <a:lnTo>
                      <a:pt x="0" y="143"/>
                    </a:lnTo>
                    <a:lnTo>
                      <a:pt x="12" y="143"/>
                    </a:lnTo>
                    <a:lnTo>
                      <a:pt x="24" y="139"/>
                    </a:lnTo>
                    <a:lnTo>
                      <a:pt x="34" y="135"/>
                    </a:lnTo>
                    <a:lnTo>
                      <a:pt x="43" y="129"/>
                    </a:lnTo>
                    <a:lnTo>
                      <a:pt x="54" y="121"/>
                    </a:lnTo>
                    <a:lnTo>
                      <a:pt x="60" y="113"/>
                    </a:lnTo>
                    <a:lnTo>
                      <a:pt x="65" y="102"/>
                    </a:lnTo>
                    <a:lnTo>
                      <a:pt x="67" y="94"/>
                    </a:lnTo>
                    <a:lnTo>
                      <a:pt x="70" y="81"/>
                    </a:lnTo>
                    <a:lnTo>
                      <a:pt x="67" y="70"/>
                    </a:lnTo>
                    <a:lnTo>
                      <a:pt x="65" y="60"/>
                    </a:lnTo>
                    <a:lnTo>
                      <a:pt x="60" y="51"/>
                    </a:lnTo>
                    <a:lnTo>
                      <a:pt x="54" y="43"/>
                    </a:lnTo>
                    <a:lnTo>
                      <a:pt x="46" y="35"/>
                    </a:lnTo>
                    <a:lnTo>
                      <a:pt x="36" y="29"/>
                    </a:lnTo>
                    <a:lnTo>
                      <a:pt x="24" y="24"/>
                    </a:lnTo>
                    <a:lnTo>
                      <a:pt x="12"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37" name="Freeform 88">
                <a:extLst>
                  <a:ext uri="{FF2B5EF4-FFF2-40B4-BE49-F238E27FC236}">
                    <a16:creationId xmlns:a16="http://schemas.microsoft.com/office/drawing/2014/main" id="{04E37FBC-A37A-499F-9BC7-24CEE09D886B}"/>
                  </a:ext>
                </a:extLst>
              </p:cNvPr>
              <p:cNvSpPr>
                <a:spLocks/>
              </p:cNvSpPr>
              <p:nvPr/>
            </p:nvSpPr>
            <p:spPr bwMode="auto">
              <a:xfrm>
                <a:off x="3750" y="389"/>
                <a:ext cx="77" cy="31"/>
              </a:xfrm>
              <a:custGeom>
                <a:avLst/>
                <a:gdLst>
                  <a:gd name="T0" fmla="*/ 68 w 191"/>
                  <a:gd name="T1" fmla="*/ 25 h 183"/>
                  <a:gd name="T2" fmla="*/ 67 w 191"/>
                  <a:gd name="T3" fmla="*/ 25 h 183"/>
                  <a:gd name="T4" fmla="*/ 64 w 191"/>
                  <a:gd name="T5" fmla="*/ 27 h 183"/>
                  <a:gd name="T6" fmla="*/ 60 w 191"/>
                  <a:gd name="T7" fmla="*/ 28 h 183"/>
                  <a:gd name="T8" fmla="*/ 55 w 191"/>
                  <a:gd name="T9" fmla="*/ 30 h 183"/>
                  <a:gd name="T10" fmla="*/ 50 w 191"/>
                  <a:gd name="T11" fmla="*/ 30 h 183"/>
                  <a:gd name="T12" fmla="*/ 45 w 191"/>
                  <a:gd name="T13" fmla="*/ 31 h 183"/>
                  <a:gd name="T14" fmla="*/ 39 w 191"/>
                  <a:gd name="T15" fmla="*/ 31 h 183"/>
                  <a:gd name="T16" fmla="*/ 34 w 191"/>
                  <a:gd name="T17" fmla="*/ 31 h 183"/>
                  <a:gd name="T18" fmla="*/ 28 w 191"/>
                  <a:gd name="T19" fmla="*/ 31 h 183"/>
                  <a:gd name="T20" fmla="*/ 23 w 191"/>
                  <a:gd name="T21" fmla="*/ 30 h 183"/>
                  <a:gd name="T22" fmla="*/ 18 w 191"/>
                  <a:gd name="T23" fmla="*/ 29 h 183"/>
                  <a:gd name="T24" fmla="*/ 13 w 191"/>
                  <a:gd name="T25" fmla="*/ 28 h 183"/>
                  <a:gd name="T26" fmla="*/ 8 w 191"/>
                  <a:gd name="T27" fmla="*/ 26 h 183"/>
                  <a:gd name="T28" fmla="*/ 6 w 191"/>
                  <a:gd name="T29" fmla="*/ 25 h 183"/>
                  <a:gd name="T30" fmla="*/ 3 w 191"/>
                  <a:gd name="T31" fmla="*/ 23 h 183"/>
                  <a:gd name="T32" fmla="*/ 2 w 191"/>
                  <a:gd name="T33" fmla="*/ 21 h 183"/>
                  <a:gd name="T34" fmla="*/ 0 w 191"/>
                  <a:gd name="T35" fmla="*/ 19 h 183"/>
                  <a:gd name="T36" fmla="*/ 0 w 191"/>
                  <a:gd name="T37" fmla="*/ 17 h 183"/>
                  <a:gd name="T38" fmla="*/ 0 w 191"/>
                  <a:gd name="T39" fmla="*/ 15 h 183"/>
                  <a:gd name="T40" fmla="*/ 2 w 191"/>
                  <a:gd name="T41" fmla="*/ 13 h 183"/>
                  <a:gd name="T42" fmla="*/ 4 w 191"/>
                  <a:gd name="T43" fmla="*/ 11 h 183"/>
                  <a:gd name="T44" fmla="*/ 7 w 191"/>
                  <a:gd name="T45" fmla="*/ 9 h 183"/>
                  <a:gd name="T46" fmla="*/ 11 w 191"/>
                  <a:gd name="T47" fmla="*/ 7 h 183"/>
                  <a:gd name="T48" fmla="*/ 15 w 191"/>
                  <a:gd name="T49" fmla="*/ 6 h 183"/>
                  <a:gd name="T50" fmla="*/ 17 w 191"/>
                  <a:gd name="T51" fmla="*/ 5 h 183"/>
                  <a:gd name="T52" fmla="*/ 21 w 191"/>
                  <a:gd name="T53" fmla="*/ 4 h 183"/>
                  <a:gd name="T54" fmla="*/ 25 w 191"/>
                  <a:gd name="T55" fmla="*/ 2 h 183"/>
                  <a:gd name="T56" fmla="*/ 30 w 191"/>
                  <a:gd name="T57" fmla="*/ 1 h 183"/>
                  <a:gd name="T58" fmla="*/ 36 w 191"/>
                  <a:gd name="T59" fmla="*/ 0 h 183"/>
                  <a:gd name="T60" fmla="*/ 42 w 191"/>
                  <a:gd name="T61" fmla="*/ 0 h 183"/>
                  <a:gd name="T62" fmla="*/ 47 w 191"/>
                  <a:gd name="T63" fmla="*/ 0 h 183"/>
                  <a:gd name="T64" fmla="*/ 47 w 191"/>
                  <a:gd name="T65" fmla="*/ 4 h 183"/>
                  <a:gd name="T66" fmla="*/ 42 w 191"/>
                  <a:gd name="T67" fmla="*/ 4 h 183"/>
                  <a:gd name="T68" fmla="*/ 37 w 191"/>
                  <a:gd name="T69" fmla="*/ 4 h 183"/>
                  <a:gd name="T70" fmla="*/ 33 w 191"/>
                  <a:gd name="T71" fmla="*/ 5 h 183"/>
                  <a:gd name="T72" fmla="*/ 29 w 191"/>
                  <a:gd name="T73" fmla="*/ 6 h 183"/>
                  <a:gd name="T74" fmla="*/ 25 w 191"/>
                  <a:gd name="T75" fmla="*/ 7 h 183"/>
                  <a:gd name="T76" fmla="*/ 23 w 191"/>
                  <a:gd name="T77" fmla="*/ 8 h 183"/>
                  <a:gd name="T78" fmla="*/ 20 w 191"/>
                  <a:gd name="T79" fmla="*/ 10 h 183"/>
                  <a:gd name="T80" fmla="*/ 18 w 191"/>
                  <a:gd name="T81" fmla="*/ 12 h 183"/>
                  <a:gd name="T82" fmla="*/ 77 w 191"/>
                  <a:gd name="T83" fmla="*/ 12 h 183"/>
                  <a:gd name="T84" fmla="*/ 77 w 191"/>
                  <a:gd name="T85" fmla="*/ 16 h 183"/>
                  <a:gd name="T86" fmla="*/ 18 w 191"/>
                  <a:gd name="T87" fmla="*/ 16 h 183"/>
                  <a:gd name="T88" fmla="*/ 19 w 191"/>
                  <a:gd name="T89" fmla="*/ 17 h 183"/>
                  <a:gd name="T90" fmla="*/ 21 w 191"/>
                  <a:gd name="T91" fmla="*/ 19 h 183"/>
                  <a:gd name="T92" fmla="*/ 24 w 191"/>
                  <a:gd name="T93" fmla="*/ 20 h 183"/>
                  <a:gd name="T94" fmla="*/ 27 w 191"/>
                  <a:gd name="T95" fmla="*/ 22 h 183"/>
                  <a:gd name="T96" fmla="*/ 31 w 191"/>
                  <a:gd name="T97" fmla="*/ 23 h 183"/>
                  <a:gd name="T98" fmla="*/ 35 w 191"/>
                  <a:gd name="T99" fmla="*/ 24 h 183"/>
                  <a:gd name="T100" fmla="*/ 40 w 191"/>
                  <a:gd name="T101" fmla="*/ 24 h 183"/>
                  <a:gd name="T102" fmla="*/ 45 w 191"/>
                  <a:gd name="T103" fmla="*/ 24 h 183"/>
                  <a:gd name="T104" fmla="*/ 50 w 191"/>
                  <a:gd name="T105" fmla="*/ 24 h 183"/>
                  <a:gd name="T106" fmla="*/ 54 w 191"/>
                  <a:gd name="T107" fmla="*/ 24 h 183"/>
                  <a:gd name="T108" fmla="*/ 58 w 191"/>
                  <a:gd name="T109" fmla="*/ 23 h 183"/>
                  <a:gd name="T110" fmla="*/ 68 w 191"/>
                  <a:gd name="T111" fmla="*/ 25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69" y="148"/>
                    </a:moveTo>
                    <a:lnTo>
                      <a:pt x="167" y="148"/>
                    </a:lnTo>
                    <a:lnTo>
                      <a:pt x="158" y="159"/>
                    </a:lnTo>
                    <a:lnTo>
                      <a:pt x="149" y="167"/>
                    </a:lnTo>
                    <a:lnTo>
                      <a:pt x="137" y="175"/>
                    </a:lnTo>
                    <a:lnTo>
                      <a:pt x="125" y="178"/>
                    </a:lnTo>
                    <a:lnTo>
                      <a:pt x="111" y="181"/>
                    </a:lnTo>
                    <a:lnTo>
                      <a:pt x="97" y="183"/>
                    </a:lnTo>
                    <a:lnTo>
                      <a:pt x="84" y="183"/>
                    </a:lnTo>
                    <a:lnTo>
                      <a:pt x="69" y="181"/>
                    </a:lnTo>
                    <a:lnTo>
                      <a:pt x="56" y="178"/>
                    </a:lnTo>
                    <a:lnTo>
                      <a:pt x="44" y="170"/>
                    </a:lnTo>
                    <a:lnTo>
                      <a:pt x="32" y="164"/>
                    </a:lnTo>
                    <a:lnTo>
                      <a:pt x="21" y="154"/>
                    </a:lnTo>
                    <a:lnTo>
                      <a:pt x="14" y="146"/>
                    </a:lnTo>
                    <a:lnTo>
                      <a:pt x="8" y="134"/>
                    </a:lnTo>
                    <a:lnTo>
                      <a:pt x="4" y="124"/>
                    </a:lnTo>
                    <a:lnTo>
                      <a:pt x="0" y="111"/>
                    </a:lnTo>
                    <a:lnTo>
                      <a:pt x="0" y="99"/>
                    </a:lnTo>
                    <a:lnTo>
                      <a:pt x="0" y="86"/>
                    </a:lnTo>
                    <a:lnTo>
                      <a:pt x="6" y="75"/>
                    </a:lnTo>
                    <a:lnTo>
                      <a:pt x="10" y="64"/>
                    </a:lnTo>
                    <a:lnTo>
                      <a:pt x="18" y="53"/>
                    </a:lnTo>
                    <a:lnTo>
                      <a:pt x="27" y="43"/>
                    </a:lnTo>
                    <a:lnTo>
                      <a:pt x="38" y="35"/>
                    </a:lnTo>
                    <a:lnTo>
                      <a:pt x="42" y="30"/>
                    </a:lnTo>
                    <a:lnTo>
                      <a:pt x="51" y="21"/>
                    </a:lnTo>
                    <a:lnTo>
                      <a:pt x="63" y="14"/>
                    </a:lnTo>
                    <a:lnTo>
                      <a:pt x="75" y="8"/>
                    </a:lnTo>
                    <a:lnTo>
                      <a:pt x="90" y="2"/>
                    </a:lnTo>
                    <a:lnTo>
                      <a:pt x="103" y="0"/>
                    </a:lnTo>
                    <a:lnTo>
                      <a:pt x="117" y="0"/>
                    </a:lnTo>
                    <a:lnTo>
                      <a:pt x="117" y="21"/>
                    </a:lnTo>
                    <a:lnTo>
                      <a:pt x="103" y="21"/>
                    </a:lnTo>
                    <a:lnTo>
                      <a:pt x="93" y="24"/>
                    </a:lnTo>
                    <a:lnTo>
                      <a:pt x="81" y="27"/>
                    </a:lnTo>
                    <a:lnTo>
                      <a:pt x="72" y="34"/>
                    </a:lnTo>
                    <a:lnTo>
                      <a:pt x="61" y="41"/>
                    </a:lnTo>
                    <a:lnTo>
                      <a:pt x="56" y="49"/>
                    </a:lnTo>
                    <a:lnTo>
                      <a:pt x="50" y="59"/>
                    </a:lnTo>
                    <a:lnTo>
                      <a:pt x="45" y="72"/>
                    </a:lnTo>
                    <a:lnTo>
                      <a:pt x="191" y="72"/>
                    </a:lnTo>
                    <a:lnTo>
                      <a:pt x="191" y="92"/>
                    </a:lnTo>
                    <a:lnTo>
                      <a:pt x="45" y="92"/>
                    </a:lnTo>
                    <a:lnTo>
                      <a:pt x="48" y="100"/>
                    </a:lnTo>
                    <a:lnTo>
                      <a:pt x="51" y="111"/>
                    </a:lnTo>
                    <a:lnTo>
                      <a:pt x="60" y="119"/>
                    </a:lnTo>
                    <a:lnTo>
                      <a:pt x="67" y="127"/>
                    </a:lnTo>
                    <a:lnTo>
                      <a:pt x="78" y="134"/>
                    </a:lnTo>
                    <a:lnTo>
                      <a:pt x="87" y="139"/>
                    </a:lnTo>
                    <a:lnTo>
                      <a:pt x="99" y="143"/>
                    </a:lnTo>
                    <a:lnTo>
                      <a:pt x="111" y="143"/>
                    </a:lnTo>
                    <a:lnTo>
                      <a:pt x="123" y="143"/>
                    </a:lnTo>
                    <a:lnTo>
                      <a:pt x="135" y="141"/>
                    </a:lnTo>
                    <a:lnTo>
                      <a:pt x="145" y="135"/>
                    </a:lnTo>
                    <a:lnTo>
                      <a:pt x="169"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38" name="Freeform 89">
                <a:extLst>
                  <a:ext uri="{FF2B5EF4-FFF2-40B4-BE49-F238E27FC236}">
                    <a16:creationId xmlns:a16="http://schemas.microsoft.com/office/drawing/2014/main" id="{9541DA5B-5876-455E-A469-5805B6AC182D}"/>
                  </a:ext>
                </a:extLst>
              </p:cNvPr>
              <p:cNvSpPr>
                <a:spLocks/>
              </p:cNvSpPr>
              <p:nvPr/>
            </p:nvSpPr>
            <p:spPr bwMode="auto">
              <a:xfrm>
                <a:off x="3796" y="389"/>
                <a:ext cx="38" cy="27"/>
              </a:xfrm>
              <a:custGeom>
                <a:avLst/>
                <a:gdLst>
                  <a:gd name="T0" fmla="*/ 0 w 93"/>
                  <a:gd name="T1" fmla="*/ 0 h 164"/>
                  <a:gd name="T2" fmla="*/ 5 w 93"/>
                  <a:gd name="T3" fmla="*/ 0 h 164"/>
                  <a:gd name="T4" fmla="*/ 11 w 93"/>
                  <a:gd name="T5" fmla="*/ 0 h 164"/>
                  <a:gd name="T6" fmla="*/ 16 w 93"/>
                  <a:gd name="T7" fmla="*/ 1 h 164"/>
                  <a:gd name="T8" fmla="*/ 20 w 93"/>
                  <a:gd name="T9" fmla="*/ 2 h 164"/>
                  <a:gd name="T10" fmla="*/ 25 w 93"/>
                  <a:gd name="T11" fmla="*/ 3 h 164"/>
                  <a:gd name="T12" fmla="*/ 29 w 93"/>
                  <a:gd name="T13" fmla="*/ 5 h 164"/>
                  <a:gd name="T14" fmla="*/ 32 w 93"/>
                  <a:gd name="T15" fmla="*/ 6 h 164"/>
                  <a:gd name="T16" fmla="*/ 35 w 93"/>
                  <a:gd name="T17" fmla="*/ 8 h 164"/>
                  <a:gd name="T18" fmla="*/ 37 w 93"/>
                  <a:gd name="T19" fmla="*/ 10 h 164"/>
                  <a:gd name="T20" fmla="*/ 37 w 93"/>
                  <a:gd name="T21" fmla="*/ 12 h 164"/>
                  <a:gd name="T22" fmla="*/ 38 w 93"/>
                  <a:gd name="T23" fmla="*/ 14 h 164"/>
                  <a:gd name="T24" fmla="*/ 37 w 93"/>
                  <a:gd name="T25" fmla="*/ 16 h 164"/>
                  <a:gd name="T26" fmla="*/ 36 w 93"/>
                  <a:gd name="T27" fmla="*/ 18 h 164"/>
                  <a:gd name="T28" fmla="*/ 33 w 93"/>
                  <a:gd name="T29" fmla="*/ 20 h 164"/>
                  <a:gd name="T30" fmla="*/ 30 w 93"/>
                  <a:gd name="T31" fmla="*/ 22 h 164"/>
                  <a:gd name="T32" fmla="*/ 26 w 93"/>
                  <a:gd name="T33" fmla="*/ 23 h 164"/>
                  <a:gd name="T34" fmla="*/ 21 w 93"/>
                  <a:gd name="T35" fmla="*/ 25 h 164"/>
                  <a:gd name="T36" fmla="*/ 16 w 93"/>
                  <a:gd name="T37" fmla="*/ 25 h 164"/>
                  <a:gd name="T38" fmla="*/ 11 w 93"/>
                  <a:gd name="T39" fmla="*/ 26 h 164"/>
                  <a:gd name="T40" fmla="*/ 6 w 93"/>
                  <a:gd name="T41" fmla="*/ 27 h 164"/>
                  <a:gd name="T42" fmla="*/ 0 w 93"/>
                  <a:gd name="T43" fmla="*/ 27 h 164"/>
                  <a:gd name="T44" fmla="*/ 0 w 93"/>
                  <a:gd name="T45" fmla="*/ 24 h 164"/>
                  <a:gd name="T46" fmla="*/ 5 w 93"/>
                  <a:gd name="T47" fmla="*/ 24 h 164"/>
                  <a:gd name="T48" fmla="*/ 10 w 93"/>
                  <a:gd name="T49" fmla="*/ 23 h 164"/>
                  <a:gd name="T50" fmla="*/ 13 w 93"/>
                  <a:gd name="T51" fmla="*/ 22 h 164"/>
                  <a:gd name="T52" fmla="*/ 18 w 93"/>
                  <a:gd name="T53" fmla="*/ 21 h 164"/>
                  <a:gd name="T54" fmla="*/ 22 w 93"/>
                  <a:gd name="T55" fmla="*/ 20 h 164"/>
                  <a:gd name="T56" fmla="*/ 25 w 93"/>
                  <a:gd name="T57" fmla="*/ 19 h 164"/>
                  <a:gd name="T58" fmla="*/ 27 w 93"/>
                  <a:gd name="T59" fmla="*/ 17 h 164"/>
                  <a:gd name="T60" fmla="*/ 28 w 93"/>
                  <a:gd name="T61" fmla="*/ 15 h 164"/>
                  <a:gd name="T62" fmla="*/ 28 w 93"/>
                  <a:gd name="T63" fmla="*/ 13 h 164"/>
                  <a:gd name="T64" fmla="*/ 28 w 93"/>
                  <a:gd name="T65" fmla="*/ 12 h 164"/>
                  <a:gd name="T66" fmla="*/ 27 w 93"/>
                  <a:gd name="T67" fmla="*/ 10 h 164"/>
                  <a:gd name="T68" fmla="*/ 25 w 93"/>
                  <a:gd name="T69" fmla="*/ 8 h 164"/>
                  <a:gd name="T70" fmla="*/ 22 w 93"/>
                  <a:gd name="T71" fmla="*/ 7 h 164"/>
                  <a:gd name="T72" fmla="*/ 18 w 93"/>
                  <a:gd name="T73" fmla="*/ 6 h 164"/>
                  <a:gd name="T74" fmla="*/ 15 w 93"/>
                  <a:gd name="T75" fmla="*/ 5 h 164"/>
                  <a:gd name="T76" fmla="*/ 10 w 93"/>
                  <a:gd name="T77" fmla="*/ 4 h 164"/>
                  <a:gd name="T78" fmla="*/ 6 w 93"/>
                  <a:gd name="T79" fmla="*/ 3 h 164"/>
                  <a:gd name="T80" fmla="*/ 1 w 93"/>
                  <a:gd name="T81" fmla="*/ 3 h 164"/>
                  <a:gd name="T82" fmla="*/ 0 w 93"/>
                  <a:gd name="T83" fmla="*/ 3 h 164"/>
                  <a:gd name="T84" fmla="*/ 0 w 93"/>
                  <a:gd name="T85" fmla="*/ 0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3" h="164">
                    <a:moveTo>
                      <a:pt x="0" y="0"/>
                    </a:moveTo>
                    <a:lnTo>
                      <a:pt x="12" y="0"/>
                    </a:lnTo>
                    <a:lnTo>
                      <a:pt x="26" y="2"/>
                    </a:lnTo>
                    <a:lnTo>
                      <a:pt x="38" y="8"/>
                    </a:lnTo>
                    <a:lnTo>
                      <a:pt x="50" y="13"/>
                    </a:lnTo>
                    <a:lnTo>
                      <a:pt x="62" y="21"/>
                    </a:lnTo>
                    <a:lnTo>
                      <a:pt x="72" y="29"/>
                    </a:lnTo>
                    <a:lnTo>
                      <a:pt x="79" y="39"/>
                    </a:lnTo>
                    <a:lnTo>
                      <a:pt x="85" y="49"/>
                    </a:lnTo>
                    <a:lnTo>
                      <a:pt x="90" y="62"/>
                    </a:lnTo>
                    <a:lnTo>
                      <a:pt x="91" y="75"/>
                    </a:lnTo>
                    <a:lnTo>
                      <a:pt x="93" y="86"/>
                    </a:lnTo>
                    <a:lnTo>
                      <a:pt x="91" y="99"/>
                    </a:lnTo>
                    <a:lnTo>
                      <a:pt x="87" y="111"/>
                    </a:lnTo>
                    <a:lnTo>
                      <a:pt x="81" y="121"/>
                    </a:lnTo>
                    <a:lnTo>
                      <a:pt x="73" y="132"/>
                    </a:lnTo>
                    <a:lnTo>
                      <a:pt x="63" y="141"/>
                    </a:lnTo>
                    <a:lnTo>
                      <a:pt x="51" y="149"/>
                    </a:lnTo>
                    <a:lnTo>
                      <a:pt x="39" y="154"/>
                    </a:lnTo>
                    <a:lnTo>
                      <a:pt x="27" y="160"/>
                    </a:lnTo>
                    <a:lnTo>
                      <a:pt x="14" y="162"/>
                    </a:lnTo>
                    <a:lnTo>
                      <a:pt x="0" y="164"/>
                    </a:lnTo>
                    <a:lnTo>
                      <a:pt x="0" y="143"/>
                    </a:lnTo>
                    <a:lnTo>
                      <a:pt x="12" y="143"/>
                    </a:lnTo>
                    <a:lnTo>
                      <a:pt x="24" y="139"/>
                    </a:lnTo>
                    <a:lnTo>
                      <a:pt x="33" y="135"/>
                    </a:lnTo>
                    <a:lnTo>
                      <a:pt x="44" y="129"/>
                    </a:lnTo>
                    <a:lnTo>
                      <a:pt x="54" y="121"/>
                    </a:lnTo>
                    <a:lnTo>
                      <a:pt x="60" y="113"/>
                    </a:lnTo>
                    <a:lnTo>
                      <a:pt x="66" y="102"/>
                    </a:lnTo>
                    <a:lnTo>
                      <a:pt x="69" y="94"/>
                    </a:lnTo>
                    <a:lnTo>
                      <a:pt x="69" y="81"/>
                    </a:lnTo>
                    <a:lnTo>
                      <a:pt x="69" y="70"/>
                    </a:lnTo>
                    <a:lnTo>
                      <a:pt x="66" y="60"/>
                    </a:lnTo>
                    <a:lnTo>
                      <a:pt x="60" y="51"/>
                    </a:lnTo>
                    <a:lnTo>
                      <a:pt x="54" y="43"/>
                    </a:lnTo>
                    <a:lnTo>
                      <a:pt x="45" y="35"/>
                    </a:lnTo>
                    <a:lnTo>
                      <a:pt x="36" y="29"/>
                    </a:lnTo>
                    <a:lnTo>
                      <a:pt x="24" y="24"/>
                    </a:lnTo>
                    <a:lnTo>
                      <a:pt x="14" y="21"/>
                    </a:lnTo>
                    <a:lnTo>
                      <a:pt x="2"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39" name="Freeform 90">
                <a:extLst>
                  <a:ext uri="{FF2B5EF4-FFF2-40B4-BE49-F238E27FC236}">
                    <a16:creationId xmlns:a16="http://schemas.microsoft.com/office/drawing/2014/main" id="{17EADDA5-1123-4CD1-8153-627D8F9EA370}"/>
                  </a:ext>
                </a:extLst>
              </p:cNvPr>
              <p:cNvSpPr>
                <a:spLocks/>
              </p:cNvSpPr>
              <p:nvPr/>
            </p:nvSpPr>
            <p:spPr bwMode="auto">
              <a:xfrm>
                <a:off x="1738" y="640"/>
                <a:ext cx="76" cy="30"/>
              </a:xfrm>
              <a:custGeom>
                <a:avLst/>
                <a:gdLst>
                  <a:gd name="T0" fmla="*/ 67 w 190"/>
                  <a:gd name="T1" fmla="*/ 24 h 183"/>
                  <a:gd name="T2" fmla="*/ 67 w 190"/>
                  <a:gd name="T3" fmla="*/ 24 h 183"/>
                  <a:gd name="T4" fmla="*/ 64 w 190"/>
                  <a:gd name="T5" fmla="*/ 26 h 183"/>
                  <a:gd name="T6" fmla="*/ 60 w 190"/>
                  <a:gd name="T7" fmla="*/ 27 h 183"/>
                  <a:gd name="T8" fmla="*/ 55 w 190"/>
                  <a:gd name="T9" fmla="*/ 29 h 183"/>
                  <a:gd name="T10" fmla="*/ 49 w 190"/>
                  <a:gd name="T11" fmla="*/ 29 h 183"/>
                  <a:gd name="T12" fmla="*/ 44 w 190"/>
                  <a:gd name="T13" fmla="*/ 30 h 183"/>
                  <a:gd name="T14" fmla="*/ 38 w 190"/>
                  <a:gd name="T15" fmla="*/ 30 h 183"/>
                  <a:gd name="T16" fmla="*/ 33 w 190"/>
                  <a:gd name="T17" fmla="*/ 30 h 183"/>
                  <a:gd name="T18" fmla="*/ 27 w 190"/>
                  <a:gd name="T19" fmla="*/ 30 h 183"/>
                  <a:gd name="T20" fmla="*/ 22 w 190"/>
                  <a:gd name="T21" fmla="*/ 29 h 183"/>
                  <a:gd name="T22" fmla="*/ 17 w 190"/>
                  <a:gd name="T23" fmla="*/ 28 h 183"/>
                  <a:gd name="T24" fmla="*/ 12 w 190"/>
                  <a:gd name="T25" fmla="*/ 27 h 183"/>
                  <a:gd name="T26" fmla="*/ 9 w 190"/>
                  <a:gd name="T27" fmla="*/ 25 h 183"/>
                  <a:gd name="T28" fmla="*/ 6 w 190"/>
                  <a:gd name="T29" fmla="*/ 24 h 183"/>
                  <a:gd name="T30" fmla="*/ 3 w 190"/>
                  <a:gd name="T31" fmla="*/ 22 h 183"/>
                  <a:gd name="T32" fmla="*/ 1 w 190"/>
                  <a:gd name="T33" fmla="*/ 20 h 183"/>
                  <a:gd name="T34" fmla="*/ 0 w 190"/>
                  <a:gd name="T35" fmla="*/ 18 h 183"/>
                  <a:gd name="T36" fmla="*/ 0 w 190"/>
                  <a:gd name="T37" fmla="*/ 16 h 183"/>
                  <a:gd name="T38" fmla="*/ 0 w 190"/>
                  <a:gd name="T39" fmla="*/ 14 h 183"/>
                  <a:gd name="T40" fmla="*/ 2 w 190"/>
                  <a:gd name="T41" fmla="*/ 12 h 183"/>
                  <a:gd name="T42" fmla="*/ 4 w 190"/>
                  <a:gd name="T43" fmla="*/ 10 h 183"/>
                  <a:gd name="T44" fmla="*/ 7 w 190"/>
                  <a:gd name="T45" fmla="*/ 9 h 183"/>
                  <a:gd name="T46" fmla="*/ 10 w 190"/>
                  <a:gd name="T47" fmla="*/ 7 h 183"/>
                  <a:gd name="T48" fmla="*/ 15 w 190"/>
                  <a:gd name="T49" fmla="*/ 6 h 183"/>
                  <a:gd name="T50" fmla="*/ 17 w 190"/>
                  <a:gd name="T51" fmla="*/ 5 h 183"/>
                  <a:gd name="T52" fmla="*/ 21 w 190"/>
                  <a:gd name="T53" fmla="*/ 3 h 183"/>
                  <a:gd name="T54" fmla="*/ 24 w 190"/>
                  <a:gd name="T55" fmla="*/ 2 h 183"/>
                  <a:gd name="T56" fmla="*/ 30 w 190"/>
                  <a:gd name="T57" fmla="*/ 1 h 183"/>
                  <a:gd name="T58" fmla="*/ 35 w 190"/>
                  <a:gd name="T59" fmla="*/ 0 h 183"/>
                  <a:gd name="T60" fmla="*/ 40 w 190"/>
                  <a:gd name="T61" fmla="*/ 0 h 183"/>
                  <a:gd name="T62" fmla="*/ 46 w 190"/>
                  <a:gd name="T63" fmla="*/ 0 h 183"/>
                  <a:gd name="T64" fmla="*/ 46 w 190"/>
                  <a:gd name="T65" fmla="*/ 3 h 183"/>
                  <a:gd name="T66" fmla="*/ 41 w 190"/>
                  <a:gd name="T67" fmla="*/ 3 h 183"/>
                  <a:gd name="T68" fmla="*/ 36 w 190"/>
                  <a:gd name="T69" fmla="*/ 4 h 183"/>
                  <a:gd name="T70" fmla="*/ 33 w 190"/>
                  <a:gd name="T71" fmla="*/ 5 h 183"/>
                  <a:gd name="T72" fmla="*/ 28 w 190"/>
                  <a:gd name="T73" fmla="*/ 5 h 183"/>
                  <a:gd name="T74" fmla="*/ 24 w 190"/>
                  <a:gd name="T75" fmla="*/ 7 h 183"/>
                  <a:gd name="T76" fmla="*/ 22 w 190"/>
                  <a:gd name="T77" fmla="*/ 8 h 183"/>
                  <a:gd name="T78" fmla="*/ 20 w 190"/>
                  <a:gd name="T79" fmla="*/ 10 h 183"/>
                  <a:gd name="T80" fmla="*/ 17 w 190"/>
                  <a:gd name="T81" fmla="*/ 12 h 183"/>
                  <a:gd name="T82" fmla="*/ 76 w 190"/>
                  <a:gd name="T83" fmla="*/ 12 h 183"/>
                  <a:gd name="T84" fmla="*/ 76 w 190"/>
                  <a:gd name="T85" fmla="*/ 15 h 183"/>
                  <a:gd name="T86" fmla="*/ 17 w 190"/>
                  <a:gd name="T87" fmla="*/ 15 h 183"/>
                  <a:gd name="T88" fmla="*/ 19 w 190"/>
                  <a:gd name="T89" fmla="*/ 16 h 183"/>
                  <a:gd name="T90" fmla="*/ 21 w 190"/>
                  <a:gd name="T91" fmla="*/ 18 h 183"/>
                  <a:gd name="T92" fmla="*/ 23 w 190"/>
                  <a:gd name="T93" fmla="*/ 20 h 183"/>
                  <a:gd name="T94" fmla="*/ 26 w 190"/>
                  <a:gd name="T95" fmla="*/ 21 h 183"/>
                  <a:gd name="T96" fmla="*/ 30 w 190"/>
                  <a:gd name="T97" fmla="*/ 22 h 183"/>
                  <a:gd name="T98" fmla="*/ 35 w 190"/>
                  <a:gd name="T99" fmla="*/ 23 h 183"/>
                  <a:gd name="T100" fmla="*/ 40 w 190"/>
                  <a:gd name="T101" fmla="*/ 23 h 183"/>
                  <a:gd name="T102" fmla="*/ 44 w 190"/>
                  <a:gd name="T103" fmla="*/ 23 h 183"/>
                  <a:gd name="T104" fmla="*/ 49 w 190"/>
                  <a:gd name="T105" fmla="*/ 23 h 183"/>
                  <a:gd name="T106" fmla="*/ 54 w 190"/>
                  <a:gd name="T107" fmla="*/ 23 h 183"/>
                  <a:gd name="T108" fmla="*/ 58 w 190"/>
                  <a:gd name="T109" fmla="*/ 22 h 183"/>
                  <a:gd name="T110" fmla="*/ 67 w 190"/>
                  <a:gd name="T111" fmla="*/ 24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0" h="183">
                    <a:moveTo>
                      <a:pt x="168" y="148"/>
                    </a:moveTo>
                    <a:lnTo>
                      <a:pt x="167" y="148"/>
                    </a:lnTo>
                    <a:lnTo>
                      <a:pt x="159" y="158"/>
                    </a:lnTo>
                    <a:lnTo>
                      <a:pt x="149" y="167"/>
                    </a:lnTo>
                    <a:lnTo>
                      <a:pt x="137" y="174"/>
                    </a:lnTo>
                    <a:lnTo>
                      <a:pt x="123" y="178"/>
                    </a:lnTo>
                    <a:lnTo>
                      <a:pt x="109" y="181"/>
                    </a:lnTo>
                    <a:lnTo>
                      <a:pt x="95" y="183"/>
                    </a:lnTo>
                    <a:lnTo>
                      <a:pt x="82" y="183"/>
                    </a:lnTo>
                    <a:lnTo>
                      <a:pt x="67" y="181"/>
                    </a:lnTo>
                    <a:lnTo>
                      <a:pt x="55" y="178"/>
                    </a:lnTo>
                    <a:lnTo>
                      <a:pt x="43" y="170"/>
                    </a:lnTo>
                    <a:lnTo>
                      <a:pt x="31" y="163"/>
                    </a:lnTo>
                    <a:lnTo>
                      <a:pt x="22" y="154"/>
                    </a:lnTo>
                    <a:lnTo>
                      <a:pt x="14" y="146"/>
                    </a:lnTo>
                    <a:lnTo>
                      <a:pt x="8" y="133"/>
                    </a:lnTo>
                    <a:lnTo>
                      <a:pt x="2" y="123"/>
                    </a:lnTo>
                    <a:lnTo>
                      <a:pt x="0" y="111"/>
                    </a:lnTo>
                    <a:lnTo>
                      <a:pt x="0" y="98"/>
                    </a:lnTo>
                    <a:lnTo>
                      <a:pt x="0" y="86"/>
                    </a:lnTo>
                    <a:lnTo>
                      <a:pt x="4" y="74"/>
                    </a:lnTo>
                    <a:lnTo>
                      <a:pt x="10" y="63"/>
                    </a:lnTo>
                    <a:lnTo>
                      <a:pt x="18" y="52"/>
                    </a:lnTo>
                    <a:lnTo>
                      <a:pt x="25" y="44"/>
                    </a:lnTo>
                    <a:lnTo>
                      <a:pt x="37" y="35"/>
                    </a:lnTo>
                    <a:lnTo>
                      <a:pt x="42" y="30"/>
                    </a:lnTo>
                    <a:lnTo>
                      <a:pt x="52" y="21"/>
                    </a:lnTo>
                    <a:lnTo>
                      <a:pt x="61" y="14"/>
                    </a:lnTo>
                    <a:lnTo>
                      <a:pt x="76" y="8"/>
                    </a:lnTo>
                    <a:lnTo>
                      <a:pt x="88" y="3"/>
                    </a:lnTo>
                    <a:lnTo>
                      <a:pt x="101" y="0"/>
                    </a:lnTo>
                    <a:lnTo>
                      <a:pt x="115" y="0"/>
                    </a:lnTo>
                    <a:lnTo>
                      <a:pt x="115" y="21"/>
                    </a:lnTo>
                    <a:lnTo>
                      <a:pt x="103" y="21"/>
                    </a:lnTo>
                    <a:lnTo>
                      <a:pt x="91" y="23"/>
                    </a:lnTo>
                    <a:lnTo>
                      <a:pt x="82" y="28"/>
                    </a:lnTo>
                    <a:lnTo>
                      <a:pt x="70" y="33"/>
                    </a:lnTo>
                    <a:lnTo>
                      <a:pt x="61" y="41"/>
                    </a:lnTo>
                    <a:lnTo>
                      <a:pt x="54" y="49"/>
                    </a:lnTo>
                    <a:lnTo>
                      <a:pt x="49" y="58"/>
                    </a:lnTo>
                    <a:lnTo>
                      <a:pt x="43" y="73"/>
                    </a:lnTo>
                    <a:lnTo>
                      <a:pt x="190" y="73"/>
                    </a:lnTo>
                    <a:lnTo>
                      <a:pt x="190" y="92"/>
                    </a:lnTo>
                    <a:lnTo>
                      <a:pt x="43" y="92"/>
                    </a:lnTo>
                    <a:lnTo>
                      <a:pt x="48" y="100"/>
                    </a:lnTo>
                    <a:lnTo>
                      <a:pt x="52" y="111"/>
                    </a:lnTo>
                    <a:lnTo>
                      <a:pt x="58" y="119"/>
                    </a:lnTo>
                    <a:lnTo>
                      <a:pt x="65" y="127"/>
                    </a:lnTo>
                    <a:lnTo>
                      <a:pt x="76" y="133"/>
                    </a:lnTo>
                    <a:lnTo>
                      <a:pt x="88" y="138"/>
                    </a:lnTo>
                    <a:lnTo>
                      <a:pt x="99" y="143"/>
                    </a:lnTo>
                    <a:lnTo>
                      <a:pt x="111" y="143"/>
                    </a:lnTo>
                    <a:lnTo>
                      <a:pt x="123" y="143"/>
                    </a:lnTo>
                    <a:lnTo>
                      <a:pt x="135" y="141"/>
                    </a:lnTo>
                    <a:lnTo>
                      <a:pt x="144" y="135"/>
                    </a:lnTo>
                    <a:lnTo>
                      <a:pt x="168"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40" name="Freeform 91">
                <a:extLst>
                  <a:ext uri="{FF2B5EF4-FFF2-40B4-BE49-F238E27FC236}">
                    <a16:creationId xmlns:a16="http://schemas.microsoft.com/office/drawing/2014/main" id="{CF0F5861-C58C-4772-BC9C-1E819B7D6A37}"/>
                  </a:ext>
                </a:extLst>
              </p:cNvPr>
              <p:cNvSpPr>
                <a:spLocks/>
              </p:cNvSpPr>
              <p:nvPr/>
            </p:nvSpPr>
            <p:spPr bwMode="auto">
              <a:xfrm>
                <a:off x="1784" y="640"/>
                <a:ext cx="36" cy="27"/>
              </a:xfrm>
              <a:custGeom>
                <a:avLst/>
                <a:gdLst>
                  <a:gd name="T0" fmla="*/ 0 w 91"/>
                  <a:gd name="T1" fmla="*/ 0 h 163"/>
                  <a:gd name="T2" fmla="*/ 5 w 91"/>
                  <a:gd name="T3" fmla="*/ 0 h 163"/>
                  <a:gd name="T4" fmla="*/ 10 w 91"/>
                  <a:gd name="T5" fmla="*/ 0 h 163"/>
                  <a:gd name="T6" fmla="*/ 15 w 91"/>
                  <a:gd name="T7" fmla="*/ 1 h 163"/>
                  <a:gd name="T8" fmla="*/ 19 w 91"/>
                  <a:gd name="T9" fmla="*/ 2 h 163"/>
                  <a:gd name="T10" fmla="*/ 24 w 91"/>
                  <a:gd name="T11" fmla="*/ 3 h 163"/>
                  <a:gd name="T12" fmla="*/ 28 w 91"/>
                  <a:gd name="T13" fmla="*/ 5 h 163"/>
                  <a:gd name="T14" fmla="*/ 31 w 91"/>
                  <a:gd name="T15" fmla="*/ 7 h 163"/>
                  <a:gd name="T16" fmla="*/ 34 w 91"/>
                  <a:gd name="T17" fmla="*/ 8 h 163"/>
                  <a:gd name="T18" fmla="*/ 35 w 91"/>
                  <a:gd name="T19" fmla="*/ 10 h 163"/>
                  <a:gd name="T20" fmla="*/ 36 w 91"/>
                  <a:gd name="T21" fmla="*/ 12 h 163"/>
                  <a:gd name="T22" fmla="*/ 36 w 91"/>
                  <a:gd name="T23" fmla="*/ 14 h 163"/>
                  <a:gd name="T24" fmla="*/ 35 w 91"/>
                  <a:gd name="T25" fmla="*/ 16 h 163"/>
                  <a:gd name="T26" fmla="*/ 34 w 91"/>
                  <a:gd name="T27" fmla="*/ 18 h 163"/>
                  <a:gd name="T28" fmla="*/ 31 w 91"/>
                  <a:gd name="T29" fmla="*/ 20 h 163"/>
                  <a:gd name="T30" fmla="*/ 29 w 91"/>
                  <a:gd name="T31" fmla="*/ 22 h 163"/>
                  <a:gd name="T32" fmla="*/ 25 w 91"/>
                  <a:gd name="T33" fmla="*/ 23 h 163"/>
                  <a:gd name="T34" fmla="*/ 21 w 91"/>
                  <a:gd name="T35" fmla="*/ 25 h 163"/>
                  <a:gd name="T36" fmla="*/ 16 w 91"/>
                  <a:gd name="T37" fmla="*/ 26 h 163"/>
                  <a:gd name="T38" fmla="*/ 11 w 91"/>
                  <a:gd name="T39" fmla="*/ 27 h 163"/>
                  <a:gd name="T40" fmla="*/ 6 w 91"/>
                  <a:gd name="T41" fmla="*/ 27 h 163"/>
                  <a:gd name="T42" fmla="*/ 0 w 91"/>
                  <a:gd name="T43" fmla="*/ 27 h 163"/>
                  <a:gd name="T44" fmla="*/ 0 w 91"/>
                  <a:gd name="T45" fmla="*/ 24 h 163"/>
                  <a:gd name="T46" fmla="*/ 5 w 91"/>
                  <a:gd name="T47" fmla="*/ 24 h 163"/>
                  <a:gd name="T48" fmla="*/ 9 w 91"/>
                  <a:gd name="T49" fmla="*/ 23 h 163"/>
                  <a:gd name="T50" fmla="*/ 13 w 91"/>
                  <a:gd name="T51" fmla="*/ 22 h 163"/>
                  <a:gd name="T52" fmla="*/ 17 w 91"/>
                  <a:gd name="T53" fmla="*/ 21 h 163"/>
                  <a:gd name="T54" fmla="*/ 21 w 91"/>
                  <a:gd name="T55" fmla="*/ 20 h 163"/>
                  <a:gd name="T56" fmla="*/ 24 w 91"/>
                  <a:gd name="T57" fmla="*/ 19 h 163"/>
                  <a:gd name="T58" fmla="*/ 26 w 91"/>
                  <a:gd name="T59" fmla="*/ 17 h 163"/>
                  <a:gd name="T60" fmla="*/ 27 w 91"/>
                  <a:gd name="T61" fmla="*/ 15 h 163"/>
                  <a:gd name="T62" fmla="*/ 28 w 91"/>
                  <a:gd name="T63" fmla="*/ 13 h 163"/>
                  <a:gd name="T64" fmla="*/ 27 w 91"/>
                  <a:gd name="T65" fmla="*/ 12 h 163"/>
                  <a:gd name="T66" fmla="*/ 26 w 91"/>
                  <a:gd name="T67" fmla="*/ 10 h 163"/>
                  <a:gd name="T68" fmla="*/ 24 w 91"/>
                  <a:gd name="T69" fmla="*/ 8 h 163"/>
                  <a:gd name="T70" fmla="*/ 21 w 91"/>
                  <a:gd name="T71" fmla="*/ 7 h 163"/>
                  <a:gd name="T72" fmla="*/ 18 w 91"/>
                  <a:gd name="T73" fmla="*/ 6 h 163"/>
                  <a:gd name="T74" fmla="*/ 14 w 91"/>
                  <a:gd name="T75" fmla="*/ 5 h 163"/>
                  <a:gd name="T76" fmla="*/ 9 w 91"/>
                  <a:gd name="T77" fmla="*/ 4 h 163"/>
                  <a:gd name="T78" fmla="*/ 5 w 91"/>
                  <a:gd name="T79" fmla="*/ 3 h 163"/>
                  <a:gd name="T80" fmla="*/ 0 w 91"/>
                  <a:gd name="T81" fmla="*/ 3 h 163"/>
                  <a:gd name="T82" fmla="*/ 0 w 91"/>
                  <a:gd name="T83" fmla="*/ 3 h 163"/>
                  <a:gd name="T84" fmla="*/ 0 w 91"/>
                  <a:gd name="T85" fmla="*/ 0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 h="163">
                    <a:moveTo>
                      <a:pt x="0" y="0"/>
                    </a:moveTo>
                    <a:lnTo>
                      <a:pt x="12" y="0"/>
                    </a:lnTo>
                    <a:lnTo>
                      <a:pt x="25" y="3"/>
                    </a:lnTo>
                    <a:lnTo>
                      <a:pt x="37" y="8"/>
                    </a:lnTo>
                    <a:lnTo>
                      <a:pt x="49" y="13"/>
                    </a:lnTo>
                    <a:lnTo>
                      <a:pt x="61" y="21"/>
                    </a:lnTo>
                    <a:lnTo>
                      <a:pt x="71" y="30"/>
                    </a:lnTo>
                    <a:lnTo>
                      <a:pt x="79" y="41"/>
                    </a:lnTo>
                    <a:lnTo>
                      <a:pt x="85" y="51"/>
                    </a:lnTo>
                    <a:lnTo>
                      <a:pt x="89" y="63"/>
                    </a:lnTo>
                    <a:lnTo>
                      <a:pt x="91" y="74"/>
                    </a:lnTo>
                    <a:lnTo>
                      <a:pt x="91" y="86"/>
                    </a:lnTo>
                    <a:lnTo>
                      <a:pt x="89" y="98"/>
                    </a:lnTo>
                    <a:lnTo>
                      <a:pt x="85" y="111"/>
                    </a:lnTo>
                    <a:lnTo>
                      <a:pt x="79" y="121"/>
                    </a:lnTo>
                    <a:lnTo>
                      <a:pt x="73" y="132"/>
                    </a:lnTo>
                    <a:lnTo>
                      <a:pt x="64" y="141"/>
                    </a:lnTo>
                    <a:lnTo>
                      <a:pt x="52" y="149"/>
                    </a:lnTo>
                    <a:lnTo>
                      <a:pt x="40" y="154"/>
                    </a:lnTo>
                    <a:lnTo>
                      <a:pt x="28" y="160"/>
                    </a:lnTo>
                    <a:lnTo>
                      <a:pt x="14" y="162"/>
                    </a:lnTo>
                    <a:lnTo>
                      <a:pt x="0" y="163"/>
                    </a:lnTo>
                    <a:lnTo>
                      <a:pt x="0" y="143"/>
                    </a:lnTo>
                    <a:lnTo>
                      <a:pt x="12" y="143"/>
                    </a:lnTo>
                    <a:lnTo>
                      <a:pt x="24" y="138"/>
                    </a:lnTo>
                    <a:lnTo>
                      <a:pt x="34" y="135"/>
                    </a:lnTo>
                    <a:lnTo>
                      <a:pt x="43" y="128"/>
                    </a:lnTo>
                    <a:lnTo>
                      <a:pt x="54" y="121"/>
                    </a:lnTo>
                    <a:lnTo>
                      <a:pt x="60" y="113"/>
                    </a:lnTo>
                    <a:lnTo>
                      <a:pt x="65" y="102"/>
                    </a:lnTo>
                    <a:lnTo>
                      <a:pt x="67" y="93"/>
                    </a:lnTo>
                    <a:lnTo>
                      <a:pt x="70" y="81"/>
                    </a:lnTo>
                    <a:lnTo>
                      <a:pt x="67" y="73"/>
                    </a:lnTo>
                    <a:lnTo>
                      <a:pt x="65" y="62"/>
                    </a:lnTo>
                    <a:lnTo>
                      <a:pt x="60" y="51"/>
                    </a:lnTo>
                    <a:lnTo>
                      <a:pt x="54" y="43"/>
                    </a:lnTo>
                    <a:lnTo>
                      <a:pt x="46" y="35"/>
                    </a:lnTo>
                    <a:lnTo>
                      <a:pt x="36" y="28"/>
                    </a:lnTo>
                    <a:lnTo>
                      <a:pt x="24" y="25"/>
                    </a:lnTo>
                    <a:lnTo>
                      <a:pt x="12"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41" name="Freeform 92">
                <a:extLst>
                  <a:ext uri="{FF2B5EF4-FFF2-40B4-BE49-F238E27FC236}">
                    <a16:creationId xmlns:a16="http://schemas.microsoft.com/office/drawing/2014/main" id="{7C0B137F-7D2E-405C-A89F-682D4970D08C}"/>
                  </a:ext>
                </a:extLst>
              </p:cNvPr>
              <p:cNvSpPr>
                <a:spLocks/>
              </p:cNvSpPr>
              <p:nvPr/>
            </p:nvSpPr>
            <p:spPr bwMode="auto">
              <a:xfrm>
                <a:off x="3750" y="640"/>
                <a:ext cx="77" cy="30"/>
              </a:xfrm>
              <a:custGeom>
                <a:avLst/>
                <a:gdLst>
                  <a:gd name="T0" fmla="*/ 68 w 191"/>
                  <a:gd name="T1" fmla="*/ 24 h 183"/>
                  <a:gd name="T2" fmla="*/ 67 w 191"/>
                  <a:gd name="T3" fmla="*/ 24 h 183"/>
                  <a:gd name="T4" fmla="*/ 64 w 191"/>
                  <a:gd name="T5" fmla="*/ 26 h 183"/>
                  <a:gd name="T6" fmla="*/ 60 w 191"/>
                  <a:gd name="T7" fmla="*/ 27 h 183"/>
                  <a:gd name="T8" fmla="*/ 55 w 191"/>
                  <a:gd name="T9" fmla="*/ 29 h 183"/>
                  <a:gd name="T10" fmla="*/ 50 w 191"/>
                  <a:gd name="T11" fmla="*/ 29 h 183"/>
                  <a:gd name="T12" fmla="*/ 45 w 191"/>
                  <a:gd name="T13" fmla="*/ 30 h 183"/>
                  <a:gd name="T14" fmla="*/ 39 w 191"/>
                  <a:gd name="T15" fmla="*/ 30 h 183"/>
                  <a:gd name="T16" fmla="*/ 34 w 191"/>
                  <a:gd name="T17" fmla="*/ 30 h 183"/>
                  <a:gd name="T18" fmla="*/ 28 w 191"/>
                  <a:gd name="T19" fmla="*/ 30 h 183"/>
                  <a:gd name="T20" fmla="*/ 23 w 191"/>
                  <a:gd name="T21" fmla="*/ 29 h 183"/>
                  <a:gd name="T22" fmla="*/ 18 w 191"/>
                  <a:gd name="T23" fmla="*/ 28 h 183"/>
                  <a:gd name="T24" fmla="*/ 13 w 191"/>
                  <a:gd name="T25" fmla="*/ 27 h 183"/>
                  <a:gd name="T26" fmla="*/ 8 w 191"/>
                  <a:gd name="T27" fmla="*/ 25 h 183"/>
                  <a:gd name="T28" fmla="*/ 6 w 191"/>
                  <a:gd name="T29" fmla="*/ 24 h 183"/>
                  <a:gd name="T30" fmla="*/ 3 w 191"/>
                  <a:gd name="T31" fmla="*/ 22 h 183"/>
                  <a:gd name="T32" fmla="*/ 2 w 191"/>
                  <a:gd name="T33" fmla="*/ 20 h 183"/>
                  <a:gd name="T34" fmla="*/ 0 w 191"/>
                  <a:gd name="T35" fmla="*/ 18 h 183"/>
                  <a:gd name="T36" fmla="*/ 0 w 191"/>
                  <a:gd name="T37" fmla="*/ 16 h 183"/>
                  <a:gd name="T38" fmla="*/ 0 w 191"/>
                  <a:gd name="T39" fmla="*/ 14 h 183"/>
                  <a:gd name="T40" fmla="*/ 2 w 191"/>
                  <a:gd name="T41" fmla="*/ 12 h 183"/>
                  <a:gd name="T42" fmla="*/ 4 w 191"/>
                  <a:gd name="T43" fmla="*/ 10 h 183"/>
                  <a:gd name="T44" fmla="*/ 7 w 191"/>
                  <a:gd name="T45" fmla="*/ 9 h 183"/>
                  <a:gd name="T46" fmla="*/ 11 w 191"/>
                  <a:gd name="T47" fmla="*/ 7 h 183"/>
                  <a:gd name="T48" fmla="*/ 15 w 191"/>
                  <a:gd name="T49" fmla="*/ 6 h 183"/>
                  <a:gd name="T50" fmla="*/ 17 w 191"/>
                  <a:gd name="T51" fmla="*/ 5 h 183"/>
                  <a:gd name="T52" fmla="*/ 21 w 191"/>
                  <a:gd name="T53" fmla="*/ 3 h 183"/>
                  <a:gd name="T54" fmla="*/ 25 w 191"/>
                  <a:gd name="T55" fmla="*/ 2 h 183"/>
                  <a:gd name="T56" fmla="*/ 30 w 191"/>
                  <a:gd name="T57" fmla="*/ 1 h 183"/>
                  <a:gd name="T58" fmla="*/ 36 w 191"/>
                  <a:gd name="T59" fmla="*/ 0 h 183"/>
                  <a:gd name="T60" fmla="*/ 42 w 191"/>
                  <a:gd name="T61" fmla="*/ 0 h 183"/>
                  <a:gd name="T62" fmla="*/ 47 w 191"/>
                  <a:gd name="T63" fmla="*/ 0 h 183"/>
                  <a:gd name="T64" fmla="*/ 47 w 191"/>
                  <a:gd name="T65" fmla="*/ 3 h 183"/>
                  <a:gd name="T66" fmla="*/ 42 w 191"/>
                  <a:gd name="T67" fmla="*/ 3 h 183"/>
                  <a:gd name="T68" fmla="*/ 37 w 191"/>
                  <a:gd name="T69" fmla="*/ 4 h 183"/>
                  <a:gd name="T70" fmla="*/ 33 w 191"/>
                  <a:gd name="T71" fmla="*/ 5 h 183"/>
                  <a:gd name="T72" fmla="*/ 29 w 191"/>
                  <a:gd name="T73" fmla="*/ 5 h 183"/>
                  <a:gd name="T74" fmla="*/ 25 w 191"/>
                  <a:gd name="T75" fmla="*/ 7 h 183"/>
                  <a:gd name="T76" fmla="*/ 23 w 191"/>
                  <a:gd name="T77" fmla="*/ 8 h 183"/>
                  <a:gd name="T78" fmla="*/ 20 w 191"/>
                  <a:gd name="T79" fmla="*/ 10 h 183"/>
                  <a:gd name="T80" fmla="*/ 18 w 191"/>
                  <a:gd name="T81" fmla="*/ 12 h 183"/>
                  <a:gd name="T82" fmla="*/ 77 w 191"/>
                  <a:gd name="T83" fmla="*/ 12 h 183"/>
                  <a:gd name="T84" fmla="*/ 77 w 191"/>
                  <a:gd name="T85" fmla="*/ 15 h 183"/>
                  <a:gd name="T86" fmla="*/ 18 w 191"/>
                  <a:gd name="T87" fmla="*/ 15 h 183"/>
                  <a:gd name="T88" fmla="*/ 19 w 191"/>
                  <a:gd name="T89" fmla="*/ 16 h 183"/>
                  <a:gd name="T90" fmla="*/ 21 w 191"/>
                  <a:gd name="T91" fmla="*/ 18 h 183"/>
                  <a:gd name="T92" fmla="*/ 24 w 191"/>
                  <a:gd name="T93" fmla="*/ 20 h 183"/>
                  <a:gd name="T94" fmla="*/ 27 w 191"/>
                  <a:gd name="T95" fmla="*/ 21 h 183"/>
                  <a:gd name="T96" fmla="*/ 31 w 191"/>
                  <a:gd name="T97" fmla="*/ 22 h 183"/>
                  <a:gd name="T98" fmla="*/ 35 w 191"/>
                  <a:gd name="T99" fmla="*/ 23 h 183"/>
                  <a:gd name="T100" fmla="*/ 40 w 191"/>
                  <a:gd name="T101" fmla="*/ 23 h 183"/>
                  <a:gd name="T102" fmla="*/ 45 w 191"/>
                  <a:gd name="T103" fmla="*/ 23 h 183"/>
                  <a:gd name="T104" fmla="*/ 50 w 191"/>
                  <a:gd name="T105" fmla="*/ 23 h 183"/>
                  <a:gd name="T106" fmla="*/ 54 w 191"/>
                  <a:gd name="T107" fmla="*/ 23 h 183"/>
                  <a:gd name="T108" fmla="*/ 58 w 191"/>
                  <a:gd name="T109" fmla="*/ 22 h 183"/>
                  <a:gd name="T110" fmla="*/ 68 w 191"/>
                  <a:gd name="T111" fmla="*/ 24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69" y="148"/>
                    </a:moveTo>
                    <a:lnTo>
                      <a:pt x="167" y="148"/>
                    </a:lnTo>
                    <a:lnTo>
                      <a:pt x="158" y="158"/>
                    </a:lnTo>
                    <a:lnTo>
                      <a:pt x="149" y="167"/>
                    </a:lnTo>
                    <a:lnTo>
                      <a:pt x="137" y="174"/>
                    </a:lnTo>
                    <a:lnTo>
                      <a:pt x="125" y="178"/>
                    </a:lnTo>
                    <a:lnTo>
                      <a:pt x="111" y="181"/>
                    </a:lnTo>
                    <a:lnTo>
                      <a:pt x="97" y="183"/>
                    </a:lnTo>
                    <a:lnTo>
                      <a:pt x="84" y="183"/>
                    </a:lnTo>
                    <a:lnTo>
                      <a:pt x="69" y="181"/>
                    </a:lnTo>
                    <a:lnTo>
                      <a:pt x="56" y="178"/>
                    </a:lnTo>
                    <a:lnTo>
                      <a:pt x="44" y="170"/>
                    </a:lnTo>
                    <a:lnTo>
                      <a:pt x="32" y="163"/>
                    </a:lnTo>
                    <a:lnTo>
                      <a:pt x="21" y="154"/>
                    </a:lnTo>
                    <a:lnTo>
                      <a:pt x="14" y="146"/>
                    </a:lnTo>
                    <a:lnTo>
                      <a:pt x="8" y="133"/>
                    </a:lnTo>
                    <a:lnTo>
                      <a:pt x="4" y="123"/>
                    </a:lnTo>
                    <a:lnTo>
                      <a:pt x="0" y="111"/>
                    </a:lnTo>
                    <a:lnTo>
                      <a:pt x="0" y="98"/>
                    </a:lnTo>
                    <a:lnTo>
                      <a:pt x="0" y="86"/>
                    </a:lnTo>
                    <a:lnTo>
                      <a:pt x="6" y="74"/>
                    </a:lnTo>
                    <a:lnTo>
                      <a:pt x="10" y="63"/>
                    </a:lnTo>
                    <a:lnTo>
                      <a:pt x="18" y="52"/>
                    </a:lnTo>
                    <a:lnTo>
                      <a:pt x="27" y="44"/>
                    </a:lnTo>
                    <a:lnTo>
                      <a:pt x="38" y="35"/>
                    </a:lnTo>
                    <a:lnTo>
                      <a:pt x="42" y="30"/>
                    </a:lnTo>
                    <a:lnTo>
                      <a:pt x="51" y="21"/>
                    </a:lnTo>
                    <a:lnTo>
                      <a:pt x="63" y="14"/>
                    </a:lnTo>
                    <a:lnTo>
                      <a:pt x="75" y="8"/>
                    </a:lnTo>
                    <a:lnTo>
                      <a:pt x="90" y="3"/>
                    </a:lnTo>
                    <a:lnTo>
                      <a:pt x="103" y="0"/>
                    </a:lnTo>
                    <a:lnTo>
                      <a:pt x="117" y="0"/>
                    </a:lnTo>
                    <a:lnTo>
                      <a:pt x="117" y="21"/>
                    </a:lnTo>
                    <a:lnTo>
                      <a:pt x="103" y="21"/>
                    </a:lnTo>
                    <a:lnTo>
                      <a:pt x="93" y="23"/>
                    </a:lnTo>
                    <a:lnTo>
                      <a:pt x="81" y="28"/>
                    </a:lnTo>
                    <a:lnTo>
                      <a:pt x="72" y="33"/>
                    </a:lnTo>
                    <a:lnTo>
                      <a:pt x="61" y="41"/>
                    </a:lnTo>
                    <a:lnTo>
                      <a:pt x="56" y="49"/>
                    </a:lnTo>
                    <a:lnTo>
                      <a:pt x="50" y="58"/>
                    </a:lnTo>
                    <a:lnTo>
                      <a:pt x="45" y="73"/>
                    </a:lnTo>
                    <a:lnTo>
                      <a:pt x="191" y="73"/>
                    </a:lnTo>
                    <a:lnTo>
                      <a:pt x="191" y="92"/>
                    </a:lnTo>
                    <a:lnTo>
                      <a:pt x="45" y="92"/>
                    </a:lnTo>
                    <a:lnTo>
                      <a:pt x="48" y="100"/>
                    </a:lnTo>
                    <a:lnTo>
                      <a:pt x="51" y="111"/>
                    </a:lnTo>
                    <a:lnTo>
                      <a:pt x="60" y="119"/>
                    </a:lnTo>
                    <a:lnTo>
                      <a:pt x="67" y="127"/>
                    </a:lnTo>
                    <a:lnTo>
                      <a:pt x="78" y="133"/>
                    </a:lnTo>
                    <a:lnTo>
                      <a:pt x="87" y="138"/>
                    </a:lnTo>
                    <a:lnTo>
                      <a:pt x="99" y="143"/>
                    </a:lnTo>
                    <a:lnTo>
                      <a:pt x="111" y="143"/>
                    </a:lnTo>
                    <a:lnTo>
                      <a:pt x="123" y="143"/>
                    </a:lnTo>
                    <a:lnTo>
                      <a:pt x="135" y="141"/>
                    </a:lnTo>
                    <a:lnTo>
                      <a:pt x="145" y="135"/>
                    </a:lnTo>
                    <a:lnTo>
                      <a:pt x="169"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42" name="Freeform 93">
                <a:extLst>
                  <a:ext uri="{FF2B5EF4-FFF2-40B4-BE49-F238E27FC236}">
                    <a16:creationId xmlns:a16="http://schemas.microsoft.com/office/drawing/2014/main" id="{8A393C13-C973-4F60-8779-0DE8C5073627}"/>
                  </a:ext>
                </a:extLst>
              </p:cNvPr>
              <p:cNvSpPr>
                <a:spLocks/>
              </p:cNvSpPr>
              <p:nvPr/>
            </p:nvSpPr>
            <p:spPr bwMode="auto">
              <a:xfrm>
                <a:off x="3796" y="640"/>
                <a:ext cx="38" cy="27"/>
              </a:xfrm>
              <a:custGeom>
                <a:avLst/>
                <a:gdLst>
                  <a:gd name="T0" fmla="*/ 0 w 93"/>
                  <a:gd name="T1" fmla="*/ 0 h 163"/>
                  <a:gd name="T2" fmla="*/ 5 w 93"/>
                  <a:gd name="T3" fmla="*/ 0 h 163"/>
                  <a:gd name="T4" fmla="*/ 11 w 93"/>
                  <a:gd name="T5" fmla="*/ 0 h 163"/>
                  <a:gd name="T6" fmla="*/ 16 w 93"/>
                  <a:gd name="T7" fmla="*/ 1 h 163"/>
                  <a:gd name="T8" fmla="*/ 20 w 93"/>
                  <a:gd name="T9" fmla="*/ 2 h 163"/>
                  <a:gd name="T10" fmla="*/ 25 w 93"/>
                  <a:gd name="T11" fmla="*/ 3 h 163"/>
                  <a:gd name="T12" fmla="*/ 29 w 93"/>
                  <a:gd name="T13" fmla="*/ 5 h 163"/>
                  <a:gd name="T14" fmla="*/ 32 w 93"/>
                  <a:gd name="T15" fmla="*/ 7 h 163"/>
                  <a:gd name="T16" fmla="*/ 35 w 93"/>
                  <a:gd name="T17" fmla="*/ 8 h 163"/>
                  <a:gd name="T18" fmla="*/ 37 w 93"/>
                  <a:gd name="T19" fmla="*/ 10 h 163"/>
                  <a:gd name="T20" fmla="*/ 37 w 93"/>
                  <a:gd name="T21" fmla="*/ 12 h 163"/>
                  <a:gd name="T22" fmla="*/ 38 w 93"/>
                  <a:gd name="T23" fmla="*/ 14 h 163"/>
                  <a:gd name="T24" fmla="*/ 37 w 93"/>
                  <a:gd name="T25" fmla="*/ 16 h 163"/>
                  <a:gd name="T26" fmla="*/ 36 w 93"/>
                  <a:gd name="T27" fmla="*/ 18 h 163"/>
                  <a:gd name="T28" fmla="*/ 33 w 93"/>
                  <a:gd name="T29" fmla="*/ 20 h 163"/>
                  <a:gd name="T30" fmla="*/ 30 w 93"/>
                  <a:gd name="T31" fmla="*/ 22 h 163"/>
                  <a:gd name="T32" fmla="*/ 26 w 93"/>
                  <a:gd name="T33" fmla="*/ 23 h 163"/>
                  <a:gd name="T34" fmla="*/ 21 w 93"/>
                  <a:gd name="T35" fmla="*/ 25 h 163"/>
                  <a:gd name="T36" fmla="*/ 16 w 93"/>
                  <a:gd name="T37" fmla="*/ 26 h 163"/>
                  <a:gd name="T38" fmla="*/ 11 w 93"/>
                  <a:gd name="T39" fmla="*/ 27 h 163"/>
                  <a:gd name="T40" fmla="*/ 6 w 93"/>
                  <a:gd name="T41" fmla="*/ 27 h 163"/>
                  <a:gd name="T42" fmla="*/ 0 w 93"/>
                  <a:gd name="T43" fmla="*/ 27 h 163"/>
                  <a:gd name="T44" fmla="*/ 0 w 93"/>
                  <a:gd name="T45" fmla="*/ 24 h 163"/>
                  <a:gd name="T46" fmla="*/ 5 w 93"/>
                  <a:gd name="T47" fmla="*/ 24 h 163"/>
                  <a:gd name="T48" fmla="*/ 10 w 93"/>
                  <a:gd name="T49" fmla="*/ 23 h 163"/>
                  <a:gd name="T50" fmla="*/ 13 w 93"/>
                  <a:gd name="T51" fmla="*/ 22 h 163"/>
                  <a:gd name="T52" fmla="*/ 18 w 93"/>
                  <a:gd name="T53" fmla="*/ 21 h 163"/>
                  <a:gd name="T54" fmla="*/ 22 w 93"/>
                  <a:gd name="T55" fmla="*/ 20 h 163"/>
                  <a:gd name="T56" fmla="*/ 25 w 93"/>
                  <a:gd name="T57" fmla="*/ 19 h 163"/>
                  <a:gd name="T58" fmla="*/ 27 w 93"/>
                  <a:gd name="T59" fmla="*/ 17 h 163"/>
                  <a:gd name="T60" fmla="*/ 28 w 93"/>
                  <a:gd name="T61" fmla="*/ 15 h 163"/>
                  <a:gd name="T62" fmla="*/ 28 w 93"/>
                  <a:gd name="T63" fmla="*/ 13 h 163"/>
                  <a:gd name="T64" fmla="*/ 28 w 93"/>
                  <a:gd name="T65" fmla="*/ 12 h 163"/>
                  <a:gd name="T66" fmla="*/ 27 w 93"/>
                  <a:gd name="T67" fmla="*/ 10 h 163"/>
                  <a:gd name="T68" fmla="*/ 25 w 93"/>
                  <a:gd name="T69" fmla="*/ 8 h 163"/>
                  <a:gd name="T70" fmla="*/ 22 w 93"/>
                  <a:gd name="T71" fmla="*/ 7 h 163"/>
                  <a:gd name="T72" fmla="*/ 18 w 93"/>
                  <a:gd name="T73" fmla="*/ 6 h 163"/>
                  <a:gd name="T74" fmla="*/ 15 w 93"/>
                  <a:gd name="T75" fmla="*/ 5 h 163"/>
                  <a:gd name="T76" fmla="*/ 10 w 93"/>
                  <a:gd name="T77" fmla="*/ 4 h 163"/>
                  <a:gd name="T78" fmla="*/ 6 w 93"/>
                  <a:gd name="T79" fmla="*/ 3 h 163"/>
                  <a:gd name="T80" fmla="*/ 1 w 93"/>
                  <a:gd name="T81" fmla="*/ 3 h 163"/>
                  <a:gd name="T82" fmla="*/ 0 w 93"/>
                  <a:gd name="T83" fmla="*/ 3 h 163"/>
                  <a:gd name="T84" fmla="*/ 0 w 93"/>
                  <a:gd name="T85" fmla="*/ 0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3" h="163">
                    <a:moveTo>
                      <a:pt x="0" y="0"/>
                    </a:moveTo>
                    <a:lnTo>
                      <a:pt x="12" y="0"/>
                    </a:lnTo>
                    <a:lnTo>
                      <a:pt x="26" y="3"/>
                    </a:lnTo>
                    <a:lnTo>
                      <a:pt x="38" y="8"/>
                    </a:lnTo>
                    <a:lnTo>
                      <a:pt x="50" y="13"/>
                    </a:lnTo>
                    <a:lnTo>
                      <a:pt x="62" y="21"/>
                    </a:lnTo>
                    <a:lnTo>
                      <a:pt x="72" y="30"/>
                    </a:lnTo>
                    <a:lnTo>
                      <a:pt x="79" y="41"/>
                    </a:lnTo>
                    <a:lnTo>
                      <a:pt x="85" y="51"/>
                    </a:lnTo>
                    <a:lnTo>
                      <a:pt x="90" y="63"/>
                    </a:lnTo>
                    <a:lnTo>
                      <a:pt x="91" y="74"/>
                    </a:lnTo>
                    <a:lnTo>
                      <a:pt x="93" y="86"/>
                    </a:lnTo>
                    <a:lnTo>
                      <a:pt x="91" y="98"/>
                    </a:lnTo>
                    <a:lnTo>
                      <a:pt x="87" y="111"/>
                    </a:lnTo>
                    <a:lnTo>
                      <a:pt x="81" y="121"/>
                    </a:lnTo>
                    <a:lnTo>
                      <a:pt x="73" y="132"/>
                    </a:lnTo>
                    <a:lnTo>
                      <a:pt x="63" y="141"/>
                    </a:lnTo>
                    <a:lnTo>
                      <a:pt x="51" y="149"/>
                    </a:lnTo>
                    <a:lnTo>
                      <a:pt x="39" y="154"/>
                    </a:lnTo>
                    <a:lnTo>
                      <a:pt x="27" y="160"/>
                    </a:lnTo>
                    <a:lnTo>
                      <a:pt x="14" y="162"/>
                    </a:lnTo>
                    <a:lnTo>
                      <a:pt x="0" y="163"/>
                    </a:lnTo>
                    <a:lnTo>
                      <a:pt x="0" y="143"/>
                    </a:lnTo>
                    <a:lnTo>
                      <a:pt x="12" y="143"/>
                    </a:lnTo>
                    <a:lnTo>
                      <a:pt x="24" y="138"/>
                    </a:lnTo>
                    <a:lnTo>
                      <a:pt x="33" y="135"/>
                    </a:lnTo>
                    <a:lnTo>
                      <a:pt x="44" y="128"/>
                    </a:lnTo>
                    <a:lnTo>
                      <a:pt x="54" y="121"/>
                    </a:lnTo>
                    <a:lnTo>
                      <a:pt x="60" y="113"/>
                    </a:lnTo>
                    <a:lnTo>
                      <a:pt x="66" y="102"/>
                    </a:lnTo>
                    <a:lnTo>
                      <a:pt x="69" y="93"/>
                    </a:lnTo>
                    <a:lnTo>
                      <a:pt x="69" y="81"/>
                    </a:lnTo>
                    <a:lnTo>
                      <a:pt x="69" y="73"/>
                    </a:lnTo>
                    <a:lnTo>
                      <a:pt x="66" y="62"/>
                    </a:lnTo>
                    <a:lnTo>
                      <a:pt x="60" y="51"/>
                    </a:lnTo>
                    <a:lnTo>
                      <a:pt x="54" y="43"/>
                    </a:lnTo>
                    <a:lnTo>
                      <a:pt x="45" y="35"/>
                    </a:lnTo>
                    <a:lnTo>
                      <a:pt x="36" y="28"/>
                    </a:lnTo>
                    <a:lnTo>
                      <a:pt x="24" y="25"/>
                    </a:lnTo>
                    <a:lnTo>
                      <a:pt x="14" y="21"/>
                    </a:lnTo>
                    <a:lnTo>
                      <a:pt x="2"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5194" name="Rectangle 94">
              <a:extLst>
                <a:ext uri="{FF2B5EF4-FFF2-40B4-BE49-F238E27FC236}">
                  <a16:creationId xmlns:a16="http://schemas.microsoft.com/office/drawing/2014/main" id="{6101AF15-6F60-4486-9E9D-19DFF05B61D8}"/>
                </a:ext>
              </a:extLst>
            </p:cNvPr>
            <p:cNvSpPr>
              <a:spLocks noChangeArrowheads="1"/>
            </p:cNvSpPr>
            <p:nvPr/>
          </p:nvSpPr>
          <p:spPr bwMode="auto">
            <a:xfrm>
              <a:off x="1777" y="1335"/>
              <a:ext cx="2158" cy="30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5195" name="Freeform 95">
              <a:extLst>
                <a:ext uri="{FF2B5EF4-FFF2-40B4-BE49-F238E27FC236}">
                  <a16:creationId xmlns:a16="http://schemas.microsoft.com/office/drawing/2014/main" id="{23933DD9-D6BE-48BF-8B1A-2A8F1F95EA96}"/>
                </a:ext>
              </a:extLst>
            </p:cNvPr>
            <p:cNvSpPr>
              <a:spLocks/>
            </p:cNvSpPr>
            <p:nvPr/>
          </p:nvSpPr>
          <p:spPr bwMode="auto">
            <a:xfrm>
              <a:off x="1728" y="1296"/>
              <a:ext cx="49" cy="384"/>
            </a:xfrm>
            <a:custGeom>
              <a:avLst/>
              <a:gdLst>
                <a:gd name="T0" fmla="*/ 0 w 401"/>
                <a:gd name="T1" fmla="*/ 0 h 3820"/>
                <a:gd name="T2" fmla="*/ 49 w 401"/>
                <a:gd name="T3" fmla="*/ 40 h 3820"/>
                <a:gd name="T4" fmla="*/ 49 w 401"/>
                <a:gd name="T5" fmla="*/ 344 h 3820"/>
                <a:gd name="T6" fmla="*/ 0 w 401"/>
                <a:gd name="T7" fmla="*/ 384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96" name="Freeform 96">
              <a:extLst>
                <a:ext uri="{FF2B5EF4-FFF2-40B4-BE49-F238E27FC236}">
                  <a16:creationId xmlns:a16="http://schemas.microsoft.com/office/drawing/2014/main" id="{4B13E0DC-CA09-43B1-B8E5-12B0B0236386}"/>
                </a:ext>
              </a:extLst>
            </p:cNvPr>
            <p:cNvSpPr>
              <a:spLocks/>
            </p:cNvSpPr>
            <p:nvPr/>
          </p:nvSpPr>
          <p:spPr bwMode="auto">
            <a:xfrm>
              <a:off x="1728" y="1296"/>
              <a:ext cx="49" cy="384"/>
            </a:xfrm>
            <a:custGeom>
              <a:avLst/>
              <a:gdLst>
                <a:gd name="T0" fmla="*/ 0 w 401"/>
                <a:gd name="T1" fmla="*/ 0 h 3820"/>
                <a:gd name="T2" fmla="*/ 49 w 401"/>
                <a:gd name="T3" fmla="*/ 40 h 3820"/>
                <a:gd name="T4" fmla="*/ 49 w 401"/>
                <a:gd name="T5" fmla="*/ 344 h 3820"/>
                <a:gd name="T6" fmla="*/ 0 w 401"/>
                <a:gd name="T7" fmla="*/ 384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99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197" name="Freeform 97">
              <a:extLst>
                <a:ext uri="{FF2B5EF4-FFF2-40B4-BE49-F238E27FC236}">
                  <a16:creationId xmlns:a16="http://schemas.microsoft.com/office/drawing/2014/main" id="{2111A88D-A241-46FA-A6CF-C2363DC9A978}"/>
                </a:ext>
              </a:extLst>
            </p:cNvPr>
            <p:cNvSpPr>
              <a:spLocks/>
            </p:cNvSpPr>
            <p:nvPr/>
          </p:nvSpPr>
          <p:spPr bwMode="auto">
            <a:xfrm>
              <a:off x="1728" y="1296"/>
              <a:ext cx="2256" cy="39"/>
            </a:xfrm>
            <a:custGeom>
              <a:avLst/>
              <a:gdLst>
                <a:gd name="T0" fmla="*/ 0 w 18124"/>
                <a:gd name="T1" fmla="*/ 0 h 393"/>
                <a:gd name="T2" fmla="*/ 50 w 18124"/>
                <a:gd name="T3" fmla="*/ 39 h 393"/>
                <a:gd name="T4" fmla="*/ 2206 w 18124"/>
                <a:gd name="T5" fmla="*/ 39 h 393"/>
                <a:gd name="T6" fmla="*/ 2256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98" name="Freeform 98">
              <a:extLst>
                <a:ext uri="{FF2B5EF4-FFF2-40B4-BE49-F238E27FC236}">
                  <a16:creationId xmlns:a16="http://schemas.microsoft.com/office/drawing/2014/main" id="{33A60FC5-E20D-40DE-B3DA-946BA05A33A1}"/>
                </a:ext>
              </a:extLst>
            </p:cNvPr>
            <p:cNvSpPr>
              <a:spLocks/>
            </p:cNvSpPr>
            <p:nvPr/>
          </p:nvSpPr>
          <p:spPr bwMode="auto">
            <a:xfrm>
              <a:off x="1728" y="1296"/>
              <a:ext cx="2256" cy="39"/>
            </a:xfrm>
            <a:custGeom>
              <a:avLst/>
              <a:gdLst>
                <a:gd name="T0" fmla="*/ 0 w 18124"/>
                <a:gd name="T1" fmla="*/ 0 h 393"/>
                <a:gd name="T2" fmla="*/ 50 w 18124"/>
                <a:gd name="T3" fmla="*/ 39 h 393"/>
                <a:gd name="T4" fmla="*/ 2206 w 18124"/>
                <a:gd name="T5" fmla="*/ 39 h 393"/>
                <a:gd name="T6" fmla="*/ 2256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solidFill>
              <a:schemeClr val="tx2"/>
            </a:solidFill>
            <a:ln w="0">
              <a:solidFill>
                <a:srgbClr val="993300"/>
              </a:solidFill>
              <a:prstDash val="solid"/>
              <a:round/>
              <a:headEnd/>
              <a:tailEnd/>
            </a:ln>
          </p:spPr>
          <p:txBody>
            <a:bodyPr/>
            <a:lstStyle/>
            <a:p>
              <a:endParaRPr lang="en-US"/>
            </a:p>
          </p:txBody>
        </p:sp>
        <p:sp>
          <p:nvSpPr>
            <p:cNvPr id="135199" name="Freeform 99">
              <a:extLst>
                <a:ext uri="{FF2B5EF4-FFF2-40B4-BE49-F238E27FC236}">
                  <a16:creationId xmlns:a16="http://schemas.microsoft.com/office/drawing/2014/main" id="{9AA7D280-6113-45C7-B55B-E50A39303CDB}"/>
                </a:ext>
              </a:extLst>
            </p:cNvPr>
            <p:cNvSpPr>
              <a:spLocks/>
            </p:cNvSpPr>
            <p:nvPr/>
          </p:nvSpPr>
          <p:spPr bwMode="auto">
            <a:xfrm>
              <a:off x="3935" y="1296"/>
              <a:ext cx="49" cy="384"/>
            </a:xfrm>
            <a:custGeom>
              <a:avLst/>
              <a:gdLst>
                <a:gd name="T0" fmla="*/ 49 w 401"/>
                <a:gd name="T1" fmla="*/ 384 h 3820"/>
                <a:gd name="T2" fmla="*/ 0 w 401"/>
                <a:gd name="T3" fmla="*/ 344 h 3820"/>
                <a:gd name="T4" fmla="*/ 0 w 401"/>
                <a:gd name="T5" fmla="*/ 40 h 3820"/>
                <a:gd name="T6" fmla="*/ 49 w 401"/>
                <a:gd name="T7" fmla="*/ 0 h 3820"/>
                <a:gd name="T8" fmla="*/ 49 w 401"/>
                <a:gd name="T9" fmla="*/ 384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00" name="Freeform 100">
              <a:extLst>
                <a:ext uri="{FF2B5EF4-FFF2-40B4-BE49-F238E27FC236}">
                  <a16:creationId xmlns:a16="http://schemas.microsoft.com/office/drawing/2014/main" id="{E541D130-6021-4B3E-BF13-D60DEACEC373}"/>
                </a:ext>
              </a:extLst>
            </p:cNvPr>
            <p:cNvSpPr>
              <a:spLocks/>
            </p:cNvSpPr>
            <p:nvPr/>
          </p:nvSpPr>
          <p:spPr bwMode="auto">
            <a:xfrm>
              <a:off x="3935" y="1296"/>
              <a:ext cx="49" cy="384"/>
            </a:xfrm>
            <a:custGeom>
              <a:avLst/>
              <a:gdLst>
                <a:gd name="T0" fmla="*/ 49 w 401"/>
                <a:gd name="T1" fmla="*/ 384 h 3820"/>
                <a:gd name="T2" fmla="*/ 0 w 401"/>
                <a:gd name="T3" fmla="*/ 344 h 3820"/>
                <a:gd name="T4" fmla="*/ 0 w 401"/>
                <a:gd name="T5" fmla="*/ 40 h 3820"/>
                <a:gd name="T6" fmla="*/ 49 w 401"/>
                <a:gd name="T7" fmla="*/ 0 h 3820"/>
                <a:gd name="T8" fmla="*/ 49 w 401"/>
                <a:gd name="T9" fmla="*/ 384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solidFill>
              <a:schemeClr val="tx2"/>
            </a:solidFill>
            <a:ln w="0">
              <a:solidFill>
                <a:srgbClr val="993300"/>
              </a:solidFill>
              <a:prstDash val="solid"/>
              <a:round/>
              <a:headEnd/>
              <a:tailEnd/>
            </a:ln>
          </p:spPr>
          <p:txBody>
            <a:bodyPr/>
            <a:lstStyle/>
            <a:p>
              <a:endParaRPr lang="en-US"/>
            </a:p>
          </p:txBody>
        </p:sp>
        <p:sp>
          <p:nvSpPr>
            <p:cNvPr id="135201" name="Freeform 101">
              <a:extLst>
                <a:ext uri="{FF2B5EF4-FFF2-40B4-BE49-F238E27FC236}">
                  <a16:creationId xmlns:a16="http://schemas.microsoft.com/office/drawing/2014/main" id="{FC2C065C-C991-4FB5-817D-83BA613A5687}"/>
                </a:ext>
              </a:extLst>
            </p:cNvPr>
            <p:cNvSpPr>
              <a:spLocks/>
            </p:cNvSpPr>
            <p:nvPr/>
          </p:nvSpPr>
          <p:spPr bwMode="auto">
            <a:xfrm>
              <a:off x="1728" y="1641"/>
              <a:ext cx="2256" cy="39"/>
            </a:xfrm>
            <a:custGeom>
              <a:avLst/>
              <a:gdLst>
                <a:gd name="T0" fmla="*/ 2256 w 18124"/>
                <a:gd name="T1" fmla="*/ 39 h 393"/>
                <a:gd name="T2" fmla="*/ 0 w 18124"/>
                <a:gd name="T3" fmla="*/ 39 h 393"/>
                <a:gd name="T4" fmla="*/ 50 w 18124"/>
                <a:gd name="T5" fmla="*/ 0 h 393"/>
                <a:gd name="T6" fmla="*/ 2206 w 18124"/>
                <a:gd name="T7" fmla="*/ 0 h 393"/>
                <a:gd name="T8" fmla="*/ 2256 w 18124"/>
                <a:gd name="T9" fmla="*/ 3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02" name="Freeform 102">
              <a:extLst>
                <a:ext uri="{FF2B5EF4-FFF2-40B4-BE49-F238E27FC236}">
                  <a16:creationId xmlns:a16="http://schemas.microsoft.com/office/drawing/2014/main" id="{A17A811F-11A6-4332-9D83-BC1CAED4EBFA}"/>
                </a:ext>
              </a:extLst>
            </p:cNvPr>
            <p:cNvSpPr>
              <a:spLocks/>
            </p:cNvSpPr>
            <p:nvPr/>
          </p:nvSpPr>
          <p:spPr bwMode="auto">
            <a:xfrm>
              <a:off x="1728" y="1641"/>
              <a:ext cx="2256" cy="39"/>
            </a:xfrm>
            <a:custGeom>
              <a:avLst/>
              <a:gdLst>
                <a:gd name="T0" fmla="*/ 2256 w 18124"/>
                <a:gd name="T1" fmla="*/ 39 h 393"/>
                <a:gd name="T2" fmla="*/ 0 w 18124"/>
                <a:gd name="T3" fmla="*/ 39 h 393"/>
                <a:gd name="T4" fmla="*/ 50 w 18124"/>
                <a:gd name="T5" fmla="*/ 0 h 393"/>
                <a:gd name="T6" fmla="*/ 2206 w 18124"/>
                <a:gd name="T7" fmla="*/ 0 h 393"/>
                <a:gd name="T8" fmla="*/ 2256 w 18124"/>
                <a:gd name="T9" fmla="*/ 3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99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62631" name="Text Box 103">
            <a:extLst>
              <a:ext uri="{FF2B5EF4-FFF2-40B4-BE49-F238E27FC236}">
                <a16:creationId xmlns:a16="http://schemas.microsoft.com/office/drawing/2014/main" id="{1B81F038-0A44-4D04-A675-9CE8CD4C8753}"/>
              </a:ext>
            </a:extLst>
          </p:cNvPr>
          <p:cNvSpPr txBox="1">
            <a:spLocks noChangeArrowheads="1"/>
          </p:cNvSpPr>
          <p:nvPr/>
        </p:nvSpPr>
        <p:spPr bwMode="auto">
          <a:xfrm>
            <a:off x="3124200" y="1903413"/>
            <a:ext cx="3124200" cy="442912"/>
          </a:xfrm>
          <a:prstGeom prst="rect">
            <a:avLst/>
          </a:prstGeom>
          <a:noFill/>
          <a:ln>
            <a:noFill/>
          </a:ln>
          <a:effectLst/>
        </p:spPr>
        <p:txBody>
          <a:bodyPr>
            <a:spAutoFit/>
          </a:bodyPr>
          <a:lstStyle/>
          <a:p>
            <a:pPr algn="ctr">
              <a:defRPr/>
            </a:pPr>
            <a:r>
              <a:rPr lang="en-US" altLang="en-US" sz="2300" b="1">
                <a:solidFill>
                  <a:schemeClr val="tx2"/>
                </a:solidFill>
                <a:effectLst>
                  <a:outerShdw blurRad="38100" dist="38100" dir="2700000" algn="tl">
                    <a:srgbClr val="000000"/>
                  </a:outerShdw>
                </a:effectLst>
                <a:latin typeface="Arial" panose="020B0604020202020204" pitchFamily="34" charset="0"/>
              </a:rPr>
              <a:t>CARACTERÍSTICAS:</a:t>
            </a:r>
          </a:p>
        </p:txBody>
      </p:sp>
      <p:pic>
        <p:nvPicPr>
          <p:cNvPr id="135184" name="Picture 104">
            <a:extLst>
              <a:ext uri="{FF2B5EF4-FFF2-40B4-BE49-F238E27FC236}">
                <a16:creationId xmlns:a16="http://schemas.microsoft.com/office/drawing/2014/main" id="{79C7C33C-DDD7-4845-9481-5ABFC47B540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914400" y="29718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85" name="Text Box 105">
            <a:extLst>
              <a:ext uri="{FF2B5EF4-FFF2-40B4-BE49-F238E27FC236}">
                <a16:creationId xmlns:a16="http://schemas.microsoft.com/office/drawing/2014/main" id="{26C0406F-3B7D-4AB7-92BF-0876FB6E7908}"/>
              </a:ext>
            </a:extLst>
          </p:cNvPr>
          <p:cNvSpPr txBox="1">
            <a:spLocks noChangeArrowheads="1"/>
          </p:cNvSpPr>
          <p:nvPr/>
        </p:nvSpPr>
        <p:spPr bwMode="auto">
          <a:xfrm>
            <a:off x="1143000" y="2895600"/>
            <a:ext cx="7315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Se comienza a fijar centros de interes:</a:t>
            </a:r>
          </a:p>
        </p:txBody>
      </p:sp>
      <p:sp>
        <p:nvSpPr>
          <p:cNvPr id="662634" name="Text Box 106">
            <a:extLst>
              <a:ext uri="{FF2B5EF4-FFF2-40B4-BE49-F238E27FC236}">
                <a16:creationId xmlns:a16="http://schemas.microsoft.com/office/drawing/2014/main" id="{AADAAD43-7EE8-4139-BC45-BBBFBB8CD60A}"/>
              </a:ext>
            </a:extLst>
          </p:cNvPr>
          <p:cNvSpPr txBox="1">
            <a:spLocks noChangeArrowheads="1"/>
          </p:cNvSpPr>
          <p:nvPr/>
        </p:nvSpPr>
        <p:spPr bwMode="auto">
          <a:xfrm>
            <a:off x="2057400" y="4543425"/>
            <a:ext cx="6477000" cy="412750"/>
          </a:xfrm>
          <a:prstGeom prst="rect">
            <a:avLst/>
          </a:prstGeom>
          <a:noFill/>
          <a:ln>
            <a:noFill/>
          </a:ln>
          <a:effectLst/>
        </p:spPr>
        <p:txBody>
          <a:bodyPr>
            <a:spAutoFit/>
          </a:bodyPr>
          <a:lstStyle/>
          <a:p>
            <a:pPr>
              <a:defRPr/>
            </a:pPr>
            <a:r>
              <a:rPr lang="en-US" altLang="en-US" sz="2100" b="1" u="sng">
                <a:solidFill>
                  <a:srgbClr val="99FF33"/>
                </a:solidFill>
                <a:effectLst>
                  <a:outerShdw blurRad="38100" dist="38100" dir="2700000" algn="tl">
                    <a:srgbClr val="000000"/>
                  </a:outerShdw>
                </a:effectLst>
              </a:rPr>
              <a:t>El desarollo de la fortaleza máxima:</a:t>
            </a:r>
            <a:endParaRPr lang="en-US" altLang="en-US" sz="2100" b="1">
              <a:solidFill>
                <a:srgbClr val="99FF33"/>
              </a:solidFill>
              <a:effectLst>
                <a:outerShdw blurRad="38100" dist="38100" dir="2700000" algn="tl">
                  <a:srgbClr val="000000"/>
                </a:outerShdw>
              </a:effectLst>
            </a:endParaRPr>
          </a:p>
        </p:txBody>
      </p:sp>
      <p:sp>
        <p:nvSpPr>
          <p:cNvPr id="135187" name="Text Box 107">
            <a:extLst>
              <a:ext uri="{FF2B5EF4-FFF2-40B4-BE49-F238E27FC236}">
                <a16:creationId xmlns:a16="http://schemas.microsoft.com/office/drawing/2014/main" id="{F1893781-C065-4426-B0DE-4E7FDA1A9AD1}"/>
              </a:ext>
            </a:extLst>
          </p:cNvPr>
          <p:cNvSpPr txBox="1">
            <a:spLocks noChangeArrowheads="1"/>
          </p:cNvSpPr>
          <p:nvPr/>
        </p:nvSpPr>
        <p:spPr bwMode="auto">
          <a:xfrm>
            <a:off x="1460500" y="3321050"/>
            <a:ext cx="7073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Deportes donde el atributo principal es la fortaleza (e.g., levantamiento de pesas, gimnasia, lucha greco-romana, eventos de tiro en pista y campo, entre otros):</a:t>
            </a:r>
          </a:p>
        </p:txBody>
      </p:sp>
      <p:pic>
        <p:nvPicPr>
          <p:cNvPr id="135188" name="Picture 108">
            <a:extLst>
              <a:ext uri="{FF2B5EF4-FFF2-40B4-BE49-F238E27FC236}">
                <a16:creationId xmlns:a16="http://schemas.microsoft.com/office/drawing/2014/main" id="{E72E0E2F-0932-4B25-8DE5-0E60E5DA6E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3650" y="3336925"/>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9" name="Picture 109">
            <a:extLst>
              <a:ext uri="{FF2B5EF4-FFF2-40B4-BE49-F238E27FC236}">
                <a16:creationId xmlns:a16="http://schemas.microsoft.com/office/drawing/2014/main" id="{1037548C-9C82-4EAB-B065-1D4FB1ACC63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427831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2638" name="Text Box 110">
            <a:extLst>
              <a:ext uri="{FF2B5EF4-FFF2-40B4-BE49-F238E27FC236}">
                <a16:creationId xmlns:a16="http://schemas.microsoft.com/office/drawing/2014/main" id="{82DC0821-7A32-4AD8-B9AA-DD44E711ABEC}"/>
              </a:ext>
            </a:extLst>
          </p:cNvPr>
          <p:cNvSpPr txBox="1">
            <a:spLocks noChangeArrowheads="1"/>
          </p:cNvSpPr>
          <p:nvPr/>
        </p:nvSpPr>
        <p:spPr bwMode="auto">
          <a:xfrm>
            <a:off x="1752600" y="4238625"/>
            <a:ext cx="6781800" cy="349250"/>
          </a:xfrm>
          <a:prstGeom prst="rect">
            <a:avLst/>
          </a:prstGeom>
          <a:noFill/>
          <a:ln>
            <a:noFill/>
          </a:ln>
          <a:effectLst/>
        </p:spPr>
        <p:txBody>
          <a:bodyPr>
            <a:spAutoFit/>
          </a:bodyPr>
          <a:lstStyle/>
          <a:p>
            <a:pPr>
              <a:lnSpc>
                <a:spcPct val="80000"/>
              </a:lnSpc>
              <a:defRPr/>
            </a:pPr>
            <a:r>
              <a:rPr lang="en-US" altLang="en-US" sz="2100" b="1">
                <a:solidFill>
                  <a:schemeClr val="tx1"/>
                </a:solidFill>
                <a:effectLst>
                  <a:outerShdw blurRad="38100" dist="38100" dir="2700000" algn="tl">
                    <a:srgbClr val="000000"/>
                  </a:outerShdw>
                </a:effectLst>
              </a:rPr>
              <a:t>Meta principal:</a:t>
            </a:r>
          </a:p>
        </p:txBody>
      </p:sp>
      <p:pic>
        <p:nvPicPr>
          <p:cNvPr id="135191" name="Picture 111">
            <a:extLst>
              <a:ext uri="{FF2B5EF4-FFF2-40B4-BE49-F238E27FC236}">
                <a16:creationId xmlns:a16="http://schemas.microsoft.com/office/drawing/2014/main" id="{5FAE1119-8507-406B-908A-9DAABE06C6D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28800" y="4651375"/>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92" name="Text Box 112">
            <a:extLst>
              <a:ext uri="{FF2B5EF4-FFF2-40B4-BE49-F238E27FC236}">
                <a16:creationId xmlns:a16="http://schemas.microsoft.com/office/drawing/2014/main" id="{8E8973A9-D406-4E9A-B4B5-10510C1E32D1}"/>
              </a:ext>
            </a:extLst>
          </p:cNvPr>
          <p:cNvSpPr txBox="1">
            <a:spLocks noChangeArrowheads="1"/>
          </p:cNvSpPr>
          <p:nvPr/>
        </p:nvSpPr>
        <p:spPr bwMode="auto">
          <a:xfrm>
            <a:off x="2057400" y="4953000"/>
            <a:ext cx="64770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90000"/>
              </a:lnSpc>
            </a:pPr>
            <a:r>
              <a:rPr lang="en-US" altLang="en-US" sz="2100" b="1" i="1">
                <a:solidFill>
                  <a:schemeClr val="tx1"/>
                </a:solidFill>
              </a:rPr>
              <a:t>Aumentando la cantidad de peso levantado en el entrenamiento sería un medio objetivo para elevar la capacidad de trabajo del atleta y la adaptación específica hacia las necesidades del deporte</a:t>
            </a:r>
          </a:p>
        </p:txBody>
      </p:sp>
    </p:spTree>
    <p:custDataLst>
      <p:tags r:id="rId1"/>
    </p:custDataLst>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218" name="Group 2">
            <a:extLst>
              <a:ext uri="{FF2B5EF4-FFF2-40B4-BE49-F238E27FC236}">
                <a16:creationId xmlns:a16="http://schemas.microsoft.com/office/drawing/2014/main" id="{D7003452-0661-4E07-913A-A3F9FA8A2FFC}"/>
              </a:ext>
            </a:extLst>
          </p:cNvPr>
          <p:cNvGrpSpPr>
            <a:grpSpLocks/>
          </p:cNvGrpSpPr>
          <p:nvPr/>
        </p:nvGrpSpPr>
        <p:grpSpPr bwMode="auto">
          <a:xfrm>
            <a:off x="2652713" y="228600"/>
            <a:ext cx="3886200" cy="609600"/>
            <a:chOff x="1298" y="1873"/>
            <a:chExt cx="3020" cy="478"/>
          </a:xfrm>
        </p:grpSpPr>
        <p:sp>
          <p:nvSpPr>
            <p:cNvPr id="137317" name="Rectangle 3">
              <a:extLst>
                <a:ext uri="{FF2B5EF4-FFF2-40B4-BE49-F238E27FC236}">
                  <a16:creationId xmlns:a16="http://schemas.microsoft.com/office/drawing/2014/main" id="{B62E113F-27E5-457B-8F7C-504EFE19B0CC}"/>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7318" name="Rectangle 4">
              <a:extLst>
                <a:ext uri="{FF2B5EF4-FFF2-40B4-BE49-F238E27FC236}">
                  <a16:creationId xmlns:a16="http://schemas.microsoft.com/office/drawing/2014/main" id="{7CCB6019-35B7-44D8-8C2C-2C22CA997CDC}"/>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7319" name="Freeform 5">
              <a:extLst>
                <a:ext uri="{FF2B5EF4-FFF2-40B4-BE49-F238E27FC236}">
                  <a16:creationId xmlns:a16="http://schemas.microsoft.com/office/drawing/2014/main" id="{B6E800F9-854E-461C-8D83-16FC2990A793}"/>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320" name="Freeform 6">
              <a:extLst>
                <a:ext uri="{FF2B5EF4-FFF2-40B4-BE49-F238E27FC236}">
                  <a16:creationId xmlns:a16="http://schemas.microsoft.com/office/drawing/2014/main" id="{CB03CEB4-22C8-427D-A0EB-15BC6B07695C}"/>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321" name="Freeform 7">
              <a:extLst>
                <a:ext uri="{FF2B5EF4-FFF2-40B4-BE49-F238E27FC236}">
                  <a16:creationId xmlns:a16="http://schemas.microsoft.com/office/drawing/2014/main" id="{209E9AD0-77C1-46A4-A318-BA8EA0DDC21A}"/>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322" name="Freeform 8">
              <a:extLst>
                <a:ext uri="{FF2B5EF4-FFF2-40B4-BE49-F238E27FC236}">
                  <a16:creationId xmlns:a16="http://schemas.microsoft.com/office/drawing/2014/main" id="{F5C23783-7503-4A87-B828-2C56F3A99A1B}"/>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323" name="Freeform 9">
              <a:extLst>
                <a:ext uri="{FF2B5EF4-FFF2-40B4-BE49-F238E27FC236}">
                  <a16:creationId xmlns:a16="http://schemas.microsoft.com/office/drawing/2014/main" id="{600265BB-6686-4CAB-8E33-C20A91805B25}"/>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324" name="Freeform 10">
              <a:extLst>
                <a:ext uri="{FF2B5EF4-FFF2-40B4-BE49-F238E27FC236}">
                  <a16:creationId xmlns:a16="http://schemas.microsoft.com/office/drawing/2014/main" id="{40DB15C9-6911-437E-9E05-D64FF2D15BD7}"/>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325" name="Freeform 11">
              <a:extLst>
                <a:ext uri="{FF2B5EF4-FFF2-40B4-BE49-F238E27FC236}">
                  <a16:creationId xmlns:a16="http://schemas.microsoft.com/office/drawing/2014/main" id="{352888C5-30BC-40B4-BA06-B7914B976F35}"/>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326" name="Freeform 12">
              <a:extLst>
                <a:ext uri="{FF2B5EF4-FFF2-40B4-BE49-F238E27FC236}">
                  <a16:creationId xmlns:a16="http://schemas.microsoft.com/office/drawing/2014/main" id="{9F02EB64-38A8-421F-AEA8-E1C1B44003CE}"/>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7219" name="Text Box 13">
            <a:extLst>
              <a:ext uri="{FF2B5EF4-FFF2-40B4-BE49-F238E27FC236}">
                <a16:creationId xmlns:a16="http://schemas.microsoft.com/office/drawing/2014/main" id="{639596C1-9755-42F5-B8CC-46EA4F251EAE}"/>
              </a:ext>
            </a:extLst>
          </p:cNvPr>
          <p:cNvSpPr txBox="1">
            <a:spLocks noChangeArrowheads="1"/>
          </p:cNvSpPr>
          <p:nvPr/>
        </p:nvSpPr>
        <p:spPr bwMode="auto">
          <a:xfrm>
            <a:off x="2728913" y="349250"/>
            <a:ext cx="3733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90000"/>
              </a:lnSpc>
            </a:pPr>
            <a:r>
              <a:rPr lang="en-US" altLang="en-US" sz="2100" b="1">
                <a:solidFill>
                  <a:schemeClr val="tx2"/>
                </a:solidFill>
                <a:latin typeface="Arial" panose="020B0604020202020204" pitchFamily="34" charset="0"/>
              </a:rPr>
              <a:t>PERÍODO PREPARATORIO</a:t>
            </a:r>
          </a:p>
        </p:txBody>
      </p:sp>
      <p:pic>
        <p:nvPicPr>
          <p:cNvPr id="137220" name="Picture 14">
            <a:extLst>
              <a:ext uri="{FF2B5EF4-FFF2-40B4-BE49-F238E27FC236}">
                <a16:creationId xmlns:a16="http://schemas.microsoft.com/office/drawing/2014/main" id="{698CA7EA-F2C4-4A7B-9E2E-FA0C08E28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38138"/>
            <a:ext cx="823913"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1" name="Picture 15">
            <a:extLst>
              <a:ext uri="{FF2B5EF4-FFF2-40B4-BE49-F238E27FC236}">
                <a16:creationId xmlns:a16="http://schemas.microsoft.com/office/drawing/2014/main" id="{8D7ACDBF-4A27-48B9-ADFD-9461D513F9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313" y="349250"/>
            <a:ext cx="83026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7222" name="Group 16">
            <a:extLst>
              <a:ext uri="{FF2B5EF4-FFF2-40B4-BE49-F238E27FC236}">
                <a16:creationId xmlns:a16="http://schemas.microsoft.com/office/drawing/2014/main" id="{39DC7D4B-5FAA-4CAC-B71B-CCBD5966431E}"/>
              </a:ext>
            </a:extLst>
          </p:cNvPr>
          <p:cNvGrpSpPr>
            <a:grpSpLocks/>
          </p:cNvGrpSpPr>
          <p:nvPr/>
        </p:nvGrpSpPr>
        <p:grpSpPr bwMode="auto">
          <a:xfrm>
            <a:off x="1066800" y="914400"/>
            <a:ext cx="7086600" cy="608013"/>
            <a:chOff x="337" y="769"/>
            <a:chExt cx="5038" cy="430"/>
          </a:xfrm>
        </p:grpSpPr>
        <p:sp>
          <p:nvSpPr>
            <p:cNvPr id="137307" name="Rectangle 17">
              <a:extLst>
                <a:ext uri="{FF2B5EF4-FFF2-40B4-BE49-F238E27FC236}">
                  <a16:creationId xmlns:a16="http://schemas.microsoft.com/office/drawing/2014/main" id="{CE5F3F08-83DC-4C7A-8763-C3D2250EE8AA}"/>
                </a:ext>
              </a:extLst>
            </p:cNvPr>
            <p:cNvSpPr>
              <a:spLocks noChangeArrowheads="1"/>
            </p:cNvSpPr>
            <p:nvPr/>
          </p:nvSpPr>
          <p:spPr bwMode="auto">
            <a:xfrm>
              <a:off x="393" y="806"/>
              <a:ext cx="4927" cy="356"/>
            </a:xfrm>
            <a:prstGeom prst="rect">
              <a:avLst/>
            </a:prstGeom>
            <a:blipFill dpi="0" rotWithShape="0">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7308" name="Rectangle 18">
              <a:extLst>
                <a:ext uri="{FF2B5EF4-FFF2-40B4-BE49-F238E27FC236}">
                  <a16:creationId xmlns:a16="http://schemas.microsoft.com/office/drawing/2014/main" id="{A1C848BD-19FD-429F-A422-825A891232ED}"/>
                </a:ext>
              </a:extLst>
            </p:cNvPr>
            <p:cNvSpPr>
              <a:spLocks noChangeArrowheads="1"/>
            </p:cNvSpPr>
            <p:nvPr/>
          </p:nvSpPr>
          <p:spPr bwMode="auto">
            <a:xfrm>
              <a:off x="393" y="806"/>
              <a:ext cx="4927" cy="35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7309" name="Freeform 19">
              <a:extLst>
                <a:ext uri="{FF2B5EF4-FFF2-40B4-BE49-F238E27FC236}">
                  <a16:creationId xmlns:a16="http://schemas.microsoft.com/office/drawing/2014/main" id="{72AC9162-AD50-4A2B-8511-980C1957F64C}"/>
                </a:ext>
              </a:extLst>
            </p:cNvPr>
            <p:cNvSpPr>
              <a:spLocks/>
            </p:cNvSpPr>
            <p:nvPr/>
          </p:nvSpPr>
          <p:spPr bwMode="auto">
            <a:xfrm>
              <a:off x="337" y="769"/>
              <a:ext cx="56" cy="430"/>
            </a:xfrm>
            <a:custGeom>
              <a:avLst/>
              <a:gdLst>
                <a:gd name="T0" fmla="*/ 0 w 222"/>
                <a:gd name="T1" fmla="*/ 0 h 2152"/>
                <a:gd name="T2" fmla="*/ 56 w 222"/>
                <a:gd name="T3" fmla="*/ 38 h 2152"/>
                <a:gd name="T4" fmla="*/ 56 w 222"/>
                <a:gd name="T5" fmla="*/ 392 h 2152"/>
                <a:gd name="T6" fmla="*/ 0 w 222"/>
                <a:gd name="T7" fmla="*/ 430 h 2152"/>
                <a:gd name="T8" fmla="*/ 0 w 222"/>
                <a:gd name="T9" fmla="*/ 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0" y="0"/>
                  </a:moveTo>
                  <a:lnTo>
                    <a:pt x="222" y="188"/>
                  </a:lnTo>
                  <a:lnTo>
                    <a:pt x="222" y="1964"/>
                  </a:lnTo>
                  <a:lnTo>
                    <a:pt x="0" y="2152"/>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310" name="Freeform 20">
              <a:extLst>
                <a:ext uri="{FF2B5EF4-FFF2-40B4-BE49-F238E27FC236}">
                  <a16:creationId xmlns:a16="http://schemas.microsoft.com/office/drawing/2014/main" id="{57C23A22-FCDD-47A9-A42C-167F7ADD8307}"/>
                </a:ext>
              </a:extLst>
            </p:cNvPr>
            <p:cNvSpPr>
              <a:spLocks/>
            </p:cNvSpPr>
            <p:nvPr/>
          </p:nvSpPr>
          <p:spPr bwMode="auto">
            <a:xfrm>
              <a:off x="337" y="769"/>
              <a:ext cx="56" cy="430"/>
            </a:xfrm>
            <a:custGeom>
              <a:avLst/>
              <a:gdLst>
                <a:gd name="T0" fmla="*/ 0 w 222"/>
                <a:gd name="T1" fmla="*/ 0 h 2152"/>
                <a:gd name="T2" fmla="*/ 56 w 222"/>
                <a:gd name="T3" fmla="*/ 38 h 2152"/>
                <a:gd name="T4" fmla="*/ 56 w 222"/>
                <a:gd name="T5" fmla="*/ 392 h 2152"/>
                <a:gd name="T6" fmla="*/ 0 w 222"/>
                <a:gd name="T7" fmla="*/ 430 h 2152"/>
                <a:gd name="T8" fmla="*/ 0 w 222"/>
                <a:gd name="T9" fmla="*/ 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0" y="0"/>
                  </a:moveTo>
                  <a:lnTo>
                    <a:pt x="222" y="188"/>
                  </a:lnTo>
                  <a:lnTo>
                    <a:pt x="222" y="1964"/>
                  </a:lnTo>
                  <a:lnTo>
                    <a:pt x="0" y="2152"/>
                  </a:lnTo>
                  <a:lnTo>
                    <a:pt x="0" y="0"/>
                  </a:lnTo>
                </a:path>
              </a:pathLst>
            </a:custGeom>
            <a:blipFill dpi="0" rotWithShape="0">
              <a:blip r:embed="rId7"/>
              <a:srcRect/>
              <a:stretch>
                <a:fillRect/>
              </a:stretch>
            </a:blipFill>
            <a:ln w="0">
              <a:solidFill>
                <a:srgbClr val="000000"/>
              </a:solidFill>
              <a:prstDash val="solid"/>
              <a:round/>
              <a:headEnd/>
              <a:tailEnd/>
            </a:ln>
          </p:spPr>
          <p:txBody>
            <a:bodyPr/>
            <a:lstStyle/>
            <a:p>
              <a:endParaRPr lang="en-US"/>
            </a:p>
          </p:txBody>
        </p:sp>
        <p:sp>
          <p:nvSpPr>
            <p:cNvPr id="137311" name="Freeform 21">
              <a:extLst>
                <a:ext uri="{FF2B5EF4-FFF2-40B4-BE49-F238E27FC236}">
                  <a16:creationId xmlns:a16="http://schemas.microsoft.com/office/drawing/2014/main" id="{7A3D4981-1C22-4E2D-B68A-AE51B22ABF39}"/>
                </a:ext>
              </a:extLst>
            </p:cNvPr>
            <p:cNvSpPr>
              <a:spLocks/>
            </p:cNvSpPr>
            <p:nvPr/>
          </p:nvSpPr>
          <p:spPr bwMode="auto">
            <a:xfrm>
              <a:off x="337" y="769"/>
              <a:ext cx="5038" cy="37"/>
            </a:xfrm>
            <a:custGeom>
              <a:avLst/>
              <a:gdLst>
                <a:gd name="T0" fmla="*/ 0 w 20150"/>
                <a:gd name="T1" fmla="*/ 0 h 188"/>
                <a:gd name="T2" fmla="*/ 56 w 20150"/>
                <a:gd name="T3" fmla="*/ 37 h 188"/>
                <a:gd name="T4" fmla="*/ 4982 w 20150"/>
                <a:gd name="T5" fmla="*/ 37 h 188"/>
                <a:gd name="T6" fmla="*/ 5038 w 20150"/>
                <a:gd name="T7" fmla="*/ 0 h 188"/>
                <a:gd name="T8" fmla="*/ 0 w 20150"/>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0" y="0"/>
                  </a:moveTo>
                  <a:lnTo>
                    <a:pt x="222" y="188"/>
                  </a:lnTo>
                  <a:lnTo>
                    <a:pt x="19928" y="188"/>
                  </a:lnTo>
                  <a:lnTo>
                    <a:pt x="20150"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312" name="Freeform 22">
              <a:extLst>
                <a:ext uri="{FF2B5EF4-FFF2-40B4-BE49-F238E27FC236}">
                  <a16:creationId xmlns:a16="http://schemas.microsoft.com/office/drawing/2014/main" id="{3DBAE923-8D16-488E-B277-B54E5B0F8150}"/>
                </a:ext>
              </a:extLst>
            </p:cNvPr>
            <p:cNvSpPr>
              <a:spLocks/>
            </p:cNvSpPr>
            <p:nvPr/>
          </p:nvSpPr>
          <p:spPr bwMode="auto">
            <a:xfrm>
              <a:off x="337" y="769"/>
              <a:ext cx="5038" cy="37"/>
            </a:xfrm>
            <a:custGeom>
              <a:avLst/>
              <a:gdLst>
                <a:gd name="T0" fmla="*/ 0 w 20150"/>
                <a:gd name="T1" fmla="*/ 0 h 188"/>
                <a:gd name="T2" fmla="*/ 56 w 20150"/>
                <a:gd name="T3" fmla="*/ 37 h 188"/>
                <a:gd name="T4" fmla="*/ 4982 w 20150"/>
                <a:gd name="T5" fmla="*/ 37 h 188"/>
                <a:gd name="T6" fmla="*/ 5038 w 20150"/>
                <a:gd name="T7" fmla="*/ 0 h 188"/>
                <a:gd name="T8" fmla="*/ 0 w 20150"/>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0" y="0"/>
                  </a:moveTo>
                  <a:lnTo>
                    <a:pt x="222" y="188"/>
                  </a:lnTo>
                  <a:lnTo>
                    <a:pt x="19928" y="188"/>
                  </a:lnTo>
                  <a:lnTo>
                    <a:pt x="20150" y="0"/>
                  </a:lnTo>
                  <a:lnTo>
                    <a:pt x="0" y="0"/>
                  </a:lnTo>
                </a:path>
              </a:pathLst>
            </a:custGeom>
            <a:blipFill dpi="0" rotWithShape="0">
              <a:blip r:embed="rId8"/>
              <a:srcRect/>
              <a:tile tx="0" ty="0" sx="100000" sy="100000" flip="none" algn="tl"/>
            </a:blipFill>
            <a:ln w="0">
              <a:solidFill>
                <a:srgbClr val="000000"/>
              </a:solidFill>
              <a:prstDash val="solid"/>
              <a:round/>
              <a:headEnd/>
              <a:tailEnd/>
            </a:ln>
          </p:spPr>
          <p:txBody>
            <a:bodyPr/>
            <a:lstStyle/>
            <a:p>
              <a:endParaRPr lang="en-US"/>
            </a:p>
          </p:txBody>
        </p:sp>
        <p:sp>
          <p:nvSpPr>
            <p:cNvPr id="137313" name="Freeform 23">
              <a:extLst>
                <a:ext uri="{FF2B5EF4-FFF2-40B4-BE49-F238E27FC236}">
                  <a16:creationId xmlns:a16="http://schemas.microsoft.com/office/drawing/2014/main" id="{26623906-291E-4BA7-A4F1-0A9EFA104464}"/>
                </a:ext>
              </a:extLst>
            </p:cNvPr>
            <p:cNvSpPr>
              <a:spLocks/>
            </p:cNvSpPr>
            <p:nvPr/>
          </p:nvSpPr>
          <p:spPr bwMode="auto">
            <a:xfrm>
              <a:off x="5319" y="769"/>
              <a:ext cx="56" cy="430"/>
            </a:xfrm>
            <a:custGeom>
              <a:avLst/>
              <a:gdLst>
                <a:gd name="T0" fmla="*/ 56 w 222"/>
                <a:gd name="T1" fmla="*/ 430 h 2152"/>
                <a:gd name="T2" fmla="*/ 0 w 222"/>
                <a:gd name="T3" fmla="*/ 392 h 2152"/>
                <a:gd name="T4" fmla="*/ 0 w 222"/>
                <a:gd name="T5" fmla="*/ 38 h 2152"/>
                <a:gd name="T6" fmla="*/ 56 w 222"/>
                <a:gd name="T7" fmla="*/ 0 h 2152"/>
                <a:gd name="T8" fmla="*/ 56 w 222"/>
                <a:gd name="T9" fmla="*/ 43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222" y="2152"/>
                  </a:moveTo>
                  <a:lnTo>
                    <a:pt x="0" y="1964"/>
                  </a:lnTo>
                  <a:lnTo>
                    <a:pt x="0" y="188"/>
                  </a:lnTo>
                  <a:lnTo>
                    <a:pt x="222" y="0"/>
                  </a:lnTo>
                  <a:lnTo>
                    <a:pt x="222" y="2152"/>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314" name="Freeform 24">
              <a:extLst>
                <a:ext uri="{FF2B5EF4-FFF2-40B4-BE49-F238E27FC236}">
                  <a16:creationId xmlns:a16="http://schemas.microsoft.com/office/drawing/2014/main" id="{A181FFE2-D04A-48DB-AA6E-F4F9ABD0EAD4}"/>
                </a:ext>
              </a:extLst>
            </p:cNvPr>
            <p:cNvSpPr>
              <a:spLocks/>
            </p:cNvSpPr>
            <p:nvPr/>
          </p:nvSpPr>
          <p:spPr bwMode="auto">
            <a:xfrm>
              <a:off x="5319" y="769"/>
              <a:ext cx="56" cy="430"/>
            </a:xfrm>
            <a:custGeom>
              <a:avLst/>
              <a:gdLst>
                <a:gd name="T0" fmla="*/ 56 w 222"/>
                <a:gd name="T1" fmla="*/ 430 h 2152"/>
                <a:gd name="T2" fmla="*/ 0 w 222"/>
                <a:gd name="T3" fmla="*/ 392 h 2152"/>
                <a:gd name="T4" fmla="*/ 0 w 222"/>
                <a:gd name="T5" fmla="*/ 38 h 2152"/>
                <a:gd name="T6" fmla="*/ 56 w 222"/>
                <a:gd name="T7" fmla="*/ 0 h 2152"/>
                <a:gd name="T8" fmla="*/ 56 w 222"/>
                <a:gd name="T9" fmla="*/ 43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222" y="2152"/>
                  </a:moveTo>
                  <a:lnTo>
                    <a:pt x="0" y="1964"/>
                  </a:lnTo>
                  <a:lnTo>
                    <a:pt x="0" y="188"/>
                  </a:lnTo>
                  <a:lnTo>
                    <a:pt x="222" y="0"/>
                  </a:lnTo>
                  <a:lnTo>
                    <a:pt x="222" y="21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315" name="Freeform 25">
              <a:extLst>
                <a:ext uri="{FF2B5EF4-FFF2-40B4-BE49-F238E27FC236}">
                  <a16:creationId xmlns:a16="http://schemas.microsoft.com/office/drawing/2014/main" id="{743FC02A-708D-409E-9301-38A5BB43C585}"/>
                </a:ext>
              </a:extLst>
            </p:cNvPr>
            <p:cNvSpPr>
              <a:spLocks/>
            </p:cNvSpPr>
            <p:nvPr/>
          </p:nvSpPr>
          <p:spPr bwMode="auto">
            <a:xfrm>
              <a:off x="337" y="1162"/>
              <a:ext cx="5038" cy="37"/>
            </a:xfrm>
            <a:custGeom>
              <a:avLst/>
              <a:gdLst>
                <a:gd name="T0" fmla="*/ 5038 w 20150"/>
                <a:gd name="T1" fmla="*/ 37 h 188"/>
                <a:gd name="T2" fmla="*/ 0 w 20150"/>
                <a:gd name="T3" fmla="*/ 37 h 188"/>
                <a:gd name="T4" fmla="*/ 56 w 20150"/>
                <a:gd name="T5" fmla="*/ 0 h 188"/>
                <a:gd name="T6" fmla="*/ 4982 w 20150"/>
                <a:gd name="T7" fmla="*/ 0 h 188"/>
                <a:gd name="T8" fmla="*/ 5038 w 20150"/>
                <a:gd name="T9" fmla="*/ 37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20150" y="188"/>
                  </a:moveTo>
                  <a:lnTo>
                    <a:pt x="0" y="188"/>
                  </a:lnTo>
                  <a:lnTo>
                    <a:pt x="222" y="0"/>
                  </a:lnTo>
                  <a:lnTo>
                    <a:pt x="19928" y="0"/>
                  </a:lnTo>
                  <a:lnTo>
                    <a:pt x="20150" y="188"/>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316" name="Freeform 26">
              <a:extLst>
                <a:ext uri="{FF2B5EF4-FFF2-40B4-BE49-F238E27FC236}">
                  <a16:creationId xmlns:a16="http://schemas.microsoft.com/office/drawing/2014/main" id="{5AFE9258-4214-470A-99D6-61E343D2BBD5}"/>
                </a:ext>
              </a:extLst>
            </p:cNvPr>
            <p:cNvSpPr>
              <a:spLocks/>
            </p:cNvSpPr>
            <p:nvPr/>
          </p:nvSpPr>
          <p:spPr bwMode="auto">
            <a:xfrm>
              <a:off x="337" y="1162"/>
              <a:ext cx="5038" cy="37"/>
            </a:xfrm>
            <a:custGeom>
              <a:avLst/>
              <a:gdLst>
                <a:gd name="T0" fmla="*/ 5038 w 20150"/>
                <a:gd name="T1" fmla="*/ 37 h 188"/>
                <a:gd name="T2" fmla="*/ 0 w 20150"/>
                <a:gd name="T3" fmla="*/ 37 h 188"/>
                <a:gd name="T4" fmla="*/ 56 w 20150"/>
                <a:gd name="T5" fmla="*/ 0 h 188"/>
                <a:gd name="T6" fmla="*/ 4982 w 20150"/>
                <a:gd name="T7" fmla="*/ 0 h 188"/>
                <a:gd name="T8" fmla="*/ 5038 w 20150"/>
                <a:gd name="T9" fmla="*/ 37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20150" y="188"/>
                  </a:moveTo>
                  <a:lnTo>
                    <a:pt x="0" y="188"/>
                  </a:lnTo>
                  <a:lnTo>
                    <a:pt x="222" y="0"/>
                  </a:lnTo>
                  <a:lnTo>
                    <a:pt x="19928" y="0"/>
                  </a:lnTo>
                  <a:lnTo>
                    <a:pt x="20150" y="188"/>
                  </a:lnTo>
                </a:path>
              </a:pathLst>
            </a:custGeom>
            <a:blipFill dpi="0" rotWithShape="0">
              <a:blip r:embed="rId9"/>
              <a:srcRect/>
              <a:tile tx="0" ty="0" sx="100000" sy="100000" flip="none" algn="tl"/>
            </a:blipFill>
            <a:ln w="0">
              <a:solidFill>
                <a:srgbClr val="000000"/>
              </a:solidFill>
              <a:prstDash val="solid"/>
              <a:round/>
              <a:headEnd/>
              <a:tailEnd/>
            </a:ln>
          </p:spPr>
          <p:txBody>
            <a:bodyPr/>
            <a:lstStyle/>
            <a:p>
              <a:endParaRPr lang="en-US"/>
            </a:p>
          </p:txBody>
        </p:sp>
      </p:grpSp>
      <p:sp>
        <p:nvSpPr>
          <p:cNvPr id="137223" name="Text Box 27">
            <a:extLst>
              <a:ext uri="{FF2B5EF4-FFF2-40B4-BE49-F238E27FC236}">
                <a16:creationId xmlns:a16="http://schemas.microsoft.com/office/drawing/2014/main" id="{7D6AA161-1DCD-462A-BC2D-1102714EF606}"/>
              </a:ext>
            </a:extLst>
          </p:cNvPr>
          <p:cNvSpPr txBox="1">
            <a:spLocks noChangeArrowheads="1"/>
          </p:cNvSpPr>
          <p:nvPr/>
        </p:nvSpPr>
        <p:spPr bwMode="auto">
          <a:xfrm>
            <a:off x="762000" y="989013"/>
            <a:ext cx="7696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1"/>
                </a:solidFill>
                <a:latin typeface="Arial" panose="020B0604020202020204" pitchFamily="34" charset="0"/>
              </a:rPr>
              <a:t>Etapa de la Preparación/Acondicionamiento General</a:t>
            </a:r>
          </a:p>
        </p:txBody>
      </p:sp>
      <p:pic>
        <p:nvPicPr>
          <p:cNvPr id="137224" name="Picture 28">
            <a:extLst>
              <a:ext uri="{FF2B5EF4-FFF2-40B4-BE49-F238E27FC236}">
                <a16:creationId xmlns:a16="http://schemas.microsoft.com/office/drawing/2014/main" id="{B13947AF-B665-4576-A154-D2C4963943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1065213"/>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5" name="Picture 29">
            <a:extLst>
              <a:ext uri="{FF2B5EF4-FFF2-40B4-BE49-F238E27FC236}">
                <a16:creationId xmlns:a16="http://schemas.microsoft.com/office/drawing/2014/main" id="{547BA3AE-FA31-4519-B27F-CA8C33C9046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9600" y="1065213"/>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7226" name="Group 30">
            <a:extLst>
              <a:ext uri="{FF2B5EF4-FFF2-40B4-BE49-F238E27FC236}">
                <a16:creationId xmlns:a16="http://schemas.microsoft.com/office/drawing/2014/main" id="{563263E8-B8C5-433A-867E-4E536C74D935}"/>
              </a:ext>
            </a:extLst>
          </p:cNvPr>
          <p:cNvGrpSpPr>
            <a:grpSpLocks/>
          </p:cNvGrpSpPr>
          <p:nvPr/>
        </p:nvGrpSpPr>
        <p:grpSpPr bwMode="auto">
          <a:xfrm>
            <a:off x="381000" y="2286000"/>
            <a:ext cx="8382000" cy="4267200"/>
            <a:chOff x="1109" y="1020"/>
            <a:chExt cx="3542" cy="2280"/>
          </a:xfrm>
        </p:grpSpPr>
        <p:sp>
          <p:nvSpPr>
            <p:cNvPr id="137297" name="Rectangle 31">
              <a:extLst>
                <a:ext uri="{FF2B5EF4-FFF2-40B4-BE49-F238E27FC236}">
                  <a16:creationId xmlns:a16="http://schemas.microsoft.com/office/drawing/2014/main" id="{273E4D02-1BD7-49A3-A0AE-C6811421D9D8}"/>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7298" name="Rectangle 32">
              <a:extLst>
                <a:ext uri="{FF2B5EF4-FFF2-40B4-BE49-F238E27FC236}">
                  <a16:creationId xmlns:a16="http://schemas.microsoft.com/office/drawing/2014/main" id="{FBC36870-8F60-46B8-BA43-19825D624BC5}"/>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7299" name="Freeform 33">
              <a:extLst>
                <a:ext uri="{FF2B5EF4-FFF2-40B4-BE49-F238E27FC236}">
                  <a16:creationId xmlns:a16="http://schemas.microsoft.com/office/drawing/2014/main" id="{48C28070-537C-4EFF-80C4-462D800E3800}"/>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300" name="Freeform 34">
              <a:extLst>
                <a:ext uri="{FF2B5EF4-FFF2-40B4-BE49-F238E27FC236}">
                  <a16:creationId xmlns:a16="http://schemas.microsoft.com/office/drawing/2014/main" id="{724D2B48-C273-4957-9D87-AAFAB2679DC9}"/>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37301" name="Freeform 35">
              <a:extLst>
                <a:ext uri="{FF2B5EF4-FFF2-40B4-BE49-F238E27FC236}">
                  <a16:creationId xmlns:a16="http://schemas.microsoft.com/office/drawing/2014/main" id="{E0427E91-5335-487C-9503-C4715483B355}"/>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302" name="Freeform 36">
              <a:extLst>
                <a:ext uri="{FF2B5EF4-FFF2-40B4-BE49-F238E27FC236}">
                  <a16:creationId xmlns:a16="http://schemas.microsoft.com/office/drawing/2014/main" id="{23DC8BF5-4AD0-4B48-BFCB-D98BCFE0AD59}"/>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37303" name="Freeform 37">
              <a:extLst>
                <a:ext uri="{FF2B5EF4-FFF2-40B4-BE49-F238E27FC236}">
                  <a16:creationId xmlns:a16="http://schemas.microsoft.com/office/drawing/2014/main" id="{D6C25F46-1007-4C53-A039-16749FF7DFD7}"/>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304" name="Freeform 38">
              <a:extLst>
                <a:ext uri="{FF2B5EF4-FFF2-40B4-BE49-F238E27FC236}">
                  <a16:creationId xmlns:a16="http://schemas.microsoft.com/office/drawing/2014/main" id="{7CF955CC-8226-4075-A110-D57FF0E82564}"/>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37305" name="Freeform 39">
              <a:extLst>
                <a:ext uri="{FF2B5EF4-FFF2-40B4-BE49-F238E27FC236}">
                  <a16:creationId xmlns:a16="http://schemas.microsoft.com/office/drawing/2014/main" id="{E2EEA940-82EC-4974-B641-6F6329EE7BBD}"/>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306" name="Freeform 40">
              <a:extLst>
                <a:ext uri="{FF2B5EF4-FFF2-40B4-BE49-F238E27FC236}">
                  <a16:creationId xmlns:a16="http://schemas.microsoft.com/office/drawing/2014/main" id="{9F86A6E1-2CAE-45F9-AF11-0AAF4291D552}"/>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137227" name="AutoShape 41">
            <a:extLst>
              <a:ext uri="{FF2B5EF4-FFF2-40B4-BE49-F238E27FC236}">
                <a16:creationId xmlns:a16="http://schemas.microsoft.com/office/drawing/2014/main" id="{D5006FA0-D281-4EE0-903A-F557A92E7BBB}"/>
              </a:ext>
            </a:extLst>
          </p:cNvPr>
          <p:cNvSpPr>
            <a:spLocks noChangeArrowheads="1"/>
          </p:cNvSpPr>
          <p:nvPr/>
        </p:nvSpPr>
        <p:spPr bwMode="auto">
          <a:xfrm>
            <a:off x="533400" y="2438400"/>
            <a:ext cx="8077200" cy="4038600"/>
          </a:xfrm>
          <a:prstGeom prst="roundRect">
            <a:avLst>
              <a:gd name="adj" fmla="val 16667"/>
            </a:avLst>
          </a:prstGeom>
          <a:gradFill rotWithShape="0">
            <a:gsLst>
              <a:gs pos="0">
                <a:srgbClr val="000066"/>
              </a:gs>
              <a:gs pos="100000">
                <a:srgbClr val="000000"/>
              </a:gs>
            </a:gsLst>
            <a:path path="shape">
              <a:fillToRect l="50000" t="50000" r="50000" b="50000"/>
            </a:path>
          </a:gra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grpSp>
        <p:nvGrpSpPr>
          <p:cNvPr id="137228" name="Group 42">
            <a:extLst>
              <a:ext uri="{FF2B5EF4-FFF2-40B4-BE49-F238E27FC236}">
                <a16:creationId xmlns:a16="http://schemas.microsoft.com/office/drawing/2014/main" id="{AEA79FB0-E542-4CC9-BE03-38997DD3C8F1}"/>
              </a:ext>
            </a:extLst>
          </p:cNvPr>
          <p:cNvGrpSpPr>
            <a:grpSpLocks/>
          </p:cNvGrpSpPr>
          <p:nvPr/>
        </p:nvGrpSpPr>
        <p:grpSpPr bwMode="auto">
          <a:xfrm>
            <a:off x="6400800" y="1752600"/>
            <a:ext cx="865188" cy="322263"/>
            <a:chOff x="3746" y="1394"/>
            <a:chExt cx="545" cy="203"/>
          </a:xfrm>
        </p:grpSpPr>
        <p:sp>
          <p:nvSpPr>
            <p:cNvPr id="137293" name="Freeform 43">
              <a:extLst>
                <a:ext uri="{FF2B5EF4-FFF2-40B4-BE49-F238E27FC236}">
                  <a16:creationId xmlns:a16="http://schemas.microsoft.com/office/drawing/2014/main" id="{FF9ED272-4FE0-4F38-8C96-900A9A2C2E6B}"/>
                </a:ext>
              </a:extLst>
            </p:cNvPr>
            <p:cNvSpPr>
              <a:spLocks/>
            </p:cNvSpPr>
            <p:nvPr/>
          </p:nvSpPr>
          <p:spPr bwMode="auto">
            <a:xfrm>
              <a:off x="3746" y="1496"/>
              <a:ext cx="545" cy="101"/>
            </a:xfrm>
            <a:custGeom>
              <a:avLst/>
              <a:gdLst>
                <a:gd name="T0" fmla="*/ 516 w 1091"/>
                <a:gd name="T1" fmla="*/ 2 h 203"/>
                <a:gd name="T2" fmla="*/ 526 w 1091"/>
                <a:gd name="T3" fmla="*/ 3 h 203"/>
                <a:gd name="T4" fmla="*/ 530 w 1091"/>
                <a:gd name="T5" fmla="*/ 6 h 203"/>
                <a:gd name="T6" fmla="*/ 527 w 1091"/>
                <a:gd name="T7" fmla="*/ 9 h 203"/>
                <a:gd name="T8" fmla="*/ 516 w 1091"/>
                <a:gd name="T9" fmla="*/ 12 h 203"/>
                <a:gd name="T10" fmla="*/ 528 w 1091"/>
                <a:gd name="T11" fmla="*/ 7 h 203"/>
                <a:gd name="T12" fmla="*/ 516 w 1091"/>
                <a:gd name="T13" fmla="*/ 7 h 203"/>
                <a:gd name="T14" fmla="*/ 502 w 1091"/>
                <a:gd name="T15" fmla="*/ 11 h 203"/>
                <a:gd name="T16" fmla="*/ 507 w 1091"/>
                <a:gd name="T17" fmla="*/ 13 h 203"/>
                <a:gd name="T18" fmla="*/ 512 w 1091"/>
                <a:gd name="T19" fmla="*/ 15 h 203"/>
                <a:gd name="T20" fmla="*/ 518 w 1091"/>
                <a:gd name="T21" fmla="*/ 15 h 203"/>
                <a:gd name="T22" fmla="*/ 527 w 1091"/>
                <a:gd name="T23" fmla="*/ 17 h 203"/>
                <a:gd name="T24" fmla="*/ 542 w 1091"/>
                <a:gd name="T25" fmla="*/ 13 h 203"/>
                <a:gd name="T26" fmla="*/ 534 w 1091"/>
                <a:gd name="T27" fmla="*/ 17 h 203"/>
                <a:gd name="T28" fmla="*/ 519 w 1091"/>
                <a:gd name="T29" fmla="*/ 20 h 203"/>
                <a:gd name="T30" fmla="*/ 503 w 1091"/>
                <a:gd name="T31" fmla="*/ 24 h 203"/>
                <a:gd name="T32" fmla="*/ 505 w 1091"/>
                <a:gd name="T33" fmla="*/ 21 h 203"/>
                <a:gd name="T34" fmla="*/ 515 w 1091"/>
                <a:gd name="T35" fmla="*/ 18 h 203"/>
                <a:gd name="T36" fmla="*/ 504 w 1091"/>
                <a:gd name="T37" fmla="*/ 18 h 203"/>
                <a:gd name="T38" fmla="*/ 486 w 1091"/>
                <a:gd name="T39" fmla="*/ 22 h 203"/>
                <a:gd name="T40" fmla="*/ 488 w 1091"/>
                <a:gd name="T41" fmla="*/ 25 h 203"/>
                <a:gd name="T42" fmla="*/ 484 w 1091"/>
                <a:gd name="T43" fmla="*/ 26 h 203"/>
                <a:gd name="T44" fmla="*/ 476 w 1091"/>
                <a:gd name="T45" fmla="*/ 24 h 203"/>
                <a:gd name="T46" fmla="*/ 471 w 1091"/>
                <a:gd name="T47" fmla="*/ 28 h 203"/>
                <a:gd name="T48" fmla="*/ 459 w 1091"/>
                <a:gd name="T49" fmla="*/ 29 h 203"/>
                <a:gd name="T50" fmla="*/ 458 w 1091"/>
                <a:gd name="T51" fmla="*/ 27 h 203"/>
                <a:gd name="T52" fmla="*/ 447 w 1091"/>
                <a:gd name="T53" fmla="*/ 28 h 203"/>
                <a:gd name="T54" fmla="*/ 440 w 1091"/>
                <a:gd name="T55" fmla="*/ 29 h 203"/>
                <a:gd name="T56" fmla="*/ 421 w 1091"/>
                <a:gd name="T57" fmla="*/ 33 h 203"/>
                <a:gd name="T58" fmla="*/ 397 w 1091"/>
                <a:gd name="T59" fmla="*/ 35 h 203"/>
                <a:gd name="T60" fmla="*/ 389 w 1091"/>
                <a:gd name="T61" fmla="*/ 31 h 203"/>
                <a:gd name="T62" fmla="*/ 370 w 1091"/>
                <a:gd name="T63" fmla="*/ 34 h 203"/>
                <a:gd name="T64" fmla="*/ 342 w 1091"/>
                <a:gd name="T65" fmla="*/ 36 h 203"/>
                <a:gd name="T66" fmla="*/ 300 w 1091"/>
                <a:gd name="T67" fmla="*/ 37 h 203"/>
                <a:gd name="T68" fmla="*/ 288 w 1091"/>
                <a:gd name="T69" fmla="*/ 43 h 203"/>
                <a:gd name="T70" fmla="*/ 288 w 1091"/>
                <a:gd name="T71" fmla="*/ 41 h 203"/>
                <a:gd name="T72" fmla="*/ 270 w 1091"/>
                <a:gd name="T73" fmla="*/ 41 h 203"/>
                <a:gd name="T74" fmla="*/ 247 w 1091"/>
                <a:gd name="T75" fmla="*/ 44 h 203"/>
                <a:gd name="T76" fmla="*/ 224 w 1091"/>
                <a:gd name="T77" fmla="*/ 48 h 203"/>
                <a:gd name="T78" fmla="*/ 200 w 1091"/>
                <a:gd name="T79" fmla="*/ 49 h 203"/>
                <a:gd name="T80" fmla="*/ 173 w 1091"/>
                <a:gd name="T81" fmla="*/ 52 h 203"/>
                <a:gd name="T82" fmla="*/ 135 w 1091"/>
                <a:gd name="T83" fmla="*/ 60 h 203"/>
                <a:gd name="T84" fmla="*/ 96 w 1091"/>
                <a:gd name="T85" fmla="*/ 70 h 203"/>
                <a:gd name="T86" fmla="*/ 65 w 1091"/>
                <a:gd name="T87" fmla="*/ 86 h 203"/>
                <a:gd name="T88" fmla="*/ 48 w 1091"/>
                <a:gd name="T89" fmla="*/ 94 h 203"/>
                <a:gd name="T90" fmla="*/ 28 w 1091"/>
                <a:gd name="T91" fmla="*/ 101 h 203"/>
                <a:gd name="T92" fmla="*/ 5 w 1091"/>
                <a:gd name="T93" fmla="*/ 85 h 203"/>
                <a:gd name="T94" fmla="*/ 1 w 1091"/>
                <a:gd name="T95" fmla="*/ 63 h 203"/>
                <a:gd name="T96" fmla="*/ 9 w 1091"/>
                <a:gd name="T97" fmla="*/ 14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1" h="203">
                  <a:moveTo>
                    <a:pt x="1038" y="0"/>
                  </a:moveTo>
                  <a:lnTo>
                    <a:pt x="1035" y="1"/>
                  </a:lnTo>
                  <a:lnTo>
                    <a:pt x="1033" y="4"/>
                  </a:lnTo>
                  <a:lnTo>
                    <a:pt x="1032" y="5"/>
                  </a:lnTo>
                  <a:lnTo>
                    <a:pt x="1035" y="6"/>
                  </a:lnTo>
                  <a:lnTo>
                    <a:pt x="1038" y="6"/>
                  </a:lnTo>
                  <a:lnTo>
                    <a:pt x="1044" y="6"/>
                  </a:lnTo>
                  <a:lnTo>
                    <a:pt x="1053" y="6"/>
                  </a:lnTo>
                  <a:lnTo>
                    <a:pt x="1066" y="5"/>
                  </a:lnTo>
                  <a:lnTo>
                    <a:pt x="1061" y="7"/>
                  </a:lnTo>
                  <a:lnTo>
                    <a:pt x="1059" y="11"/>
                  </a:lnTo>
                  <a:lnTo>
                    <a:pt x="1061" y="12"/>
                  </a:lnTo>
                  <a:lnTo>
                    <a:pt x="1071" y="13"/>
                  </a:lnTo>
                  <a:lnTo>
                    <a:pt x="1066" y="15"/>
                  </a:lnTo>
                  <a:lnTo>
                    <a:pt x="1060" y="16"/>
                  </a:lnTo>
                  <a:lnTo>
                    <a:pt x="1054" y="19"/>
                  </a:lnTo>
                  <a:lnTo>
                    <a:pt x="1048" y="21"/>
                  </a:lnTo>
                  <a:lnTo>
                    <a:pt x="1043" y="22"/>
                  </a:lnTo>
                  <a:lnTo>
                    <a:pt x="1038" y="23"/>
                  </a:lnTo>
                  <a:lnTo>
                    <a:pt x="1033" y="24"/>
                  </a:lnTo>
                  <a:lnTo>
                    <a:pt x="1031" y="24"/>
                  </a:lnTo>
                  <a:lnTo>
                    <a:pt x="1040" y="22"/>
                  </a:lnTo>
                  <a:lnTo>
                    <a:pt x="1049" y="19"/>
                  </a:lnTo>
                  <a:lnTo>
                    <a:pt x="1056" y="15"/>
                  </a:lnTo>
                  <a:lnTo>
                    <a:pt x="1054" y="13"/>
                  </a:lnTo>
                  <a:lnTo>
                    <a:pt x="1047" y="13"/>
                  </a:lnTo>
                  <a:lnTo>
                    <a:pt x="1039" y="13"/>
                  </a:lnTo>
                  <a:lnTo>
                    <a:pt x="1032" y="14"/>
                  </a:lnTo>
                  <a:lnTo>
                    <a:pt x="1025" y="15"/>
                  </a:lnTo>
                  <a:lnTo>
                    <a:pt x="1018" y="18"/>
                  </a:lnTo>
                  <a:lnTo>
                    <a:pt x="1011" y="20"/>
                  </a:lnTo>
                  <a:lnTo>
                    <a:pt x="1005" y="22"/>
                  </a:lnTo>
                  <a:lnTo>
                    <a:pt x="998" y="24"/>
                  </a:lnTo>
                  <a:lnTo>
                    <a:pt x="1003" y="28"/>
                  </a:lnTo>
                  <a:lnTo>
                    <a:pt x="1009" y="27"/>
                  </a:lnTo>
                  <a:lnTo>
                    <a:pt x="1015" y="26"/>
                  </a:lnTo>
                  <a:lnTo>
                    <a:pt x="1021" y="26"/>
                  </a:lnTo>
                  <a:lnTo>
                    <a:pt x="1016" y="29"/>
                  </a:lnTo>
                  <a:lnTo>
                    <a:pt x="1017" y="31"/>
                  </a:lnTo>
                  <a:lnTo>
                    <a:pt x="1025" y="31"/>
                  </a:lnTo>
                  <a:lnTo>
                    <a:pt x="1043" y="30"/>
                  </a:lnTo>
                  <a:lnTo>
                    <a:pt x="1040" y="30"/>
                  </a:lnTo>
                  <a:lnTo>
                    <a:pt x="1038" y="30"/>
                  </a:lnTo>
                  <a:lnTo>
                    <a:pt x="1036" y="30"/>
                  </a:lnTo>
                  <a:lnTo>
                    <a:pt x="1035" y="33"/>
                  </a:lnTo>
                  <a:lnTo>
                    <a:pt x="1041" y="35"/>
                  </a:lnTo>
                  <a:lnTo>
                    <a:pt x="1048" y="35"/>
                  </a:lnTo>
                  <a:lnTo>
                    <a:pt x="1055" y="35"/>
                  </a:lnTo>
                  <a:lnTo>
                    <a:pt x="1063" y="34"/>
                  </a:lnTo>
                  <a:lnTo>
                    <a:pt x="1070" y="31"/>
                  </a:lnTo>
                  <a:lnTo>
                    <a:pt x="1077" y="29"/>
                  </a:lnTo>
                  <a:lnTo>
                    <a:pt x="1084" y="27"/>
                  </a:lnTo>
                  <a:lnTo>
                    <a:pt x="1091" y="24"/>
                  </a:lnTo>
                  <a:lnTo>
                    <a:pt x="1084" y="28"/>
                  </a:lnTo>
                  <a:lnTo>
                    <a:pt x="1077" y="31"/>
                  </a:lnTo>
                  <a:lnTo>
                    <a:pt x="1069" y="35"/>
                  </a:lnTo>
                  <a:lnTo>
                    <a:pt x="1061" y="36"/>
                  </a:lnTo>
                  <a:lnTo>
                    <a:pt x="1054" y="38"/>
                  </a:lnTo>
                  <a:lnTo>
                    <a:pt x="1046" y="39"/>
                  </a:lnTo>
                  <a:lnTo>
                    <a:pt x="1038" y="41"/>
                  </a:lnTo>
                  <a:lnTo>
                    <a:pt x="1031" y="42"/>
                  </a:lnTo>
                  <a:lnTo>
                    <a:pt x="1023" y="43"/>
                  </a:lnTo>
                  <a:lnTo>
                    <a:pt x="1015" y="46"/>
                  </a:lnTo>
                  <a:lnTo>
                    <a:pt x="1006" y="48"/>
                  </a:lnTo>
                  <a:lnTo>
                    <a:pt x="998" y="48"/>
                  </a:lnTo>
                  <a:lnTo>
                    <a:pt x="1002" y="45"/>
                  </a:lnTo>
                  <a:lnTo>
                    <a:pt x="1007" y="43"/>
                  </a:lnTo>
                  <a:lnTo>
                    <a:pt x="1011" y="43"/>
                  </a:lnTo>
                  <a:lnTo>
                    <a:pt x="1017" y="42"/>
                  </a:lnTo>
                  <a:lnTo>
                    <a:pt x="1023" y="42"/>
                  </a:lnTo>
                  <a:lnTo>
                    <a:pt x="1028" y="39"/>
                  </a:lnTo>
                  <a:lnTo>
                    <a:pt x="1031" y="37"/>
                  </a:lnTo>
                  <a:lnTo>
                    <a:pt x="1035" y="33"/>
                  </a:lnTo>
                  <a:lnTo>
                    <a:pt x="1025" y="34"/>
                  </a:lnTo>
                  <a:lnTo>
                    <a:pt x="1016" y="35"/>
                  </a:lnTo>
                  <a:lnTo>
                    <a:pt x="1008" y="36"/>
                  </a:lnTo>
                  <a:lnTo>
                    <a:pt x="999" y="38"/>
                  </a:lnTo>
                  <a:lnTo>
                    <a:pt x="990" y="41"/>
                  </a:lnTo>
                  <a:lnTo>
                    <a:pt x="981" y="43"/>
                  </a:lnTo>
                  <a:lnTo>
                    <a:pt x="972" y="45"/>
                  </a:lnTo>
                  <a:lnTo>
                    <a:pt x="963" y="48"/>
                  </a:lnTo>
                  <a:lnTo>
                    <a:pt x="968" y="50"/>
                  </a:lnTo>
                  <a:lnTo>
                    <a:pt x="972" y="50"/>
                  </a:lnTo>
                  <a:lnTo>
                    <a:pt x="976" y="50"/>
                  </a:lnTo>
                  <a:lnTo>
                    <a:pt x="980" y="50"/>
                  </a:lnTo>
                  <a:lnTo>
                    <a:pt x="977" y="52"/>
                  </a:lnTo>
                  <a:lnTo>
                    <a:pt x="972" y="53"/>
                  </a:lnTo>
                  <a:lnTo>
                    <a:pt x="968" y="53"/>
                  </a:lnTo>
                  <a:lnTo>
                    <a:pt x="963" y="53"/>
                  </a:lnTo>
                  <a:lnTo>
                    <a:pt x="964" y="50"/>
                  </a:lnTo>
                  <a:lnTo>
                    <a:pt x="961" y="48"/>
                  </a:lnTo>
                  <a:lnTo>
                    <a:pt x="953" y="49"/>
                  </a:lnTo>
                  <a:lnTo>
                    <a:pt x="938" y="53"/>
                  </a:lnTo>
                  <a:lnTo>
                    <a:pt x="939" y="54"/>
                  </a:lnTo>
                  <a:lnTo>
                    <a:pt x="940" y="56"/>
                  </a:lnTo>
                  <a:lnTo>
                    <a:pt x="942" y="56"/>
                  </a:lnTo>
                  <a:lnTo>
                    <a:pt x="943" y="56"/>
                  </a:lnTo>
                  <a:lnTo>
                    <a:pt x="935" y="58"/>
                  </a:lnTo>
                  <a:lnTo>
                    <a:pt x="927" y="59"/>
                  </a:lnTo>
                  <a:lnTo>
                    <a:pt x="918" y="59"/>
                  </a:lnTo>
                  <a:lnTo>
                    <a:pt x="910" y="59"/>
                  </a:lnTo>
                  <a:lnTo>
                    <a:pt x="919" y="58"/>
                  </a:lnTo>
                  <a:lnTo>
                    <a:pt x="920" y="57"/>
                  </a:lnTo>
                  <a:lnTo>
                    <a:pt x="916" y="54"/>
                  </a:lnTo>
                  <a:lnTo>
                    <a:pt x="909" y="53"/>
                  </a:lnTo>
                  <a:lnTo>
                    <a:pt x="901" y="53"/>
                  </a:lnTo>
                  <a:lnTo>
                    <a:pt x="895" y="53"/>
                  </a:lnTo>
                  <a:lnTo>
                    <a:pt x="894" y="56"/>
                  </a:lnTo>
                  <a:lnTo>
                    <a:pt x="901" y="59"/>
                  </a:lnTo>
                  <a:lnTo>
                    <a:pt x="894" y="59"/>
                  </a:lnTo>
                  <a:lnTo>
                    <a:pt x="886" y="58"/>
                  </a:lnTo>
                  <a:lnTo>
                    <a:pt x="880" y="58"/>
                  </a:lnTo>
                  <a:lnTo>
                    <a:pt x="874" y="60"/>
                  </a:lnTo>
                  <a:lnTo>
                    <a:pt x="866" y="62"/>
                  </a:lnTo>
                  <a:lnTo>
                    <a:pt x="856" y="65"/>
                  </a:lnTo>
                  <a:lnTo>
                    <a:pt x="843" y="67"/>
                  </a:lnTo>
                  <a:lnTo>
                    <a:pt x="830" y="69"/>
                  </a:lnTo>
                  <a:lnTo>
                    <a:pt x="817" y="71"/>
                  </a:lnTo>
                  <a:lnTo>
                    <a:pt x="804" y="72"/>
                  </a:lnTo>
                  <a:lnTo>
                    <a:pt x="794" y="71"/>
                  </a:lnTo>
                  <a:lnTo>
                    <a:pt x="786" y="69"/>
                  </a:lnTo>
                  <a:lnTo>
                    <a:pt x="792" y="67"/>
                  </a:lnTo>
                  <a:lnTo>
                    <a:pt x="788" y="65"/>
                  </a:lnTo>
                  <a:lnTo>
                    <a:pt x="779" y="62"/>
                  </a:lnTo>
                  <a:lnTo>
                    <a:pt x="765" y="62"/>
                  </a:lnTo>
                  <a:lnTo>
                    <a:pt x="752" y="64"/>
                  </a:lnTo>
                  <a:lnTo>
                    <a:pt x="743" y="65"/>
                  </a:lnTo>
                  <a:lnTo>
                    <a:pt x="741" y="69"/>
                  </a:lnTo>
                  <a:lnTo>
                    <a:pt x="749" y="75"/>
                  </a:lnTo>
                  <a:lnTo>
                    <a:pt x="728" y="74"/>
                  </a:lnTo>
                  <a:lnTo>
                    <a:pt x="706" y="73"/>
                  </a:lnTo>
                  <a:lnTo>
                    <a:pt x="685" y="73"/>
                  </a:lnTo>
                  <a:lnTo>
                    <a:pt x="664" y="72"/>
                  </a:lnTo>
                  <a:lnTo>
                    <a:pt x="644" y="72"/>
                  </a:lnTo>
                  <a:lnTo>
                    <a:pt x="622" y="73"/>
                  </a:lnTo>
                  <a:lnTo>
                    <a:pt x="601" y="75"/>
                  </a:lnTo>
                  <a:lnTo>
                    <a:pt x="579" y="79"/>
                  </a:lnTo>
                  <a:lnTo>
                    <a:pt x="580" y="81"/>
                  </a:lnTo>
                  <a:lnTo>
                    <a:pt x="580" y="83"/>
                  </a:lnTo>
                  <a:lnTo>
                    <a:pt x="577" y="86"/>
                  </a:lnTo>
                  <a:lnTo>
                    <a:pt x="573" y="87"/>
                  </a:lnTo>
                  <a:lnTo>
                    <a:pt x="575" y="86"/>
                  </a:lnTo>
                  <a:lnTo>
                    <a:pt x="576" y="84"/>
                  </a:lnTo>
                  <a:lnTo>
                    <a:pt x="576" y="82"/>
                  </a:lnTo>
                  <a:lnTo>
                    <a:pt x="564" y="82"/>
                  </a:lnTo>
                  <a:lnTo>
                    <a:pt x="553" y="82"/>
                  </a:lnTo>
                  <a:lnTo>
                    <a:pt x="540" y="82"/>
                  </a:lnTo>
                  <a:lnTo>
                    <a:pt x="528" y="83"/>
                  </a:lnTo>
                  <a:lnTo>
                    <a:pt x="517" y="84"/>
                  </a:lnTo>
                  <a:lnTo>
                    <a:pt x="505" y="87"/>
                  </a:lnTo>
                  <a:lnTo>
                    <a:pt x="494" y="89"/>
                  </a:lnTo>
                  <a:lnTo>
                    <a:pt x="482" y="90"/>
                  </a:lnTo>
                  <a:lnTo>
                    <a:pt x="471" y="92"/>
                  </a:lnTo>
                  <a:lnTo>
                    <a:pt x="459" y="95"/>
                  </a:lnTo>
                  <a:lnTo>
                    <a:pt x="448" y="96"/>
                  </a:lnTo>
                  <a:lnTo>
                    <a:pt x="436" y="97"/>
                  </a:lnTo>
                  <a:lnTo>
                    <a:pt x="425" y="98"/>
                  </a:lnTo>
                  <a:lnTo>
                    <a:pt x="412" y="99"/>
                  </a:lnTo>
                  <a:lnTo>
                    <a:pt x="400" y="99"/>
                  </a:lnTo>
                  <a:lnTo>
                    <a:pt x="389" y="98"/>
                  </a:lnTo>
                  <a:lnTo>
                    <a:pt x="377" y="101"/>
                  </a:lnTo>
                  <a:lnTo>
                    <a:pt x="364" y="103"/>
                  </a:lnTo>
                  <a:lnTo>
                    <a:pt x="347" y="105"/>
                  </a:lnTo>
                  <a:lnTo>
                    <a:pt x="330" y="109"/>
                  </a:lnTo>
                  <a:lnTo>
                    <a:pt x="311" y="112"/>
                  </a:lnTo>
                  <a:lnTo>
                    <a:pt x="292" y="115"/>
                  </a:lnTo>
                  <a:lnTo>
                    <a:pt x="271" y="120"/>
                  </a:lnTo>
                  <a:lnTo>
                    <a:pt x="251" y="125"/>
                  </a:lnTo>
                  <a:lnTo>
                    <a:pt x="231" y="129"/>
                  </a:lnTo>
                  <a:lnTo>
                    <a:pt x="211" y="135"/>
                  </a:lnTo>
                  <a:lnTo>
                    <a:pt x="192" y="141"/>
                  </a:lnTo>
                  <a:lnTo>
                    <a:pt x="173" y="148"/>
                  </a:lnTo>
                  <a:lnTo>
                    <a:pt x="157" y="156"/>
                  </a:lnTo>
                  <a:lnTo>
                    <a:pt x="142" y="164"/>
                  </a:lnTo>
                  <a:lnTo>
                    <a:pt x="130" y="173"/>
                  </a:lnTo>
                  <a:lnTo>
                    <a:pt x="119" y="182"/>
                  </a:lnTo>
                  <a:lnTo>
                    <a:pt x="113" y="185"/>
                  </a:lnTo>
                  <a:lnTo>
                    <a:pt x="105" y="187"/>
                  </a:lnTo>
                  <a:lnTo>
                    <a:pt x="96" y="189"/>
                  </a:lnTo>
                  <a:lnTo>
                    <a:pt x="87" y="193"/>
                  </a:lnTo>
                  <a:lnTo>
                    <a:pt x="77" y="196"/>
                  </a:lnTo>
                  <a:lnTo>
                    <a:pt x="66" y="200"/>
                  </a:lnTo>
                  <a:lnTo>
                    <a:pt x="56" y="202"/>
                  </a:lnTo>
                  <a:lnTo>
                    <a:pt x="45" y="203"/>
                  </a:lnTo>
                  <a:lnTo>
                    <a:pt x="29" y="193"/>
                  </a:lnTo>
                  <a:lnTo>
                    <a:pt x="18" y="182"/>
                  </a:lnTo>
                  <a:lnTo>
                    <a:pt x="11" y="171"/>
                  </a:lnTo>
                  <a:lnTo>
                    <a:pt x="6" y="159"/>
                  </a:lnTo>
                  <a:lnTo>
                    <a:pt x="3" y="148"/>
                  </a:lnTo>
                  <a:lnTo>
                    <a:pt x="2" y="136"/>
                  </a:lnTo>
                  <a:lnTo>
                    <a:pt x="2" y="126"/>
                  </a:lnTo>
                  <a:lnTo>
                    <a:pt x="0" y="115"/>
                  </a:lnTo>
                  <a:lnTo>
                    <a:pt x="2" y="87"/>
                  </a:lnTo>
                  <a:lnTo>
                    <a:pt x="9" y="58"/>
                  </a:lnTo>
                  <a:lnTo>
                    <a:pt x="18" y="29"/>
                  </a:lnTo>
                  <a:lnTo>
                    <a:pt x="27" y="0"/>
                  </a:lnTo>
                  <a:lnTo>
                    <a:pt x="1038"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94" name="Freeform 44">
              <a:extLst>
                <a:ext uri="{FF2B5EF4-FFF2-40B4-BE49-F238E27FC236}">
                  <a16:creationId xmlns:a16="http://schemas.microsoft.com/office/drawing/2014/main" id="{6C0E77A5-DCCA-4F60-BFFB-BCAAF8A1AA76}"/>
                </a:ext>
              </a:extLst>
            </p:cNvPr>
            <p:cNvSpPr>
              <a:spLocks/>
            </p:cNvSpPr>
            <p:nvPr/>
          </p:nvSpPr>
          <p:spPr bwMode="auto">
            <a:xfrm>
              <a:off x="3772" y="1394"/>
              <a:ext cx="311" cy="51"/>
            </a:xfrm>
            <a:custGeom>
              <a:avLst/>
              <a:gdLst>
                <a:gd name="T0" fmla="*/ 3 w 623"/>
                <a:gd name="T1" fmla="*/ 36 h 103"/>
                <a:gd name="T2" fmla="*/ 18 w 623"/>
                <a:gd name="T3" fmla="*/ 21 h 103"/>
                <a:gd name="T4" fmla="*/ 32 w 623"/>
                <a:gd name="T5" fmla="*/ 10 h 103"/>
                <a:gd name="T6" fmla="*/ 57 w 623"/>
                <a:gd name="T7" fmla="*/ 5 h 103"/>
                <a:gd name="T8" fmla="*/ 94 w 623"/>
                <a:gd name="T9" fmla="*/ 1 h 103"/>
                <a:gd name="T10" fmla="*/ 138 w 623"/>
                <a:gd name="T11" fmla="*/ 2 h 103"/>
                <a:gd name="T12" fmla="*/ 161 w 623"/>
                <a:gd name="T13" fmla="*/ 3 h 103"/>
                <a:gd name="T14" fmla="*/ 179 w 623"/>
                <a:gd name="T15" fmla="*/ 1 h 103"/>
                <a:gd name="T16" fmla="*/ 187 w 623"/>
                <a:gd name="T17" fmla="*/ 8 h 103"/>
                <a:gd name="T18" fmla="*/ 184 w 623"/>
                <a:gd name="T19" fmla="*/ 9 h 103"/>
                <a:gd name="T20" fmla="*/ 193 w 623"/>
                <a:gd name="T21" fmla="*/ 13 h 103"/>
                <a:gd name="T22" fmla="*/ 211 w 623"/>
                <a:gd name="T23" fmla="*/ 13 h 103"/>
                <a:gd name="T24" fmla="*/ 234 w 623"/>
                <a:gd name="T25" fmla="*/ 11 h 103"/>
                <a:gd name="T26" fmla="*/ 235 w 623"/>
                <a:gd name="T27" fmla="*/ 8 h 103"/>
                <a:gd name="T28" fmla="*/ 243 w 623"/>
                <a:gd name="T29" fmla="*/ 6 h 103"/>
                <a:gd name="T30" fmla="*/ 257 w 623"/>
                <a:gd name="T31" fmla="*/ 4 h 103"/>
                <a:gd name="T32" fmla="*/ 252 w 623"/>
                <a:gd name="T33" fmla="*/ 4 h 103"/>
                <a:gd name="T34" fmla="*/ 242 w 623"/>
                <a:gd name="T35" fmla="*/ 6 h 103"/>
                <a:gd name="T36" fmla="*/ 244 w 623"/>
                <a:gd name="T37" fmla="*/ 11 h 103"/>
                <a:gd name="T38" fmla="*/ 256 w 623"/>
                <a:gd name="T39" fmla="*/ 10 h 103"/>
                <a:gd name="T40" fmla="*/ 249 w 623"/>
                <a:gd name="T41" fmla="*/ 12 h 103"/>
                <a:gd name="T42" fmla="*/ 244 w 623"/>
                <a:gd name="T43" fmla="*/ 14 h 103"/>
                <a:gd name="T44" fmla="*/ 235 w 623"/>
                <a:gd name="T45" fmla="*/ 14 h 103"/>
                <a:gd name="T46" fmla="*/ 235 w 623"/>
                <a:gd name="T47" fmla="*/ 14 h 103"/>
                <a:gd name="T48" fmla="*/ 222 w 623"/>
                <a:gd name="T49" fmla="*/ 12 h 103"/>
                <a:gd name="T50" fmla="*/ 206 w 623"/>
                <a:gd name="T51" fmla="*/ 15 h 103"/>
                <a:gd name="T52" fmla="*/ 215 w 623"/>
                <a:gd name="T53" fmla="*/ 17 h 103"/>
                <a:gd name="T54" fmla="*/ 213 w 623"/>
                <a:gd name="T55" fmla="*/ 20 h 103"/>
                <a:gd name="T56" fmla="*/ 218 w 623"/>
                <a:gd name="T57" fmla="*/ 21 h 103"/>
                <a:gd name="T58" fmla="*/ 220 w 623"/>
                <a:gd name="T59" fmla="*/ 25 h 103"/>
                <a:gd name="T60" fmla="*/ 226 w 623"/>
                <a:gd name="T61" fmla="*/ 26 h 103"/>
                <a:gd name="T62" fmla="*/ 243 w 623"/>
                <a:gd name="T63" fmla="*/ 26 h 103"/>
                <a:gd name="T64" fmla="*/ 249 w 623"/>
                <a:gd name="T65" fmla="*/ 24 h 103"/>
                <a:gd name="T66" fmla="*/ 253 w 623"/>
                <a:gd name="T67" fmla="*/ 26 h 103"/>
                <a:gd name="T68" fmla="*/ 262 w 623"/>
                <a:gd name="T69" fmla="*/ 25 h 103"/>
                <a:gd name="T70" fmla="*/ 267 w 623"/>
                <a:gd name="T71" fmla="*/ 22 h 103"/>
                <a:gd name="T72" fmla="*/ 276 w 623"/>
                <a:gd name="T73" fmla="*/ 24 h 103"/>
                <a:gd name="T74" fmla="*/ 282 w 623"/>
                <a:gd name="T75" fmla="*/ 22 h 103"/>
                <a:gd name="T76" fmla="*/ 290 w 623"/>
                <a:gd name="T77" fmla="*/ 22 h 103"/>
                <a:gd name="T78" fmla="*/ 300 w 623"/>
                <a:gd name="T79" fmla="*/ 22 h 103"/>
                <a:gd name="T80" fmla="*/ 285 w 623"/>
                <a:gd name="T81" fmla="*/ 24 h 103"/>
                <a:gd name="T82" fmla="*/ 268 w 623"/>
                <a:gd name="T83" fmla="*/ 28 h 103"/>
                <a:gd name="T84" fmla="*/ 259 w 623"/>
                <a:gd name="T85" fmla="*/ 28 h 103"/>
                <a:gd name="T86" fmla="*/ 255 w 623"/>
                <a:gd name="T87" fmla="*/ 29 h 103"/>
                <a:gd name="T88" fmla="*/ 250 w 623"/>
                <a:gd name="T89" fmla="*/ 32 h 103"/>
                <a:gd name="T90" fmla="*/ 260 w 623"/>
                <a:gd name="T91" fmla="*/ 34 h 103"/>
                <a:gd name="T92" fmla="*/ 273 w 623"/>
                <a:gd name="T93" fmla="*/ 30 h 103"/>
                <a:gd name="T94" fmla="*/ 278 w 623"/>
                <a:gd name="T95" fmla="*/ 30 h 103"/>
                <a:gd name="T96" fmla="*/ 287 w 623"/>
                <a:gd name="T97" fmla="*/ 32 h 103"/>
                <a:gd name="T98" fmla="*/ 282 w 623"/>
                <a:gd name="T99" fmla="*/ 36 h 103"/>
                <a:gd name="T100" fmla="*/ 296 w 623"/>
                <a:gd name="T101" fmla="*/ 36 h 103"/>
                <a:gd name="T102" fmla="*/ 294 w 623"/>
                <a:gd name="T103" fmla="*/ 39 h 103"/>
                <a:gd name="T104" fmla="*/ 275 w 623"/>
                <a:gd name="T105" fmla="*/ 39 h 103"/>
                <a:gd name="T106" fmla="*/ 278 w 623"/>
                <a:gd name="T107" fmla="*/ 42 h 103"/>
                <a:gd name="T108" fmla="*/ 277 w 623"/>
                <a:gd name="T109" fmla="*/ 47 h 103"/>
                <a:gd name="T110" fmla="*/ 303 w 623"/>
                <a:gd name="T111" fmla="*/ 48 h 103"/>
                <a:gd name="T112" fmla="*/ 311 w 623"/>
                <a:gd name="T113" fmla="*/ 50 h 103"/>
                <a:gd name="T114" fmla="*/ 309 w 623"/>
                <a:gd name="T115" fmla="*/ 51 h 1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3" h="103">
                  <a:moveTo>
                    <a:pt x="0" y="103"/>
                  </a:moveTo>
                  <a:lnTo>
                    <a:pt x="3" y="91"/>
                  </a:lnTo>
                  <a:lnTo>
                    <a:pt x="5" y="81"/>
                  </a:lnTo>
                  <a:lnTo>
                    <a:pt x="7" y="72"/>
                  </a:lnTo>
                  <a:lnTo>
                    <a:pt x="11" y="65"/>
                  </a:lnTo>
                  <a:lnTo>
                    <a:pt x="21" y="59"/>
                  </a:lnTo>
                  <a:lnTo>
                    <a:pt x="29" y="51"/>
                  </a:lnTo>
                  <a:lnTo>
                    <a:pt x="37" y="43"/>
                  </a:lnTo>
                  <a:lnTo>
                    <a:pt x="44" y="35"/>
                  </a:lnTo>
                  <a:lnTo>
                    <a:pt x="48" y="30"/>
                  </a:lnTo>
                  <a:lnTo>
                    <a:pt x="55" y="25"/>
                  </a:lnTo>
                  <a:lnTo>
                    <a:pt x="65" y="21"/>
                  </a:lnTo>
                  <a:lnTo>
                    <a:pt x="76" y="17"/>
                  </a:lnTo>
                  <a:lnTo>
                    <a:pt x="89" y="14"/>
                  </a:lnTo>
                  <a:lnTo>
                    <a:pt x="102" y="12"/>
                  </a:lnTo>
                  <a:lnTo>
                    <a:pt x="114" y="10"/>
                  </a:lnTo>
                  <a:lnTo>
                    <a:pt x="124" y="10"/>
                  </a:lnTo>
                  <a:lnTo>
                    <a:pt x="146" y="6"/>
                  </a:lnTo>
                  <a:lnTo>
                    <a:pt x="167" y="3"/>
                  </a:lnTo>
                  <a:lnTo>
                    <a:pt x="189" y="2"/>
                  </a:lnTo>
                  <a:lnTo>
                    <a:pt x="211" y="0"/>
                  </a:lnTo>
                  <a:lnTo>
                    <a:pt x="233" y="2"/>
                  </a:lnTo>
                  <a:lnTo>
                    <a:pt x="254" y="2"/>
                  </a:lnTo>
                  <a:lnTo>
                    <a:pt x="276" y="4"/>
                  </a:lnTo>
                  <a:lnTo>
                    <a:pt x="297" y="5"/>
                  </a:lnTo>
                  <a:lnTo>
                    <a:pt x="305" y="6"/>
                  </a:lnTo>
                  <a:lnTo>
                    <a:pt x="314" y="6"/>
                  </a:lnTo>
                  <a:lnTo>
                    <a:pt x="323" y="6"/>
                  </a:lnTo>
                  <a:lnTo>
                    <a:pt x="332" y="6"/>
                  </a:lnTo>
                  <a:lnTo>
                    <a:pt x="342" y="5"/>
                  </a:lnTo>
                  <a:lnTo>
                    <a:pt x="351" y="4"/>
                  </a:lnTo>
                  <a:lnTo>
                    <a:pt x="359" y="3"/>
                  </a:lnTo>
                  <a:lnTo>
                    <a:pt x="368" y="2"/>
                  </a:lnTo>
                  <a:lnTo>
                    <a:pt x="367" y="7"/>
                  </a:lnTo>
                  <a:lnTo>
                    <a:pt x="369" y="13"/>
                  </a:lnTo>
                  <a:lnTo>
                    <a:pt x="374" y="17"/>
                  </a:lnTo>
                  <a:lnTo>
                    <a:pt x="380" y="17"/>
                  </a:lnTo>
                  <a:lnTo>
                    <a:pt x="376" y="19"/>
                  </a:lnTo>
                  <a:lnTo>
                    <a:pt x="372" y="19"/>
                  </a:lnTo>
                  <a:lnTo>
                    <a:pt x="368" y="19"/>
                  </a:lnTo>
                  <a:lnTo>
                    <a:pt x="367" y="20"/>
                  </a:lnTo>
                  <a:lnTo>
                    <a:pt x="373" y="23"/>
                  </a:lnTo>
                  <a:lnTo>
                    <a:pt x="380" y="25"/>
                  </a:lnTo>
                  <a:lnTo>
                    <a:pt x="387" y="27"/>
                  </a:lnTo>
                  <a:lnTo>
                    <a:pt x="391" y="27"/>
                  </a:lnTo>
                  <a:lnTo>
                    <a:pt x="402" y="26"/>
                  </a:lnTo>
                  <a:lnTo>
                    <a:pt x="413" y="26"/>
                  </a:lnTo>
                  <a:lnTo>
                    <a:pt x="423" y="26"/>
                  </a:lnTo>
                  <a:lnTo>
                    <a:pt x="435" y="26"/>
                  </a:lnTo>
                  <a:lnTo>
                    <a:pt x="446" y="25"/>
                  </a:lnTo>
                  <a:lnTo>
                    <a:pt x="457" y="23"/>
                  </a:lnTo>
                  <a:lnTo>
                    <a:pt x="468" y="22"/>
                  </a:lnTo>
                  <a:lnTo>
                    <a:pt x="479" y="19"/>
                  </a:lnTo>
                  <a:lnTo>
                    <a:pt x="476" y="17"/>
                  </a:lnTo>
                  <a:lnTo>
                    <a:pt x="473" y="15"/>
                  </a:lnTo>
                  <a:lnTo>
                    <a:pt x="470" y="17"/>
                  </a:lnTo>
                  <a:lnTo>
                    <a:pt x="467" y="17"/>
                  </a:lnTo>
                  <a:lnTo>
                    <a:pt x="474" y="14"/>
                  </a:lnTo>
                  <a:lnTo>
                    <a:pt x="480" y="13"/>
                  </a:lnTo>
                  <a:lnTo>
                    <a:pt x="487" y="12"/>
                  </a:lnTo>
                  <a:lnTo>
                    <a:pt x="494" y="11"/>
                  </a:lnTo>
                  <a:lnTo>
                    <a:pt x="501" y="10"/>
                  </a:lnTo>
                  <a:lnTo>
                    <a:pt x="508" y="9"/>
                  </a:lnTo>
                  <a:lnTo>
                    <a:pt x="514" y="9"/>
                  </a:lnTo>
                  <a:lnTo>
                    <a:pt x="521" y="7"/>
                  </a:lnTo>
                  <a:lnTo>
                    <a:pt x="516" y="9"/>
                  </a:lnTo>
                  <a:lnTo>
                    <a:pt x="510" y="9"/>
                  </a:lnTo>
                  <a:lnTo>
                    <a:pt x="504" y="9"/>
                  </a:lnTo>
                  <a:lnTo>
                    <a:pt x="498" y="10"/>
                  </a:lnTo>
                  <a:lnTo>
                    <a:pt x="493" y="10"/>
                  </a:lnTo>
                  <a:lnTo>
                    <a:pt x="488" y="11"/>
                  </a:lnTo>
                  <a:lnTo>
                    <a:pt x="485" y="13"/>
                  </a:lnTo>
                  <a:lnTo>
                    <a:pt x="482" y="17"/>
                  </a:lnTo>
                  <a:lnTo>
                    <a:pt x="482" y="20"/>
                  </a:lnTo>
                  <a:lnTo>
                    <a:pt x="485" y="21"/>
                  </a:lnTo>
                  <a:lnTo>
                    <a:pt x="489" y="22"/>
                  </a:lnTo>
                  <a:lnTo>
                    <a:pt x="494" y="22"/>
                  </a:lnTo>
                  <a:lnTo>
                    <a:pt x="501" y="21"/>
                  </a:lnTo>
                  <a:lnTo>
                    <a:pt x="506" y="21"/>
                  </a:lnTo>
                  <a:lnTo>
                    <a:pt x="512" y="20"/>
                  </a:lnTo>
                  <a:lnTo>
                    <a:pt x="518" y="21"/>
                  </a:lnTo>
                  <a:lnTo>
                    <a:pt x="509" y="22"/>
                  </a:lnTo>
                  <a:lnTo>
                    <a:pt x="501" y="23"/>
                  </a:lnTo>
                  <a:lnTo>
                    <a:pt x="498" y="25"/>
                  </a:lnTo>
                  <a:lnTo>
                    <a:pt x="504" y="27"/>
                  </a:lnTo>
                  <a:lnTo>
                    <a:pt x="499" y="28"/>
                  </a:lnTo>
                  <a:lnTo>
                    <a:pt x="495" y="29"/>
                  </a:lnTo>
                  <a:lnTo>
                    <a:pt x="489" y="29"/>
                  </a:lnTo>
                  <a:lnTo>
                    <a:pt x="485" y="29"/>
                  </a:lnTo>
                  <a:lnTo>
                    <a:pt x="480" y="29"/>
                  </a:lnTo>
                  <a:lnTo>
                    <a:pt x="474" y="29"/>
                  </a:lnTo>
                  <a:lnTo>
                    <a:pt x="470" y="29"/>
                  </a:lnTo>
                  <a:lnTo>
                    <a:pt x="465" y="30"/>
                  </a:lnTo>
                  <a:lnTo>
                    <a:pt x="466" y="30"/>
                  </a:lnTo>
                  <a:lnTo>
                    <a:pt x="468" y="29"/>
                  </a:lnTo>
                  <a:lnTo>
                    <a:pt x="470" y="28"/>
                  </a:lnTo>
                  <a:lnTo>
                    <a:pt x="471" y="27"/>
                  </a:lnTo>
                  <a:lnTo>
                    <a:pt x="463" y="26"/>
                  </a:lnTo>
                  <a:lnTo>
                    <a:pt x="455" y="25"/>
                  </a:lnTo>
                  <a:lnTo>
                    <a:pt x="445" y="25"/>
                  </a:lnTo>
                  <a:lnTo>
                    <a:pt x="437" y="26"/>
                  </a:lnTo>
                  <a:lnTo>
                    <a:pt x="429" y="27"/>
                  </a:lnTo>
                  <a:lnTo>
                    <a:pt x="421" y="28"/>
                  </a:lnTo>
                  <a:lnTo>
                    <a:pt x="413" y="30"/>
                  </a:lnTo>
                  <a:lnTo>
                    <a:pt x="405" y="33"/>
                  </a:lnTo>
                  <a:lnTo>
                    <a:pt x="413" y="36"/>
                  </a:lnTo>
                  <a:lnTo>
                    <a:pt x="422" y="36"/>
                  </a:lnTo>
                  <a:lnTo>
                    <a:pt x="430" y="34"/>
                  </a:lnTo>
                  <a:lnTo>
                    <a:pt x="438" y="33"/>
                  </a:lnTo>
                  <a:lnTo>
                    <a:pt x="434" y="35"/>
                  </a:lnTo>
                  <a:lnTo>
                    <a:pt x="430" y="37"/>
                  </a:lnTo>
                  <a:lnTo>
                    <a:pt x="426" y="40"/>
                  </a:lnTo>
                  <a:lnTo>
                    <a:pt x="423" y="42"/>
                  </a:lnTo>
                  <a:lnTo>
                    <a:pt x="423" y="43"/>
                  </a:lnTo>
                  <a:lnTo>
                    <a:pt x="427" y="44"/>
                  </a:lnTo>
                  <a:lnTo>
                    <a:pt x="436" y="43"/>
                  </a:lnTo>
                  <a:lnTo>
                    <a:pt x="450" y="42"/>
                  </a:lnTo>
                  <a:lnTo>
                    <a:pt x="445" y="45"/>
                  </a:lnTo>
                  <a:lnTo>
                    <a:pt x="442" y="49"/>
                  </a:lnTo>
                  <a:lnTo>
                    <a:pt x="440" y="51"/>
                  </a:lnTo>
                  <a:lnTo>
                    <a:pt x="440" y="53"/>
                  </a:lnTo>
                  <a:lnTo>
                    <a:pt x="441" y="55"/>
                  </a:lnTo>
                  <a:lnTo>
                    <a:pt x="445" y="56"/>
                  </a:lnTo>
                  <a:lnTo>
                    <a:pt x="453" y="53"/>
                  </a:lnTo>
                  <a:lnTo>
                    <a:pt x="465" y="50"/>
                  </a:lnTo>
                  <a:lnTo>
                    <a:pt x="472" y="53"/>
                  </a:lnTo>
                  <a:lnTo>
                    <a:pt x="480" y="55"/>
                  </a:lnTo>
                  <a:lnTo>
                    <a:pt x="486" y="53"/>
                  </a:lnTo>
                  <a:lnTo>
                    <a:pt x="485" y="50"/>
                  </a:lnTo>
                  <a:lnTo>
                    <a:pt x="489" y="51"/>
                  </a:lnTo>
                  <a:lnTo>
                    <a:pt x="495" y="50"/>
                  </a:lnTo>
                  <a:lnTo>
                    <a:pt x="499" y="49"/>
                  </a:lnTo>
                  <a:lnTo>
                    <a:pt x="504" y="48"/>
                  </a:lnTo>
                  <a:lnTo>
                    <a:pt x="504" y="49"/>
                  </a:lnTo>
                  <a:lnTo>
                    <a:pt x="505" y="51"/>
                  </a:lnTo>
                  <a:lnTo>
                    <a:pt x="506" y="52"/>
                  </a:lnTo>
                  <a:lnTo>
                    <a:pt x="513" y="49"/>
                  </a:lnTo>
                  <a:lnTo>
                    <a:pt x="519" y="49"/>
                  </a:lnTo>
                  <a:lnTo>
                    <a:pt x="525" y="50"/>
                  </a:lnTo>
                  <a:lnTo>
                    <a:pt x="533" y="50"/>
                  </a:lnTo>
                  <a:lnTo>
                    <a:pt x="534" y="49"/>
                  </a:lnTo>
                  <a:lnTo>
                    <a:pt x="535" y="48"/>
                  </a:lnTo>
                  <a:lnTo>
                    <a:pt x="535" y="45"/>
                  </a:lnTo>
                  <a:lnTo>
                    <a:pt x="535" y="43"/>
                  </a:lnTo>
                  <a:lnTo>
                    <a:pt x="541" y="45"/>
                  </a:lnTo>
                  <a:lnTo>
                    <a:pt x="548" y="48"/>
                  </a:lnTo>
                  <a:lnTo>
                    <a:pt x="553" y="48"/>
                  </a:lnTo>
                  <a:lnTo>
                    <a:pt x="558" y="49"/>
                  </a:lnTo>
                  <a:lnTo>
                    <a:pt x="562" y="48"/>
                  </a:lnTo>
                  <a:lnTo>
                    <a:pt x="564" y="48"/>
                  </a:lnTo>
                  <a:lnTo>
                    <a:pt x="565" y="45"/>
                  </a:lnTo>
                  <a:lnTo>
                    <a:pt x="564" y="44"/>
                  </a:lnTo>
                  <a:lnTo>
                    <a:pt x="570" y="44"/>
                  </a:lnTo>
                  <a:lnTo>
                    <a:pt x="574" y="44"/>
                  </a:lnTo>
                  <a:lnTo>
                    <a:pt x="580" y="44"/>
                  </a:lnTo>
                  <a:lnTo>
                    <a:pt x="585" y="45"/>
                  </a:lnTo>
                  <a:lnTo>
                    <a:pt x="591" y="45"/>
                  </a:lnTo>
                  <a:lnTo>
                    <a:pt x="595" y="45"/>
                  </a:lnTo>
                  <a:lnTo>
                    <a:pt x="601" y="45"/>
                  </a:lnTo>
                  <a:lnTo>
                    <a:pt x="607" y="44"/>
                  </a:lnTo>
                  <a:lnTo>
                    <a:pt x="595" y="45"/>
                  </a:lnTo>
                  <a:lnTo>
                    <a:pt x="584" y="47"/>
                  </a:lnTo>
                  <a:lnTo>
                    <a:pt x="571" y="48"/>
                  </a:lnTo>
                  <a:lnTo>
                    <a:pt x="559" y="49"/>
                  </a:lnTo>
                  <a:lnTo>
                    <a:pt x="549" y="51"/>
                  </a:lnTo>
                  <a:lnTo>
                    <a:pt x="541" y="53"/>
                  </a:lnTo>
                  <a:lnTo>
                    <a:pt x="536" y="57"/>
                  </a:lnTo>
                  <a:lnTo>
                    <a:pt x="535" y="61"/>
                  </a:lnTo>
                  <a:lnTo>
                    <a:pt x="529" y="59"/>
                  </a:lnTo>
                  <a:lnTo>
                    <a:pt x="524" y="58"/>
                  </a:lnTo>
                  <a:lnTo>
                    <a:pt x="518" y="56"/>
                  </a:lnTo>
                  <a:lnTo>
                    <a:pt x="513" y="56"/>
                  </a:lnTo>
                  <a:lnTo>
                    <a:pt x="510" y="56"/>
                  </a:lnTo>
                  <a:lnTo>
                    <a:pt x="509" y="56"/>
                  </a:lnTo>
                  <a:lnTo>
                    <a:pt x="510" y="58"/>
                  </a:lnTo>
                  <a:lnTo>
                    <a:pt x="516" y="61"/>
                  </a:lnTo>
                  <a:lnTo>
                    <a:pt x="511" y="64"/>
                  </a:lnTo>
                  <a:lnTo>
                    <a:pt x="505" y="64"/>
                  </a:lnTo>
                  <a:lnTo>
                    <a:pt x="501" y="65"/>
                  </a:lnTo>
                  <a:lnTo>
                    <a:pt x="496" y="67"/>
                  </a:lnTo>
                  <a:lnTo>
                    <a:pt x="502" y="68"/>
                  </a:lnTo>
                  <a:lnTo>
                    <a:pt x="510" y="68"/>
                  </a:lnTo>
                  <a:lnTo>
                    <a:pt x="520" y="68"/>
                  </a:lnTo>
                  <a:lnTo>
                    <a:pt x="529" y="67"/>
                  </a:lnTo>
                  <a:lnTo>
                    <a:pt x="539" y="66"/>
                  </a:lnTo>
                  <a:lnTo>
                    <a:pt x="544" y="64"/>
                  </a:lnTo>
                  <a:lnTo>
                    <a:pt x="547" y="61"/>
                  </a:lnTo>
                  <a:lnTo>
                    <a:pt x="544" y="58"/>
                  </a:lnTo>
                  <a:lnTo>
                    <a:pt x="550" y="58"/>
                  </a:lnTo>
                  <a:lnTo>
                    <a:pt x="555" y="58"/>
                  </a:lnTo>
                  <a:lnTo>
                    <a:pt x="557" y="60"/>
                  </a:lnTo>
                  <a:lnTo>
                    <a:pt x="555" y="64"/>
                  </a:lnTo>
                  <a:lnTo>
                    <a:pt x="562" y="66"/>
                  </a:lnTo>
                  <a:lnTo>
                    <a:pt x="568" y="65"/>
                  </a:lnTo>
                  <a:lnTo>
                    <a:pt x="574" y="64"/>
                  </a:lnTo>
                  <a:lnTo>
                    <a:pt x="580" y="67"/>
                  </a:lnTo>
                  <a:lnTo>
                    <a:pt x="574" y="68"/>
                  </a:lnTo>
                  <a:lnTo>
                    <a:pt x="570" y="71"/>
                  </a:lnTo>
                  <a:lnTo>
                    <a:pt x="565" y="72"/>
                  </a:lnTo>
                  <a:lnTo>
                    <a:pt x="565" y="74"/>
                  </a:lnTo>
                  <a:lnTo>
                    <a:pt x="569" y="75"/>
                  </a:lnTo>
                  <a:lnTo>
                    <a:pt x="577" y="75"/>
                  </a:lnTo>
                  <a:lnTo>
                    <a:pt x="593" y="73"/>
                  </a:lnTo>
                  <a:lnTo>
                    <a:pt x="617" y="70"/>
                  </a:lnTo>
                  <a:lnTo>
                    <a:pt x="608" y="74"/>
                  </a:lnTo>
                  <a:lnTo>
                    <a:pt x="599" y="78"/>
                  </a:lnTo>
                  <a:lnTo>
                    <a:pt x="589" y="79"/>
                  </a:lnTo>
                  <a:lnTo>
                    <a:pt x="579" y="79"/>
                  </a:lnTo>
                  <a:lnTo>
                    <a:pt x="570" y="78"/>
                  </a:lnTo>
                  <a:lnTo>
                    <a:pt x="559" y="78"/>
                  </a:lnTo>
                  <a:lnTo>
                    <a:pt x="550" y="79"/>
                  </a:lnTo>
                  <a:lnTo>
                    <a:pt x="541" y="81"/>
                  </a:lnTo>
                  <a:lnTo>
                    <a:pt x="546" y="83"/>
                  </a:lnTo>
                  <a:lnTo>
                    <a:pt x="551" y="83"/>
                  </a:lnTo>
                  <a:lnTo>
                    <a:pt x="556" y="85"/>
                  </a:lnTo>
                  <a:lnTo>
                    <a:pt x="561" y="87"/>
                  </a:lnTo>
                  <a:lnTo>
                    <a:pt x="551" y="89"/>
                  </a:lnTo>
                  <a:lnTo>
                    <a:pt x="550" y="93"/>
                  </a:lnTo>
                  <a:lnTo>
                    <a:pt x="554" y="95"/>
                  </a:lnTo>
                  <a:lnTo>
                    <a:pt x="563" y="96"/>
                  </a:lnTo>
                  <a:lnTo>
                    <a:pt x="576" y="97"/>
                  </a:lnTo>
                  <a:lnTo>
                    <a:pt x="589" y="98"/>
                  </a:lnTo>
                  <a:lnTo>
                    <a:pt x="606" y="97"/>
                  </a:lnTo>
                  <a:lnTo>
                    <a:pt x="621" y="95"/>
                  </a:lnTo>
                  <a:lnTo>
                    <a:pt x="621" y="97"/>
                  </a:lnTo>
                  <a:lnTo>
                    <a:pt x="621" y="98"/>
                  </a:lnTo>
                  <a:lnTo>
                    <a:pt x="622" y="100"/>
                  </a:lnTo>
                  <a:lnTo>
                    <a:pt x="623" y="101"/>
                  </a:lnTo>
                  <a:lnTo>
                    <a:pt x="622" y="102"/>
                  </a:lnTo>
                  <a:lnTo>
                    <a:pt x="621" y="102"/>
                  </a:lnTo>
                  <a:lnTo>
                    <a:pt x="619" y="103"/>
                  </a:lnTo>
                  <a:lnTo>
                    <a:pt x="618" y="103"/>
                  </a:lnTo>
                  <a:lnTo>
                    <a:pt x="0" y="103"/>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95" name="Freeform 45">
              <a:extLst>
                <a:ext uri="{FF2B5EF4-FFF2-40B4-BE49-F238E27FC236}">
                  <a16:creationId xmlns:a16="http://schemas.microsoft.com/office/drawing/2014/main" id="{7D265575-4996-4B3C-B212-CDF79FA11F3C}"/>
                </a:ext>
              </a:extLst>
            </p:cNvPr>
            <p:cNvSpPr>
              <a:spLocks/>
            </p:cNvSpPr>
            <p:nvPr/>
          </p:nvSpPr>
          <p:spPr bwMode="auto">
            <a:xfrm>
              <a:off x="4164" y="1441"/>
              <a:ext cx="39" cy="4"/>
            </a:xfrm>
            <a:custGeom>
              <a:avLst/>
              <a:gdLst>
                <a:gd name="T0" fmla="*/ 0 w 80"/>
                <a:gd name="T1" fmla="*/ 4 h 8"/>
                <a:gd name="T2" fmla="*/ 1 w 80"/>
                <a:gd name="T3" fmla="*/ 4 h 8"/>
                <a:gd name="T4" fmla="*/ 2 w 80"/>
                <a:gd name="T5" fmla="*/ 4 h 8"/>
                <a:gd name="T6" fmla="*/ 3 w 80"/>
                <a:gd name="T7" fmla="*/ 4 h 8"/>
                <a:gd name="T8" fmla="*/ 4 w 80"/>
                <a:gd name="T9" fmla="*/ 3 h 8"/>
                <a:gd name="T10" fmla="*/ 3 w 80"/>
                <a:gd name="T11" fmla="*/ 3 h 8"/>
                <a:gd name="T12" fmla="*/ 3 w 80"/>
                <a:gd name="T13" fmla="*/ 2 h 8"/>
                <a:gd name="T14" fmla="*/ 2 w 80"/>
                <a:gd name="T15" fmla="*/ 2 h 8"/>
                <a:gd name="T16" fmla="*/ 1 w 80"/>
                <a:gd name="T17" fmla="*/ 2 h 8"/>
                <a:gd name="T18" fmla="*/ 6 w 80"/>
                <a:gd name="T19" fmla="*/ 3 h 8"/>
                <a:gd name="T20" fmla="*/ 10 w 80"/>
                <a:gd name="T21" fmla="*/ 4 h 8"/>
                <a:gd name="T22" fmla="*/ 15 w 80"/>
                <a:gd name="T23" fmla="*/ 4 h 8"/>
                <a:gd name="T24" fmla="*/ 20 w 80"/>
                <a:gd name="T25" fmla="*/ 3 h 8"/>
                <a:gd name="T26" fmla="*/ 24 w 80"/>
                <a:gd name="T27" fmla="*/ 3 h 8"/>
                <a:gd name="T28" fmla="*/ 29 w 80"/>
                <a:gd name="T29" fmla="*/ 2 h 8"/>
                <a:gd name="T30" fmla="*/ 35 w 80"/>
                <a:gd name="T31" fmla="*/ 1 h 8"/>
                <a:gd name="T32" fmla="*/ 39 w 80"/>
                <a:gd name="T33" fmla="*/ 0 h 8"/>
                <a:gd name="T34" fmla="*/ 35 w 80"/>
                <a:gd name="T35" fmla="*/ 1 h 8"/>
                <a:gd name="T36" fmla="*/ 31 w 80"/>
                <a:gd name="T37" fmla="*/ 2 h 8"/>
                <a:gd name="T38" fmla="*/ 27 w 80"/>
                <a:gd name="T39" fmla="*/ 3 h 8"/>
                <a:gd name="T40" fmla="*/ 23 w 80"/>
                <a:gd name="T41" fmla="*/ 3 h 8"/>
                <a:gd name="T42" fmla="*/ 19 w 80"/>
                <a:gd name="T43" fmla="*/ 3 h 8"/>
                <a:gd name="T44" fmla="*/ 15 w 80"/>
                <a:gd name="T45" fmla="*/ 4 h 8"/>
                <a:gd name="T46" fmla="*/ 11 w 80"/>
                <a:gd name="T47" fmla="*/ 4 h 8"/>
                <a:gd name="T48" fmla="*/ 7 w 80"/>
                <a:gd name="T49" fmla="*/ 4 h 8"/>
                <a:gd name="T50" fmla="*/ 0 w 80"/>
                <a:gd name="T51" fmla="*/ 4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8">
                  <a:moveTo>
                    <a:pt x="0" y="8"/>
                  </a:moveTo>
                  <a:lnTo>
                    <a:pt x="3" y="8"/>
                  </a:lnTo>
                  <a:lnTo>
                    <a:pt x="5" y="7"/>
                  </a:lnTo>
                  <a:lnTo>
                    <a:pt x="6" y="7"/>
                  </a:lnTo>
                  <a:lnTo>
                    <a:pt x="8" y="6"/>
                  </a:lnTo>
                  <a:lnTo>
                    <a:pt x="7" y="5"/>
                  </a:lnTo>
                  <a:lnTo>
                    <a:pt x="6" y="3"/>
                  </a:lnTo>
                  <a:lnTo>
                    <a:pt x="4" y="3"/>
                  </a:lnTo>
                  <a:lnTo>
                    <a:pt x="3" y="3"/>
                  </a:lnTo>
                  <a:lnTo>
                    <a:pt x="12" y="6"/>
                  </a:lnTo>
                  <a:lnTo>
                    <a:pt x="21" y="7"/>
                  </a:lnTo>
                  <a:lnTo>
                    <a:pt x="30" y="7"/>
                  </a:lnTo>
                  <a:lnTo>
                    <a:pt x="41" y="6"/>
                  </a:lnTo>
                  <a:lnTo>
                    <a:pt x="50" y="5"/>
                  </a:lnTo>
                  <a:lnTo>
                    <a:pt x="60" y="3"/>
                  </a:lnTo>
                  <a:lnTo>
                    <a:pt x="71" y="2"/>
                  </a:lnTo>
                  <a:lnTo>
                    <a:pt x="80" y="0"/>
                  </a:lnTo>
                  <a:lnTo>
                    <a:pt x="72" y="1"/>
                  </a:lnTo>
                  <a:lnTo>
                    <a:pt x="64" y="3"/>
                  </a:lnTo>
                  <a:lnTo>
                    <a:pt x="56" y="5"/>
                  </a:lnTo>
                  <a:lnTo>
                    <a:pt x="47" y="6"/>
                  </a:lnTo>
                  <a:lnTo>
                    <a:pt x="39" y="6"/>
                  </a:lnTo>
                  <a:lnTo>
                    <a:pt x="31" y="7"/>
                  </a:lnTo>
                  <a:lnTo>
                    <a:pt x="23" y="8"/>
                  </a:lnTo>
                  <a:lnTo>
                    <a:pt x="15" y="8"/>
                  </a:lnTo>
                  <a:lnTo>
                    <a:pt x="0" y="8"/>
                  </a:lnTo>
                  <a:close/>
                </a:path>
              </a:pathLst>
            </a:custGeom>
            <a:solidFill>
              <a:srgbClr val="BCD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96" name="Freeform 46">
              <a:extLst>
                <a:ext uri="{FF2B5EF4-FFF2-40B4-BE49-F238E27FC236}">
                  <a16:creationId xmlns:a16="http://schemas.microsoft.com/office/drawing/2014/main" id="{94FD4081-D1D0-4DAB-A2CA-7388FE320103}"/>
                </a:ext>
              </a:extLst>
            </p:cNvPr>
            <p:cNvSpPr>
              <a:spLocks/>
            </p:cNvSpPr>
            <p:nvPr/>
          </p:nvSpPr>
          <p:spPr bwMode="auto">
            <a:xfrm>
              <a:off x="3756" y="1445"/>
              <a:ext cx="519" cy="51"/>
            </a:xfrm>
            <a:custGeom>
              <a:avLst/>
              <a:gdLst>
                <a:gd name="T0" fmla="*/ 391 w 1039"/>
                <a:gd name="T1" fmla="*/ 3 h 101"/>
                <a:gd name="T2" fmla="*/ 391 w 1039"/>
                <a:gd name="T3" fmla="*/ 5 h 101"/>
                <a:gd name="T4" fmla="*/ 382 w 1039"/>
                <a:gd name="T5" fmla="*/ 5 h 101"/>
                <a:gd name="T6" fmla="*/ 378 w 1039"/>
                <a:gd name="T7" fmla="*/ 7 h 101"/>
                <a:gd name="T8" fmla="*/ 322 w 1039"/>
                <a:gd name="T9" fmla="*/ 11 h 101"/>
                <a:gd name="T10" fmla="*/ 297 w 1039"/>
                <a:gd name="T11" fmla="*/ 18 h 101"/>
                <a:gd name="T12" fmla="*/ 266 w 1039"/>
                <a:gd name="T13" fmla="*/ 30 h 101"/>
                <a:gd name="T14" fmla="*/ 283 w 1039"/>
                <a:gd name="T15" fmla="*/ 28 h 101"/>
                <a:gd name="T16" fmla="*/ 294 w 1039"/>
                <a:gd name="T17" fmla="*/ 26 h 101"/>
                <a:gd name="T18" fmla="*/ 326 w 1039"/>
                <a:gd name="T19" fmla="*/ 20 h 101"/>
                <a:gd name="T20" fmla="*/ 335 w 1039"/>
                <a:gd name="T21" fmla="*/ 22 h 101"/>
                <a:gd name="T22" fmla="*/ 330 w 1039"/>
                <a:gd name="T23" fmla="*/ 25 h 101"/>
                <a:gd name="T24" fmla="*/ 335 w 1039"/>
                <a:gd name="T25" fmla="*/ 29 h 101"/>
                <a:gd name="T26" fmla="*/ 334 w 1039"/>
                <a:gd name="T27" fmla="*/ 35 h 101"/>
                <a:gd name="T28" fmla="*/ 347 w 1039"/>
                <a:gd name="T29" fmla="*/ 32 h 101"/>
                <a:gd name="T30" fmla="*/ 364 w 1039"/>
                <a:gd name="T31" fmla="*/ 30 h 101"/>
                <a:gd name="T32" fmla="*/ 339 w 1039"/>
                <a:gd name="T33" fmla="*/ 26 h 101"/>
                <a:gd name="T34" fmla="*/ 354 w 1039"/>
                <a:gd name="T35" fmla="*/ 23 h 101"/>
                <a:gd name="T36" fmla="*/ 360 w 1039"/>
                <a:gd name="T37" fmla="*/ 19 h 101"/>
                <a:gd name="T38" fmla="*/ 373 w 1039"/>
                <a:gd name="T39" fmla="*/ 16 h 101"/>
                <a:gd name="T40" fmla="*/ 367 w 1039"/>
                <a:gd name="T41" fmla="*/ 19 h 101"/>
                <a:gd name="T42" fmla="*/ 369 w 1039"/>
                <a:gd name="T43" fmla="*/ 24 h 101"/>
                <a:gd name="T44" fmla="*/ 391 w 1039"/>
                <a:gd name="T45" fmla="*/ 22 h 101"/>
                <a:gd name="T46" fmla="*/ 407 w 1039"/>
                <a:gd name="T47" fmla="*/ 17 h 101"/>
                <a:gd name="T48" fmla="*/ 401 w 1039"/>
                <a:gd name="T49" fmla="*/ 15 h 101"/>
                <a:gd name="T50" fmla="*/ 399 w 1039"/>
                <a:gd name="T51" fmla="*/ 11 h 101"/>
                <a:gd name="T52" fmla="*/ 416 w 1039"/>
                <a:gd name="T53" fmla="*/ 9 h 101"/>
                <a:gd name="T54" fmla="*/ 426 w 1039"/>
                <a:gd name="T55" fmla="*/ 6 h 101"/>
                <a:gd name="T56" fmla="*/ 428 w 1039"/>
                <a:gd name="T57" fmla="*/ 14 h 101"/>
                <a:gd name="T58" fmla="*/ 470 w 1039"/>
                <a:gd name="T59" fmla="*/ 16 h 101"/>
                <a:gd name="T60" fmla="*/ 495 w 1039"/>
                <a:gd name="T61" fmla="*/ 9 h 101"/>
                <a:gd name="T62" fmla="*/ 508 w 1039"/>
                <a:gd name="T63" fmla="*/ 7 h 101"/>
                <a:gd name="T64" fmla="*/ 489 w 1039"/>
                <a:gd name="T65" fmla="*/ 14 h 101"/>
                <a:gd name="T66" fmla="*/ 481 w 1039"/>
                <a:gd name="T67" fmla="*/ 22 h 101"/>
                <a:gd name="T68" fmla="*/ 470 w 1039"/>
                <a:gd name="T69" fmla="*/ 27 h 101"/>
                <a:gd name="T70" fmla="*/ 443 w 1039"/>
                <a:gd name="T71" fmla="*/ 31 h 101"/>
                <a:gd name="T72" fmla="*/ 455 w 1039"/>
                <a:gd name="T73" fmla="*/ 25 h 101"/>
                <a:gd name="T74" fmla="*/ 456 w 1039"/>
                <a:gd name="T75" fmla="*/ 21 h 101"/>
                <a:gd name="T76" fmla="*/ 436 w 1039"/>
                <a:gd name="T77" fmla="*/ 26 h 101"/>
                <a:gd name="T78" fmla="*/ 415 w 1039"/>
                <a:gd name="T79" fmla="*/ 30 h 101"/>
                <a:gd name="T80" fmla="*/ 420 w 1039"/>
                <a:gd name="T81" fmla="*/ 27 h 101"/>
                <a:gd name="T82" fmla="*/ 385 w 1039"/>
                <a:gd name="T83" fmla="*/ 28 h 101"/>
                <a:gd name="T84" fmla="*/ 375 w 1039"/>
                <a:gd name="T85" fmla="*/ 32 h 101"/>
                <a:gd name="T86" fmla="*/ 351 w 1039"/>
                <a:gd name="T87" fmla="*/ 39 h 101"/>
                <a:gd name="T88" fmla="*/ 377 w 1039"/>
                <a:gd name="T89" fmla="*/ 42 h 101"/>
                <a:gd name="T90" fmla="*/ 413 w 1039"/>
                <a:gd name="T91" fmla="*/ 41 h 101"/>
                <a:gd name="T92" fmla="*/ 434 w 1039"/>
                <a:gd name="T93" fmla="*/ 35 h 101"/>
                <a:gd name="T94" fmla="*/ 471 w 1039"/>
                <a:gd name="T95" fmla="*/ 32 h 101"/>
                <a:gd name="T96" fmla="*/ 508 w 1039"/>
                <a:gd name="T97" fmla="*/ 35 h 101"/>
                <a:gd name="T98" fmla="*/ 495 w 1039"/>
                <a:gd name="T99" fmla="*/ 38 h 101"/>
                <a:gd name="T100" fmla="*/ 508 w 1039"/>
                <a:gd name="T101" fmla="*/ 40 h 101"/>
                <a:gd name="T102" fmla="*/ 477 w 1039"/>
                <a:gd name="T103" fmla="*/ 47 h 101"/>
                <a:gd name="T104" fmla="*/ 513 w 1039"/>
                <a:gd name="T105" fmla="*/ 47 h 101"/>
                <a:gd name="T106" fmla="*/ 3 w 1039"/>
                <a:gd name="T107" fmla="*/ 50 h 101"/>
                <a:gd name="T108" fmla="*/ 14 w 1039"/>
                <a:gd name="T109" fmla="*/ 8 h 101"/>
                <a:gd name="T110" fmla="*/ 317 w 1039"/>
                <a:gd name="T111" fmla="*/ 8 h 101"/>
                <a:gd name="T112" fmla="*/ 325 w 1039"/>
                <a:gd name="T113" fmla="*/ 7 h 101"/>
                <a:gd name="T114" fmla="*/ 328 w 1039"/>
                <a:gd name="T115" fmla="*/ 9 h 101"/>
                <a:gd name="T116" fmla="*/ 345 w 1039"/>
                <a:gd name="T117" fmla="*/ 8 h 101"/>
                <a:gd name="T118" fmla="*/ 349 w 1039"/>
                <a:gd name="T119" fmla="*/ 4 h 101"/>
                <a:gd name="T120" fmla="*/ 372 w 1039"/>
                <a:gd name="T121" fmla="*/ 1 h 101"/>
                <a:gd name="T122" fmla="*/ 415 w 1039"/>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9" h="101">
                  <a:moveTo>
                    <a:pt x="830" y="0"/>
                  </a:moveTo>
                  <a:lnTo>
                    <a:pt x="823" y="0"/>
                  </a:lnTo>
                  <a:lnTo>
                    <a:pt x="816" y="1"/>
                  </a:lnTo>
                  <a:lnTo>
                    <a:pt x="809" y="1"/>
                  </a:lnTo>
                  <a:lnTo>
                    <a:pt x="803" y="2"/>
                  </a:lnTo>
                  <a:lnTo>
                    <a:pt x="796" y="3"/>
                  </a:lnTo>
                  <a:lnTo>
                    <a:pt x="789" y="5"/>
                  </a:lnTo>
                  <a:lnTo>
                    <a:pt x="782" y="5"/>
                  </a:lnTo>
                  <a:lnTo>
                    <a:pt x="775" y="6"/>
                  </a:lnTo>
                  <a:lnTo>
                    <a:pt x="773" y="6"/>
                  </a:lnTo>
                  <a:lnTo>
                    <a:pt x="769" y="6"/>
                  </a:lnTo>
                  <a:lnTo>
                    <a:pt x="767" y="7"/>
                  </a:lnTo>
                  <a:lnTo>
                    <a:pt x="766" y="9"/>
                  </a:lnTo>
                  <a:lnTo>
                    <a:pt x="770" y="13"/>
                  </a:lnTo>
                  <a:lnTo>
                    <a:pt x="776" y="11"/>
                  </a:lnTo>
                  <a:lnTo>
                    <a:pt x="783" y="10"/>
                  </a:lnTo>
                  <a:lnTo>
                    <a:pt x="789" y="9"/>
                  </a:lnTo>
                  <a:lnTo>
                    <a:pt x="783" y="13"/>
                  </a:lnTo>
                  <a:lnTo>
                    <a:pt x="776" y="13"/>
                  </a:lnTo>
                  <a:lnTo>
                    <a:pt x="769" y="13"/>
                  </a:lnTo>
                  <a:lnTo>
                    <a:pt x="762" y="13"/>
                  </a:lnTo>
                  <a:lnTo>
                    <a:pt x="763" y="11"/>
                  </a:lnTo>
                  <a:lnTo>
                    <a:pt x="763" y="10"/>
                  </a:lnTo>
                  <a:lnTo>
                    <a:pt x="765" y="10"/>
                  </a:lnTo>
                  <a:lnTo>
                    <a:pt x="765" y="9"/>
                  </a:lnTo>
                  <a:lnTo>
                    <a:pt x="763" y="7"/>
                  </a:lnTo>
                  <a:lnTo>
                    <a:pt x="761" y="6"/>
                  </a:lnTo>
                  <a:lnTo>
                    <a:pt x="759" y="6"/>
                  </a:lnTo>
                  <a:lnTo>
                    <a:pt x="756" y="7"/>
                  </a:lnTo>
                  <a:lnTo>
                    <a:pt x="754" y="9"/>
                  </a:lnTo>
                  <a:lnTo>
                    <a:pt x="755" y="11"/>
                  </a:lnTo>
                  <a:lnTo>
                    <a:pt x="756" y="13"/>
                  </a:lnTo>
                  <a:lnTo>
                    <a:pt x="756" y="14"/>
                  </a:lnTo>
                  <a:lnTo>
                    <a:pt x="740" y="16"/>
                  </a:lnTo>
                  <a:lnTo>
                    <a:pt x="724" y="17"/>
                  </a:lnTo>
                  <a:lnTo>
                    <a:pt x="708" y="18"/>
                  </a:lnTo>
                  <a:lnTo>
                    <a:pt x="692" y="18"/>
                  </a:lnTo>
                  <a:lnTo>
                    <a:pt x="676" y="18"/>
                  </a:lnTo>
                  <a:lnTo>
                    <a:pt x="661" y="20"/>
                  </a:lnTo>
                  <a:lnTo>
                    <a:pt x="645" y="21"/>
                  </a:lnTo>
                  <a:lnTo>
                    <a:pt x="628" y="23"/>
                  </a:lnTo>
                  <a:lnTo>
                    <a:pt x="633" y="26"/>
                  </a:lnTo>
                  <a:lnTo>
                    <a:pt x="640" y="28"/>
                  </a:lnTo>
                  <a:lnTo>
                    <a:pt x="645" y="29"/>
                  </a:lnTo>
                  <a:lnTo>
                    <a:pt x="648" y="35"/>
                  </a:lnTo>
                  <a:lnTo>
                    <a:pt x="631" y="33"/>
                  </a:lnTo>
                  <a:lnTo>
                    <a:pt x="612" y="33"/>
                  </a:lnTo>
                  <a:lnTo>
                    <a:pt x="595" y="35"/>
                  </a:lnTo>
                  <a:lnTo>
                    <a:pt x="578" y="37"/>
                  </a:lnTo>
                  <a:lnTo>
                    <a:pt x="560" y="40"/>
                  </a:lnTo>
                  <a:lnTo>
                    <a:pt x="543" y="45"/>
                  </a:lnTo>
                  <a:lnTo>
                    <a:pt x="527" y="51"/>
                  </a:lnTo>
                  <a:lnTo>
                    <a:pt x="510" y="55"/>
                  </a:lnTo>
                  <a:lnTo>
                    <a:pt x="517" y="56"/>
                  </a:lnTo>
                  <a:lnTo>
                    <a:pt x="525" y="58"/>
                  </a:lnTo>
                  <a:lnTo>
                    <a:pt x="532" y="59"/>
                  </a:lnTo>
                  <a:lnTo>
                    <a:pt x="540" y="59"/>
                  </a:lnTo>
                  <a:lnTo>
                    <a:pt x="547" y="59"/>
                  </a:lnTo>
                  <a:lnTo>
                    <a:pt x="555" y="59"/>
                  </a:lnTo>
                  <a:lnTo>
                    <a:pt x="562" y="59"/>
                  </a:lnTo>
                  <a:lnTo>
                    <a:pt x="570" y="58"/>
                  </a:lnTo>
                  <a:lnTo>
                    <a:pt x="569" y="56"/>
                  </a:lnTo>
                  <a:lnTo>
                    <a:pt x="567" y="55"/>
                  </a:lnTo>
                  <a:lnTo>
                    <a:pt x="566" y="55"/>
                  </a:lnTo>
                  <a:lnTo>
                    <a:pt x="573" y="55"/>
                  </a:lnTo>
                  <a:lnTo>
                    <a:pt x="580" y="58"/>
                  </a:lnTo>
                  <a:lnTo>
                    <a:pt x="586" y="59"/>
                  </a:lnTo>
                  <a:lnTo>
                    <a:pt x="592" y="54"/>
                  </a:lnTo>
                  <a:lnTo>
                    <a:pt x="590" y="53"/>
                  </a:lnTo>
                  <a:lnTo>
                    <a:pt x="588" y="52"/>
                  </a:lnTo>
                  <a:lnTo>
                    <a:pt x="586" y="52"/>
                  </a:lnTo>
                  <a:lnTo>
                    <a:pt x="595" y="48"/>
                  </a:lnTo>
                  <a:lnTo>
                    <a:pt x="604" y="46"/>
                  </a:lnTo>
                  <a:lnTo>
                    <a:pt x="613" y="45"/>
                  </a:lnTo>
                  <a:lnTo>
                    <a:pt x="623" y="44"/>
                  </a:lnTo>
                  <a:lnTo>
                    <a:pt x="632" y="43"/>
                  </a:lnTo>
                  <a:lnTo>
                    <a:pt x="642" y="41"/>
                  </a:lnTo>
                  <a:lnTo>
                    <a:pt x="652" y="39"/>
                  </a:lnTo>
                  <a:lnTo>
                    <a:pt x="661" y="37"/>
                  </a:lnTo>
                  <a:lnTo>
                    <a:pt x="665" y="36"/>
                  </a:lnTo>
                  <a:lnTo>
                    <a:pt x="672" y="37"/>
                  </a:lnTo>
                  <a:lnTo>
                    <a:pt x="678" y="38"/>
                  </a:lnTo>
                  <a:lnTo>
                    <a:pt x="685" y="40"/>
                  </a:lnTo>
                  <a:lnTo>
                    <a:pt x="680" y="43"/>
                  </a:lnTo>
                  <a:lnTo>
                    <a:pt x="676" y="44"/>
                  </a:lnTo>
                  <a:lnTo>
                    <a:pt x="671" y="44"/>
                  </a:lnTo>
                  <a:lnTo>
                    <a:pt x="665" y="43"/>
                  </a:lnTo>
                  <a:lnTo>
                    <a:pt x="661" y="43"/>
                  </a:lnTo>
                  <a:lnTo>
                    <a:pt x="656" y="44"/>
                  </a:lnTo>
                  <a:lnTo>
                    <a:pt x="653" y="46"/>
                  </a:lnTo>
                  <a:lnTo>
                    <a:pt x="650" y="49"/>
                  </a:lnTo>
                  <a:lnTo>
                    <a:pt x="652" y="52"/>
                  </a:lnTo>
                  <a:lnTo>
                    <a:pt x="656" y="51"/>
                  </a:lnTo>
                  <a:lnTo>
                    <a:pt x="661" y="49"/>
                  </a:lnTo>
                  <a:lnTo>
                    <a:pt x="665" y="52"/>
                  </a:lnTo>
                  <a:lnTo>
                    <a:pt x="662" y="52"/>
                  </a:lnTo>
                  <a:lnTo>
                    <a:pt x="660" y="52"/>
                  </a:lnTo>
                  <a:lnTo>
                    <a:pt x="656" y="53"/>
                  </a:lnTo>
                  <a:lnTo>
                    <a:pt x="656" y="54"/>
                  </a:lnTo>
                  <a:lnTo>
                    <a:pt x="660" y="58"/>
                  </a:lnTo>
                  <a:lnTo>
                    <a:pt x="665" y="59"/>
                  </a:lnTo>
                  <a:lnTo>
                    <a:pt x="671" y="58"/>
                  </a:lnTo>
                  <a:lnTo>
                    <a:pt x="677" y="58"/>
                  </a:lnTo>
                  <a:lnTo>
                    <a:pt x="670" y="63"/>
                  </a:lnTo>
                  <a:lnTo>
                    <a:pt x="662" y="63"/>
                  </a:lnTo>
                  <a:lnTo>
                    <a:pt x="654" y="62"/>
                  </a:lnTo>
                  <a:lnTo>
                    <a:pt x="646" y="66"/>
                  </a:lnTo>
                  <a:lnTo>
                    <a:pt x="654" y="68"/>
                  </a:lnTo>
                  <a:lnTo>
                    <a:pt x="661" y="69"/>
                  </a:lnTo>
                  <a:lnTo>
                    <a:pt x="669" y="70"/>
                  </a:lnTo>
                  <a:lnTo>
                    <a:pt x="677" y="70"/>
                  </a:lnTo>
                  <a:lnTo>
                    <a:pt x="685" y="70"/>
                  </a:lnTo>
                  <a:lnTo>
                    <a:pt x="693" y="69"/>
                  </a:lnTo>
                  <a:lnTo>
                    <a:pt x="701" y="68"/>
                  </a:lnTo>
                  <a:lnTo>
                    <a:pt x="708" y="66"/>
                  </a:lnTo>
                  <a:lnTo>
                    <a:pt x="705" y="63"/>
                  </a:lnTo>
                  <a:lnTo>
                    <a:pt x="700" y="63"/>
                  </a:lnTo>
                  <a:lnTo>
                    <a:pt x="695" y="63"/>
                  </a:lnTo>
                  <a:lnTo>
                    <a:pt x="691" y="63"/>
                  </a:lnTo>
                  <a:lnTo>
                    <a:pt x="695" y="60"/>
                  </a:lnTo>
                  <a:lnTo>
                    <a:pt x="700" y="59"/>
                  </a:lnTo>
                  <a:lnTo>
                    <a:pt x="706" y="59"/>
                  </a:lnTo>
                  <a:lnTo>
                    <a:pt x="711" y="60"/>
                  </a:lnTo>
                  <a:lnTo>
                    <a:pt x="717" y="61"/>
                  </a:lnTo>
                  <a:lnTo>
                    <a:pt x="723" y="61"/>
                  </a:lnTo>
                  <a:lnTo>
                    <a:pt x="728" y="60"/>
                  </a:lnTo>
                  <a:lnTo>
                    <a:pt x="733" y="58"/>
                  </a:lnTo>
                  <a:lnTo>
                    <a:pt x="726" y="54"/>
                  </a:lnTo>
                  <a:lnTo>
                    <a:pt x="718" y="53"/>
                  </a:lnTo>
                  <a:lnTo>
                    <a:pt x="710" y="52"/>
                  </a:lnTo>
                  <a:lnTo>
                    <a:pt x="702" y="52"/>
                  </a:lnTo>
                  <a:lnTo>
                    <a:pt x="695" y="52"/>
                  </a:lnTo>
                  <a:lnTo>
                    <a:pt x="687" y="52"/>
                  </a:lnTo>
                  <a:lnTo>
                    <a:pt x="679" y="52"/>
                  </a:lnTo>
                  <a:lnTo>
                    <a:pt x="671" y="49"/>
                  </a:lnTo>
                  <a:lnTo>
                    <a:pt x="677" y="49"/>
                  </a:lnTo>
                  <a:lnTo>
                    <a:pt x="683" y="49"/>
                  </a:lnTo>
                  <a:lnTo>
                    <a:pt x="690" y="49"/>
                  </a:lnTo>
                  <a:lnTo>
                    <a:pt x="695" y="49"/>
                  </a:lnTo>
                  <a:lnTo>
                    <a:pt x="701" y="49"/>
                  </a:lnTo>
                  <a:lnTo>
                    <a:pt x="706" y="48"/>
                  </a:lnTo>
                  <a:lnTo>
                    <a:pt x="709" y="46"/>
                  </a:lnTo>
                  <a:lnTo>
                    <a:pt x="711" y="43"/>
                  </a:lnTo>
                  <a:lnTo>
                    <a:pt x="710" y="40"/>
                  </a:lnTo>
                  <a:lnTo>
                    <a:pt x="705" y="40"/>
                  </a:lnTo>
                  <a:lnTo>
                    <a:pt x="699" y="39"/>
                  </a:lnTo>
                  <a:lnTo>
                    <a:pt x="694" y="35"/>
                  </a:lnTo>
                  <a:lnTo>
                    <a:pt x="702" y="36"/>
                  </a:lnTo>
                  <a:lnTo>
                    <a:pt x="711" y="37"/>
                  </a:lnTo>
                  <a:lnTo>
                    <a:pt x="720" y="38"/>
                  </a:lnTo>
                  <a:lnTo>
                    <a:pt x="728" y="35"/>
                  </a:lnTo>
                  <a:lnTo>
                    <a:pt x="728" y="33"/>
                  </a:lnTo>
                  <a:lnTo>
                    <a:pt x="726" y="33"/>
                  </a:lnTo>
                  <a:lnTo>
                    <a:pt x="725" y="32"/>
                  </a:lnTo>
                  <a:lnTo>
                    <a:pt x="732" y="32"/>
                  </a:lnTo>
                  <a:lnTo>
                    <a:pt x="739" y="32"/>
                  </a:lnTo>
                  <a:lnTo>
                    <a:pt x="746" y="32"/>
                  </a:lnTo>
                  <a:lnTo>
                    <a:pt x="754" y="32"/>
                  </a:lnTo>
                  <a:lnTo>
                    <a:pt x="751" y="32"/>
                  </a:lnTo>
                  <a:lnTo>
                    <a:pt x="750" y="33"/>
                  </a:lnTo>
                  <a:lnTo>
                    <a:pt x="748" y="35"/>
                  </a:lnTo>
                  <a:lnTo>
                    <a:pt x="748" y="38"/>
                  </a:lnTo>
                  <a:lnTo>
                    <a:pt x="744" y="38"/>
                  </a:lnTo>
                  <a:lnTo>
                    <a:pt x="739" y="38"/>
                  </a:lnTo>
                  <a:lnTo>
                    <a:pt x="735" y="37"/>
                  </a:lnTo>
                  <a:lnTo>
                    <a:pt x="730" y="37"/>
                  </a:lnTo>
                  <a:lnTo>
                    <a:pt x="726" y="37"/>
                  </a:lnTo>
                  <a:lnTo>
                    <a:pt x="722" y="38"/>
                  </a:lnTo>
                  <a:lnTo>
                    <a:pt x="717" y="40"/>
                  </a:lnTo>
                  <a:lnTo>
                    <a:pt x="714" y="44"/>
                  </a:lnTo>
                  <a:lnTo>
                    <a:pt x="722" y="46"/>
                  </a:lnTo>
                  <a:lnTo>
                    <a:pt x="730" y="47"/>
                  </a:lnTo>
                  <a:lnTo>
                    <a:pt x="738" y="47"/>
                  </a:lnTo>
                  <a:lnTo>
                    <a:pt x="746" y="47"/>
                  </a:lnTo>
                  <a:lnTo>
                    <a:pt x="754" y="47"/>
                  </a:lnTo>
                  <a:lnTo>
                    <a:pt x="762" y="46"/>
                  </a:lnTo>
                  <a:lnTo>
                    <a:pt x="770" y="46"/>
                  </a:lnTo>
                  <a:lnTo>
                    <a:pt x="778" y="46"/>
                  </a:lnTo>
                  <a:lnTo>
                    <a:pt x="779" y="45"/>
                  </a:lnTo>
                  <a:lnTo>
                    <a:pt x="781" y="44"/>
                  </a:lnTo>
                  <a:lnTo>
                    <a:pt x="783" y="43"/>
                  </a:lnTo>
                  <a:lnTo>
                    <a:pt x="784" y="41"/>
                  </a:lnTo>
                  <a:lnTo>
                    <a:pt x="792" y="41"/>
                  </a:lnTo>
                  <a:lnTo>
                    <a:pt x="799" y="41"/>
                  </a:lnTo>
                  <a:lnTo>
                    <a:pt x="807" y="41"/>
                  </a:lnTo>
                  <a:lnTo>
                    <a:pt x="814" y="39"/>
                  </a:lnTo>
                  <a:lnTo>
                    <a:pt x="818" y="37"/>
                  </a:lnTo>
                  <a:lnTo>
                    <a:pt x="816" y="36"/>
                  </a:lnTo>
                  <a:lnTo>
                    <a:pt x="814" y="33"/>
                  </a:lnTo>
                  <a:lnTo>
                    <a:pt x="812" y="33"/>
                  </a:lnTo>
                  <a:lnTo>
                    <a:pt x="805" y="32"/>
                  </a:lnTo>
                  <a:lnTo>
                    <a:pt x="798" y="32"/>
                  </a:lnTo>
                  <a:lnTo>
                    <a:pt x="791" y="35"/>
                  </a:lnTo>
                  <a:lnTo>
                    <a:pt x="784" y="35"/>
                  </a:lnTo>
                  <a:lnTo>
                    <a:pt x="789" y="29"/>
                  </a:lnTo>
                  <a:lnTo>
                    <a:pt x="796" y="29"/>
                  </a:lnTo>
                  <a:lnTo>
                    <a:pt x="803" y="29"/>
                  </a:lnTo>
                  <a:lnTo>
                    <a:pt x="804" y="26"/>
                  </a:lnTo>
                  <a:lnTo>
                    <a:pt x="800" y="23"/>
                  </a:lnTo>
                  <a:lnTo>
                    <a:pt x="793" y="23"/>
                  </a:lnTo>
                  <a:lnTo>
                    <a:pt x="786" y="23"/>
                  </a:lnTo>
                  <a:lnTo>
                    <a:pt x="778" y="23"/>
                  </a:lnTo>
                  <a:lnTo>
                    <a:pt x="784" y="21"/>
                  </a:lnTo>
                  <a:lnTo>
                    <a:pt x="791" y="21"/>
                  </a:lnTo>
                  <a:lnTo>
                    <a:pt x="798" y="21"/>
                  </a:lnTo>
                  <a:lnTo>
                    <a:pt x="805" y="21"/>
                  </a:lnTo>
                  <a:lnTo>
                    <a:pt x="812" y="21"/>
                  </a:lnTo>
                  <a:lnTo>
                    <a:pt x="818" y="20"/>
                  </a:lnTo>
                  <a:lnTo>
                    <a:pt x="824" y="17"/>
                  </a:lnTo>
                  <a:lnTo>
                    <a:pt x="830" y="13"/>
                  </a:lnTo>
                  <a:lnTo>
                    <a:pt x="831" y="13"/>
                  </a:lnTo>
                  <a:lnTo>
                    <a:pt x="833" y="15"/>
                  </a:lnTo>
                  <a:lnTo>
                    <a:pt x="833" y="17"/>
                  </a:lnTo>
                  <a:lnTo>
                    <a:pt x="835" y="17"/>
                  </a:lnTo>
                  <a:lnTo>
                    <a:pt x="843" y="13"/>
                  </a:lnTo>
                  <a:lnTo>
                    <a:pt x="852" y="11"/>
                  </a:lnTo>
                  <a:lnTo>
                    <a:pt x="860" y="10"/>
                  </a:lnTo>
                  <a:lnTo>
                    <a:pt x="868" y="9"/>
                  </a:lnTo>
                  <a:lnTo>
                    <a:pt x="864" y="9"/>
                  </a:lnTo>
                  <a:lnTo>
                    <a:pt x="859" y="10"/>
                  </a:lnTo>
                  <a:lnTo>
                    <a:pt x="853" y="11"/>
                  </a:lnTo>
                  <a:lnTo>
                    <a:pt x="849" y="13"/>
                  </a:lnTo>
                  <a:lnTo>
                    <a:pt x="846" y="14"/>
                  </a:lnTo>
                  <a:lnTo>
                    <a:pt x="845" y="16"/>
                  </a:lnTo>
                  <a:lnTo>
                    <a:pt x="843" y="18"/>
                  </a:lnTo>
                  <a:lnTo>
                    <a:pt x="841" y="21"/>
                  </a:lnTo>
                  <a:lnTo>
                    <a:pt x="845" y="23"/>
                  </a:lnTo>
                  <a:lnTo>
                    <a:pt x="851" y="25"/>
                  </a:lnTo>
                  <a:lnTo>
                    <a:pt x="856" y="28"/>
                  </a:lnTo>
                  <a:lnTo>
                    <a:pt x="861" y="30"/>
                  </a:lnTo>
                  <a:lnTo>
                    <a:pt x="866" y="32"/>
                  </a:lnTo>
                  <a:lnTo>
                    <a:pt x="872" y="33"/>
                  </a:lnTo>
                  <a:lnTo>
                    <a:pt x="876" y="35"/>
                  </a:lnTo>
                  <a:lnTo>
                    <a:pt x="882" y="33"/>
                  </a:lnTo>
                  <a:lnTo>
                    <a:pt x="903" y="33"/>
                  </a:lnTo>
                  <a:lnTo>
                    <a:pt x="922" y="33"/>
                  </a:lnTo>
                  <a:lnTo>
                    <a:pt x="940" y="32"/>
                  </a:lnTo>
                  <a:lnTo>
                    <a:pt x="954" y="31"/>
                  </a:lnTo>
                  <a:lnTo>
                    <a:pt x="964" y="30"/>
                  </a:lnTo>
                  <a:lnTo>
                    <a:pt x="971" y="28"/>
                  </a:lnTo>
                  <a:lnTo>
                    <a:pt x="973" y="24"/>
                  </a:lnTo>
                  <a:lnTo>
                    <a:pt x="971" y="21"/>
                  </a:lnTo>
                  <a:lnTo>
                    <a:pt x="978" y="20"/>
                  </a:lnTo>
                  <a:lnTo>
                    <a:pt x="984" y="18"/>
                  </a:lnTo>
                  <a:lnTo>
                    <a:pt x="990" y="17"/>
                  </a:lnTo>
                  <a:lnTo>
                    <a:pt x="996" y="15"/>
                  </a:lnTo>
                  <a:lnTo>
                    <a:pt x="1002" y="13"/>
                  </a:lnTo>
                  <a:lnTo>
                    <a:pt x="1009" y="10"/>
                  </a:lnTo>
                  <a:lnTo>
                    <a:pt x="1015" y="8"/>
                  </a:lnTo>
                  <a:lnTo>
                    <a:pt x="1022" y="7"/>
                  </a:lnTo>
                  <a:lnTo>
                    <a:pt x="1018" y="10"/>
                  </a:lnTo>
                  <a:lnTo>
                    <a:pt x="1016" y="13"/>
                  </a:lnTo>
                  <a:lnTo>
                    <a:pt x="1017" y="14"/>
                  </a:lnTo>
                  <a:lnTo>
                    <a:pt x="1025" y="13"/>
                  </a:lnTo>
                  <a:lnTo>
                    <a:pt x="1017" y="15"/>
                  </a:lnTo>
                  <a:lnTo>
                    <a:pt x="1007" y="17"/>
                  </a:lnTo>
                  <a:lnTo>
                    <a:pt x="996" y="20"/>
                  </a:lnTo>
                  <a:lnTo>
                    <a:pt x="987" y="22"/>
                  </a:lnTo>
                  <a:lnTo>
                    <a:pt x="980" y="24"/>
                  </a:lnTo>
                  <a:lnTo>
                    <a:pt x="978" y="26"/>
                  </a:lnTo>
                  <a:lnTo>
                    <a:pt x="979" y="28"/>
                  </a:lnTo>
                  <a:lnTo>
                    <a:pt x="988" y="29"/>
                  </a:lnTo>
                  <a:lnTo>
                    <a:pt x="980" y="31"/>
                  </a:lnTo>
                  <a:lnTo>
                    <a:pt x="971" y="33"/>
                  </a:lnTo>
                  <a:lnTo>
                    <a:pt x="963" y="36"/>
                  </a:lnTo>
                  <a:lnTo>
                    <a:pt x="956" y="38"/>
                  </a:lnTo>
                  <a:lnTo>
                    <a:pt x="954" y="40"/>
                  </a:lnTo>
                  <a:lnTo>
                    <a:pt x="955" y="43"/>
                  </a:lnTo>
                  <a:lnTo>
                    <a:pt x="962" y="44"/>
                  </a:lnTo>
                  <a:lnTo>
                    <a:pt x="977" y="46"/>
                  </a:lnTo>
                  <a:lnTo>
                    <a:pt x="967" y="48"/>
                  </a:lnTo>
                  <a:lnTo>
                    <a:pt x="958" y="48"/>
                  </a:lnTo>
                  <a:lnTo>
                    <a:pt x="952" y="49"/>
                  </a:lnTo>
                  <a:lnTo>
                    <a:pt x="954" y="51"/>
                  </a:lnTo>
                  <a:lnTo>
                    <a:pt x="948" y="48"/>
                  </a:lnTo>
                  <a:lnTo>
                    <a:pt x="943" y="51"/>
                  </a:lnTo>
                  <a:lnTo>
                    <a:pt x="941" y="54"/>
                  </a:lnTo>
                  <a:lnTo>
                    <a:pt x="940" y="58"/>
                  </a:lnTo>
                  <a:lnTo>
                    <a:pt x="934" y="55"/>
                  </a:lnTo>
                  <a:lnTo>
                    <a:pt x="926" y="55"/>
                  </a:lnTo>
                  <a:lnTo>
                    <a:pt x="918" y="55"/>
                  </a:lnTo>
                  <a:lnTo>
                    <a:pt x="910" y="56"/>
                  </a:lnTo>
                  <a:lnTo>
                    <a:pt x="901" y="59"/>
                  </a:lnTo>
                  <a:lnTo>
                    <a:pt x="892" y="61"/>
                  </a:lnTo>
                  <a:lnTo>
                    <a:pt x="886" y="62"/>
                  </a:lnTo>
                  <a:lnTo>
                    <a:pt x="880" y="63"/>
                  </a:lnTo>
                  <a:lnTo>
                    <a:pt x="883" y="62"/>
                  </a:lnTo>
                  <a:lnTo>
                    <a:pt x="886" y="60"/>
                  </a:lnTo>
                  <a:lnTo>
                    <a:pt x="888" y="56"/>
                  </a:lnTo>
                  <a:lnTo>
                    <a:pt x="891" y="53"/>
                  </a:lnTo>
                  <a:lnTo>
                    <a:pt x="897" y="52"/>
                  </a:lnTo>
                  <a:lnTo>
                    <a:pt x="904" y="51"/>
                  </a:lnTo>
                  <a:lnTo>
                    <a:pt x="910" y="49"/>
                  </a:lnTo>
                  <a:lnTo>
                    <a:pt x="917" y="48"/>
                  </a:lnTo>
                  <a:lnTo>
                    <a:pt x="922" y="47"/>
                  </a:lnTo>
                  <a:lnTo>
                    <a:pt x="928" y="46"/>
                  </a:lnTo>
                  <a:lnTo>
                    <a:pt x="934" y="44"/>
                  </a:lnTo>
                  <a:lnTo>
                    <a:pt x="940" y="40"/>
                  </a:lnTo>
                  <a:lnTo>
                    <a:pt x="931" y="40"/>
                  </a:lnTo>
                  <a:lnTo>
                    <a:pt x="921" y="40"/>
                  </a:lnTo>
                  <a:lnTo>
                    <a:pt x="912" y="41"/>
                  </a:lnTo>
                  <a:lnTo>
                    <a:pt x="903" y="43"/>
                  </a:lnTo>
                  <a:lnTo>
                    <a:pt x="894" y="44"/>
                  </a:lnTo>
                  <a:lnTo>
                    <a:pt x="884" y="45"/>
                  </a:lnTo>
                  <a:lnTo>
                    <a:pt x="875" y="47"/>
                  </a:lnTo>
                  <a:lnTo>
                    <a:pt x="866" y="49"/>
                  </a:lnTo>
                  <a:lnTo>
                    <a:pt x="867" y="52"/>
                  </a:lnTo>
                  <a:lnTo>
                    <a:pt x="869" y="52"/>
                  </a:lnTo>
                  <a:lnTo>
                    <a:pt x="872" y="52"/>
                  </a:lnTo>
                  <a:lnTo>
                    <a:pt x="874" y="52"/>
                  </a:lnTo>
                  <a:lnTo>
                    <a:pt x="868" y="53"/>
                  </a:lnTo>
                  <a:lnTo>
                    <a:pt x="861" y="55"/>
                  </a:lnTo>
                  <a:lnTo>
                    <a:pt x="856" y="56"/>
                  </a:lnTo>
                  <a:lnTo>
                    <a:pt x="849" y="58"/>
                  </a:lnTo>
                  <a:lnTo>
                    <a:pt x="843" y="59"/>
                  </a:lnTo>
                  <a:lnTo>
                    <a:pt x="836" y="59"/>
                  </a:lnTo>
                  <a:lnTo>
                    <a:pt x="830" y="59"/>
                  </a:lnTo>
                  <a:lnTo>
                    <a:pt x="823" y="58"/>
                  </a:lnTo>
                  <a:lnTo>
                    <a:pt x="827" y="58"/>
                  </a:lnTo>
                  <a:lnTo>
                    <a:pt x="830" y="58"/>
                  </a:lnTo>
                  <a:lnTo>
                    <a:pt x="834" y="58"/>
                  </a:lnTo>
                  <a:lnTo>
                    <a:pt x="837" y="58"/>
                  </a:lnTo>
                  <a:lnTo>
                    <a:pt x="838" y="56"/>
                  </a:lnTo>
                  <a:lnTo>
                    <a:pt x="841" y="55"/>
                  </a:lnTo>
                  <a:lnTo>
                    <a:pt x="841" y="53"/>
                  </a:lnTo>
                  <a:lnTo>
                    <a:pt x="830" y="51"/>
                  </a:lnTo>
                  <a:lnTo>
                    <a:pt x="821" y="49"/>
                  </a:lnTo>
                  <a:lnTo>
                    <a:pt x="811" y="49"/>
                  </a:lnTo>
                  <a:lnTo>
                    <a:pt x="801" y="51"/>
                  </a:lnTo>
                  <a:lnTo>
                    <a:pt x="791" y="53"/>
                  </a:lnTo>
                  <a:lnTo>
                    <a:pt x="782" y="54"/>
                  </a:lnTo>
                  <a:lnTo>
                    <a:pt x="771" y="56"/>
                  </a:lnTo>
                  <a:lnTo>
                    <a:pt x="762" y="58"/>
                  </a:lnTo>
                  <a:lnTo>
                    <a:pt x="769" y="61"/>
                  </a:lnTo>
                  <a:lnTo>
                    <a:pt x="776" y="61"/>
                  </a:lnTo>
                  <a:lnTo>
                    <a:pt x="782" y="60"/>
                  </a:lnTo>
                  <a:lnTo>
                    <a:pt x="789" y="60"/>
                  </a:lnTo>
                  <a:lnTo>
                    <a:pt x="776" y="61"/>
                  </a:lnTo>
                  <a:lnTo>
                    <a:pt x="762" y="62"/>
                  </a:lnTo>
                  <a:lnTo>
                    <a:pt x="750" y="63"/>
                  </a:lnTo>
                  <a:lnTo>
                    <a:pt x="736" y="64"/>
                  </a:lnTo>
                  <a:lnTo>
                    <a:pt x="722" y="66"/>
                  </a:lnTo>
                  <a:lnTo>
                    <a:pt x="709" y="68"/>
                  </a:lnTo>
                  <a:lnTo>
                    <a:pt x="695" y="71"/>
                  </a:lnTo>
                  <a:lnTo>
                    <a:pt x="683" y="75"/>
                  </a:lnTo>
                  <a:lnTo>
                    <a:pt x="690" y="77"/>
                  </a:lnTo>
                  <a:lnTo>
                    <a:pt x="696" y="77"/>
                  </a:lnTo>
                  <a:lnTo>
                    <a:pt x="703" y="77"/>
                  </a:lnTo>
                  <a:lnTo>
                    <a:pt x="710" y="76"/>
                  </a:lnTo>
                  <a:lnTo>
                    <a:pt x="717" y="75"/>
                  </a:lnTo>
                  <a:lnTo>
                    <a:pt x="723" y="74"/>
                  </a:lnTo>
                  <a:lnTo>
                    <a:pt x="730" y="74"/>
                  </a:lnTo>
                  <a:lnTo>
                    <a:pt x="736" y="75"/>
                  </a:lnTo>
                  <a:lnTo>
                    <a:pt x="743" y="78"/>
                  </a:lnTo>
                  <a:lnTo>
                    <a:pt x="748" y="82"/>
                  </a:lnTo>
                  <a:lnTo>
                    <a:pt x="755" y="83"/>
                  </a:lnTo>
                  <a:lnTo>
                    <a:pt x="761" y="82"/>
                  </a:lnTo>
                  <a:lnTo>
                    <a:pt x="768" y="81"/>
                  </a:lnTo>
                  <a:lnTo>
                    <a:pt x="777" y="79"/>
                  </a:lnTo>
                  <a:lnTo>
                    <a:pt x="786" y="79"/>
                  </a:lnTo>
                  <a:lnTo>
                    <a:pt x="797" y="79"/>
                  </a:lnTo>
                  <a:lnTo>
                    <a:pt x="807" y="79"/>
                  </a:lnTo>
                  <a:lnTo>
                    <a:pt x="818" y="79"/>
                  </a:lnTo>
                  <a:lnTo>
                    <a:pt x="826" y="81"/>
                  </a:lnTo>
                  <a:lnTo>
                    <a:pt x="834" y="81"/>
                  </a:lnTo>
                  <a:lnTo>
                    <a:pt x="838" y="79"/>
                  </a:lnTo>
                  <a:lnTo>
                    <a:pt x="843" y="78"/>
                  </a:lnTo>
                  <a:lnTo>
                    <a:pt x="848" y="76"/>
                  </a:lnTo>
                  <a:lnTo>
                    <a:pt x="852" y="74"/>
                  </a:lnTo>
                  <a:lnTo>
                    <a:pt x="857" y="71"/>
                  </a:lnTo>
                  <a:lnTo>
                    <a:pt x="862" y="70"/>
                  </a:lnTo>
                  <a:lnTo>
                    <a:pt x="868" y="70"/>
                  </a:lnTo>
                  <a:lnTo>
                    <a:pt x="874" y="71"/>
                  </a:lnTo>
                  <a:lnTo>
                    <a:pt x="869" y="77"/>
                  </a:lnTo>
                  <a:lnTo>
                    <a:pt x="872" y="82"/>
                  </a:lnTo>
                  <a:lnTo>
                    <a:pt x="880" y="81"/>
                  </a:lnTo>
                  <a:lnTo>
                    <a:pt x="897" y="70"/>
                  </a:lnTo>
                  <a:lnTo>
                    <a:pt x="912" y="69"/>
                  </a:lnTo>
                  <a:lnTo>
                    <a:pt x="927" y="66"/>
                  </a:lnTo>
                  <a:lnTo>
                    <a:pt x="942" y="63"/>
                  </a:lnTo>
                  <a:lnTo>
                    <a:pt x="957" y="60"/>
                  </a:lnTo>
                  <a:lnTo>
                    <a:pt x="971" y="58"/>
                  </a:lnTo>
                  <a:lnTo>
                    <a:pt x="986" y="56"/>
                  </a:lnTo>
                  <a:lnTo>
                    <a:pt x="1001" y="58"/>
                  </a:lnTo>
                  <a:lnTo>
                    <a:pt x="1016" y="60"/>
                  </a:lnTo>
                  <a:lnTo>
                    <a:pt x="1015" y="63"/>
                  </a:lnTo>
                  <a:lnTo>
                    <a:pt x="1016" y="67"/>
                  </a:lnTo>
                  <a:lnTo>
                    <a:pt x="1017" y="69"/>
                  </a:lnTo>
                  <a:lnTo>
                    <a:pt x="1016" y="71"/>
                  </a:lnTo>
                  <a:lnTo>
                    <a:pt x="1014" y="71"/>
                  </a:lnTo>
                  <a:lnTo>
                    <a:pt x="1014" y="70"/>
                  </a:lnTo>
                  <a:lnTo>
                    <a:pt x="1012" y="67"/>
                  </a:lnTo>
                  <a:lnTo>
                    <a:pt x="1010" y="66"/>
                  </a:lnTo>
                  <a:lnTo>
                    <a:pt x="1002" y="67"/>
                  </a:lnTo>
                  <a:lnTo>
                    <a:pt x="996" y="71"/>
                  </a:lnTo>
                  <a:lnTo>
                    <a:pt x="990" y="76"/>
                  </a:lnTo>
                  <a:lnTo>
                    <a:pt x="985" y="81"/>
                  </a:lnTo>
                  <a:lnTo>
                    <a:pt x="989" y="82"/>
                  </a:lnTo>
                  <a:lnTo>
                    <a:pt x="994" y="82"/>
                  </a:lnTo>
                  <a:lnTo>
                    <a:pt x="999" y="82"/>
                  </a:lnTo>
                  <a:lnTo>
                    <a:pt x="1003" y="81"/>
                  </a:lnTo>
                  <a:lnTo>
                    <a:pt x="1008" y="81"/>
                  </a:lnTo>
                  <a:lnTo>
                    <a:pt x="1012" y="79"/>
                  </a:lnTo>
                  <a:lnTo>
                    <a:pt x="1017" y="79"/>
                  </a:lnTo>
                  <a:lnTo>
                    <a:pt x="1022" y="81"/>
                  </a:lnTo>
                  <a:lnTo>
                    <a:pt x="1012" y="82"/>
                  </a:lnTo>
                  <a:lnTo>
                    <a:pt x="1003" y="84"/>
                  </a:lnTo>
                  <a:lnTo>
                    <a:pt x="993" y="85"/>
                  </a:lnTo>
                  <a:lnTo>
                    <a:pt x="984" y="87"/>
                  </a:lnTo>
                  <a:lnTo>
                    <a:pt x="974" y="90"/>
                  </a:lnTo>
                  <a:lnTo>
                    <a:pt x="965" y="92"/>
                  </a:lnTo>
                  <a:lnTo>
                    <a:pt x="955" y="94"/>
                  </a:lnTo>
                  <a:lnTo>
                    <a:pt x="945" y="97"/>
                  </a:lnTo>
                  <a:lnTo>
                    <a:pt x="957" y="99"/>
                  </a:lnTo>
                  <a:lnTo>
                    <a:pt x="969" y="100"/>
                  </a:lnTo>
                  <a:lnTo>
                    <a:pt x="980" y="100"/>
                  </a:lnTo>
                  <a:lnTo>
                    <a:pt x="993" y="100"/>
                  </a:lnTo>
                  <a:lnTo>
                    <a:pt x="1004" y="98"/>
                  </a:lnTo>
                  <a:lnTo>
                    <a:pt x="1016" y="97"/>
                  </a:lnTo>
                  <a:lnTo>
                    <a:pt x="1027" y="94"/>
                  </a:lnTo>
                  <a:lnTo>
                    <a:pt x="1039" y="93"/>
                  </a:lnTo>
                  <a:lnTo>
                    <a:pt x="1034" y="96"/>
                  </a:lnTo>
                  <a:lnTo>
                    <a:pt x="1028" y="97"/>
                  </a:lnTo>
                  <a:lnTo>
                    <a:pt x="1023" y="99"/>
                  </a:lnTo>
                  <a:lnTo>
                    <a:pt x="1017" y="101"/>
                  </a:lnTo>
                  <a:lnTo>
                    <a:pt x="6" y="101"/>
                  </a:lnTo>
                  <a:lnTo>
                    <a:pt x="7" y="100"/>
                  </a:lnTo>
                  <a:lnTo>
                    <a:pt x="7" y="99"/>
                  </a:lnTo>
                  <a:lnTo>
                    <a:pt x="7" y="98"/>
                  </a:lnTo>
                  <a:lnTo>
                    <a:pt x="7" y="97"/>
                  </a:lnTo>
                  <a:lnTo>
                    <a:pt x="0" y="79"/>
                  </a:lnTo>
                  <a:lnTo>
                    <a:pt x="3" y="61"/>
                  </a:lnTo>
                  <a:lnTo>
                    <a:pt x="11" y="43"/>
                  </a:lnTo>
                  <a:lnTo>
                    <a:pt x="22" y="28"/>
                  </a:lnTo>
                  <a:lnTo>
                    <a:pt x="26" y="22"/>
                  </a:lnTo>
                  <a:lnTo>
                    <a:pt x="28" y="15"/>
                  </a:lnTo>
                  <a:lnTo>
                    <a:pt x="29" y="8"/>
                  </a:lnTo>
                  <a:lnTo>
                    <a:pt x="31" y="0"/>
                  </a:lnTo>
                  <a:lnTo>
                    <a:pt x="649" y="0"/>
                  </a:lnTo>
                  <a:lnTo>
                    <a:pt x="642" y="3"/>
                  </a:lnTo>
                  <a:lnTo>
                    <a:pt x="638" y="7"/>
                  </a:lnTo>
                  <a:lnTo>
                    <a:pt x="637" y="10"/>
                  </a:lnTo>
                  <a:lnTo>
                    <a:pt x="640" y="15"/>
                  </a:lnTo>
                  <a:lnTo>
                    <a:pt x="635" y="15"/>
                  </a:lnTo>
                  <a:lnTo>
                    <a:pt x="631" y="14"/>
                  </a:lnTo>
                  <a:lnTo>
                    <a:pt x="628" y="15"/>
                  </a:lnTo>
                  <a:lnTo>
                    <a:pt x="628" y="16"/>
                  </a:lnTo>
                  <a:lnTo>
                    <a:pt x="628" y="20"/>
                  </a:lnTo>
                  <a:lnTo>
                    <a:pt x="632" y="21"/>
                  </a:lnTo>
                  <a:lnTo>
                    <a:pt x="637" y="20"/>
                  </a:lnTo>
                  <a:lnTo>
                    <a:pt x="643" y="16"/>
                  </a:lnTo>
                  <a:lnTo>
                    <a:pt x="650" y="14"/>
                  </a:lnTo>
                  <a:lnTo>
                    <a:pt x="658" y="10"/>
                  </a:lnTo>
                  <a:lnTo>
                    <a:pt x="667" y="8"/>
                  </a:lnTo>
                  <a:lnTo>
                    <a:pt x="675" y="7"/>
                  </a:lnTo>
                  <a:lnTo>
                    <a:pt x="663" y="11"/>
                  </a:lnTo>
                  <a:lnTo>
                    <a:pt x="656" y="14"/>
                  </a:lnTo>
                  <a:lnTo>
                    <a:pt x="653" y="16"/>
                  </a:lnTo>
                  <a:lnTo>
                    <a:pt x="654" y="16"/>
                  </a:lnTo>
                  <a:lnTo>
                    <a:pt x="656" y="17"/>
                  </a:lnTo>
                  <a:lnTo>
                    <a:pt x="662" y="16"/>
                  </a:lnTo>
                  <a:lnTo>
                    <a:pt x="669" y="15"/>
                  </a:lnTo>
                  <a:lnTo>
                    <a:pt x="677" y="13"/>
                  </a:lnTo>
                  <a:lnTo>
                    <a:pt x="677" y="16"/>
                  </a:lnTo>
                  <a:lnTo>
                    <a:pt x="679" y="18"/>
                  </a:lnTo>
                  <a:lnTo>
                    <a:pt x="683" y="17"/>
                  </a:lnTo>
                  <a:lnTo>
                    <a:pt x="683" y="13"/>
                  </a:lnTo>
                  <a:lnTo>
                    <a:pt x="691" y="15"/>
                  </a:lnTo>
                  <a:lnTo>
                    <a:pt x="699" y="16"/>
                  </a:lnTo>
                  <a:lnTo>
                    <a:pt x="705" y="16"/>
                  </a:lnTo>
                  <a:lnTo>
                    <a:pt x="709" y="16"/>
                  </a:lnTo>
                  <a:lnTo>
                    <a:pt x="710" y="15"/>
                  </a:lnTo>
                  <a:lnTo>
                    <a:pt x="709" y="14"/>
                  </a:lnTo>
                  <a:lnTo>
                    <a:pt x="703" y="11"/>
                  </a:lnTo>
                  <a:lnTo>
                    <a:pt x="694" y="9"/>
                  </a:lnTo>
                  <a:lnTo>
                    <a:pt x="699" y="8"/>
                  </a:lnTo>
                  <a:lnTo>
                    <a:pt x="703" y="7"/>
                  </a:lnTo>
                  <a:lnTo>
                    <a:pt x="709" y="7"/>
                  </a:lnTo>
                  <a:lnTo>
                    <a:pt x="714" y="6"/>
                  </a:lnTo>
                  <a:lnTo>
                    <a:pt x="720" y="6"/>
                  </a:lnTo>
                  <a:lnTo>
                    <a:pt x="724" y="5"/>
                  </a:lnTo>
                  <a:lnTo>
                    <a:pt x="730" y="5"/>
                  </a:lnTo>
                  <a:lnTo>
                    <a:pt x="735" y="3"/>
                  </a:lnTo>
                  <a:lnTo>
                    <a:pt x="745" y="2"/>
                  </a:lnTo>
                  <a:lnTo>
                    <a:pt x="755" y="1"/>
                  </a:lnTo>
                  <a:lnTo>
                    <a:pt x="766" y="1"/>
                  </a:lnTo>
                  <a:lnTo>
                    <a:pt x="775" y="2"/>
                  </a:lnTo>
                  <a:lnTo>
                    <a:pt x="785" y="2"/>
                  </a:lnTo>
                  <a:lnTo>
                    <a:pt x="796" y="2"/>
                  </a:lnTo>
                  <a:lnTo>
                    <a:pt x="805" y="2"/>
                  </a:lnTo>
                  <a:lnTo>
                    <a:pt x="815" y="0"/>
                  </a:lnTo>
                  <a:lnTo>
                    <a:pt x="830"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7229" name="Group 47">
            <a:extLst>
              <a:ext uri="{FF2B5EF4-FFF2-40B4-BE49-F238E27FC236}">
                <a16:creationId xmlns:a16="http://schemas.microsoft.com/office/drawing/2014/main" id="{97231CE4-E65C-4117-883A-54D0AB091FD7}"/>
              </a:ext>
            </a:extLst>
          </p:cNvPr>
          <p:cNvGrpSpPr>
            <a:grpSpLocks/>
          </p:cNvGrpSpPr>
          <p:nvPr/>
        </p:nvGrpSpPr>
        <p:grpSpPr bwMode="auto">
          <a:xfrm flipH="1">
            <a:off x="2057400" y="1735138"/>
            <a:ext cx="811213" cy="322262"/>
            <a:chOff x="3746" y="1394"/>
            <a:chExt cx="545" cy="203"/>
          </a:xfrm>
        </p:grpSpPr>
        <p:sp>
          <p:nvSpPr>
            <p:cNvPr id="137289" name="Freeform 48">
              <a:extLst>
                <a:ext uri="{FF2B5EF4-FFF2-40B4-BE49-F238E27FC236}">
                  <a16:creationId xmlns:a16="http://schemas.microsoft.com/office/drawing/2014/main" id="{407059D9-2797-413E-AC4F-4CDF605B4129}"/>
                </a:ext>
              </a:extLst>
            </p:cNvPr>
            <p:cNvSpPr>
              <a:spLocks/>
            </p:cNvSpPr>
            <p:nvPr/>
          </p:nvSpPr>
          <p:spPr bwMode="auto">
            <a:xfrm>
              <a:off x="3746" y="1496"/>
              <a:ext cx="545" cy="101"/>
            </a:xfrm>
            <a:custGeom>
              <a:avLst/>
              <a:gdLst>
                <a:gd name="T0" fmla="*/ 516 w 1091"/>
                <a:gd name="T1" fmla="*/ 2 h 203"/>
                <a:gd name="T2" fmla="*/ 526 w 1091"/>
                <a:gd name="T3" fmla="*/ 3 h 203"/>
                <a:gd name="T4" fmla="*/ 530 w 1091"/>
                <a:gd name="T5" fmla="*/ 6 h 203"/>
                <a:gd name="T6" fmla="*/ 527 w 1091"/>
                <a:gd name="T7" fmla="*/ 9 h 203"/>
                <a:gd name="T8" fmla="*/ 516 w 1091"/>
                <a:gd name="T9" fmla="*/ 12 h 203"/>
                <a:gd name="T10" fmla="*/ 528 w 1091"/>
                <a:gd name="T11" fmla="*/ 7 h 203"/>
                <a:gd name="T12" fmla="*/ 516 w 1091"/>
                <a:gd name="T13" fmla="*/ 7 h 203"/>
                <a:gd name="T14" fmla="*/ 502 w 1091"/>
                <a:gd name="T15" fmla="*/ 11 h 203"/>
                <a:gd name="T16" fmla="*/ 507 w 1091"/>
                <a:gd name="T17" fmla="*/ 13 h 203"/>
                <a:gd name="T18" fmla="*/ 512 w 1091"/>
                <a:gd name="T19" fmla="*/ 15 h 203"/>
                <a:gd name="T20" fmla="*/ 518 w 1091"/>
                <a:gd name="T21" fmla="*/ 15 h 203"/>
                <a:gd name="T22" fmla="*/ 527 w 1091"/>
                <a:gd name="T23" fmla="*/ 17 h 203"/>
                <a:gd name="T24" fmla="*/ 542 w 1091"/>
                <a:gd name="T25" fmla="*/ 13 h 203"/>
                <a:gd name="T26" fmla="*/ 534 w 1091"/>
                <a:gd name="T27" fmla="*/ 17 h 203"/>
                <a:gd name="T28" fmla="*/ 519 w 1091"/>
                <a:gd name="T29" fmla="*/ 20 h 203"/>
                <a:gd name="T30" fmla="*/ 503 w 1091"/>
                <a:gd name="T31" fmla="*/ 24 h 203"/>
                <a:gd name="T32" fmla="*/ 505 w 1091"/>
                <a:gd name="T33" fmla="*/ 21 h 203"/>
                <a:gd name="T34" fmla="*/ 515 w 1091"/>
                <a:gd name="T35" fmla="*/ 18 h 203"/>
                <a:gd name="T36" fmla="*/ 504 w 1091"/>
                <a:gd name="T37" fmla="*/ 18 h 203"/>
                <a:gd name="T38" fmla="*/ 486 w 1091"/>
                <a:gd name="T39" fmla="*/ 22 h 203"/>
                <a:gd name="T40" fmla="*/ 488 w 1091"/>
                <a:gd name="T41" fmla="*/ 25 h 203"/>
                <a:gd name="T42" fmla="*/ 484 w 1091"/>
                <a:gd name="T43" fmla="*/ 26 h 203"/>
                <a:gd name="T44" fmla="*/ 476 w 1091"/>
                <a:gd name="T45" fmla="*/ 24 h 203"/>
                <a:gd name="T46" fmla="*/ 471 w 1091"/>
                <a:gd name="T47" fmla="*/ 28 h 203"/>
                <a:gd name="T48" fmla="*/ 459 w 1091"/>
                <a:gd name="T49" fmla="*/ 29 h 203"/>
                <a:gd name="T50" fmla="*/ 458 w 1091"/>
                <a:gd name="T51" fmla="*/ 27 h 203"/>
                <a:gd name="T52" fmla="*/ 447 w 1091"/>
                <a:gd name="T53" fmla="*/ 28 h 203"/>
                <a:gd name="T54" fmla="*/ 440 w 1091"/>
                <a:gd name="T55" fmla="*/ 29 h 203"/>
                <a:gd name="T56" fmla="*/ 421 w 1091"/>
                <a:gd name="T57" fmla="*/ 33 h 203"/>
                <a:gd name="T58" fmla="*/ 397 w 1091"/>
                <a:gd name="T59" fmla="*/ 35 h 203"/>
                <a:gd name="T60" fmla="*/ 389 w 1091"/>
                <a:gd name="T61" fmla="*/ 31 h 203"/>
                <a:gd name="T62" fmla="*/ 370 w 1091"/>
                <a:gd name="T63" fmla="*/ 34 h 203"/>
                <a:gd name="T64" fmla="*/ 342 w 1091"/>
                <a:gd name="T65" fmla="*/ 36 h 203"/>
                <a:gd name="T66" fmla="*/ 300 w 1091"/>
                <a:gd name="T67" fmla="*/ 37 h 203"/>
                <a:gd name="T68" fmla="*/ 288 w 1091"/>
                <a:gd name="T69" fmla="*/ 43 h 203"/>
                <a:gd name="T70" fmla="*/ 288 w 1091"/>
                <a:gd name="T71" fmla="*/ 41 h 203"/>
                <a:gd name="T72" fmla="*/ 270 w 1091"/>
                <a:gd name="T73" fmla="*/ 41 h 203"/>
                <a:gd name="T74" fmla="*/ 247 w 1091"/>
                <a:gd name="T75" fmla="*/ 44 h 203"/>
                <a:gd name="T76" fmla="*/ 224 w 1091"/>
                <a:gd name="T77" fmla="*/ 48 h 203"/>
                <a:gd name="T78" fmla="*/ 200 w 1091"/>
                <a:gd name="T79" fmla="*/ 49 h 203"/>
                <a:gd name="T80" fmla="*/ 173 w 1091"/>
                <a:gd name="T81" fmla="*/ 52 h 203"/>
                <a:gd name="T82" fmla="*/ 135 w 1091"/>
                <a:gd name="T83" fmla="*/ 60 h 203"/>
                <a:gd name="T84" fmla="*/ 96 w 1091"/>
                <a:gd name="T85" fmla="*/ 70 h 203"/>
                <a:gd name="T86" fmla="*/ 65 w 1091"/>
                <a:gd name="T87" fmla="*/ 86 h 203"/>
                <a:gd name="T88" fmla="*/ 48 w 1091"/>
                <a:gd name="T89" fmla="*/ 94 h 203"/>
                <a:gd name="T90" fmla="*/ 28 w 1091"/>
                <a:gd name="T91" fmla="*/ 101 h 203"/>
                <a:gd name="T92" fmla="*/ 5 w 1091"/>
                <a:gd name="T93" fmla="*/ 85 h 203"/>
                <a:gd name="T94" fmla="*/ 1 w 1091"/>
                <a:gd name="T95" fmla="*/ 63 h 203"/>
                <a:gd name="T96" fmla="*/ 9 w 1091"/>
                <a:gd name="T97" fmla="*/ 14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1" h="203">
                  <a:moveTo>
                    <a:pt x="1038" y="0"/>
                  </a:moveTo>
                  <a:lnTo>
                    <a:pt x="1035" y="1"/>
                  </a:lnTo>
                  <a:lnTo>
                    <a:pt x="1033" y="4"/>
                  </a:lnTo>
                  <a:lnTo>
                    <a:pt x="1032" y="5"/>
                  </a:lnTo>
                  <a:lnTo>
                    <a:pt x="1035" y="6"/>
                  </a:lnTo>
                  <a:lnTo>
                    <a:pt x="1038" y="6"/>
                  </a:lnTo>
                  <a:lnTo>
                    <a:pt x="1044" y="6"/>
                  </a:lnTo>
                  <a:lnTo>
                    <a:pt x="1053" y="6"/>
                  </a:lnTo>
                  <a:lnTo>
                    <a:pt x="1066" y="5"/>
                  </a:lnTo>
                  <a:lnTo>
                    <a:pt x="1061" y="7"/>
                  </a:lnTo>
                  <a:lnTo>
                    <a:pt x="1059" y="11"/>
                  </a:lnTo>
                  <a:lnTo>
                    <a:pt x="1061" y="12"/>
                  </a:lnTo>
                  <a:lnTo>
                    <a:pt x="1071" y="13"/>
                  </a:lnTo>
                  <a:lnTo>
                    <a:pt x="1066" y="15"/>
                  </a:lnTo>
                  <a:lnTo>
                    <a:pt x="1060" y="16"/>
                  </a:lnTo>
                  <a:lnTo>
                    <a:pt x="1054" y="19"/>
                  </a:lnTo>
                  <a:lnTo>
                    <a:pt x="1048" y="21"/>
                  </a:lnTo>
                  <a:lnTo>
                    <a:pt x="1043" y="22"/>
                  </a:lnTo>
                  <a:lnTo>
                    <a:pt x="1038" y="23"/>
                  </a:lnTo>
                  <a:lnTo>
                    <a:pt x="1033" y="24"/>
                  </a:lnTo>
                  <a:lnTo>
                    <a:pt x="1031" y="24"/>
                  </a:lnTo>
                  <a:lnTo>
                    <a:pt x="1040" y="22"/>
                  </a:lnTo>
                  <a:lnTo>
                    <a:pt x="1049" y="19"/>
                  </a:lnTo>
                  <a:lnTo>
                    <a:pt x="1056" y="15"/>
                  </a:lnTo>
                  <a:lnTo>
                    <a:pt x="1054" y="13"/>
                  </a:lnTo>
                  <a:lnTo>
                    <a:pt x="1047" y="13"/>
                  </a:lnTo>
                  <a:lnTo>
                    <a:pt x="1039" y="13"/>
                  </a:lnTo>
                  <a:lnTo>
                    <a:pt x="1032" y="14"/>
                  </a:lnTo>
                  <a:lnTo>
                    <a:pt x="1025" y="15"/>
                  </a:lnTo>
                  <a:lnTo>
                    <a:pt x="1018" y="18"/>
                  </a:lnTo>
                  <a:lnTo>
                    <a:pt x="1011" y="20"/>
                  </a:lnTo>
                  <a:lnTo>
                    <a:pt x="1005" y="22"/>
                  </a:lnTo>
                  <a:lnTo>
                    <a:pt x="998" y="24"/>
                  </a:lnTo>
                  <a:lnTo>
                    <a:pt x="1003" y="28"/>
                  </a:lnTo>
                  <a:lnTo>
                    <a:pt x="1009" y="27"/>
                  </a:lnTo>
                  <a:lnTo>
                    <a:pt x="1015" y="26"/>
                  </a:lnTo>
                  <a:lnTo>
                    <a:pt x="1021" y="26"/>
                  </a:lnTo>
                  <a:lnTo>
                    <a:pt x="1016" y="29"/>
                  </a:lnTo>
                  <a:lnTo>
                    <a:pt x="1017" y="31"/>
                  </a:lnTo>
                  <a:lnTo>
                    <a:pt x="1025" y="31"/>
                  </a:lnTo>
                  <a:lnTo>
                    <a:pt x="1043" y="30"/>
                  </a:lnTo>
                  <a:lnTo>
                    <a:pt x="1040" y="30"/>
                  </a:lnTo>
                  <a:lnTo>
                    <a:pt x="1038" y="30"/>
                  </a:lnTo>
                  <a:lnTo>
                    <a:pt x="1036" y="30"/>
                  </a:lnTo>
                  <a:lnTo>
                    <a:pt x="1035" y="33"/>
                  </a:lnTo>
                  <a:lnTo>
                    <a:pt x="1041" y="35"/>
                  </a:lnTo>
                  <a:lnTo>
                    <a:pt x="1048" y="35"/>
                  </a:lnTo>
                  <a:lnTo>
                    <a:pt x="1055" y="35"/>
                  </a:lnTo>
                  <a:lnTo>
                    <a:pt x="1063" y="34"/>
                  </a:lnTo>
                  <a:lnTo>
                    <a:pt x="1070" y="31"/>
                  </a:lnTo>
                  <a:lnTo>
                    <a:pt x="1077" y="29"/>
                  </a:lnTo>
                  <a:lnTo>
                    <a:pt x="1084" y="27"/>
                  </a:lnTo>
                  <a:lnTo>
                    <a:pt x="1091" y="24"/>
                  </a:lnTo>
                  <a:lnTo>
                    <a:pt x="1084" y="28"/>
                  </a:lnTo>
                  <a:lnTo>
                    <a:pt x="1077" y="31"/>
                  </a:lnTo>
                  <a:lnTo>
                    <a:pt x="1069" y="35"/>
                  </a:lnTo>
                  <a:lnTo>
                    <a:pt x="1061" y="36"/>
                  </a:lnTo>
                  <a:lnTo>
                    <a:pt x="1054" y="38"/>
                  </a:lnTo>
                  <a:lnTo>
                    <a:pt x="1046" y="39"/>
                  </a:lnTo>
                  <a:lnTo>
                    <a:pt x="1038" y="41"/>
                  </a:lnTo>
                  <a:lnTo>
                    <a:pt x="1031" y="42"/>
                  </a:lnTo>
                  <a:lnTo>
                    <a:pt x="1023" y="43"/>
                  </a:lnTo>
                  <a:lnTo>
                    <a:pt x="1015" y="46"/>
                  </a:lnTo>
                  <a:lnTo>
                    <a:pt x="1006" y="48"/>
                  </a:lnTo>
                  <a:lnTo>
                    <a:pt x="998" y="48"/>
                  </a:lnTo>
                  <a:lnTo>
                    <a:pt x="1002" y="45"/>
                  </a:lnTo>
                  <a:lnTo>
                    <a:pt x="1007" y="43"/>
                  </a:lnTo>
                  <a:lnTo>
                    <a:pt x="1011" y="43"/>
                  </a:lnTo>
                  <a:lnTo>
                    <a:pt x="1017" y="42"/>
                  </a:lnTo>
                  <a:lnTo>
                    <a:pt x="1023" y="42"/>
                  </a:lnTo>
                  <a:lnTo>
                    <a:pt x="1028" y="39"/>
                  </a:lnTo>
                  <a:lnTo>
                    <a:pt x="1031" y="37"/>
                  </a:lnTo>
                  <a:lnTo>
                    <a:pt x="1035" y="33"/>
                  </a:lnTo>
                  <a:lnTo>
                    <a:pt x="1025" y="34"/>
                  </a:lnTo>
                  <a:lnTo>
                    <a:pt x="1016" y="35"/>
                  </a:lnTo>
                  <a:lnTo>
                    <a:pt x="1008" y="36"/>
                  </a:lnTo>
                  <a:lnTo>
                    <a:pt x="999" y="38"/>
                  </a:lnTo>
                  <a:lnTo>
                    <a:pt x="990" y="41"/>
                  </a:lnTo>
                  <a:lnTo>
                    <a:pt x="981" y="43"/>
                  </a:lnTo>
                  <a:lnTo>
                    <a:pt x="972" y="45"/>
                  </a:lnTo>
                  <a:lnTo>
                    <a:pt x="963" y="48"/>
                  </a:lnTo>
                  <a:lnTo>
                    <a:pt x="968" y="50"/>
                  </a:lnTo>
                  <a:lnTo>
                    <a:pt x="972" y="50"/>
                  </a:lnTo>
                  <a:lnTo>
                    <a:pt x="976" y="50"/>
                  </a:lnTo>
                  <a:lnTo>
                    <a:pt x="980" y="50"/>
                  </a:lnTo>
                  <a:lnTo>
                    <a:pt x="977" y="52"/>
                  </a:lnTo>
                  <a:lnTo>
                    <a:pt x="972" y="53"/>
                  </a:lnTo>
                  <a:lnTo>
                    <a:pt x="968" y="53"/>
                  </a:lnTo>
                  <a:lnTo>
                    <a:pt x="963" y="53"/>
                  </a:lnTo>
                  <a:lnTo>
                    <a:pt x="964" y="50"/>
                  </a:lnTo>
                  <a:lnTo>
                    <a:pt x="961" y="48"/>
                  </a:lnTo>
                  <a:lnTo>
                    <a:pt x="953" y="49"/>
                  </a:lnTo>
                  <a:lnTo>
                    <a:pt x="938" y="53"/>
                  </a:lnTo>
                  <a:lnTo>
                    <a:pt x="939" y="54"/>
                  </a:lnTo>
                  <a:lnTo>
                    <a:pt x="940" y="56"/>
                  </a:lnTo>
                  <a:lnTo>
                    <a:pt x="942" y="56"/>
                  </a:lnTo>
                  <a:lnTo>
                    <a:pt x="943" y="56"/>
                  </a:lnTo>
                  <a:lnTo>
                    <a:pt x="935" y="58"/>
                  </a:lnTo>
                  <a:lnTo>
                    <a:pt x="927" y="59"/>
                  </a:lnTo>
                  <a:lnTo>
                    <a:pt x="918" y="59"/>
                  </a:lnTo>
                  <a:lnTo>
                    <a:pt x="910" y="59"/>
                  </a:lnTo>
                  <a:lnTo>
                    <a:pt x="919" y="58"/>
                  </a:lnTo>
                  <a:lnTo>
                    <a:pt x="920" y="57"/>
                  </a:lnTo>
                  <a:lnTo>
                    <a:pt x="916" y="54"/>
                  </a:lnTo>
                  <a:lnTo>
                    <a:pt x="909" y="53"/>
                  </a:lnTo>
                  <a:lnTo>
                    <a:pt x="901" y="53"/>
                  </a:lnTo>
                  <a:lnTo>
                    <a:pt x="895" y="53"/>
                  </a:lnTo>
                  <a:lnTo>
                    <a:pt x="894" y="56"/>
                  </a:lnTo>
                  <a:lnTo>
                    <a:pt x="901" y="59"/>
                  </a:lnTo>
                  <a:lnTo>
                    <a:pt x="894" y="59"/>
                  </a:lnTo>
                  <a:lnTo>
                    <a:pt x="886" y="58"/>
                  </a:lnTo>
                  <a:lnTo>
                    <a:pt x="880" y="58"/>
                  </a:lnTo>
                  <a:lnTo>
                    <a:pt x="874" y="60"/>
                  </a:lnTo>
                  <a:lnTo>
                    <a:pt x="866" y="62"/>
                  </a:lnTo>
                  <a:lnTo>
                    <a:pt x="856" y="65"/>
                  </a:lnTo>
                  <a:lnTo>
                    <a:pt x="843" y="67"/>
                  </a:lnTo>
                  <a:lnTo>
                    <a:pt x="830" y="69"/>
                  </a:lnTo>
                  <a:lnTo>
                    <a:pt x="817" y="71"/>
                  </a:lnTo>
                  <a:lnTo>
                    <a:pt x="804" y="72"/>
                  </a:lnTo>
                  <a:lnTo>
                    <a:pt x="794" y="71"/>
                  </a:lnTo>
                  <a:lnTo>
                    <a:pt x="786" y="69"/>
                  </a:lnTo>
                  <a:lnTo>
                    <a:pt x="792" y="67"/>
                  </a:lnTo>
                  <a:lnTo>
                    <a:pt x="788" y="65"/>
                  </a:lnTo>
                  <a:lnTo>
                    <a:pt x="779" y="62"/>
                  </a:lnTo>
                  <a:lnTo>
                    <a:pt x="765" y="62"/>
                  </a:lnTo>
                  <a:lnTo>
                    <a:pt x="752" y="64"/>
                  </a:lnTo>
                  <a:lnTo>
                    <a:pt x="743" y="65"/>
                  </a:lnTo>
                  <a:lnTo>
                    <a:pt x="741" y="69"/>
                  </a:lnTo>
                  <a:lnTo>
                    <a:pt x="749" y="75"/>
                  </a:lnTo>
                  <a:lnTo>
                    <a:pt x="728" y="74"/>
                  </a:lnTo>
                  <a:lnTo>
                    <a:pt x="706" y="73"/>
                  </a:lnTo>
                  <a:lnTo>
                    <a:pt x="685" y="73"/>
                  </a:lnTo>
                  <a:lnTo>
                    <a:pt x="664" y="72"/>
                  </a:lnTo>
                  <a:lnTo>
                    <a:pt x="644" y="72"/>
                  </a:lnTo>
                  <a:lnTo>
                    <a:pt x="622" y="73"/>
                  </a:lnTo>
                  <a:lnTo>
                    <a:pt x="601" y="75"/>
                  </a:lnTo>
                  <a:lnTo>
                    <a:pt x="579" y="79"/>
                  </a:lnTo>
                  <a:lnTo>
                    <a:pt x="580" y="81"/>
                  </a:lnTo>
                  <a:lnTo>
                    <a:pt x="580" y="83"/>
                  </a:lnTo>
                  <a:lnTo>
                    <a:pt x="577" y="86"/>
                  </a:lnTo>
                  <a:lnTo>
                    <a:pt x="573" y="87"/>
                  </a:lnTo>
                  <a:lnTo>
                    <a:pt x="575" y="86"/>
                  </a:lnTo>
                  <a:lnTo>
                    <a:pt x="576" y="84"/>
                  </a:lnTo>
                  <a:lnTo>
                    <a:pt x="576" y="82"/>
                  </a:lnTo>
                  <a:lnTo>
                    <a:pt x="564" y="82"/>
                  </a:lnTo>
                  <a:lnTo>
                    <a:pt x="553" y="82"/>
                  </a:lnTo>
                  <a:lnTo>
                    <a:pt x="540" y="82"/>
                  </a:lnTo>
                  <a:lnTo>
                    <a:pt x="528" y="83"/>
                  </a:lnTo>
                  <a:lnTo>
                    <a:pt x="517" y="84"/>
                  </a:lnTo>
                  <a:lnTo>
                    <a:pt x="505" y="87"/>
                  </a:lnTo>
                  <a:lnTo>
                    <a:pt x="494" y="89"/>
                  </a:lnTo>
                  <a:lnTo>
                    <a:pt x="482" y="90"/>
                  </a:lnTo>
                  <a:lnTo>
                    <a:pt x="471" y="92"/>
                  </a:lnTo>
                  <a:lnTo>
                    <a:pt x="459" y="95"/>
                  </a:lnTo>
                  <a:lnTo>
                    <a:pt x="448" y="96"/>
                  </a:lnTo>
                  <a:lnTo>
                    <a:pt x="436" y="97"/>
                  </a:lnTo>
                  <a:lnTo>
                    <a:pt x="425" y="98"/>
                  </a:lnTo>
                  <a:lnTo>
                    <a:pt x="412" y="99"/>
                  </a:lnTo>
                  <a:lnTo>
                    <a:pt x="400" y="99"/>
                  </a:lnTo>
                  <a:lnTo>
                    <a:pt x="389" y="98"/>
                  </a:lnTo>
                  <a:lnTo>
                    <a:pt x="377" y="101"/>
                  </a:lnTo>
                  <a:lnTo>
                    <a:pt x="364" y="103"/>
                  </a:lnTo>
                  <a:lnTo>
                    <a:pt x="347" y="105"/>
                  </a:lnTo>
                  <a:lnTo>
                    <a:pt x="330" y="109"/>
                  </a:lnTo>
                  <a:lnTo>
                    <a:pt x="311" y="112"/>
                  </a:lnTo>
                  <a:lnTo>
                    <a:pt x="292" y="115"/>
                  </a:lnTo>
                  <a:lnTo>
                    <a:pt x="271" y="120"/>
                  </a:lnTo>
                  <a:lnTo>
                    <a:pt x="251" y="125"/>
                  </a:lnTo>
                  <a:lnTo>
                    <a:pt x="231" y="129"/>
                  </a:lnTo>
                  <a:lnTo>
                    <a:pt x="211" y="135"/>
                  </a:lnTo>
                  <a:lnTo>
                    <a:pt x="192" y="141"/>
                  </a:lnTo>
                  <a:lnTo>
                    <a:pt x="173" y="148"/>
                  </a:lnTo>
                  <a:lnTo>
                    <a:pt x="157" y="156"/>
                  </a:lnTo>
                  <a:lnTo>
                    <a:pt x="142" y="164"/>
                  </a:lnTo>
                  <a:lnTo>
                    <a:pt x="130" y="173"/>
                  </a:lnTo>
                  <a:lnTo>
                    <a:pt x="119" y="182"/>
                  </a:lnTo>
                  <a:lnTo>
                    <a:pt x="113" y="185"/>
                  </a:lnTo>
                  <a:lnTo>
                    <a:pt x="105" y="187"/>
                  </a:lnTo>
                  <a:lnTo>
                    <a:pt x="96" y="189"/>
                  </a:lnTo>
                  <a:lnTo>
                    <a:pt x="87" y="193"/>
                  </a:lnTo>
                  <a:lnTo>
                    <a:pt x="77" y="196"/>
                  </a:lnTo>
                  <a:lnTo>
                    <a:pt x="66" y="200"/>
                  </a:lnTo>
                  <a:lnTo>
                    <a:pt x="56" y="202"/>
                  </a:lnTo>
                  <a:lnTo>
                    <a:pt x="45" y="203"/>
                  </a:lnTo>
                  <a:lnTo>
                    <a:pt x="29" y="193"/>
                  </a:lnTo>
                  <a:lnTo>
                    <a:pt x="18" y="182"/>
                  </a:lnTo>
                  <a:lnTo>
                    <a:pt x="11" y="171"/>
                  </a:lnTo>
                  <a:lnTo>
                    <a:pt x="6" y="159"/>
                  </a:lnTo>
                  <a:lnTo>
                    <a:pt x="3" y="148"/>
                  </a:lnTo>
                  <a:lnTo>
                    <a:pt x="2" y="136"/>
                  </a:lnTo>
                  <a:lnTo>
                    <a:pt x="2" y="126"/>
                  </a:lnTo>
                  <a:lnTo>
                    <a:pt x="0" y="115"/>
                  </a:lnTo>
                  <a:lnTo>
                    <a:pt x="2" y="87"/>
                  </a:lnTo>
                  <a:lnTo>
                    <a:pt x="9" y="58"/>
                  </a:lnTo>
                  <a:lnTo>
                    <a:pt x="18" y="29"/>
                  </a:lnTo>
                  <a:lnTo>
                    <a:pt x="27" y="0"/>
                  </a:lnTo>
                  <a:lnTo>
                    <a:pt x="1038"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90" name="Freeform 49">
              <a:extLst>
                <a:ext uri="{FF2B5EF4-FFF2-40B4-BE49-F238E27FC236}">
                  <a16:creationId xmlns:a16="http://schemas.microsoft.com/office/drawing/2014/main" id="{B2124F3A-CBC0-4FA8-92B9-1D7B122905E6}"/>
                </a:ext>
              </a:extLst>
            </p:cNvPr>
            <p:cNvSpPr>
              <a:spLocks/>
            </p:cNvSpPr>
            <p:nvPr/>
          </p:nvSpPr>
          <p:spPr bwMode="auto">
            <a:xfrm>
              <a:off x="3772" y="1394"/>
              <a:ext cx="311" cy="51"/>
            </a:xfrm>
            <a:custGeom>
              <a:avLst/>
              <a:gdLst>
                <a:gd name="T0" fmla="*/ 3 w 623"/>
                <a:gd name="T1" fmla="*/ 36 h 103"/>
                <a:gd name="T2" fmla="*/ 18 w 623"/>
                <a:gd name="T3" fmla="*/ 21 h 103"/>
                <a:gd name="T4" fmla="*/ 32 w 623"/>
                <a:gd name="T5" fmla="*/ 10 h 103"/>
                <a:gd name="T6" fmla="*/ 57 w 623"/>
                <a:gd name="T7" fmla="*/ 5 h 103"/>
                <a:gd name="T8" fmla="*/ 94 w 623"/>
                <a:gd name="T9" fmla="*/ 1 h 103"/>
                <a:gd name="T10" fmla="*/ 138 w 623"/>
                <a:gd name="T11" fmla="*/ 2 h 103"/>
                <a:gd name="T12" fmla="*/ 161 w 623"/>
                <a:gd name="T13" fmla="*/ 3 h 103"/>
                <a:gd name="T14" fmla="*/ 179 w 623"/>
                <a:gd name="T15" fmla="*/ 1 h 103"/>
                <a:gd name="T16" fmla="*/ 187 w 623"/>
                <a:gd name="T17" fmla="*/ 8 h 103"/>
                <a:gd name="T18" fmla="*/ 184 w 623"/>
                <a:gd name="T19" fmla="*/ 9 h 103"/>
                <a:gd name="T20" fmla="*/ 193 w 623"/>
                <a:gd name="T21" fmla="*/ 13 h 103"/>
                <a:gd name="T22" fmla="*/ 211 w 623"/>
                <a:gd name="T23" fmla="*/ 13 h 103"/>
                <a:gd name="T24" fmla="*/ 234 w 623"/>
                <a:gd name="T25" fmla="*/ 11 h 103"/>
                <a:gd name="T26" fmla="*/ 235 w 623"/>
                <a:gd name="T27" fmla="*/ 8 h 103"/>
                <a:gd name="T28" fmla="*/ 243 w 623"/>
                <a:gd name="T29" fmla="*/ 6 h 103"/>
                <a:gd name="T30" fmla="*/ 257 w 623"/>
                <a:gd name="T31" fmla="*/ 4 h 103"/>
                <a:gd name="T32" fmla="*/ 252 w 623"/>
                <a:gd name="T33" fmla="*/ 4 h 103"/>
                <a:gd name="T34" fmla="*/ 242 w 623"/>
                <a:gd name="T35" fmla="*/ 6 h 103"/>
                <a:gd name="T36" fmla="*/ 244 w 623"/>
                <a:gd name="T37" fmla="*/ 11 h 103"/>
                <a:gd name="T38" fmla="*/ 256 w 623"/>
                <a:gd name="T39" fmla="*/ 10 h 103"/>
                <a:gd name="T40" fmla="*/ 249 w 623"/>
                <a:gd name="T41" fmla="*/ 12 h 103"/>
                <a:gd name="T42" fmla="*/ 244 w 623"/>
                <a:gd name="T43" fmla="*/ 14 h 103"/>
                <a:gd name="T44" fmla="*/ 235 w 623"/>
                <a:gd name="T45" fmla="*/ 14 h 103"/>
                <a:gd name="T46" fmla="*/ 235 w 623"/>
                <a:gd name="T47" fmla="*/ 14 h 103"/>
                <a:gd name="T48" fmla="*/ 222 w 623"/>
                <a:gd name="T49" fmla="*/ 12 h 103"/>
                <a:gd name="T50" fmla="*/ 206 w 623"/>
                <a:gd name="T51" fmla="*/ 15 h 103"/>
                <a:gd name="T52" fmla="*/ 215 w 623"/>
                <a:gd name="T53" fmla="*/ 17 h 103"/>
                <a:gd name="T54" fmla="*/ 213 w 623"/>
                <a:gd name="T55" fmla="*/ 20 h 103"/>
                <a:gd name="T56" fmla="*/ 218 w 623"/>
                <a:gd name="T57" fmla="*/ 21 h 103"/>
                <a:gd name="T58" fmla="*/ 220 w 623"/>
                <a:gd name="T59" fmla="*/ 25 h 103"/>
                <a:gd name="T60" fmla="*/ 226 w 623"/>
                <a:gd name="T61" fmla="*/ 26 h 103"/>
                <a:gd name="T62" fmla="*/ 243 w 623"/>
                <a:gd name="T63" fmla="*/ 26 h 103"/>
                <a:gd name="T64" fmla="*/ 249 w 623"/>
                <a:gd name="T65" fmla="*/ 24 h 103"/>
                <a:gd name="T66" fmla="*/ 253 w 623"/>
                <a:gd name="T67" fmla="*/ 26 h 103"/>
                <a:gd name="T68" fmla="*/ 262 w 623"/>
                <a:gd name="T69" fmla="*/ 25 h 103"/>
                <a:gd name="T70" fmla="*/ 267 w 623"/>
                <a:gd name="T71" fmla="*/ 22 h 103"/>
                <a:gd name="T72" fmla="*/ 276 w 623"/>
                <a:gd name="T73" fmla="*/ 24 h 103"/>
                <a:gd name="T74" fmla="*/ 282 w 623"/>
                <a:gd name="T75" fmla="*/ 22 h 103"/>
                <a:gd name="T76" fmla="*/ 290 w 623"/>
                <a:gd name="T77" fmla="*/ 22 h 103"/>
                <a:gd name="T78" fmla="*/ 300 w 623"/>
                <a:gd name="T79" fmla="*/ 22 h 103"/>
                <a:gd name="T80" fmla="*/ 285 w 623"/>
                <a:gd name="T81" fmla="*/ 24 h 103"/>
                <a:gd name="T82" fmla="*/ 268 w 623"/>
                <a:gd name="T83" fmla="*/ 28 h 103"/>
                <a:gd name="T84" fmla="*/ 259 w 623"/>
                <a:gd name="T85" fmla="*/ 28 h 103"/>
                <a:gd name="T86" fmla="*/ 255 w 623"/>
                <a:gd name="T87" fmla="*/ 29 h 103"/>
                <a:gd name="T88" fmla="*/ 250 w 623"/>
                <a:gd name="T89" fmla="*/ 32 h 103"/>
                <a:gd name="T90" fmla="*/ 260 w 623"/>
                <a:gd name="T91" fmla="*/ 34 h 103"/>
                <a:gd name="T92" fmla="*/ 273 w 623"/>
                <a:gd name="T93" fmla="*/ 30 h 103"/>
                <a:gd name="T94" fmla="*/ 278 w 623"/>
                <a:gd name="T95" fmla="*/ 30 h 103"/>
                <a:gd name="T96" fmla="*/ 287 w 623"/>
                <a:gd name="T97" fmla="*/ 32 h 103"/>
                <a:gd name="T98" fmla="*/ 282 w 623"/>
                <a:gd name="T99" fmla="*/ 36 h 103"/>
                <a:gd name="T100" fmla="*/ 296 w 623"/>
                <a:gd name="T101" fmla="*/ 36 h 103"/>
                <a:gd name="T102" fmla="*/ 294 w 623"/>
                <a:gd name="T103" fmla="*/ 39 h 103"/>
                <a:gd name="T104" fmla="*/ 275 w 623"/>
                <a:gd name="T105" fmla="*/ 39 h 103"/>
                <a:gd name="T106" fmla="*/ 278 w 623"/>
                <a:gd name="T107" fmla="*/ 42 h 103"/>
                <a:gd name="T108" fmla="*/ 277 w 623"/>
                <a:gd name="T109" fmla="*/ 47 h 103"/>
                <a:gd name="T110" fmla="*/ 303 w 623"/>
                <a:gd name="T111" fmla="*/ 48 h 103"/>
                <a:gd name="T112" fmla="*/ 311 w 623"/>
                <a:gd name="T113" fmla="*/ 50 h 103"/>
                <a:gd name="T114" fmla="*/ 309 w 623"/>
                <a:gd name="T115" fmla="*/ 51 h 1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3" h="103">
                  <a:moveTo>
                    <a:pt x="0" y="103"/>
                  </a:moveTo>
                  <a:lnTo>
                    <a:pt x="3" y="91"/>
                  </a:lnTo>
                  <a:lnTo>
                    <a:pt x="5" y="81"/>
                  </a:lnTo>
                  <a:lnTo>
                    <a:pt x="7" y="72"/>
                  </a:lnTo>
                  <a:lnTo>
                    <a:pt x="11" y="65"/>
                  </a:lnTo>
                  <a:lnTo>
                    <a:pt x="21" y="59"/>
                  </a:lnTo>
                  <a:lnTo>
                    <a:pt x="29" y="51"/>
                  </a:lnTo>
                  <a:lnTo>
                    <a:pt x="37" y="43"/>
                  </a:lnTo>
                  <a:lnTo>
                    <a:pt x="44" y="35"/>
                  </a:lnTo>
                  <a:lnTo>
                    <a:pt x="48" y="30"/>
                  </a:lnTo>
                  <a:lnTo>
                    <a:pt x="55" y="25"/>
                  </a:lnTo>
                  <a:lnTo>
                    <a:pt x="65" y="21"/>
                  </a:lnTo>
                  <a:lnTo>
                    <a:pt x="76" y="17"/>
                  </a:lnTo>
                  <a:lnTo>
                    <a:pt x="89" y="14"/>
                  </a:lnTo>
                  <a:lnTo>
                    <a:pt x="102" y="12"/>
                  </a:lnTo>
                  <a:lnTo>
                    <a:pt x="114" y="10"/>
                  </a:lnTo>
                  <a:lnTo>
                    <a:pt x="124" y="10"/>
                  </a:lnTo>
                  <a:lnTo>
                    <a:pt x="146" y="6"/>
                  </a:lnTo>
                  <a:lnTo>
                    <a:pt x="167" y="3"/>
                  </a:lnTo>
                  <a:lnTo>
                    <a:pt x="189" y="2"/>
                  </a:lnTo>
                  <a:lnTo>
                    <a:pt x="211" y="0"/>
                  </a:lnTo>
                  <a:lnTo>
                    <a:pt x="233" y="2"/>
                  </a:lnTo>
                  <a:lnTo>
                    <a:pt x="254" y="2"/>
                  </a:lnTo>
                  <a:lnTo>
                    <a:pt x="276" y="4"/>
                  </a:lnTo>
                  <a:lnTo>
                    <a:pt x="297" y="5"/>
                  </a:lnTo>
                  <a:lnTo>
                    <a:pt x="305" y="6"/>
                  </a:lnTo>
                  <a:lnTo>
                    <a:pt x="314" y="6"/>
                  </a:lnTo>
                  <a:lnTo>
                    <a:pt x="323" y="6"/>
                  </a:lnTo>
                  <a:lnTo>
                    <a:pt x="332" y="6"/>
                  </a:lnTo>
                  <a:lnTo>
                    <a:pt x="342" y="5"/>
                  </a:lnTo>
                  <a:lnTo>
                    <a:pt x="351" y="4"/>
                  </a:lnTo>
                  <a:lnTo>
                    <a:pt x="359" y="3"/>
                  </a:lnTo>
                  <a:lnTo>
                    <a:pt x="368" y="2"/>
                  </a:lnTo>
                  <a:lnTo>
                    <a:pt x="367" y="7"/>
                  </a:lnTo>
                  <a:lnTo>
                    <a:pt x="369" y="13"/>
                  </a:lnTo>
                  <a:lnTo>
                    <a:pt x="374" y="17"/>
                  </a:lnTo>
                  <a:lnTo>
                    <a:pt x="380" y="17"/>
                  </a:lnTo>
                  <a:lnTo>
                    <a:pt x="376" y="19"/>
                  </a:lnTo>
                  <a:lnTo>
                    <a:pt x="372" y="19"/>
                  </a:lnTo>
                  <a:lnTo>
                    <a:pt x="368" y="19"/>
                  </a:lnTo>
                  <a:lnTo>
                    <a:pt x="367" y="20"/>
                  </a:lnTo>
                  <a:lnTo>
                    <a:pt x="373" y="23"/>
                  </a:lnTo>
                  <a:lnTo>
                    <a:pt x="380" y="25"/>
                  </a:lnTo>
                  <a:lnTo>
                    <a:pt x="387" y="27"/>
                  </a:lnTo>
                  <a:lnTo>
                    <a:pt x="391" y="27"/>
                  </a:lnTo>
                  <a:lnTo>
                    <a:pt x="402" y="26"/>
                  </a:lnTo>
                  <a:lnTo>
                    <a:pt x="413" y="26"/>
                  </a:lnTo>
                  <a:lnTo>
                    <a:pt x="423" y="26"/>
                  </a:lnTo>
                  <a:lnTo>
                    <a:pt x="435" y="26"/>
                  </a:lnTo>
                  <a:lnTo>
                    <a:pt x="446" y="25"/>
                  </a:lnTo>
                  <a:lnTo>
                    <a:pt x="457" y="23"/>
                  </a:lnTo>
                  <a:lnTo>
                    <a:pt x="468" y="22"/>
                  </a:lnTo>
                  <a:lnTo>
                    <a:pt x="479" y="19"/>
                  </a:lnTo>
                  <a:lnTo>
                    <a:pt x="476" y="17"/>
                  </a:lnTo>
                  <a:lnTo>
                    <a:pt x="473" y="15"/>
                  </a:lnTo>
                  <a:lnTo>
                    <a:pt x="470" y="17"/>
                  </a:lnTo>
                  <a:lnTo>
                    <a:pt x="467" y="17"/>
                  </a:lnTo>
                  <a:lnTo>
                    <a:pt x="474" y="14"/>
                  </a:lnTo>
                  <a:lnTo>
                    <a:pt x="480" y="13"/>
                  </a:lnTo>
                  <a:lnTo>
                    <a:pt x="487" y="12"/>
                  </a:lnTo>
                  <a:lnTo>
                    <a:pt x="494" y="11"/>
                  </a:lnTo>
                  <a:lnTo>
                    <a:pt x="501" y="10"/>
                  </a:lnTo>
                  <a:lnTo>
                    <a:pt x="508" y="9"/>
                  </a:lnTo>
                  <a:lnTo>
                    <a:pt x="514" y="9"/>
                  </a:lnTo>
                  <a:lnTo>
                    <a:pt x="521" y="7"/>
                  </a:lnTo>
                  <a:lnTo>
                    <a:pt x="516" y="9"/>
                  </a:lnTo>
                  <a:lnTo>
                    <a:pt x="510" y="9"/>
                  </a:lnTo>
                  <a:lnTo>
                    <a:pt x="504" y="9"/>
                  </a:lnTo>
                  <a:lnTo>
                    <a:pt x="498" y="10"/>
                  </a:lnTo>
                  <a:lnTo>
                    <a:pt x="493" y="10"/>
                  </a:lnTo>
                  <a:lnTo>
                    <a:pt x="488" y="11"/>
                  </a:lnTo>
                  <a:lnTo>
                    <a:pt x="485" y="13"/>
                  </a:lnTo>
                  <a:lnTo>
                    <a:pt x="482" y="17"/>
                  </a:lnTo>
                  <a:lnTo>
                    <a:pt x="482" y="20"/>
                  </a:lnTo>
                  <a:lnTo>
                    <a:pt x="485" y="21"/>
                  </a:lnTo>
                  <a:lnTo>
                    <a:pt x="489" y="22"/>
                  </a:lnTo>
                  <a:lnTo>
                    <a:pt x="494" y="22"/>
                  </a:lnTo>
                  <a:lnTo>
                    <a:pt x="501" y="21"/>
                  </a:lnTo>
                  <a:lnTo>
                    <a:pt x="506" y="21"/>
                  </a:lnTo>
                  <a:lnTo>
                    <a:pt x="512" y="20"/>
                  </a:lnTo>
                  <a:lnTo>
                    <a:pt x="518" y="21"/>
                  </a:lnTo>
                  <a:lnTo>
                    <a:pt x="509" y="22"/>
                  </a:lnTo>
                  <a:lnTo>
                    <a:pt x="501" y="23"/>
                  </a:lnTo>
                  <a:lnTo>
                    <a:pt x="498" y="25"/>
                  </a:lnTo>
                  <a:lnTo>
                    <a:pt x="504" y="27"/>
                  </a:lnTo>
                  <a:lnTo>
                    <a:pt x="499" y="28"/>
                  </a:lnTo>
                  <a:lnTo>
                    <a:pt x="495" y="29"/>
                  </a:lnTo>
                  <a:lnTo>
                    <a:pt x="489" y="29"/>
                  </a:lnTo>
                  <a:lnTo>
                    <a:pt x="485" y="29"/>
                  </a:lnTo>
                  <a:lnTo>
                    <a:pt x="480" y="29"/>
                  </a:lnTo>
                  <a:lnTo>
                    <a:pt x="474" y="29"/>
                  </a:lnTo>
                  <a:lnTo>
                    <a:pt x="470" y="29"/>
                  </a:lnTo>
                  <a:lnTo>
                    <a:pt x="465" y="30"/>
                  </a:lnTo>
                  <a:lnTo>
                    <a:pt x="466" y="30"/>
                  </a:lnTo>
                  <a:lnTo>
                    <a:pt x="468" y="29"/>
                  </a:lnTo>
                  <a:lnTo>
                    <a:pt x="470" y="28"/>
                  </a:lnTo>
                  <a:lnTo>
                    <a:pt x="471" y="27"/>
                  </a:lnTo>
                  <a:lnTo>
                    <a:pt x="463" y="26"/>
                  </a:lnTo>
                  <a:lnTo>
                    <a:pt x="455" y="25"/>
                  </a:lnTo>
                  <a:lnTo>
                    <a:pt x="445" y="25"/>
                  </a:lnTo>
                  <a:lnTo>
                    <a:pt x="437" y="26"/>
                  </a:lnTo>
                  <a:lnTo>
                    <a:pt x="429" y="27"/>
                  </a:lnTo>
                  <a:lnTo>
                    <a:pt x="421" y="28"/>
                  </a:lnTo>
                  <a:lnTo>
                    <a:pt x="413" y="30"/>
                  </a:lnTo>
                  <a:lnTo>
                    <a:pt x="405" y="33"/>
                  </a:lnTo>
                  <a:lnTo>
                    <a:pt x="413" y="36"/>
                  </a:lnTo>
                  <a:lnTo>
                    <a:pt x="422" y="36"/>
                  </a:lnTo>
                  <a:lnTo>
                    <a:pt x="430" y="34"/>
                  </a:lnTo>
                  <a:lnTo>
                    <a:pt x="438" y="33"/>
                  </a:lnTo>
                  <a:lnTo>
                    <a:pt x="434" y="35"/>
                  </a:lnTo>
                  <a:lnTo>
                    <a:pt x="430" y="37"/>
                  </a:lnTo>
                  <a:lnTo>
                    <a:pt x="426" y="40"/>
                  </a:lnTo>
                  <a:lnTo>
                    <a:pt x="423" y="42"/>
                  </a:lnTo>
                  <a:lnTo>
                    <a:pt x="423" y="43"/>
                  </a:lnTo>
                  <a:lnTo>
                    <a:pt x="427" y="44"/>
                  </a:lnTo>
                  <a:lnTo>
                    <a:pt x="436" y="43"/>
                  </a:lnTo>
                  <a:lnTo>
                    <a:pt x="450" y="42"/>
                  </a:lnTo>
                  <a:lnTo>
                    <a:pt x="445" y="45"/>
                  </a:lnTo>
                  <a:lnTo>
                    <a:pt x="442" y="49"/>
                  </a:lnTo>
                  <a:lnTo>
                    <a:pt x="440" y="51"/>
                  </a:lnTo>
                  <a:lnTo>
                    <a:pt x="440" y="53"/>
                  </a:lnTo>
                  <a:lnTo>
                    <a:pt x="441" y="55"/>
                  </a:lnTo>
                  <a:lnTo>
                    <a:pt x="445" y="56"/>
                  </a:lnTo>
                  <a:lnTo>
                    <a:pt x="453" y="53"/>
                  </a:lnTo>
                  <a:lnTo>
                    <a:pt x="465" y="50"/>
                  </a:lnTo>
                  <a:lnTo>
                    <a:pt x="472" y="53"/>
                  </a:lnTo>
                  <a:lnTo>
                    <a:pt x="480" y="55"/>
                  </a:lnTo>
                  <a:lnTo>
                    <a:pt x="486" y="53"/>
                  </a:lnTo>
                  <a:lnTo>
                    <a:pt x="485" y="50"/>
                  </a:lnTo>
                  <a:lnTo>
                    <a:pt x="489" y="51"/>
                  </a:lnTo>
                  <a:lnTo>
                    <a:pt x="495" y="50"/>
                  </a:lnTo>
                  <a:lnTo>
                    <a:pt x="499" y="49"/>
                  </a:lnTo>
                  <a:lnTo>
                    <a:pt x="504" y="48"/>
                  </a:lnTo>
                  <a:lnTo>
                    <a:pt x="504" y="49"/>
                  </a:lnTo>
                  <a:lnTo>
                    <a:pt x="505" y="51"/>
                  </a:lnTo>
                  <a:lnTo>
                    <a:pt x="506" y="52"/>
                  </a:lnTo>
                  <a:lnTo>
                    <a:pt x="513" y="49"/>
                  </a:lnTo>
                  <a:lnTo>
                    <a:pt x="519" y="49"/>
                  </a:lnTo>
                  <a:lnTo>
                    <a:pt x="525" y="50"/>
                  </a:lnTo>
                  <a:lnTo>
                    <a:pt x="533" y="50"/>
                  </a:lnTo>
                  <a:lnTo>
                    <a:pt x="534" y="49"/>
                  </a:lnTo>
                  <a:lnTo>
                    <a:pt x="535" y="48"/>
                  </a:lnTo>
                  <a:lnTo>
                    <a:pt x="535" y="45"/>
                  </a:lnTo>
                  <a:lnTo>
                    <a:pt x="535" y="43"/>
                  </a:lnTo>
                  <a:lnTo>
                    <a:pt x="541" y="45"/>
                  </a:lnTo>
                  <a:lnTo>
                    <a:pt x="548" y="48"/>
                  </a:lnTo>
                  <a:lnTo>
                    <a:pt x="553" y="48"/>
                  </a:lnTo>
                  <a:lnTo>
                    <a:pt x="558" y="49"/>
                  </a:lnTo>
                  <a:lnTo>
                    <a:pt x="562" y="48"/>
                  </a:lnTo>
                  <a:lnTo>
                    <a:pt x="564" y="48"/>
                  </a:lnTo>
                  <a:lnTo>
                    <a:pt x="565" y="45"/>
                  </a:lnTo>
                  <a:lnTo>
                    <a:pt x="564" y="44"/>
                  </a:lnTo>
                  <a:lnTo>
                    <a:pt x="570" y="44"/>
                  </a:lnTo>
                  <a:lnTo>
                    <a:pt x="574" y="44"/>
                  </a:lnTo>
                  <a:lnTo>
                    <a:pt x="580" y="44"/>
                  </a:lnTo>
                  <a:lnTo>
                    <a:pt x="585" y="45"/>
                  </a:lnTo>
                  <a:lnTo>
                    <a:pt x="591" y="45"/>
                  </a:lnTo>
                  <a:lnTo>
                    <a:pt x="595" y="45"/>
                  </a:lnTo>
                  <a:lnTo>
                    <a:pt x="601" y="45"/>
                  </a:lnTo>
                  <a:lnTo>
                    <a:pt x="607" y="44"/>
                  </a:lnTo>
                  <a:lnTo>
                    <a:pt x="595" y="45"/>
                  </a:lnTo>
                  <a:lnTo>
                    <a:pt x="584" y="47"/>
                  </a:lnTo>
                  <a:lnTo>
                    <a:pt x="571" y="48"/>
                  </a:lnTo>
                  <a:lnTo>
                    <a:pt x="559" y="49"/>
                  </a:lnTo>
                  <a:lnTo>
                    <a:pt x="549" y="51"/>
                  </a:lnTo>
                  <a:lnTo>
                    <a:pt x="541" y="53"/>
                  </a:lnTo>
                  <a:lnTo>
                    <a:pt x="536" y="57"/>
                  </a:lnTo>
                  <a:lnTo>
                    <a:pt x="535" y="61"/>
                  </a:lnTo>
                  <a:lnTo>
                    <a:pt x="529" y="59"/>
                  </a:lnTo>
                  <a:lnTo>
                    <a:pt x="524" y="58"/>
                  </a:lnTo>
                  <a:lnTo>
                    <a:pt x="518" y="56"/>
                  </a:lnTo>
                  <a:lnTo>
                    <a:pt x="513" y="56"/>
                  </a:lnTo>
                  <a:lnTo>
                    <a:pt x="510" y="56"/>
                  </a:lnTo>
                  <a:lnTo>
                    <a:pt x="509" y="56"/>
                  </a:lnTo>
                  <a:lnTo>
                    <a:pt x="510" y="58"/>
                  </a:lnTo>
                  <a:lnTo>
                    <a:pt x="516" y="61"/>
                  </a:lnTo>
                  <a:lnTo>
                    <a:pt x="511" y="64"/>
                  </a:lnTo>
                  <a:lnTo>
                    <a:pt x="505" y="64"/>
                  </a:lnTo>
                  <a:lnTo>
                    <a:pt x="501" y="65"/>
                  </a:lnTo>
                  <a:lnTo>
                    <a:pt x="496" y="67"/>
                  </a:lnTo>
                  <a:lnTo>
                    <a:pt x="502" y="68"/>
                  </a:lnTo>
                  <a:lnTo>
                    <a:pt x="510" y="68"/>
                  </a:lnTo>
                  <a:lnTo>
                    <a:pt x="520" y="68"/>
                  </a:lnTo>
                  <a:lnTo>
                    <a:pt x="529" y="67"/>
                  </a:lnTo>
                  <a:lnTo>
                    <a:pt x="539" y="66"/>
                  </a:lnTo>
                  <a:lnTo>
                    <a:pt x="544" y="64"/>
                  </a:lnTo>
                  <a:lnTo>
                    <a:pt x="547" y="61"/>
                  </a:lnTo>
                  <a:lnTo>
                    <a:pt x="544" y="58"/>
                  </a:lnTo>
                  <a:lnTo>
                    <a:pt x="550" y="58"/>
                  </a:lnTo>
                  <a:lnTo>
                    <a:pt x="555" y="58"/>
                  </a:lnTo>
                  <a:lnTo>
                    <a:pt x="557" y="60"/>
                  </a:lnTo>
                  <a:lnTo>
                    <a:pt x="555" y="64"/>
                  </a:lnTo>
                  <a:lnTo>
                    <a:pt x="562" y="66"/>
                  </a:lnTo>
                  <a:lnTo>
                    <a:pt x="568" y="65"/>
                  </a:lnTo>
                  <a:lnTo>
                    <a:pt x="574" y="64"/>
                  </a:lnTo>
                  <a:lnTo>
                    <a:pt x="580" y="67"/>
                  </a:lnTo>
                  <a:lnTo>
                    <a:pt x="574" y="68"/>
                  </a:lnTo>
                  <a:lnTo>
                    <a:pt x="570" y="71"/>
                  </a:lnTo>
                  <a:lnTo>
                    <a:pt x="565" y="72"/>
                  </a:lnTo>
                  <a:lnTo>
                    <a:pt x="565" y="74"/>
                  </a:lnTo>
                  <a:lnTo>
                    <a:pt x="569" y="75"/>
                  </a:lnTo>
                  <a:lnTo>
                    <a:pt x="577" y="75"/>
                  </a:lnTo>
                  <a:lnTo>
                    <a:pt x="593" y="73"/>
                  </a:lnTo>
                  <a:lnTo>
                    <a:pt x="617" y="70"/>
                  </a:lnTo>
                  <a:lnTo>
                    <a:pt x="608" y="74"/>
                  </a:lnTo>
                  <a:lnTo>
                    <a:pt x="599" y="78"/>
                  </a:lnTo>
                  <a:lnTo>
                    <a:pt x="589" y="79"/>
                  </a:lnTo>
                  <a:lnTo>
                    <a:pt x="579" y="79"/>
                  </a:lnTo>
                  <a:lnTo>
                    <a:pt x="570" y="78"/>
                  </a:lnTo>
                  <a:lnTo>
                    <a:pt x="559" y="78"/>
                  </a:lnTo>
                  <a:lnTo>
                    <a:pt x="550" y="79"/>
                  </a:lnTo>
                  <a:lnTo>
                    <a:pt x="541" y="81"/>
                  </a:lnTo>
                  <a:lnTo>
                    <a:pt x="546" y="83"/>
                  </a:lnTo>
                  <a:lnTo>
                    <a:pt x="551" y="83"/>
                  </a:lnTo>
                  <a:lnTo>
                    <a:pt x="556" y="85"/>
                  </a:lnTo>
                  <a:lnTo>
                    <a:pt x="561" y="87"/>
                  </a:lnTo>
                  <a:lnTo>
                    <a:pt x="551" y="89"/>
                  </a:lnTo>
                  <a:lnTo>
                    <a:pt x="550" y="93"/>
                  </a:lnTo>
                  <a:lnTo>
                    <a:pt x="554" y="95"/>
                  </a:lnTo>
                  <a:lnTo>
                    <a:pt x="563" y="96"/>
                  </a:lnTo>
                  <a:lnTo>
                    <a:pt x="576" y="97"/>
                  </a:lnTo>
                  <a:lnTo>
                    <a:pt x="589" y="98"/>
                  </a:lnTo>
                  <a:lnTo>
                    <a:pt x="606" y="97"/>
                  </a:lnTo>
                  <a:lnTo>
                    <a:pt x="621" y="95"/>
                  </a:lnTo>
                  <a:lnTo>
                    <a:pt x="621" y="97"/>
                  </a:lnTo>
                  <a:lnTo>
                    <a:pt x="621" y="98"/>
                  </a:lnTo>
                  <a:lnTo>
                    <a:pt x="622" y="100"/>
                  </a:lnTo>
                  <a:lnTo>
                    <a:pt x="623" y="101"/>
                  </a:lnTo>
                  <a:lnTo>
                    <a:pt x="622" y="102"/>
                  </a:lnTo>
                  <a:lnTo>
                    <a:pt x="621" y="102"/>
                  </a:lnTo>
                  <a:lnTo>
                    <a:pt x="619" y="103"/>
                  </a:lnTo>
                  <a:lnTo>
                    <a:pt x="618" y="103"/>
                  </a:lnTo>
                  <a:lnTo>
                    <a:pt x="0" y="103"/>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91" name="Freeform 50">
              <a:extLst>
                <a:ext uri="{FF2B5EF4-FFF2-40B4-BE49-F238E27FC236}">
                  <a16:creationId xmlns:a16="http://schemas.microsoft.com/office/drawing/2014/main" id="{F76C4119-7EC1-478A-9006-FF045CD28021}"/>
                </a:ext>
              </a:extLst>
            </p:cNvPr>
            <p:cNvSpPr>
              <a:spLocks/>
            </p:cNvSpPr>
            <p:nvPr/>
          </p:nvSpPr>
          <p:spPr bwMode="auto">
            <a:xfrm>
              <a:off x="4164" y="1441"/>
              <a:ext cx="39" cy="4"/>
            </a:xfrm>
            <a:custGeom>
              <a:avLst/>
              <a:gdLst>
                <a:gd name="T0" fmla="*/ 0 w 80"/>
                <a:gd name="T1" fmla="*/ 4 h 8"/>
                <a:gd name="T2" fmla="*/ 1 w 80"/>
                <a:gd name="T3" fmla="*/ 4 h 8"/>
                <a:gd name="T4" fmla="*/ 2 w 80"/>
                <a:gd name="T5" fmla="*/ 4 h 8"/>
                <a:gd name="T6" fmla="*/ 3 w 80"/>
                <a:gd name="T7" fmla="*/ 4 h 8"/>
                <a:gd name="T8" fmla="*/ 4 w 80"/>
                <a:gd name="T9" fmla="*/ 3 h 8"/>
                <a:gd name="T10" fmla="*/ 3 w 80"/>
                <a:gd name="T11" fmla="*/ 3 h 8"/>
                <a:gd name="T12" fmla="*/ 3 w 80"/>
                <a:gd name="T13" fmla="*/ 2 h 8"/>
                <a:gd name="T14" fmla="*/ 2 w 80"/>
                <a:gd name="T15" fmla="*/ 2 h 8"/>
                <a:gd name="T16" fmla="*/ 1 w 80"/>
                <a:gd name="T17" fmla="*/ 2 h 8"/>
                <a:gd name="T18" fmla="*/ 6 w 80"/>
                <a:gd name="T19" fmla="*/ 3 h 8"/>
                <a:gd name="T20" fmla="*/ 10 w 80"/>
                <a:gd name="T21" fmla="*/ 4 h 8"/>
                <a:gd name="T22" fmla="*/ 15 w 80"/>
                <a:gd name="T23" fmla="*/ 4 h 8"/>
                <a:gd name="T24" fmla="*/ 20 w 80"/>
                <a:gd name="T25" fmla="*/ 3 h 8"/>
                <a:gd name="T26" fmla="*/ 24 w 80"/>
                <a:gd name="T27" fmla="*/ 3 h 8"/>
                <a:gd name="T28" fmla="*/ 29 w 80"/>
                <a:gd name="T29" fmla="*/ 2 h 8"/>
                <a:gd name="T30" fmla="*/ 35 w 80"/>
                <a:gd name="T31" fmla="*/ 1 h 8"/>
                <a:gd name="T32" fmla="*/ 39 w 80"/>
                <a:gd name="T33" fmla="*/ 0 h 8"/>
                <a:gd name="T34" fmla="*/ 35 w 80"/>
                <a:gd name="T35" fmla="*/ 1 h 8"/>
                <a:gd name="T36" fmla="*/ 31 w 80"/>
                <a:gd name="T37" fmla="*/ 2 h 8"/>
                <a:gd name="T38" fmla="*/ 27 w 80"/>
                <a:gd name="T39" fmla="*/ 3 h 8"/>
                <a:gd name="T40" fmla="*/ 23 w 80"/>
                <a:gd name="T41" fmla="*/ 3 h 8"/>
                <a:gd name="T42" fmla="*/ 19 w 80"/>
                <a:gd name="T43" fmla="*/ 3 h 8"/>
                <a:gd name="T44" fmla="*/ 15 w 80"/>
                <a:gd name="T45" fmla="*/ 4 h 8"/>
                <a:gd name="T46" fmla="*/ 11 w 80"/>
                <a:gd name="T47" fmla="*/ 4 h 8"/>
                <a:gd name="T48" fmla="*/ 7 w 80"/>
                <a:gd name="T49" fmla="*/ 4 h 8"/>
                <a:gd name="T50" fmla="*/ 0 w 80"/>
                <a:gd name="T51" fmla="*/ 4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8">
                  <a:moveTo>
                    <a:pt x="0" y="8"/>
                  </a:moveTo>
                  <a:lnTo>
                    <a:pt x="3" y="8"/>
                  </a:lnTo>
                  <a:lnTo>
                    <a:pt x="5" y="7"/>
                  </a:lnTo>
                  <a:lnTo>
                    <a:pt x="6" y="7"/>
                  </a:lnTo>
                  <a:lnTo>
                    <a:pt x="8" y="6"/>
                  </a:lnTo>
                  <a:lnTo>
                    <a:pt x="7" y="5"/>
                  </a:lnTo>
                  <a:lnTo>
                    <a:pt x="6" y="3"/>
                  </a:lnTo>
                  <a:lnTo>
                    <a:pt x="4" y="3"/>
                  </a:lnTo>
                  <a:lnTo>
                    <a:pt x="3" y="3"/>
                  </a:lnTo>
                  <a:lnTo>
                    <a:pt x="12" y="6"/>
                  </a:lnTo>
                  <a:lnTo>
                    <a:pt x="21" y="7"/>
                  </a:lnTo>
                  <a:lnTo>
                    <a:pt x="30" y="7"/>
                  </a:lnTo>
                  <a:lnTo>
                    <a:pt x="41" y="6"/>
                  </a:lnTo>
                  <a:lnTo>
                    <a:pt x="50" y="5"/>
                  </a:lnTo>
                  <a:lnTo>
                    <a:pt x="60" y="3"/>
                  </a:lnTo>
                  <a:lnTo>
                    <a:pt x="71" y="2"/>
                  </a:lnTo>
                  <a:lnTo>
                    <a:pt x="80" y="0"/>
                  </a:lnTo>
                  <a:lnTo>
                    <a:pt x="72" y="1"/>
                  </a:lnTo>
                  <a:lnTo>
                    <a:pt x="64" y="3"/>
                  </a:lnTo>
                  <a:lnTo>
                    <a:pt x="56" y="5"/>
                  </a:lnTo>
                  <a:lnTo>
                    <a:pt x="47" y="6"/>
                  </a:lnTo>
                  <a:lnTo>
                    <a:pt x="39" y="6"/>
                  </a:lnTo>
                  <a:lnTo>
                    <a:pt x="31" y="7"/>
                  </a:lnTo>
                  <a:lnTo>
                    <a:pt x="23" y="8"/>
                  </a:lnTo>
                  <a:lnTo>
                    <a:pt x="15" y="8"/>
                  </a:lnTo>
                  <a:lnTo>
                    <a:pt x="0" y="8"/>
                  </a:lnTo>
                  <a:close/>
                </a:path>
              </a:pathLst>
            </a:custGeom>
            <a:solidFill>
              <a:srgbClr val="BCD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92" name="Freeform 51">
              <a:extLst>
                <a:ext uri="{FF2B5EF4-FFF2-40B4-BE49-F238E27FC236}">
                  <a16:creationId xmlns:a16="http://schemas.microsoft.com/office/drawing/2014/main" id="{BE6DF4DA-06AD-4D66-A268-BF994CD27EA5}"/>
                </a:ext>
              </a:extLst>
            </p:cNvPr>
            <p:cNvSpPr>
              <a:spLocks/>
            </p:cNvSpPr>
            <p:nvPr/>
          </p:nvSpPr>
          <p:spPr bwMode="auto">
            <a:xfrm>
              <a:off x="3756" y="1445"/>
              <a:ext cx="519" cy="51"/>
            </a:xfrm>
            <a:custGeom>
              <a:avLst/>
              <a:gdLst>
                <a:gd name="T0" fmla="*/ 391 w 1039"/>
                <a:gd name="T1" fmla="*/ 3 h 101"/>
                <a:gd name="T2" fmla="*/ 391 w 1039"/>
                <a:gd name="T3" fmla="*/ 5 h 101"/>
                <a:gd name="T4" fmla="*/ 382 w 1039"/>
                <a:gd name="T5" fmla="*/ 5 h 101"/>
                <a:gd name="T6" fmla="*/ 378 w 1039"/>
                <a:gd name="T7" fmla="*/ 7 h 101"/>
                <a:gd name="T8" fmla="*/ 322 w 1039"/>
                <a:gd name="T9" fmla="*/ 11 h 101"/>
                <a:gd name="T10" fmla="*/ 297 w 1039"/>
                <a:gd name="T11" fmla="*/ 18 h 101"/>
                <a:gd name="T12" fmla="*/ 266 w 1039"/>
                <a:gd name="T13" fmla="*/ 30 h 101"/>
                <a:gd name="T14" fmla="*/ 283 w 1039"/>
                <a:gd name="T15" fmla="*/ 28 h 101"/>
                <a:gd name="T16" fmla="*/ 294 w 1039"/>
                <a:gd name="T17" fmla="*/ 26 h 101"/>
                <a:gd name="T18" fmla="*/ 326 w 1039"/>
                <a:gd name="T19" fmla="*/ 20 h 101"/>
                <a:gd name="T20" fmla="*/ 335 w 1039"/>
                <a:gd name="T21" fmla="*/ 22 h 101"/>
                <a:gd name="T22" fmla="*/ 330 w 1039"/>
                <a:gd name="T23" fmla="*/ 25 h 101"/>
                <a:gd name="T24" fmla="*/ 335 w 1039"/>
                <a:gd name="T25" fmla="*/ 29 h 101"/>
                <a:gd name="T26" fmla="*/ 334 w 1039"/>
                <a:gd name="T27" fmla="*/ 35 h 101"/>
                <a:gd name="T28" fmla="*/ 347 w 1039"/>
                <a:gd name="T29" fmla="*/ 32 h 101"/>
                <a:gd name="T30" fmla="*/ 364 w 1039"/>
                <a:gd name="T31" fmla="*/ 30 h 101"/>
                <a:gd name="T32" fmla="*/ 339 w 1039"/>
                <a:gd name="T33" fmla="*/ 26 h 101"/>
                <a:gd name="T34" fmla="*/ 354 w 1039"/>
                <a:gd name="T35" fmla="*/ 23 h 101"/>
                <a:gd name="T36" fmla="*/ 360 w 1039"/>
                <a:gd name="T37" fmla="*/ 19 h 101"/>
                <a:gd name="T38" fmla="*/ 373 w 1039"/>
                <a:gd name="T39" fmla="*/ 16 h 101"/>
                <a:gd name="T40" fmla="*/ 367 w 1039"/>
                <a:gd name="T41" fmla="*/ 19 h 101"/>
                <a:gd name="T42" fmla="*/ 369 w 1039"/>
                <a:gd name="T43" fmla="*/ 24 h 101"/>
                <a:gd name="T44" fmla="*/ 391 w 1039"/>
                <a:gd name="T45" fmla="*/ 22 h 101"/>
                <a:gd name="T46" fmla="*/ 407 w 1039"/>
                <a:gd name="T47" fmla="*/ 17 h 101"/>
                <a:gd name="T48" fmla="*/ 401 w 1039"/>
                <a:gd name="T49" fmla="*/ 15 h 101"/>
                <a:gd name="T50" fmla="*/ 399 w 1039"/>
                <a:gd name="T51" fmla="*/ 11 h 101"/>
                <a:gd name="T52" fmla="*/ 416 w 1039"/>
                <a:gd name="T53" fmla="*/ 9 h 101"/>
                <a:gd name="T54" fmla="*/ 426 w 1039"/>
                <a:gd name="T55" fmla="*/ 6 h 101"/>
                <a:gd name="T56" fmla="*/ 428 w 1039"/>
                <a:gd name="T57" fmla="*/ 14 h 101"/>
                <a:gd name="T58" fmla="*/ 470 w 1039"/>
                <a:gd name="T59" fmla="*/ 16 h 101"/>
                <a:gd name="T60" fmla="*/ 495 w 1039"/>
                <a:gd name="T61" fmla="*/ 9 h 101"/>
                <a:gd name="T62" fmla="*/ 508 w 1039"/>
                <a:gd name="T63" fmla="*/ 7 h 101"/>
                <a:gd name="T64" fmla="*/ 489 w 1039"/>
                <a:gd name="T65" fmla="*/ 14 h 101"/>
                <a:gd name="T66" fmla="*/ 481 w 1039"/>
                <a:gd name="T67" fmla="*/ 22 h 101"/>
                <a:gd name="T68" fmla="*/ 470 w 1039"/>
                <a:gd name="T69" fmla="*/ 27 h 101"/>
                <a:gd name="T70" fmla="*/ 443 w 1039"/>
                <a:gd name="T71" fmla="*/ 31 h 101"/>
                <a:gd name="T72" fmla="*/ 455 w 1039"/>
                <a:gd name="T73" fmla="*/ 25 h 101"/>
                <a:gd name="T74" fmla="*/ 456 w 1039"/>
                <a:gd name="T75" fmla="*/ 21 h 101"/>
                <a:gd name="T76" fmla="*/ 436 w 1039"/>
                <a:gd name="T77" fmla="*/ 26 h 101"/>
                <a:gd name="T78" fmla="*/ 415 w 1039"/>
                <a:gd name="T79" fmla="*/ 30 h 101"/>
                <a:gd name="T80" fmla="*/ 420 w 1039"/>
                <a:gd name="T81" fmla="*/ 27 h 101"/>
                <a:gd name="T82" fmla="*/ 385 w 1039"/>
                <a:gd name="T83" fmla="*/ 28 h 101"/>
                <a:gd name="T84" fmla="*/ 375 w 1039"/>
                <a:gd name="T85" fmla="*/ 32 h 101"/>
                <a:gd name="T86" fmla="*/ 351 w 1039"/>
                <a:gd name="T87" fmla="*/ 39 h 101"/>
                <a:gd name="T88" fmla="*/ 377 w 1039"/>
                <a:gd name="T89" fmla="*/ 42 h 101"/>
                <a:gd name="T90" fmla="*/ 413 w 1039"/>
                <a:gd name="T91" fmla="*/ 41 h 101"/>
                <a:gd name="T92" fmla="*/ 434 w 1039"/>
                <a:gd name="T93" fmla="*/ 35 h 101"/>
                <a:gd name="T94" fmla="*/ 471 w 1039"/>
                <a:gd name="T95" fmla="*/ 32 h 101"/>
                <a:gd name="T96" fmla="*/ 508 w 1039"/>
                <a:gd name="T97" fmla="*/ 35 h 101"/>
                <a:gd name="T98" fmla="*/ 495 w 1039"/>
                <a:gd name="T99" fmla="*/ 38 h 101"/>
                <a:gd name="T100" fmla="*/ 508 w 1039"/>
                <a:gd name="T101" fmla="*/ 40 h 101"/>
                <a:gd name="T102" fmla="*/ 477 w 1039"/>
                <a:gd name="T103" fmla="*/ 47 h 101"/>
                <a:gd name="T104" fmla="*/ 513 w 1039"/>
                <a:gd name="T105" fmla="*/ 47 h 101"/>
                <a:gd name="T106" fmla="*/ 3 w 1039"/>
                <a:gd name="T107" fmla="*/ 50 h 101"/>
                <a:gd name="T108" fmla="*/ 14 w 1039"/>
                <a:gd name="T109" fmla="*/ 8 h 101"/>
                <a:gd name="T110" fmla="*/ 317 w 1039"/>
                <a:gd name="T111" fmla="*/ 8 h 101"/>
                <a:gd name="T112" fmla="*/ 325 w 1039"/>
                <a:gd name="T113" fmla="*/ 7 h 101"/>
                <a:gd name="T114" fmla="*/ 328 w 1039"/>
                <a:gd name="T115" fmla="*/ 9 h 101"/>
                <a:gd name="T116" fmla="*/ 345 w 1039"/>
                <a:gd name="T117" fmla="*/ 8 h 101"/>
                <a:gd name="T118" fmla="*/ 349 w 1039"/>
                <a:gd name="T119" fmla="*/ 4 h 101"/>
                <a:gd name="T120" fmla="*/ 372 w 1039"/>
                <a:gd name="T121" fmla="*/ 1 h 101"/>
                <a:gd name="T122" fmla="*/ 415 w 1039"/>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9" h="101">
                  <a:moveTo>
                    <a:pt x="830" y="0"/>
                  </a:moveTo>
                  <a:lnTo>
                    <a:pt x="823" y="0"/>
                  </a:lnTo>
                  <a:lnTo>
                    <a:pt x="816" y="1"/>
                  </a:lnTo>
                  <a:lnTo>
                    <a:pt x="809" y="1"/>
                  </a:lnTo>
                  <a:lnTo>
                    <a:pt x="803" y="2"/>
                  </a:lnTo>
                  <a:lnTo>
                    <a:pt x="796" y="3"/>
                  </a:lnTo>
                  <a:lnTo>
                    <a:pt x="789" y="5"/>
                  </a:lnTo>
                  <a:lnTo>
                    <a:pt x="782" y="5"/>
                  </a:lnTo>
                  <a:lnTo>
                    <a:pt x="775" y="6"/>
                  </a:lnTo>
                  <a:lnTo>
                    <a:pt x="773" y="6"/>
                  </a:lnTo>
                  <a:lnTo>
                    <a:pt x="769" y="6"/>
                  </a:lnTo>
                  <a:lnTo>
                    <a:pt x="767" y="7"/>
                  </a:lnTo>
                  <a:lnTo>
                    <a:pt x="766" y="9"/>
                  </a:lnTo>
                  <a:lnTo>
                    <a:pt x="770" y="13"/>
                  </a:lnTo>
                  <a:lnTo>
                    <a:pt x="776" y="11"/>
                  </a:lnTo>
                  <a:lnTo>
                    <a:pt x="783" y="10"/>
                  </a:lnTo>
                  <a:lnTo>
                    <a:pt x="789" y="9"/>
                  </a:lnTo>
                  <a:lnTo>
                    <a:pt x="783" y="13"/>
                  </a:lnTo>
                  <a:lnTo>
                    <a:pt x="776" y="13"/>
                  </a:lnTo>
                  <a:lnTo>
                    <a:pt x="769" y="13"/>
                  </a:lnTo>
                  <a:lnTo>
                    <a:pt x="762" y="13"/>
                  </a:lnTo>
                  <a:lnTo>
                    <a:pt x="763" y="11"/>
                  </a:lnTo>
                  <a:lnTo>
                    <a:pt x="763" y="10"/>
                  </a:lnTo>
                  <a:lnTo>
                    <a:pt x="765" y="10"/>
                  </a:lnTo>
                  <a:lnTo>
                    <a:pt x="765" y="9"/>
                  </a:lnTo>
                  <a:lnTo>
                    <a:pt x="763" y="7"/>
                  </a:lnTo>
                  <a:lnTo>
                    <a:pt x="761" y="6"/>
                  </a:lnTo>
                  <a:lnTo>
                    <a:pt x="759" y="6"/>
                  </a:lnTo>
                  <a:lnTo>
                    <a:pt x="756" y="7"/>
                  </a:lnTo>
                  <a:lnTo>
                    <a:pt x="754" y="9"/>
                  </a:lnTo>
                  <a:lnTo>
                    <a:pt x="755" y="11"/>
                  </a:lnTo>
                  <a:lnTo>
                    <a:pt x="756" y="13"/>
                  </a:lnTo>
                  <a:lnTo>
                    <a:pt x="756" y="14"/>
                  </a:lnTo>
                  <a:lnTo>
                    <a:pt x="740" y="16"/>
                  </a:lnTo>
                  <a:lnTo>
                    <a:pt x="724" y="17"/>
                  </a:lnTo>
                  <a:lnTo>
                    <a:pt x="708" y="18"/>
                  </a:lnTo>
                  <a:lnTo>
                    <a:pt x="692" y="18"/>
                  </a:lnTo>
                  <a:lnTo>
                    <a:pt x="676" y="18"/>
                  </a:lnTo>
                  <a:lnTo>
                    <a:pt x="661" y="20"/>
                  </a:lnTo>
                  <a:lnTo>
                    <a:pt x="645" y="21"/>
                  </a:lnTo>
                  <a:lnTo>
                    <a:pt x="628" y="23"/>
                  </a:lnTo>
                  <a:lnTo>
                    <a:pt x="633" y="26"/>
                  </a:lnTo>
                  <a:lnTo>
                    <a:pt x="640" y="28"/>
                  </a:lnTo>
                  <a:lnTo>
                    <a:pt x="645" y="29"/>
                  </a:lnTo>
                  <a:lnTo>
                    <a:pt x="648" y="35"/>
                  </a:lnTo>
                  <a:lnTo>
                    <a:pt x="631" y="33"/>
                  </a:lnTo>
                  <a:lnTo>
                    <a:pt x="612" y="33"/>
                  </a:lnTo>
                  <a:lnTo>
                    <a:pt x="595" y="35"/>
                  </a:lnTo>
                  <a:lnTo>
                    <a:pt x="578" y="37"/>
                  </a:lnTo>
                  <a:lnTo>
                    <a:pt x="560" y="40"/>
                  </a:lnTo>
                  <a:lnTo>
                    <a:pt x="543" y="45"/>
                  </a:lnTo>
                  <a:lnTo>
                    <a:pt x="527" y="51"/>
                  </a:lnTo>
                  <a:lnTo>
                    <a:pt x="510" y="55"/>
                  </a:lnTo>
                  <a:lnTo>
                    <a:pt x="517" y="56"/>
                  </a:lnTo>
                  <a:lnTo>
                    <a:pt x="525" y="58"/>
                  </a:lnTo>
                  <a:lnTo>
                    <a:pt x="532" y="59"/>
                  </a:lnTo>
                  <a:lnTo>
                    <a:pt x="540" y="59"/>
                  </a:lnTo>
                  <a:lnTo>
                    <a:pt x="547" y="59"/>
                  </a:lnTo>
                  <a:lnTo>
                    <a:pt x="555" y="59"/>
                  </a:lnTo>
                  <a:lnTo>
                    <a:pt x="562" y="59"/>
                  </a:lnTo>
                  <a:lnTo>
                    <a:pt x="570" y="58"/>
                  </a:lnTo>
                  <a:lnTo>
                    <a:pt x="569" y="56"/>
                  </a:lnTo>
                  <a:lnTo>
                    <a:pt x="567" y="55"/>
                  </a:lnTo>
                  <a:lnTo>
                    <a:pt x="566" y="55"/>
                  </a:lnTo>
                  <a:lnTo>
                    <a:pt x="573" y="55"/>
                  </a:lnTo>
                  <a:lnTo>
                    <a:pt x="580" y="58"/>
                  </a:lnTo>
                  <a:lnTo>
                    <a:pt x="586" y="59"/>
                  </a:lnTo>
                  <a:lnTo>
                    <a:pt x="592" y="54"/>
                  </a:lnTo>
                  <a:lnTo>
                    <a:pt x="590" y="53"/>
                  </a:lnTo>
                  <a:lnTo>
                    <a:pt x="588" y="52"/>
                  </a:lnTo>
                  <a:lnTo>
                    <a:pt x="586" y="52"/>
                  </a:lnTo>
                  <a:lnTo>
                    <a:pt x="595" y="48"/>
                  </a:lnTo>
                  <a:lnTo>
                    <a:pt x="604" y="46"/>
                  </a:lnTo>
                  <a:lnTo>
                    <a:pt x="613" y="45"/>
                  </a:lnTo>
                  <a:lnTo>
                    <a:pt x="623" y="44"/>
                  </a:lnTo>
                  <a:lnTo>
                    <a:pt x="632" y="43"/>
                  </a:lnTo>
                  <a:lnTo>
                    <a:pt x="642" y="41"/>
                  </a:lnTo>
                  <a:lnTo>
                    <a:pt x="652" y="39"/>
                  </a:lnTo>
                  <a:lnTo>
                    <a:pt x="661" y="37"/>
                  </a:lnTo>
                  <a:lnTo>
                    <a:pt x="665" y="36"/>
                  </a:lnTo>
                  <a:lnTo>
                    <a:pt x="672" y="37"/>
                  </a:lnTo>
                  <a:lnTo>
                    <a:pt x="678" y="38"/>
                  </a:lnTo>
                  <a:lnTo>
                    <a:pt x="685" y="40"/>
                  </a:lnTo>
                  <a:lnTo>
                    <a:pt x="680" y="43"/>
                  </a:lnTo>
                  <a:lnTo>
                    <a:pt x="676" y="44"/>
                  </a:lnTo>
                  <a:lnTo>
                    <a:pt x="671" y="44"/>
                  </a:lnTo>
                  <a:lnTo>
                    <a:pt x="665" y="43"/>
                  </a:lnTo>
                  <a:lnTo>
                    <a:pt x="661" y="43"/>
                  </a:lnTo>
                  <a:lnTo>
                    <a:pt x="656" y="44"/>
                  </a:lnTo>
                  <a:lnTo>
                    <a:pt x="653" y="46"/>
                  </a:lnTo>
                  <a:lnTo>
                    <a:pt x="650" y="49"/>
                  </a:lnTo>
                  <a:lnTo>
                    <a:pt x="652" y="52"/>
                  </a:lnTo>
                  <a:lnTo>
                    <a:pt x="656" y="51"/>
                  </a:lnTo>
                  <a:lnTo>
                    <a:pt x="661" y="49"/>
                  </a:lnTo>
                  <a:lnTo>
                    <a:pt x="665" y="52"/>
                  </a:lnTo>
                  <a:lnTo>
                    <a:pt x="662" y="52"/>
                  </a:lnTo>
                  <a:lnTo>
                    <a:pt x="660" y="52"/>
                  </a:lnTo>
                  <a:lnTo>
                    <a:pt x="656" y="53"/>
                  </a:lnTo>
                  <a:lnTo>
                    <a:pt x="656" y="54"/>
                  </a:lnTo>
                  <a:lnTo>
                    <a:pt x="660" y="58"/>
                  </a:lnTo>
                  <a:lnTo>
                    <a:pt x="665" y="59"/>
                  </a:lnTo>
                  <a:lnTo>
                    <a:pt x="671" y="58"/>
                  </a:lnTo>
                  <a:lnTo>
                    <a:pt x="677" y="58"/>
                  </a:lnTo>
                  <a:lnTo>
                    <a:pt x="670" y="63"/>
                  </a:lnTo>
                  <a:lnTo>
                    <a:pt x="662" y="63"/>
                  </a:lnTo>
                  <a:lnTo>
                    <a:pt x="654" y="62"/>
                  </a:lnTo>
                  <a:lnTo>
                    <a:pt x="646" y="66"/>
                  </a:lnTo>
                  <a:lnTo>
                    <a:pt x="654" y="68"/>
                  </a:lnTo>
                  <a:lnTo>
                    <a:pt x="661" y="69"/>
                  </a:lnTo>
                  <a:lnTo>
                    <a:pt x="669" y="70"/>
                  </a:lnTo>
                  <a:lnTo>
                    <a:pt x="677" y="70"/>
                  </a:lnTo>
                  <a:lnTo>
                    <a:pt x="685" y="70"/>
                  </a:lnTo>
                  <a:lnTo>
                    <a:pt x="693" y="69"/>
                  </a:lnTo>
                  <a:lnTo>
                    <a:pt x="701" y="68"/>
                  </a:lnTo>
                  <a:lnTo>
                    <a:pt x="708" y="66"/>
                  </a:lnTo>
                  <a:lnTo>
                    <a:pt x="705" y="63"/>
                  </a:lnTo>
                  <a:lnTo>
                    <a:pt x="700" y="63"/>
                  </a:lnTo>
                  <a:lnTo>
                    <a:pt x="695" y="63"/>
                  </a:lnTo>
                  <a:lnTo>
                    <a:pt x="691" y="63"/>
                  </a:lnTo>
                  <a:lnTo>
                    <a:pt x="695" y="60"/>
                  </a:lnTo>
                  <a:lnTo>
                    <a:pt x="700" y="59"/>
                  </a:lnTo>
                  <a:lnTo>
                    <a:pt x="706" y="59"/>
                  </a:lnTo>
                  <a:lnTo>
                    <a:pt x="711" y="60"/>
                  </a:lnTo>
                  <a:lnTo>
                    <a:pt x="717" y="61"/>
                  </a:lnTo>
                  <a:lnTo>
                    <a:pt x="723" y="61"/>
                  </a:lnTo>
                  <a:lnTo>
                    <a:pt x="728" y="60"/>
                  </a:lnTo>
                  <a:lnTo>
                    <a:pt x="733" y="58"/>
                  </a:lnTo>
                  <a:lnTo>
                    <a:pt x="726" y="54"/>
                  </a:lnTo>
                  <a:lnTo>
                    <a:pt x="718" y="53"/>
                  </a:lnTo>
                  <a:lnTo>
                    <a:pt x="710" y="52"/>
                  </a:lnTo>
                  <a:lnTo>
                    <a:pt x="702" y="52"/>
                  </a:lnTo>
                  <a:lnTo>
                    <a:pt x="695" y="52"/>
                  </a:lnTo>
                  <a:lnTo>
                    <a:pt x="687" y="52"/>
                  </a:lnTo>
                  <a:lnTo>
                    <a:pt x="679" y="52"/>
                  </a:lnTo>
                  <a:lnTo>
                    <a:pt x="671" y="49"/>
                  </a:lnTo>
                  <a:lnTo>
                    <a:pt x="677" y="49"/>
                  </a:lnTo>
                  <a:lnTo>
                    <a:pt x="683" y="49"/>
                  </a:lnTo>
                  <a:lnTo>
                    <a:pt x="690" y="49"/>
                  </a:lnTo>
                  <a:lnTo>
                    <a:pt x="695" y="49"/>
                  </a:lnTo>
                  <a:lnTo>
                    <a:pt x="701" y="49"/>
                  </a:lnTo>
                  <a:lnTo>
                    <a:pt x="706" y="48"/>
                  </a:lnTo>
                  <a:lnTo>
                    <a:pt x="709" y="46"/>
                  </a:lnTo>
                  <a:lnTo>
                    <a:pt x="711" y="43"/>
                  </a:lnTo>
                  <a:lnTo>
                    <a:pt x="710" y="40"/>
                  </a:lnTo>
                  <a:lnTo>
                    <a:pt x="705" y="40"/>
                  </a:lnTo>
                  <a:lnTo>
                    <a:pt x="699" y="39"/>
                  </a:lnTo>
                  <a:lnTo>
                    <a:pt x="694" y="35"/>
                  </a:lnTo>
                  <a:lnTo>
                    <a:pt x="702" y="36"/>
                  </a:lnTo>
                  <a:lnTo>
                    <a:pt x="711" y="37"/>
                  </a:lnTo>
                  <a:lnTo>
                    <a:pt x="720" y="38"/>
                  </a:lnTo>
                  <a:lnTo>
                    <a:pt x="728" y="35"/>
                  </a:lnTo>
                  <a:lnTo>
                    <a:pt x="728" y="33"/>
                  </a:lnTo>
                  <a:lnTo>
                    <a:pt x="726" y="33"/>
                  </a:lnTo>
                  <a:lnTo>
                    <a:pt x="725" y="32"/>
                  </a:lnTo>
                  <a:lnTo>
                    <a:pt x="732" y="32"/>
                  </a:lnTo>
                  <a:lnTo>
                    <a:pt x="739" y="32"/>
                  </a:lnTo>
                  <a:lnTo>
                    <a:pt x="746" y="32"/>
                  </a:lnTo>
                  <a:lnTo>
                    <a:pt x="754" y="32"/>
                  </a:lnTo>
                  <a:lnTo>
                    <a:pt x="751" y="32"/>
                  </a:lnTo>
                  <a:lnTo>
                    <a:pt x="750" y="33"/>
                  </a:lnTo>
                  <a:lnTo>
                    <a:pt x="748" y="35"/>
                  </a:lnTo>
                  <a:lnTo>
                    <a:pt x="748" y="38"/>
                  </a:lnTo>
                  <a:lnTo>
                    <a:pt x="744" y="38"/>
                  </a:lnTo>
                  <a:lnTo>
                    <a:pt x="739" y="38"/>
                  </a:lnTo>
                  <a:lnTo>
                    <a:pt x="735" y="37"/>
                  </a:lnTo>
                  <a:lnTo>
                    <a:pt x="730" y="37"/>
                  </a:lnTo>
                  <a:lnTo>
                    <a:pt x="726" y="37"/>
                  </a:lnTo>
                  <a:lnTo>
                    <a:pt x="722" y="38"/>
                  </a:lnTo>
                  <a:lnTo>
                    <a:pt x="717" y="40"/>
                  </a:lnTo>
                  <a:lnTo>
                    <a:pt x="714" y="44"/>
                  </a:lnTo>
                  <a:lnTo>
                    <a:pt x="722" y="46"/>
                  </a:lnTo>
                  <a:lnTo>
                    <a:pt x="730" y="47"/>
                  </a:lnTo>
                  <a:lnTo>
                    <a:pt x="738" y="47"/>
                  </a:lnTo>
                  <a:lnTo>
                    <a:pt x="746" y="47"/>
                  </a:lnTo>
                  <a:lnTo>
                    <a:pt x="754" y="47"/>
                  </a:lnTo>
                  <a:lnTo>
                    <a:pt x="762" y="46"/>
                  </a:lnTo>
                  <a:lnTo>
                    <a:pt x="770" y="46"/>
                  </a:lnTo>
                  <a:lnTo>
                    <a:pt x="778" y="46"/>
                  </a:lnTo>
                  <a:lnTo>
                    <a:pt x="779" y="45"/>
                  </a:lnTo>
                  <a:lnTo>
                    <a:pt x="781" y="44"/>
                  </a:lnTo>
                  <a:lnTo>
                    <a:pt x="783" y="43"/>
                  </a:lnTo>
                  <a:lnTo>
                    <a:pt x="784" y="41"/>
                  </a:lnTo>
                  <a:lnTo>
                    <a:pt x="792" y="41"/>
                  </a:lnTo>
                  <a:lnTo>
                    <a:pt x="799" y="41"/>
                  </a:lnTo>
                  <a:lnTo>
                    <a:pt x="807" y="41"/>
                  </a:lnTo>
                  <a:lnTo>
                    <a:pt x="814" y="39"/>
                  </a:lnTo>
                  <a:lnTo>
                    <a:pt x="818" y="37"/>
                  </a:lnTo>
                  <a:lnTo>
                    <a:pt x="816" y="36"/>
                  </a:lnTo>
                  <a:lnTo>
                    <a:pt x="814" y="33"/>
                  </a:lnTo>
                  <a:lnTo>
                    <a:pt x="812" y="33"/>
                  </a:lnTo>
                  <a:lnTo>
                    <a:pt x="805" y="32"/>
                  </a:lnTo>
                  <a:lnTo>
                    <a:pt x="798" y="32"/>
                  </a:lnTo>
                  <a:lnTo>
                    <a:pt x="791" y="35"/>
                  </a:lnTo>
                  <a:lnTo>
                    <a:pt x="784" y="35"/>
                  </a:lnTo>
                  <a:lnTo>
                    <a:pt x="789" y="29"/>
                  </a:lnTo>
                  <a:lnTo>
                    <a:pt x="796" y="29"/>
                  </a:lnTo>
                  <a:lnTo>
                    <a:pt x="803" y="29"/>
                  </a:lnTo>
                  <a:lnTo>
                    <a:pt x="804" y="26"/>
                  </a:lnTo>
                  <a:lnTo>
                    <a:pt x="800" y="23"/>
                  </a:lnTo>
                  <a:lnTo>
                    <a:pt x="793" y="23"/>
                  </a:lnTo>
                  <a:lnTo>
                    <a:pt x="786" y="23"/>
                  </a:lnTo>
                  <a:lnTo>
                    <a:pt x="778" y="23"/>
                  </a:lnTo>
                  <a:lnTo>
                    <a:pt x="784" y="21"/>
                  </a:lnTo>
                  <a:lnTo>
                    <a:pt x="791" y="21"/>
                  </a:lnTo>
                  <a:lnTo>
                    <a:pt x="798" y="21"/>
                  </a:lnTo>
                  <a:lnTo>
                    <a:pt x="805" y="21"/>
                  </a:lnTo>
                  <a:lnTo>
                    <a:pt x="812" y="21"/>
                  </a:lnTo>
                  <a:lnTo>
                    <a:pt x="818" y="20"/>
                  </a:lnTo>
                  <a:lnTo>
                    <a:pt x="824" y="17"/>
                  </a:lnTo>
                  <a:lnTo>
                    <a:pt x="830" y="13"/>
                  </a:lnTo>
                  <a:lnTo>
                    <a:pt x="831" y="13"/>
                  </a:lnTo>
                  <a:lnTo>
                    <a:pt x="833" y="15"/>
                  </a:lnTo>
                  <a:lnTo>
                    <a:pt x="833" y="17"/>
                  </a:lnTo>
                  <a:lnTo>
                    <a:pt x="835" y="17"/>
                  </a:lnTo>
                  <a:lnTo>
                    <a:pt x="843" y="13"/>
                  </a:lnTo>
                  <a:lnTo>
                    <a:pt x="852" y="11"/>
                  </a:lnTo>
                  <a:lnTo>
                    <a:pt x="860" y="10"/>
                  </a:lnTo>
                  <a:lnTo>
                    <a:pt x="868" y="9"/>
                  </a:lnTo>
                  <a:lnTo>
                    <a:pt x="864" y="9"/>
                  </a:lnTo>
                  <a:lnTo>
                    <a:pt x="859" y="10"/>
                  </a:lnTo>
                  <a:lnTo>
                    <a:pt x="853" y="11"/>
                  </a:lnTo>
                  <a:lnTo>
                    <a:pt x="849" y="13"/>
                  </a:lnTo>
                  <a:lnTo>
                    <a:pt x="846" y="14"/>
                  </a:lnTo>
                  <a:lnTo>
                    <a:pt x="845" y="16"/>
                  </a:lnTo>
                  <a:lnTo>
                    <a:pt x="843" y="18"/>
                  </a:lnTo>
                  <a:lnTo>
                    <a:pt x="841" y="21"/>
                  </a:lnTo>
                  <a:lnTo>
                    <a:pt x="845" y="23"/>
                  </a:lnTo>
                  <a:lnTo>
                    <a:pt x="851" y="25"/>
                  </a:lnTo>
                  <a:lnTo>
                    <a:pt x="856" y="28"/>
                  </a:lnTo>
                  <a:lnTo>
                    <a:pt x="861" y="30"/>
                  </a:lnTo>
                  <a:lnTo>
                    <a:pt x="866" y="32"/>
                  </a:lnTo>
                  <a:lnTo>
                    <a:pt x="872" y="33"/>
                  </a:lnTo>
                  <a:lnTo>
                    <a:pt x="876" y="35"/>
                  </a:lnTo>
                  <a:lnTo>
                    <a:pt x="882" y="33"/>
                  </a:lnTo>
                  <a:lnTo>
                    <a:pt x="903" y="33"/>
                  </a:lnTo>
                  <a:lnTo>
                    <a:pt x="922" y="33"/>
                  </a:lnTo>
                  <a:lnTo>
                    <a:pt x="940" y="32"/>
                  </a:lnTo>
                  <a:lnTo>
                    <a:pt x="954" y="31"/>
                  </a:lnTo>
                  <a:lnTo>
                    <a:pt x="964" y="30"/>
                  </a:lnTo>
                  <a:lnTo>
                    <a:pt x="971" y="28"/>
                  </a:lnTo>
                  <a:lnTo>
                    <a:pt x="973" y="24"/>
                  </a:lnTo>
                  <a:lnTo>
                    <a:pt x="971" y="21"/>
                  </a:lnTo>
                  <a:lnTo>
                    <a:pt x="978" y="20"/>
                  </a:lnTo>
                  <a:lnTo>
                    <a:pt x="984" y="18"/>
                  </a:lnTo>
                  <a:lnTo>
                    <a:pt x="990" y="17"/>
                  </a:lnTo>
                  <a:lnTo>
                    <a:pt x="996" y="15"/>
                  </a:lnTo>
                  <a:lnTo>
                    <a:pt x="1002" y="13"/>
                  </a:lnTo>
                  <a:lnTo>
                    <a:pt x="1009" y="10"/>
                  </a:lnTo>
                  <a:lnTo>
                    <a:pt x="1015" y="8"/>
                  </a:lnTo>
                  <a:lnTo>
                    <a:pt x="1022" y="7"/>
                  </a:lnTo>
                  <a:lnTo>
                    <a:pt x="1018" y="10"/>
                  </a:lnTo>
                  <a:lnTo>
                    <a:pt x="1016" y="13"/>
                  </a:lnTo>
                  <a:lnTo>
                    <a:pt x="1017" y="14"/>
                  </a:lnTo>
                  <a:lnTo>
                    <a:pt x="1025" y="13"/>
                  </a:lnTo>
                  <a:lnTo>
                    <a:pt x="1017" y="15"/>
                  </a:lnTo>
                  <a:lnTo>
                    <a:pt x="1007" y="17"/>
                  </a:lnTo>
                  <a:lnTo>
                    <a:pt x="996" y="20"/>
                  </a:lnTo>
                  <a:lnTo>
                    <a:pt x="987" y="22"/>
                  </a:lnTo>
                  <a:lnTo>
                    <a:pt x="980" y="24"/>
                  </a:lnTo>
                  <a:lnTo>
                    <a:pt x="978" y="26"/>
                  </a:lnTo>
                  <a:lnTo>
                    <a:pt x="979" y="28"/>
                  </a:lnTo>
                  <a:lnTo>
                    <a:pt x="988" y="29"/>
                  </a:lnTo>
                  <a:lnTo>
                    <a:pt x="980" y="31"/>
                  </a:lnTo>
                  <a:lnTo>
                    <a:pt x="971" y="33"/>
                  </a:lnTo>
                  <a:lnTo>
                    <a:pt x="963" y="36"/>
                  </a:lnTo>
                  <a:lnTo>
                    <a:pt x="956" y="38"/>
                  </a:lnTo>
                  <a:lnTo>
                    <a:pt x="954" y="40"/>
                  </a:lnTo>
                  <a:lnTo>
                    <a:pt x="955" y="43"/>
                  </a:lnTo>
                  <a:lnTo>
                    <a:pt x="962" y="44"/>
                  </a:lnTo>
                  <a:lnTo>
                    <a:pt x="977" y="46"/>
                  </a:lnTo>
                  <a:lnTo>
                    <a:pt x="967" y="48"/>
                  </a:lnTo>
                  <a:lnTo>
                    <a:pt x="958" y="48"/>
                  </a:lnTo>
                  <a:lnTo>
                    <a:pt x="952" y="49"/>
                  </a:lnTo>
                  <a:lnTo>
                    <a:pt x="954" y="51"/>
                  </a:lnTo>
                  <a:lnTo>
                    <a:pt x="948" y="48"/>
                  </a:lnTo>
                  <a:lnTo>
                    <a:pt x="943" y="51"/>
                  </a:lnTo>
                  <a:lnTo>
                    <a:pt x="941" y="54"/>
                  </a:lnTo>
                  <a:lnTo>
                    <a:pt x="940" y="58"/>
                  </a:lnTo>
                  <a:lnTo>
                    <a:pt x="934" y="55"/>
                  </a:lnTo>
                  <a:lnTo>
                    <a:pt x="926" y="55"/>
                  </a:lnTo>
                  <a:lnTo>
                    <a:pt x="918" y="55"/>
                  </a:lnTo>
                  <a:lnTo>
                    <a:pt x="910" y="56"/>
                  </a:lnTo>
                  <a:lnTo>
                    <a:pt x="901" y="59"/>
                  </a:lnTo>
                  <a:lnTo>
                    <a:pt x="892" y="61"/>
                  </a:lnTo>
                  <a:lnTo>
                    <a:pt x="886" y="62"/>
                  </a:lnTo>
                  <a:lnTo>
                    <a:pt x="880" y="63"/>
                  </a:lnTo>
                  <a:lnTo>
                    <a:pt x="883" y="62"/>
                  </a:lnTo>
                  <a:lnTo>
                    <a:pt x="886" y="60"/>
                  </a:lnTo>
                  <a:lnTo>
                    <a:pt x="888" y="56"/>
                  </a:lnTo>
                  <a:lnTo>
                    <a:pt x="891" y="53"/>
                  </a:lnTo>
                  <a:lnTo>
                    <a:pt x="897" y="52"/>
                  </a:lnTo>
                  <a:lnTo>
                    <a:pt x="904" y="51"/>
                  </a:lnTo>
                  <a:lnTo>
                    <a:pt x="910" y="49"/>
                  </a:lnTo>
                  <a:lnTo>
                    <a:pt x="917" y="48"/>
                  </a:lnTo>
                  <a:lnTo>
                    <a:pt x="922" y="47"/>
                  </a:lnTo>
                  <a:lnTo>
                    <a:pt x="928" y="46"/>
                  </a:lnTo>
                  <a:lnTo>
                    <a:pt x="934" y="44"/>
                  </a:lnTo>
                  <a:lnTo>
                    <a:pt x="940" y="40"/>
                  </a:lnTo>
                  <a:lnTo>
                    <a:pt x="931" y="40"/>
                  </a:lnTo>
                  <a:lnTo>
                    <a:pt x="921" y="40"/>
                  </a:lnTo>
                  <a:lnTo>
                    <a:pt x="912" y="41"/>
                  </a:lnTo>
                  <a:lnTo>
                    <a:pt x="903" y="43"/>
                  </a:lnTo>
                  <a:lnTo>
                    <a:pt x="894" y="44"/>
                  </a:lnTo>
                  <a:lnTo>
                    <a:pt x="884" y="45"/>
                  </a:lnTo>
                  <a:lnTo>
                    <a:pt x="875" y="47"/>
                  </a:lnTo>
                  <a:lnTo>
                    <a:pt x="866" y="49"/>
                  </a:lnTo>
                  <a:lnTo>
                    <a:pt x="867" y="52"/>
                  </a:lnTo>
                  <a:lnTo>
                    <a:pt x="869" y="52"/>
                  </a:lnTo>
                  <a:lnTo>
                    <a:pt x="872" y="52"/>
                  </a:lnTo>
                  <a:lnTo>
                    <a:pt x="874" y="52"/>
                  </a:lnTo>
                  <a:lnTo>
                    <a:pt x="868" y="53"/>
                  </a:lnTo>
                  <a:lnTo>
                    <a:pt x="861" y="55"/>
                  </a:lnTo>
                  <a:lnTo>
                    <a:pt x="856" y="56"/>
                  </a:lnTo>
                  <a:lnTo>
                    <a:pt x="849" y="58"/>
                  </a:lnTo>
                  <a:lnTo>
                    <a:pt x="843" y="59"/>
                  </a:lnTo>
                  <a:lnTo>
                    <a:pt x="836" y="59"/>
                  </a:lnTo>
                  <a:lnTo>
                    <a:pt x="830" y="59"/>
                  </a:lnTo>
                  <a:lnTo>
                    <a:pt x="823" y="58"/>
                  </a:lnTo>
                  <a:lnTo>
                    <a:pt x="827" y="58"/>
                  </a:lnTo>
                  <a:lnTo>
                    <a:pt x="830" y="58"/>
                  </a:lnTo>
                  <a:lnTo>
                    <a:pt x="834" y="58"/>
                  </a:lnTo>
                  <a:lnTo>
                    <a:pt x="837" y="58"/>
                  </a:lnTo>
                  <a:lnTo>
                    <a:pt x="838" y="56"/>
                  </a:lnTo>
                  <a:lnTo>
                    <a:pt x="841" y="55"/>
                  </a:lnTo>
                  <a:lnTo>
                    <a:pt x="841" y="53"/>
                  </a:lnTo>
                  <a:lnTo>
                    <a:pt x="830" y="51"/>
                  </a:lnTo>
                  <a:lnTo>
                    <a:pt x="821" y="49"/>
                  </a:lnTo>
                  <a:lnTo>
                    <a:pt x="811" y="49"/>
                  </a:lnTo>
                  <a:lnTo>
                    <a:pt x="801" y="51"/>
                  </a:lnTo>
                  <a:lnTo>
                    <a:pt x="791" y="53"/>
                  </a:lnTo>
                  <a:lnTo>
                    <a:pt x="782" y="54"/>
                  </a:lnTo>
                  <a:lnTo>
                    <a:pt x="771" y="56"/>
                  </a:lnTo>
                  <a:lnTo>
                    <a:pt x="762" y="58"/>
                  </a:lnTo>
                  <a:lnTo>
                    <a:pt x="769" y="61"/>
                  </a:lnTo>
                  <a:lnTo>
                    <a:pt x="776" y="61"/>
                  </a:lnTo>
                  <a:lnTo>
                    <a:pt x="782" y="60"/>
                  </a:lnTo>
                  <a:lnTo>
                    <a:pt x="789" y="60"/>
                  </a:lnTo>
                  <a:lnTo>
                    <a:pt x="776" y="61"/>
                  </a:lnTo>
                  <a:lnTo>
                    <a:pt x="762" y="62"/>
                  </a:lnTo>
                  <a:lnTo>
                    <a:pt x="750" y="63"/>
                  </a:lnTo>
                  <a:lnTo>
                    <a:pt x="736" y="64"/>
                  </a:lnTo>
                  <a:lnTo>
                    <a:pt x="722" y="66"/>
                  </a:lnTo>
                  <a:lnTo>
                    <a:pt x="709" y="68"/>
                  </a:lnTo>
                  <a:lnTo>
                    <a:pt x="695" y="71"/>
                  </a:lnTo>
                  <a:lnTo>
                    <a:pt x="683" y="75"/>
                  </a:lnTo>
                  <a:lnTo>
                    <a:pt x="690" y="77"/>
                  </a:lnTo>
                  <a:lnTo>
                    <a:pt x="696" y="77"/>
                  </a:lnTo>
                  <a:lnTo>
                    <a:pt x="703" y="77"/>
                  </a:lnTo>
                  <a:lnTo>
                    <a:pt x="710" y="76"/>
                  </a:lnTo>
                  <a:lnTo>
                    <a:pt x="717" y="75"/>
                  </a:lnTo>
                  <a:lnTo>
                    <a:pt x="723" y="74"/>
                  </a:lnTo>
                  <a:lnTo>
                    <a:pt x="730" y="74"/>
                  </a:lnTo>
                  <a:lnTo>
                    <a:pt x="736" y="75"/>
                  </a:lnTo>
                  <a:lnTo>
                    <a:pt x="743" y="78"/>
                  </a:lnTo>
                  <a:lnTo>
                    <a:pt x="748" y="82"/>
                  </a:lnTo>
                  <a:lnTo>
                    <a:pt x="755" y="83"/>
                  </a:lnTo>
                  <a:lnTo>
                    <a:pt x="761" y="82"/>
                  </a:lnTo>
                  <a:lnTo>
                    <a:pt x="768" y="81"/>
                  </a:lnTo>
                  <a:lnTo>
                    <a:pt x="777" y="79"/>
                  </a:lnTo>
                  <a:lnTo>
                    <a:pt x="786" y="79"/>
                  </a:lnTo>
                  <a:lnTo>
                    <a:pt x="797" y="79"/>
                  </a:lnTo>
                  <a:lnTo>
                    <a:pt x="807" y="79"/>
                  </a:lnTo>
                  <a:lnTo>
                    <a:pt x="818" y="79"/>
                  </a:lnTo>
                  <a:lnTo>
                    <a:pt x="826" y="81"/>
                  </a:lnTo>
                  <a:lnTo>
                    <a:pt x="834" y="81"/>
                  </a:lnTo>
                  <a:lnTo>
                    <a:pt x="838" y="79"/>
                  </a:lnTo>
                  <a:lnTo>
                    <a:pt x="843" y="78"/>
                  </a:lnTo>
                  <a:lnTo>
                    <a:pt x="848" y="76"/>
                  </a:lnTo>
                  <a:lnTo>
                    <a:pt x="852" y="74"/>
                  </a:lnTo>
                  <a:lnTo>
                    <a:pt x="857" y="71"/>
                  </a:lnTo>
                  <a:lnTo>
                    <a:pt x="862" y="70"/>
                  </a:lnTo>
                  <a:lnTo>
                    <a:pt x="868" y="70"/>
                  </a:lnTo>
                  <a:lnTo>
                    <a:pt x="874" y="71"/>
                  </a:lnTo>
                  <a:lnTo>
                    <a:pt x="869" y="77"/>
                  </a:lnTo>
                  <a:lnTo>
                    <a:pt x="872" y="82"/>
                  </a:lnTo>
                  <a:lnTo>
                    <a:pt x="880" y="81"/>
                  </a:lnTo>
                  <a:lnTo>
                    <a:pt x="897" y="70"/>
                  </a:lnTo>
                  <a:lnTo>
                    <a:pt x="912" y="69"/>
                  </a:lnTo>
                  <a:lnTo>
                    <a:pt x="927" y="66"/>
                  </a:lnTo>
                  <a:lnTo>
                    <a:pt x="942" y="63"/>
                  </a:lnTo>
                  <a:lnTo>
                    <a:pt x="957" y="60"/>
                  </a:lnTo>
                  <a:lnTo>
                    <a:pt x="971" y="58"/>
                  </a:lnTo>
                  <a:lnTo>
                    <a:pt x="986" y="56"/>
                  </a:lnTo>
                  <a:lnTo>
                    <a:pt x="1001" y="58"/>
                  </a:lnTo>
                  <a:lnTo>
                    <a:pt x="1016" y="60"/>
                  </a:lnTo>
                  <a:lnTo>
                    <a:pt x="1015" y="63"/>
                  </a:lnTo>
                  <a:lnTo>
                    <a:pt x="1016" y="67"/>
                  </a:lnTo>
                  <a:lnTo>
                    <a:pt x="1017" y="69"/>
                  </a:lnTo>
                  <a:lnTo>
                    <a:pt x="1016" y="71"/>
                  </a:lnTo>
                  <a:lnTo>
                    <a:pt x="1014" y="71"/>
                  </a:lnTo>
                  <a:lnTo>
                    <a:pt x="1014" y="70"/>
                  </a:lnTo>
                  <a:lnTo>
                    <a:pt x="1012" y="67"/>
                  </a:lnTo>
                  <a:lnTo>
                    <a:pt x="1010" y="66"/>
                  </a:lnTo>
                  <a:lnTo>
                    <a:pt x="1002" y="67"/>
                  </a:lnTo>
                  <a:lnTo>
                    <a:pt x="996" y="71"/>
                  </a:lnTo>
                  <a:lnTo>
                    <a:pt x="990" y="76"/>
                  </a:lnTo>
                  <a:lnTo>
                    <a:pt x="985" y="81"/>
                  </a:lnTo>
                  <a:lnTo>
                    <a:pt x="989" y="82"/>
                  </a:lnTo>
                  <a:lnTo>
                    <a:pt x="994" y="82"/>
                  </a:lnTo>
                  <a:lnTo>
                    <a:pt x="999" y="82"/>
                  </a:lnTo>
                  <a:lnTo>
                    <a:pt x="1003" y="81"/>
                  </a:lnTo>
                  <a:lnTo>
                    <a:pt x="1008" y="81"/>
                  </a:lnTo>
                  <a:lnTo>
                    <a:pt x="1012" y="79"/>
                  </a:lnTo>
                  <a:lnTo>
                    <a:pt x="1017" y="79"/>
                  </a:lnTo>
                  <a:lnTo>
                    <a:pt x="1022" y="81"/>
                  </a:lnTo>
                  <a:lnTo>
                    <a:pt x="1012" y="82"/>
                  </a:lnTo>
                  <a:lnTo>
                    <a:pt x="1003" y="84"/>
                  </a:lnTo>
                  <a:lnTo>
                    <a:pt x="993" y="85"/>
                  </a:lnTo>
                  <a:lnTo>
                    <a:pt x="984" y="87"/>
                  </a:lnTo>
                  <a:lnTo>
                    <a:pt x="974" y="90"/>
                  </a:lnTo>
                  <a:lnTo>
                    <a:pt x="965" y="92"/>
                  </a:lnTo>
                  <a:lnTo>
                    <a:pt x="955" y="94"/>
                  </a:lnTo>
                  <a:lnTo>
                    <a:pt x="945" y="97"/>
                  </a:lnTo>
                  <a:lnTo>
                    <a:pt x="957" y="99"/>
                  </a:lnTo>
                  <a:lnTo>
                    <a:pt x="969" y="100"/>
                  </a:lnTo>
                  <a:lnTo>
                    <a:pt x="980" y="100"/>
                  </a:lnTo>
                  <a:lnTo>
                    <a:pt x="993" y="100"/>
                  </a:lnTo>
                  <a:lnTo>
                    <a:pt x="1004" y="98"/>
                  </a:lnTo>
                  <a:lnTo>
                    <a:pt x="1016" y="97"/>
                  </a:lnTo>
                  <a:lnTo>
                    <a:pt x="1027" y="94"/>
                  </a:lnTo>
                  <a:lnTo>
                    <a:pt x="1039" y="93"/>
                  </a:lnTo>
                  <a:lnTo>
                    <a:pt x="1034" y="96"/>
                  </a:lnTo>
                  <a:lnTo>
                    <a:pt x="1028" y="97"/>
                  </a:lnTo>
                  <a:lnTo>
                    <a:pt x="1023" y="99"/>
                  </a:lnTo>
                  <a:lnTo>
                    <a:pt x="1017" y="101"/>
                  </a:lnTo>
                  <a:lnTo>
                    <a:pt x="6" y="101"/>
                  </a:lnTo>
                  <a:lnTo>
                    <a:pt x="7" y="100"/>
                  </a:lnTo>
                  <a:lnTo>
                    <a:pt x="7" y="99"/>
                  </a:lnTo>
                  <a:lnTo>
                    <a:pt x="7" y="98"/>
                  </a:lnTo>
                  <a:lnTo>
                    <a:pt x="7" y="97"/>
                  </a:lnTo>
                  <a:lnTo>
                    <a:pt x="0" y="79"/>
                  </a:lnTo>
                  <a:lnTo>
                    <a:pt x="3" y="61"/>
                  </a:lnTo>
                  <a:lnTo>
                    <a:pt x="11" y="43"/>
                  </a:lnTo>
                  <a:lnTo>
                    <a:pt x="22" y="28"/>
                  </a:lnTo>
                  <a:lnTo>
                    <a:pt x="26" y="22"/>
                  </a:lnTo>
                  <a:lnTo>
                    <a:pt x="28" y="15"/>
                  </a:lnTo>
                  <a:lnTo>
                    <a:pt x="29" y="8"/>
                  </a:lnTo>
                  <a:lnTo>
                    <a:pt x="31" y="0"/>
                  </a:lnTo>
                  <a:lnTo>
                    <a:pt x="649" y="0"/>
                  </a:lnTo>
                  <a:lnTo>
                    <a:pt x="642" y="3"/>
                  </a:lnTo>
                  <a:lnTo>
                    <a:pt x="638" y="7"/>
                  </a:lnTo>
                  <a:lnTo>
                    <a:pt x="637" y="10"/>
                  </a:lnTo>
                  <a:lnTo>
                    <a:pt x="640" y="15"/>
                  </a:lnTo>
                  <a:lnTo>
                    <a:pt x="635" y="15"/>
                  </a:lnTo>
                  <a:lnTo>
                    <a:pt x="631" y="14"/>
                  </a:lnTo>
                  <a:lnTo>
                    <a:pt x="628" y="15"/>
                  </a:lnTo>
                  <a:lnTo>
                    <a:pt x="628" y="16"/>
                  </a:lnTo>
                  <a:lnTo>
                    <a:pt x="628" y="20"/>
                  </a:lnTo>
                  <a:lnTo>
                    <a:pt x="632" y="21"/>
                  </a:lnTo>
                  <a:lnTo>
                    <a:pt x="637" y="20"/>
                  </a:lnTo>
                  <a:lnTo>
                    <a:pt x="643" y="16"/>
                  </a:lnTo>
                  <a:lnTo>
                    <a:pt x="650" y="14"/>
                  </a:lnTo>
                  <a:lnTo>
                    <a:pt x="658" y="10"/>
                  </a:lnTo>
                  <a:lnTo>
                    <a:pt x="667" y="8"/>
                  </a:lnTo>
                  <a:lnTo>
                    <a:pt x="675" y="7"/>
                  </a:lnTo>
                  <a:lnTo>
                    <a:pt x="663" y="11"/>
                  </a:lnTo>
                  <a:lnTo>
                    <a:pt x="656" y="14"/>
                  </a:lnTo>
                  <a:lnTo>
                    <a:pt x="653" y="16"/>
                  </a:lnTo>
                  <a:lnTo>
                    <a:pt x="654" y="16"/>
                  </a:lnTo>
                  <a:lnTo>
                    <a:pt x="656" y="17"/>
                  </a:lnTo>
                  <a:lnTo>
                    <a:pt x="662" y="16"/>
                  </a:lnTo>
                  <a:lnTo>
                    <a:pt x="669" y="15"/>
                  </a:lnTo>
                  <a:lnTo>
                    <a:pt x="677" y="13"/>
                  </a:lnTo>
                  <a:lnTo>
                    <a:pt x="677" y="16"/>
                  </a:lnTo>
                  <a:lnTo>
                    <a:pt x="679" y="18"/>
                  </a:lnTo>
                  <a:lnTo>
                    <a:pt x="683" y="17"/>
                  </a:lnTo>
                  <a:lnTo>
                    <a:pt x="683" y="13"/>
                  </a:lnTo>
                  <a:lnTo>
                    <a:pt x="691" y="15"/>
                  </a:lnTo>
                  <a:lnTo>
                    <a:pt x="699" y="16"/>
                  </a:lnTo>
                  <a:lnTo>
                    <a:pt x="705" y="16"/>
                  </a:lnTo>
                  <a:lnTo>
                    <a:pt x="709" y="16"/>
                  </a:lnTo>
                  <a:lnTo>
                    <a:pt x="710" y="15"/>
                  </a:lnTo>
                  <a:lnTo>
                    <a:pt x="709" y="14"/>
                  </a:lnTo>
                  <a:lnTo>
                    <a:pt x="703" y="11"/>
                  </a:lnTo>
                  <a:lnTo>
                    <a:pt x="694" y="9"/>
                  </a:lnTo>
                  <a:lnTo>
                    <a:pt x="699" y="8"/>
                  </a:lnTo>
                  <a:lnTo>
                    <a:pt x="703" y="7"/>
                  </a:lnTo>
                  <a:lnTo>
                    <a:pt x="709" y="7"/>
                  </a:lnTo>
                  <a:lnTo>
                    <a:pt x="714" y="6"/>
                  </a:lnTo>
                  <a:lnTo>
                    <a:pt x="720" y="6"/>
                  </a:lnTo>
                  <a:lnTo>
                    <a:pt x="724" y="5"/>
                  </a:lnTo>
                  <a:lnTo>
                    <a:pt x="730" y="5"/>
                  </a:lnTo>
                  <a:lnTo>
                    <a:pt x="735" y="3"/>
                  </a:lnTo>
                  <a:lnTo>
                    <a:pt x="745" y="2"/>
                  </a:lnTo>
                  <a:lnTo>
                    <a:pt x="755" y="1"/>
                  </a:lnTo>
                  <a:lnTo>
                    <a:pt x="766" y="1"/>
                  </a:lnTo>
                  <a:lnTo>
                    <a:pt x="775" y="2"/>
                  </a:lnTo>
                  <a:lnTo>
                    <a:pt x="785" y="2"/>
                  </a:lnTo>
                  <a:lnTo>
                    <a:pt x="796" y="2"/>
                  </a:lnTo>
                  <a:lnTo>
                    <a:pt x="805" y="2"/>
                  </a:lnTo>
                  <a:lnTo>
                    <a:pt x="815" y="0"/>
                  </a:lnTo>
                  <a:lnTo>
                    <a:pt x="830"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7230" name="Group 52">
            <a:extLst>
              <a:ext uri="{FF2B5EF4-FFF2-40B4-BE49-F238E27FC236}">
                <a16:creationId xmlns:a16="http://schemas.microsoft.com/office/drawing/2014/main" id="{A63DCADC-4316-4238-AA7A-D876186AD702}"/>
              </a:ext>
            </a:extLst>
          </p:cNvPr>
          <p:cNvGrpSpPr>
            <a:grpSpLocks/>
          </p:cNvGrpSpPr>
          <p:nvPr/>
        </p:nvGrpSpPr>
        <p:grpSpPr bwMode="auto">
          <a:xfrm>
            <a:off x="3048000" y="1600200"/>
            <a:ext cx="3200400" cy="609600"/>
            <a:chOff x="1728" y="1296"/>
            <a:chExt cx="2256" cy="384"/>
          </a:xfrm>
        </p:grpSpPr>
        <p:grpSp>
          <p:nvGrpSpPr>
            <p:cNvPr id="137239" name="Group 53">
              <a:extLst>
                <a:ext uri="{FF2B5EF4-FFF2-40B4-BE49-F238E27FC236}">
                  <a16:creationId xmlns:a16="http://schemas.microsoft.com/office/drawing/2014/main" id="{9C8A0461-CB39-4A1B-B187-56961634CFDE}"/>
                </a:ext>
              </a:extLst>
            </p:cNvPr>
            <p:cNvGrpSpPr>
              <a:grpSpLocks/>
            </p:cNvGrpSpPr>
            <p:nvPr/>
          </p:nvGrpSpPr>
          <p:grpSpPr bwMode="auto">
            <a:xfrm>
              <a:off x="1776" y="1344"/>
              <a:ext cx="2160" cy="336"/>
              <a:chOff x="1728" y="384"/>
              <a:chExt cx="2123" cy="288"/>
            </a:xfrm>
          </p:grpSpPr>
          <p:sp>
            <p:nvSpPr>
              <p:cNvPr id="137249" name="Rectangle 54">
                <a:extLst>
                  <a:ext uri="{FF2B5EF4-FFF2-40B4-BE49-F238E27FC236}">
                    <a16:creationId xmlns:a16="http://schemas.microsoft.com/office/drawing/2014/main" id="{3B540C3F-3DEC-4977-BD31-A91DDC15F91B}"/>
                  </a:ext>
                </a:extLst>
              </p:cNvPr>
              <p:cNvSpPr>
                <a:spLocks noChangeArrowheads="1"/>
              </p:cNvSpPr>
              <p:nvPr/>
            </p:nvSpPr>
            <p:spPr bwMode="auto">
              <a:xfrm>
                <a:off x="1728" y="384"/>
                <a:ext cx="2123" cy="288"/>
              </a:xfrm>
              <a:prstGeom prst="rect">
                <a:avLst/>
              </a:prstGeom>
              <a:solidFill>
                <a:srgbClr val="7023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7250" name="Freeform 55">
                <a:extLst>
                  <a:ext uri="{FF2B5EF4-FFF2-40B4-BE49-F238E27FC236}">
                    <a16:creationId xmlns:a16="http://schemas.microsoft.com/office/drawing/2014/main" id="{131069F9-AE71-4E12-8EFD-6D20975B5F8F}"/>
                  </a:ext>
                </a:extLst>
              </p:cNvPr>
              <p:cNvSpPr>
                <a:spLocks/>
              </p:cNvSpPr>
              <p:nvPr/>
            </p:nvSpPr>
            <p:spPr bwMode="auto">
              <a:xfrm>
                <a:off x="1750" y="391"/>
                <a:ext cx="65" cy="24"/>
              </a:xfrm>
              <a:custGeom>
                <a:avLst/>
                <a:gdLst>
                  <a:gd name="T0" fmla="*/ 65 w 161"/>
                  <a:gd name="T1" fmla="*/ 12 h 144"/>
                  <a:gd name="T2" fmla="*/ 64 w 161"/>
                  <a:gd name="T3" fmla="*/ 10 h 144"/>
                  <a:gd name="T4" fmla="*/ 64 w 161"/>
                  <a:gd name="T5" fmla="*/ 8 h 144"/>
                  <a:gd name="T6" fmla="*/ 61 w 161"/>
                  <a:gd name="T7" fmla="*/ 7 h 144"/>
                  <a:gd name="T8" fmla="*/ 59 w 161"/>
                  <a:gd name="T9" fmla="*/ 5 h 144"/>
                  <a:gd name="T10" fmla="*/ 55 w 161"/>
                  <a:gd name="T11" fmla="*/ 3 h 144"/>
                  <a:gd name="T12" fmla="*/ 50 w 161"/>
                  <a:gd name="T13" fmla="*/ 2 h 144"/>
                  <a:gd name="T14" fmla="*/ 47 w 161"/>
                  <a:gd name="T15" fmla="*/ 1 h 144"/>
                  <a:gd name="T16" fmla="*/ 42 w 161"/>
                  <a:gd name="T17" fmla="*/ 1 h 144"/>
                  <a:gd name="T18" fmla="*/ 36 w 161"/>
                  <a:gd name="T19" fmla="*/ 0 h 144"/>
                  <a:gd name="T20" fmla="*/ 31 w 161"/>
                  <a:gd name="T21" fmla="*/ 0 h 144"/>
                  <a:gd name="T22" fmla="*/ 26 w 161"/>
                  <a:gd name="T23" fmla="*/ 0 h 144"/>
                  <a:gd name="T24" fmla="*/ 21 w 161"/>
                  <a:gd name="T25" fmla="*/ 1 h 144"/>
                  <a:gd name="T26" fmla="*/ 16 w 161"/>
                  <a:gd name="T27" fmla="*/ 2 h 144"/>
                  <a:gd name="T28" fmla="*/ 11 w 161"/>
                  <a:gd name="T29" fmla="*/ 3 h 144"/>
                  <a:gd name="T30" fmla="*/ 7 w 161"/>
                  <a:gd name="T31" fmla="*/ 4 h 144"/>
                  <a:gd name="T32" fmla="*/ 5 w 161"/>
                  <a:gd name="T33" fmla="*/ 6 h 144"/>
                  <a:gd name="T34" fmla="*/ 2 w 161"/>
                  <a:gd name="T35" fmla="*/ 7 h 144"/>
                  <a:gd name="T36" fmla="*/ 1 w 161"/>
                  <a:gd name="T37" fmla="*/ 9 h 144"/>
                  <a:gd name="T38" fmla="*/ 0 w 161"/>
                  <a:gd name="T39" fmla="*/ 11 h 144"/>
                  <a:gd name="T40" fmla="*/ 0 w 161"/>
                  <a:gd name="T41" fmla="*/ 13 h 144"/>
                  <a:gd name="T42" fmla="*/ 1 w 161"/>
                  <a:gd name="T43" fmla="*/ 15 h 144"/>
                  <a:gd name="T44" fmla="*/ 2 w 161"/>
                  <a:gd name="T45" fmla="*/ 17 h 144"/>
                  <a:gd name="T46" fmla="*/ 5 w 161"/>
                  <a:gd name="T47" fmla="*/ 18 h 144"/>
                  <a:gd name="T48" fmla="*/ 8 w 161"/>
                  <a:gd name="T49" fmla="*/ 20 h 144"/>
                  <a:gd name="T50" fmla="*/ 12 w 161"/>
                  <a:gd name="T51" fmla="*/ 21 h 144"/>
                  <a:gd name="T52" fmla="*/ 16 w 161"/>
                  <a:gd name="T53" fmla="*/ 23 h 144"/>
                  <a:gd name="T54" fmla="*/ 21 w 161"/>
                  <a:gd name="T55" fmla="*/ 23 h 144"/>
                  <a:gd name="T56" fmla="*/ 26 w 161"/>
                  <a:gd name="T57" fmla="*/ 24 h 144"/>
                  <a:gd name="T58" fmla="*/ 31 w 161"/>
                  <a:gd name="T59" fmla="*/ 24 h 144"/>
                  <a:gd name="T60" fmla="*/ 37 w 161"/>
                  <a:gd name="T61" fmla="*/ 24 h 144"/>
                  <a:gd name="T62" fmla="*/ 42 w 161"/>
                  <a:gd name="T63" fmla="*/ 23 h 144"/>
                  <a:gd name="T64" fmla="*/ 47 w 161"/>
                  <a:gd name="T65" fmla="*/ 23 h 144"/>
                  <a:gd name="T66" fmla="*/ 52 w 161"/>
                  <a:gd name="T67" fmla="*/ 22 h 144"/>
                  <a:gd name="T68" fmla="*/ 55 w 161"/>
                  <a:gd name="T69" fmla="*/ 21 h 144"/>
                  <a:gd name="T70" fmla="*/ 59 w 161"/>
                  <a:gd name="T71" fmla="*/ 19 h 144"/>
                  <a:gd name="T72" fmla="*/ 61 w 161"/>
                  <a:gd name="T73" fmla="*/ 18 h 144"/>
                  <a:gd name="T74" fmla="*/ 64 w 161"/>
                  <a:gd name="T75" fmla="*/ 16 h 144"/>
                  <a:gd name="T76" fmla="*/ 64 w 161"/>
                  <a:gd name="T77" fmla="*/ 14 h 144"/>
                  <a:gd name="T78" fmla="*/ 65 w 161"/>
                  <a:gd name="T79" fmla="*/ 12 h 144"/>
                  <a:gd name="T80" fmla="*/ 65 w 161"/>
                  <a:gd name="T81" fmla="*/ 12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1" h="144">
                    <a:moveTo>
                      <a:pt x="161" y="72"/>
                    </a:moveTo>
                    <a:lnTo>
                      <a:pt x="159" y="60"/>
                    </a:lnTo>
                    <a:lnTo>
                      <a:pt x="158" y="50"/>
                    </a:lnTo>
                    <a:lnTo>
                      <a:pt x="152" y="39"/>
                    </a:lnTo>
                    <a:lnTo>
                      <a:pt x="146" y="28"/>
                    </a:lnTo>
                    <a:lnTo>
                      <a:pt x="137" y="20"/>
                    </a:lnTo>
                    <a:lnTo>
                      <a:pt x="125" y="12"/>
                    </a:lnTo>
                    <a:lnTo>
                      <a:pt x="116" y="7"/>
                    </a:lnTo>
                    <a:lnTo>
                      <a:pt x="104" y="4"/>
                    </a:lnTo>
                    <a:lnTo>
                      <a:pt x="90" y="0"/>
                    </a:lnTo>
                    <a:lnTo>
                      <a:pt x="78" y="0"/>
                    </a:lnTo>
                    <a:lnTo>
                      <a:pt x="64" y="2"/>
                    </a:lnTo>
                    <a:lnTo>
                      <a:pt x="52" y="5"/>
                    </a:lnTo>
                    <a:lnTo>
                      <a:pt x="40" y="10"/>
                    </a:lnTo>
                    <a:lnTo>
                      <a:pt x="28" y="16"/>
                    </a:lnTo>
                    <a:lnTo>
                      <a:pt x="18" y="25"/>
                    </a:lnTo>
                    <a:lnTo>
                      <a:pt x="12" y="34"/>
                    </a:lnTo>
                    <a:lnTo>
                      <a:pt x="6" y="44"/>
                    </a:lnTo>
                    <a:lnTo>
                      <a:pt x="3" y="55"/>
                    </a:lnTo>
                    <a:lnTo>
                      <a:pt x="0" y="67"/>
                    </a:lnTo>
                    <a:lnTo>
                      <a:pt x="0" y="77"/>
                    </a:lnTo>
                    <a:lnTo>
                      <a:pt x="3" y="90"/>
                    </a:lnTo>
                    <a:lnTo>
                      <a:pt x="6" y="101"/>
                    </a:lnTo>
                    <a:lnTo>
                      <a:pt x="12" y="110"/>
                    </a:lnTo>
                    <a:lnTo>
                      <a:pt x="21" y="120"/>
                    </a:lnTo>
                    <a:lnTo>
                      <a:pt x="30" y="128"/>
                    </a:lnTo>
                    <a:lnTo>
                      <a:pt x="40" y="136"/>
                    </a:lnTo>
                    <a:lnTo>
                      <a:pt x="52" y="139"/>
                    </a:lnTo>
                    <a:lnTo>
                      <a:pt x="64" y="142"/>
                    </a:lnTo>
                    <a:lnTo>
                      <a:pt x="78" y="144"/>
                    </a:lnTo>
                    <a:lnTo>
                      <a:pt x="92" y="144"/>
                    </a:lnTo>
                    <a:lnTo>
                      <a:pt x="104" y="140"/>
                    </a:lnTo>
                    <a:lnTo>
                      <a:pt x="116" y="137"/>
                    </a:lnTo>
                    <a:lnTo>
                      <a:pt x="128" y="130"/>
                    </a:lnTo>
                    <a:lnTo>
                      <a:pt x="137" y="123"/>
                    </a:lnTo>
                    <a:lnTo>
                      <a:pt x="146" y="115"/>
                    </a:lnTo>
                    <a:lnTo>
                      <a:pt x="152" y="105"/>
                    </a:lnTo>
                    <a:lnTo>
                      <a:pt x="158" y="93"/>
                    </a:lnTo>
                    <a:lnTo>
                      <a:pt x="159" y="83"/>
                    </a:lnTo>
                    <a:lnTo>
                      <a:pt x="161" y="72"/>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1" name="Freeform 56">
                <a:extLst>
                  <a:ext uri="{FF2B5EF4-FFF2-40B4-BE49-F238E27FC236}">
                    <a16:creationId xmlns:a16="http://schemas.microsoft.com/office/drawing/2014/main" id="{A5BD79BC-B7DF-48DB-A1AA-85DB3A53ABE2}"/>
                  </a:ext>
                </a:extLst>
              </p:cNvPr>
              <p:cNvSpPr>
                <a:spLocks/>
              </p:cNvSpPr>
              <p:nvPr/>
            </p:nvSpPr>
            <p:spPr bwMode="auto">
              <a:xfrm>
                <a:off x="3763" y="391"/>
                <a:ext cx="64" cy="24"/>
              </a:xfrm>
              <a:custGeom>
                <a:avLst/>
                <a:gdLst>
                  <a:gd name="T0" fmla="*/ 64 w 160"/>
                  <a:gd name="T1" fmla="*/ 12 h 144"/>
                  <a:gd name="T2" fmla="*/ 64 w 160"/>
                  <a:gd name="T3" fmla="*/ 10 h 144"/>
                  <a:gd name="T4" fmla="*/ 62 w 160"/>
                  <a:gd name="T5" fmla="*/ 8 h 144"/>
                  <a:gd name="T6" fmla="*/ 61 w 160"/>
                  <a:gd name="T7" fmla="*/ 7 h 144"/>
                  <a:gd name="T8" fmla="*/ 58 w 160"/>
                  <a:gd name="T9" fmla="*/ 5 h 144"/>
                  <a:gd name="T10" fmla="*/ 55 w 160"/>
                  <a:gd name="T11" fmla="*/ 3 h 144"/>
                  <a:gd name="T12" fmla="*/ 50 w 160"/>
                  <a:gd name="T13" fmla="*/ 2 h 144"/>
                  <a:gd name="T14" fmla="*/ 46 w 160"/>
                  <a:gd name="T15" fmla="*/ 1 h 144"/>
                  <a:gd name="T16" fmla="*/ 41 w 160"/>
                  <a:gd name="T17" fmla="*/ 1 h 144"/>
                  <a:gd name="T18" fmla="*/ 36 w 160"/>
                  <a:gd name="T19" fmla="*/ 0 h 144"/>
                  <a:gd name="T20" fmla="*/ 31 w 160"/>
                  <a:gd name="T21" fmla="*/ 0 h 144"/>
                  <a:gd name="T22" fmla="*/ 26 w 160"/>
                  <a:gd name="T23" fmla="*/ 0 h 144"/>
                  <a:gd name="T24" fmla="*/ 21 w 160"/>
                  <a:gd name="T25" fmla="*/ 1 h 144"/>
                  <a:gd name="T26" fmla="*/ 16 w 160"/>
                  <a:gd name="T27" fmla="*/ 2 h 144"/>
                  <a:gd name="T28" fmla="*/ 12 w 160"/>
                  <a:gd name="T29" fmla="*/ 3 h 144"/>
                  <a:gd name="T30" fmla="*/ 8 w 160"/>
                  <a:gd name="T31" fmla="*/ 4 h 144"/>
                  <a:gd name="T32" fmla="*/ 5 w 160"/>
                  <a:gd name="T33" fmla="*/ 6 h 144"/>
                  <a:gd name="T34" fmla="*/ 2 w 160"/>
                  <a:gd name="T35" fmla="*/ 7 h 144"/>
                  <a:gd name="T36" fmla="*/ 0 w 160"/>
                  <a:gd name="T37" fmla="*/ 9 h 144"/>
                  <a:gd name="T38" fmla="*/ 0 w 160"/>
                  <a:gd name="T39" fmla="*/ 11 h 144"/>
                  <a:gd name="T40" fmla="*/ 0 w 160"/>
                  <a:gd name="T41" fmla="*/ 13 h 144"/>
                  <a:gd name="T42" fmla="*/ 0 w 160"/>
                  <a:gd name="T43" fmla="*/ 15 h 144"/>
                  <a:gd name="T44" fmla="*/ 2 w 160"/>
                  <a:gd name="T45" fmla="*/ 17 h 144"/>
                  <a:gd name="T46" fmla="*/ 5 w 160"/>
                  <a:gd name="T47" fmla="*/ 18 h 144"/>
                  <a:gd name="T48" fmla="*/ 8 w 160"/>
                  <a:gd name="T49" fmla="*/ 20 h 144"/>
                  <a:gd name="T50" fmla="*/ 12 w 160"/>
                  <a:gd name="T51" fmla="*/ 21 h 144"/>
                  <a:gd name="T52" fmla="*/ 16 w 160"/>
                  <a:gd name="T53" fmla="*/ 23 h 144"/>
                  <a:gd name="T54" fmla="*/ 21 w 160"/>
                  <a:gd name="T55" fmla="*/ 23 h 144"/>
                  <a:gd name="T56" fmla="*/ 26 w 160"/>
                  <a:gd name="T57" fmla="*/ 24 h 144"/>
                  <a:gd name="T58" fmla="*/ 31 w 160"/>
                  <a:gd name="T59" fmla="*/ 24 h 144"/>
                  <a:gd name="T60" fmla="*/ 36 w 160"/>
                  <a:gd name="T61" fmla="*/ 24 h 144"/>
                  <a:gd name="T62" fmla="*/ 41 w 160"/>
                  <a:gd name="T63" fmla="*/ 23 h 144"/>
                  <a:gd name="T64" fmla="*/ 46 w 160"/>
                  <a:gd name="T65" fmla="*/ 23 h 144"/>
                  <a:gd name="T66" fmla="*/ 50 w 160"/>
                  <a:gd name="T67" fmla="*/ 22 h 144"/>
                  <a:gd name="T68" fmla="*/ 55 w 160"/>
                  <a:gd name="T69" fmla="*/ 21 h 144"/>
                  <a:gd name="T70" fmla="*/ 58 w 160"/>
                  <a:gd name="T71" fmla="*/ 19 h 144"/>
                  <a:gd name="T72" fmla="*/ 61 w 160"/>
                  <a:gd name="T73" fmla="*/ 18 h 144"/>
                  <a:gd name="T74" fmla="*/ 62 w 160"/>
                  <a:gd name="T75" fmla="*/ 16 h 144"/>
                  <a:gd name="T76" fmla="*/ 64 w 160"/>
                  <a:gd name="T77" fmla="*/ 14 h 144"/>
                  <a:gd name="T78" fmla="*/ 64 w 160"/>
                  <a:gd name="T79" fmla="*/ 12 h 144"/>
                  <a:gd name="T80" fmla="*/ 64 w 160"/>
                  <a:gd name="T81" fmla="*/ 12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 h="144">
                    <a:moveTo>
                      <a:pt x="160" y="72"/>
                    </a:moveTo>
                    <a:lnTo>
                      <a:pt x="160" y="60"/>
                    </a:lnTo>
                    <a:lnTo>
                      <a:pt x="156" y="50"/>
                    </a:lnTo>
                    <a:lnTo>
                      <a:pt x="153" y="39"/>
                    </a:lnTo>
                    <a:lnTo>
                      <a:pt x="144" y="28"/>
                    </a:lnTo>
                    <a:lnTo>
                      <a:pt x="137" y="20"/>
                    </a:lnTo>
                    <a:lnTo>
                      <a:pt x="125" y="12"/>
                    </a:lnTo>
                    <a:lnTo>
                      <a:pt x="114" y="7"/>
                    </a:lnTo>
                    <a:lnTo>
                      <a:pt x="103" y="4"/>
                    </a:lnTo>
                    <a:lnTo>
                      <a:pt x="89" y="0"/>
                    </a:lnTo>
                    <a:lnTo>
                      <a:pt x="77" y="0"/>
                    </a:lnTo>
                    <a:lnTo>
                      <a:pt x="64" y="2"/>
                    </a:lnTo>
                    <a:lnTo>
                      <a:pt x="52" y="5"/>
                    </a:lnTo>
                    <a:lnTo>
                      <a:pt x="40" y="10"/>
                    </a:lnTo>
                    <a:lnTo>
                      <a:pt x="29" y="16"/>
                    </a:lnTo>
                    <a:lnTo>
                      <a:pt x="19" y="25"/>
                    </a:lnTo>
                    <a:lnTo>
                      <a:pt x="12" y="34"/>
                    </a:lnTo>
                    <a:lnTo>
                      <a:pt x="6" y="44"/>
                    </a:lnTo>
                    <a:lnTo>
                      <a:pt x="1" y="55"/>
                    </a:lnTo>
                    <a:lnTo>
                      <a:pt x="0" y="67"/>
                    </a:lnTo>
                    <a:lnTo>
                      <a:pt x="0" y="77"/>
                    </a:lnTo>
                    <a:lnTo>
                      <a:pt x="1" y="90"/>
                    </a:lnTo>
                    <a:lnTo>
                      <a:pt x="6" y="101"/>
                    </a:lnTo>
                    <a:lnTo>
                      <a:pt x="12" y="110"/>
                    </a:lnTo>
                    <a:lnTo>
                      <a:pt x="19" y="120"/>
                    </a:lnTo>
                    <a:lnTo>
                      <a:pt x="29" y="128"/>
                    </a:lnTo>
                    <a:lnTo>
                      <a:pt x="40" y="136"/>
                    </a:lnTo>
                    <a:lnTo>
                      <a:pt x="52" y="139"/>
                    </a:lnTo>
                    <a:lnTo>
                      <a:pt x="65" y="142"/>
                    </a:lnTo>
                    <a:lnTo>
                      <a:pt x="77" y="144"/>
                    </a:lnTo>
                    <a:lnTo>
                      <a:pt x="91" y="144"/>
                    </a:lnTo>
                    <a:lnTo>
                      <a:pt x="103" y="140"/>
                    </a:lnTo>
                    <a:lnTo>
                      <a:pt x="114" y="137"/>
                    </a:lnTo>
                    <a:lnTo>
                      <a:pt x="126" y="130"/>
                    </a:lnTo>
                    <a:lnTo>
                      <a:pt x="137" y="123"/>
                    </a:lnTo>
                    <a:lnTo>
                      <a:pt x="144" y="115"/>
                    </a:lnTo>
                    <a:lnTo>
                      <a:pt x="153" y="105"/>
                    </a:lnTo>
                    <a:lnTo>
                      <a:pt x="156" y="93"/>
                    </a:lnTo>
                    <a:lnTo>
                      <a:pt x="160" y="83"/>
                    </a:lnTo>
                    <a:lnTo>
                      <a:pt x="160" y="72"/>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2" name="Freeform 57">
                <a:extLst>
                  <a:ext uri="{FF2B5EF4-FFF2-40B4-BE49-F238E27FC236}">
                    <a16:creationId xmlns:a16="http://schemas.microsoft.com/office/drawing/2014/main" id="{4032D180-C0B0-4B8E-A9CF-51D462076ECE}"/>
                  </a:ext>
                </a:extLst>
              </p:cNvPr>
              <p:cNvSpPr>
                <a:spLocks/>
              </p:cNvSpPr>
              <p:nvPr/>
            </p:nvSpPr>
            <p:spPr bwMode="auto">
              <a:xfrm>
                <a:off x="1750" y="641"/>
                <a:ext cx="65" cy="24"/>
              </a:xfrm>
              <a:custGeom>
                <a:avLst/>
                <a:gdLst>
                  <a:gd name="T0" fmla="*/ 65 w 161"/>
                  <a:gd name="T1" fmla="*/ 12 h 144"/>
                  <a:gd name="T2" fmla="*/ 64 w 161"/>
                  <a:gd name="T3" fmla="*/ 10 h 144"/>
                  <a:gd name="T4" fmla="*/ 64 w 161"/>
                  <a:gd name="T5" fmla="*/ 8 h 144"/>
                  <a:gd name="T6" fmla="*/ 61 w 161"/>
                  <a:gd name="T7" fmla="*/ 7 h 144"/>
                  <a:gd name="T8" fmla="*/ 59 w 161"/>
                  <a:gd name="T9" fmla="*/ 5 h 144"/>
                  <a:gd name="T10" fmla="*/ 55 w 161"/>
                  <a:gd name="T11" fmla="*/ 4 h 144"/>
                  <a:gd name="T12" fmla="*/ 50 w 161"/>
                  <a:gd name="T13" fmla="*/ 2 h 144"/>
                  <a:gd name="T14" fmla="*/ 47 w 161"/>
                  <a:gd name="T15" fmla="*/ 1 h 144"/>
                  <a:gd name="T16" fmla="*/ 42 w 161"/>
                  <a:gd name="T17" fmla="*/ 1 h 144"/>
                  <a:gd name="T18" fmla="*/ 36 w 161"/>
                  <a:gd name="T19" fmla="*/ 0 h 144"/>
                  <a:gd name="T20" fmla="*/ 31 w 161"/>
                  <a:gd name="T21" fmla="*/ 0 h 144"/>
                  <a:gd name="T22" fmla="*/ 26 w 161"/>
                  <a:gd name="T23" fmla="*/ 0 h 144"/>
                  <a:gd name="T24" fmla="*/ 21 w 161"/>
                  <a:gd name="T25" fmla="*/ 1 h 144"/>
                  <a:gd name="T26" fmla="*/ 16 w 161"/>
                  <a:gd name="T27" fmla="*/ 2 h 144"/>
                  <a:gd name="T28" fmla="*/ 11 w 161"/>
                  <a:gd name="T29" fmla="*/ 3 h 144"/>
                  <a:gd name="T30" fmla="*/ 7 w 161"/>
                  <a:gd name="T31" fmla="*/ 4 h 144"/>
                  <a:gd name="T32" fmla="*/ 5 w 161"/>
                  <a:gd name="T33" fmla="*/ 6 h 144"/>
                  <a:gd name="T34" fmla="*/ 2 w 161"/>
                  <a:gd name="T35" fmla="*/ 7 h 144"/>
                  <a:gd name="T36" fmla="*/ 1 w 161"/>
                  <a:gd name="T37" fmla="*/ 9 h 144"/>
                  <a:gd name="T38" fmla="*/ 0 w 161"/>
                  <a:gd name="T39" fmla="*/ 11 h 144"/>
                  <a:gd name="T40" fmla="*/ 0 w 161"/>
                  <a:gd name="T41" fmla="*/ 13 h 144"/>
                  <a:gd name="T42" fmla="*/ 1 w 161"/>
                  <a:gd name="T43" fmla="*/ 15 h 144"/>
                  <a:gd name="T44" fmla="*/ 2 w 161"/>
                  <a:gd name="T45" fmla="*/ 17 h 144"/>
                  <a:gd name="T46" fmla="*/ 5 w 161"/>
                  <a:gd name="T47" fmla="*/ 18 h 144"/>
                  <a:gd name="T48" fmla="*/ 8 w 161"/>
                  <a:gd name="T49" fmla="*/ 20 h 144"/>
                  <a:gd name="T50" fmla="*/ 12 w 161"/>
                  <a:gd name="T51" fmla="*/ 21 h 144"/>
                  <a:gd name="T52" fmla="*/ 16 w 161"/>
                  <a:gd name="T53" fmla="*/ 23 h 144"/>
                  <a:gd name="T54" fmla="*/ 21 w 161"/>
                  <a:gd name="T55" fmla="*/ 23 h 144"/>
                  <a:gd name="T56" fmla="*/ 26 w 161"/>
                  <a:gd name="T57" fmla="*/ 24 h 144"/>
                  <a:gd name="T58" fmla="*/ 31 w 161"/>
                  <a:gd name="T59" fmla="*/ 24 h 144"/>
                  <a:gd name="T60" fmla="*/ 37 w 161"/>
                  <a:gd name="T61" fmla="*/ 24 h 144"/>
                  <a:gd name="T62" fmla="*/ 42 w 161"/>
                  <a:gd name="T63" fmla="*/ 23 h 144"/>
                  <a:gd name="T64" fmla="*/ 47 w 161"/>
                  <a:gd name="T65" fmla="*/ 23 h 144"/>
                  <a:gd name="T66" fmla="*/ 52 w 161"/>
                  <a:gd name="T67" fmla="*/ 22 h 144"/>
                  <a:gd name="T68" fmla="*/ 55 w 161"/>
                  <a:gd name="T69" fmla="*/ 21 h 144"/>
                  <a:gd name="T70" fmla="*/ 59 w 161"/>
                  <a:gd name="T71" fmla="*/ 19 h 144"/>
                  <a:gd name="T72" fmla="*/ 61 w 161"/>
                  <a:gd name="T73" fmla="*/ 18 h 144"/>
                  <a:gd name="T74" fmla="*/ 64 w 161"/>
                  <a:gd name="T75" fmla="*/ 16 h 144"/>
                  <a:gd name="T76" fmla="*/ 64 w 161"/>
                  <a:gd name="T77" fmla="*/ 14 h 144"/>
                  <a:gd name="T78" fmla="*/ 65 w 161"/>
                  <a:gd name="T79" fmla="*/ 12 h 144"/>
                  <a:gd name="T80" fmla="*/ 65 w 161"/>
                  <a:gd name="T81" fmla="*/ 12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1" h="144">
                    <a:moveTo>
                      <a:pt x="161" y="72"/>
                    </a:moveTo>
                    <a:lnTo>
                      <a:pt x="159" y="61"/>
                    </a:lnTo>
                    <a:lnTo>
                      <a:pt x="158" y="49"/>
                    </a:lnTo>
                    <a:lnTo>
                      <a:pt x="152" y="39"/>
                    </a:lnTo>
                    <a:lnTo>
                      <a:pt x="146" y="29"/>
                    </a:lnTo>
                    <a:lnTo>
                      <a:pt x="137" y="21"/>
                    </a:lnTo>
                    <a:lnTo>
                      <a:pt x="125" y="12"/>
                    </a:lnTo>
                    <a:lnTo>
                      <a:pt x="116" y="7"/>
                    </a:lnTo>
                    <a:lnTo>
                      <a:pt x="104" y="4"/>
                    </a:lnTo>
                    <a:lnTo>
                      <a:pt x="90" y="2"/>
                    </a:lnTo>
                    <a:lnTo>
                      <a:pt x="78" y="0"/>
                    </a:lnTo>
                    <a:lnTo>
                      <a:pt x="64" y="2"/>
                    </a:lnTo>
                    <a:lnTo>
                      <a:pt x="52" y="5"/>
                    </a:lnTo>
                    <a:lnTo>
                      <a:pt x="40" y="10"/>
                    </a:lnTo>
                    <a:lnTo>
                      <a:pt x="28" y="18"/>
                    </a:lnTo>
                    <a:lnTo>
                      <a:pt x="18" y="24"/>
                    </a:lnTo>
                    <a:lnTo>
                      <a:pt x="12" y="35"/>
                    </a:lnTo>
                    <a:lnTo>
                      <a:pt x="6" y="43"/>
                    </a:lnTo>
                    <a:lnTo>
                      <a:pt x="3" y="56"/>
                    </a:lnTo>
                    <a:lnTo>
                      <a:pt x="0" y="67"/>
                    </a:lnTo>
                    <a:lnTo>
                      <a:pt x="0" y="77"/>
                    </a:lnTo>
                    <a:lnTo>
                      <a:pt x="3" y="89"/>
                    </a:lnTo>
                    <a:lnTo>
                      <a:pt x="6" y="100"/>
                    </a:lnTo>
                    <a:lnTo>
                      <a:pt x="12" y="110"/>
                    </a:lnTo>
                    <a:lnTo>
                      <a:pt x="21" y="119"/>
                    </a:lnTo>
                    <a:lnTo>
                      <a:pt x="30" y="128"/>
                    </a:lnTo>
                    <a:lnTo>
                      <a:pt x="40" y="135"/>
                    </a:lnTo>
                    <a:lnTo>
                      <a:pt x="52" y="139"/>
                    </a:lnTo>
                    <a:lnTo>
                      <a:pt x="64" y="142"/>
                    </a:lnTo>
                    <a:lnTo>
                      <a:pt x="78" y="144"/>
                    </a:lnTo>
                    <a:lnTo>
                      <a:pt x="92" y="144"/>
                    </a:lnTo>
                    <a:lnTo>
                      <a:pt x="104" y="140"/>
                    </a:lnTo>
                    <a:lnTo>
                      <a:pt x="116" y="137"/>
                    </a:lnTo>
                    <a:lnTo>
                      <a:pt x="128" y="129"/>
                    </a:lnTo>
                    <a:lnTo>
                      <a:pt x="137" y="123"/>
                    </a:lnTo>
                    <a:lnTo>
                      <a:pt x="146" y="114"/>
                    </a:lnTo>
                    <a:lnTo>
                      <a:pt x="152" y="105"/>
                    </a:lnTo>
                    <a:lnTo>
                      <a:pt x="158" y="93"/>
                    </a:lnTo>
                    <a:lnTo>
                      <a:pt x="159" y="83"/>
                    </a:lnTo>
                    <a:lnTo>
                      <a:pt x="161" y="72"/>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3" name="Freeform 58">
                <a:extLst>
                  <a:ext uri="{FF2B5EF4-FFF2-40B4-BE49-F238E27FC236}">
                    <a16:creationId xmlns:a16="http://schemas.microsoft.com/office/drawing/2014/main" id="{0D98493B-4A13-4840-97F8-6AB67D27B285}"/>
                  </a:ext>
                </a:extLst>
              </p:cNvPr>
              <p:cNvSpPr>
                <a:spLocks/>
              </p:cNvSpPr>
              <p:nvPr/>
            </p:nvSpPr>
            <p:spPr bwMode="auto">
              <a:xfrm>
                <a:off x="3763" y="641"/>
                <a:ext cx="64" cy="24"/>
              </a:xfrm>
              <a:custGeom>
                <a:avLst/>
                <a:gdLst>
                  <a:gd name="T0" fmla="*/ 64 w 160"/>
                  <a:gd name="T1" fmla="*/ 12 h 144"/>
                  <a:gd name="T2" fmla="*/ 64 w 160"/>
                  <a:gd name="T3" fmla="*/ 10 h 144"/>
                  <a:gd name="T4" fmla="*/ 62 w 160"/>
                  <a:gd name="T5" fmla="*/ 8 h 144"/>
                  <a:gd name="T6" fmla="*/ 61 w 160"/>
                  <a:gd name="T7" fmla="*/ 7 h 144"/>
                  <a:gd name="T8" fmla="*/ 58 w 160"/>
                  <a:gd name="T9" fmla="*/ 5 h 144"/>
                  <a:gd name="T10" fmla="*/ 55 w 160"/>
                  <a:gd name="T11" fmla="*/ 4 h 144"/>
                  <a:gd name="T12" fmla="*/ 50 w 160"/>
                  <a:gd name="T13" fmla="*/ 2 h 144"/>
                  <a:gd name="T14" fmla="*/ 46 w 160"/>
                  <a:gd name="T15" fmla="*/ 1 h 144"/>
                  <a:gd name="T16" fmla="*/ 41 w 160"/>
                  <a:gd name="T17" fmla="*/ 1 h 144"/>
                  <a:gd name="T18" fmla="*/ 36 w 160"/>
                  <a:gd name="T19" fmla="*/ 0 h 144"/>
                  <a:gd name="T20" fmla="*/ 31 w 160"/>
                  <a:gd name="T21" fmla="*/ 0 h 144"/>
                  <a:gd name="T22" fmla="*/ 26 w 160"/>
                  <a:gd name="T23" fmla="*/ 0 h 144"/>
                  <a:gd name="T24" fmla="*/ 21 w 160"/>
                  <a:gd name="T25" fmla="*/ 1 h 144"/>
                  <a:gd name="T26" fmla="*/ 16 w 160"/>
                  <a:gd name="T27" fmla="*/ 2 h 144"/>
                  <a:gd name="T28" fmla="*/ 12 w 160"/>
                  <a:gd name="T29" fmla="*/ 3 h 144"/>
                  <a:gd name="T30" fmla="*/ 8 w 160"/>
                  <a:gd name="T31" fmla="*/ 4 h 144"/>
                  <a:gd name="T32" fmla="*/ 5 w 160"/>
                  <a:gd name="T33" fmla="*/ 6 h 144"/>
                  <a:gd name="T34" fmla="*/ 2 w 160"/>
                  <a:gd name="T35" fmla="*/ 7 h 144"/>
                  <a:gd name="T36" fmla="*/ 0 w 160"/>
                  <a:gd name="T37" fmla="*/ 9 h 144"/>
                  <a:gd name="T38" fmla="*/ 0 w 160"/>
                  <a:gd name="T39" fmla="*/ 11 h 144"/>
                  <a:gd name="T40" fmla="*/ 0 w 160"/>
                  <a:gd name="T41" fmla="*/ 13 h 144"/>
                  <a:gd name="T42" fmla="*/ 0 w 160"/>
                  <a:gd name="T43" fmla="*/ 15 h 144"/>
                  <a:gd name="T44" fmla="*/ 2 w 160"/>
                  <a:gd name="T45" fmla="*/ 17 h 144"/>
                  <a:gd name="T46" fmla="*/ 5 w 160"/>
                  <a:gd name="T47" fmla="*/ 18 h 144"/>
                  <a:gd name="T48" fmla="*/ 8 w 160"/>
                  <a:gd name="T49" fmla="*/ 20 h 144"/>
                  <a:gd name="T50" fmla="*/ 12 w 160"/>
                  <a:gd name="T51" fmla="*/ 21 h 144"/>
                  <a:gd name="T52" fmla="*/ 16 w 160"/>
                  <a:gd name="T53" fmla="*/ 23 h 144"/>
                  <a:gd name="T54" fmla="*/ 21 w 160"/>
                  <a:gd name="T55" fmla="*/ 23 h 144"/>
                  <a:gd name="T56" fmla="*/ 26 w 160"/>
                  <a:gd name="T57" fmla="*/ 24 h 144"/>
                  <a:gd name="T58" fmla="*/ 31 w 160"/>
                  <a:gd name="T59" fmla="*/ 24 h 144"/>
                  <a:gd name="T60" fmla="*/ 36 w 160"/>
                  <a:gd name="T61" fmla="*/ 24 h 144"/>
                  <a:gd name="T62" fmla="*/ 41 w 160"/>
                  <a:gd name="T63" fmla="*/ 23 h 144"/>
                  <a:gd name="T64" fmla="*/ 46 w 160"/>
                  <a:gd name="T65" fmla="*/ 23 h 144"/>
                  <a:gd name="T66" fmla="*/ 50 w 160"/>
                  <a:gd name="T67" fmla="*/ 22 h 144"/>
                  <a:gd name="T68" fmla="*/ 55 w 160"/>
                  <a:gd name="T69" fmla="*/ 21 h 144"/>
                  <a:gd name="T70" fmla="*/ 58 w 160"/>
                  <a:gd name="T71" fmla="*/ 19 h 144"/>
                  <a:gd name="T72" fmla="*/ 61 w 160"/>
                  <a:gd name="T73" fmla="*/ 18 h 144"/>
                  <a:gd name="T74" fmla="*/ 62 w 160"/>
                  <a:gd name="T75" fmla="*/ 16 h 144"/>
                  <a:gd name="T76" fmla="*/ 64 w 160"/>
                  <a:gd name="T77" fmla="*/ 14 h 144"/>
                  <a:gd name="T78" fmla="*/ 64 w 160"/>
                  <a:gd name="T79" fmla="*/ 12 h 144"/>
                  <a:gd name="T80" fmla="*/ 64 w 160"/>
                  <a:gd name="T81" fmla="*/ 12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 h="144">
                    <a:moveTo>
                      <a:pt x="160" y="72"/>
                    </a:moveTo>
                    <a:lnTo>
                      <a:pt x="160" y="61"/>
                    </a:lnTo>
                    <a:lnTo>
                      <a:pt x="156" y="49"/>
                    </a:lnTo>
                    <a:lnTo>
                      <a:pt x="153" y="39"/>
                    </a:lnTo>
                    <a:lnTo>
                      <a:pt x="144" y="29"/>
                    </a:lnTo>
                    <a:lnTo>
                      <a:pt x="137" y="21"/>
                    </a:lnTo>
                    <a:lnTo>
                      <a:pt x="125" y="12"/>
                    </a:lnTo>
                    <a:lnTo>
                      <a:pt x="114" y="7"/>
                    </a:lnTo>
                    <a:lnTo>
                      <a:pt x="103" y="4"/>
                    </a:lnTo>
                    <a:lnTo>
                      <a:pt x="89" y="2"/>
                    </a:lnTo>
                    <a:lnTo>
                      <a:pt x="77" y="0"/>
                    </a:lnTo>
                    <a:lnTo>
                      <a:pt x="64" y="2"/>
                    </a:lnTo>
                    <a:lnTo>
                      <a:pt x="52" y="5"/>
                    </a:lnTo>
                    <a:lnTo>
                      <a:pt x="40" y="10"/>
                    </a:lnTo>
                    <a:lnTo>
                      <a:pt x="29" y="18"/>
                    </a:lnTo>
                    <a:lnTo>
                      <a:pt x="19" y="24"/>
                    </a:lnTo>
                    <a:lnTo>
                      <a:pt x="12" y="35"/>
                    </a:lnTo>
                    <a:lnTo>
                      <a:pt x="6" y="43"/>
                    </a:lnTo>
                    <a:lnTo>
                      <a:pt x="1" y="56"/>
                    </a:lnTo>
                    <a:lnTo>
                      <a:pt x="0" y="67"/>
                    </a:lnTo>
                    <a:lnTo>
                      <a:pt x="0" y="77"/>
                    </a:lnTo>
                    <a:lnTo>
                      <a:pt x="1" y="89"/>
                    </a:lnTo>
                    <a:lnTo>
                      <a:pt x="6" y="100"/>
                    </a:lnTo>
                    <a:lnTo>
                      <a:pt x="12" y="110"/>
                    </a:lnTo>
                    <a:lnTo>
                      <a:pt x="19" y="119"/>
                    </a:lnTo>
                    <a:lnTo>
                      <a:pt x="29" y="128"/>
                    </a:lnTo>
                    <a:lnTo>
                      <a:pt x="40" y="135"/>
                    </a:lnTo>
                    <a:lnTo>
                      <a:pt x="52" y="139"/>
                    </a:lnTo>
                    <a:lnTo>
                      <a:pt x="65" y="142"/>
                    </a:lnTo>
                    <a:lnTo>
                      <a:pt x="77" y="144"/>
                    </a:lnTo>
                    <a:lnTo>
                      <a:pt x="91" y="144"/>
                    </a:lnTo>
                    <a:lnTo>
                      <a:pt x="103" y="140"/>
                    </a:lnTo>
                    <a:lnTo>
                      <a:pt x="114" y="137"/>
                    </a:lnTo>
                    <a:lnTo>
                      <a:pt x="126" y="129"/>
                    </a:lnTo>
                    <a:lnTo>
                      <a:pt x="137" y="123"/>
                    </a:lnTo>
                    <a:lnTo>
                      <a:pt x="144" y="114"/>
                    </a:lnTo>
                    <a:lnTo>
                      <a:pt x="153" y="105"/>
                    </a:lnTo>
                    <a:lnTo>
                      <a:pt x="156" y="93"/>
                    </a:lnTo>
                    <a:lnTo>
                      <a:pt x="160" y="83"/>
                    </a:lnTo>
                    <a:lnTo>
                      <a:pt x="160" y="72"/>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54" name="Freeform 59">
                <a:extLst>
                  <a:ext uri="{FF2B5EF4-FFF2-40B4-BE49-F238E27FC236}">
                    <a16:creationId xmlns:a16="http://schemas.microsoft.com/office/drawing/2014/main" id="{7E7197E7-ED46-4656-976E-FEF1E7779E0A}"/>
                  </a:ext>
                </a:extLst>
              </p:cNvPr>
              <p:cNvSpPr>
                <a:spLocks/>
              </p:cNvSpPr>
              <p:nvPr/>
            </p:nvSpPr>
            <p:spPr bwMode="auto">
              <a:xfrm>
                <a:off x="1735" y="527"/>
                <a:ext cx="2108" cy="26"/>
              </a:xfrm>
              <a:custGeom>
                <a:avLst/>
                <a:gdLst>
                  <a:gd name="T0" fmla="*/ 2108 w 5210"/>
                  <a:gd name="T1" fmla="*/ 26 h 152"/>
                  <a:gd name="T2" fmla="*/ 1822 w 5210"/>
                  <a:gd name="T3" fmla="*/ 20 h 152"/>
                  <a:gd name="T4" fmla="*/ 1268 w 5210"/>
                  <a:gd name="T5" fmla="*/ 9 h 152"/>
                  <a:gd name="T6" fmla="*/ 848 w 5210"/>
                  <a:gd name="T7" fmla="*/ 1 h 152"/>
                  <a:gd name="T8" fmla="*/ 664 w 5210"/>
                  <a:gd name="T9" fmla="*/ 0 h 152"/>
                  <a:gd name="T10" fmla="*/ 445 w 5210"/>
                  <a:gd name="T11" fmla="*/ 4 h 152"/>
                  <a:gd name="T12" fmla="*/ 0 w 5210"/>
                  <a:gd name="T13" fmla="*/ 15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10" h="152">
                    <a:moveTo>
                      <a:pt x="5210" y="152"/>
                    </a:moveTo>
                    <a:lnTo>
                      <a:pt x="4503" y="119"/>
                    </a:lnTo>
                    <a:lnTo>
                      <a:pt x="3134" y="52"/>
                    </a:lnTo>
                    <a:lnTo>
                      <a:pt x="2097" y="8"/>
                    </a:lnTo>
                    <a:lnTo>
                      <a:pt x="1640" y="0"/>
                    </a:lnTo>
                    <a:lnTo>
                      <a:pt x="1101" y="21"/>
                    </a:lnTo>
                    <a:lnTo>
                      <a:pt x="0" y="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55" name="Freeform 60">
                <a:extLst>
                  <a:ext uri="{FF2B5EF4-FFF2-40B4-BE49-F238E27FC236}">
                    <a16:creationId xmlns:a16="http://schemas.microsoft.com/office/drawing/2014/main" id="{A07C1D01-C746-4D56-B91A-A66641F81C39}"/>
                  </a:ext>
                </a:extLst>
              </p:cNvPr>
              <p:cNvSpPr>
                <a:spLocks/>
              </p:cNvSpPr>
              <p:nvPr/>
            </p:nvSpPr>
            <p:spPr bwMode="auto">
              <a:xfrm>
                <a:off x="1734" y="518"/>
                <a:ext cx="2109" cy="27"/>
              </a:xfrm>
              <a:custGeom>
                <a:avLst/>
                <a:gdLst>
                  <a:gd name="T0" fmla="*/ 2109 w 5212"/>
                  <a:gd name="T1" fmla="*/ 27 h 164"/>
                  <a:gd name="T2" fmla="*/ 689 w 5212"/>
                  <a:gd name="T3" fmla="*/ 0 h 164"/>
                  <a:gd name="T4" fmla="*/ 463 w 5212"/>
                  <a:gd name="T5" fmla="*/ 2 h 164"/>
                  <a:gd name="T6" fmla="*/ 0 w 5212"/>
                  <a:gd name="T7" fmla="*/ 7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12" h="164">
                    <a:moveTo>
                      <a:pt x="5212" y="164"/>
                    </a:moveTo>
                    <a:lnTo>
                      <a:pt x="1703" y="0"/>
                    </a:lnTo>
                    <a:lnTo>
                      <a:pt x="1144" y="11"/>
                    </a:lnTo>
                    <a:lnTo>
                      <a:pt x="0" y="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56" name="Freeform 61">
                <a:extLst>
                  <a:ext uri="{FF2B5EF4-FFF2-40B4-BE49-F238E27FC236}">
                    <a16:creationId xmlns:a16="http://schemas.microsoft.com/office/drawing/2014/main" id="{1C1180EB-618D-4B9B-930F-37E67FDEBAF9}"/>
                  </a:ext>
                </a:extLst>
              </p:cNvPr>
              <p:cNvSpPr>
                <a:spLocks/>
              </p:cNvSpPr>
              <p:nvPr/>
            </p:nvSpPr>
            <p:spPr bwMode="auto">
              <a:xfrm>
                <a:off x="2063" y="474"/>
                <a:ext cx="1780" cy="64"/>
              </a:xfrm>
              <a:custGeom>
                <a:avLst/>
                <a:gdLst>
                  <a:gd name="T0" fmla="*/ 1780 w 4401"/>
                  <a:gd name="T1" fmla="*/ 64 h 386"/>
                  <a:gd name="T2" fmla="*/ 344 w 4401"/>
                  <a:gd name="T3" fmla="*/ 34 h 386"/>
                  <a:gd name="T4" fmla="*/ 0 w 4401"/>
                  <a:gd name="T5" fmla="*/ 24 h 386"/>
                  <a:gd name="T6" fmla="*/ 461 w 4401"/>
                  <a:gd name="T7" fmla="*/ 9 h 386"/>
                  <a:gd name="T8" fmla="*/ 1000 w 4401"/>
                  <a:gd name="T9" fmla="*/ 3 h 386"/>
                  <a:gd name="T10" fmla="*/ 1578 w 4401"/>
                  <a:gd name="T11" fmla="*/ 0 h 386"/>
                  <a:gd name="T12" fmla="*/ 1779 w 4401"/>
                  <a:gd name="T13" fmla="*/ 1 h 3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01" h="386">
                    <a:moveTo>
                      <a:pt x="4401" y="386"/>
                    </a:moveTo>
                    <a:lnTo>
                      <a:pt x="851" y="208"/>
                    </a:lnTo>
                    <a:lnTo>
                      <a:pt x="0" y="143"/>
                    </a:lnTo>
                    <a:lnTo>
                      <a:pt x="1141" y="54"/>
                    </a:lnTo>
                    <a:lnTo>
                      <a:pt x="2472" y="21"/>
                    </a:lnTo>
                    <a:lnTo>
                      <a:pt x="3901" y="0"/>
                    </a:lnTo>
                    <a:lnTo>
                      <a:pt x="4399"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57" name="Freeform 62">
                <a:extLst>
                  <a:ext uri="{FF2B5EF4-FFF2-40B4-BE49-F238E27FC236}">
                    <a16:creationId xmlns:a16="http://schemas.microsoft.com/office/drawing/2014/main" id="{6859C5DB-48A4-4A22-9A81-E8487A3A58BD}"/>
                  </a:ext>
                </a:extLst>
              </p:cNvPr>
              <p:cNvSpPr>
                <a:spLocks/>
              </p:cNvSpPr>
              <p:nvPr/>
            </p:nvSpPr>
            <p:spPr bwMode="auto">
              <a:xfrm>
                <a:off x="2423" y="481"/>
                <a:ext cx="1420" cy="52"/>
              </a:xfrm>
              <a:custGeom>
                <a:avLst/>
                <a:gdLst>
                  <a:gd name="T0" fmla="*/ 1420 w 3509"/>
                  <a:gd name="T1" fmla="*/ 52 h 310"/>
                  <a:gd name="T2" fmla="*/ 336 w 3509"/>
                  <a:gd name="T3" fmla="*/ 28 h 310"/>
                  <a:gd name="T4" fmla="*/ 0 w 3509"/>
                  <a:gd name="T5" fmla="*/ 17 h 310"/>
                  <a:gd name="T6" fmla="*/ 605 w 3509"/>
                  <a:gd name="T7" fmla="*/ 6 h 310"/>
                  <a:gd name="T8" fmla="*/ 1099 w 3509"/>
                  <a:gd name="T9" fmla="*/ 0 h 310"/>
                  <a:gd name="T10" fmla="*/ 1419 w 3509"/>
                  <a:gd name="T11" fmla="*/ 0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09" h="310">
                    <a:moveTo>
                      <a:pt x="3509" y="310"/>
                    </a:moveTo>
                    <a:lnTo>
                      <a:pt x="830" y="165"/>
                    </a:lnTo>
                    <a:lnTo>
                      <a:pt x="0" y="100"/>
                    </a:lnTo>
                    <a:lnTo>
                      <a:pt x="1496" y="34"/>
                    </a:lnTo>
                    <a:lnTo>
                      <a:pt x="2717" y="0"/>
                    </a:lnTo>
                    <a:lnTo>
                      <a:pt x="350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58" name="Freeform 63">
                <a:extLst>
                  <a:ext uri="{FF2B5EF4-FFF2-40B4-BE49-F238E27FC236}">
                    <a16:creationId xmlns:a16="http://schemas.microsoft.com/office/drawing/2014/main" id="{166E6E74-8723-48AD-A82E-EF15BF8CD2E2}"/>
                  </a:ext>
                </a:extLst>
              </p:cNvPr>
              <p:cNvSpPr>
                <a:spLocks/>
              </p:cNvSpPr>
              <p:nvPr/>
            </p:nvSpPr>
            <p:spPr bwMode="auto">
              <a:xfrm>
                <a:off x="2861" y="490"/>
                <a:ext cx="981" cy="37"/>
              </a:xfrm>
              <a:custGeom>
                <a:avLst/>
                <a:gdLst>
                  <a:gd name="T0" fmla="*/ 981 w 2425"/>
                  <a:gd name="T1" fmla="*/ 37 h 224"/>
                  <a:gd name="T2" fmla="*/ 251 w 2425"/>
                  <a:gd name="T3" fmla="*/ 18 h 224"/>
                  <a:gd name="T4" fmla="*/ 0 w 2425"/>
                  <a:gd name="T5" fmla="*/ 7 h 224"/>
                  <a:gd name="T6" fmla="*/ 486 w 2425"/>
                  <a:gd name="T7" fmla="*/ 0 h 224"/>
                  <a:gd name="T8" fmla="*/ 813 w 2425"/>
                  <a:gd name="T9" fmla="*/ 0 h 224"/>
                  <a:gd name="T10" fmla="*/ 981 w 2425"/>
                  <a:gd name="T11" fmla="*/ 2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5" h="224">
                    <a:moveTo>
                      <a:pt x="2425" y="224"/>
                    </a:moveTo>
                    <a:lnTo>
                      <a:pt x="620" y="111"/>
                    </a:lnTo>
                    <a:lnTo>
                      <a:pt x="0" y="45"/>
                    </a:lnTo>
                    <a:lnTo>
                      <a:pt x="1201" y="0"/>
                    </a:lnTo>
                    <a:lnTo>
                      <a:pt x="2010" y="0"/>
                    </a:lnTo>
                    <a:lnTo>
                      <a:pt x="2425" y="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59" name="Freeform 64">
                <a:extLst>
                  <a:ext uri="{FF2B5EF4-FFF2-40B4-BE49-F238E27FC236}">
                    <a16:creationId xmlns:a16="http://schemas.microsoft.com/office/drawing/2014/main" id="{DA85E29A-85C2-429E-BA6A-8F694667DFA2}"/>
                  </a:ext>
                </a:extLst>
              </p:cNvPr>
              <p:cNvSpPr>
                <a:spLocks/>
              </p:cNvSpPr>
              <p:nvPr/>
            </p:nvSpPr>
            <p:spPr bwMode="auto">
              <a:xfrm>
                <a:off x="3205" y="498"/>
                <a:ext cx="637" cy="23"/>
              </a:xfrm>
              <a:custGeom>
                <a:avLst/>
                <a:gdLst>
                  <a:gd name="T0" fmla="*/ 637 w 1576"/>
                  <a:gd name="T1" fmla="*/ 23 h 144"/>
                  <a:gd name="T2" fmla="*/ 110 w 1576"/>
                  <a:gd name="T3" fmla="*/ 7 h 144"/>
                  <a:gd name="T4" fmla="*/ 0 w 1576"/>
                  <a:gd name="T5" fmla="*/ 4 h 144"/>
                  <a:gd name="T6" fmla="*/ 327 w 1576"/>
                  <a:gd name="T7" fmla="*/ 0 h 144"/>
                  <a:gd name="T8" fmla="*/ 586 w 1576"/>
                  <a:gd name="T9" fmla="*/ 4 h 144"/>
                  <a:gd name="T10" fmla="*/ 637 w 1576"/>
                  <a:gd name="T11" fmla="*/ 5 h 1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6" h="144">
                    <a:moveTo>
                      <a:pt x="1576" y="144"/>
                    </a:moveTo>
                    <a:lnTo>
                      <a:pt x="272" y="46"/>
                    </a:lnTo>
                    <a:lnTo>
                      <a:pt x="0" y="22"/>
                    </a:lnTo>
                    <a:lnTo>
                      <a:pt x="809" y="0"/>
                    </a:lnTo>
                    <a:lnTo>
                      <a:pt x="1451" y="22"/>
                    </a:lnTo>
                    <a:lnTo>
                      <a:pt x="1576" y="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60" name="Freeform 65">
                <a:extLst>
                  <a:ext uri="{FF2B5EF4-FFF2-40B4-BE49-F238E27FC236}">
                    <a16:creationId xmlns:a16="http://schemas.microsoft.com/office/drawing/2014/main" id="{DAD4ABAF-8FBF-4663-964D-21BEED02D9FD}"/>
                  </a:ext>
                </a:extLst>
              </p:cNvPr>
              <p:cNvSpPr>
                <a:spLocks/>
              </p:cNvSpPr>
              <p:nvPr/>
            </p:nvSpPr>
            <p:spPr bwMode="auto">
              <a:xfrm>
                <a:off x="1734" y="463"/>
                <a:ext cx="2108" cy="33"/>
              </a:xfrm>
              <a:custGeom>
                <a:avLst/>
                <a:gdLst>
                  <a:gd name="T0" fmla="*/ 0 w 5210"/>
                  <a:gd name="T1" fmla="*/ 33 h 196"/>
                  <a:gd name="T2" fmla="*/ 328 w 5210"/>
                  <a:gd name="T3" fmla="*/ 27 h 196"/>
                  <a:gd name="T4" fmla="*/ 723 w 5210"/>
                  <a:gd name="T5" fmla="*/ 15 h 196"/>
                  <a:gd name="T6" fmla="*/ 1520 w 5210"/>
                  <a:gd name="T7" fmla="*/ 0 h 196"/>
                  <a:gd name="T8" fmla="*/ 1940 w 5210"/>
                  <a:gd name="T9" fmla="*/ 0 h 196"/>
                  <a:gd name="T10" fmla="*/ 2108 w 5210"/>
                  <a:gd name="T11" fmla="*/ 3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10" h="196">
                    <a:moveTo>
                      <a:pt x="0" y="196"/>
                    </a:moveTo>
                    <a:lnTo>
                      <a:pt x="811" y="162"/>
                    </a:lnTo>
                    <a:lnTo>
                      <a:pt x="1787" y="87"/>
                    </a:lnTo>
                    <a:lnTo>
                      <a:pt x="3756" y="0"/>
                    </a:lnTo>
                    <a:lnTo>
                      <a:pt x="4795" y="0"/>
                    </a:lnTo>
                    <a:lnTo>
                      <a:pt x="521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61" name="Freeform 66">
                <a:extLst>
                  <a:ext uri="{FF2B5EF4-FFF2-40B4-BE49-F238E27FC236}">
                    <a16:creationId xmlns:a16="http://schemas.microsoft.com/office/drawing/2014/main" id="{9A9ECE92-42CB-474E-A40A-9F98D5CD7E25}"/>
                  </a:ext>
                </a:extLst>
              </p:cNvPr>
              <p:cNvSpPr>
                <a:spLocks/>
              </p:cNvSpPr>
              <p:nvPr/>
            </p:nvSpPr>
            <p:spPr bwMode="auto">
              <a:xfrm>
                <a:off x="1734" y="442"/>
                <a:ext cx="2108" cy="46"/>
              </a:xfrm>
              <a:custGeom>
                <a:avLst/>
                <a:gdLst>
                  <a:gd name="T0" fmla="*/ 0 w 5210"/>
                  <a:gd name="T1" fmla="*/ 46 h 277"/>
                  <a:gd name="T2" fmla="*/ 530 w 5210"/>
                  <a:gd name="T3" fmla="*/ 32 h 277"/>
                  <a:gd name="T4" fmla="*/ 1127 w 5210"/>
                  <a:gd name="T5" fmla="*/ 13 h 277"/>
                  <a:gd name="T6" fmla="*/ 1462 w 5210"/>
                  <a:gd name="T7" fmla="*/ 6 h 277"/>
                  <a:gd name="T8" fmla="*/ 1764 w 5210"/>
                  <a:gd name="T9" fmla="*/ 0 h 277"/>
                  <a:gd name="T10" fmla="*/ 1974 w 5210"/>
                  <a:gd name="T11" fmla="*/ 0 h 277"/>
                  <a:gd name="T12" fmla="*/ 2108 w 5210"/>
                  <a:gd name="T13" fmla="*/ 0 h 2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10" h="277">
                    <a:moveTo>
                      <a:pt x="0" y="277"/>
                    </a:moveTo>
                    <a:lnTo>
                      <a:pt x="1309" y="190"/>
                    </a:lnTo>
                    <a:lnTo>
                      <a:pt x="2785" y="77"/>
                    </a:lnTo>
                    <a:lnTo>
                      <a:pt x="3613" y="35"/>
                    </a:lnTo>
                    <a:lnTo>
                      <a:pt x="4361" y="0"/>
                    </a:lnTo>
                    <a:lnTo>
                      <a:pt x="4879" y="0"/>
                    </a:lnTo>
                    <a:lnTo>
                      <a:pt x="52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62" name="Freeform 67">
                <a:extLst>
                  <a:ext uri="{FF2B5EF4-FFF2-40B4-BE49-F238E27FC236}">
                    <a16:creationId xmlns:a16="http://schemas.microsoft.com/office/drawing/2014/main" id="{377BC68C-C703-4844-8AB3-1DEB9D69DABD}"/>
                  </a:ext>
                </a:extLst>
              </p:cNvPr>
              <p:cNvSpPr>
                <a:spLocks/>
              </p:cNvSpPr>
              <p:nvPr/>
            </p:nvSpPr>
            <p:spPr bwMode="auto">
              <a:xfrm>
                <a:off x="1734" y="422"/>
                <a:ext cx="2108" cy="61"/>
              </a:xfrm>
              <a:custGeom>
                <a:avLst/>
                <a:gdLst>
                  <a:gd name="T0" fmla="*/ 0 w 5210"/>
                  <a:gd name="T1" fmla="*/ 61 h 363"/>
                  <a:gd name="T2" fmla="*/ 639 w 5210"/>
                  <a:gd name="T3" fmla="*/ 41 h 363"/>
                  <a:gd name="T4" fmla="*/ 1226 w 5210"/>
                  <a:gd name="T5" fmla="*/ 19 h 363"/>
                  <a:gd name="T6" fmla="*/ 1554 w 5210"/>
                  <a:gd name="T7" fmla="*/ 9 h 363"/>
                  <a:gd name="T8" fmla="*/ 1764 w 5210"/>
                  <a:gd name="T9" fmla="*/ 3 h 363"/>
                  <a:gd name="T10" fmla="*/ 2108 w 5210"/>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10" h="363">
                    <a:moveTo>
                      <a:pt x="0" y="363"/>
                    </a:moveTo>
                    <a:lnTo>
                      <a:pt x="1579" y="244"/>
                    </a:lnTo>
                    <a:lnTo>
                      <a:pt x="3030" y="111"/>
                    </a:lnTo>
                    <a:lnTo>
                      <a:pt x="3842" y="54"/>
                    </a:lnTo>
                    <a:lnTo>
                      <a:pt x="4361" y="20"/>
                    </a:lnTo>
                    <a:lnTo>
                      <a:pt x="52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63" name="Freeform 68">
                <a:extLst>
                  <a:ext uri="{FF2B5EF4-FFF2-40B4-BE49-F238E27FC236}">
                    <a16:creationId xmlns:a16="http://schemas.microsoft.com/office/drawing/2014/main" id="{3D3B3A00-99DF-469D-A636-E724B46B0410}"/>
                  </a:ext>
                </a:extLst>
              </p:cNvPr>
              <p:cNvSpPr>
                <a:spLocks/>
              </p:cNvSpPr>
              <p:nvPr/>
            </p:nvSpPr>
            <p:spPr bwMode="auto">
              <a:xfrm>
                <a:off x="1734" y="404"/>
                <a:ext cx="1907" cy="73"/>
              </a:xfrm>
              <a:custGeom>
                <a:avLst/>
                <a:gdLst>
                  <a:gd name="T0" fmla="*/ 0 w 4712"/>
                  <a:gd name="T1" fmla="*/ 73 h 442"/>
                  <a:gd name="T2" fmla="*/ 647 w 4712"/>
                  <a:gd name="T3" fmla="*/ 49 h 442"/>
                  <a:gd name="T4" fmla="*/ 1261 w 4712"/>
                  <a:gd name="T5" fmla="*/ 23 h 442"/>
                  <a:gd name="T6" fmla="*/ 1520 w 4712"/>
                  <a:gd name="T7" fmla="*/ 13 h 442"/>
                  <a:gd name="T8" fmla="*/ 1714 w 4712"/>
                  <a:gd name="T9" fmla="*/ 5 h 442"/>
                  <a:gd name="T10" fmla="*/ 1907 w 4712"/>
                  <a:gd name="T11" fmla="*/ 0 h 4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12" h="442">
                    <a:moveTo>
                      <a:pt x="0" y="442"/>
                    </a:moveTo>
                    <a:lnTo>
                      <a:pt x="1599" y="298"/>
                    </a:lnTo>
                    <a:lnTo>
                      <a:pt x="3116" y="142"/>
                    </a:lnTo>
                    <a:lnTo>
                      <a:pt x="3756" y="77"/>
                    </a:lnTo>
                    <a:lnTo>
                      <a:pt x="4234" y="31"/>
                    </a:lnTo>
                    <a:lnTo>
                      <a:pt x="471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64" name="Freeform 69">
                <a:extLst>
                  <a:ext uri="{FF2B5EF4-FFF2-40B4-BE49-F238E27FC236}">
                    <a16:creationId xmlns:a16="http://schemas.microsoft.com/office/drawing/2014/main" id="{37634714-C556-487A-959C-398953615683}"/>
                  </a:ext>
                </a:extLst>
              </p:cNvPr>
              <p:cNvSpPr>
                <a:spLocks/>
              </p:cNvSpPr>
              <p:nvPr/>
            </p:nvSpPr>
            <p:spPr bwMode="auto">
              <a:xfrm>
                <a:off x="1734" y="395"/>
                <a:ext cx="1033" cy="38"/>
              </a:xfrm>
              <a:custGeom>
                <a:avLst/>
                <a:gdLst>
                  <a:gd name="T0" fmla="*/ 832 w 2553"/>
                  <a:gd name="T1" fmla="*/ 13 h 231"/>
                  <a:gd name="T2" fmla="*/ 798 w 2553"/>
                  <a:gd name="T3" fmla="*/ 13 h 231"/>
                  <a:gd name="T4" fmla="*/ 766 w 2553"/>
                  <a:gd name="T5" fmla="*/ 9 h 231"/>
                  <a:gd name="T6" fmla="*/ 815 w 2553"/>
                  <a:gd name="T7" fmla="*/ 5 h 231"/>
                  <a:gd name="T8" fmla="*/ 875 w 2553"/>
                  <a:gd name="T9" fmla="*/ 9 h 231"/>
                  <a:gd name="T10" fmla="*/ 899 w 2553"/>
                  <a:gd name="T11" fmla="*/ 13 h 231"/>
                  <a:gd name="T12" fmla="*/ 806 w 2553"/>
                  <a:gd name="T13" fmla="*/ 18 h 231"/>
                  <a:gd name="T14" fmla="*/ 732 w 2553"/>
                  <a:gd name="T15" fmla="*/ 16 h 231"/>
                  <a:gd name="T16" fmla="*/ 655 w 2553"/>
                  <a:gd name="T17" fmla="*/ 13 h 231"/>
                  <a:gd name="T18" fmla="*/ 766 w 2553"/>
                  <a:gd name="T19" fmla="*/ 2 h 231"/>
                  <a:gd name="T20" fmla="*/ 848 w 2553"/>
                  <a:gd name="T21" fmla="*/ 0 h 231"/>
                  <a:gd name="T22" fmla="*/ 957 w 2553"/>
                  <a:gd name="T23" fmla="*/ 5 h 231"/>
                  <a:gd name="T24" fmla="*/ 1033 w 2553"/>
                  <a:gd name="T25" fmla="*/ 9 h 231"/>
                  <a:gd name="T26" fmla="*/ 891 w 2553"/>
                  <a:gd name="T27" fmla="*/ 23 h 231"/>
                  <a:gd name="T28" fmla="*/ 782 w 2553"/>
                  <a:gd name="T29" fmla="*/ 25 h 231"/>
                  <a:gd name="T30" fmla="*/ 647 w 2553"/>
                  <a:gd name="T31" fmla="*/ 27 h 231"/>
                  <a:gd name="T32" fmla="*/ 387 w 2553"/>
                  <a:gd name="T33" fmla="*/ 25 h 231"/>
                  <a:gd name="T34" fmla="*/ 68 w 2553"/>
                  <a:gd name="T35" fmla="*/ 33 h 231"/>
                  <a:gd name="T36" fmla="*/ 0 w 2553"/>
                  <a:gd name="T37" fmla="*/ 38 h 2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53" h="231">
                    <a:moveTo>
                      <a:pt x="2057" y="77"/>
                    </a:moveTo>
                    <a:lnTo>
                      <a:pt x="1971" y="77"/>
                    </a:lnTo>
                    <a:lnTo>
                      <a:pt x="1892" y="54"/>
                    </a:lnTo>
                    <a:lnTo>
                      <a:pt x="2013" y="31"/>
                    </a:lnTo>
                    <a:lnTo>
                      <a:pt x="2162" y="54"/>
                    </a:lnTo>
                    <a:lnTo>
                      <a:pt x="2221" y="77"/>
                    </a:lnTo>
                    <a:lnTo>
                      <a:pt x="1993" y="109"/>
                    </a:lnTo>
                    <a:lnTo>
                      <a:pt x="1809" y="98"/>
                    </a:lnTo>
                    <a:lnTo>
                      <a:pt x="1620" y="77"/>
                    </a:lnTo>
                    <a:lnTo>
                      <a:pt x="1892" y="10"/>
                    </a:lnTo>
                    <a:lnTo>
                      <a:pt x="2096" y="0"/>
                    </a:lnTo>
                    <a:lnTo>
                      <a:pt x="2366" y="31"/>
                    </a:lnTo>
                    <a:lnTo>
                      <a:pt x="2553" y="54"/>
                    </a:lnTo>
                    <a:lnTo>
                      <a:pt x="2202" y="142"/>
                    </a:lnTo>
                    <a:lnTo>
                      <a:pt x="1932" y="154"/>
                    </a:lnTo>
                    <a:lnTo>
                      <a:pt x="1599" y="165"/>
                    </a:lnTo>
                    <a:lnTo>
                      <a:pt x="957" y="154"/>
                    </a:lnTo>
                    <a:lnTo>
                      <a:pt x="167" y="198"/>
                    </a:lnTo>
                    <a:lnTo>
                      <a:pt x="0" y="23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65" name="Freeform 70">
                <a:extLst>
                  <a:ext uri="{FF2B5EF4-FFF2-40B4-BE49-F238E27FC236}">
                    <a16:creationId xmlns:a16="http://schemas.microsoft.com/office/drawing/2014/main" id="{A6C71C84-EFA6-4E1D-A378-2220F08BBBE0}"/>
                  </a:ext>
                </a:extLst>
              </p:cNvPr>
              <p:cNvSpPr>
                <a:spLocks/>
              </p:cNvSpPr>
              <p:nvPr/>
            </p:nvSpPr>
            <p:spPr bwMode="auto">
              <a:xfrm>
                <a:off x="1734" y="385"/>
                <a:ext cx="1831" cy="87"/>
              </a:xfrm>
              <a:custGeom>
                <a:avLst/>
                <a:gdLst>
                  <a:gd name="T0" fmla="*/ 0 w 4526"/>
                  <a:gd name="T1" fmla="*/ 87 h 519"/>
                  <a:gd name="T2" fmla="*/ 1017 w 4526"/>
                  <a:gd name="T3" fmla="*/ 41 h 519"/>
                  <a:gd name="T4" fmla="*/ 1436 w 4526"/>
                  <a:gd name="T5" fmla="*/ 18 h 519"/>
                  <a:gd name="T6" fmla="*/ 1831 w 4526"/>
                  <a:gd name="T7" fmla="*/ 0 h 5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26" h="519">
                    <a:moveTo>
                      <a:pt x="0" y="519"/>
                    </a:moveTo>
                    <a:lnTo>
                      <a:pt x="2515" y="243"/>
                    </a:lnTo>
                    <a:lnTo>
                      <a:pt x="3550" y="110"/>
                    </a:lnTo>
                    <a:lnTo>
                      <a:pt x="452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66" name="Freeform 71">
                <a:extLst>
                  <a:ext uri="{FF2B5EF4-FFF2-40B4-BE49-F238E27FC236}">
                    <a16:creationId xmlns:a16="http://schemas.microsoft.com/office/drawing/2014/main" id="{ADEDB4C2-D58A-4CDB-AC75-5D8B254DC49C}"/>
                  </a:ext>
                </a:extLst>
              </p:cNvPr>
              <p:cNvSpPr>
                <a:spLocks/>
              </p:cNvSpPr>
              <p:nvPr/>
            </p:nvSpPr>
            <p:spPr bwMode="auto">
              <a:xfrm>
                <a:off x="1734" y="428"/>
                <a:ext cx="739" cy="38"/>
              </a:xfrm>
              <a:custGeom>
                <a:avLst/>
                <a:gdLst>
                  <a:gd name="T0" fmla="*/ 0 w 1827"/>
                  <a:gd name="T1" fmla="*/ 38 h 230"/>
                  <a:gd name="T2" fmla="*/ 529 w 1827"/>
                  <a:gd name="T3" fmla="*/ 9 h 230"/>
                  <a:gd name="T4" fmla="*/ 739 w 1827"/>
                  <a:gd name="T5" fmla="*/ 0 h 230"/>
                  <a:gd name="T6" fmla="*/ 387 w 1827"/>
                  <a:gd name="T7" fmla="*/ 2 h 230"/>
                  <a:gd name="T8" fmla="*/ 202 w 1827"/>
                  <a:gd name="T9" fmla="*/ 7 h 230"/>
                  <a:gd name="T10" fmla="*/ 0 w 1827"/>
                  <a:gd name="T11" fmla="*/ 17 h 2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27" h="230">
                    <a:moveTo>
                      <a:pt x="0" y="230"/>
                    </a:moveTo>
                    <a:lnTo>
                      <a:pt x="1309" y="56"/>
                    </a:lnTo>
                    <a:lnTo>
                      <a:pt x="1827" y="0"/>
                    </a:lnTo>
                    <a:lnTo>
                      <a:pt x="957" y="13"/>
                    </a:lnTo>
                    <a:lnTo>
                      <a:pt x="500" y="43"/>
                    </a:lnTo>
                    <a:lnTo>
                      <a:pt x="0" y="10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67" name="Freeform 72">
                <a:extLst>
                  <a:ext uri="{FF2B5EF4-FFF2-40B4-BE49-F238E27FC236}">
                    <a16:creationId xmlns:a16="http://schemas.microsoft.com/office/drawing/2014/main" id="{DEEFD511-E250-46D5-B6F7-AD013CB46A5A}"/>
                  </a:ext>
                </a:extLst>
              </p:cNvPr>
              <p:cNvSpPr>
                <a:spLocks/>
              </p:cNvSpPr>
              <p:nvPr/>
            </p:nvSpPr>
            <p:spPr bwMode="auto">
              <a:xfrm>
                <a:off x="1734" y="385"/>
                <a:ext cx="1604" cy="37"/>
              </a:xfrm>
              <a:custGeom>
                <a:avLst/>
                <a:gdLst>
                  <a:gd name="T0" fmla="*/ 0 w 3964"/>
                  <a:gd name="T1" fmla="*/ 37 h 221"/>
                  <a:gd name="T2" fmla="*/ 277 w 3964"/>
                  <a:gd name="T3" fmla="*/ 28 h 221"/>
                  <a:gd name="T4" fmla="*/ 573 w 3964"/>
                  <a:gd name="T5" fmla="*/ 18 h 221"/>
                  <a:gd name="T6" fmla="*/ 715 w 3964"/>
                  <a:gd name="T7" fmla="*/ 9 h 221"/>
                  <a:gd name="T8" fmla="*/ 840 w 3964"/>
                  <a:gd name="T9" fmla="*/ 4 h 221"/>
                  <a:gd name="T10" fmla="*/ 925 w 3964"/>
                  <a:gd name="T11" fmla="*/ 4 h 221"/>
                  <a:gd name="T12" fmla="*/ 1100 w 3964"/>
                  <a:gd name="T13" fmla="*/ 9 h 221"/>
                  <a:gd name="T14" fmla="*/ 1303 w 3964"/>
                  <a:gd name="T15" fmla="*/ 9 h 221"/>
                  <a:gd name="T16" fmla="*/ 1513 w 3964"/>
                  <a:gd name="T17" fmla="*/ 4 h 221"/>
                  <a:gd name="T18" fmla="*/ 1604 w 3964"/>
                  <a:gd name="T19" fmla="*/ 0 h 2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64" h="221">
                    <a:moveTo>
                      <a:pt x="0" y="221"/>
                    </a:moveTo>
                    <a:lnTo>
                      <a:pt x="685" y="165"/>
                    </a:lnTo>
                    <a:lnTo>
                      <a:pt x="1415" y="110"/>
                    </a:lnTo>
                    <a:lnTo>
                      <a:pt x="1766" y="56"/>
                    </a:lnTo>
                    <a:lnTo>
                      <a:pt x="2077" y="22"/>
                    </a:lnTo>
                    <a:lnTo>
                      <a:pt x="2285" y="22"/>
                    </a:lnTo>
                    <a:lnTo>
                      <a:pt x="2719" y="54"/>
                    </a:lnTo>
                    <a:lnTo>
                      <a:pt x="3220" y="54"/>
                    </a:lnTo>
                    <a:lnTo>
                      <a:pt x="3738" y="22"/>
                    </a:lnTo>
                    <a:lnTo>
                      <a:pt x="396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68" name="Freeform 73">
                <a:extLst>
                  <a:ext uri="{FF2B5EF4-FFF2-40B4-BE49-F238E27FC236}">
                    <a16:creationId xmlns:a16="http://schemas.microsoft.com/office/drawing/2014/main" id="{B6FB099F-7FD4-4B02-8F25-8F21B117A869}"/>
                  </a:ext>
                </a:extLst>
              </p:cNvPr>
              <p:cNvSpPr>
                <a:spLocks/>
              </p:cNvSpPr>
              <p:nvPr/>
            </p:nvSpPr>
            <p:spPr bwMode="auto">
              <a:xfrm>
                <a:off x="1734" y="387"/>
                <a:ext cx="706" cy="30"/>
              </a:xfrm>
              <a:custGeom>
                <a:avLst/>
                <a:gdLst>
                  <a:gd name="T0" fmla="*/ 0 w 1745"/>
                  <a:gd name="T1" fmla="*/ 30 h 179"/>
                  <a:gd name="T2" fmla="*/ 253 w 1745"/>
                  <a:gd name="T3" fmla="*/ 19 h 179"/>
                  <a:gd name="T4" fmla="*/ 563 w 1745"/>
                  <a:gd name="T5" fmla="*/ 4 h 179"/>
                  <a:gd name="T6" fmla="*/ 706 w 1745"/>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45" h="179">
                    <a:moveTo>
                      <a:pt x="0" y="179"/>
                    </a:moveTo>
                    <a:lnTo>
                      <a:pt x="625" y="112"/>
                    </a:lnTo>
                    <a:lnTo>
                      <a:pt x="1392" y="21"/>
                    </a:lnTo>
                    <a:lnTo>
                      <a:pt x="174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69" name="Line 74">
                <a:extLst>
                  <a:ext uri="{FF2B5EF4-FFF2-40B4-BE49-F238E27FC236}">
                    <a16:creationId xmlns:a16="http://schemas.microsoft.com/office/drawing/2014/main" id="{AB90457C-832D-496C-A177-BC333FF5F76E}"/>
                  </a:ext>
                </a:extLst>
              </p:cNvPr>
              <p:cNvSpPr>
                <a:spLocks noChangeShapeType="1"/>
              </p:cNvSpPr>
              <p:nvPr/>
            </p:nvSpPr>
            <p:spPr bwMode="auto">
              <a:xfrm flipV="1">
                <a:off x="1872" y="389"/>
                <a:ext cx="216"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70" name="Freeform 75">
                <a:extLst>
                  <a:ext uri="{FF2B5EF4-FFF2-40B4-BE49-F238E27FC236}">
                    <a16:creationId xmlns:a16="http://schemas.microsoft.com/office/drawing/2014/main" id="{A2E2BE0C-5B2D-4AE6-94B7-8A074FCCABC0}"/>
                  </a:ext>
                </a:extLst>
              </p:cNvPr>
              <p:cNvSpPr>
                <a:spLocks/>
              </p:cNvSpPr>
              <p:nvPr/>
            </p:nvSpPr>
            <p:spPr bwMode="auto">
              <a:xfrm>
                <a:off x="1735" y="536"/>
                <a:ext cx="2108" cy="33"/>
              </a:xfrm>
              <a:custGeom>
                <a:avLst/>
                <a:gdLst>
                  <a:gd name="T0" fmla="*/ 0 w 5210"/>
                  <a:gd name="T1" fmla="*/ 24 h 197"/>
                  <a:gd name="T2" fmla="*/ 546 w 5210"/>
                  <a:gd name="T3" fmla="*/ 2 h 197"/>
                  <a:gd name="T4" fmla="*/ 756 w 5210"/>
                  <a:gd name="T5" fmla="*/ 0 h 197"/>
                  <a:gd name="T6" fmla="*/ 1151 w 5210"/>
                  <a:gd name="T7" fmla="*/ 9 h 197"/>
                  <a:gd name="T8" fmla="*/ 2108 w 5210"/>
                  <a:gd name="T9" fmla="*/ 33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10" h="197">
                    <a:moveTo>
                      <a:pt x="0" y="146"/>
                    </a:moveTo>
                    <a:lnTo>
                      <a:pt x="1350" y="13"/>
                    </a:lnTo>
                    <a:lnTo>
                      <a:pt x="1868" y="0"/>
                    </a:lnTo>
                    <a:lnTo>
                      <a:pt x="2844" y="55"/>
                    </a:lnTo>
                    <a:lnTo>
                      <a:pt x="5210" y="1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71" name="Freeform 76">
                <a:extLst>
                  <a:ext uri="{FF2B5EF4-FFF2-40B4-BE49-F238E27FC236}">
                    <a16:creationId xmlns:a16="http://schemas.microsoft.com/office/drawing/2014/main" id="{8F7AA0EA-6512-4E57-8193-948C8C2420C3}"/>
                  </a:ext>
                </a:extLst>
              </p:cNvPr>
              <p:cNvSpPr>
                <a:spLocks/>
              </p:cNvSpPr>
              <p:nvPr/>
            </p:nvSpPr>
            <p:spPr bwMode="auto">
              <a:xfrm>
                <a:off x="1735" y="542"/>
                <a:ext cx="2108" cy="46"/>
              </a:xfrm>
              <a:custGeom>
                <a:avLst/>
                <a:gdLst>
                  <a:gd name="T0" fmla="*/ 0 w 5210"/>
                  <a:gd name="T1" fmla="*/ 35 h 276"/>
                  <a:gd name="T2" fmla="*/ 630 w 5210"/>
                  <a:gd name="T3" fmla="*/ 2 h 276"/>
                  <a:gd name="T4" fmla="*/ 723 w 5210"/>
                  <a:gd name="T5" fmla="*/ 0 h 276"/>
                  <a:gd name="T6" fmla="*/ 848 w 5210"/>
                  <a:gd name="T7" fmla="*/ 4 h 276"/>
                  <a:gd name="T8" fmla="*/ 1755 w 5210"/>
                  <a:gd name="T9" fmla="*/ 39 h 276"/>
                  <a:gd name="T10" fmla="*/ 2008 w 5210"/>
                  <a:gd name="T11" fmla="*/ 44 h 276"/>
                  <a:gd name="T12" fmla="*/ 2108 w 5210"/>
                  <a:gd name="T13" fmla="*/ 46 h 2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10" h="276">
                    <a:moveTo>
                      <a:pt x="0" y="211"/>
                    </a:moveTo>
                    <a:lnTo>
                      <a:pt x="1557" y="12"/>
                    </a:lnTo>
                    <a:lnTo>
                      <a:pt x="1786" y="0"/>
                    </a:lnTo>
                    <a:lnTo>
                      <a:pt x="2097" y="22"/>
                    </a:lnTo>
                    <a:lnTo>
                      <a:pt x="4338" y="231"/>
                    </a:lnTo>
                    <a:lnTo>
                      <a:pt x="4963" y="265"/>
                    </a:lnTo>
                    <a:lnTo>
                      <a:pt x="5210" y="27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72" name="Freeform 77">
                <a:extLst>
                  <a:ext uri="{FF2B5EF4-FFF2-40B4-BE49-F238E27FC236}">
                    <a16:creationId xmlns:a16="http://schemas.microsoft.com/office/drawing/2014/main" id="{85602F04-B9E3-4DB9-BE83-06336440D205}"/>
                  </a:ext>
                </a:extLst>
              </p:cNvPr>
              <p:cNvSpPr>
                <a:spLocks/>
              </p:cNvSpPr>
              <p:nvPr/>
            </p:nvSpPr>
            <p:spPr bwMode="auto">
              <a:xfrm>
                <a:off x="1853" y="604"/>
                <a:ext cx="1823" cy="58"/>
              </a:xfrm>
              <a:custGeom>
                <a:avLst/>
                <a:gdLst>
                  <a:gd name="T0" fmla="*/ 1629 w 4504"/>
                  <a:gd name="T1" fmla="*/ 22 h 346"/>
                  <a:gd name="T2" fmla="*/ 1679 w 4504"/>
                  <a:gd name="T3" fmla="*/ 24 h 346"/>
                  <a:gd name="T4" fmla="*/ 1698 w 4504"/>
                  <a:gd name="T5" fmla="*/ 20 h 346"/>
                  <a:gd name="T6" fmla="*/ 1638 w 4504"/>
                  <a:gd name="T7" fmla="*/ 16 h 346"/>
                  <a:gd name="T8" fmla="*/ 1562 w 4504"/>
                  <a:gd name="T9" fmla="*/ 20 h 346"/>
                  <a:gd name="T10" fmla="*/ 1629 w 4504"/>
                  <a:gd name="T11" fmla="*/ 28 h 346"/>
                  <a:gd name="T12" fmla="*/ 1714 w 4504"/>
                  <a:gd name="T13" fmla="*/ 28 h 346"/>
                  <a:gd name="T14" fmla="*/ 1764 w 4504"/>
                  <a:gd name="T15" fmla="*/ 24 h 346"/>
                  <a:gd name="T16" fmla="*/ 1747 w 4504"/>
                  <a:gd name="T17" fmla="*/ 19 h 346"/>
                  <a:gd name="T18" fmla="*/ 1655 w 4504"/>
                  <a:gd name="T19" fmla="*/ 11 h 346"/>
                  <a:gd name="T20" fmla="*/ 1562 w 4504"/>
                  <a:gd name="T21" fmla="*/ 9 h 346"/>
                  <a:gd name="T22" fmla="*/ 1377 w 4504"/>
                  <a:gd name="T23" fmla="*/ 19 h 346"/>
                  <a:gd name="T24" fmla="*/ 1385 w 4504"/>
                  <a:gd name="T25" fmla="*/ 22 h 346"/>
                  <a:gd name="T26" fmla="*/ 1553 w 4504"/>
                  <a:gd name="T27" fmla="*/ 32 h 346"/>
                  <a:gd name="T28" fmla="*/ 1662 w 4504"/>
                  <a:gd name="T29" fmla="*/ 33 h 346"/>
                  <a:gd name="T30" fmla="*/ 1730 w 4504"/>
                  <a:gd name="T31" fmla="*/ 33 h 346"/>
                  <a:gd name="T32" fmla="*/ 1797 w 4504"/>
                  <a:gd name="T33" fmla="*/ 28 h 346"/>
                  <a:gd name="T34" fmla="*/ 1823 w 4504"/>
                  <a:gd name="T35" fmla="*/ 24 h 346"/>
                  <a:gd name="T36" fmla="*/ 1823 w 4504"/>
                  <a:gd name="T37" fmla="*/ 19 h 346"/>
                  <a:gd name="T38" fmla="*/ 1739 w 4504"/>
                  <a:gd name="T39" fmla="*/ 7 h 346"/>
                  <a:gd name="T40" fmla="*/ 1588 w 4504"/>
                  <a:gd name="T41" fmla="*/ 0 h 346"/>
                  <a:gd name="T42" fmla="*/ 1428 w 4504"/>
                  <a:gd name="T43" fmla="*/ 0 h 346"/>
                  <a:gd name="T44" fmla="*/ 1210 w 4504"/>
                  <a:gd name="T45" fmla="*/ 5 h 346"/>
                  <a:gd name="T46" fmla="*/ 839 w 4504"/>
                  <a:gd name="T47" fmla="*/ 17 h 346"/>
                  <a:gd name="T48" fmla="*/ 520 w 4504"/>
                  <a:gd name="T49" fmla="*/ 32 h 346"/>
                  <a:gd name="T50" fmla="*/ 0 w 4504"/>
                  <a:gd name="T51" fmla="*/ 58 h 3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04" h="346">
                    <a:moveTo>
                      <a:pt x="4025" y="131"/>
                    </a:moveTo>
                    <a:lnTo>
                      <a:pt x="4149" y="144"/>
                    </a:lnTo>
                    <a:lnTo>
                      <a:pt x="4195" y="122"/>
                    </a:lnTo>
                    <a:lnTo>
                      <a:pt x="4046" y="98"/>
                    </a:lnTo>
                    <a:lnTo>
                      <a:pt x="3859" y="122"/>
                    </a:lnTo>
                    <a:lnTo>
                      <a:pt x="4025" y="165"/>
                    </a:lnTo>
                    <a:lnTo>
                      <a:pt x="4234" y="165"/>
                    </a:lnTo>
                    <a:lnTo>
                      <a:pt x="4357" y="144"/>
                    </a:lnTo>
                    <a:lnTo>
                      <a:pt x="4317" y="111"/>
                    </a:lnTo>
                    <a:lnTo>
                      <a:pt x="4089" y="65"/>
                    </a:lnTo>
                    <a:lnTo>
                      <a:pt x="3859" y="55"/>
                    </a:lnTo>
                    <a:lnTo>
                      <a:pt x="3402" y="111"/>
                    </a:lnTo>
                    <a:lnTo>
                      <a:pt x="3423" y="131"/>
                    </a:lnTo>
                    <a:lnTo>
                      <a:pt x="3838" y="188"/>
                    </a:lnTo>
                    <a:lnTo>
                      <a:pt x="4107" y="198"/>
                    </a:lnTo>
                    <a:lnTo>
                      <a:pt x="4274" y="198"/>
                    </a:lnTo>
                    <a:lnTo>
                      <a:pt x="4440" y="165"/>
                    </a:lnTo>
                    <a:lnTo>
                      <a:pt x="4504" y="144"/>
                    </a:lnTo>
                    <a:lnTo>
                      <a:pt x="4504" y="111"/>
                    </a:lnTo>
                    <a:lnTo>
                      <a:pt x="4296" y="44"/>
                    </a:lnTo>
                    <a:lnTo>
                      <a:pt x="3923" y="0"/>
                    </a:lnTo>
                    <a:lnTo>
                      <a:pt x="3527" y="0"/>
                    </a:lnTo>
                    <a:lnTo>
                      <a:pt x="2989" y="31"/>
                    </a:lnTo>
                    <a:lnTo>
                      <a:pt x="2074" y="100"/>
                    </a:lnTo>
                    <a:lnTo>
                      <a:pt x="1285" y="188"/>
                    </a:lnTo>
                    <a:lnTo>
                      <a:pt x="0" y="3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73" name="Freeform 78">
                <a:extLst>
                  <a:ext uri="{FF2B5EF4-FFF2-40B4-BE49-F238E27FC236}">
                    <a16:creationId xmlns:a16="http://schemas.microsoft.com/office/drawing/2014/main" id="{A5AB6C56-1B12-4D5F-B596-4E26217BFFD7}"/>
                  </a:ext>
                </a:extLst>
              </p:cNvPr>
              <p:cNvSpPr>
                <a:spLocks/>
              </p:cNvSpPr>
              <p:nvPr/>
            </p:nvSpPr>
            <p:spPr bwMode="auto">
              <a:xfrm>
                <a:off x="2020" y="630"/>
                <a:ext cx="1823" cy="37"/>
              </a:xfrm>
              <a:custGeom>
                <a:avLst/>
                <a:gdLst>
                  <a:gd name="T0" fmla="*/ 1823 w 4505"/>
                  <a:gd name="T1" fmla="*/ 2 h 221"/>
                  <a:gd name="T2" fmla="*/ 1647 w 4505"/>
                  <a:gd name="T3" fmla="*/ 9 h 221"/>
                  <a:gd name="T4" fmla="*/ 1521 w 4505"/>
                  <a:gd name="T5" fmla="*/ 13 h 221"/>
                  <a:gd name="T6" fmla="*/ 1352 w 4505"/>
                  <a:gd name="T7" fmla="*/ 11 h 221"/>
                  <a:gd name="T8" fmla="*/ 1067 w 4505"/>
                  <a:gd name="T9" fmla="*/ 0 h 221"/>
                  <a:gd name="T10" fmla="*/ 689 w 4505"/>
                  <a:gd name="T11" fmla="*/ 0 h 221"/>
                  <a:gd name="T12" fmla="*/ 462 w 4505"/>
                  <a:gd name="T13" fmla="*/ 9 h 221"/>
                  <a:gd name="T14" fmla="*/ 0 w 4505"/>
                  <a:gd name="T15" fmla="*/ 37 h 2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05" h="221">
                    <a:moveTo>
                      <a:pt x="4505" y="10"/>
                    </a:moveTo>
                    <a:lnTo>
                      <a:pt x="4070" y="54"/>
                    </a:lnTo>
                    <a:lnTo>
                      <a:pt x="3758" y="75"/>
                    </a:lnTo>
                    <a:lnTo>
                      <a:pt x="3340" y="67"/>
                    </a:lnTo>
                    <a:lnTo>
                      <a:pt x="2637" y="0"/>
                    </a:lnTo>
                    <a:lnTo>
                      <a:pt x="1703" y="2"/>
                    </a:lnTo>
                    <a:lnTo>
                      <a:pt x="1142" y="54"/>
                    </a:lnTo>
                    <a:lnTo>
                      <a:pt x="0" y="2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74" name="Freeform 79">
                <a:extLst>
                  <a:ext uri="{FF2B5EF4-FFF2-40B4-BE49-F238E27FC236}">
                    <a16:creationId xmlns:a16="http://schemas.microsoft.com/office/drawing/2014/main" id="{C57EAC06-7673-4C72-AAC7-4ADAA0A5032C}"/>
                  </a:ext>
                </a:extLst>
              </p:cNvPr>
              <p:cNvSpPr>
                <a:spLocks/>
              </p:cNvSpPr>
              <p:nvPr/>
            </p:nvSpPr>
            <p:spPr bwMode="auto">
              <a:xfrm>
                <a:off x="2281" y="647"/>
                <a:ext cx="1378" cy="20"/>
              </a:xfrm>
              <a:custGeom>
                <a:avLst/>
                <a:gdLst>
                  <a:gd name="T0" fmla="*/ 1378 w 3404"/>
                  <a:gd name="T1" fmla="*/ 5 h 121"/>
                  <a:gd name="T2" fmla="*/ 1167 w 3404"/>
                  <a:gd name="T3" fmla="*/ 9 h 121"/>
                  <a:gd name="T4" fmla="*/ 882 w 3404"/>
                  <a:gd name="T5" fmla="*/ 1 h 121"/>
                  <a:gd name="T6" fmla="*/ 655 w 3404"/>
                  <a:gd name="T7" fmla="*/ 0 h 121"/>
                  <a:gd name="T8" fmla="*/ 445 w 3404"/>
                  <a:gd name="T9" fmla="*/ 2 h 121"/>
                  <a:gd name="T10" fmla="*/ 201 w 3404"/>
                  <a:gd name="T11" fmla="*/ 11 h 121"/>
                  <a:gd name="T12" fmla="*/ 0 w 3404"/>
                  <a:gd name="T13" fmla="*/ 2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04" h="121">
                    <a:moveTo>
                      <a:pt x="3404" y="32"/>
                    </a:moveTo>
                    <a:lnTo>
                      <a:pt x="2884" y="54"/>
                    </a:lnTo>
                    <a:lnTo>
                      <a:pt x="2178" y="8"/>
                    </a:lnTo>
                    <a:lnTo>
                      <a:pt x="1617" y="0"/>
                    </a:lnTo>
                    <a:lnTo>
                      <a:pt x="1099" y="10"/>
                    </a:lnTo>
                    <a:lnTo>
                      <a:pt x="497" y="65"/>
                    </a:lnTo>
                    <a:lnTo>
                      <a:pt x="0" y="1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75" name="Freeform 80">
                <a:extLst>
                  <a:ext uri="{FF2B5EF4-FFF2-40B4-BE49-F238E27FC236}">
                    <a16:creationId xmlns:a16="http://schemas.microsoft.com/office/drawing/2014/main" id="{581EC70E-889B-452B-BE2D-D66CD1430976}"/>
                  </a:ext>
                </a:extLst>
              </p:cNvPr>
              <p:cNvSpPr>
                <a:spLocks/>
              </p:cNvSpPr>
              <p:nvPr/>
            </p:nvSpPr>
            <p:spPr bwMode="auto">
              <a:xfrm>
                <a:off x="1886" y="597"/>
                <a:ext cx="1957" cy="41"/>
              </a:xfrm>
              <a:custGeom>
                <a:avLst/>
                <a:gdLst>
                  <a:gd name="T0" fmla="*/ 0 w 4837"/>
                  <a:gd name="T1" fmla="*/ 41 h 248"/>
                  <a:gd name="T2" fmla="*/ 823 w 4837"/>
                  <a:gd name="T3" fmla="*/ 11 h 248"/>
                  <a:gd name="T4" fmla="*/ 1294 w 4837"/>
                  <a:gd name="T5" fmla="*/ 0 h 248"/>
                  <a:gd name="T6" fmla="*/ 1529 w 4837"/>
                  <a:gd name="T7" fmla="*/ 0 h 248"/>
                  <a:gd name="T8" fmla="*/ 1705 w 4837"/>
                  <a:gd name="T9" fmla="*/ 5 h 248"/>
                  <a:gd name="T10" fmla="*/ 1872 w 4837"/>
                  <a:gd name="T11" fmla="*/ 16 h 248"/>
                  <a:gd name="T12" fmla="*/ 1957 w 4837"/>
                  <a:gd name="T13" fmla="*/ 23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37" h="248">
                    <a:moveTo>
                      <a:pt x="0" y="248"/>
                    </a:moveTo>
                    <a:lnTo>
                      <a:pt x="2035" y="67"/>
                    </a:lnTo>
                    <a:lnTo>
                      <a:pt x="3199" y="0"/>
                    </a:lnTo>
                    <a:lnTo>
                      <a:pt x="3778" y="0"/>
                    </a:lnTo>
                    <a:lnTo>
                      <a:pt x="4215" y="31"/>
                    </a:lnTo>
                    <a:lnTo>
                      <a:pt x="4628" y="99"/>
                    </a:lnTo>
                    <a:lnTo>
                      <a:pt x="4837" y="14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76" name="Freeform 81">
                <a:extLst>
                  <a:ext uri="{FF2B5EF4-FFF2-40B4-BE49-F238E27FC236}">
                    <a16:creationId xmlns:a16="http://schemas.microsoft.com/office/drawing/2014/main" id="{CBF41EA3-CC64-4DC6-8D7D-A7FBE1D98162}"/>
                  </a:ext>
                </a:extLst>
              </p:cNvPr>
              <p:cNvSpPr>
                <a:spLocks/>
              </p:cNvSpPr>
              <p:nvPr/>
            </p:nvSpPr>
            <p:spPr bwMode="auto">
              <a:xfrm>
                <a:off x="1735" y="580"/>
                <a:ext cx="2108" cy="32"/>
              </a:xfrm>
              <a:custGeom>
                <a:avLst/>
                <a:gdLst>
                  <a:gd name="T0" fmla="*/ 2108 w 5210"/>
                  <a:gd name="T1" fmla="*/ 25 h 188"/>
                  <a:gd name="T2" fmla="*/ 1730 w 5210"/>
                  <a:gd name="T3" fmla="*/ 8 h 188"/>
                  <a:gd name="T4" fmla="*/ 1328 w 5210"/>
                  <a:gd name="T5" fmla="*/ 0 h 188"/>
                  <a:gd name="T6" fmla="*/ 765 w 5210"/>
                  <a:gd name="T7" fmla="*/ 4 h 188"/>
                  <a:gd name="T8" fmla="*/ 168 w 5210"/>
                  <a:gd name="T9" fmla="*/ 25 h 188"/>
                  <a:gd name="T10" fmla="*/ 0 w 5210"/>
                  <a:gd name="T11" fmla="*/ 32 h 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10" h="188">
                    <a:moveTo>
                      <a:pt x="5210" y="144"/>
                    </a:moveTo>
                    <a:lnTo>
                      <a:pt x="4276" y="45"/>
                    </a:lnTo>
                    <a:lnTo>
                      <a:pt x="3281" y="0"/>
                    </a:lnTo>
                    <a:lnTo>
                      <a:pt x="1890" y="23"/>
                    </a:lnTo>
                    <a:lnTo>
                      <a:pt x="415" y="144"/>
                    </a:lnTo>
                    <a:lnTo>
                      <a:pt x="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77" name="Freeform 82">
                <a:extLst>
                  <a:ext uri="{FF2B5EF4-FFF2-40B4-BE49-F238E27FC236}">
                    <a16:creationId xmlns:a16="http://schemas.microsoft.com/office/drawing/2014/main" id="{883FF712-4B6D-4E25-BC3E-E8249C77CF10}"/>
                  </a:ext>
                </a:extLst>
              </p:cNvPr>
              <p:cNvSpPr>
                <a:spLocks/>
              </p:cNvSpPr>
              <p:nvPr/>
            </p:nvSpPr>
            <p:spPr bwMode="auto">
              <a:xfrm>
                <a:off x="1735" y="560"/>
                <a:ext cx="1193" cy="42"/>
              </a:xfrm>
              <a:custGeom>
                <a:avLst/>
                <a:gdLst>
                  <a:gd name="T0" fmla="*/ 0 w 2949"/>
                  <a:gd name="T1" fmla="*/ 42 h 251"/>
                  <a:gd name="T2" fmla="*/ 487 w 2949"/>
                  <a:gd name="T3" fmla="*/ 20 h 251"/>
                  <a:gd name="T4" fmla="*/ 848 w 2949"/>
                  <a:gd name="T5" fmla="*/ 11 h 251"/>
                  <a:gd name="T6" fmla="*/ 1193 w 2949"/>
                  <a:gd name="T7" fmla="*/ 9 h 251"/>
                  <a:gd name="T8" fmla="*/ 789 w 2949"/>
                  <a:gd name="T9" fmla="*/ 0 h 251"/>
                  <a:gd name="T10" fmla="*/ 572 w 2949"/>
                  <a:gd name="T11" fmla="*/ 2 h 251"/>
                  <a:gd name="T12" fmla="*/ 303 w 2949"/>
                  <a:gd name="T13" fmla="*/ 15 h 251"/>
                  <a:gd name="T14" fmla="*/ 0 w 2949"/>
                  <a:gd name="T15" fmla="*/ 31 h 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49" h="251">
                    <a:moveTo>
                      <a:pt x="0" y="251"/>
                    </a:moveTo>
                    <a:lnTo>
                      <a:pt x="1203" y="119"/>
                    </a:lnTo>
                    <a:lnTo>
                      <a:pt x="2097" y="64"/>
                    </a:lnTo>
                    <a:lnTo>
                      <a:pt x="2949" y="51"/>
                    </a:lnTo>
                    <a:lnTo>
                      <a:pt x="1951" y="0"/>
                    </a:lnTo>
                    <a:lnTo>
                      <a:pt x="1413" y="10"/>
                    </a:lnTo>
                    <a:lnTo>
                      <a:pt x="748" y="88"/>
                    </a:lnTo>
                    <a:lnTo>
                      <a:pt x="0" y="1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78" name="Freeform 83">
                <a:extLst>
                  <a:ext uri="{FF2B5EF4-FFF2-40B4-BE49-F238E27FC236}">
                    <a16:creationId xmlns:a16="http://schemas.microsoft.com/office/drawing/2014/main" id="{FB533ABD-C575-4C53-AD74-D489C6EEDAC5}"/>
                  </a:ext>
                </a:extLst>
              </p:cNvPr>
              <p:cNvSpPr>
                <a:spLocks/>
              </p:cNvSpPr>
              <p:nvPr/>
            </p:nvSpPr>
            <p:spPr bwMode="auto">
              <a:xfrm>
                <a:off x="1734" y="503"/>
                <a:ext cx="437" cy="13"/>
              </a:xfrm>
              <a:custGeom>
                <a:avLst/>
                <a:gdLst>
                  <a:gd name="T0" fmla="*/ 0 w 1080"/>
                  <a:gd name="T1" fmla="*/ 0 h 77"/>
                  <a:gd name="T2" fmla="*/ 437 w 1080"/>
                  <a:gd name="T3" fmla="*/ 7 h 77"/>
                  <a:gd name="T4" fmla="*/ 0 w 1080"/>
                  <a:gd name="T5" fmla="*/ 13 h 77"/>
                  <a:gd name="T6" fmla="*/ 0 60000 65536"/>
                  <a:gd name="T7" fmla="*/ 0 60000 65536"/>
                  <a:gd name="T8" fmla="*/ 0 60000 65536"/>
                </a:gdLst>
                <a:ahLst/>
                <a:cxnLst>
                  <a:cxn ang="T6">
                    <a:pos x="T0" y="T1"/>
                  </a:cxn>
                  <a:cxn ang="T7">
                    <a:pos x="T2" y="T3"/>
                  </a:cxn>
                  <a:cxn ang="T8">
                    <a:pos x="T4" y="T5"/>
                  </a:cxn>
                </a:cxnLst>
                <a:rect l="0" t="0" r="r" b="b"/>
                <a:pathLst>
                  <a:path w="1080" h="77">
                    <a:moveTo>
                      <a:pt x="0" y="0"/>
                    </a:moveTo>
                    <a:lnTo>
                      <a:pt x="1080" y="44"/>
                    </a:lnTo>
                    <a:lnTo>
                      <a:pt x="0"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79" name="Freeform 84">
                <a:extLst>
                  <a:ext uri="{FF2B5EF4-FFF2-40B4-BE49-F238E27FC236}">
                    <a16:creationId xmlns:a16="http://schemas.microsoft.com/office/drawing/2014/main" id="{F36BC3B9-404A-4C18-ACC2-710AC2079A0B}"/>
                  </a:ext>
                </a:extLst>
              </p:cNvPr>
              <p:cNvSpPr>
                <a:spLocks/>
              </p:cNvSpPr>
              <p:nvPr/>
            </p:nvSpPr>
            <p:spPr bwMode="auto">
              <a:xfrm>
                <a:off x="1735" y="591"/>
                <a:ext cx="1200" cy="41"/>
              </a:xfrm>
              <a:custGeom>
                <a:avLst/>
                <a:gdLst>
                  <a:gd name="T0" fmla="*/ 0 w 2967"/>
                  <a:gd name="T1" fmla="*/ 28 h 243"/>
                  <a:gd name="T2" fmla="*/ 638 w 2967"/>
                  <a:gd name="T3" fmla="*/ 7 h 243"/>
                  <a:gd name="T4" fmla="*/ 1200 w 2967"/>
                  <a:gd name="T5" fmla="*/ 0 h 243"/>
                  <a:gd name="T6" fmla="*/ 747 w 2967"/>
                  <a:gd name="T7" fmla="*/ 13 h 243"/>
                  <a:gd name="T8" fmla="*/ 252 w 2967"/>
                  <a:gd name="T9" fmla="*/ 30 h 243"/>
                  <a:gd name="T10" fmla="*/ 0 w 2967"/>
                  <a:gd name="T11" fmla="*/ 41 h 2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67" h="243">
                    <a:moveTo>
                      <a:pt x="0" y="168"/>
                    </a:moveTo>
                    <a:lnTo>
                      <a:pt x="1577" y="44"/>
                    </a:lnTo>
                    <a:lnTo>
                      <a:pt x="2967" y="0"/>
                    </a:lnTo>
                    <a:lnTo>
                      <a:pt x="1847" y="78"/>
                    </a:lnTo>
                    <a:lnTo>
                      <a:pt x="623" y="178"/>
                    </a:lnTo>
                    <a:lnTo>
                      <a:pt x="0" y="2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80" name="Freeform 85">
                <a:extLst>
                  <a:ext uri="{FF2B5EF4-FFF2-40B4-BE49-F238E27FC236}">
                    <a16:creationId xmlns:a16="http://schemas.microsoft.com/office/drawing/2014/main" id="{24312775-AF19-468A-9A00-AED0DCDF71C7}"/>
                  </a:ext>
                </a:extLst>
              </p:cNvPr>
              <p:cNvSpPr>
                <a:spLocks/>
              </p:cNvSpPr>
              <p:nvPr/>
            </p:nvSpPr>
            <p:spPr bwMode="auto">
              <a:xfrm>
                <a:off x="2591" y="657"/>
                <a:ext cx="529" cy="12"/>
              </a:xfrm>
              <a:custGeom>
                <a:avLst/>
                <a:gdLst>
                  <a:gd name="T0" fmla="*/ 0 w 1307"/>
                  <a:gd name="T1" fmla="*/ 12 h 67"/>
                  <a:gd name="T2" fmla="*/ 152 w 1307"/>
                  <a:gd name="T3" fmla="*/ 2 h 67"/>
                  <a:gd name="T4" fmla="*/ 303 w 1307"/>
                  <a:gd name="T5" fmla="*/ 0 h 67"/>
                  <a:gd name="T6" fmla="*/ 529 w 1307"/>
                  <a:gd name="T7" fmla="*/ 8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7" h="67">
                    <a:moveTo>
                      <a:pt x="0" y="67"/>
                    </a:moveTo>
                    <a:lnTo>
                      <a:pt x="375" y="10"/>
                    </a:lnTo>
                    <a:lnTo>
                      <a:pt x="748" y="0"/>
                    </a:lnTo>
                    <a:lnTo>
                      <a:pt x="1307"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81" name="Freeform 86">
                <a:extLst>
                  <a:ext uri="{FF2B5EF4-FFF2-40B4-BE49-F238E27FC236}">
                    <a16:creationId xmlns:a16="http://schemas.microsoft.com/office/drawing/2014/main" id="{87C39F20-AB5F-464E-84EB-B4A0BE1E3C2B}"/>
                  </a:ext>
                </a:extLst>
              </p:cNvPr>
              <p:cNvSpPr>
                <a:spLocks/>
              </p:cNvSpPr>
              <p:nvPr/>
            </p:nvSpPr>
            <p:spPr bwMode="auto">
              <a:xfrm>
                <a:off x="1738" y="389"/>
                <a:ext cx="76" cy="31"/>
              </a:xfrm>
              <a:custGeom>
                <a:avLst/>
                <a:gdLst>
                  <a:gd name="T0" fmla="*/ 67 w 190"/>
                  <a:gd name="T1" fmla="*/ 25 h 183"/>
                  <a:gd name="T2" fmla="*/ 67 w 190"/>
                  <a:gd name="T3" fmla="*/ 25 h 183"/>
                  <a:gd name="T4" fmla="*/ 64 w 190"/>
                  <a:gd name="T5" fmla="*/ 27 h 183"/>
                  <a:gd name="T6" fmla="*/ 60 w 190"/>
                  <a:gd name="T7" fmla="*/ 28 h 183"/>
                  <a:gd name="T8" fmla="*/ 55 w 190"/>
                  <a:gd name="T9" fmla="*/ 30 h 183"/>
                  <a:gd name="T10" fmla="*/ 49 w 190"/>
                  <a:gd name="T11" fmla="*/ 30 h 183"/>
                  <a:gd name="T12" fmla="*/ 44 w 190"/>
                  <a:gd name="T13" fmla="*/ 31 h 183"/>
                  <a:gd name="T14" fmla="*/ 38 w 190"/>
                  <a:gd name="T15" fmla="*/ 31 h 183"/>
                  <a:gd name="T16" fmla="*/ 33 w 190"/>
                  <a:gd name="T17" fmla="*/ 31 h 183"/>
                  <a:gd name="T18" fmla="*/ 27 w 190"/>
                  <a:gd name="T19" fmla="*/ 31 h 183"/>
                  <a:gd name="T20" fmla="*/ 22 w 190"/>
                  <a:gd name="T21" fmla="*/ 30 h 183"/>
                  <a:gd name="T22" fmla="*/ 17 w 190"/>
                  <a:gd name="T23" fmla="*/ 29 h 183"/>
                  <a:gd name="T24" fmla="*/ 12 w 190"/>
                  <a:gd name="T25" fmla="*/ 28 h 183"/>
                  <a:gd name="T26" fmla="*/ 9 w 190"/>
                  <a:gd name="T27" fmla="*/ 26 h 183"/>
                  <a:gd name="T28" fmla="*/ 6 w 190"/>
                  <a:gd name="T29" fmla="*/ 25 h 183"/>
                  <a:gd name="T30" fmla="*/ 3 w 190"/>
                  <a:gd name="T31" fmla="*/ 23 h 183"/>
                  <a:gd name="T32" fmla="*/ 1 w 190"/>
                  <a:gd name="T33" fmla="*/ 21 h 183"/>
                  <a:gd name="T34" fmla="*/ 0 w 190"/>
                  <a:gd name="T35" fmla="*/ 19 h 183"/>
                  <a:gd name="T36" fmla="*/ 0 w 190"/>
                  <a:gd name="T37" fmla="*/ 17 h 183"/>
                  <a:gd name="T38" fmla="*/ 0 w 190"/>
                  <a:gd name="T39" fmla="*/ 15 h 183"/>
                  <a:gd name="T40" fmla="*/ 2 w 190"/>
                  <a:gd name="T41" fmla="*/ 13 h 183"/>
                  <a:gd name="T42" fmla="*/ 4 w 190"/>
                  <a:gd name="T43" fmla="*/ 11 h 183"/>
                  <a:gd name="T44" fmla="*/ 7 w 190"/>
                  <a:gd name="T45" fmla="*/ 9 h 183"/>
                  <a:gd name="T46" fmla="*/ 10 w 190"/>
                  <a:gd name="T47" fmla="*/ 7 h 183"/>
                  <a:gd name="T48" fmla="*/ 15 w 190"/>
                  <a:gd name="T49" fmla="*/ 6 h 183"/>
                  <a:gd name="T50" fmla="*/ 17 w 190"/>
                  <a:gd name="T51" fmla="*/ 5 h 183"/>
                  <a:gd name="T52" fmla="*/ 21 w 190"/>
                  <a:gd name="T53" fmla="*/ 4 h 183"/>
                  <a:gd name="T54" fmla="*/ 24 w 190"/>
                  <a:gd name="T55" fmla="*/ 2 h 183"/>
                  <a:gd name="T56" fmla="*/ 30 w 190"/>
                  <a:gd name="T57" fmla="*/ 1 h 183"/>
                  <a:gd name="T58" fmla="*/ 35 w 190"/>
                  <a:gd name="T59" fmla="*/ 0 h 183"/>
                  <a:gd name="T60" fmla="*/ 40 w 190"/>
                  <a:gd name="T61" fmla="*/ 0 h 183"/>
                  <a:gd name="T62" fmla="*/ 46 w 190"/>
                  <a:gd name="T63" fmla="*/ 0 h 183"/>
                  <a:gd name="T64" fmla="*/ 46 w 190"/>
                  <a:gd name="T65" fmla="*/ 4 h 183"/>
                  <a:gd name="T66" fmla="*/ 41 w 190"/>
                  <a:gd name="T67" fmla="*/ 4 h 183"/>
                  <a:gd name="T68" fmla="*/ 36 w 190"/>
                  <a:gd name="T69" fmla="*/ 4 h 183"/>
                  <a:gd name="T70" fmla="*/ 33 w 190"/>
                  <a:gd name="T71" fmla="*/ 5 h 183"/>
                  <a:gd name="T72" fmla="*/ 28 w 190"/>
                  <a:gd name="T73" fmla="*/ 6 h 183"/>
                  <a:gd name="T74" fmla="*/ 24 w 190"/>
                  <a:gd name="T75" fmla="*/ 7 h 183"/>
                  <a:gd name="T76" fmla="*/ 22 w 190"/>
                  <a:gd name="T77" fmla="*/ 8 h 183"/>
                  <a:gd name="T78" fmla="*/ 20 w 190"/>
                  <a:gd name="T79" fmla="*/ 10 h 183"/>
                  <a:gd name="T80" fmla="*/ 17 w 190"/>
                  <a:gd name="T81" fmla="*/ 12 h 183"/>
                  <a:gd name="T82" fmla="*/ 76 w 190"/>
                  <a:gd name="T83" fmla="*/ 12 h 183"/>
                  <a:gd name="T84" fmla="*/ 76 w 190"/>
                  <a:gd name="T85" fmla="*/ 16 h 183"/>
                  <a:gd name="T86" fmla="*/ 17 w 190"/>
                  <a:gd name="T87" fmla="*/ 16 h 183"/>
                  <a:gd name="T88" fmla="*/ 19 w 190"/>
                  <a:gd name="T89" fmla="*/ 17 h 183"/>
                  <a:gd name="T90" fmla="*/ 21 w 190"/>
                  <a:gd name="T91" fmla="*/ 19 h 183"/>
                  <a:gd name="T92" fmla="*/ 23 w 190"/>
                  <a:gd name="T93" fmla="*/ 20 h 183"/>
                  <a:gd name="T94" fmla="*/ 26 w 190"/>
                  <a:gd name="T95" fmla="*/ 22 h 183"/>
                  <a:gd name="T96" fmla="*/ 30 w 190"/>
                  <a:gd name="T97" fmla="*/ 23 h 183"/>
                  <a:gd name="T98" fmla="*/ 35 w 190"/>
                  <a:gd name="T99" fmla="*/ 24 h 183"/>
                  <a:gd name="T100" fmla="*/ 40 w 190"/>
                  <a:gd name="T101" fmla="*/ 24 h 183"/>
                  <a:gd name="T102" fmla="*/ 44 w 190"/>
                  <a:gd name="T103" fmla="*/ 24 h 183"/>
                  <a:gd name="T104" fmla="*/ 49 w 190"/>
                  <a:gd name="T105" fmla="*/ 24 h 183"/>
                  <a:gd name="T106" fmla="*/ 54 w 190"/>
                  <a:gd name="T107" fmla="*/ 24 h 183"/>
                  <a:gd name="T108" fmla="*/ 58 w 190"/>
                  <a:gd name="T109" fmla="*/ 23 h 183"/>
                  <a:gd name="T110" fmla="*/ 67 w 190"/>
                  <a:gd name="T111" fmla="*/ 25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0" h="183">
                    <a:moveTo>
                      <a:pt x="168" y="148"/>
                    </a:moveTo>
                    <a:lnTo>
                      <a:pt x="167" y="148"/>
                    </a:lnTo>
                    <a:lnTo>
                      <a:pt x="159" y="159"/>
                    </a:lnTo>
                    <a:lnTo>
                      <a:pt x="149" y="167"/>
                    </a:lnTo>
                    <a:lnTo>
                      <a:pt x="137" y="175"/>
                    </a:lnTo>
                    <a:lnTo>
                      <a:pt x="123" y="178"/>
                    </a:lnTo>
                    <a:lnTo>
                      <a:pt x="109" y="181"/>
                    </a:lnTo>
                    <a:lnTo>
                      <a:pt x="95" y="183"/>
                    </a:lnTo>
                    <a:lnTo>
                      <a:pt x="82" y="183"/>
                    </a:lnTo>
                    <a:lnTo>
                      <a:pt x="67" y="181"/>
                    </a:lnTo>
                    <a:lnTo>
                      <a:pt x="55" y="178"/>
                    </a:lnTo>
                    <a:lnTo>
                      <a:pt x="43" y="170"/>
                    </a:lnTo>
                    <a:lnTo>
                      <a:pt x="31" y="164"/>
                    </a:lnTo>
                    <a:lnTo>
                      <a:pt x="22" y="154"/>
                    </a:lnTo>
                    <a:lnTo>
                      <a:pt x="14" y="146"/>
                    </a:lnTo>
                    <a:lnTo>
                      <a:pt x="8" y="134"/>
                    </a:lnTo>
                    <a:lnTo>
                      <a:pt x="2" y="124"/>
                    </a:lnTo>
                    <a:lnTo>
                      <a:pt x="0" y="111"/>
                    </a:lnTo>
                    <a:lnTo>
                      <a:pt x="0" y="99"/>
                    </a:lnTo>
                    <a:lnTo>
                      <a:pt x="0" y="86"/>
                    </a:lnTo>
                    <a:lnTo>
                      <a:pt x="4" y="75"/>
                    </a:lnTo>
                    <a:lnTo>
                      <a:pt x="10" y="64"/>
                    </a:lnTo>
                    <a:lnTo>
                      <a:pt x="18" y="53"/>
                    </a:lnTo>
                    <a:lnTo>
                      <a:pt x="25" y="43"/>
                    </a:lnTo>
                    <a:lnTo>
                      <a:pt x="37" y="35"/>
                    </a:lnTo>
                    <a:lnTo>
                      <a:pt x="42" y="30"/>
                    </a:lnTo>
                    <a:lnTo>
                      <a:pt x="52" y="21"/>
                    </a:lnTo>
                    <a:lnTo>
                      <a:pt x="61" y="14"/>
                    </a:lnTo>
                    <a:lnTo>
                      <a:pt x="76" y="8"/>
                    </a:lnTo>
                    <a:lnTo>
                      <a:pt x="88" y="2"/>
                    </a:lnTo>
                    <a:lnTo>
                      <a:pt x="101" y="0"/>
                    </a:lnTo>
                    <a:lnTo>
                      <a:pt x="115" y="0"/>
                    </a:lnTo>
                    <a:lnTo>
                      <a:pt x="115" y="21"/>
                    </a:lnTo>
                    <a:lnTo>
                      <a:pt x="103" y="21"/>
                    </a:lnTo>
                    <a:lnTo>
                      <a:pt x="91" y="24"/>
                    </a:lnTo>
                    <a:lnTo>
                      <a:pt x="82" y="27"/>
                    </a:lnTo>
                    <a:lnTo>
                      <a:pt x="70" y="34"/>
                    </a:lnTo>
                    <a:lnTo>
                      <a:pt x="61" y="41"/>
                    </a:lnTo>
                    <a:lnTo>
                      <a:pt x="54" y="49"/>
                    </a:lnTo>
                    <a:lnTo>
                      <a:pt x="49" y="59"/>
                    </a:lnTo>
                    <a:lnTo>
                      <a:pt x="43" y="72"/>
                    </a:lnTo>
                    <a:lnTo>
                      <a:pt x="190" y="72"/>
                    </a:lnTo>
                    <a:lnTo>
                      <a:pt x="190" y="92"/>
                    </a:lnTo>
                    <a:lnTo>
                      <a:pt x="43" y="92"/>
                    </a:lnTo>
                    <a:lnTo>
                      <a:pt x="48" y="100"/>
                    </a:lnTo>
                    <a:lnTo>
                      <a:pt x="52" y="111"/>
                    </a:lnTo>
                    <a:lnTo>
                      <a:pt x="58" y="119"/>
                    </a:lnTo>
                    <a:lnTo>
                      <a:pt x="65" y="127"/>
                    </a:lnTo>
                    <a:lnTo>
                      <a:pt x="76" y="134"/>
                    </a:lnTo>
                    <a:lnTo>
                      <a:pt x="88" y="139"/>
                    </a:lnTo>
                    <a:lnTo>
                      <a:pt x="99" y="143"/>
                    </a:lnTo>
                    <a:lnTo>
                      <a:pt x="111" y="143"/>
                    </a:lnTo>
                    <a:lnTo>
                      <a:pt x="123" y="143"/>
                    </a:lnTo>
                    <a:lnTo>
                      <a:pt x="135" y="141"/>
                    </a:lnTo>
                    <a:lnTo>
                      <a:pt x="144" y="135"/>
                    </a:lnTo>
                    <a:lnTo>
                      <a:pt x="168"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82" name="Freeform 87">
                <a:extLst>
                  <a:ext uri="{FF2B5EF4-FFF2-40B4-BE49-F238E27FC236}">
                    <a16:creationId xmlns:a16="http://schemas.microsoft.com/office/drawing/2014/main" id="{AA9DF0F4-B312-47C9-80BF-B888944E49D7}"/>
                  </a:ext>
                </a:extLst>
              </p:cNvPr>
              <p:cNvSpPr>
                <a:spLocks/>
              </p:cNvSpPr>
              <p:nvPr/>
            </p:nvSpPr>
            <p:spPr bwMode="auto">
              <a:xfrm>
                <a:off x="1784" y="389"/>
                <a:ext cx="36" cy="27"/>
              </a:xfrm>
              <a:custGeom>
                <a:avLst/>
                <a:gdLst>
                  <a:gd name="T0" fmla="*/ 0 w 91"/>
                  <a:gd name="T1" fmla="*/ 0 h 164"/>
                  <a:gd name="T2" fmla="*/ 5 w 91"/>
                  <a:gd name="T3" fmla="*/ 0 h 164"/>
                  <a:gd name="T4" fmla="*/ 10 w 91"/>
                  <a:gd name="T5" fmla="*/ 0 h 164"/>
                  <a:gd name="T6" fmla="*/ 15 w 91"/>
                  <a:gd name="T7" fmla="*/ 1 h 164"/>
                  <a:gd name="T8" fmla="*/ 19 w 91"/>
                  <a:gd name="T9" fmla="*/ 2 h 164"/>
                  <a:gd name="T10" fmla="*/ 24 w 91"/>
                  <a:gd name="T11" fmla="*/ 3 h 164"/>
                  <a:gd name="T12" fmla="*/ 28 w 91"/>
                  <a:gd name="T13" fmla="*/ 5 h 164"/>
                  <a:gd name="T14" fmla="*/ 31 w 91"/>
                  <a:gd name="T15" fmla="*/ 6 h 164"/>
                  <a:gd name="T16" fmla="*/ 34 w 91"/>
                  <a:gd name="T17" fmla="*/ 8 h 164"/>
                  <a:gd name="T18" fmla="*/ 35 w 91"/>
                  <a:gd name="T19" fmla="*/ 10 h 164"/>
                  <a:gd name="T20" fmla="*/ 36 w 91"/>
                  <a:gd name="T21" fmla="*/ 12 h 164"/>
                  <a:gd name="T22" fmla="*/ 36 w 91"/>
                  <a:gd name="T23" fmla="*/ 14 h 164"/>
                  <a:gd name="T24" fmla="*/ 35 w 91"/>
                  <a:gd name="T25" fmla="*/ 16 h 164"/>
                  <a:gd name="T26" fmla="*/ 34 w 91"/>
                  <a:gd name="T27" fmla="*/ 18 h 164"/>
                  <a:gd name="T28" fmla="*/ 31 w 91"/>
                  <a:gd name="T29" fmla="*/ 20 h 164"/>
                  <a:gd name="T30" fmla="*/ 29 w 91"/>
                  <a:gd name="T31" fmla="*/ 22 h 164"/>
                  <a:gd name="T32" fmla="*/ 25 w 91"/>
                  <a:gd name="T33" fmla="*/ 23 h 164"/>
                  <a:gd name="T34" fmla="*/ 21 w 91"/>
                  <a:gd name="T35" fmla="*/ 25 h 164"/>
                  <a:gd name="T36" fmla="*/ 16 w 91"/>
                  <a:gd name="T37" fmla="*/ 25 h 164"/>
                  <a:gd name="T38" fmla="*/ 11 w 91"/>
                  <a:gd name="T39" fmla="*/ 26 h 164"/>
                  <a:gd name="T40" fmla="*/ 6 w 91"/>
                  <a:gd name="T41" fmla="*/ 27 h 164"/>
                  <a:gd name="T42" fmla="*/ 0 w 91"/>
                  <a:gd name="T43" fmla="*/ 27 h 164"/>
                  <a:gd name="T44" fmla="*/ 0 w 91"/>
                  <a:gd name="T45" fmla="*/ 24 h 164"/>
                  <a:gd name="T46" fmla="*/ 5 w 91"/>
                  <a:gd name="T47" fmla="*/ 24 h 164"/>
                  <a:gd name="T48" fmla="*/ 9 w 91"/>
                  <a:gd name="T49" fmla="*/ 23 h 164"/>
                  <a:gd name="T50" fmla="*/ 13 w 91"/>
                  <a:gd name="T51" fmla="*/ 22 h 164"/>
                  <a:gd name="T52" fmla="*/ 17 w 91"/>
                  <a:gd name="T53" fmla="*/ 21 h 164"/>
                  <a:gd name="T54" fmla="*/ 21 w 91"/>
                  <a:gd name="T55" fmla="*/ 20 h 164"/>
                  <a:gd name="T56" fmla="*/ 24 w 91"/>
                  <a:gd name="T57" fmla="*/ 19 h 164"/>
                  <a:gd name="T58" fmla="*/ 26 w 91"/>
                  <a:gd name="T59" fmla="*/ 17 h 164"/>
                  <a:gd name="T60" fmla="*/ 27 w 91"/>
                  <a:gd name="T61" fmla="*/ 15 h 164"/>
                  <a:gd name="T62" fmla="*/ 28 w 91"/>
                  <a:gd name="T63" fmla="*/ 13 h 164"/>
                  <a:gd name="T64" fmla="*/ 27 w 91"/>
                  <a:gd name="T65" fmla="*/ 12 h 164"/>
                  <a:gd name="T66" fmla="*/ 26 w 91"/>
                  <a:gd name="T67" fmla="*/ 10 h 164"/>
                  <a:gd name="T68" fmla="*/ 24 w 91"/>
                  <a:gd name="T69" fmla="*/ 8 h 164"/>
                  <a:gd name="T70" fmla="*/ 21 w 91"/>
                  <a:gd name="T71" fmla="*/ 7 h 164"/>
                  <a:gd name="T72" fmla="*/ 18 w 91"/>
                  <a:gd name="T73" fmla="*/ 6 h 164"/>
                  <a:gd name="T74" fmla="*/ 14 w 91"/>
                  <a:gd name="T75" fmla="*/ 5 h 164"/>
                  <a:gd name="T76" fmla="*/ 9 w 91"/>
                  <a:gd name="T77" fmla="*/ 4 h 164"/>
                  <a:gd name="T78" fmla="*/ 5 w 91"/>
                  <a:gd name="T79" fmla="*/ 3 h 164"/>
                  <a:gd name="T80" fmla="*/ 0 w 91"/>
                  <a:gd name="T81" fmla="*/ 3 h 164"/>
                  <a:gd name="T82" fmla="*/ 0 w 91"/>
                  <a:gd name="T83" fmla="*/ 3 h 164"/>
                  <a:gd name="T84" fmla="*/ 0 w 91"/>
                  <a:gd name="T85" fmla="*/ 0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 h="164">
                    <a:moveTo>
                      <a:pt x="0" y="0"/>
                    </a:moveTo>
                    <a:lnTo>
                      <a:pt x="12" y="0"/>
                    </a:lnTo>
                    <a:lnTo>
                      <a:pt x="25" y="2"/>
                    </a:lnTo>
                    <a:lnTo>
                      <a:pt x="37" y="8"/>
                    </a:lnTo>
                    <a:lnTo>
                      <a:pt x="49" y="13"/>
                    </a:lnTo>
                    <a:lnTo>
                      <a:pt x="61" y="21"/>
                    </a:lnTo>
                    <a:lnTo>
                      <a:pt x="71" y="29"/>
                    </a:lnTo>
                    <a:lnTo>
                      <a:pt x="79" y="39"/>
                    </a:lnTo>
                    <a:lnTo>
                      <a:pt x="85" y="49"/>
                    </a:lnTo>
                    <a:lnTo>
                      <a:pt x="89" y="62"/>
                    </a:lnTo>
                    <a:lnTo>
                      <a:pt x="91" y="75"/>
                    </a:lnTo>
                    <a:lnTo>
                      <a:pt x="91" y="86"/>
                    </a:lnTo>
                    <a:lnTo>
                      <a:pt x="89" y="99"/>
                    </a:lnTo>
                    <a:lnTo>
                      <a:pt x="85" y="111"/>
                    </a:lnTo>
                    <a:lnTo>
                      <a:pt x="79" y="121"/>
                    </a:lnTo>
                    <a:lnTo>
                      <a:pt x="73" y="132"/>
                    </a:lnTo>
                    <a:lnTo>
                      <a:pt x="64" y="141"/>
                    </a:lnTo>
                    <a:lnTo>
                      <a:pt x="52" y="149"/>
                    </a:lnTo>
                    <a:lnTo>
                      <a:pt x="40" y="154"/>
                    </a:lnTo>
                    <a:lnTo>
                      <a:pt x="28" y="160"/>
                    </a:lnTo>
                    <a:lnTo>
                      <a:pt x="14" y="162"/>
                    </a:lnTo>
                    <a:lnTo>
                      <a:pt x="0" y="164"/>
                    </a:lnTo>
                    <a:lnTo>
                      <a:pt x="0" y="143"/>
                    </a:lnTo>
                    <a:lnTo>
                      <a:pt x="12" y="143"/>
                    </a:lnTo>
                    <a:lnTo>
                      <a:pt x="24" y="139"/>
                    </a:lnTo>
                    <a:lnTo>
                      <a:pt x="34" y="135"/>
                    </a:lnTo>
                    <a:lnTo>
                      <a:pt x="43" y="129"/>
                    </a:lnTo>
                    <a:lnTo>
                      <a:pt x="54" y="121"/>
                    </a:lnTo>
                    <a:lnTo>
                      <a:pt x="60" y="113"/>
                    </a:lnTo>
                    <a:lnTo>
                      <a:pt x="65" y="102"/>
                    </a:lnTo>
                    <a:lnTo>
                      <a:pt x="67" y="94"/>
                    </a:lnTo>
                    <a:lnTo>
                      <a:pt x="70" y="81"/>
                    </a:lnTo>
                    <a:lnTo>
                      <a:pt x="67" y="70"/>
                    </a:lnTo>
                    <a:lnTo>
                      <a:pt x="65" y="60"/>
                    </a:lnTo>
                    <a:lnTo>
                      <a:pt x="60" y="51"/>
                    </a:lnTo>
                    <a:lnTo>
                      <a:pt x="54" y="43"/>
                    </a:lnTo>
                    <a:lnTo>
                      <a:pt x="46" y="35"/>
                    </a:lnTo>
                    <a:lnTo>
                      <a:pt x="36" y="29"/>
                    </a:lnTo>
                    <a:lnTo>
                      <a:pt x="24" y="24"/>
                    </a:lnTo>
                    <a:lnTo>
                      <a:pt x="12"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83" name="Freeform 88">
                <a:extLst>
                  <a:ext uri="{FF2B5EF4-FFF2-40B4-BE49-F238E27FC236}">
                    <a16:creationId xmlns:a16="http://schemas.microsoft.com/office/drawing/2014/main" id="{9F100E66-E773-42B0-91F4-5F0BABDF5AEF}"/>
                  </a:ext>
                </a:extLst>
              </p:cNvPr>
              <p:cNvSpPr>
                <a:spLocks/>
              </p:cNvSpPr>
              <p:nvPr/>
            </p:nvSpPr>
            <p:spPr bwMode="auto">
              <a:xfrm>
                <a:off x="3750" y="389"/>
                <a:ext cx="77" cy="31"/>
              </a:xfrm>
              <a:custGeom>
                <a:avLst/>
                <a:gdLst>
                  <a:gd name="T0" fmla="*/ 68 w 191"/>
                  <a:gd name="T1" fmla="*/ 25 h 183"/>
                  <a:gd name="T2" fmla="*/ 67 w 191"/>
                  <a:gd name="T3" fmla="*/ 25 h 183"/>
                  <a:gd name="T4" fmla="*/ 64 w 191"/>
                  <a:gd name="T5" fmla="*/ 27 h 183"/>
                  <a:gd name="T6" fmla="*/ 60 w 191"/>
                  <a:gd name="T7" fmla="*/ 28 h 183"/>
                  <a:gd name="T8" fmla="*/ 55 w 191"/>
                  <a:gd name="T9" fmla="*/ 30 h 183"/>
                  <a:gd name="T10" fmla="*/ 50 w 191"/>
                  <a:gd name="T11" fmla="*/ 30 h 183"/>
                  <a:gd name="T12" fmla="*/ 45 w 191"/>
                  <a:gd name="T13" fmla="*/ 31 h 183"/>
                  <a:gd name="T14" fmla="*/ 39 w 191"/>
                  <a:gd name="T15" fmla="*/ 31 h 183"/>
                  <a:gd name="T16" fmla="*/ 34 w 191"/>
                  <a:gd name="T17" fmla="*/ 31 h 183"/>
                  <a:gd name="T18" fmla="*/ 28 w 191"/>
                  <a:gd name="T19" fmla="*/ 31 h 183"/>
                  <a:gd name="T20" fmla="*/ 23 w 191"/>
                  <a:gd name="T21" fmla="*/ 30 h 183"/>
                  <a:gd name="T22" fmla="*/ 18 w 191"/>
                  <a:gd name="T23" fmla="*/ 29 h 183"/>
                  <a:gd name="T24" fmla="*/ 13 w 191"/>
                  <a:gd name="T25" fmla="*/ 28 h 183"/>
                  <a:gd name="T26" fmla="*/ 8 w 191"/>
                  <a:gd name="T27" fmla="*/ 26 h 183"/>
                  <a:gd name="T28" fmla="*/ 6 w 191"/>
                  <a:gd name="T29" fmla="*/ 25 h 183"/>
                  <a:gd name="T30" fmla="*/ 3 w 191"/>
                  <a:gd name="T31" fmla="*/ 23 h 183"/>
                  <a:gd name="T32" fmla="*/ 2 w 191"/>
                  <a:gd name="T33" fmla="*/ 21 h 183"/>
                  <a:gd name="T34" fmla="*/ 0 w 191"/>
                  <a:gd name="T35" fmla="*/ 19 h 183"/>
                  <a:gd name="T36" fmla="*/ 0 w 191"/>
                  <a:gd name="T37" fmla="*/ 17 h 183"/>
                  <a:gd name="T38" fmla="*/ 0 w 191"/>
                  <a:gd name="T39" fmla="*/ 15 h 183"/>
                  <a:gd name="T40" fmla="*/ 2 w 191"/>
                  <a:gd name="T41" fmla="*/ 13 h 183"/>
                  <a:gd name="T42" fmla="*/ 4 w 191"/>
                  <a:gd name="T43" fmla="*/ 11 h 183"/>
                  <a:gd name="T44" fmla="*/ 7 w 191"/>
                  <a:gd name="T45" fmla="*/ 9 h 183"/>
                  <a:gd name="T46" fmla="*/ 11 w 191"/>
                  <a:gd name="T47" fmla="*/ 7 h 183"/>
                  <a:gd name="T48" fmla="*/ 15 w 191"/>
                  <a:gd name="T49" fmla="*/ 6 h 183"/>
                  <a:gd name="T50" fmla="*/ 17 w 191"/>
                  <a:gd name="T51" fmla="*/ 5 h 183"/>
                  <a:gd name="T52" fmla="*/ 21 w 191"/>
                  <a:gd name="T53" fmla="*/ 4 h 183"/>
                  <a:gd name="T54" fmla="*/ 25 w 191"/>
                  <a:gd name="T55" fmla="*/ 2 h 183"/>
                  <a:gd name="T56" fmla="*/ 30 w 191"/>
                  <a:gd name="T57" fmla="*/ 1 h 183"/>
                  <a:gd name="T58" fmla="*/ 36 w 191"/>
                  <a:gd name="T59" fmla="*/ 0 h 183"/>
                  <a:gd name="T60" fmla="*/ 42 w 191"/>
                  <a:gd name="T61" fmla="*/ 0 h 183"/>
                  <a:gd name="T62" fmla="*/ 47 w 191"/>
                  <a:gd name="T63" fmla="*/ 0 h 183"/>
                  <a:gd name="T64" fmla="*/ 47 w 191"/>
                  <a:gd name="T65" fmla="*/ 4 h 183"/>
                  <a:gd name="T66" fmla="*/ 42 w 191"/>
                  <a:gd name="T67" fmla="*/ 4 h 183"/>
                  <a:gd name="T68" fmla="*/ 37 w 191"/>
                  <a:gd name="T69" fmla="*/ 4 h 183"/>
                  <a:gd name="T70" fmla="*/ 33 w 191"/>
                  <a:gd name="T71" fmla="*/ 5 h 183"/>
                  <a:gd name="T72" fmla="*/ 29 w 191"/>
                  <a:gd name="T73" fmla="*/ 6 h 183"/>
                  <a:gd name="T74" fmla="*/ 25 w 191"/>
                  <a:gd name="T75" fmla="*/ 7 h 183"/>
                  <a:gd name="T76" fmla="*/ 23 w 191"/>
                  <a:gd name="T77" fmla="*/ 8 h 183"/>
                  <a:gd name="T78" fmla="*/ 20 w 191"/>
                  <a:gd name="T79" fmla="*/ 10 h 183"/>
                  <a:gd name="T80" fmla="*/ 18 w 191"/>
                  <a:gd name="T81" fmla="*/ 12 h 183"/>
                  <a:gd name="T82" fmla="*/ 77 w 191"/>
                  <a:gd name="T83" fmla="*/ 12 h 183"/>
                  <a:gd name="T84" fmla="*/ 77 w 191"/>
                  <a:gd name="T85" fmla="*/ 16 h 183"/>
                  <a:gd name="T86" fmla="*/ 18 w 191"/>
                  <a:gd name="T87" fmla="*/ 16 h 183"/>
                  <a:gd name="T88" fmla="*/ 19 w 191"/>
                  <a:gd name="T89" fmla="*/ 17 h 183"/>
                  <a:gd name="T90" fmla="*/ 21 w 191"/>
                  <a:gd name="T91" fmla="*/ 19 h 183"/>
                  <a:gd name="T92" fmla="*/ 24 w 191"/>
                  <a:gd name="T93" fmla="*/ 20 h 183"/>
                  <a:gd name="T94" fmla="*/ 27 w 191"/>
                  <a:gd name="T95" fmla="*/ 22 h 183"/>
                  <a:gd name="T96" fmla="*/ 31 w 191"/>
                  <a:gd name="T97" fmla="*/ 23 h 183"/>
                  <a:gd name="T98" fmla="*/ 35 w 191"/>
                  <a:gd name="T99" fmla="*/ 24 h 183"/>
                  <a:gd name="T100" fmla="*/ 40 w 191"/>
                  <a:gd name="T101" fmla="*/ 24 h 183"/>
                  <a:gd name="T102" fmla="*/ 45 w 191"/>
                  <a:gd name="T103" fmla="*/ 24 h 183"/>
                  <a:gd name="T104" fmla="*/ 50 w 191"/>
                  <a:gd name="T105" fmla="*/ 24 h 183"/>
                  <a:gd name="T106" fmla="*/ 54 w 191"/>
                  <a:gd name="T107" fmla="*/ 24 h 183"/>
                  <a:gd name="T108" fmla="*/ 58 w 191"/>
                  <a:gd name="T109" fmla="*/ 23 h 183"/>
                  <a:gd name="T110" fmla="*/ 68 w 191"/>
                  <a:gd name="T111" fmla="*/ 25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69" y="148"/>
                    </a:moveTo>
                    <a:lnTo>
                      <a:pt x="167" y="148"/>
                    </a:lnTo>
                    <a:lnTo>
                      <a:pt x="158" y="159"/>
                    </a:lnTo>
                    <a:lnTo>
                      <a:pt x="149" y="167"/>
                    </a:lnTo>
                    <a:lnTo>
                      <a:pt x="137" y="175"/>
                    </a:lnTo>
                    <a:lnTo>
                      <a:pt x="125" y="178"/>
                    </a:lnTo>
                    <a:lnTo>
                      <a:pt x="111" y="181"/>
                    </a:lnTo>
                    <a:lnTo>
                      <a:pt x="97" y="183"/>
                    </a:lnTo>
                    <a:lnTo>
                      <a:pt x="84" y="183"/>
                    </a:lnTo>
                    <a:lnTo>
                      <a:pt x="69" y="181"/>
                    </a:lnTo>
                    <a:lnTo>
                      <a:pt x="56" y="178"/>
                    </a:lnTo>
                    <a:lnTo>
                      <a:pt x="44" y="170"/>
                    </a:lnTo>
                    <a:lnTo>
                      <a:pt x="32" y="164"/>
                    </a:lnTo>
                    <a:lnTo>
                      <a:pt x="21" y="154"/>
                    </a:lnTo>
                    <a:lnTo>
                      <a:pt x="14" y="146"/>
                    </a:lnTo>
                    <a:lnTo>
                      <a:pt x="8" y="134"/>
                    </a:lnTo>
                    <a:lnTo>
                      <a:pt x="4" y="124"/>
                    </a:lnTo>
                    <a:lnTo>
                      <a:pt x="0" y="111"/>
                    </a:lnTo>
                    <a:lnTo>
                      <a:pt x="0" y="99"/>
                    </a:lnTo>
                    <a:lnTo>
                      <a:pt x="0" y="86"/>
                    </a:lnTo>
                    <a:lnTo>
                      <a:pt x="6" y="75"/>
                    </a:lnTo>
                    <a:lnTo>
                      <a:pt x="10" y="64"/>
                    </a:lnTo>
                    <a:lnTo>
                      <a:pt x="18" y="53"/>
                    </a:lnTo>
                    <a:lnTo>
                      <a:pt x="27" y="43"/>
                    </a:lnTo>
                    <a:lnTo>
                      <a:pt x="38" y="35"/>
                    </a:lnTo>
                    <a:lnTo>
                      <a:pt x="42" y="30"/>
                    </a:lnTo>
                    <a:lnTo>
                      <a:pt x="51" y="21"/>
                    </a:lnTo>
                    <a:lnTo>
                      <a:pt x="63" y="14"/>
                    </a:lnTo>
                    <a:lnTo>
                      <a:pt x="75" y="8"/>
                    </a:lnTo>
                    <a:lnTo>
                      <a:pt x="90" y="2"/>
                    </a:lnTo>
                    <a:lnTo>
                      <a:pt x="103" y="0"/>
                    </a:lnTo>
                    <a:lnTo>
                      <a:pt x="117" y="0"/>
                    </a:lnTo>
                    <a:lnTo>
                      <a:pt x="117" y="21"/>
                    </a:lnTo>
                    <a:lnTo>
                      <a:pt x="103" y="21"/>
                    </a:lnTo>
                    <a:lnTo>
                      <a:pt x="93" y="24"/>
                    </a:lnTo>
                    <a:lnTo>
                      <a:pt x="81" y="27"/>
                    </a:lnTo>
                    <a:lnTo>
                      <a:pt x="72" y="34"/>
                    </a:lnTo>
                    <a:lnTo>
                      <a:pt x="61" y="41"/>
                    </a:lnTo>
                    <a:lnTo>
                      <a:pt x="56" y="49"/>
                    </a:lnTo>
                    <a:lnTo>
                      <a:pt x="50" y="59"/>
                    </a:lnTo>
                    <a:lnTo>
                      <a:pt x="45" y="72"/>
                    </a:lnTo>
                    <a:lnTo>
                      <a:pt x="191" y="72"/>
                    </a:lnTo>
                    <a:lnTo>
                      <a:pt x="191" y="92"/>
                    </a:lnTo>
                    <a:lnTo>
                      <a:pt x="45" y="92"/>
                    </a:lnTo>
                    <a:lnTo>
                      <a:pt x="48" y="100"/>
                    </a:lnTo>
                    <a:lnTo>
                      <a:pt x="51" y="111"/>
                    </a:lnTo>
                    <a:lnTo>
                      <a:pt x="60" y="119"/>
                    </a:lnTo>
                    <a:lnTo>
                      <a:pt x="67" y="127"/>
                    </a:lnTo>
                    <a:lnTo>
                      <a:pt x="78" y="134"/>
                    </a:lnTo>
                    <a:lnTo>
                      <a:pt x="87" y="139"/>
                    </a:lnTo>
                    <a:lnTo>
                      <a:pt x="99" y="143"/>
                    </a:lnTo>
                    <a:lnTo>
                      <a:pt x="111" y="143"/>
                    </a:lnTo>
                    <a:lnTo>
                      <a:pt x="123" y="143"/>
                    </a:lnTo>
                    <a:lnTo>
                      <a:pt x="135" y="141"/>
                    </a:lnTo>
                    <a:lnTo>
                      <a:pt x="145" y="135"/>
                    </a:lnTo>
                    <a:lnTo>
                      <a:pt x="169"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84" name="Freeform 89">
                <a:extLst>
                  <a:ext uri="{FF2B5EF4-FFF2-40B4-BE49-F238E27FC236}">
                    <a16:creationId xmlns:a16="http://schemas.microsoft.com/office/drawing/2014/main" id="{BEA684BF-0D9A-40CC-B0EA-1BBCF7347450}"/>
                  </a:ext>
                </a:extLst>
              </p:cNvPr>
              <p:cNvSpPr>
                <a:spLocks/>
              </p:cNvSpPr>
              <p:nvPr/>
            </p:nvSpPr>
            <p:spPr bwMode="auto">
              <a:xfrm>
                <a:off x="3796" y="389"/>
                <a:ext cx="38" cy="27"/>
              </a:xfrm>
              <a:custGeom>
                <a:avLst/>
                <a:gdLst>
                  <a:gd name="T0" fmla="*/ 0 w 93"/>
                  <a:gd name="T1" fmla="*/ 0 h 164"/>
                  <a:gd name="T2" fmla="*/ 5 w 93"/>
                  <a:gd name="T3" fmla="*/ 0 h 164"/>
                  <a:gd name="T4" fmla="*/ 11 w 93"/>
                  <a:gd name="T5" fmla="*/ 0 h 164"/>
                  <a:gd name="T6" fmla="*/ 16 w 93"/>
                  <a:gd name="T7" fmla="*/ 1 h 164"/>
                  <a:gd name="T8" fmla="*/ 20 w 93"/>
                  <a:gd name="T9" fmla="*/ 2 h 164"/>
                  <a:gd name="T10" fmla="*/ 25 w 93"/>
                  <a:gd name="T11" fmla="*/ 3 h 164"/>
                  <a:gd name="T12" fmla="*/ 29 w 93"/>
                  <a:gd name="T13" fmla="*/ 5 h 164"/>
                  <a:gd name="T14" fmla="*/ 32 w 93"/>
                  <a:gd name="T15" fmla="*/ 6 h 164"/>
                  <a:gd name="T16" fmla="*/ 35 w 93"/>
                  <a:gd name="T17" fmla="*/ 8 h 164"/>
                  <a:gd name="T18" fmla="*/ 37 w 93"/>
                  <a:gd name="T19" fmla="*/ 10 h 164"/>
                  <a:gd name="T20" fmla="*/ 37 w 93"/>
                  <a:gd name="T21" fmla="*/ 12 h 164"/>
                  <a:gd name="T22" fmla="*/ 38 w 93"/>
                  <a:gd name="T23" fmla="*/ 14 h 164"/>
                  <a:gd name="T24" fmla="*/ 37 w 93"/>
                  <a:gd name="T25" fmla="*/ 16 h 164"/>
                  <a:gd name="T26" fmla="*/ 36 w 93"/>
                  <a:gd name="T27" fmla="*/ 18 h 164"/>
                  <a:gd name="T28" fmla="*/ 33 w 93"/>
                  <a:gd name="T29" fmla="*/ 20 h 164"/>
                  <a:gd name="T30" fmla="*/ 30 w 93"/>
                  <a:gd name="T31" fmla="*/ 22 h 164"/>
                  <a:gd name="T32" fmla="*/ 26 w 93"/>
                  <a:gd name="T33" fmla="*/ 23 h 164"/>
                  <a:gd name="T34" fmla="*/ 21 w 93"/>
                  <a:gd name="T35" fmla="*/ 25 h 164"/>
                  <a:gd name="T36" fmla="*/ 16 w 93"/>
                  <a:gd name="T37" fmla="*/ 25 h 164"/>
                  <a:gd name="T38" fmla="*/ 11 w 93"/>
                  <a:gd name="T39" fmla="*/ 26 h 164"/>
                  <a:gd name="T40" fmla="*/ 6 w 93"/>
                  <a:gd name="T41" fmla="*/ 27 h 164"/>
                  <a:gd name="T42" fmla="*/ 0 w 93"/>
                  <a:gd name="T43" fmla="*/ 27 h 164"/>
                  <a:gd name="T44" fmla="*/ 0 w 93"/>
                  <a:gd name="T45" fmla="*/ 24 h 164"/>
                  <a:gd name="T46" fmla="*/ 5 w 93"/>
                  <a:gd name="T47" fmla="*/ 24 h 164"/>
                  <a:gd name="T48" fmla="*/ 10 w 93"/>
                  <a:gd name="T49" fmla="*/ 23 h 164"/>
                  <a:gd name="T50" fmla="*/ 13 w 93"/>
                  <a:gd name="T51" fmla="*/ 22 h 164"/>
                  <a:gd name="T52" fmla="*/ 18 w 93"/>
                  <a:gd name="T53" fmla="*/ 21 h 164"/>
                  <a:gd name="T54" fmla="*/ 22 w 93"/>
                  <a:gd name="T55" fmla="*/ 20 h 164"/>
                  <a:gd name="T56" fmla="*/ 25 w 93"/>
                  <a:gd name="T57" fmla="*/ 19 h 164"/>
                  <a:gd name="T58" fmla="*/ 27 w 93"/>
                  <a:gd name="T59" fmla="*/ 17 h 164"/>
                  <a:gd name="T60" fmla="*/ 28 w 93"/>
                  <a:gd name="T61" fmla="*/ 15 h 164"/>
                  <a:gd name="T62" fmla="*/ 28 w 93"/>
                  <a:gd name="T63" fmla="*/ 13 h 164"/>
                  <a:gd name="T64" fmla="*/ 28 w 93"/>
                  <a:gd name="T65" fmla="*/ 12 h 164"/>
                  <a:gd name="T66" fmla="*/ 27 w 93"/>
                  <a:gd name="T67" fmla="*/ 10 h 164"/>
                  <a:gd name="T68" fmla="*/ 25 w 93"/>
                  <a:gd name="T69" fmla="*/ 8 h 164"/>
                  <a:gd name="T70" fmla="*/ 22 w 93"/>
                  <a:gd name="T71" fmla="*/ 7 h 164"/>
                  <a:gd name="T72" fmla="*/ 18 w 93"/>
                  <a:gd name="T73" fmla="*/ 6 h 164"/>
                  <a:gd name="T74" fmla="*/ 15 w 93"/>
                  <a:gd name="T75" fmla="*/ 5 h 164"/>
                  <a:gd name="T76" fmla="*/ 10 w 93"/>
                  <a:gd name="T77" fmla="*/ 4 h 164"/>
                  <a:gd name="T78" fmla="*/ 6 w 93"/>
                  <a:gd name="T79" fmla="*/ 3 h 164"/>
                  <a:gd name="T80" fmla="*/ 1 w 93"/>
                  <a:gd name="T81" fmla="*/ 3 h 164"/>
                  <a:gd name="T82" fmla="*/ 0 w 93"/>
                  <a:gd name="T83" fmla="*/ 3 h 164"/>
                  <a:gd name="T84" fmla="*/ 0 w 93"/>
                  <a:gd name="T85" fmla="*/ 0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3" h="164">
                    <a:moveTo>
                      <a:pt x="0" y="0"/>
                    </a:moveTo>
                    <a:lnTo>
                      <a:pt x="12" y="0"/>
                    </a:lnTo>
                    <a:lnTo>
                      <a:pt x="26" y="2"/>
                    </a:lnTo>
                    <a:lnTo>
                      <a:pt x="38" y="8"/>
                    </a:lnTo>
                    <a:lnTo>
                      <a:pt x="50" y="13"/>
                    </a:lnTo>
                    <a:lnTo>
                      <a:pt x="62" y="21"/>
                    </a:lnTo>
                    <a:lnTo>
                      <a:pt x="72" y="29"/>
                    </a:lnTo>
                    <a:lnTo>
                      <a:pt x="79" y="39"/>
                    </a:lnTo>
                    <a:lnTo>
                      <a:pt x="85" y="49"/>
                    </a:lnTo>
                    <a:lnTo>
                      <a:pt x="90" y="62"/>
                    </a:lnTo>
                    <a:lnTo>
                      <a:pt x="91" y="75"/>
                    </a:lnTo>
                    <a:lnTo>
                      <a:pt x="93" y="86"/>
                    </a:lnTo>
                    <a:lnTo>
                      <a:pt x="91" y="99"/>
                    </a:lnTo>
                    <a:lnTo>
                      <a:pt x="87" y="111"/>
                    </a:lnTo>
                    <a:lnTo>
                      <a:pt x="81" y="121"/>
                    </a:lnTo>
                    <a:lnTo>
                      <a:pt x="73" y="132"/>
                    </a:lnTo>
                    <a:lnTo>
                      <a:pt x="63" y="141"/>
                    </a:lnTo>
                    <a:lnTo>
                      <a:pt x="51" y="149"/>
                    </a:lnTo>
                    <a:lnTo>
                      <a:pt x="39" y="154"/>
                    </a:lnTo>
                    <a:lnTo>
                      <a:pt x="27" y="160"/>
                    </a:lnTo>
                    <a:lnTo>
                      <a:pt x="14" y="162"/>
                    </a:lnTo>
                    <a:lnTo>
                      <a:pt x="0" y="164"/>
                    </a:lnTo>
                    <a:lnTo>
                      <a:pt x="0" y="143"/>
                    </a:lnTo>
                    <a:lnTo>
                      <a:pt x="12" y="143"/>
                    </a:lnTo>
                    <a:lnTo>
                      <a:pt x="24" y="139"/>
                    </a:lnTo>
                    <a:lnTo>
                      <a:pt x="33" y="135"/>
                    </a:lnTo>
                    <a:lnTo>
                      <a:pt x="44" y="129"/>
                    </a:lnTo>
                    <a:lnTo>
                      <a:pt x="54" y="121"/>
                    </a:lnTo>
                    <a:lnTo>
                      <a:pt x="60" y="113"/>
                    </a:lnTo>
                    <a:lnTo>
                      <a:pt x="66" y="102"/>
                    </a:lnTo>
                    <a:lnTo>
                      <a:pt x="69" y="94"/>
                    </a:lnTo>
                    <a:lnTo>
                      <a:pt x="69" y="81"/>
                    </a:lnTo>
                    <a:lnTo>
                      <a:pt x="69" y="70"/>
                    </a:lnTo>
                    <a:lnTo>
                      <a:pt x="66" y="60"/>
                    </a:lnTo>
                    <a:lnTo>
                      <a:pt x="60" y="51"/>
                    </a:lnTo>
                    <a:lnTo>
                      <a:pt x="54" y="43"/>
                    </a:lnTo>
                    <a:lnTo>
                      <a:pt x="45" y="35"/>
                    </a:lnTo>
                    <a:lnTo>
                      <a:pt x="36" y="29"/>
                    </a:lnTo>
                    <a:lnTo>
                      <a:pt x="24" y="24"/>
                    </a:lnTo>
                    <a:lnTo>
                      <a:pt x="14" y="21"/>
                    </a:lnTo>
                    <a:lnTo>
                      <a:pt x="2"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85" name="Freeform 90">
                <a:extLst>
                  <a:ext uri="{FF2B5EF4-FFF2-40B4-BE49-F238E27FC236}">
                    <a16:creationId xmlns:a16="http://schemas.microsoft.com/office/drawing/2014/main" id="{56E69660-7347-4BA2-8F6C-9620CD3E92FE}"/>
                  </a:ext>
                </a:extLst>
              </p:cNvPr>
              <p:cNvSpPr>
                <a:spLocks/>
              </p:cNvSpPr>
              <p:nvPr/>
            </p:nvSpPr>
            <p:spPr bwMode="auto">
              <a:xfrm>
                <a:off x="1738" y="640"/>
                <a:ext cx="76" cy="30"/>
              </a:xfrm>
              <a:custGeom>
                <a:avLst/>
                <a:gdLst>
                  <a:gd name="T0" fmla="*/ 67 w 190"/>
                  <a:gd name="T1" fmla="*/ 24 h 183"/>
                  <a:gd name="T2" fmla="*/ 67 w 190"/>
                  <a:gd name="T3" fmla="*/ 24 h 183"/>
                  <a:gd name="T4" fmla="*/ 64 w 190"/>
                  <a:gd name="T5" fmla="*/ 26 h 183"/>
                  <a:gd name="T6" fmla="*/ 60 w 190"/>
                  <a:gd name="T7" fmla="*/ 27 h 183"/>
                  <a:gd name="T8" fmla="*/ 55 w 190"/>
                  <a:gd name="T9" fmla="*/ 29 h 183"/>
                  <a:gd name="T10" fmla="*/ 49 w 190"/>
                  <a:gd name="T11" fmla="*/ 29 h 183"/>
                  <a:gd name="T12" fmla="*/ 44 w 190"/>
                  <a:gd name="T13" fmla="*/ 30 h 183"/>
                  <a:gd name="T14" fmla="*/ 38 w 190"/>
                  <a:gd name="T15" fmla="*/ 30 h 183"/>
                  <a:gd name="T16" fmla="*/ 33 w 190"/>
                  <a:gd name="T17" fmla="*/ 30 h 183"/>
                  <a:gd name="T18" fmla="*/ 27 w 190"/>
                  <a:gd name="T19" fmla="*/ 30 h 183"/>
                  <a:gd name="T20" fmla="*/ 22 w 190"/>
                  <a:gd name="T21" fmla="*/ 29 h 183"/>
                  <a:gd name="T22" fmla="*/ 17 w 190"/>
                  <a:gd name="T23" fmla="*/ 28 h 183"/>
                  <a:gd name="T24" fmla="*/ 12 w 190"/>
                  <a:gd name="T25" fmla="*/ 27 h 183"/>
                  <a:gd name="T26" fmla="*/ 9 w 190"/>
                  <a:gd name="T27" fmla="*/ 25 h 183"/>
                  <a:gd name="T28" fmla="*/ 6 w 190"/>
                  <a:gd name="T29" fmla="*/ 24 h 183"/>
                  <a:gd name="T30" fmla="*/ 3 w 190"/>
                  <a:gd name="T31" fmla="*/ 22 h 183"/>
                  <a:gd name="T32" fmla="*/ 1 w 190"/>
                  <a:gd name="T33" fmla="*/ 20 h 183"/>
                  <a:gd name="T34" fmla="*/ 0 w 190"/>
                  <a:gd name="T35" fmla="*/ 18 h 183"/>
                  <a:gd name="T36" fmla="*/ 0 w 190"/>
                  <a:gd name="T37" fmla="*/ 16 h 183"/>
                  <a:gd name="T38" fmla="*/ 0 w 190"/>
                  <a:gd name="T39" fmla="*/ 14 h 183"/>
                  <a:gd name="T40" fmla="*/ 2 w 190"/>
                  <a:gd name="T41" fmla="*/ 12 h 183"/>
                  <a:gd name="T42" fmla="*/ 4 w 190"/>
                  <a:gd name="T43" fmla="*/ 10 h 183"/>
                  <a:gd name="T44" fmla="*/ 7 w 190"/>
                  <a:gd name="T45" fmla="*/ 9 h 183"/>
                  <a:gd name="T46" fmla="*/ 10 w 190"/>
                  <a:gd name="T47" fmla="*/ 7 h 183"/>
                  <a:gd name="T48" fmla="*/ 15 w 190"/>
                  <a:gd name="T49" fmla="*/ 6 h 183"/>
                  <a:gd name="T50" fmla="*/ 17 w 190"/>
                  <a:gd name="T51" fmla="*/ 5 h 183"/>
                  <a:gd name="T52" fmla="*/ 21 w 190"/>
                  <a:gd name="T53" fmla="*/ 3 h 183"/>
                  <a:gd name="T54" fmla="*/ 24 w 190"/>
                  <a:gd name="T55" fmla="*/ 2 h 183"/>
                  <a:gd name="T56" fmla="*/ 30 w 190"/>
                  <a:gd name="T57" fmla="*/ 1 h 183"/>
                  <a:gd name="T58" fmla="*/ 35 w 190"/>
                  <a:gd name="T59" fmla="*/ 0 h 183"/>
                  <a:gd name="T60" fmla="*/ 40 w 190"/>
                  <a:gd name="T61" fmla="*/ 0 h 183"/>
                  <a:gd name="T62" fmla="*/ 46 w 190"/>
                  <a:gd name="T63" fmla="*/ 0 h 183"/>
                  <a:gd name="T64" fmla="*/ 46 w 190"/>
                  <a:gd name="T65" fmla="*/ 3 h 183"/>
                  <a:gd name="T66" fmla="*/ 41 w 190"/>
                  <a:gd name="T67" fmla="*/ 3 h 183"/>
                  <a:gd name="T68" fmla="*/ 36 w 190"/>
                  <a:gd name="T69" fmla="*/ 4 h 183"/>
                  <a:gd name="T70" fmla="*/ 33 w 190"/>
                  <a:gd name="T71" fmla="*/ 5 h 183"/>
                  <a:gd name="T72" fmla="*/ 28 w 190"/>
                  <a:gd name="T73" fmla="*/ 5 h 183"/>
                  <a:gd name="T74" fmla="*/ 24 w 190"/>
                  <a:gd name="T75" fmla="*/ 7 h 183"/>
                  <a:gd name="T76" fmla="*/ 22 w 190"/>
                  <a:gd name="T77" fmla="*/ 8 h 183"/>
                  <a:gd name="T78" fmla="*/ 20 w 190"/>
                  <a:gd name="T79" fmla="*/ 10 h 183"/>
                  <a:gd name="T80" fmla="*/ 17 w 190"/>
                  <a:gd name="T81" fmla="*/ 12 h 183"/>
                  <a:gd name="T82" fmla="*/ 76 w 190"/>
                  <a:gd name="T83" fmla="*/ 12 h 183"/>
                  <a:gd name="T84" fmla="*/ 76 w 190"/>
                  <a:gd name="T85" fmla="*/ 15 h 183"/>
                  <a:gd name="T86" fmla="*/ 17 w 190"/>
                  <a:gd name="T87" fmla="*/ 15 h 183"/>
                  <a:gd name="T88" fmla="*/ 19 w 190"/>
                  <a:gd name="T89" fmla="*/ 16 h 183"/>
                  <a:gd name="T90" fmla="*/ 21 w 190"/>
                  <a:gd name="T91" fmla="*/ 18 h 183"/>
                  <a:gd name="T92" fmla="*/ 23 w 190"/>
                  <a:gd name="T93" fmla="*/ 20 h 183"/>
                  <a:gd name="T94" fmla="*/ 26 w 190"/>
                  <a:gd name="T95" fmla="*/ 21 h 183"/>
                  <a:gd name="T96" fmla="*/ 30 w 190"/>
                  <a:gd name="T97" fmla="*/ 22 h 183"/>
                  <a:gd name="T98" fmla="*/ 35 w 190"/>
                  <a:gd name="T99" fmla="*/ 23 h 183"/>
                  <a:gd name="T100" fmla="*/ 40 w 190"/>
                  <a:gd name="T101" fmla="*/ 23 h 183"/>
                  <a:gd name="T102" fmla="*/ 44 w 190"/>
                  <a:gd name="T103" fmla="*/ 23 h 183"/>
                  <a:gd name="T104" fmla="*/ 49 w 190"/>
                  <a:gd name="T105" fmla="*/ 23 h 183"/>
                  <a:gd name="T106" fmla="*/ 54 w 190"/>
                  <a:gd name="T107" fmla="*/ 23 h 183"/>
                  <a:gd name="T108" fmla="*/ 58 w 190"/>
                  <a:gd name="T109" fmla="*/ 22 h 183"/>
                  <a:gd name="T110" fmla="*/ 67 w 190"/>
                  <a:gd name="T111" fmla="*/ 24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0" h="183">
                    <a:moveTo>
                      <a:pt x="168" y="148"/>
                    </a:moveTo>
                    <a:lnTo>
                      <a:pt x="167" y="148"/>
                    </a:lnTo>
                    <a:lnTo>
                      <a:pt x="159" y="158"/>
                    </a:lnTo>
                    <a:lnTo>
                      <a:pt x="149" y="167"/>
                    </a:lnTo>
                    <a:lnTo>
                      <a:pt x="137" y="174"/>
                    </a:lnTo>
                    <a:lnTo>
                      <a:pt x="123" y="178"/>
                    </a:lnTo>
                    <a:lnTo>
                      <a:pt x="109" y="181"/>
                    </a:lnTo>
                    <a:lnTo>
                      <a:pt x="95" y="183"/>
                    </a:lnTo>
                    <a:lnTo>
                      <a:pt x="82" y="183"/>
                    </a:lnTo>
                    <a:lnTo>
                      <a:pt x="67" y="181"/>
                    </a:lnTo>
                    <a:lnTo>
                      <a:pt x="55" y="178"/>
                    </a:lnTo>
                    <a:lnTo>
                      <a:pt x="43" y="170"/>
                    </a:lnTo>
                    <a:lnTo>
                      <a:pt x="31" y="163"/>
                    </a:lnTo>
                    <a:lnTo>
                      <a:pt x="22" y="154"/>
                    </a:lnTo>
                    <a:lnTo>
                      <a:pt x="14" y="146"/>
                    </a:lnTo>
                    <a:lnTo>
                      <a:pt x="8" y="133"/>
                    </a:lnTo>
                    <a:lnTo>
                      <a:pt x="2" y="123"/>
                    </a:lnTo>
                    <a:lnTo>
                      <a:pt x="0" y="111"/>
                    </a:lnTo>
                    <a:lnTo>
                      <a:pt x="0" y="98"/>
                    </a:lnTo>
                    <a:lnTo>
                      <a:pt x="0" y="86"/>
                    </a:lnTo>
                    <a:lnTo>
                      <a:pt x="4" y="74"/>
                    </a:lnTo>
                    <a:lnTo>
                      <a:pt x="10" y="63"/>
                    </a:lnTo>
                    <a:lnTo>
                      <a:pt x="18" y="52"/>
                    </a:lnTo>
                    <a:lnTo>
                      <a:pt x="25" y="44"/>
                    </a:lnTo>
                    <a:lnTo>
                      <a:pt x="37" y="35"/>
                    </a:lnTo>
                    <a:lnTo>
                      <a:pt x="42" y="30"/>
                    </a:lnTo>
                    <a:lnTo>
                      <a:pt x="52" y="21"/>
                    </a:lnTo>
                    <a:lnTo>
                      <a:pt x="61" y="14"/>
                    </a:lnTo>
                    <a:lnTo>
                      <a:pt x="76" y="8"/>
                    </a:lnTo>
                    <a:lnTo>
                      <a:pt x="88" y="3"/>
                    </a:lnTo>
                    <a:lnTo>
                      <a:pt x="101" y="0"/>
                    </a:lnTo>
                    <a:lnTo>
                      <a:pt x="115" y="0"/>
                    </a:lnTo>
                    <a:lnTo>
                      <a:pt x="115" y="21"/>
                    </a:lnTo>
                    <a:lnTo>
                      <a:pt x="103" y="21"/>
                    </a:lnTo>
                    <a:lnTo>
                      <a:pt x="91" y="23"/>
                    </a:lnTo>
                    <a:lnTo>
                      <a:pt x="82" y="28"/>
                    </a:lnTo>
                    <a:lnTo>
                      <a:pt x="70" y="33"/>
                    </a:lnTo>
                    <a:lnTo>
                      <a:pt x="61" y="41"/>
                    </a:lnTo>
                    <a:lnTo>
                      <a:pt x="54" y="49"/>
                    </a:lnTo>
                    <a:lnTo>
                      <a:pt x="49" y="58"/>
                    </a:lnTo>
                    <a:lnTo>
                      <a:pt x="43" y="73"/>
                    </a:lnTo>
                    <a:lnTo>
                      <a:pt x="190" y="73"/>
                    </a:lnTo>
                    <a:lnTo>
                      <a:pt x="190" y="92"/>
                    </a:lnTo>
                    <a:lnTo>
                      <a:pt x="43" y="92"/>
                    </a:lnTo>
                    <a:lnTo>
                      <a:pt x="48" y="100"/>
                    </a:lnTo>
                    <a:lnTo>
                      <a:pt x="52" y="111"/>
                    </a:lnTo>
                    <a:lnTo>
                      <a:pt x="58" y="119"/>
                    </a:lnTo>
                    <a:lnTo>
                      <a:pt x="65" y="127"/>
                    </a:lnTo>
                    <a:lnTo>
                      <a:pt x="76" y="133"/>
                    </a:lnTo>
                    <a:lnTo>
                      <a:pt x="88" y="138"/>
                    </a:lnTo>
                    <a:lnTo>
                      <a:pt x="99" y="143"/>
                    </a:lnTo>
                    <a:lnTo>
                      <a:pt x="111" y="143"/>
                    </a:lnTo>
                    <a:lnTo>
                      <a:pt x="123" y="143"/>
                    </a:lnTo>
                    <a:lnTo>
                      <a:pt x="135" y="141"/>
                    </a:lnTo>
                    <a:lnTo>
                      <a:pt x="144" y="135"/>
                    </a:lnTo>
                    <a:lnTo>
                      <a:pt x="168"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86" name="Freeform 91">
                <a:extLst>
                  <a:ext uri="{FF2B5EF4-FFF2-40B4-BE49-F238E27FC236}">
                    <a16:creationId xmlns:a16="http://schemas.microsoft.com/office/drawing/2014/main" id="{C34DB0F1-6D9C-4125-ABC0-E267CDCFB0DF}"/>
                  </a:ext>
                </a:extLst>
              </p:cNvPr>
              <p:cNvSpPr>
                <a:spLocks/>
              </p:cNvSpPr>
              <p:nvPr/>
            </p:nvSpPr>
            <p:spPr bwMode="auto">
              <a:xfrm>
                <a:off x="1784" y="640"/>
                <a:ext cx="36" cy="27"/>
              </a:xfrm>
              <a:custGeom>
                <a:avLst/>
                <a:gdLst>
                  <a:gd name="T0" fmla="*/ 0 w 91"/>
                  <a:gd name="T1" fmla="*/ 0 h 163"/>
                  <a:gd name="T2" fmla="*/ 5 w 91"/>
                  <a:gd name="T3" fmla="*/ 0 h 163"/>
                  <a:gd name="T4" fmla="*/ 10 w 91"/>
                  <a:gd name="T5" fmla="*/ 0 h 163"/>
                  <a:gd name="T6" fmla="*/ 15 w 91"/>
                  <a:gd name="T7" fmla="*/ 1 h 163"/>
                  <a:gd name="T8" fmla="*/ 19 w 91"/>
                  <a:gd name="T9" fmla="*/ 2 h 163"/>
                  <a:gd name="T10" fmla="*/ 24 w 91"/>
                  <a:gd name="T11" fmla="*/ 3 h 163"/>
                  <a:gd name="T12" fmla="*/ 28 w 91"/>
                  <a:gd name="T13" fmla="*/ 5 h 163"/>
                  <a:gd name="T14" fmla="*/ 31 w 91"/>
                  <a:gd name="T15" fmla="*/ 7 h 163"/>
                  <a:gd name="T16" fmla="*/ 34 w 91"/>
                  <a:gd name="T17" fmla="*/ 8 h 163"/>
                  <a:gd name="T18" fmla="*/ 35 w 91"/>
                  <a:gd name="T19" fmla="*/ 10 h 163"/>
                  <a:gd name="T20" fmla="*/ 36 w 91"/>
                  <a:gd name="T21" fmla="*/ 12 h 163"/>
                  <a:gd name="T22" fmla="*/ 36 w 91"/>
                  <a:gd name="T23" fmla="*/ 14 h 163"/>
                  <a:gd name="T24" fmla="*/ 35 w 91"/>
                  <a:gd name="T25" fmla="*/ 16 h 163"/>
                  <a:gd name="T26" fmla="*/ 34 w 91"/>
                  <a:gd name="T27" fmla="*/ 18 h 163"/>
                  <a:gd name="T28" fmla="*/ 31 w 91"/>
                  <a:gd name="T29" fmla="*/ 20 h 163"/>
                  <a:gd name="T30" fmla="*/ 29 w 91"/>
                  <a:gd name="T31" fmla="*/ 22 h 163"/>
                  <a:gd name="T32" fmla="*/ 25 w 91"/>
                  <a:gd name="T33" fmla="*/ 23 h 163"/>
                  <a:gd name="T34" fmla="*/ 21 w 91"/>
                  <a:gd name="T35" fmla="*/ 25 h 163"/>
                  <a:gd name="T36" fmla="*/ 16 w 91"/>
                  <a:gd name="T37" fmla="*/ 26 h 163"/>
                  <a:gd name="T38" fmla="*/ 11 w 91"/>
                  <a:gd name="T39" fmla="*/ 27 h 163"/>
                  <a:gd name="T40" fmla="*/ 6 w 91"/>
                  <a:gd name="T41" fmla="*/ 27 h 163"/>
                  <a:gd name="T42" fmla="*/ 0 w 91"/>
                  <a:gd name="T43" fmla="*/ 27 h 163"/>
                  <a:gd name="T44" fmla="*/ 0 w 91"/>
                  <a:gd name="T45" fmla="*/ 24 h 163"/>
                  <a:gd name="T46" fmla="*/ 5 w 91"/>
                  <a:gd name="T47" fmla="*/ 24 h 163"/>
                  <a:gd name="T48" fmla="*/ 9 w 91"/>
                  <a:gd name="T49" fmla="*/ 23 h 163"/>
                  <a:gd name="T50" fmla="*/ 13 w 91"/>
                  <a:gd name="T51" fmla="*/ 22 h 163"/>
                  <a:gd name="T52" fmla="*/ 17 w 91"/>
                  <a:gd name="T53" fmla="*/ 21 h 163"/>
                  <a:gd name="T54" fmla="*/ 21 w 91"/>
                  <a:gd name="T55" fmla="*/ 20 h 163"/>
                  <a:gd name="T56" fmla="*/ 24 w 91"/>
                  <a:gd name="T57" fmla="*/ 19 h 163"/>
                  <a:gd name="T58" fmla="*/ 26 w 91"/>
                  <a:gd name="T59" fmla="*/ 17 h 163"/>
                  <a:gd name="T60" fmla="*/ 27 w 91"/>
                  <a:gd name="T61" fmla="*/ 15 h 163"/>
                  <a:gd name="T62" fmla="*/ 28 w 91"/>
                  <a:gd name="T63" fmla="*/ 13 h 163"/>
                  <a:gd name="T64" fmla="*/ 27 w 91"/>
                  <a:gd name="T65" fmla="*/ 12 h 163"/>
                  <a:gd name="T66" fmla="*/ 26 w 91"/>
                  <a:gd name="T67" fmla="*/ 10 h 163"/>
                  <a:gd name="T68" fmla="*/ 24 w 91"/>
                  <a:gd name="T69" fmla="*/ 8 h 163"/>
                  <a:gd name="T70" fmla="*/ 21 w 91"/>
                  <a:gd name="T71" fmla="*/ 7 h 163"/>
                  <a:gd name="T72" fmla="*/ 18 w 91"/>
                  <a:gd name="T73" fmla="*/ 6 h 163"/>
                  <a:gd name="T74" fmla="*/ 14 w 91"/>
                  <a:gd name="T75" fmla="*/ 5 h 163"/>
                  <a:gd name="T76" fmla="*/ 9 w 91"/>
                  <a:gd name="T77" fmla="*/ 4 h 163"/>
                  <a:gd name="T78" fmla="*/ 5 w 91"/>
                  <a:gd name="T79" fmla="*/ 3 h 163"/>
                  <a:gd name="T80" fmla="*/ 0 w 91"/>
                  <a:gd name="T81" fmla="*/ 3 h 163"/>
                  <a:gd name="T82" fmla="*/ 0 w 91"/>
                  <a:gd name="T83" fmla="*/ 3 h 163"/>
                  <a:gd name="T84" fmla="*/ 0 w 91"/>
                  <a:gd name="T85" fmla="*/ 0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 h="163">
                    <a:moveTo>
                      <a:pt x="0" y="0"/>
                    </a:moveTo>
                    <a:lnTo>
                      <a:pt x="12" y="0"/>
                    </a:lnTo>
                    <a:lnTo>
                      <a:pt x="25" y="3"/>
                    </a:lnTo>
                    <a:lnTo>
                      <a:pt x="37" y="8"/>
                    </a:lnTo>
                    <a:lnTo>
                      <a:pt x="49" y="13"/>
                    </a:lnTo>
                    <a:lnTo>
                      <a:pt x="61" y="21"/>
                    </a:lnTo>
                    <a:lnTo>
                      <a:pt x="71" y="30"/>
                    </a:lnTo>
                    <a:lnTo>
                      <a:pt x="79" y="41"/>
                    </a:lnTo>
                    <a:lnTo>
                      <a:pt x="85" y="51"/>
                    </a:lnTo>
                    <a:lnTo>
                      <a:pt x="89" y="63"/>
                    </a:lnTo>
                    <a:lnTo>
                      <a:pt x="91" y="74"/>
                    </a:lnTo>
                    <a:lnTo>
                      <a:pt x="91" y="86"/>
                    </a:lnTo>
                    <a:lnTo>
                      <a:pt x="89" y="98"/>
                    </a:lnTo>
                    <a:lnTo>
                      <a:pt x="85" y="111"/>
                    </a:lnTo>
                    <a:lnTo>
                      <a:pt x="79" y="121"/>
                    </a:lnTo>
                    <a:lnTo>
                      <a:pt x="73" y="132"/>
                    </a:lnTo>
                    <a:lnTo>
                      <a:pt x="64" y="141"/>
                    </a:lnTo>
                    <a:lnTo>
                      <a:pt x="52" y="149"/>
                    </a:lnTo>
                    <a:lnTo>
                      <a:pt x="40" y="154"/>
                    </a:lnTo>
                    <a:lnTo>
                      <a:pt x="28" y="160"/>
                    </a:lnTo>
                    <a:lnTo>
                      <a:pt x="14" y="162"/>
                    </a:lnTo>
                    <a:lnTo>
                      <a:pt x="0" y="163"/>
                    </a:lnTo>
                    <a:lnTo>
                      <a:pt x="0" y="143"/>
                    </a:lnTo>
                    <a:lnTo>
                      <a:pt x="12" y="143"/>
                    </a:lnTo>
                    <a:lnTo>
                      <a:pt x="24" y="138"/>
                    </a:lnTo>
                    <a:lnTo>
                      <a:pt x="34" y="135"/>
                    </a:lnTo>
                    <a:lnTo>
                      <a:pt x="43" y="128"/>
                    </a:lnTo>
                    <a:lnTo>
                      <a:pt x="54" y="121"/>
                    </a:lnTo>
                    <a:lnTo>
                      <a:pt x="60" y="113"/>
                    </a:lnTo>
                    <a:lnTo>
                      <a:pt x="65" y="102"/>
                    </a:lnTo>
                    <a:lnTo>
                      <a:pt x="67" y="93"/>
                    </a:lnTo>
                    <a:lnTo>
                      <a:pt x="70" y="81"/>
                    </a:lnTo>
                    <a:lnTo>
                      <a:pt x="67" y="73"/>
                    </a:lnTo>
                    <a:lnTo>
                      <a:pt x="65" y="62"/>
                    </a:lnTo>
                    <a:lnTo>
                      <a:pt x="60" y="51"/>
                    </a:lnTo>
                    <a:lnTo>
                      <a:pt x="54" y="43"/>
                    </a:lnTo>
                    <a:lnTo>
                      <a:pt x="46" y="35"/>
                    </a:lnTo>
                    <a:lnTo>
                      <a:pt x="36" y="28"/>
                    </a:lnTo>
                    <a:lnTo>
                      <a:pt x="24" y="25"/>
                    </a:lnTo>
                    <a:lnTo>
                      <a:pt x="12"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87" name="Freeform 92">
                <a:extLst>
                  <a:ext uri="{FF2B5EF4-FFF2-40B4-BE49-F238E27FC236}">
                    <a16:creationId xmlns:a16="http://schemas.microsoft.com/office/drawing/2014/main" id="{F0177A3C-2B92-460A-ADE0-1B851E853832}"/>
                  </a:ext>
                </a:extLst>
              </p:cNvPr>
              <p:cNvSpPr>
                <a:spLocks/>
              </p:cNvSpPr>
              <p:nvPr/>
            </p:nvSpPr>
            <p:spPr bwMode="auto">
              <a:xfrm>
                <a:off x="3750" y="640"/>
                <a:ext cx="77" cy="30"/>
              </a:xfrm>
              <a:custGeom>
                <a:avLst/>
                <a:gdLst>
                  <a:gd name="T0" fmla="*/ 68 w 191"/>
                  <a:gd name="T1" fmla="*/ 24 h 183"/>
                  <a:gd name="T2" fmla="*/ 67 w 191"/>
                  <a:gd name="T3" fmla="*/ 24 h 183"/>
                  <a:gd name="T4" fmla="*/ 64 w 191"/>
                  <a:gd name="T5" fmla="*/ 26 h 183"/>
                  <a:gd name="T6" fmla="*/ 60 w 191"/>
                  <a:gd name="T7" fmla="*/ 27 h 183"/>
                  <a:gd name="T8" fmla="*/ 55 w 191"/>
                  <a:gd name="T9" fmla="*/ 29 h 183"/>
                  <a:gd name="T10" fmla="*/ 50 w 191"/>
                  <a:gd name="T11" fmla="*/ 29 h 183"/>
                  <a:gd name="T12" fmla="*/ 45 w 191"/>
                  <a:gd name="T13" fmla="*/ 30 h 183"/>
                  <a:gd name="T14" fmla="*/ 39 w 191"/>
                  <a:gd name="T15" fmla="*/ 30 h 183"/>
                  <a:gd name="T16" fmla="*/ 34 w 191"/>
                  <a:gd name="T17" fmla="*/ 30 h 183"/>
                  <a:gd name="T18" fmla="*/ 28 w 191"/>
                  <a:gd name="T19" fmla="*/ 30 h 183"/>
                  <a:gd name="T20" fmla="*/ 23 w 191"/>
                  <a:gd name="T21" fmla="*/ 29 h 183"/>
                  <a:gd name="T22" fmla="*/ 18 w 191"/>
                  <a:gd name="T23" fmla="*/ 28 h 183"/>
                  <a:gd name="T24" fmla="*/ 13 w 191"/>
                  <a:gd name="T25" fmla="*/ 27 h 183"/>
                  <a:gd name="T26" fmla="*/ 8 w 191"/>
                  <a:gd name="T27" fmla="*/ 25 h 183"/>
                  <a:gd name="T28" fmla="*/ 6 w 191"/>
                  <a:gd name="T29" fmla="*/ 24 h 183"/>
                  <a:gd name="T30" fmla="*/ 3 w 191"/>
                  <a:gd name="T31" fmla="*/ 22 h 183"/>
                  <a:gd name="T32" fmla="*/ 2 w 191"/>
                  <a:gd name="T33" fmla="*/ 20 h 183"/>
                  <a:gd name="T34" fmla="*/ 0 w 191"/>
                  <a:gd name="T35" fmla="*/ 18 h 183"/>
                  <a:gd name="T36" fmla="*/ 0 w 191"/>
                  <a:gd name="T37" fmla="*/ 16 h 183"/>
                  <a:gd name="T38" fmla="*/ 0 w 191"/>
                  <a:gd name="T39" fmla="*/ 14 h 183"/>
                  <a:gd name="T40" fmla="*/ 2 w 191"/>
                  <a:gd name="T41" fmla="*/ 12 h 183"/>
                  <a:gd name="T42" fmla="*/ 4 w 191"/>
                  <a:gd name="T43" fmla="*/ 10 h 183"/>
                  <a:gd name="T44" fmla="*/ 7 w 191"/>
                  <a:gd name="T45" fmla="*/ 9 h 183"/>
                  <a:gd name="T46" fmla="*/ 11 w 191"/>
                  <a:gd name="T47" fmla="*/ 7 h 183"/>
                  <a:gd name="T48" fmla="*/ 15 w 191"/>
                  <a:gd name="T49" fmla="*/ 6 h 183"/>
                  <a:gd name="T50" fmla="*/ 17 w 191"/>
                  <a:gd name="T51" fmla="*/ 5 h 183"/>
                  <a:gd name="T52" fmla="*/ 21 w 191"/>
                  <a:gd name="T53" fmla="*/ 3 h 183"/>
                  <a:gd name="T54" fmla="*/ 25 w 191"/>
                  <a:gd name="T55" fmla="*/ 2 h 183"/>
                  <a:gd name="T56" fmla="*/ 30 w 191"/>
                  <a:gd name="T57" fmla="*/ 1 h 183"/>
                  <a:gd name="T58" fmla="*/ 36 w 191"/>
                  <a:gd name="T59" fmla="*/ 0 h 183"/>
                  <a:gd name="T60" fmla="*/ 42 w 191"/>
                  <a:gd name="T61" fmla="*/ 0 h 183"/>
                  <a:gd name="T62" fmla="*/ 47 w 191"/>
                  <a:gd name="T63" fmla="*/ 0 h 183"/>
                  <a:gd name="T64" fmla="*/ 47 w 191"/>
                  <a:gd name="T65" fmla="*/ 3 h 183"/>
                  <a:gd name="T66" fmla="*/ 42 w 191"/>
                  <a:gd name="T67" fmla="*/ 3 h 183"/>
                  <a:gd name="T68" fmla="*/ 37 w 191"/>
                  <a:gd name="T69" fmla="*/ 4 h 183"/>
                  <a:gd name="T70" fmla="*/ 33 w 191"/>
                  <a:gd name="T71" fmla="*/ 5 h 183"/>
                  <a:gd name="T72" fmla="*/ 29 w 191"/>
                  <a:gd name="T73" fmla="*/ 5 h 183"/>
                  <a:gd name="T74" fmla="*/ 25 w 191"/>
                  <a:gd name="T75" fmla="*/ 7 h 183"/>
                  <a:gd name="T76" fmla="*/ 23 w 191"/>
                  <a:gd name="T77" fmla="*/ 8 h 183"/>
                  <a:gd name="T78" fmla="*/ 20 w 191"/>
                  <a:gd name="T79" fmla="*/ 10 h 183"/>
                  <a:gd name="T80" fmla="*/ 18 w 191"/>
                  <a:gd name="T81" fmla="*/ 12 h 183"/>
                  <a:gd name="T82" fmla="*/ 77 w 191"/>
                  <a:gd name="T83" fmla="*/ 12 h 183"/>
                  <a:gd name="T84" fmla="*/ 77 w 191"/>
                  <a:gd name="T85" fmla="*/ 15 h 183"/>
                  <a:gd name="T86" fmla="*/ 18 w 191"/>
                  <a:gd name="T87" fmla="*/ 15 h 183"/>
                  <a:gd name="T88" fmla="*/ 19 w 191"/>
                  <a:gd name="T89" fmla="*/ 16 h 183"/>
                  <a:gd name="T90" fmla="*/ 21 w 191"/>
                  <a:gd name="T91" fmla="*/ 18 h 183"/>
                  <a:gd name="T92" fmla="*/ 24 w 191"/>
                  <a:gd name="T93" fmla="*/ 20 h 183"/>
                  <a:gd name="T94" fmla="*/ 27 w 191"/>
                  <a:gd name="T95" fmla="*/ 21 h 183"/>
                  <a:gd name="T96" fmla="*/ 31 w 191"/>
                  <a:gd name="T97" fmla="*/ 22 h 183"/>
                  <a:gd name="T98" fmla="*/ 35 w 191"/>
                  <a:gd name="T99" fmla="*/ 23 h 183"/>
                  <a:gd name="T100" fmla="*/ 40 w 191"/>
                  <a:gd name="T101" fmla="*/ 23 h 183"/>
                  <a:gd name="T102" fmla="*/ 45 w 191"/>
                  <a:gd name="T103" fmla="*/ 23 h 183"/>
                  <a:gd name="T104" fmla="*/ 50 w 191"/>
                  <a:gd name="T105" fmla="*/ 23 h 183"/>
                  <a:gd name="T106" fmla="*/ 54 w 191"/>
                  <a:gd name="T107" fmla="*/ 23 h 183"/>
                  <a:gd name="T108" fmla="*/ 58 w 191"/>
                  <a:gd name="T109" fmla="*/ 22 h 183"/>
                  <a:gd name="T110" fmla="*/ 68 w 191"/>
                  <a:gd name="T111" fmla="*/ 24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69" y="148"/>
                    </a:moveTo>
                    <a:lnTo>
                      <a:pt x="167" y="148"/>
                    </a:lnTo>
                    <a:lnTo>
                      <a:pt x="158" y="158"/>
                    </a:lnTo>
                    <a:lnTo>
                      <a:pt x="149" y="167"/>
                    </a:lnTo>
                    <a:lnTo>
                      <a:pt x="137" y="174"/>
                    </a:lnTo>
                    <a:lnTo>
                      <a:pt x="125" y="178"/>
                    </a:lnTo>
                    <a:lnTo>
                      <a:pt x="111" y="181"/>
                    </a:lnTo>
                    <a:lnTo>
                      <a:pt x="97" y="183"/>
                    </a:lnTo>
                    <a:lnTo>
                      <a:pt x="84" y="183"/>
                    </a:lnTo>
                    <a:lnTo>
                      <a:pt x="69" y="181"/>
                    </a:lnTo>
                    <a:lnTo>
                      <a:pt x="56" y="178"/>
                    </a:lnTo>
                    <a:lnTo>
                      <a:pt x="44" y="170"/>
                    </a:lnTo>
                    <a:lnTo>
                      <a:pt x="32" y="163"/>
                    </a:lnTo>
                    <a:lnTo>
                      <a:pt x="21" y="154"/>
                    </a:lnTo>
                    <a:lnTo>
                      <a:pt x="14" y="146"/>
                    </a:lnTo>
                    <a:lnTo>
                      <a:pt x="8" y="133"/>
                    </a:lnTo>
                    <a:lnTo>
                      <a:pt x="4" y="123"/>
                    </a:lnTo>
                    <a:lnTo>
                      <a:pt x="0" y="111"/>
                    </a:lnTo>
                    <a:lnTo>
                      <a:pt x="0" y="98"/>
                    </a:lnTo>
                    <a:lnTo>
                      <a:pt x="0" y="86"/>
                    </a:lnTo>
                    <a:lnTo>
                      <a:pt x="6" y="74"/>
                    </a:lnTo>
                    <a:lnTo>
                      <a:pt x="10" y="63"/>
                    </a:lnTo>
                    <a:lnTo>
                      <a:pt x="18" y="52"/>
                    </a:lnTo>
                    <a:lnTo>
                      <a:pt x="27" y="44"/>
                    </a:lnTo>
                    <a:lnTo>
                      <a:pt x="38" y="35"/>
                    </a:lnTo>
                    <a:lnTo>
                      <a:pt x="42" y="30"/>
                    </a:lnTo>
                    <a:lnTo>
                      <a:pt x="51" y="21"/>
                    </a:lnTo>
                    <a:lnTo>
                      <a:pt x="63" y="14"/>
                    </a:lnTo>
                    <a:lnTo>
                      <a:pt x="75" y="8"/>
                    </a:lnTo>
                    <a:lnTo>
                      <a:pt x="90" y="3"/>
                    </a:lnTo>
                    <a:lnTo>
                      <a:pt x="103" y="0"/>
                    </a:lnTo>
                    <a:lnTo>
                      <a:pt x="117" y="0"/>
                    </a:lnTo>
                    <a:lnTo>
                      <a:pt x="117" y="21"/>
                    </a:lnTo>
                    <a:lnTo>
                      <a:pt x="103" y="21"/>
                    </a:lnTo>
                    <a:lnTo>
                      <a:pt x="93" y="23"/>
                    </a:lnTo>
                    <a:lnTo>
                      <a:pt x="81" y="28"/>
                    </a:lnTo>
                    <a:lnTo>
                      <a:pt x="72" y="33"/>
                    </a:lnTo>
                    <a:lnTo>
                      <a:pt x="61" y="41"/>
                    </a:lnTo>
                    <a:lnTo>
                      <a:pt x="56" y="49"/>
                    </a:lnTo>
                    <a:lnTo>
                      <a:pt x="50" y="58"/>
                    </a:lnTo>
                    <a:lnTo>
                      <a:pt x="45" y="73"/>
                    </a:lnTo>
                    <a:lnTo>
                      <a:pt x="191" y="73"/>
                    </a:lnTo>
                    <a:lnTo>
                      <a:pt x="191" y="92"/>
                    </a:lnTo>
                    <a:lnTo>
                      <a:pt x="45" y="92"/>
                    </a:lnTo>
                    <a:lnTo>
                      <a:pt x="48" y="100"/>
                    </a:lnTo>
                    <a:lnTo>
                      <a:pt x="51" y="111"/>
                    </a:lnTo>
                    <a:lnTo>
                      <a:pt x="60" y="119"/>
                    </a:lnTo>
                    <a:lnTo>
                      <a:pt x="67" y="127"/>
                    </a:lnTo>
                    <a:lnTo>
                      <a:pt x="78" y="133"/>
                    </a:lnTo>
                    <a:lnTo>
                      <a:pt x="87" y="138"/>
                    </a:lnTo>
                    <a:lnTo>
                      <a:pt x="99" y="143"/>
                    </a:lnTo>
                    <a:lnTo>
                      <a:pt x="111" y="143"/>
                    </a:lnTo>
                    <a:lnTo>
                      <a:pt x="123" y="143"/>
                    </a:lnTo>
                    <a:lnTo>
                      <a:pt x="135" y="141"/>
                    </a:lnTo>
                    <a:lnTo>
                      <a:pt x="145" y="135"/>
                    </a:lnTo>
                    <a:lnTo>
                      <a:pt x="169"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88" name="Freeform 93">
                <a:extLst>
                  <a:ext uri="{FF2B5EF4-FFF2-40B4-BE49-F238E27FC236}">
                    <a16:creationId xmlns:a16="http://schemas.microsoft.com/office/drawing/2014/main" id="{A016AFB6-700B-4A3D-A041-8D090ECC1841}"/>
                  </a:ext>
                </a:extLst>
              </p:cNvPr>
              <p:cNvSpPr>
                <a:spLocks/>
              </p:cNvSpPr>
              <p:nvPr/>
            </p:nvSpPr>
            <p:spPr bwMode="auto">
              <a:xfrm>
                <a:off x="3796" y="640"/>
                <a:ext cx="38" cy="27"/>
              </a:xfrm>
              <a:custGeom>
                <a:avLst/>
                <a:gdLst>
                  <a:gd name="T0" fmla="*/ 0 w 93"/>
                  <a:gd name="T1" fmla="*/ 0 h 163"/>
                  <a:gd name="T2" fmla="*/ 5 w 93"/>
                  <a:gd name="T3" fmla="*/ 0 h 163"/>
                  <a:gd name="T4" fmla="*/ 11 w 93"/>
                  <a:gd name="T5" fmla="*/ 0 h 163"/>
                  <a:gd name="T6" fmla="*/ 16 w 93"/>
                  <a:gd name="T7" fmla="*/ 1 h 163"/>
                  <a:gd name="T8" fmla="*/ 20 w 93"/>
                  <a:gd name="T9" fmla="*/ 2 h 163"/>
                  <a:gd name="T10" fmla="*/ 25 w 93"/>
                  <a:gd name="T11" fmla="*/ 3 h 163"/>
                  <a:gd name="T12" fmla="*/ 29 w 93"/>
                  <a:gd name="T13" fmla="*/ 5 h 163"/>
                  <a:gd name="T14" fmla="*/ 32 w 93"/>
                  <a:gd name="T15" fmla="*/ 7 h 163"/>
                  <a:gd name="T16" fmla="*/ 35 w 93"/>
                  <a:gd name="T17" fmla="*/ 8 h 163"/>
                  <a:gd name="T18" fmla="*/ 37 w 93"/>
                  <a:gd name="T19" fmla="*/ 10 h 163"/>
                  <a:gd name="T20" fmla="*/ 37 w 93"/>
                  <a:gd name="T21" fmla="*/ 12 h 163"/>
                  <a:gd name="T22" fmla="*/ 38 w 93"/>
                  <a:gd name="T23" fmla="*/ 14 h 163"/>
                  <a:gd name="T24" fmla="*/ 37 w 93"/>
                  <a:gd name="T25" fmla="*/ 16 h 163"/>
                  <a:gd name="T26" fmla="*/ 36 w 93"/>
                  <a:gd name="T27" fmla="*/ 18 h 163"/>
                  <a:gd name="T28" fmla="*/ 33 w 93"/>
                  <a:gd name="T29" fmla="*/ 20 h 163"/>
                  <a:gd name="T30" fmla="*/ 30 w 93"/>
                  <a:gd name="T31" fmla="*/ 22 h 163"/>
                  <a:gd name="T32" fmla="*/ 26 w 93"/>
                  <a:gd name="T33" fmla="*/ 23 h 163"/>
                  <a:gd name="T34" fmla="*/ 21 w 93"/>
                  <a:gd name="T35" fmla="*/ 25 h 163"/>
                  <a:gd name="T36" fmla="*/ 16 w 93"/>
                  <a:gd name="T37" fmla="*/ 26 h 163"/>
                  <a:gd name="T38" fmla="*/ 11 w 93"/>
                  <a:gd name="T39" fmla="*/ 27 h 163"/>
                  <a:gd name="T40" fmla="*/ 6 w 93"/>
                  <a:gd name="T41" fmla="*/ 27 h 163"/>
                  <a:gd name="T42" fmla="*/ 0 w 93"/>
                  <a:gd name="T43" fmla="*/ 27 h 163"/>
                  <a:gd name="T44" fmla="*/ 0 w 93"/>
                  <a:gd name="T45" fmla="*/ 24 h 163"/>
                  <a:gd name="T46" fmla="*/ 5 w 93"/>
                  <a:gd name="T47" fmla="*/ 24 h 163"/>
                  <a:gd name="T48" fmla="*/ 10 w 93"/>
                  <a:gd name="T49" fmla="*/ 23 h 163"/>
                  <a:gd name="T50" fmla="*/ 13 w 93"/>
                  <a:gd name="T51" fmla="*/ 22 h 163"/>
                  <a:gd name="T52" fmla="*/ 18 w 93"/>
                  <a:gd name="T53" fmla="*/ 21 h 163"/>
                  <a:gd name="T54" fmla="*/ 22 w 93"/>
                  <a:gd name="T55" fmla="*/ 20 h 163"/>
                  <a:gd name="T56" fmla="*/ 25 w 93"/>
                  <a:gd name="T57" fmla="*/ 19 h 163"/>
                  <a:gd name="T58" fmla="*/ 27 w 93"/>
                  <a:gd name="T59" fmla="*/ 17 h 163"/>
                  <a:gd name="T60" fmla="*/ 28 w 93"/>
                  <a:gd name="T61" fmla="*/ 15 h 163"/>
                  <a:gd name="T62" fmla="*/ 28 w 93"/>
                  <a:gd name="T63" fmla="*/ 13 h 163"/>
                  <a:gd name="T64" fmla="*/ 28 w 93"/>
                  <a:gd name="T65" fmla="*/ 12 h 163"/>
                  <a:gd name="T66" fmla="*/ 27 w 93"/>
                  <a:gd name="T67" fmla="*/ 10 h 163"/>
                  <a:gd name="T68" fmla="*/ 25 w 93"/>
                  <a:gd name="T69" fmla="*/ 8 h 163"/>
                  <a:gd name="T70" fmla="*/ 22 w 93"/>
                  <a:gd name="T71" fmla="*/ 7 h 163"/>
                  <a:gd name="T72" fmla="*/ 18 w 93"/>
                  <a:gd name="T73" fmla="*/ 6 h 163"/>
                  <a:gd name="T74" fmla="*/ 15 w 93"/>
                  <a:gd name="T75" fmla="*/ 5 h 163"/>
                  <a:gd name="T76" fmla="*/ 10 w 93"/>
                  <a:gd name="T77" fmla="*/ 4 h 163"/>
                  <a:gd name="T78" fmla="*/ 6 w 93"/>
                  <a:gd name="T79" fmla="*/ 3 h 163"/>
                  <a:gd name="T80" fmla="*/ 1 w 93"/>
                  <a:gd name="T81" fmla="*/ 3 h 163"/>
                  <a:gd name="T82" fmla="*/ 0 w 93"/>
                  <a:gd name="T83" fmla="*/ 3 h 163"/>
                  <a:gd name="T84" fmla="*/ 0 w 93"/>
                  <a:gd name="T85" fmla="*/ 0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3" h="163">
                    <a:moveTo>
                      <a:pt x="0" y="0"/>
                    </a:moveTo>
                    <a:lnTo>
                      <a:pt x="12" y="0"/>
                    </a:lnTo>
                    <a:lnTo>
                      <a:pt x="26" y="3"/>
                    </a:lnTo>
                    <a:lnTo>
                      <a:pt x="38" y="8"/>
                    </a:lnTo>
                    <a:lnTo>
                      <a:pt x="50" y="13"/>
                    </a:lnTo>
                    <a:lnTo>
                      <a:pt x="62" y="21"/>
                    </a:lnTo>
                    <a:lnTo>
                      <a:pt x="72" y="30"/>
                    </a:lnTo>
                    <a:lnTo>
                      <a:pt x="79" y="41"/>
                    </a:lnTo>
                    <a:lnTo>
                      <a:pt x="85" y="51"/>
                    </a:lnTo>
                    <a:lnTo>
                      <a:pt x="90" y="63"/>
                    </a:lnTo>
                    <a:lnTo>
                      <a:pt x="91" y="74"/>
                    </a:lnTo>
                    <a:lnTo>
                      <a:pt x="93" y="86"/>
                    </a:lnTo>
                    <a:lnTo>
                      <a:pt x="91" y="98"/>
                    </a:lnTo>
                    <a:lnTo>
                      <a:pt x="87" y="111"/>
                    </a:lnTo>
                    <a:lnTo>
                      <a:pt x="81" y="121"/>
                    </a:lnTo>
                    <a:lnTo>
                      <a:pt x="73" y="132"/>
                    </a:lnTo>
                    <a:lnTo>
                      <a:pt x="63" y="141"/>
                    </a:lnTo>
                    <a:lnTo>
                      <a:pt x="51" y="149"/>
                    </a:lnTo>
                    <a:lnTo>
                      <a:pt x="39" y="154"/>
                    </a:lnTo>
                    <a:lnTo>
                      <a:pt x="27" y="160"/>
                    </a:lnTo>
                    <a:lnTo>
                      <a:pt x="14" y="162"/>
                    </a:lnTo>
                    <a:lnTo>
                      <a:pt x="0" y="163"/>
                    </a:lnTo>
                    <a:lnTo>
                      <a:pt x="0" y="143"/>
                    </a:lnTo>
                    <a:lnTo>
                      <a:pt x="12" y="143"/>
                    </a:lnTo>
                    <a:lnTo>
                      <a:pt x="24" y="138"/>
                    </a:lnTo>
                    <a:lnTo>
                      <a:pt x="33" y="135"/>
                    </a:lnTo>
                    <a:lnTo>
                      <a:pt x="44" y="128"/>
                    </a:lnTo>
                    <a:lnTo>
                      <a:pt x="54" y="121"/>
                    </a:lnTo>
                    <a:lnTo>
                      <a:pt x="60" y="113"/>
                    </a:lnTo>
                    <a:lnTo>
                      <a:pt x="66" y="102"/>
                    </a:lnTo>
                    <a:lnTo>
                      <a:pt x="69" y="93"/>
                    </a:lnTo>
                    <a:lnTo>
                      <a:pt x="69" y="81"/>
                    </a:lnTo>
                    <a:lnTo>
                      <a:pt x="69" y="73"/>
                    </a:lnTo>
                    <a:lnTo>
                      <a:pt x="66" y="62"/>
                    </a:lnTo>
                    <a:lnTo>
                      <a:pt x="60" y="51"/>
                    </a:lnTo>
                    <a:lnTo>
                      <a:pt x="54" y="43"/>
                    </a:lnTo>
                    <a:lnTo>
                      <a:pt x="45" y="35"/>
                    </a:lnTo>
                    <a:lnTo>
                      <a:pt x="36" y="28"/>
                    </a:lnTo>
                    <a:lnTo>
                      <a:pt x="24" y="25"/>
                    </a:lnTo>
                    <a:lnTo>
                      <a:pt x="14" y="21"/>
                    </a:lnTo>
                    <a:lnTo>
                      <a:pt x="2"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7240" name="Rectangle 94">
              <a:extLst>
                <a:ext uri="{FF2B5EF4-FFF2-40B4-BE49-F238E27FC236}">
                  <a16:creationId xmlns:a16="http://schemas.microsoft.com/office/drawing/2014/main" id="{D07D817B-AD62-4288-8B67-0C35141DB3B7}"/>
                </a:ext>
              </a:extLst>
            </p:cNvPr>
            <p:cNvSpPr>
              <a:spLocks noChangeArrowheads="1"/>
            </p:cNvSpPr>
            <p:nvPr/>
          </p:nvSpPr>
          <p:spPr bwMode="auto">
            <a:xfrm>
              <a:off x="1777" y="1335"/>
              <a:ext cx="2158" cy="30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7241" name="Freeform 95">
              <a:extLst>
                <a:ext uri="{FF2B5EF4-FFF2-40B4-BE49-F238E27FC236}">
                  <a16:creationId xmlns:a16="http://schemas.microsoft.com/office/drawing/2014/main" id="{1AD8FC54-BAE3-4EC8-8966-B9D4AD68DF0C}"/>
                </a:ext>
              </a:extLst>
            </p:cNvPr>
            <p:cNvSpPr>
              <a:spLocks/>
            </p:cNvSpPr>
            <p:nvPr/>
          </p:nvSpPr>
          <p:spPr bwMode="auto">
            <a:xfrm>
              <a:off x="1728" y="1296"/>
              <a:ext cx="49" cy="384"/>
            </a:xfrm>
            <a:custGeom>
              <a:avLst/>
              <a:gdLst>
                <a:gd name="T0" fmla="*/ 0 w 401"/>
                <a:gd name="T1" fmla="*/ 0 h 3820"/>
                <a:gd name="T2" fmla="*/ 49 w 401"/>
                <a:gd name="T3" fmla="*/ 40 h 3820"/>
                <a:gd name="T4" fmla="*/ 49 w 401"/>
                <a:gd name="T5" fmla="*/ 344 h 3820"/>
                <a:gd name="T6" fmla="*/ 0 w 401"/>
                <a:gd name="T7" fmla="*/ 384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2" name="Freeform 96">
              <a:extLst>
                <a:ext uri="{FF2B5EF4-FFF2-40B4-BE49-F238E27FC236}">
                  <a16:creationId xmlns:a16="http://schemas.microsoft.com/office/drawing/2014/main" id="{653AD311-7571-48AA-A135-6BFB95AFC11F}"/>
                </a:ext>
              </a:extLst>
            </p:cNvPr>
            <p:cNvSpPr>
              <a:spLocks/>
            </p:cNvSpPr>
            <p:nvPr/>
          </p:nvSpPr>
          <p:spPr bwMode="auto">
            <a:xfrm>
              <a:off x="1728" y="1296"/>
              <a:ext cx="49" cy="384"/>
            </a:xfrm>
            <a:custGeom>
              <a:avLst/>
              <a:gdLst>
                <a:gd name="T0" fmla="*/ 0 w 401"/>
                <a:gd name="T1" fmla="*/ 0 h 3820"/>
                <a:gd name="T2" fmla="*/ 49 w 401"/>
                <a:gd name="T3" fmla="*/ 40 h 3820"/>
                <a:gd name="T4" fmla="*/ 49 w 401"/>
                <a:gd name="T5" fmla="*/ 344 h 3820"/>
                <a:gd name="T6" fmla="*/ 0 w 401"/>
                <a:gd name="T7" fmla="*/ 384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99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43" name="Freeform 97">
              <a:extLst>
                <a:ext uri="{FF2B5EF4-FFF2-40B4-BE49-F238E27FC236}">
                  <a16:creationId xmlns:a16="http://schemas.microsoft.com/office/drawing/2014/main" id="{A594011C-F5E8-4237-8B74-8A752F49D710}"/>
                </a:ext>
              </a:extLst>
            </p:cNvPr>
            <p:cNvSpPr>
              <a:spLocks/>
            </p:cNvSpPr>
            <p:nvPr/>
          </p:nvSpPr>
          <p:spPr bwMode="auto">
            <a:xfrm>
              <a:off x="1728" y="1296"/>
              <a:ext cx="2256" cy="39"/>
            </a:xfrm>
            <a:custGeom>
              <a:avLst/>
              <a:gdLst>
                <a:gd name="T0" fmla="*/ 0 w 18124"/>
                <a:gd name="T1" fmla="*/ 0 h 393"/>
                <a:gd name="T2" fmla="*/ 50 w 18124"/>
                <a:gd name="T3" fmla="*/ 39 h 393"/>
                <a:gd name="T4" fmla="*/ 2206 w 18124"/>
                <a:gd name="T5" fmla="*/ 39 h 393"/>
                <a:gd name="T6" fmla="*/ 2256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4" name="Freeform 98">
              <a:extLst>
                <a:ext uri="{FF2B5EF4-FFF2-40B4-BE49-F238E27FC236}">
                  <a16:creationId xmlns:a16="http://schemas.microsoft.com/office/drawing/2014/main" id="{E923B326-5928-4AEF-AED8-3E5D48A82E6C}"/>
                </a:ext>
              </a:extLst>
            </p:cNvPr>
            <p:cNvSpPr>
              <a:spLocks/>
            </p:cNvSpPr>
            <p:nvPr/>
          </p:nvSpPr>
          <p:spPr bwMode="auto">
            <a:xfrm>
              <a:off x="1728" y="1296"/>
              <a:ext cx="2256" cy="39"/>
            </a:xfrm>
            <a:custGeom>
              <a:avLst/>
              <a:gdLst>
                <a:gd name="T0" fmla="*/ 0 w 18124"/>
                <a:gd name="T1" fmla="*/ 0 h 393"/>
                <a:gd name="T2" fmla="*/ 50 w 18124"/>
                <a:gd name="T3" fmla="*/ 39 h 393"/>
                <a:gd name="T4" fmla="*/ 2206 w 18124"/>
                <a:gd name="T5" fmla="*/ 39 h 393"/>
                <a:gd name="T6" fmla="*/ 2256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solidFill>
              <a:schemeClr val="tx2"/>
            </a:solidFill>
            <a:ln w="0">
              <a:solidFill>
                <a:srgbClr val="993300"/>
              </a:solidFill>
              <a:prstDash val="solid"/>
              <a:round/>
              <a:headEnd/>
              <a:tailEnd/>
            </a:ln>
          </p:spPr>
          <p:txBody>
            <a:bodyPr/>
            <a:lstStyle/>
            <a:p>
              <a:endParaRPr lang="en-US"/>
            </a:p>
          </p:txBody>
        </p:sp>
        <p:sp>
          <p:nvSpPr>
            <p:cNvPr id="137245" name="Freeform 99">
              <a:extLst>
                <a:ext uri="{FF2B5EF4-FFF2-40B4-BE49-F238E27FC236}">
                  <a16:creationId xmlns:a16="http://schemas.microsoft.com/office/drawing/2014/main" id="{50B16626-EEB7-440C-BD6A-C489456373C1}"/>
                </a:ext>
              </a:extLst>
            </p:cNvPr>
            <p:cNvSpPr>
              <a:spLocks/>
            </p:cNvSpPr>
            <p:nvPr/>
          </p:nvSpPr>
          <p:spPr bwMode="auto">
            <a:xfrm>
              <a:off x="3935" y="1296"/>
              <a:ext cx="49" cy="384"/>
            </a:xfrm>
            <a:custGeom>
              <a:avLst/>
              <a:gdLst>
                <a:gd name="T0" fmla="*/ 49 w 401"/>
                <a:gd name="T1" fmla="*/ 384 h 3820"/>
                <a:gd name="T2" fmla="*/ 0 w 401"/>
                <a:gd name="T3" fmla="*/ 344 h 3820"/>
                <a:gd name="T4" fmla="*/ 0 w 401"/>
                <a:gd name="T5" fmla="*/ 40 h 3820"/>
                <a:gd name="T6" fmla="*/ 49 w 401"/>
                <a:gd name="T7" fmla="*/ 0 h 3820"/>
                <a:gd name="T8" fmla="*/ 49 w 401"/>
                <a:gd name="T9" fmla="*/ 384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6" name="Freeform 100">
              <a:extLst>
                <a:ext uri="{FF2B5EF4-FFF2-40B4-BE49-F238E27FC236}">
                  <a16:creationId xmlns:a16="http://schemas.microsoft.com/office/drawing/2014/main" id="{8692C883-2F2B-48A8-9DCA-2F18A05BC537}"/>
                </a:ext>
              </a:extLst>
            </p:cNvPr>
            <p:cNvSpPr>
              <a:spLocks/>
            </p:cNvSpPr>
            <p:nvPr/>
          </p:nvSpPr>
          <p:spPr bwMode="auto">
            <a:xfrm>
              <a:off x="3935" y="1296"/>
              <a:ext cx="49" cy="384"/>
            </a:xfrm>
            <a:custGeom>
              <a:avLst/>
              <a:gdLst>
                <a:gd name="T0" fmla="*/ 49 w 401"/>
                <a:gd name="T1" fmla="*/ 384 h 3820"/>
                <a:gd name="T2" fmla="*/ 0 w 401"/>
                <a:gd name="T3" fmla="*/ 344 h 3820"/>
                <a:gd name="T4" fmla="*/ 0 w 401"/>
                <a:gd name="T5" fmla="*/ 40 h 3820"/>
                <a:gd name="T6" fmla="*/ 49 w 401"/>
                <a:gd name="T7" fmla="*/ 0 h 3820"/>
                <a:gd name="T8" fmla="*/ 49 w 401"/>
                <a:gd name="T9" fmla="*/ 384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solidFill>
              <a:schemeClr val="tx2"/>
            </a:solidFill>
            <a:ln w="0">
              <a:solidFill>
                <a:srgbClr val="993300"/>
              </a:solidFill>
              <a:prstDash val="solid"/>
              <a:round/>
              <a:headEnd/>
              <a:tailEnd/>
            </a:ln>
          </p:spPr>
          <p:txBody>
            <a:bodyPr/>
            <a:lstStyle/>
            <a:p>
              <a:endParaRPr lang="en-US"/>
            </a:p>
          </p:txBody>
        </p:sp>
        <p:sp>
          <p:nvSpPr>
            <p:cNvPr id="137247" name="Freeform 101">
              <a:extLst>
                <a:ext uri="{FF2B5EF4-FFF2-40B4-BE49-F238E27FC236}">
                  <a16:creationId xmlns:a16="http://schemas.microsoft.com/office/drawing/2014/main" id="{64CBA12A-FAB5-4296-94AA-E67A53926F4D}"/>
                </a:ext>
              </a:extLst>
            </p:cNvPr>
            <p:cNvSpPr>
              <a:spLocks/>
            </p:cNvSpPr>
            <p:nvPr/>
          </p:nvSpPr>
          <p:spPr bwMode="auto">
            <a:xfrm>
              <a:off x="1728" y="1641"/>
              <a:ext cx="2256" cy="39"/>
            </a:xfrm>
            <a:custGeom>
              <a:avLst/>
              <a:gdLst>
                <a:gd name="T0" fmla="*/ 2256 w 18124"/>
                <a:gd name="T1" fmla="*/ 39 h 393"/>
                <a:gd name="T2" fmla="*/ 0 w 18124"/>
                <a:gd name="T3" fmla="*/ 39 h 393"/>
                <a:gd name="T4" fmla="*/ 50 w 18124"/>
                <a:gd name="T5" fmla="*/ 0 h 393"/>
                <a:gd name="T6" fmla="*/ 2206 w 18124"/>
                <a:gd name="T7" fmla="*/ 0 h 393"/>
                <a:gd name="T8" fmla="*/ 2256 w 18124"/>
                <a:gd name="T9" fmla="*/ 3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8" name="Freeform 102">
              <a:extLst>
                <a:ext uri="{FF2B5EF4-FFF2-40B4-BE49-F238E27FC236}">
                  <a16:creationId xmlns:a16="http://schemas.microsoft.com/office/drawing/2014/main" id="{0D9233CE-849A-420E-B6C4-7B71E63920F2}"/>
                </a:ext>
              </a:extLst>
            </p:cNvPr>
            <p:cNvSpPr>
              <a:spLocks/>
            </p:cNvSpPr>
            <p:nvPr/>
          </p:nvSpPr>
          <p:spPr bwMode="auto">
            <a:xfrm>
              <a:off x="1728" y="1641"/>
              <a:ext cx="2256" cy="39"/>
            </a:xfrm>
            <a:custGeom>
              <a:avLst/>
              <a:gdLst>
                <a:gd name="T0" fmla="*/ 2256 w 18124"/>
                <a:gd name="T1" fmla="*/ 39 h 393"/>
                <a:gd name="T2" fmla="*/ 0 w 18124"/>
                <a:gd name="T3" fmla="*/ 39 h 393"/>
                <a:gd name="T4" fmla="*/ 50 w 18124"/>
                <a:gd name="T5" fmla="*/ 0 h 393"/>
                <a:gd name="T6" fmla="*/ 2206 w 18124"/>
                <a:gd name="T7" fmla="*/ 0 h 393"/>
                <a:gd name="T8" fmla="*/ 2256 w 18124"/>
                <a:gd name="T9" fmla="*/ 3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99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64679" name="Text Box 103">
            <a:extLst>
              <a:ext uri="{FF2B5EF4-FFF2-40B4-BE49-F238E27FC236}">
                <a16:creationId xmlns:a16="http://schemas.microsoft.com/office/drawing/2014/main" id="{C4527D06-6384-4718-BAF9-10C0ABD3577D}"/>
              </a:ext>
            </a:extLst>
          </p:cNvPr>
          <p:cNvSpPr txBox="1">
            <a:spLocks noChangeArrowheads="1"/>
          </p:cNvSpPr>
          <p:nvPr/>
        </p:nvSpPr>
        <p:spPr bwMode="auto">
          <a:xfrm>
            <a:off x="3124200" y="1676400"/>
            <a:ext cx="3124200" cy="442913"/>
          </a:xfrm>
          <a:prstGeom prst="rect">
            <a:avLst/>
          </a:prstGeom>
          <a:noFill/>
          <a:ln>
            <a:noFill/>
          </a:ln>
          <a:effectLst/>
        </p:spPr>
        <p:txBody>
          <a:bodyPr>
            <a:spAutoFit/>
          </a:bodyPr>
          <a:lstStyle/>
          <a:p>
            <a:pPr algn="ctr">
              <a:defRPr/>
            </a:pPr>
            <a:r>
              <a:rPr lang="en-US" altLang="en-US" sz="2300" b="1">
                <a:solidFill>
                  <a:schemeClr val="tx2"/>
                </a:solidFill>
                <a:effectLst>
                  <a:outerShdw blurRad="38100" dist="38100" dir="2700000" algn="tl">
                    <a:srgbClr val="000000"/>
                  </a:outerShdw>
                </a:effectLst>
                <a:latin typeface="Arial" panose="020B0604020202020204" pitchFamily="34" charset="0"/>
              </a:rPr>
              <a:t>CARACTERÍSTICAS:</a:t>
            </a:r>
          </a:p>
        </p:txBody>
      </p:sp>
      <p:pic>
        <p:nvPicPr>
          <p:cNvPr id="137232" name="Picture 113">
            <a:extLst>
              <a:ext uri="{FF2B5EF4-FFF2-40B4-BE49-F238E27FC236}">
                <a16:creationId xmlns:a16="http://schemas.microsoft.com/office/drawing/2014/main" id="{19D3A243-C82C-4C4B-8863-EBE1AF5A56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914400" y="33401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33" name="Text Box 114">
            <a:extLst>
              <a:ext uri="{FF2B5EF4-FFF2-40B4-BE49-F238E27FC236}">
                <a16:creationId xmlns:a16="http://schemas.microsoft.com/office/drawing/2014/main" id="{B5F0976C-28D0-4205-8E82-D75989DBB893}"/>
              </a:ext>
            </a:extLst>
          </p:cNvPr>
          <p:cNvSpPr txBox="1">
            <a:spLocks noChangeArrowheads="1"/>
          </p:cNvSpPr>
          <p:nvPr/>
        </p:nvSpPr>
        <p:spPr bwMode="auto">
          <a:xfrm>
            <a:off x="1143000" y="3263900"/>
            <a:ext cx="7239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Atletas involucrados en deportes de equipo:</a:t>
            </a:r>
          </a:p>
        </p:txBody>
      </p:sp>
      <p:pic>
        <p:nvPicPr>
          <p:cNvPr id="137234" name="Picture 115">
            <a:extLst>
              <a:ext uri="{FF2B5EF4-FFF2-40B4-BE49-F238E27FC236}">
                <a16:creationId xmlns:a16="http://schemas.microsoft.com/office/drawing/2014/main" id="{573F5C84-232C-47DC-B1A5-BAAFA7EFECD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914400" y="25908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35" name="Text Box 116">
            <a:extLst>
              <a:ext uri="{FF2B5EF4-FFF2-40B4-BE49-F238E27FC236}">
                <a16:creationId xmlns:a16="http://schemas.microsoft.com/office/drawing/2014/main" id="{73C53F03-2CAA-42C0-BA8F-23CC75487A71}"/>
              </a:ext>
            </a:extLst>
          </p:cNvPr>
          <p:cNvSpPr txBox="1">
            <a:spLocks noChangeArrowheads="1"/>
          </p:cNvSpPr>
          <p:nvPr/>
        </p:nvSpPr>
        <p:spPr bwMode="auto">
          <a:xfrm>
            <a:off x="1143000" y="2514600"/>
            <a:ext cx="72390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Se establecen/crean los requisitos físicos, psíquicos, técnicos y tácticos que necesita desarrollar el atleta</a:t>
            </a:r>
          </a:p>
        </p:txBody>
      </p:sp>
      <p:pic>
        <p:nvPicPr>
          <p:cNvPr id="137236" name="Picture 117">
            <a:extLst>
              <a:ext uri="{FF2B5EF4-FFF2-40B4-BE49-F238E27FC236}">
                <a16:creationId xmlns:a16="http://schemas.microsoft.com/office/drawing/2014/main" id="{F2D96023-716E-4174-8F80-3AB2B2924CA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914400" y="5121275"/>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37" name="Text Box 118">
            <a:extLst>
              <a:ext uri="{FF2B5EF4-FFF2-40B4-BE49-F238E27FC236}">
                <a16:creationId xmlns:a16="http://schemas.microsoft.com/office/drawing/2014/main" id="{08B99EB4-537A-4602-BF53-A2B2ACD838E2}"/>
              </a:ext>
            </a:extLst>
          </p:cNvPr>
          <p:cNvSpPr txBox="1">
            <a:spLocks noChangeArrowheads="1"/>
          </p:cNvSpPr>
          <p:nvPr/>
        </p:nvSpPr>
        <p:spPr bwMode="auto">
          <a:xfrm>
            <a:off x="1143000" y="5045075"/>
            <a:ext cx="73152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El entrenador realiza pruebas a sus atletas con el fin de determinar si éstos poseen el suficiente apoyo físico para la ejecución técnica de aquel elemento o destreza particular</a:t>
            </a:r>
          </a:p>
        </p:txBody>
      </p:sp>
      <p:sp>
        <p:nvSpPr>
          <p:cNvPr id="137238" name="Text Box 119">
            <a:extLst>
              <a:ext uri="{FF2B5EF4-FFF2-40B4-BE49-F238E27FC236}">
                <a16:creationId xmlns:a16="http://schemas.microsoft.com/office/drawing/2014/main" id="{EBA10074-8B68-4740-BB60-2C32F32A8BAB}"/>
              </a:ext>
            </a:extLst>
          </p:cNvPr>
          <p:cNvSpPr txBox="1">
            <a:spLocks noChangeArrowheads="1"/>
          </p:cNvSpPr>
          <p:nvPr/>
        </p:nvSpPr>
        <p:spPr bwMode="auto">
          <a:xfrm>
            <a:off x="1143000" y="3673475"/>
            <a:ext cx="72390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i="1">
                <a:solidFill>
                  <a:schemeClr val="tx1"/>
                </a:solidFill>
                <a:latin typeface="Arial" panose="020B0604020202020204" pitchFamily="34" charset="0"/>
              </a:rPr>
              <a:t>Dedican el suficiente tiempo p[ara el aprendizaje/adsquisición y desarrollo de las destrezas técnicas, tácticas/estratégicas y aptitudes que caracterizan al depoprte practicado</a:t>
            </a:r>
          </a:p>
        </p:txBody>
      </p:sp>
    </p:spTree>
    <p:custDataLst>
      <p:tags r:id="rId1"/>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B464E65C-A7D7-454E-B26C-8B94D0814A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181600"/>
            <a:ext cx="464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a:extLst>
              <a:ext uri="{FF2B5EF4-FFF2-40B4-BE49-F238E27FC236}">
                <a16:creationId xmlns:a16="http://schemas.microsoft.com/office/drawing/2014/main" id="{76D71E06-90B3-40B0-A8D5-6EA3907E6C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05000"/>
            <a:ext cx="838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a:extLst>
              <a:ext uri="{FF2B5EF4-FFF2-40B4-BE49-F238E27FC236}">
                <a16:creationId xmlns:a16="http://schemas.microsoft.com/office/drawing/2014/main" id="{5621D0BD-A464-49B3-A8CF-F3EE5ACC2139}"/>
              </a:ext>
            </a:extLst>
          </p:cNvPr>
          <p:cNvSpPr>
            <a:spLocks noChangeArrowheads="1"/>
          </p:cNvSpPr>
          <p:nvPr/>
        </p:nvSpPr>
        <p:spPr bwMode="auto">
          <a:xfrm>
            <a:off x="1600200" y="5257800"/>
            <a:ext cx="5715000" cy="762000"/>
          </a:xfrm>
          <a:prstGeom prst="rect">
            <a:avLst/>
          </a:prstGeom>
          <a:noFill/>
          <a:ln>
            <a:noFill/>
          </a:ln>
          <a:effectLst/>
          <a:extLst>
            <a:ext uri="{909E8E84-426E-40DD-AFC4-6F175D3DCCD1}">
              <a14:hiddenFill xmlns:a14="http://schemas.microsoft.com/office/drawing/2010/main">
                <a:gradFill rotWithShape="0">
                  <a:gsLst>
                    <a:gs pos="0">
                      <a:srgbClr val="000066"/>
                    </a:gs>
                    <a:gs pos="100000">
                      <a:srgbClr val="000000"/>
                    </a:gs>
                  </a:gsLst>
                  <a:lin ang="5400000" scaled="1"/>
                </a:gradFill>
              </a14:hiddenFill>
            </a:ex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00003D"/>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3700" b="1">
                <a:solidFill>
                  <a:schemeClr val="tx2"/>
                </a:solidFill>
                <a:latin typeface="Arial" panose="020B0604020202020204" pitchFamily="34" charset="0"/>
              </a:rPr>
              <a:t>ENTRENAMIENTO</a:t>
            </a:r>
          </a:p>
        </p:txBody>
      </p:sp>
      <p:sp>
        <p:nvSpPr>
          <p:cNvPr id="16389" name="Rectangle 5">
            <a:extLst>
              <a:ext uri="{FF2B5EF4-FFF2-40B4-BE49-F238E27FC236}">
                <a16:creationId xmlns:a16="http://schemas.microsoft.com/office/drawing/2014/main" id="{B51C7AA6-2508-4500-B5B0-1475DCED62FC}"/>
              </a:ext>
            </a:extLst>
          </p:cNvPr>
          <p:cNvSpPr>
            <a:spLocks noChangeArrowheads="1"/>
          </p:cNvSpPr>
          <p:nvPr/>
        </p:nvSpPr>
        <p:spPr bwMode="auto">
          <a:xfrm>
            <a:off x="685800" y="1981200"/>
            <a:ext cx="7772400" cy="762000"/>
          </a:xfrm>
          <a:prstGeom prst="rect">
            <a:avLst/>
          </a:prstGeom>
          <a:noFill/>
          <a:ln>
            <a:noFill/>
          </a:ln>
          <a:effectLst/>
          <a:extLst>
            <a:ext uri="{909E8E84-426E-40DD-AFC4-6F175D3DCCD1}">
              <a14:hiddenFill xmlns:a14="http://schemas.microsoft.com/office/drawing/2010/main">
                <a:gradFill rotWithShape="0">
                  <a:gsLst>
                    <a:gs pos="0">
                      <a:srgbClr val="000066"/>
                    </a:gs>
                    <a:gs pos="100000">
                      <a:srgbClr val="000000"/>
                    </a:gs>
                  </a:gsLst>
                  <a:lin ang="5400000" scaled="1"/>
                </a:gradFill>
              </a14:hiddenFill>
            </a:ex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00003D"/>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3700" b="1">
                <a:solidFill>
                  <a:schemeClr val="tx2"/>
                </a:solidFill>
                <a:latin typeface="Arial" panose="020B0604020202020204" pitchFamily="34" charset="0"/>
              </a:rPr>
              <a:t>PLANIFICACIÓN/PROGRAMACIÓN</a:t>
            </a:r>
          </a:p>
        </p:txBody>
      </p:sp>
      <p:pic>
        <p:nvPicPr>
          <p:cNvPr id="16390" name="Picture 6">
            <a:extLst>
              <a:ext uri="{FF2B5EF4-FFF2-40B4-BE49-F238E27FC236}">
                <a16:creationId xmlns:a16="http://schemas.microsoft.com/office/drawing/2014/main" id="{2B38EA7B-0257-47E5-96D8-B94EA0AE02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733800"/>
            <a:ext cx="12192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a:extLst>
              <a:ext uri="{FF2B5EF4-FFF2-40B4-BE49-F238E27FC236}">
                <a16:creationId xmlns:a16="http://schemas.microsoft.com/office/drawing/2014/main" id="{0264BB9E-6873-4BC1-868C-5FCDA4789E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6096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8">
            <a:extLst>
              <a:ext uri="{FF2B5EF4-FFF2-40B4-BE49-F238E27FC236}">
                <a16:creationId xmlns:a16="http://schemas.microsoft.com/office/drawing/2014/main" id="{1516ABF3-F3A9-4BA9-B29F-45506E482D27}"/>
              </a:ext>
            </a:extLst>
          </p:cNvPr>
          <p:cNvSpPr txBox="1">
            <a:spLocks noChangeArrowheads="1"/>
          </p:cNvSpPr>
          <p:nvPr/>
        </p:nvSpPr>
        <p:spPr bwMode="auto">
          <a:xfrm>
            <a:off x="533400" y="669925"/>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900" b="1">
                <a:solidFill>
                  <a:schemeClr val="tx1"/>
                </a:solidFill>
                <a:latin typeface="Arial" panose="020B0604020202020204" pitchFamily="34" charset="0"/>
              </a:rPr>
              <a:t>La Estructura del Proceso de Entrenamiento</a:t>
            </a:r>
          </a:p>
        </p:txBody>
      </p:sp>
    </p:spTree>
    <p:custDataLst>
      <p:tags r:id="rId1"/>
    </p:custDataLst>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66" name="Group 2">
            <a:extLst>
              <a:ext uri="{FF2B5EF4-FFF2-40B4-BE49-F238E27FC236}">
                <a16:creationId xmlns:a16="http://schemas.microsoft.com/office/drawing/2014/main" id="{A3116DCA-EAB4-4ACA-AE79-3C1AF42479E8}"/>
              </a:ext>
            </a:extLst>
          </p:cNvPr>
          <p:cNvGrpSpPr>
            <a:grpSpLocks/>
          </p:cNvGrpSpPr>
          <p:nvPr/>
        </p:nvGrpSpPr>
        <p:grpSpPr bwMode="auto">
          <a:xfrm>
            <a:off x="2652713" y="228600"/>
            <a:ext cx="3886200" cy="609600"/>
            <a:chOff x="1298" y="1873"/>
            <a:chExt cx="3020" cy="478"/>
          </a:xfrm>
        </p:grpSpPr>
        <p:sp>
          <p:nvSpPr>
            <p:cNvPr id="139372" name="Rectangle 3">
              <a:extLst>
                <a:ext uri="{FF2B5EF4-FFF2-40B4-BE49-F238E27FC236}">
                  <a16:creationId xmlns:a16="http://schemas.microsoft.com/office/drawing/2014/main" id="{F0E28593-E757-4BE0-808F-679F3E7C928D}"/>
                </a:ext>
              </a:extLst>
            </p:cNvPr>
            <p:cNvSpPr>
              <a:spLocks noChangeArrowheads="1"/>
            </p:cNvSpPr>
            <p:nvPr/>
          </p:nvSpPr>
          <p:spPr bwMode="auto">
            <a:xfrm>
              <a:off x="1364" y="1922"/>
              <a:ext cx="2888" cy="380"/>
            </a:xfrm>
            <a:prstGeom prst="rect">
              <a:avLst/>
            </a:prstGeom>
            <a:gradFill rotWithShape="0">
              <a:gsLst>
                <a:gs pos="0">
                  <a:srgbClr val="800000"/>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9373" name="Rectangle 4">
              <a:extLst>
                <a:ext uri="{FF2B5EF4-FFF2-40B4-BE49-F238E27FC236}">
                  <a16:creationId xmlns:a16="http://schemas.microsoft.com/office/drawing/2014/main" id="{3E3F361E-9878-42E6-A33B-F77159D43269}"/>
                </a:ext>
              </a:extLst>
            </p:cNvPr>
            <p:cNvSpPr>
              <a:spLocks noChangeArrowheads="1"/>
            </p:cNvSpPr>
            <p:nvPr/>
          </p:nvSpPr>
          <p:spPr bwMode="auto">
            <a:xfrm>
              <a:off x="1364" y="1922"/>
              <a:ext cx="2888" cy="38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9374" name="Freeform 5">
              <a:extLst>
                <a:ext uri="{FF2B5EF4-FFF2-40B4-BE49-F238E27FC236}">
                  <a16:creationId xmlns:a16="http://schemas.microsoft.com/office/drawing/2014/main" id="{E6150AC5-39E8-49DA-8390-2834BC1AB28A}"/>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75" name="Freeform 6">
              <a:extLst>
                <a:ext uri="{FF2B5EF4-FFF2-40B4-BE49-F238E27FC236}">
                  <a16:creationId xmlns:a16="http://schemas.microsoft.com/office/drawing/2014/main" id="{E7D11004-7781-4C5D-91DE-E0AB549080C5}"/>
                </a:ext>
              </a:extLst>
            </p:cNvPr>
            <p:cNvSpPr>
              <a:spLocks/>
            </p:cNvSpPr>
            <p:nvPr/>
          </p:nvSpPr>
          <p:spPr bwMode="auto">
            <a:xfrm>
              <a:off x="1298" y="1873"/>
              <a:ext cx="66" cy="478"/>
            </a:xfrm>
            <a:custGeom>
              <a:avLst/>
              <a:gdLst>
                <a:gd name="T0" fmla="*/ 0 w 401"/>
                <a:gd name="T1" fmla="*/ 0 h 3820"/>
                <a:gd name="T2" fmla="*/ 66 w 401"/>
                <a:gd name="T3" fmla="*/ 49 h 3820"/>
                <a:gd name="T4" fmla="*/ 66 w 401"/>
                <a:gd name="T5" fmla="*/ 429 h 3820"/>
                <a:gd name="T6" fmla="*/ 0 w 401"/>
                <a:gd name="T7" fmla="*/ 478 h 3820"/>
                <a:gd name="T8" fmla="*/ 0 w 401"/>
                <a:gd name="T9" fmla="*/ 0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0" y="0"/>
                  </a:moveTo>
                  <a:lnTo>
                    <a:pt x="401" y="393"/>
                  </a:lnTo>
                  <a:lnTo>
                    <a:pt x="401" y="3427"/>
                  </a:lnTo>
                  <a:lnTo>
                    <a:pt x="0" y="38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76" name="Freeform 7">
              <a:extLst>
                <a:ext uri="{FF2B5EF4-FFF2-40B4-BE49-F238E27FC236}">
                  <a16:creationId xmlns:a16="http://schemas.microsoft.com/office/drawing/2014/main" id="{72A37376-695F-41E3-9228-A2B855DA5369}"/>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77" name="Freeform 8">
              <a:extLst>
                <a:ext uri="{FF2B5EF4-FFF2-40B4-BE49-F238E27FC236}">
                  <a16:creationId xmlns:a16="http://schemas.microsoft.com/office/drawing/2014/main" id="{5673A23C-A6F1-4B32-A8AF-C02048670D5E}"/>
                </a:ext>
              </a:extLst>
            </p:cNvPr>
            <p:cNvSpPr>
              <a:spLocks/>
            </p:cNvSpPr>
            <p:nvPr/>
          </p:nvSpPr>
          <p:spPr bwMode="auto">
            <a:xfrm>
              <a:off x="1298" y="1873"/>
              <a:ext cx="3020" cy="49"/>
            </a:xfrm>
            <a:custGeom>
              <a:avLst/>
              <a:gdLst>
                <a:gd name="T0" fmla="*/ 0 w 18124"/>
                <a:gd name="T1" fmla="*/ 0 h 393"/>
                <a:gd name="T2" fmla="*/ 67 w 18124"/>
                <a:gd name="T3" fmla="*/ 49 h 393"/>
                <a:gd name="T4" fmla="*/ 2953 w 18124"/>
                <a:gd name="T5" fmla="*/ 49 h 393"/>
                <a:gd name="T6" fmla="*/ 3020 w 18124"/>
                <a:gd name="T7" fmla="*/ 0 h 393"/>
                <a:gd name="T8" fmla="*/ 0 w 1812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0" y="0"/>
                  </a:moveTo>
                  <a:lnTo>
                    <a:pt x="401" y="393"/>
                  </a:lnTo>
                  <a:lnTo>
                    <a:pt x="17723" y="393"/>
                  </a:lnTo>
                  <a:lnTo>
                    <a:pt x="1812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78" name="Freeform 9">
              <a:extLst>
                <a:ext uri="{FF2B5EF4-FFF2-40B4-BE49-F238E27FC236}">
                  <a16:creationId xmlns:a16="http://schemas.microsoft.com/office/drawing/2014/main" id="{0721398E-AD4A-4503-A726-26D486F5F1C4}"/>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79" name="Freeform 10">
              <a:extLst>
                <a:ext uri="{FF2B5EF4-FFF2-40B4-BE49-F238E27FC236}">
                  <a16:creationId xmlns:a16="http://schemas.microsoft.com/office/drawing/2014/main" id="{BE5E3E15-BE4E-4865-BB2C-72250E05D83A}"/>
                </a:ext>
              </a:extLst>
            </p:cNvPr>
            <p:cNvSpPr>
              <a:spLocks/>
            </p:cNvSpPr>
            <p:nvPr/>
          </p:nvSpPr>
          <p:spPr bwMode="auto">
            <a:xfrm>
              <a:off x="4252" y="1873"/>
              <a:ext cx="66" cy="478"/>
            </a:xfrm>
            <a:custGeom>
              <a:avLst/>
              <a:gdLst>
                <a:gd name="T0" fmla="*/ 66 w 401"/>
                <a:gd name="T1" fmla="*/ 478 h 3820"/>
                <a:gd name="T2" fmla="*/ 0 w 401"/>
                <a:gd name="T3" fmla="*/ 429 h 3820"/>
                <a:gd name="T4" fmla="*/ 0 w 401"/>
                <a:gd name="T5" fmla="*/ 49 h 3820"/>
                <a:gd name="T6" fmla="*/ 66 w 401"/>
                <a:gd name="T7" fmla="*/ 0 h 3820"/>
                <a:gd name="T8" fmla="*/ 66 w 401"/>
                <a:gd name="T9" fmla="*/ 478 h 3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20">
                  <a:moveTo>
                    <a:pt x="401" y="3820"/>
                  </a:moveTo>
                  <a:lnTo>
                    <a:pt x="0" y="3427"/>
                  </a:lnTo>
                  <a:lnTo>
                    <a:pt x="0" y="393"/>
                  </a:lnTo>
                  <a:lnTo>
                    <a:pt x="401" y="0"/>
                  </a:lnTo>
                  <a:lnTo>
                    <a:pt x="401" y="38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80" name="Freeform 11">
              <a:extLst>
                <a:ext uri="{FF2B5EF4-FFF2-40B4-BE49-F238E27FC236}">
                  <a16:creationId xmlns:a16="http://schemas.microsoft.com/office/drawing/2014/main" id="{28A214BE-0193-4155-8626-56E67353E8B3}"/>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81" name="Freeform 12">
              <a:extLst>
                <a:ext uri="{FF2B5EF4-FFF2-40B4-BE49-F238E27FC236}">
                  <a16:creationId xmlns:a16="http://schemas.microsoft.com/office/drawing/2014/main" id="{1A34013D-B6DE-4729-82C7-438C89FEA1AF}"/>
                </a:ext>
              </a:extLst>
            </p:cNvPr>
            <p:cNvSpPr>
              <a:spLocks/>
            </p:cNvSpPr>
            <p:nvPr/>
          </p:nvSpPr>
          <p:spPr bwMode="auto">
            <a:xfrm>
              <a:off x="1298" y="2302"/>
              <a:ext cx="3020" cy="49"/>
            </a:xfrm>
            <a:custGeom>
              <a:avLst/>
              <a:gdLst>
                <a:gd name="T0" fmla="*/ 3020 w 18124"/>
                <a:gd name="T1" fmla="*/ 49 h 393"/>
                <a:gd name="T2" fmla="*/ 0 w 18124"/>
                <a:gd name="T3" fmla="*/ 49 h 393"/>
                <a:gd name="T4" fmla="*/ 67 w 18124"/>
                <a:gd name="T5" fmla="*/ 0 h 393"/>
                <a:gd name="T6" fmla="*/ 2953 w 18124"/>
                <a:gd name="T7" fmla="*/ 0 h 393"/>
                <a:gd name="T8" fmla="*/ 3020 w 18124"/>
                <a:gd name="T9" fmla="*/ 49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4" h="393">
                  <a:moveTo>
                    <a:pt x="18124" y="393"/>
                  </a:moveTo>
                  <a:lnTo>
                    <a:pt x="0" y="393"/>
                  </a:lnTo>
                  <a:lnTo>
                    <a:pt x="401" y="0"/>
                  </a:lnTo>
                  <a:lnTo>
                    <a:pt x="17723" y="0"/>
                  </a:lnTo>
                  <a:lnTo>
                    <a:pt x="18124" y="3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9267" name="Text Box 13">
            <a:extLst>
              <a:ext uri="{FF2B5EF4-FFF2-40B4-BE49-F238E27FC236}">
                <a16:creationId xmlns:a16="http://schemas.microsoft.com/office/drawing/2014/main" id="{4095F180-C430-4F0D-91D7-BDBA823FA8AC}"/>
              </a:ext>
            </a:extLst>
          </p:cNvPr>
          <p:cNvSpPr txBox="1">
            <a:spLocks noChangeArrowheads="1"/>
          </p:cNvSpPr>
          <p:nvPr/>
        </p:nvSpPr>
        <p:spPr bwMode="auto">
          <a:xfrm>
            <a:off x="2728913" y="349250"/>
            <a:ext cx="3733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lnSpc>
                <a:spcPct val="90000"/>
              </a:lnSpc>
            </a:pPr>
            <a:r>
              <a:rPr lang="en-US" altLang="en-US" sz="2100" b="1">
                <a:solidFill>
                  <a:schemeClr val="tx2"/>
                </a:solidFill>
                <a:latin typeface="Arial" panose="020B0604020202020204" pitchFamily="34" charset="0"/>
              </a:rPr>
              <a:t>PERÍODO PREPARATORIO</a:t>
            </a:r>
          </a:p>
        </p:txBody>
      </p:sp>
      <p:pic>
        <p:nvPicPr>
          <p:cNvPr id="139268" name="Picture 14">
            <a:extLst>
              <a:ext uri="{FF2B5EF4-FFF2-40B4-BE49-F238E27FC236}">
                <a16:creationId xmlns:a16="http://schemas.microsoft.com/office/drawing/2014/main" id="{A161483C-E6E7-435F-80A9-7FE997FB3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38138"/>
            <a:ext cx="823913"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69" name="Picture 15">
            <a:extLst>
              <a:ext uri="{FF2B5EF4-FFF2-40B4-BE49-F238E27FC236}">
                <a16:creationId xmlns:a16="http://schemas.microsoft.com/office/drawing/2014/main" id="{02045E73-F2D0-4A45-8F5B-825DF37F90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1313" y="349250"/>
            <a:ext cx="83026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270" name="Group 16">
            <a:extLst>
              <a:ext uri="{FF2B5EF4-FFF2-40B4-BE49-F238E27FC236}">
                <a16:creationId xmlns:a16="http://schemas.microsoft.com/office/drawing/2014/main" id="{39AD9C34-7D6B-4A3A-8FDF-8C685A06F174}"/>
              </a:ext>
            </a:extLst>
          </p:cNvPr>
          <p:cNvGrpSpPr>
            <a:grpSpLocks/>
          </p:cNvGrpSpPr>
          <p:nvPr/>
        </p:nvGrpSpPr>
        <p:grpSpPr bwMode="auto">
          <a:xfrm>
            <a:off x="1066800" y="914400"/>
            <a:ext cx="7086600" cy="608013"/>
            <a:chOff x="337" y="769"/>
            <a:chExt cx="5038" cy="430"/>
          </a:xfrm>
        </p:grpSpPr>
        <p:sp>
          <p:nvSpPr>
            <p:cNvPr id="139362" name="Rectangle 17">
              <a:extLst>
                <a:ext uri="{FF2B5EF4-FFF2-40B4-BE49-F238E27FC236}">
                  <a16:creationId xmlns:a16="http://schemas.microsoft.com/office/drawing/2014/main" id="{DA6DAD04-BF99-48CA-BDF6-599A5387D79F}"/>
                </a:ext>
              </a:extLst>
            </p:cNvPr>
            <p:cNvSpPr>
              <a:spLocks noChangeArrowheads="1"/>
            </p:cNvSpPr>
            <p:nvPr/>
          </p:nvSpPr>
          <p:spPr bwMode="auto">
            <a:xfrm>
              <a:off x="393" y="806"/>
              <a:ext cx="4927" cy="356"/>
            </a:xfrm>
            <a:prstGeom prst="rect">
              <a:avLst/>
            </a:prstGeom>
            <a:blipFill dpi="0" rotWithShape="0">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9363" name="Rectangle 18">
              <a:extLst>
                <a:ext uri="{FF2B5EF4-FFF2-40B4-BE49-F238E27FC236}">
                  <a16:creationId xmlns:a16="http://schemas.microsoft.com/office/drawing/2014/main" id="{07DF47CE-64F0-4F14-8EFA-7EC600926AB2}"/>
                </a:ext>
              </a:extLst>
            </p:cNvPr>
            <p:cNvSpPr>
              <a:spLocks noChangeArrowheads="1"/>
            </p:cNvSpPr>
            <p:nvPr/>
          </p:nvSpPr>
          <p:spPr bwMode="auto">
            <a:xfrm>
              <a:off x="393" y="806"/>
              <a:ext cx="4927" cy="35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9364" name="Freeform 19">
              <a:extLst>
                <a:ext uri="{FF2B5EF4-FFF2-40B4-BE49-F238E27FC236}">
                  <a16:creationId xmlns:a16="http://schemas.microsoft.com/office/drawing/2014/main" id="{2176B5F0-6C70-4DF5-82F2-783D0FAA9A0C}"/>
                </a:ext>
              </a:extLst>
            </p:cNvPr>
            <p:cNvSpPr>
              <a:spLocks/>
            </p:cNvSpPr>
            <p:nvPr/>
          </p:nvSpPr>
          <p:spPr bwMode="auto">
            <a:xfrm>
              <a:off x="337" y="769"/>
              <a:ext cx="56" cy="430"/>
            </a:xfrm>
            <a:custGeom>
              <a:avLst/>
              <a:gdLst>
                <a:gd name="T0" fmla="*/ 0 w 222"/>
                <a:gd name="T1" fmla="*/ 0 h 2152"/>
                <a:gd name="T2" fmla="*/ 56 w 222"/>
                <a:gd name="T3" fmla="*/ 38 h 2152"/>
                <a:gd name="T4" fmla="*/ 56 w 222"/>
                <a:gd name="T5" fmla="*/ 392 h 2152"/>
                <a:gd name="T6" fmla="*/ 0 w 222"/>
                <a:gd name="T7" fmla="*/ 430 h 2152"/>
                <a:gd name="T8" fmla="*/ 0 w 222"/>
                <a:gd name="T9" fmla="*/ 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0" y="0"/>
                  </a:moveTo>
                  <a:lnTo>
                    <a:pt x="222" y="188"/>
                  </a:lnTo>
                  <a:lnTo>
                    <a:pt x="222" y="1964"/>
                  </a:lnTo>
                  <a:lnTo>
                    <a:pt x="0" y="2152"/>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65" name="Freeform 20">
              <a:extLst>
                <a:ext uri="{FF2B5EF4-FFF2-40B4-BE49-F238E27FC236}">
                  <a16:creationId xmlns:a16="http://schemas.microsoft.com/office/drawing/2014/main" id="{B3D73B1D-96D1-4F49-A4C4-831AFA51DC13}"/>
                </a:ext>
              </a:extLst>
            </p:cNvPr>
            <p:cNvSpPr>
              <a:spLocks/>
            </p:cNvSpPr>
            <p:nvPr/>
          </p:nvSpPr>
          <p:spPr bwMode="auto">
            <a:xfrm>
              <a:off x="337" y="769"/>
              <a:ext cx="56" cy="430"/>
            </a:xfrm>
            <a:custGeom>
              <a:avLst/>
              <a:gdLst>
                <a:gd name="T0" fmla="*/ 0 w 222"/>
                <a:gd name="T1" fmla="*/ 0 h 2152"/>
                <a:gd name="T2" fmla="*/ 56 w 222"/>
                <a:gd name="T3" fmla="*/ 38 h 2152"/>
                <a:gd name="T4" fmla="*/ 56 w 222"/>
                <a:gd name="T5" fmla="*/ 392 h 2152"/>
                <a:gd name="T6" fmla="*/ 0 w 222"/>
                <a:gd name="T7" fmla="*/ 430 h 2152"/>
                <a:gd name="T8" fmla="*/ 0 w 222"/>
                <a:gd name="T9" fmla="*/ 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0" y="0"/>
                  </a:moveTo>
                  <a:lnTo>
                    <a:pt x="222" y="188"/>
                  </a:lnTo>
                  <a:lnTo>
                    <a:pt x="222" y="1964"/>
                  </a:lnTo>
                  <a:lnTo>
                    <a:pt x="0" y="2152"/>
                  </a:lnTo>
                  <a:lnTo>
                    <a:pt x="0" y="0"/>
                  </a:lnTo>
                </a:path>
              </a:pathLst>
            </a:custGeom>
            <a:blipFill dpi="0" rotWithShape="0">
              <a:blip r:embed="rId7"/>
              <a:srcRect/>
              <a:stretch>
                <a:fillRect/>
              </a:stretch>
            </a:blipFill>
            <a:ln w="0">
              <a:solidFill>
                <a:srgbClr val="000000"/>
              </a:solidFill>
              <a:prstDash val="solid"/>
              <a:round/>
              <a:headEnd/>
              <a:tailEnd/>
            </a:ln>
          </p:spPr>
          <p:txBody>
            <a:bodyPr/>
            <a:lstStyle/>
            <a:p>
              <a:endParaRPr lang="en-US"/>
            </a:p>
          </p:txBody>
        </p:sp>
        <p:sp>
          <p:nvSpPr>
            <p:cNvPr id="139366" name="Freeform 21">
              <a:extLst>
                <a:ext uri="{FF2B5EF4-FFF2-40B4-BE49-F238E27FC236}">
                  <a16:creationId xmlns:a16="http://schemas.microsoft.com/office/drawing/2014/main" id="{9D684FF8-E18C-499F-B9A4-1F21F579EB66}"/>
                </a:ext>
              </a:extLst>
            </p:cNvPr>
            <p:cNvSpPr>
              <a:spLocks/>
            </p:cNvSpPr>
            <p:nvPr/>
          </p:nvSpPr>
          <p:spPr bwMode="auto">
            <a:xfrm>
              <a:off x="337" y="769"/>
              <a:ext cx="5038" cy="37"/>
            </a:xfrm>
            <a:custGeom>
              <a:avLst/>
              <a:gdLst>
                <a:gd name="T0" fmla="*/ 0 w 20150"/>
                <a:gd name="T1" fmla="*/ 0 h 188"/>
                <a:gd name="T2" fmla="*/ 56 w 20150"/>
                <a:gd name="T3" fmla="*/ 37 h 188"/>
                <a:gd name="T4" fmla="*/ 4982 w 20150"/>
                <a:gd name="T5" fmla="*/ 37 h 188"/>
                <a:gd name="T6" fmla="*/ 5038 w 20150"/>
                <a:gd name="T7" fmla="*/ 0 h 188"/>
                <a:gd name="T8" fmla="*/ 0 w 20150"/>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0" y="0"/>
                  </a:moveTo>
                  <a:lnTo>
                    <a:pt x="222" y="188"/>
                  </a:lnTo>
                  <a:lnTo>
                    <a:pt x="19928" y="188"/>
                  </a:lnTo>
                  <a:lnTo>
                    <a:pt x="20150"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67" name="Freeform 22">
              <a:extLst>
                <a:ext uri="{FF2B5EF4-FFF2-40B4-BE49-F238E27FC236}">
                  <a16:creationId xmlns:a16="http://schemas.microsoft.com/office/drawing/2014/main" id="{8C4385DC-96CE-4B0E-B11E-67BA507AF2CF}"/>
                </a:ext>
              </a:extLst>
            </p:cNvPr>
            <p:cNvSpPr>
              <a:spLocks/>
            </p:cNvSpPr>
            <p:nvPr/>
          </p:nvSpPr>
          <p:spPr bwMode="auto">
            <a:xfrm>
              <a:off x="337" y="769"/>
              <a:ext cx="5038" cy="37"/>
            </a:xfrm>
            <a:custGeom>
              <a:avLst/>
              <a:gdLst>
                <a:gd name="T0" fmla="*/ 0 w 20150"/>
                <a:gd name="T1" fmla="*/ 0 h 188"/>
                <a:gd name="T2" fmla="*/ 56 w 20150"/>
                <a:gd name="T3" fmla="*/ 37 h 188"/>
                <a:gd name="T4" fmla="*/ 4982 w 20150"/>
                <a:gd name="T5" fmla="*/ 37 h 188"/>
                <a:gd name="T6" fmla="*/ 5038 w 20150"/>
                <a:gd name="T7" fmla="*/ 0 h 188"/>
                <a:gd name="T8" fmla="*/ 0 w 20150"/>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0" y="0"/>
                  </a:moveTo>
                  <a:lnTo>
                    <a:pt x="222" y="188"/>
                  </a:lnTo>
                  <a:lnTo>
                    <a:pt x="19928" y="188"/>
                  </a:lnTo>
                  <a:lnTo>
                    <a:pt x="20150" y="0"/>
                  </a:lnTo>
                  <a:lnTo>
                    <a:pt x="0" y="0"/>
                  </a:lnTo>
                </a:path>
              </a:pathLst>
            </a:custGeom>
            <a:blipFill dpi="0" rotWithShape="0">
              <a:blip r:embed="rId8"/>
              <a:srcRect/>
              <a:tile tx="0" ty="0" sx="100000" sy="100000" flip="none" algn="tl"/>
            </a:blipFill>
            <a:ln w="0">
              <a:solidFill>
                <a:srgbClr val="000000"/>
              </a:solidFill>
              <a:prstDash val="solid"/>
              <a:round/>
              <a:headEnd/>
              <a:tailEnd/>
            </a:ln>
          </p:spPr>
          <p:txBody>
            <a:bodyPr/>
            <a:lstStyle/>
            <a:p>
              <a:endParaRPr lang="en-US"/>
            </a:p>
          </p:txBody>
        </p:sp>
        <p:sp>
          <p:nvSpPr>
            <p:cNvPr id="139368" name="Freeform 23">
              <a:extLst>
                <a:ext uri="{FF2B5EF4-FFF2-40B4-BE49-F238E27FC236}">
                  <a16:creationId xmlns:a16="http://schemas.microsoft.com/office/drawing/2014/main" id="{F03F683F-1B40-4C7B-A136-99A76F4EAAF0}"/>
                </a:ext>
              </a:extLst>
            </p:cNvPr>
            <p:cNvSpPr>
              <a:spLocks/>
            </p:cNvSpPr>
            <p:nvPr/>
          </p:nvSpPr>
          <p:spPr bwMode="auto">
            <a:xfrm>
              <a:off x="5319" y="769"/>
              <a:ext cx="56" cy="430"/>
            </a:xfrm>
            <a:custGeom>
              <a:avLst/>
              <a:gdLst>
                <a:gd name="T0" fmla="*/ 56 w 222"/>
                <a:gd name="T1" fmla="*/ 430 h 2152"/>
                <a:gd name="T2" fmla="*/ 0 w 222"/>
                <a:gd name="T3" fmla="*/ 392 h 2152"/>
                <a:gd name="T4" fmla="*/ 0 w 222"/>
                <a:gd name="T5" fmla="*/ 38 h 2152"/>
                <a:gd name="T6" fmla="*/ 56 w 222"/>
                <a:gd name="T7" fmla="*/ 0 h 2152"/>
                <a:gd name="T8" fmla="*/ 56 w 222"/>
                <a:gd name="T9" fmla="*/ 43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222" y="2152"/>
                  </a:moveTo>
                  <a:lnTo>
                    <a:pt x="0" y="1964"/>
                  </a:lnTo>
                  <a:lnTo>
                    <a:pt x="0" y="188"/>
                  </a:lnTo>
                  <a:lnTo>
                    <a:pt x="222" y="0"/>
                  </a:lnTo>
                  <a:lnTo>
                    <a:pt x="222" y="2152"/>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69" name="Freeform 24">
              <a:extLst>
                <a:ext uri="{FF2B5EF4-FFF2-40B4-BE49-F238E27FC236}">
                  <a16:creationId xmlns:a16="http://schemas.microsoft.com/office/drawing/2014/main" id="{CB7B7EA8-120E-4ECD-96DC-72FB4F1029DF}"/>
                </a:ext>
              </a:extLst>
            </p:cNvPr>
            <p:cNvSpPr>
              <a:spLocks/>
            </p:cNvSpPr>
            <p:nvPr/>
          </p:nvSpPr>
          <p:spPr bwMode="auto">
            <a:xfrm>
              <a:off x="5319" y="769"/>
              <a:ext cx="56" cy="430"/>
            </a:xfrm>
            <a:custGeom>
              <a:avLst/>
              <a:gdLst>
                <a:gd name="T0" fmla="*/ 56 w 222"/>
                <a:gd name="T1" fmla="*/ 430 h 2152"/>
                <a:gd name="T2" fmla="*/ 0 w 222"/>
                <a:gd name="T3" fmla="*/ 392 h 2152"/>
                <a:gd name="T4" fmla="*/ 0 w 222"/>
                <a:gd name="T5" fmla="*/ 38 h 2152"/>
                <a:gd name="T6" fmla="*/ 56 w 222"/>
                <a:gd name="T7" fmla="*/ 0 h 2152"/>
                <a:gd name="T8" fmla="*/ 56 w 222"/>
                <a:gd name="T9" fmla="*/ 43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222" y="2152"/>
                  </a:moveTo>
                  <a:lnTo>
                    <a:pt x="0" y="1964"/>
                  </a:lnTo>
                  <a:lnTo>
                    <a:pt x="0" y="188"/>
                  </a:lnTo>
                  <a:lnTo>
                    <a:pt x="222" y="0"/>
                  </a:lnTo>
                  <a:lnTo>
                    <a:pt x="222" y="21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70" name="Freeform 25">
              <a:extLst>
                <a:ext uri="{FF2B5EF4-FFF2-40B4-BE49-F238E27FC236}">
                  <a16:creationId xmlns:a16="http://schemas.microsoft.com/office/drawing/2014/main" id="{E0D86B98-643E-4B5F-B26E-84B59E63C60D}"/>
                </a:ext>
              </a:extLst>
            </p:cNvPr>
            <p:cNvSpPr>
              <a:spLocks/>
            </p:cNvSpPr>
            <p:nvPr/>
          </p:nvSpPr>
          <p:spPr bwMode="auto">
            <a:xfrm>
              <a:off x="337" y="1162"/>
              <a:ext cx="5038" cy="37"/>
            </a:xfrm>
            <a:custGeom>
              <a:avLst/>
              <a:gdLst>
                <a:gd name="T0" fmla="*/ 5038 w 20150"/>
                <a:gd name="T1" fmla="*/ 37 h 188"/>
                <a:gd name="T2" fmla="*/ 0 w 20150"/>
                <a:gd name="T3" fmla="*/ 37 h 188"/>
                <a:gd name="T4" fmla="*/ 56 w 20150"/>
                <a:gd name="T5" fmla="*/ 0 h 188"/>
                <a:gd name="T6" fmla="*/ 4982 w 20150"/>
                <a:gd name="T7" fmla="*/ 0 h 188"/>
                <a:gd name="T8" fmla="*/ 5038 w 20150"/>
                <a:gd name="T9" fmla="*/ 37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20150" y="188"/>
                  </a:moveTo>
                  <a:lnTo>
                    <a:pt x="0" y="188"/>
                  </a:lnTo>
                  <a:lnTo>
                    <a:pt x="222" y="0"/>
                  </a:lnTo>
                  <a:lnTo>
                    <a:pt x="19928" y="0"/>
                  </a:lnTo>
                  <a:lnTo>
                    <a:pt x="20150" y="188"/>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71" name="Freeform 26">
              <a:extLst>
                <a:ext uri="{FF2B5EF4-FFF2-40B4-BE49-F238E27FC236}">
                  <a16:creationId xmlns:a16="http://schemas.microsoft.com/office/drawing/2014/main" id="{109F35D7-68A3-441E-992F-F161FA89FA10}"/>
                </a:ext>
              </a:extLst>
            </p:cNvPr>
            <p:cNvSpPr>
              <a:spLocks/>
            </p:cNvSpPr>
            <p:nvPr/>
          </p:nvSpPr>
          <p:spPr bwMode="auto">
            <a:xfrm>
              <a:off x="337" y="1162"/>
              <a:ext cx="5038" cy="37"/>
            </a:xfrm>
            <a:custGeom>
              <a:avLst/>
              <a:gdLst>
                <a:gd name="T0" fmla="*/ 5038 w 20150"/>
                <a:gd name="T1" fmla="*/ 37 h 188"/>
                <a:gd name="T2" fmla="*/ 0 w 20150"/>
                <a:gd name="T3" fmla="*/ 37 h 188"/>
                <a:gd name="T4" fmla="*/ 56 w 20150"/>
                <a:gd name="T5" fmla="*/ 0 h 188"/>
                <a:gd name="T6" fmla="*/ 4982 w 20150"/>
                <a:gd name="T7" fmla="*/ 0 h 188"/>
                <a:gd name="T8" fmla="*/ 5038 w 20150"/>
                <a:gd name="T9" fmla="*/ 37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20150" y="188"/>
                  </a:moveTo>
                  <a:lnTo>
                    <a:pt x="0" y="188"/>
                  </a:lnTo>
                  <a:lnTo>
                    <a:pt x="222" y="0"/>
                  </a:lnTo>
                  <a:lnTo>
                    <a:pt x="19928" y="0"/>
                  </a:lnTo>
                  <a:lnTo>
                    <a:pt x="20150" y="188"/>
                  </a:lnTo>
                </a:path>
              </a:pathLst>
            </a:custGeom>
            <a:blipFill dpi="0" rotWithShape="0">
              <a:blip r:embed="rId9"/>
              <a:srcRect/>
              <a:tile tx="0" ty="0" sx="100000" sy="100000" flip="none" algn="tl"/>
            </a:blipFill>
            <a:ln w="0">
              <a:solidFill>
                <a:srgbClr val="000000"/>
              </a:solidFill>
              <a:prstDash val="solid"/>
              <a:round/>
              <a:headEnd/>
              <a:tailEnd/>
            </a:ln>
          </p:spPr>
          <p:txBody>
            <a:bodyPr/>
            <a:lstStyle/>
            <a:p>
              <a:endParaRPr lang="en-US"/>
            </a:p>
          </p:txBody>
        </p:sp>
      </p:grpSp>
      <p:sp>
        <p:nvSpPr>
          <p:cNvPr id="139271" name="Text Box 27">
            <a:extLst>
              <a:ext uri="{FF2B5EF4-FFF2-40B4-BE49-F238E27FC236}">
                <a16:creationId xmlns:a16="http://schemas.microsoft.com/office/drawing/2014/main" id="{E4475D1E-A179-4D24-B073-7C0312F1E13D}"/>
              </a:ext>
            </a:extLst>
          </p:cNvPr>
          <p:cNvSpPr txBox="1">
            <a:spLocks noChangeArrowheads="1"/>
          </p:cNvSpPr>
          <p:nvPr/>
        </p:nvSpPr>
        <p:spPr bwMode="auto">
          <a:xfrm>
            <a:off x="762000" y="989013"/>
            <a:ext cx="7696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100" b="1">
                <a:solidFill>
                  <a:schemeClr val="tx1"/>
                </a:solidFill>
                <a:latin typeface="Arial" panose="020B0604020202020204" pitchFamily="34" charset="0"/>
              </a:rPr>
              <a:t>Etapa de la Preparación/Acondicionamiento General</a:t>
            </a:r>
          </a:p>
        </p:txBody>
      </p:sp>
      <p:pic>
        <p:nvPicPr>
          <p:cNvPr id="139272" name="Picture 28">
            <a:extLst>
              <a:ext uri="{FF2B5EF4-FFF2-40B4-BE49-F238E27FC236}">
                <a16:creationId xmlns:a16="http://schemas.microsoft.com/office/drawing/2014/main" id="{71DF95CA-3D7A-4200-82DF-DC2E3DD1FE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1065213"/>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3" name="Picture 29">
            <a:extLst>
              <a:ext uri="{FF2B5EF4-FFF2-40B4-BE49-F238E27FC236}">
                <a16:creationId xmlns:a16="http://schemas.microsoft.com/office/drawing/2014/main" id="{34DA13AA-28EA-41DE-9CE1-7B439CD2D6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9600" y="1065213"/>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274" name="Group 30">
            <a:extLst>
              <a:ext uri="{FF2B5EF4-FFF2-40B4-BE49-F238E27FC236}">
                <a16:creationId xmlns:a16="http://schemas.microsoft.com/office/drawing/2014/main" id="{A0F414CE-5E0F-41D6-AA30-AC1B6F2202B0}"/>
              </a:ext>
            </a:extLst>
          </p:cNvPr>
          <p:cNvGrpSpPr>
            <a:grpSpLocks/>
          </p:cNvGrpSpPr>
          <p:nvPr/>
        </p:nvGrpSpPr>
        <p:grpSpPr bwMode="auto">
          <a:xfrm>
            <a:off x="381000" y="2286000"/>
            <a:ext cx="8382000" cy="4267200"/>
            <a:chOff x="1109" y="1020"/>
            <a:chExt cx="3542" cy="2280"/>
          </a:xfrm>
        </p:grpSpPr>
        <p:sp>
          <p:nvSpPr>
            <p:cNvPr id="139352" name="Rectangle 31">
              <a:extLst>
                <a:ext uri="{FF2B5EF4-FFF2-40B4-BE49-F238E27FC236}">
                  <a16:creationId xmlns:a16="http://schemas.microsoft.com/office/drawing/2014/main" id="{45F573B2-2D91-4359-B153-991D93338289}"/>
                </a:ext>
              </a:extLst>
            </p:cNvPr>
            <p:cNvSpPr>
              <a:spLocks noChangeArrowheads="1"/>
            </p:cNvSpPr>
            <p:nvPr/>
          </p:nvSpPr>
          <p:spPr bwMode="auto">
            <a:xfrm>
              <a:off x="1143" y="1054"/>
              <a:ext cx="3474" cy="2212"/>
            </a:xfrm>
            <a:prstGeom prst="rect">
              <a:avLst/>
            </a:prstGeom>
            <a:gradFill rotWithShape="0">
              <a:gsLst>
                <a:gs pos="0">
                  <a:srgbClr val="006600"/>
                </a:gs>
                <a:gs pos="100000">
                  <a:srgbClr val="0033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9353" name="Rectangle 32">
              <a:extLst>
                <a:ext uri="{FF2B5EF4-FFF2-40B4-BE49-F238E27FC236}">
                  <a16:creationId xmlns:a16="http://schemas.microsoft.com/office/drawing/2014/main" id="{EE1A24AA-9F31-45D0-87E4-79874F3043AE}"/>
                </a:ext>
              </a:extLst>
            </p:cNvPr>
            <p:cNvSpPr>
              <a:spLocks noChangeArrowheads="1"/>
            </p:cNvSpPr>
            <p:nvPr/>
          </p:nvSpPr>
          <p:spPr bwMode="auto">
            <a:xfrm>
              <a:off x="1143" y="1054"/>
              <a:ext cx="3474" cy="2212"/>
            </a:xfrm>
            <a:prstGeom prst="rect">
              <a:avLst/>
            </a:prstGeom>
            <a:noFill/>
            <a:ln w="0">
              <a:solidFill>
                <a:srgbClr val="242729"/>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9354" name="Freeform 33">
              <a:extLst>
                <a:ext uri="{FF2B5EF4-FFF2-40B4-BE49-F238E27FC236}">
                  <a16:creationId xmlns:a16="http://schemas.microsoft.com/office/drawing/2014/main" id="{A43963CC-B9B9-4EDB-9437-D3CAD12ACFFB}"/>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close/>
                </a:path>
              </a:pathLst>
            </a:custGeom>
            <a:solidFill>
              <a:srgbClr val="69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55" name="Freeform 34">
              <a:extLst>
                <a:ext uri="{FF2B5EF4-FFF2-40B4-BE49-F238E27FC236}">
                  <a16:creationId xmlns:a16="http://schemas.microsoft.com/office/drawing/2014/main" id="{1540925F-C06B-43DD-B49F-DAA88105736F}"/>
                </a:ext>
              </a:extLst>
            </p:cNvPr>
            <p:cNvSpPr>
              <a:spLocks/>
            </p:cNvSpPr>
            <p:nvPr/>
          </p:nvSpPr>
          <p:spPr bwMode="auto">
            <a:xfrm>
              <a:off x="1109" y="1020"/>
              <a:ext cx="34" cy="2280"/>
            </a:xfrm>
            <a:custGeom>
              <a:avLst/>
              <a:gdLst>
                <a:gd name="T0" fmla="*/ 0 w 170"/>
                <a:gd name="T1" fmla="*/ 0 h 11402"/>
                <a:gd name="T2" fmla="*/ 34 w 170"/>
                <a:gd name="T3" fmla="*/ 34 h 11402"/>
                <a:gd name="T4" fmla="*/ 34 w 170"/>
                <a:gd name="T5" fmla="*/ 2246 h 11402"/>
                <a:gd name="T6" fmla="*/ 0 w 170"/>
                <a:gd name="T7" fmla="*/ 2280 h 11402"/>
                <a:gd name="T8" fmla="*/ 0 w 170"/>
                <a:gd name="T9" fmla="*/ 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0" y="0"/>
                  </a:moveTo>
                  <a:lnTo>
                    <a:pt x="170" y="170"/>
                  </a:lnTo>
                  <a:lnTo>
                    <a:pt x="170" y="11232"/>
                  </a:lnTo>
                  <a:lnTo>
                    <a:pt x="0" y="11402"/>
                  </a:lnTo>
                  <a:lnTo>
                    <a:pt x="0" y="0"/>
                  </a:lnTo>
                </a:path>
              </a:pathLst>
            </a:custGeom>
            <a:solidFill>
              <a:srgbClr val="336600"/>
            </a:solidFill>
            <a:ln w="0">
              <a:solidFill>
                <a:srgbClr val="242729"/>
              </a:solidFill>
              <a:prstDash val="solid"/>
              <a:round/>
              <a:headEnd/>
              <a:tailEnd/>
            </a:ln>
          </p:spPr>
          <p:txBody>
            <a:bodyPr/>
            <a:lstStyle/>
            <a:p>
              <a:endParaRPr lang="en-US"/>
            </a:p>
          </p:txBody>
        </p:sp>
        <p:sp>
          <p:nvSpPr>
            <p:cNvPr id="139356" name="Freeform 35">
              <a:extLst>
                <a:ext uri="{FF2B5EF4-FFF2-40B4-BE49-F238E27FC236}">
                  <a16:creationId xmlns:a16="http://schemas.microsoft.com/office/drawing/2014/main" id="{1F0F62E2-422C-4C67-BC2F-AB0F4F067169}"/>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close/>
                </a:path>
              </a:pathLst>
            </a:custGeom>
            <a:solidFill>
              <a:srgbClr val="5EB2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57" name="Freeform 36">
              <a:extLst>
                <a:ext uri="{FF2B5EF4-FFF2-40B4-BE49-F238E27FC236}">
                  <a16:creationId xmlns:a16="http://schemas.microsoft.com/office/drawing/2014/main" id="{11D9B195-F081-45BD-A624-10FEA2B692C4}"/>
                </a:ext>
              </a:extLst>
            </p:cNvPr>
            <p:cNvSpPr>
              <a:spLocks/>
            </p:cNvSpPr>
            <p:nvPr/>
          </p:nvSpPr>
          <p:spPr bwMode="auto">
            <a:xfrm>
              <a:off x="1109" y="1020"/>
              <a:ext cx="3542" cy="34"/>
            </a:xfrm>
            <a:custGeom>
              <a:avLst/>
              <a:gdLst>
                <a:gd name="T0" fmla="*/ 0 w 17712"/>
                <a:gd name="T1" fmla="*/ 0 h 170"/>
                <a:gd name="T2" fmla="*/ 34 w 17712"/>
                <a:gd name="T3" fmla="*/ 34 h 170"/>
                <a:gd name="T4" fmla="*/ 3508 w 17712"/>
                <a:gd name="T5" fmla="*/ 34 h 170"/>
                <a:gd name="T6" fmla="*/ 3542 w 17712"/>
                <a:gd name="T7" fmla="*/ 0 h 170"/>
                <a:gd name="T8" fmla="*/ 0 w 17712"/>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0" y="0"/>
                  </a:moveTo>
                  <a:lnTo>
                    <a:pt x="170" y="170"/>
                  </a:lnTo>
                  <a:lnTo>
                    <a:pt x="17542" y="170"/>
                  </a:lnTo>
                  <a:lnTo>
                    <a:pt x="17712" y="0"/>
                  </a:lnTo>
                  <a:lnTo>
                    <a:pt x="0" y="0"/>
                  </a:lnTo>
                </a:path>
              </a:pathLst>
            </a:custGeom>
            <a:gradFill rotWithShape="0">
              <a:gsLst>
                <a:gs pos="0">
                  <a:srgbClr val="00FF00"/>
                </a:gs>
                <a:gs pos="100000">
                  <a:srgbClr val="007600"/>
                </a:gs>
              </a:gsLst>
              <a:lin ang="5400000" scaled="1"/>
            </a:gradFill>
            <a:ln w="0">
              <a:solidFill>
                <a:srgbClr val="242729"/>
              </a:solidFill>
              <a:prstDash val="solid"/>
              <a:round/>
              <a:headEnd/>
              <a:tailEnd/>
            </a:ln>
          </p:spPr>
          <p:txBody>
            <a:bodyPr/>
            <a:lstStyle/>
            <a:p>
              <a:endParaRPr lang="en-US"/>
            </a:p>
          </p:txBody>
        </p:sp>
        <p:sp>
          <p:nvSpPr>
            <p:cNvPr id="139358" name="Freeform 37">
              <a:extLst>
                <a:ext uri="{FF2B5EF4-FFF2-40B4-BE49-F238E27FC236}">
                  <a16:creationId xmlns:a16="http://schemas.microsoft.com/office/drawing/2014/main" id="{5520EA8A-DB89-4910-8977-C7857A8DE586}"/>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close/>
                </a:path>
              </a:pathLst>
            </a:custGeom>
            <a:solidFill>
              <a:srgbClr val="00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59" name="Freeform 38">
              <a:extLst>
                <a:ext uri="{FF2B5EF4-FFF2-40B4-BE49-F238E27FC236}">
                  <a16:creationId xmlns:a16="http://schemas.microsoft.com/office/drawing/2014/main" id="{578D8F47-24E8-4C85-841A-0BC9188C9E90}"/>
                </a:ext>
              </a:extLst>
            </p:cNvPr>
            <p:cNvSpPr>
              <a:spLocks/>
            </p:cNvSpPr>
            <p:nvPr/>
          </p:nvSpPr>
          <p:spPr bwMode="auto">
            <a:xfrm>
              <a:off x="4617" y="1020"/>
              <a:ext cx="34" cy="2280"/>
            </a:xfrm>
            <a:custGeom>
              <a:avLst/>
              <a:gdLst>
                <a:gd name="T0" fmla="*/ 34 w 170"/>
                <a:gd name="T1" fmla="*/ 2280 h 11402"/>
                <a:gd name="T2" fmla="*/ 0 w 170"/>
                <a:gd name="T3" fmla="*/ 2246 h 11402"/>
                <a:gd name="T4" fmla="*/ 0 w 170"/>
                <a:gd name="T5" fmla="*/ 34 h 11402"/>
                <a:gd name="T6" fmla="*/ 34 w 170"/>
                <a:gd name="T7" fmla="*/ 0 h 11402"/>
                <a:gd name="T8" fmla="*/ 34 w 170"/>
                <a:gd name="T9" fmla="*/ 2280 h 11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1402">
                  <a:moveTo>
                    <a:pt x="170" y="11402"/>
                  </a:moveTo>
                  <a:lnTo>
                    <a:pt x="0" y="11232"/>
                  </a:lnTo>
                  <a:lnTo>
                    <a:pt x="0" y="170"/>
                  </a:lnTo>
                  <a:lnTo>
                    <a:pt x="170" y="0"/>
                  </a:lnTo>
                  <a:lnTo>
                    <a:pt x="170" y="11402"/>
                  </a:lnTo>
                </a:path>
              </a:pathLst>
            </a:custGeom>
            <a:gradFill rotWithShape="0">
              <a:gsLst>
                <a:gs pos="0">
                  <a:srgbClr val="339933"/>
                </a:gs>
                <a:gs pos="100000">
                  <a:srgbClr val="184718"/>
                </a:gs>
              </a:gsLst>
              <a:lin ang="5400000" scaled="1"/>
            </a:gradFill>
            <a:ln w="0">
              <a:solidFill>
                <a:srgbClr val="242729"/>
              </a:solidFill>
              <a:prstDash val="solid"/>
              <a:round/>
              <a:headEnd/>
              <a:tailEnd/>
            </a:ln>
          </p:spPr>
          <p:txBody>
            <a:bodyPr/>
            <a:lstStyle/>
            <a:p>
              <a:endParaRPr lang="en-US"/>
            </a:p>
          </p:txBody>
        </p:sp>
        <p:sp>
          <p:nvSpPr>
            <p:cNvPr id="139360" name="Freeform 39">
              <a:extLst>
                <a:ext uri="{FF2B5EF4-FFF2-40B4-BE49-F238E27FC236}">
                  <a16:creationId xmlns:a16="http://schemas.microsoft.com/office/drawing/2014/main" id="{09335F07-46F6-4D55-924D-2F83AE0ABAA2}"/>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close/>
                </a:path>
              </a:pathLst>
            </a:custGeom>
            <a:solidFill>
              <a:srgbClr val="163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61" name="Freeform 40">
              <a:extLst>
                <a:ext uri="{FF2B5EF4-FFF2-40B4-BE49-F238E27FC236}">
                  <a16:creationId xmlns:a16="http://schemas.microsoft.com/office/drawing/2014/main" id="{5EEEAFF7-FA09-4E93-A2BB-41D8AFC015C3}"/>
                </a:ext>
              </a:extLst>
            </p:cNvPr>
            <p:cNvSpPr>
              <a:spLocks/>
            </p:cNvSpPr>
            <p:nvPr/>
          </p:nvSpPr>
          <p:spPr bwMode="auto">
            <a:xfrm>
              <a:off x="1109" y="3266"/>
              <a:ext cx="3542" cy="34"/>
            </a:xfrm>
            <a:custGeom>
              <a:avLst/>
              <a:gdLst>
                <a:gd name="T0" fmla="*/ 3542 w 17712"/>
                <a:gd name="T1" fmla="*/ 34 h 170"/>
                <a:gd name="T2" fmla="*/ 0 w 17712"/>
                <a:gd name="T3" fmla="*/ 34 h 170"/>
                <a:gd name="T4" fmla="*/ 34 w 17712"/>
                <a:gd name="T5" fmla="*/ 0 h 170"/>
                <a:gd name="T6" fmla="*/ 3508 w 17712"/>
                <a:gd name="T7" fmla="*/ 0 h 170"/>
                <a:gd name="T8" fmla="*/ 3542 w 17712"/>
                <a:gd name="T9" fmla="*/ 34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12" h="170">
                  <a:moveTo>
                    <a:pt x="17712" y="170"/>
                  </a:moveTo>
                  <a:lnTo>
                    <a:pt x="0" y="170"/>
                  </a:lnTo>
                  <a:lnTo>
                    <a:pt x="170" y="0"/>
                  </a:lnTo>
                  <a:lnTo>
                    <a:pt x="17542" y="0"/>
                  </a:lnTo>
                  <a:lnTo>
                    <a:pt x="17712" y="170"/>
                  </a:lnTo>
                </a:path>
              </a:pathLst>
            </a:custGeom>
            <a:gradFill rotWithShape="0">
              <a:gsLst>
                <a:gs pos="0">
                  <a:srgbClr val="003300"/>
                </a:gs>
                <a:gs pos="100000">
                  <a:srgbClr val="001800"/>
                </a:gs>
              </a:gsLst>
              <a:lin ang="5400000" scaled="1"/>
            </a:gradFill>
            <a:ln w="0">
              <a:solidFill>
                <a:srgbClr val="242729"/>
              </a:solidFill>
              <a:prstDash val="solid"/>
              <a:round/>
              <a:headEnd/>
              <a:tailEnd/>
            </a:ln>
          </p:spPr>
          <p:txBody>
            <a:bodyPr/>
            <a:lstStyle/>
            <a:p>
              <a:endParaRPr lang="en-US"/>
            </a:p>
          </p:txBody>
        </p:sp>
      </p:grpSp>
      <p:sp>
        <p:nvSpPr>
          <p:cNvPr id="139275" name="AutoShape 41">
            <a:extLst>
              <a:ext uri="{FF2B5EF4-FFF2-40B4-BE49-F238E27FC236}">
                <a16:creationId xmlns:a16="http://schemas.microsoft.com/office/drawing/2014/main" id="{2996C439-B85B-476A-8B59-1ACE034AEBA6}"/>
              </a:ext>
            </a:extLst>
          </p:cNvPr>
          <p:cNvSpPr>
            <a:spLocks noChangeArrowheads="1"/>
          </p:cNvSpPr>
          <p:nvPr/>
        </p:nvSpPr>
        <p:spPr bwMode="auto">
          <a:xfrm>
            <a:off x="533400" y="2438400"/>
            <a:ext cx="8077200" cy="4038600"/>
          </a:xfrm>
          <a:prstGeom prst="roundRect">
            <a:avLst>
              <a:gd name="adj" fmla="val 16667"/>
            </a:avLst>
          </a:prstGeom>
          <a:gradFill rotWithShape="0">
            <a:gsLst>
              <a:gs pos="0">
                <a:srgbClr val="000066"/>
              </a:gs>
              <a:gs pos="100000">
                <a:srgbClr val="000000"/>
              </a:gs>
            </a:gsLst>
            <a:path path="shape">
              <a:fillToRect l="50000" t="50000" r="50000" b="50000"/>
            </a:path>
          </a:gra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pic>
        <p:nvPicPr>
          <p:cNvPr id="139276" name="Picture 104">
            <a:extLst>
              <a:ext uri="{FF2B5EF4-FFF2-40B4-BE49-F238E27FC236}">
                <a16:creationId xmlns:a16="http://schemas.microsoft.com/office/drawing/2014/main" id="{9E5371BB-314A-4D33-A343-1E752C95568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914400" y="29718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77" name="Text Box 105">
            <a:extLst>
              <a:ext uri="{FF2B5EF4-FFF2-40B4-BE49-F238E27FC236}">
                <a16:creationId xmlns:a16="http://schemas.microsoft.com/office/drawing/2014/main" id="{E7388214-655D-48A1-A41A-4B38C1A9B6EA}"/>
              </a:ext>
            </a:extLst>
          </p:cNvPr>
          <p:cNvSpPr txBox="1">
            <a:spLocks noChangeArrowheads="1"/>
          </p:cNvSpPr>
          <p:nvPr/>
        </p:nvSpPr>
        <p:spPr bwMode="auto">
          <a:xfrm>
            <a:off x="1143000" y="2895600"/>
            <a:ext cx="72390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Volumen superior a la intensidad de las cargas (se enfatiza un alto volumen de entrenamiento):</a:t>
            </a:r>
          </a:p>
        </p:txBody>
      </p:sp>
      <p:pic>
        <p:nvPicPr>
          <p:cNvPr id="139278" name="Picture 106">
            <a:extLst>
              <a:ext uri="{FF2B5EF4-FFF2-40B4-BE49-F238E27FC236}">
                <a16:creationId xmlns:a16="http://schemas.microsoft.com/office/drawing/2014/main" id="{35B9EDD2-8124-4B04-B272-214C614F967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914400" y="2590800"/>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79" name="Text Box 107">
            <a:extLst>
              <a:ext uri="{FF2B5EF4-FFF2-40B4-BE49-F238E27FC236}">
                <a16:creationId xmlns:a16="http://schemas.microsoft.com/office/drawing/2014/main" id="{7D90C022-3E19-4EAA-8251-FAF46A810417}"/>
              </a:ext>
            </a:extLst>
          </p:cNvPr>
          <p:cNvSpPr txBox="1">
            <a:spLocks noChangeArrowheads="1"/>
          </p:cNvSpPr>
          <p:nvPr/>
        </p:nvSpPr>
        <p:spPr bwMode="auto">
          <a:xfrm>
            <a:off x="1143000" y="2514600"/>
            <a:ext cx="7239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r>
              <a:rPr lang="en-US" altLang="en-US" sz="2100" b="1">
                <a:solidFill>
                  <a:schemeClr val="tx1"/>
                </a:solidFill>
                <a:latin typeface="Arial" panose="020B0604020202020204" pitchFamily="34" charset="0"/>
              </a:rPr>
              <a:t>Volumen de carga progresivo</a:t>
            </a:r>
          </a:p>
        </p:txBody>
      </p:sp>
      <p:grpSp>
        <p:nvGrpSpPr>
          <p:cNvPr id="139280" name="Group 111">
            <a:extLst>
              <a:ext uri="{FF2B5EF4-FFF2-40B4-BE49-F238E27FC236}">
                <a16:creationId xmlns:a16="http://schemas.microsoft.com/office/drawing/2014/main" id="{A864CE13-C6D4-41FF-BC56-AC84D0ACB6F7}"/>
              </a:ext>
            </a:extLst>
          </p:cNvPr>
          <p:cNvGrpSpPr>
            <a:grpSpLocks/>
          </p:cNvGrpSpPr>
          <p:nvPr/>
        </p:nvGrpSpPr>
        <p:grpSpPr bwMode="auto">
          <a:xfrm flipH="1">
            <a:off x="8534400" y="1752600"/>
            <a:ext cx="354013" cy="304800"/>
            <a:chOff x="3746" y="1394"/>
            <a:chExt cx="545" cy="203"/>
          </a:xfrm>
        </p:grpSpPr>
        <p:sp>
          <p:nvSpPr>
            <p:cNvPr id="139348" name="Freeform 112">
              <a:extLst>
                <a:ext uri="{FF2B5EF4-FFF2-40B4-BE49-F238E27FC236}">
                  <a16:creationId xmlns:a16="http://schemas.microsoft.com/office/drawing/2014/main" id="{E2F1026B-8E22-4DFE-AB0B-25B87E4824B7}"/>
                </a:ext>
              </a:extLst>
            </p:cNvPr>
            <p:cNvSpPr>
              <a:spLocks/>
            </p:cNvSpPr>
            <p:nvPr/>
          </p:nvSpPr>
          <p:spPr bwMode="auto">
            <a:xfrm>
              <a:off x="3746" y="1496"/>
              <a:ext cx="545" cy="101"/>
            </a:xfrm>
            <a:custGeom>
              <a:avLst/>
              <a:gdLst>
                <a:gd name="T0" fmla="*/ 516 w 1091"/>
                <a:gd name="T1" fmla="*/ 2 h 203"/>
                <a:gd name="T2" fmla="*/ 526 w 1091"/>
                <a:gd name="T3" fmla="*/ 3 h 203"/>
                <a:gd name="T4" fmla="*/ 530 w 1091"/>
                <a:gd name="T5" fmla="*/ 6 h 203"/>
                <a:gd name="T6" fmla="*/ 527 w 1091"/>
                <a:gd name="T7" fmla="*/ 9 h 203"/>
                <a:gd name="T8" fmla="*/ 516 w 1091"/>
                <a:gd name="T9" fmla="*/ 12 h 203"/>
                <a:gd name="T10" fmla="*/ 528 w 1091"/>
                <a:gd name="T11" fmla="*/ 7 h 203"/>
                <a:gd name="T12" fmla="*/ 516 w 1091"/>
                <a:gd name="T13" fmla="*/ 7 h 203"/>
                <a:gd name="T14" fmla="*/ 502 w 1091"/>
                <a:gd name="T15" fmla="*/ 11 h 203"/>
                <a:gd name="T16" fmla="*/ 507 w 1091"/>
                <a:gd name="T17" fmla="*/ 13 h 203"/>
                <a:gd name="T18" fmla="*/ 512 w 1091"/>
                <a:gd name="T19" fmla="*/ 15 h 203"/>
                <a:gd name="T20" fmla="*/ 518 w 1091"/>
                <a:gd name="T21" fmla="*/ 15 h 203"/>
                <a:gd name="T22" fmla="*/ 527 w 1091"/>
                <a:gd name="T23" fmla="*/ 17 h 203"/>
                <a:gd name="T24" fmla="*/ 542 w 1091"/>
                <a:gd name="T25" fmla="*/ 13 h 203"/>
                <a:gd name="T26" fmla="*/ 534 w 1091"/>
                <a:gd name="T27" fmla="*/ 17 h 203"/>
                <a:gd name="T28" fmla="*/ 519 w 1091"/>
                <a:gd name="T29" fmla="*/ 20 h 203"/>
                <a:gd name="T30" fmla="*/ 503 w 1091"/>
                <a:gd name="T31" fmla="*/ 24 h 203"/>
                <a:gd name="T32" fmla="*/ 505 w 1091"/>
                <a:gd name="T33" fmla="*/ 21 h 203"/>
                <a:gd name="T34" fmla="*/ 515 w 1091"/>
                <a:gd name="T35" fmla="*/ 18 h 203"/>
                <a:gd name="T36" fmla="*/ 504 w 1091"/>
                <a:gd name="T37" fmla="*/ 18 h 203"/>
                <a:gd name="T38" fmla="*/ 486 w 1091"/>
                <a:gd name="T39" fmla="*/ 22 h 203"/>
                <a:gd name="T40" fmla="*/ 488 w 1091"/>
                <a:gd name="T41" fmla="*/ 25 h 203"/>
                <a:gd name="T42" fmla="*/ 484 w 1091"/>
                <a:gd name="T43" fmla="*/ 26 h 203"/>
                <a:gd name="T44" fmla="*/ 476 w 1091"/>
                <a:gd name="T45" fmla="*/ 24 h 203"/>
                <a:gd name="T46" fmla="*/ 471 w 1091"/>
                <a:gd name="T47" fmla="*/ 28 h 203"/>
                <a:gd name="T48" fmla="*/ 459 w 1091"/>
                <a:gd name="T49" fmla="*/ 29 h 203"/>
                <a:gd name="T50" fmla="*/ 458 w 1091"/>
                <a:gd name="T51" fmla="*/ 27 h 203"/>
                <a:gd name="T52" fmla="*/ 447 w 1091"/>
                <a:gd name="T53" fmla="*/ 28 h 203"/>
                <a:gd name="T54" fmla="*/ 440 w 1091"/>
                <a:gd name="T55" fmla="*/ 29 h 203"/>
                <a:gd name="T56" fmla="*/ 421 w 1091"/>
                <a:gd name="T57" fmla="*/ 33 h 203"/>
                <a:gd name="T58" fmla="*/ 397 w 1091"/>
                <a:gd name="T59" fmla="*/ 35 h 203"/>
                <a:gd name="T60" fmla="*/ 389 w 1091"/>
                <a:gd name="T61" fmla="*/ 31 h 203"/>
                <a:gd name="T62" fmla="*/ 370 w 1091"/>
                <a:gd name="T63" fmla="*/ 34 h 203"/>
                <a:gd name="T64" fmla="*/ 342 w 1091"/>
                <a:gd name="T65" fmla="*/ 36 h 203"/>
                <a:gd name="T66" fmla="*/ 300 w 1091"/>
                <a:gd name="T67" fmla="*/ 37 h 203"/>
                <a:gd name="T68" fmla="*/ 288 w 1091"/>
                <a:gd name="T69" fmla="*/ 43 h 203"/>
                <a:gd name="T70" fmla="*/ 288 w 1091"/>
                <a:gd name="T71" fmla="*/ 41 h 203"/>
                <a:gd name="T72" fmla="*/ 270 w 1091"/>
                <a:gd name="T73" fmla="*/ 41 h 203"/>
                <a:gd name="T74" fmla="*/ 247 w 1091"/>
                <a:gd name="T75" fmla="*/ 44 h 203"/>
                <a:gd name="T76" fmla="*/ 224 w 1091"/>
                <a:gd name="T77" fmla="*/ 48 h 203"/>
                <a:gd name="T78" fmla="*/ 200 w 1091"/>
                <a:gd name="T79" fmla="*/ 49 h 203"/>
                <a:gd name="T80" fmla="*/ 173 w 1091"/>
                <a:gd name="T81" fmla="*/ 52 h 203"/>
                <a:gd name="T82" fmla="*/ 135 w 1091"/>
                <a:gd name="T83" fmla="*/ 60 h 203"/>
                <a:gd name="T84" fmla="*/ 96 w 1091"/>
                <a:gd name="T85" fmla="*/ 70 h 203"/>
                <a:gd name="T86" fmla="*/ 65 w 1091"/>
                <a:gd name="T87" fmla="*/ 86 h 203"/>
                <a:gd name="T88" fmla="*/ 48 w 1091"/>
                <a:gd name="T89" fmla="*/ 94 h 203"/>
                <a:gd name="T90" fmla="*/ 28 w 1091"/>
                <a:gd name="T91" fmla="*/ 101 h 203"/>
                <a:gd name="T92" fmla="*/ 5 w 1091"/>
                <a:gd name="T93" fmla="*/ 85 h 203"/>
                <a:gd name="T94" fmla="*/ 1 w 1091"/>
                <a:gd name="T95" fmla="*/ 63 h 203"/>
                <a:gd name="T96" fmla="*/ 9 w 1091"/>
                <a:gd name="T97" fmla="*/ 14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1" h="203">
                  <a:moveTo>
                    <a:pt x="1038" y="0"/>
                  </a:moveTo>
                  <a:lnTo>
                    <a:pt x="1035" y="1"/>
                  </a:lnTo>
                  <a:lnTo>
                    <a:pt x="1033" y="4"/>
                  </a:lnTo>
                  <a:lnTo>
                    <a:pt x="1032" y="5"/>
                  </a:lnTo>
                  <a:lnTo>
                    <a:pt x="1035" y="6"/>
                  </a:lnTo>
                  <a:lnTo>
                    <a:pt x="1038" y="6"/>
                  </a:lnTo>
                  <a:lnTo>
                    <a:pt x="1044" y="6"/>
                  </a:lnTo>
                  <a:lnTo>
                    <a:pt x="1053" y="6"/>
                  </a:lnTo>
                  <a:lnTo>
                    <a:pt x="1066" y="5"/>
                  </a:lnTo>
                  <a:lnTo>
                    <a:pt x="1061" y="7"/>
                  </a:lnTo>
                  <a:lnTo>
                    <a:pt x="1059" y="11"/>
                  </a:lnTo>
                  <a:lnTo>
                    <a:pt x="1061" y="12"/>
                  </a:lnTo>
                  <a:lnTo>
                    <a:pt x="1071" y="13"/>
                  </a:lnTo>
                  <a:lnTo>
                    <a:pt x="1066" y="15"/>
                  </a:lnTo>
                  <a:lnTo>
                    <a:pt x="1060" y="16"/>
                  </a:lnTo>
                  <a:lnTo>
                    <a:pt x="1054" y="19"/>
                  </a:lnTo>
                  <a:lnTo>
                    <a:pt x="1048" y="21"/>
                  </a:lnTo>
                  <a:lnTo>
                    <a:pt x="1043" y="22"/>
                  </a:lnTo>
                  <a:lnTo>
                    <a:pt x="1038" y="23"/>
                  </a:lnTo>
                  <a:lnTo>
                    <a:pt x="1033" y="24"/>
                  </a:lnTo>
                  <a:lnTo>
                    <a:pt x="1031" y="24"/>
                  </a:lnTo>
                  <a:lnTo>
                    <a:pt x="1040" y="22"/>
                  </a:lnTo>
                  <a:lnTo>
                    <a:pt x="1049" y="19"/>
                  </a:lnTo>
                  <a:lnTo>
                    <a:pt x="1056" y="15"/>
                  </a:lnTo>
                  <a:lnTo>
                    <a:pt x="1054" y="13"/>
                  </a:lnTo>
                  <a:lnTo>
                    <a:pt x="1047" y="13"/>
                  </a:lnTo>
                  <a:lnTo>
                    <a:pt x="1039" y="13"/>
                  </a:lnTo>
                  <a:lnTo>
                    <a:pt x="1032" y="14"/>
                  </a:lnTo>
                  <a:lnTo>
                    <a:pt x="1025" y="15"/>
                  </a:lnTo>
                  <a:lnTo>
                    <a:pt x="1018" y="18"/>
                  </a:lnTo>
                  <a:lnTo>
                    <a:pt x="1011" y="20"/>
                  </a:lnTo>
                  <a:lnTo>
                    <a:pt x="1005" y="22"/>
                  </a:lnTo>
                  <a:lnTo>
                    <a:pt x="998" y="24"/>
                  </a:lnTo>
                  <a:lnTo>
                    <a:pt x="1003" y="28"/>
                  </a:lnTo>
                  <a:lnTo>
                    <a:pt x="1009" y="27"/>
                  </a:lnTo>
                  <a:lnTo>
                    <a:pt x="1015" y="26"/>
                  </a:lnTo>
                  <a:lnTo>
                    <a:pt x="1021" y="26"/>
                  </a:lnTo>
                  <a:lnTo>
                    <a:pt x="1016" y="29"/>
                  </a:lnTo>
                  <a:lnTo>
                    <a:pt x="1017" y="31"/>
                  </a:lnTo>
                  <a:lnTo>
                    <a:pt x="1025" y="31"/>
                  </a:lnTo>
                  <a:lnTo>
                    <a:pt x="1043" y="30"/>
                  </a:lnTo>
                  <a:lnTo>
                    <a:pt x="1040" y="30"/>
                  </a:lnTo>
                  <a:lnTo>
                    <a:pt x="1038" y="30"/>
                  </a:lnTo>
                  <a:lnTo>
                    <a:pt x="1036" y="30"/>
                  </a:lnTo>
                  <a:lnTo>
                    <a:pt x="1035" y="33"/>
                  </a:lnTo>
                  <a:lnTo>
                    <a:pt x="1041" y="35"/>
                  </a:lnTo>
                  <a:lnTo>
                    <a:pt x="1048" y="35"/>
                  </a:lnTo>
                  <a:lnTo>
                    <a:pt x="1055" y="35"/>
                  </a:lnTo>
                  <a:lnTo>
                    <a:pt x="1063" y="34"/>
                  </a:lnTo>
                  <a:lnTo>
                    <a:pt x="1070" y="31"/>
                  </a:lnTo>
                  <a:lnTo>
                    <a:pt x="1077" y="29"/>
                  </a:lnTo>
                  <a:lnTo>
                    <a:pt x="1084" y="27"/>
                  </a:lnTo>
                  <a:lnTo>
                    <a:pt x="1091" y="24"/>
                  </a:lnTo>
                  <a:lnTo>
                    <a:pt x="1084" y="28"/>
                  </a:lnTo>
                  <a:lnTo>
                    <a:pt x="1077" y="31"/>
                  </a:lnTo>
                  <a:lnTo>
                    <a:pt x="1069" y="35"/>
                  </a:lnTo>
                  <a:lnTo>
                    <a:pt x="1061" y="36"/>
                  </a:lnTo>
                  <a:lnTo>
                    <a:pt x="1054" y="38"/>
                  </a:lnTo>
                  <a:lnTo>
                    <a:pt x="1046" y="39"/>
                  </a:lnTo>
                  <a:lnTo>
                    <a:pt x="1038" y="41"/>
                  </a:lnTo>
                  <a:lnTo>
                    <a:pt x="1031" y="42"/>
                  </a:lnTo>
                  <a:lnTo>
                    <a:pt x="1023" y="43"/>
                  </a:lnTo>
                  <a:lnTo>
                    <a:pt x="1015" y="46"/>
                  </a:lnTo>
                  <a:lnTo>
                    <a:pt x="1006" y="48"/>
                  </a:lnTo>
                  <a:lnTo>
                    <a:pt x="998" y="48"/>
                  </a:lnTo>
                  <a:lnTo>
                    <a:pt x="1002" y="45"/>
                  </a:lnTo>
                  <a:lnTo>
                    <a:pt x="1007" y="43"/>
                  </a:lnTo>
                  <a:lnTo>
                    <a:pt x="1011" y="43"/>
                  </a:lnTo>
                  <a:lnTo>
                    <a:pt x="1017" y="42"/>
                  </a:lnTo>
                  <a:lnTo>
                    <a:pt x="1023" y="42"/>
                  </a:lnTo>
                  <a:lnTo>
                    <a:pt x="1028" y="39"/>
                  </a:lnTo>
                  <a:lnTo>
                    <a:pt x="1031" y="37"/>
                  </a:lnTo>
                  <a:lnTo>
                    <a:pt x="1035" y="33"/>
                  </a:lnTo>
                  <a:lnTo>
                    <a:pt x="1025" y="34"/>
                  </a:lnTo>
                  <a:lnTo>
                    <a:pt x="1016" y="35"/>
                  </a:lnTo>
                  <a:lnTo>
                    <a:pt x="1008" y="36"/>
                  </a:lnTo>
                  <a:lnTo>
                    <a:pt x="999" y="38"/>
                  </a:lnTo>
                  <a:lnTo>
                    <a:pt x="990" y="41"/>
                  </a:lnTo>
                  <a:lnTo>
                    <a:pt x="981" y="43"/>
                  </a:lnTo>
                  <a:lnTo>
                    <a:pt x="972" y="45"/>
                  </a:lnTo>
                  <a:lnTo>
                    <a:pt x="963" y="48"/>
                  </a:lnTo>
                  <a:lnTo>
                    <a:pt x="968" y="50"/>
                  </a:lnTo>
                  <a:lnTo>
                    <a:pt x="972" y="50"/>
                  </a:lnTo>
                  <a:lnTo>
                    <a:pt x="976" y="50"/>
                  </a:lnTo>
                  <a:lnTo>
                    <a:pt x="980" y="50"/>
                  </a:lnTo>
                  <a:lnTo>
                    <a:pt x="977" y="52"/>
                  </a:lnTo>
                  <a:lnTo>
                    <a:pt x="972" y="53"/>
                  </a:lnTo>
                  <a:lnTo>
                    <a:pt x="968" y="53"/>
                  </a:lnTo>
                  <a:lnTo>
                    <a:pt x="963" y="53"/>
                  </a:lnTo>
                  <a:lnTo>
                    <a:pt x="964" y="50"/>
                  </a:lnTo>
                  <a:lnTo>
                    <a:pt x="961" y="48"/>
                  </a:lnTo>
                  <a:lnTo>
                    <a:pt x="953" y="49"/>
                  </a:lnTo>
                  <a:lnTo>
                    <a:pt x="938" y="53"/>
                  </a:lnTo>
                  <a:lnTo>
                    <a:pt x="939" y="54"/>
                  </a:lnTo>
                  <a:lnTo>
                    <a:pt x="940" y="56"/>
                  </a:lnTo>
                  <a:lnTo>
                    <a:pt x="942" y="56"/>
                  </a:lnTo>
                  <a:lnTo>
                    <a:pt x="943" y="56"/>
                  </a:lnTo>
                  <a:lnTo>
                    <a:pt x="935" y="58"/>
                  </a:lnTo>
                  <a:lnTo>
                    <a:pt x="927" y="59"/>
                  </a:lnTo>
                  <a:lnTo>
                    <a:pt x="918" y="59"/>
                  </a:lnTo>
                  <a:lnTo>
                    <a:pt x="910" y="59"/>
                  </a:lnTo>
                  <a:lnTo>
                    <a:pt x="919" y="58"/>
                  </a:lnTo>
                  <a:lnTo>
                    <a:pt x="920" y="57"/>
                  </a:lnTo>
                  <a:lnTo>
                    <a:pt x="916" y="54"/>
                  </a:lnTo>
                  <a:lnTo>
                    <a:pt x="909" y="53"/>
                  </a:lnTo>
                  <a:lnTo>
                    <a:pt x="901" y="53"/>
                  </a:lnTo>
                  <a:lnTo>
                    <a:pt x="895" y="53"/>
                  </a:lnTo>
                  <a:lnTo>
                    <a:pt x="894" y="56"/>
                  </a:lnTo>
                  <a:lnTo>
                    <a:pt x="901" y="59"/>
                  </a:lnTo>
                  <a:lnTo>
                    <a:pt x="894" y="59"/>
                  </a:lnTo>
                  <a:lnTo>
                    <a:pt x="886" y="58"/>
                  </a:lnTo>
                  <a:lnTo>
                    <a:pt x="880" y="58"/>
                  </a:lnTo>
                  <a:lnTo>
                    <a:pt x="874" y="60"/>
                  </a:lnTo>
                  <a:lnTo>
                    <a:pt x="866" y="62"/>
                  </a:lnTo>
                  <a:lnTo>
                    <a:pt x="856" y="65"/>
                  </a:lnTo>
                  <a:lnTo>
                    <a:pt x="843" y="67"/>
                  </a:lnTo>
                  <a:lnTo>
                    <a:pt x="830" y="69"/>
                  </a:lnTo>
                  <a:lnTo>
                    <a:pt x="817" y="71"/>
                  </a:lnTo>
                  <a:lnTo>
                    <a:pt x="804" y="72"/>
                  </a:lnTo>
                  <a:lnTo>
                    <a:pt x="794" y="71"/>
                  </a:lnTo>
                  <a:lnTo>
                    <a:pt x="786" y="69"/>
                  </a:lnTo>
                  <a:lnTo>
                    <a:pt x="792" y="67"/>
                  </a:lnTo>
                  <a:lnTo>
                    <a:pt x="788" y="65"/>
                  </a:lnTo>
                  <a:lnTo>
                    <a:pt x="779" y="62"/>
                  </a:lnTo>
                  <a:lnTo>
                    <a:pt x="765" y="62"/>
                  </a:lnTo>
                  <a:lnTo>
                    <a:pt x="752" y="64"/>
                  </a:lnTo>
                  <a:lnTo>
                    <a:pt x="743" y="65"/>
                  </a:lnTo>
                  <a:lnTo>
                    <a:pt x="741" y="69"/>
                  </a:lnTo>
                  <a:lnTo>
                    <a:pt x="749" y="75"/>
                  </a:lnTo>
                  <a:lnTo>
                    <a:pt x="728" y="74"/>
                  </a:lnTo>
                  <a:lnTo>
                    <a:pt x="706" y="73"/>
                  </a:lnTo>
                  <a:lnTo>
                    <a:pt x="685" y="73"/>
                  </a:lnTo>
                  <a:lnTo>
                    <a:pt x="664" y="72"/>
                  </a:lnTo>
                  <a:lnTo>
                    <a:pt x="644" y="72"/>
                  </a:lnTo>
                  <a:lnTo>
                    <a:pt x="622" y="73"/>
                  </a:lnTo>
                  <a:lnTo>
                    <a:pt x="601" y="75"/>
                  </a:lnTo>
                  <a:lnTo>
                    <a:pt x="579" y="79"/>
                  </a:lnTo>
                  <a:lnTo>
                    <a:pt x="580" y="81"/>
                  </a:lnTo>
                  <a:lnTo>
                    <a:pt x="580" y="83"/>
                  </a:lnTo>
                  <a:lnTo>
                    <a:pt x="577" y="86"/>
                  </a:lnTo>
                  <a:lnTo>
                    <a:pt x="573" y="87"/>
                  </a:lnTo>
                  <a:lnTo>
                    <a:pt x="575" y="86"/>
                  </a:lnTo>
                  <a:lnTo>
                    <a:pt x="576" y="84"/>
                  </a:lnTo>
                  <a:lnTo>
                    <a:pt x="576" y="82"/>
                  </a:lnTo>
                  <a:lnTo>
                    <a:pt x="564" y="82"/>
                  </a:lnTo>
                  <a:lnTo>
                    <a:pt x="553" y="82"/>
                  </a:lnTo>
                  <a:lnTo>
                    <a:pt x="540" y="82"/>
                  </a:lnTo>
                  <a:lnTo>
                    <a:pt x="528" y="83"/>
                  </a:lnTo>
                  <a:lnTo>
                    <a:pt x="517" y="84"/>
                  </a:lnTo>
                  <a:lnTo>
                    <a:pt x="505" y="87"/>
                  </a:lnTo>
                  <a:lnTo>
                    <a:pt x="494" y="89"/>
                  </a:lnTo>
                  <a:lnTo>
                    <a:pt x="482" y="90"/>
                  </a:lnTo>
                  <a:lnTo>
                    <a:pt x="471" y="92"/>
                  </a:lnTo>
                  <a:lnTo>
                    <a:pt x="459" y="95"/>
                  </a:lnTo>
                  <a:lnTo>
                    <a:pt x="448" y="96"/>
                  </a:lnTo>
                  <a:lnTo>
                    <a:pt x="436" y="97"/>
                  </a:lnTo>
                  <a:lnTo>
                    <a:pt x="425" y="98"/>
                  </a:lnTo>
                  <a:lnTo>
                    <a:pt x="412" y="99"/>
                  </a:lnTo>
                  <a:lnTo>
                    <a:pt x="400" y="99"/>
                  </a:lnTo>
                  <a:lnTo>
                    <a:pt x="389" y="98"/>
                  </a:lnTo>
                  <a:lnTo>
                    <a:pt x="377" y="101"/>
                  </a:lnTo>
                  <a:lnTo>
                    <a:pt x="364" y="103"/>
                  </a:lnTo>
                  <a:lnTo>
                    <a:pt x="347" y="105"/>
                  </a:lnTo>
                  <a:lnTo>
                    <a:pt x="330" y="109"/>
                  </a:lnTo>
                  <a:lnTo>
                    <a:pt x="311" y="112"/>
                  </a:lnTo>
                  <a:lnTo>
                    <a:pt x="292" y="115"/>
                  </a:lnTo>
                  <a:lnTo>
                    <a:pt x="271" y="120"/>
                  </a:lnTo>
                  <a:lnTo>
                    <a:pt x="251" y="125"/>
                  </a:lnTo>
                  <a:lnTo>
                    <a:pt x="231" y="129"/>
                  </a:lnTo>
                  <a:lnTo>
                    <a:pt x="211" y="135"/>
                  </a:lnTo>
                  <a:lnTo>
                    <a:pt x="192" y="141"/>
                  </a:lnTo>
                  <a:lnTo>
                    <a:pt x="173" y="148"/>
                  </a:lnTo>
                  <a:lnTo>
                    <a:pt x="157" y="156"/>
                  </a:lnTo>
                  <a:lnTo>
                    <a:pt x="142" y="164"/>
                  </a:lnTo>
                  <a:lnTo>
                    <a:pt x="130" y="173"/>
                  </a:lnTo>
                  <a:lnTo>
                    <a:pt x="119" y="182"/>
                  </a:lnTo>
                  <a:lnTo>
                    <a:pt x="113" y="185"/>
                  </a:lnTo>
                  <a:lnTo>
                    <a:pt x="105" y="187"/>
                  </a:lnTo>
                  <a:lnTo>
                    <a:pt x="96" y="189"/>
                  </a:lnTo>
                  <a:lnTo>
                    <a:pt x="87" y="193"/>
                  </a:lnTo>
                  <a:lnTo>
                    <a:pt x="77" y="196"/>
                  </a:lnTo>
                  <a:lnTo>
                    <a:pt x="66" y="200"/>
                  </a:lnTo>
                  <a:lnTo>
                    <a:pt x="56" y="202"/>
                  </a:lnTo>
                  <a:lnTo>
                    <a:pt x="45" y="203"/>
                  </a:lnTo>
                  <a:lnTo>
                    <a:pt x="29" y="193"/>
                  </a:lnTo>
                  <a:lnTo>
                    <a:pt x="18" y="182"/>
                  </a:lnTo>
                  <a:lnTo>
                    <a:pt x="11" y="171"/>
                  </a:lnTo>
                  <a:lnTo>
                    <a:pt x="6" y="159"/>
                  </a:lnTo>
                  <a:lnTo>
                    <a:pt x="3" y="148"/>
                  </a:lnTo>
                  <a:lnTo>
                    <a:pt x="2" y="136"/>
                  </a:lnTo>
                  <a:lnTo>
                    <a:pt x="2" y="126"/>
                  </a:lnTo>
                  <a:lnTo>
                    <a:pt x="0" y="115"/>
                  </a:lnTo>
                  <a:lnTo>
                    <a:pt x="2" y="87"/>
                  </a:lnTo>
                  <a:lnTo>
                    <a:pt x="9" y="58"/>
                  </a:lnTo>
                  <a:lnTo>
                    <a:pt x="18" y="29"/>
                  </a:lnTo>
                  <a:lnTo>
                    <a:pt x="27" y="0"/>
                  </a:lnTo>
                  <a:lnTo>
                    <a:pt x="1038"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49" name="Freeform 113">
              <a:extLst>
                <a:ext uri="{FF2B5EF4-FFF2-40B4-BE49-F238E27FC236}">
                  <a16:creationId xmlns:a16="http://schemas.microsoft.com/office/drawing/2014/main" id="{9DC3BB31-99C7-4903-BFA5-D25404D8B9F4}"/>
                </a:ext>
              </a:extLst>
            </p:cNvPr>
            <p:cNvSpPr>
              <a:spLocks/>
            </p:cNvSpPr>
            <p:nvPr/>
          </p:nvSpPr>
          <p:spPr bwMode="auto">
            <a:xfrm>
              <a:off x="3772" y="1394"/>
              <a:ext cx="311" cy="51"/>
            </a:xfrm>
            <a:custGeom>
              <a:avLst/>
              <a:gdLst>
                <a:gd name="T0" fmla="*/ 3 w 623"/>
                <a:gd name="T1" fmla="*/ 36 h 103"/>
                <a:gd name="T2" fmla="*/ 18 w 623"/>
                <a:gd name="T3" fmla="*/ 21 h 103"/>
                <a:gd name="T4" fmla="*/ 32 w 623"/>
                <a:gd name="T5" fmla="*/ 10 h 103"/>
                <a:gd name="T6" fmla="*/ 57 w 623"/>
                <a:gd name="T7" fmla="*/ 5 h 103"/>
                <a:gd name="T8" fmla="*/ 94 w 623"/>
                <a:gd name="T9" fmla="*/ 1 h 103"/>
                <a:gd name="T10" fmla="*/ 138 w 623"/>
                <a:gd name="T11" fmla="*/ 2 h 103"/>
                <a:gd name="T12" fmla="*/ 161 w 623"/>
                <a:gd name="T13" fmla="*/ 3 h 103"/>
                <a:gd name="T14" fmla="*/ 179 w 623"/>
                <a:gd name="T15" fmla="*/ 1 h 103"/>
                <a:gd name="T16" fmla="*/ 187 w 623"/>
                <a:gd name="T17" fmla="*/ 8 h 103"/>
                <a:gd name="T18" fmla="*/ 184 w 623"/>
                <a:gd name="T19" fmla="*/ 9 h 103"/>
                <a:gd name="T20" fmla="*/ 193 w 623"/>
                <a:gd name="T21" fmla="*/ 13 h 103"/>
                <a:gd name="T22" fmla="*/ 211 w 623"/>
                <a:gd name="T23" fmla="*/ 13 h 103"/>
                <a:gd name="T24" fmla="*/ 234 w 623"/>
                <a:gd name="T25" fmla="*/ 11 h 103"/>
                <a:gd name="T26" fmla="*/ 235 w 623"/>
                <a:gd name="T27" fmla="*/ 8 h 103"/>
                <a:gd name="T28" fmla="*/ 243 w 623"/>
                <a:gd name="T29" fmla="*/ 6 h 103"/>
                <a:gd name="T30" fmla="*/ 257 w 623"/>
                <a:gd name="T31" fmla="*/ 4 h 103"/>
                <a:gd name="T32" fmla="*/ 252 w 623"/>
                <a:gd name="T33" fmla="*/ 4 h 103"/>
                <a:gd name="T34" fmla="*/ 242 w 623"/>
                <a:gd name="T35" fmla="*/ 6 h 103"/>
                <a:gd name="T36" fmla="*/ 244 w 623"/>
                <a:gd name="T37" fmla="*/ 11 h 103"/>
                <a:gd name="T38" fmla="*/ 256 w 623"/>
                <a:gd name="T39" fmla="*/ 10 h 103"/>
                <a:gd name="T40" fmla="*/ 249 w 623"/>
                <a:gd name="T41" fmla="*/ 12 h 103"/>
                <a:gd name="T42" fmla="*/ 244 w 623"/>
                <a:gd name="T43" fmla="*/ 14 h 103"/>
                <a:gd name="T44" fmla="*/ 235 w 623"/>
                <a:gd name="T45" fmla="*/ 14 h 103"/>
                <a:gd name="T46" fmla="*/ 235 w 623"/>
                <a:gd name="T47" fmla="*/ 14 h 103"/>
                <a:gd name="T48" fmla="*/ 222 w 623"/>
                <a:gd name="T49" fmla="*/ 12 h 103"/>
                <a:gd name="T50" fmla="*/ 206 w 623"/>
                <a:gd name="T51" fmla="*/ 15 h 103"/>
                <a:gd name="T52" fmla="*/ 215 w 623"/>
                <a:gd name="T53" fmla="*/ 17 h 103"/>
                <a:gd name="T54" fmla="*/ 213 w 623"/>
                <a:gd name="T55" fmla="*/ 20 h 103"/>
                <a:gd name="T56" fmla="*/ 218 w 623"/>
                <a:gd name="T57" fmla="*/ 21 h 103"/>
                <a:gd name="T58" fmla="*/ 220 w 623"/>
                <a:gd name="T59" fmla="*/ 25 h 103"/>
                <a:gd name="T60" fmla="*/ 226 w 623"/>
                <a:gd name="T61" fmla="*/ 26 h 103"/>
                <a:gd name="T62" fmla="*/ 243 w 623"/>
                <a:gd name="T63" fmla="*/ 26 h 103"/>
                <a:gd name="T64" fmla="*/ 249 w 623"/>
                <a:gd name="T65" fmla="*/ 24 h 103"/>
                <a:gd name="T66" fmla="*/ 253 w 623"/>
                <a:gd name="T67" fmla="*/ 26 h 103"/>
                <a:gd name="T68" fmla="*/ 262 w 623"/>
                <a:gd name="T69" fmla="*/ 25 h 103"/>
                <a:gd name="T70" fmla="*/ 267 w 623"/>
                <a:gd name="T71" fmla="*/ 22 h 103"/>
                <a:gd name="T72" fmla="*/ 276 w 623"/>
                <a:gd name="T73" fmla="*/ 24 h 103"/>
                <a:gd name="T74" fmla="*/ 282 w 623"/>
                <a:gd name="T75" fmla="*/ 22 h 103"/>
                <a:gd name="T76" fmla="*/ 290 w 623"/>
                <a:gd name="T77" fmla="*/ 22 h 103"/>
                <a:gd name="T78" fmla="*/ 300 w 623"/>
                <a:gd name="T79" fmla="*/ 22 h 103"/>
                <a:gd name="T80" fmla="*/ 285 w 623"/>
                <a:gd name="T81" fmla="*/ 24 h 103"/>
                <a:gd name="T82" fmla="*/ 268 w 623"/>
                <a:gd name="T83" fmla="*/ 28 h 103"/>
                <a:gd name="T84" fmla="*/ 259 w 623"/>
                <a:gd name="T85" fmla="*/ 28 h 103"/>
                <a:gd name="T86" fmla="*/ 255 w 623"/>
                <a:gd name="T87" fmla="*/ 29 h 103"/>
                <a:gd name="T88" fmla="*/ 250 w 623"/>
                <a:gd name="T89" fmla="*/ 32 h 103"/>
                <a:gd name="T90" fmla="*/ 260 w 623"/>
                <a:gd name="T91" fmla="*/ 34 h 103"/>
                <a:gd name="T92" fmla="*/ 273 w 623"/>
                <a:gd name="T93" fmla="*/ 30 h 103"/>
                <a:gd name="T94" fmla="*/ 278 w 623"/>
                <a:gd name="T95" fmla="*/ 30 h 103"/>
                <a:gd name="T96" fmla="*/ 287 w 623"/>
                <a:gd name="T97" fmla="*/ 32 h 103"/>
                <a:gd name="T98" fmla="*/ 282 w 623"/>
                <a:gd name="T99" fmla="*/ 36 h 103"/>
                <a:gd name="T100" fmla="*/ 296 w 623"/>
                <a:gd name="T101" fmla="*/ 36 h 103"/>
                <a:gd name="T102" fmla="*/ 294 w 623"/>
                <a:gd name="T103" fmla="*/ 39 h 103"/>
                <a:gd name="T104" fmla="*/ 275 w 623"/>
                <a:gd name="T105" fmla="*/ 39 h 103"/>
                <a:gd name="T106" fmla="*/ 278 w 623"/>
                <a:gd name="T107" fmla="*/ 42 h 103"/>
                <a:gd name="T108" fmla="*/ 277 w 623"/>
                <a:gd name="T109" fmla="*/ 47 h 103"/>
                <a:gd name="T110" fmla="*/ 303 w 623"/>
                <a:gd name="T111" fmla="*/ 48 h 103"/>
                <a:gd name="T112" fmla="*/ 311 w 623"/>
                <a:gd name="T113" fmla="*/ 50 h 103"/>
                <a:gd name="T114" fmla="*/ 309 w 623"/>
                <a:gd name="T115" fmla="*/ 51 h 1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3" h="103">
                  <a:moveTo>
                    <a:pt x="0" y="103"/>
                  </a:moveTo>
                  <a:lnTo>
                    <a:pt x="3" y="91"/>
                  </a:lnTo>
                  <a:lnTo>
                    <a:pt x="5" y="81"/>
                  </a:lnTo>
                  <a:lnTo>
                    <a:pt x="7" y="72"/>
                  </a:lnTo>
                  <a:lnTo>
                    <a:pt x="11" y="65"/>
                  </a:lnTo>
                  <a:lnTo>
                    <a:pt x="21" y="59"/>
                  </a:lnTo>
                  <a:lnTo>
                    <a:pt x="29" y="51"/>
                  </a:lnTo>
                  <a:lnTo>
                    <a:pt x="37" y="43"/>
                  </a:lnTo>
                  <a:lnTo>
                    <a:pt x="44" y="35"/>
                  </a:lnTo>
                  <a:lnTo>
                    <a:pt x="48" y="30"/>
                  </a:lnTo>
                  <a:lnTo>
                    <a:pt x="55" y="25"/>
                  </a:lnTo>
                  <a:lnTo>
                    <a:pt x="65" y="21"/>
                  </a:lnTo>
                  <a:lnTo>
                    <a:pt x="76" y="17"/>
                  </a:lnTo>
                  <a:lnTo>
                    <a:pt x="89" y="14"/>
                  </a:lnTo>
                  <a:lnTo>
                    <a:pt x="102" y="12"/>
                  </a:lnTo>
                  <a:lnTo>
                    <a:pt x="114" y="10"/>
                  </a:lnTo>
                  <a:lnTo>
                    <a:pt x="124" y="10"/>
                  </a:lnTo>
                  <a:lnTo>
                    <a:pt x="146" y="6"/>
                  </a:lnTo>
                  <a:lnTo>
                    <a:pt x="167" y="3"/>
                  </a:lnTo>
                  <a:lnTo>
                    <a:pt x="189" y="2"/>
                  </a:lnTo>
                  <a:lnTo>
                    <a:pt x="211" y="0"/>
                  </a:lnTo>
                  <a:lnTo>
                    <a:pt x="233" y="2"/>
                  </a:lnTo>
                  <a:lnTo>
                    <a:pt x="254" y="2"/>
                  </a:lnTo>
                  <a:lnTo>
                    <a:pt x="276" y="4"/>
                  </a:lnTo>
                  <a:lnTo>
                    <a:pt x="297" y="5"/>
                  </a:lnTo>
                  <a:lnTo>
                    <a:pt x="305" y="6"/>
                  </a:lnTo>
                  <a:lnTo>
                    <a:pt x="314" y="6"/>
                  </a:lnTo>
                  <a:lnTo>
                    <a:pt x="323" y="6"/>
                  </a:lnTo>
                  <a:lnTo>
                    <a:pt x="332" y="6"/>
                  </a:lnTo>
                  <a:lnTo>
                    <a:pt x="342" y="5"/>
                  </a:lnTo>
                  <a:lnTo>
                    <a:pt x="351" y="4"/>
                  </a:lnTo>
                  <a:lnTo>
                    <a:pt x="359" y="3"/>
                  </a:lnTo>
                  <a:lnTo>
                    <a:pt x="368" y="2"/>
                  </a:lnTo>
                  <a:lnTo>
                    <a:pt x="367" y="7"/>
                  </a:lnTo>
                  <a:lnTo>
                    <a:pt x="369" y="13"/>
                  </a:lnTo>
                  <a:lnTo>
                    <a:pt x="374" y="17"/>
                  </a:lnTo>
                  <a:lnTo>
                    <a:pt x="380" y="17"/>
                  </a:lnTo>
                  <a:lnTo>
                    <a:pt x="376" y="19"/>
                  </a:lnTo>
                  <a:lnTo>
                    <a:pt x="372" y="19"/>
                  </a:lnTo>
                  <a:lnTo>
                    <a:pt x="368" y="19"/>
                  </a:lnTo>
                  <a:lnTo>
                    <a:pt x="367" y="20"/>
                  </a:lnTo>
                  <a:lnTo>
                    <a:pt x="373" y="23"/>
                  </a:lnTo>
                  <a:lnTo>
                    <a:pt x="380" y="25"/>
                  </a:lnTo>
                  <a:lnTo>
                    <a:pt x="387" y="27"/>
                  </a:lnTo>
                  <a:lnTo>
                    <a:pt x="391" y="27"/>
                  </a:lnTo>
                  <a:lnTo>
                    <a:pt x="402" y="26"/>
                  </a:lnTo>
                  <a:lnTo>
                    <a:pt x="413" y="26"/>
                  </a:lnTo>
                  <a:lnTo>
                    <a:pt x="423" y="26"/>
                  </a:lnTo>
                  <a:lnTo>
                    <a:pt x="435" y="26"/>
                  </a:lnTo>
                  <a:lnTo>
                    <a:pt x="446" y="25"/>
                  </a:lnTo>
                  <a:lnTo>
                    <a:pt x="457" y="23"/>
                  </a:lnTo>
                  <a:lnTo>
                    <a:pt x="468" y="22"/>
                  </a:lnTo>
                  <a:lnTo>
                    <a:pt x="479" y="19"/>
                  </a:lnTo>
                  <a:lnTo>
                    <a:pt x="476" y="17"/>
                  </a:lnTo>
                  <a:lnTo>
                    <a:pt x="473" y="15"/>
                  </a:lnTo>
                  <a:lnTo>
                    <a:pt x="470" y="17"/>
                  </a:lnTo>
                  <a:lnTo>
                    <a:pt x="467" y="17"/>
                  </a:lnTo>
                  <a:lnTo>
                    <a:pt x="474" y="14"/>
                  </a:lnTo>
                  <a:lnTo>
                    <a:pt x="480" y="13"/>
                  </a:lnTo>
                  <a:lnTo>
                    <a:pt x="487" y="12"/>
                  </a:lnTo>
                  <a:lnTo>
                    <a:pt x="494" y="11"/>
                  </a:lnTo>
                  <a:lnTo>
                    <a:pt x="501" y="10"/>
                  </a:lnTo>
                  <a:lnTo>
                    <a:pt x="508" y="9"/>
                  </a:lnTo>
                  <a:lnTo>
                    <a:pt x="514" y="9"/>
                  </a:lnTo>
                  <a:lnTo>
                    <a:pt x="521" y="7"/>
                  </a:lnTo>
                  <a:lnTo>
                    <a:pt x="516" y="9"/>
                  </a:lnTo>
                  <a:lnTo>
                    <a:pt x="510" y="9"/>
                  </a:lnTo>
                  <a:lnTo>
                    <a:pt x="504" y="9"/>
                  </a:lnTo>
                  <a:lnTo>
                    <a:pt x="498" y="10"/>
                  </a:lnTo>
                  <a:lnTo>
                    <a:pt x="493" y="10"/>
                  </a:lnTo>
                  <a:lnTo>
                    <a:pt x="488" y="11"/>
                  </a:lnTo>
                  <a:lnTo>
                    <a:pt x="485" y="13"/>
                  </a:lnTo>
                  <a:lnTo>
                    <a:pt x="482" y="17"/>
                  </a:lnTo>
                  <a:lnTo>
                    <a:pt x="482" y="20"/>
                  </a:lnTo>
                  <a:lnTo>
                    <a:pt x="485" y="21"/>
                  </a:lnTo>
                  <a:lnTo>
                    <a:pt x="489" y="22"/>
                  </a:lnTo>
                  <a:lnTo>
                    <a:pt x="494" y="22"/>
                  </a:lnTo>
                  <a:lnTo>
                    <a:pt x="501" y="21"/>
                  </a:lnTo>
                  <a:lnTo>
                    <a:pt x="506" y="21"/>
                  </a:lnTo>
                  <a:lnTo>
                    <a:pt x="512" y="20"/>
                  </a:lnTo>
                  <a:lnTo>
                    <a:pt x="518" y="21"/>
                  </a:lnTo>
                  <a:lnTo>
                    <a:pt x="509" y="22"/>
                  </a:lnTo>
                  <a:lnTo>
                    <a:pt x="501" y="23"/>
                  </a:lnTo>
                  <a:lnTo>
                    <a:pt x="498" y="25"/>
                  </a:lnTo>
                  <a:lnTo>
                    <a:pt x="504" y="27"/>
                  </a:lnTo>
                  <a:lnTo>
                    <a:pt x="499" y="28"/>
                  </a:lnTo>
                  <a:lnTo>
                    <a:pt x="495" y="29"/>
                  </a:lnTo>
                  <a:lnTo>
                    <a:pt x="489" y="29"/>
                  </a:lnTo>
                  <a:lnTo>
                    <a:pt x="485" y="29"/>
                  </a:lnTo>
                  <a:lnTo>
                    <a:pt x="480" y="29"/>
                  </a:lnTo>
                  <a:lnTo>
                    <a:pt x="474" y="29"/>
                  </a:lnTo>
                  <a:lnTo>
                    <a:pt x="470" y="29"/>
                  </a:lnTo>
                  <a:lnTo>
                    <a:pt x="465" y="30"/>
                  </a:lnTo>
                  <a:lnTo>
                    <a:pt x="466" y="30"/>
                  </a:lnTo>
                  <a:lnTo>
                    <a:pt x="468" y="29"/>
                  </a:lnTo>
                  <a:lnTo>
                    <a:pt x="470" y="28"/>
                  </a:lnTo>
                  <a:lnTo>
                    <a:pt x="471" y="27"/>
                  </a:lnTo>
                  <a:lnTo>
                    <a:pt x="463" y="26"/>
                  </a:lnTo>
                  <a:lnTo>
                    <a:pt x="455" y="25"/>
                  </a:lnTo>
                  <a:lnTo>
                    <a:pt x="445" y="25"/>
                  </a:lnTo>
                  <a:lnTo>
                    <a:pt x="437" y="26"/>
                  </a:lnTo>
                  <a:lnTo>
                    <a:pt x="429" y="27"/>
                  </a:lnTo>
                  <a:lnTo>
                    <a:pt x="421" y="28"/>
                  </a:lnTo>
                  <a:lnTo>
                    <a:pt x="413" y="30"/>
                  </a:lnTo>
                  <a:lnTo>
                    <a:pt x="405" y="33"/>
                  </a:lnTo>
                  <a:lnTo>
                    <a:pt x="413" y="36"/>
                  </a:lnTo>
                  <a:lnTo>
                    <a:pt x="422" y="36"/>
                  </a:lnTo>
                  <a:lnTo>
                    <a:pt x="430" y="34"/>
                  </a:lnTo>
                  <a:lnTo>
                    <a:pt x="438" y="33"/>
                  </a:lnTo>
                  <a:lnTo>
                    <a:pt x="434" y="35"/>
                  </a:lnTo>
                  <a:lnTo>
                    <a:pt x="430" y="37"/>
                  </a:lnTo>
                  <a:lnTo>
                    <a:pt x="426" y="40"/>
                  </a:lnTo>
                  <a:lnTo>
                    <a:pt x="423" y="42"/>
                  </a:lnTo>
                  <a:lnTo>
                    <a:pt x="423" y="43"/>
                  </a:lnTo>
                  <a:lnTo>
                    <a:pt x="427" y="44"/>
                  </a:lnTo>
                  <a:lnTo>
                    <a:pt x="436" y="43"/>
                  </a:lnTo>
                  <a:lnTo>
                    <a:pt x="450" y="42"/>
                  </a:lnTo>
                  <a:lnTo>
                    <a:pt x="445" y="45"/>
                  </a:lnTo>
                  <a:lnTo>
                    <a:pt x="442" y="49"/>
                  </a:lnTo>
                  <a:lnTo>
                    <a:pt x="440" y="51"/>
                  </a:lnTo>
                  <a:lnTo>
                    <a:pt x="440" y="53"/>
                  </a:lnTo>
                  <a:lnTo>
                    <a:pt x="441" y="55"/>
                  </a:lnTo>
                  <a:lnTo>
                    <a:pt x="445" y="56"/>
                  </a:lnTo>
                  <a:lnTo>
                    <a:pt x="453" y="53"/>
                  </a:lnTo>
                  <a:lnTo>
                    <a:pt x="465" y="50"/>
                  </a:lnTo>
                  <a:lnTo>
                    <a:pt x="472" y="53"/>
                  </a:lnTo>
                  <a:lnTo>
                    <a:pt x="480" y="55"/>
                  </a:lnTo>
                  <a:lnTo>
                    <a:pt x="486" y="53"/>
                  </a:lnTo>
                  <a:lnTo>
                    <a:pt x="485" y="50"/>
                  </a:lnTo>
                  <a:lnTo>
                    <a:pt x="489" y="51"/>
                  </a:lnTo>
                  <a:lnTo>
                    <a:pt x="495" y="50"/>
                  </a:lnTo>
                  <a:lnTo>
                    <a:pt x="499" y="49"/>
                  </a:lnTo>
                  <a:lnTo>
                    <a:pt x="504" y="48"/>
                  </a:lnTo>
                  <a:lnTo>
                    <a:pt x="504" y="49"/>
                  </a:lnTo>
                  <a:lnTo>
                    <a:pt x="505" y="51"/>
                  </a:lnTo>
                  <a:lnTo>
                    <a:pt x="506" y="52"/>
                  </a:lnTo>
                  <a:lnTo>
                    <a:pt x="513" y="49"/>
                  </a:lnTo>
                  <a:lnTo>
                    <a:pt x="519" y="49"/>
                  </a:lnTo>
                  <a:lnTo>
                    <a:pt x="525" y="50"/>
                  </a:lnTo>
                  <a:lnTo>
                    <a:pt x="533" y="50"/>
                  </a:lnTo>
                  <a:lnTo>
                    <a:pt x="534" y="49"/>
                  </a:lnTo>
                  <a:lnTo>
                    <a:pt x="535" y="48"/>
                  </a:lnTo>
                  <a:lnTo>
                    <a:pt x="535" y="45"/>
                  </a:lnTo>
                  <a:lnTo>
                    <a:pt x="535" y="43"/>
                  </a:lnTo>
                  <a:lnTo>
                    <a:pt x="541" y="45"/>
                  </a:lnTo>
                  <a:lnTo>
                    <a:pt x="548" y="48"/>
                  </a:lnTo>
                  <a:lnTo>
                    <a:pt x="553" y="48"/>
                  </a:lnTo>
                  <a:lnTo>
                    <a:pt x="558" y="49"/>
                  </a:lnTo>
                  <a:lnTo>
                    <a:pt x="562" y="48"/>
                  </a:lnTo>
                  <a:lnTo>
                    <a:pt x="564" y="48"/>
                  </a:lnTo>
                  <a:lnTo>
                    <a:pt x="565" y="45"/>
                  </a:lnTo>
                  <a:lnTo>
                    <a:pt x="564" y="44"/>
                  </a:lnTo>
                  <a:lnTo>
                    <a:pt x="570" y="44"/>
                  </a:lnTo>
                  <a:lnTo>
                    <a:pt x="574" y="44"/>
                  </a:lnTo>
                  <a:lnTo>
                    <a:pt x="580" y="44"/>
                  </a:lnTo>
                  <a:lnTo>
                    <a:pt x="585" y="45"/>
                  </a:lnTo>
                  <a:lnTo>
                    <a:pt x="591" y="45"/>
                  </a:lnTo>
                  <a:lnTo>
                    <a:pt x="595" y="45"/>
                  </a:lnTo>
                  <a:lnTo>
                    <a:pt x="601" y="45"/>
                  </a:lnTo>
                  <a:lnTo>
                    <a:pt x="607" y="44"/>
                  </a:lnTo>
                  <a:lnTo>
                    <a:pt x="595" y="45"/>
                  </a:lnTo>
                  <a:lnTo>
                    <a:pt x="584" y="47"/>
                  </a:lnTo>
                  <a:lnTo>
                    <a:pt x="571" y="48"/>
                  </a:lnTo>
                  <a:lnTo>
                    <a:pt x="559" y="49"/>
                  </a:lnTo>
                  <a:lnTo>
                    <a:pt x="549" y="51"/>
                  </a:lnTo>
                  <a:lnTo>
                    <a:pt x="541" y="53"/>
                  </a:lnTo>
                  <a:lnTo>
                    <a:pt x="536" y="57"/>
                  </a:lnTo>
                  <a:lnTo>
                    <a:pt x="535" y="61"/>
                  </a:lnTo>
                  <a:lnTo>
                    <a:pt x="529" y="59"/>
                  </a:lnTo>
                  <a:lnTo>
                    <a:pt x="524" y="58"/>
                  </a:lnTo>
                  <a:lnTo>
                    <a:pt x="518" y="56"/>
                  </a:lnTo>
                  <a:lnTo>
                    <a:pt x="513" y="56"/>
                  </a:lnTo>
                  <a:lnTo>
                    <a:pt x="510" y="56"/>
                  </a:lnTo>
                  <a:lnTo>
                    <a:pt x="509" y="56"/>
                  </a:lnTo>
                  <a:lnTo>
                    <a:pt x="510" y="58"/>
                  </a:lnTo>
                  <a:lnTo>
                    <a:pt x="516" y="61"/>
                  </a:lnTo>
                  <a:lnTo>
                    <a:pt x="511" y="64"/>
                  </a:lnTo>
                  <a:lnTo>
                    <a:pt x="505" y="64"/>
                  </a:lnTo>
                  <a:lnTo>
                    <a:pt x="501" y="65"/>
                  </a:lnTo>
                  <a:lnTo>
                    <a:pt x="496" y="67"/>
                  </a:lnTo>
                  <a:lnTo>
                    <a:pt x="502" y="68"/>
                  </a:lnTo>
                  <a:lnTo>
                    <a:pt x="510" y="68"/>
                  </a:lnTo>
                  <a:lnTo>
                    <a:pt x="520" y="68"/>
                  </a:lnTo>
                  <a:lnTo>
                    <a:pt x="529" y="67"/>
                  </a:lnTo>
                  <a:lnTo>
                    <a:pt x="539" y="66"/>
                  </a:lnTo>
                  <a:lnTo>
                    <a:pt x="544" y="64"/>
                  </a:lnTo>
                  <a:lnTo>
                    <a:pt x="547" y="61"/>
                  </a:lnTo>
                  <a:lnTo>
                    <a:pt x="544" y="58"/>
                  </a:lnTo>
                  <a:lnTo>
                    <a:pt x="550" y="58"/>
                  </a:lnTo>
                  <a:lnTo>
                    <a:pt x="555" y="58"/>
                  </a:lnTo>
                  <a:lnTo>
                    <a:pt x="557" y="60"/>
                  </a:lnTo>
                  <a:lnTo>
                    <a:pt x="555" y="64"/>
                  </a:lnTo>
                  <a:lnTo>
                    <a:pt x="562" y="66"/>
                  </a:lnTo>
                  <a:lnTo>
                    <a:pt x="568" y="65"/>
                  </a:lnTo>
                  <a:lnTo>
                    <a:pt x="574" y="64"/>
                  </a:lnTo>
                  <a:lnTo>
                    <a:pt x="580" y="67"/>
                  </a:lnTo>
                  <a:lnTo>
                    <a:pt x="574" y="68"/>
                  </a:lnTo>
                  <a:lnTo>
                    <a:pt x="570" y="71"/>
                  </a:lnTo>
                  <a:lnTo>
                    <a:pt x="565" y="72"/>
                  </a:lnTo>
                  <a:lnTo>
                    <a:pt x="565" y="74"/>
                  </a:lnTo>
                  <a:lnTo>
                    <a:pt x="569" y="75"/>
                  </a:lnTo>
                  <a:lnTo>
                    <a:pt x="577" y="75"/>
                  </a:lnTo>
                  <a:lnTo>
                    <a:pt x="593" y="73"/>
                  </a:lnTo>
                  <a:lnTo>
                    <a:pt x="617" y="70"/>
                  </a:lnTo>
                  <a:lnTo>
                    <a:pt x="608" y="74"/>
                  </a:lnTo>
                  <a:lnTo>
                    <a:pt x="599" y="78"/>
                  </a:lnTo>
                  <a:lnTo>
                    <a:pt x="589" y="79"/>
                  </a:lnTo>
                  <a:lnTo>
                    <a:pt x="579" y="79"/>
                  </a:lnTo>
                  <a:lnTo>
                    <a:pt x="570" y="78"/>
                  </a:lnTo>
                  <a:lnTo>
                    <a:pt x="559" y="78"/>
                  </a:lnTo>
                  <a:lnTo>
                    <a:pt x="550" y="79"/>
                  </a:lnTo>
                  <a:lnTo>
                    <a:pt x="541" y="81"/>
                  </a:lnTo>
                  <a:lnTo>
                    <a:pt x="546" y="83"/>
                  </a:lnTo>
                  <a:lnTo>
                    <a:pt x="551" y="83"/>
                  </a:lnTo>
                  <a:lnTo>
                    <a:pt x="556" y="85"/>
                  </a:lnTo>
                  <a:lnTo>
                    <a:pt x="561" y="87"/>
                  </a:lnTo>
                  <a:lnTo>
                    <a:pt x="551" y="89"/>
                  </a:lnTo>
                  <a:lnTo>
                    <a:pt x="550" y="93"/>
                  </a:lnTo>
                  <a:lnTo>
                    <a:pt x="554" y="95"/>
                  </a:lnTo>
                  <a:lnTo>
                    <a:pt x="563" y="96"/>
                  </a:lnTo>
                  <a:lnTo>
                    <a:pt x="576" y="97"/>
                  </a:lnTo>
                  <a:lnTo>
                    <a:pt x="589" y="98"/>
                  </a:lnTo>
                  <a:lnTo>
                    <a:pt x="606" y="97"/>
                  </a:lnTo>
                  <a:lnTo>
                    <a:pt x="621" y="95"/>
                  </a:lnTo>
                  <a:lnTo>
                    <a:pt x="621" y="97"/>
                  </a:lnTo>
                  <a:lnTo>
                    <a:pt x="621" y="98"/>
                  </a:lnTo>
                  <a:lnTo>
                    <a:pt x="622" y="100"/>
                  </a:lnTo>
                  <a:lnTo>
                    <a:pt x="623" y="101"/>
                  </a:lnTo>
                  <a:lnTo>
                    <a:pt x="622" y="102"/>
                  </a:lnTo>
                  <a:lnTo>
                    <a:pt x="621" y="102"/>
                  </a:lnTo>
                  <a:lnTo>
                    <a:pt x="619" y="103"/>
                  </a:lnTo>
                  <a:lnTo>
                    <a:pt x="618" y="103"/>
                  </a:lnTo>
                  <a:lnTo>
                    <a:pt x="0" y="103"/>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50" name="Freeform 114">
              <a:extLst>
                <a:ext uri="{FF2B5EF4-FFF2-40B4-BE49-F238E27FC236}">
                  <a16:creationId xmlns:a16="http://schemas.microsoft.com/office/drawing/2014/main" id="{BB324002-211A-43F2-A31F-E000A727FC7D}"/>
                </a:ext>
              </a:extLst>
            </p:cNvPr>
            <p:cNvSpPr>
              <a:spLocks/>
            </p:cNvSpPr>
            <p:nvPr/>
          </p:nvSpPr>
          <p:spPr bwMode="auto">
            <a:xfrm>
              <a:off x="4164" y="1441"/>
              <a:ext cx="39" cy="4"/>
            </a:xfrm>
            <a:custGeom>
              <a:avLst/>
              <a:gdLst>
                <a:gd name="T0" fmla="*/ 0 w 80"/>
                <a:gd name="T1" fmla="*/ 4 h 8"/>
                <a:gd name="T2" fmla="*/ 1 w 80"/>
                <a:gd name="T3" fmla="*/ 4 h 8"/>
                <a:gd name="T4" fmla="*/ 2 w 80"/>
                <a:gd name="T5" fmla="*/ 4 h 8"/>
                <a:gd name="T6" fmla="*/ 3 w 80"/>
                <a:gd name="T7" fmla="*/ 4 h 8"/>
                <a:gd name="T8" fmla="*/ 4 w 80"/>
                <a:gd name="T9" fmla="*/ 3 h 8"/>
                <a:gd name="T10" fmla="*/ 3 w 80"/>
                <a:gd name="T11" fmla="*/ 3 h 8"/>
                <a:gd name="T12" fmla="*/ 3 w 80"/>
                <a:gd name="T13" fmla="*/ 2 h 8"/>
                <a:gd name="T14" fmla="*/ 2 w 80"/>
                <a:gd name="T15" fmla="*/ 2 h 8"/>
                <a:gd name="T16" fmla="*/ 1 w 80"/>
                <a:gd name="T17" fmla="*/ 2 h 8"/>
                <a:gd name="T18" fmla="*/ 6 w 80"/>
                <a:gd name="T19" fmla="*/ 3 h 8"/>
                <a:gd name="T20" fmla="*/ 10 w 80"/>
                <a:gd name="T21" fmla="*/ 4 h 8"/>
                <a:gd name="T22" fmla="*/ 15 w 80"/>
                <a:gd name="T23" fmla="*/ 4 h 8"/>
                <a:gd name="T24" fmla="*/ 20 w 80"/>
                <a:gd name="T25" fmla="*/ 3 h 8"/>
                <a:gd name="T26" fmla="*/ 24 w 80"/>
                <a:gd name="T27" fmla="*/ 3 h 8"/>
                <a:gd name="T28" fmla="*/ 29 w 80"/>
                <a:gd name="T29" fmla="*/ 2 h 8"/>
                <a:gd name="T30" fmla="*/ 35 w 80"/>
                <a:gd name="T31" fmla="*/ 1 h 8"/>
                <a:gd name="T32" fmla="*/ 39 w 80"/>
                <a:gd name="T33" fmla="*/ 0 h 8"/>
                <a:gd name="T34" fmla="*/ 35 w 80"/>
                <a:gd name="T35" fmla="*/ 1 h 8"/>
                <a:gd name="T36" fmla="*/ 31 w 80"/>
                <a:gd name="T37" fmla="*/ 2 h 8"/>
                <a:gd name="T38" fmla="*/ 27 w 80"/>
                <a:gd name="T39" fmla="*/ 3 h 8"/>
                <a:gd name="T40" fmla="*/ 23 w 80"/>
                <a:gd name="T41" fmla="*/ 3 h 8"/>
                <a:gd name="T42" fmla="*/ 19 w 80"/>
                <a:gd name="T43" fmla="*/ 3 h 8"/>
                <a:gd name="T44" fmla="*/ 15 w 80"/>
                <a:gd name="T45" fmla="*/ 4 h 8"/>
                <a:gd name="T46" fmla="*/ 11 w 80"/>
                <a:gd name="T47" fmla="*/ 4 h 8"/>
                <a:gd name="T48" fmla="*/ 7 w 80"/>
                <a:gd name="T49" fmla="*/ 4 h 8"/>
                <a:gd name="T50" fmla="*/ 0 w 80"/>
                <a:gd name="T51" fmla="*/ 4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8">
                  <a:moveTo>
                    <a:pt x="0" y="8"/>
                  </a:moveTo>
                  <a:lnTo>
                    <a:pt x="3" y="8"/>
                  </a:lnTo>
                  <a:lnTo>
                    <a:pt x="5" y="7"/>
                  </a:lnTo>
                  <a:lnTo>
                    <a:pt x="6" y="7"/>
                  </a:lnTo>
                  <a:lnTo>
                    <a:pt x="8" y="6"/>
                  </a:lnTo>
                  <a:lnTo>
                    <a:pt x="7" y="5"/>
                  </a:lnTo>
                  <a:lnTo>
                    <a:pt x="6" y="3"/>
                  </a:lnTo>
                  <a:lnTo>
                    <a:pt x="4" y="3"/>
                  </a:lnTo>
                  <a:lnTo>
                    <a:pt x="3" y="3"/>
                  </a:lnTo>
                  <a:lnTo>
                    <a:pt x="12" y="6"/>
                  </a:lnTo>
                  <a:lnTo>
                    <a:pt x="21" y="7"/>
                  </a:lnTo>
                  <a:lnTo>
                    <a:pt x="30" y="7"/>
                  </a:lnTo>
                  <a:lnTo>
                    <a:pt x="41" y="6"/>
                  </a:lnTo>
                  <a:lnTo>
                    <a:pt x="50" y="5"/>
                  </a:lnTo>
                  <a:lnTo>
                    <a:pt x="60" y="3"/>
                  </a:lnTo>
                  <a:lnTo>
                    <a:pt x="71" y="2"/>
                  </a:lnTo>
                  <a:lnTo>
                    <a:pt x="80" y="0"/>
                  </a:lnTo>
                  <a:lnTo>
                    <a:pt x="72" y="1"/>
                  </a:lnTo>
                  <a:lnTo>
                    <a:pt x="64" y="3"/>
                  </a:lnTo>
                  <a:lnTo>
                    <a:pt x="56" y="5"/>
                  </a:lnTo>
                  <a:lnTo>
                    <a:pt x="47" y="6"/>
                  </a:lnTo>
                  <a:lnTo>
                    <a:pt x="39" y="6"/>
                  </a:lnTo>
                  <a:lnTo>
                    <a:pt x="31" y="7"/>
                  </a:lnTo>
                  <a:lnTo>
                    <a:pt x="23" y="8"/>
                  </a:lnTo>
                  <a:lnTo>
                    <a:pt x="15" y="8"/>
                  </a:lnTo>
                  <a:lnTo>
                    <a:pt x="0" y="8"/>
                  </a:lnTo>
                  <a:close/>
                </a:path>
              </a:pathLst>
            </a:custGeom>
            <a:solidFill>
              <a:srgbClr val="BCD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51" name="Freeform 115">
              <a:extLst>
                <a:ext uri="{FF2B5EF4-FFF2-40B4-BE49-F238E27FC236}">
                  <a16:creationId xmlns:a16="http://schemas.microsoft.com/office/drawing/2014/main" id="{3D84B6B8-49FE-4259-8C60-437F1F4790A0}"/>
                </a:ext>
              </a:extLst>
            </p:cNvPr>
            <p:cNvSpPr>
              <a:spLocks/>
            </p:cNvSpPr>
            <p:nvPr/>
          </p:nvSpPr>
          <p:spPr bwMode="auto">
            <a:xfrm>
              <a:off x="3756" y="1445"/>
              <a:ext cx="519" cy="51"/>
            </a:xfrm>
            <a:custGeom>
              <a:avLst/>
              <a:gdLst>
                <a:gd name="T0" fmla="*/ 391 w 1039"/>
                <a:gd name="T1" fmla="*/ 3 h 101"/>
                <a:gd name="T2" fmla="*/ 391 w 1039"/>
                <a:gd name="T3" fmla="*/ 5 h 101"/>
                <a:gd name="T4" fmla="*/ 382 w 1039"/>
                <a:gd name="T5" fmla="*/ 5 h 101"/>
                <a:gd name="T6" fmla="*/ 378 w 1039"/>
                <a:gd name="T7" fmla="*/ 7 h 101"/>
                <a:gd name="T8" fmla="*/ 322 w 1039"/>
                <a:gd name="T9" fmla="*/ 11 h 101"/>
                <a:gd name="T10" fmla="*/ 297 w 1039"/>
                <a:gd name="T11" fmla="*/ 18 h 101"/>
                <a:gd name="T12" fmla="*/ 266 w 1039"/>
                <a:gd name="T13" fmla="*/ 30 h 101"/>
                <a:gd name="T14" fmla="*/ 283 w 1039"/>
                <a:gd name="T15" fmla="*/ 28 h 101"/>
                <a:gd name="T16" fmla="*/ 294 w 1039"/>
                <a:gd name="T17" fmla="*/ 26 h 101"/>
                <a:gd name="T18" fmla="*/ 326 w 1039"/>
                <a:gd name="T19" fmla="*/ 20 h 101"/>
                <a:gd name="T20" fmla="*/ 335 w 1039"/>
                <a:gd name="T21" fmla="*/ 22 h 101"/>
                <a:gd name="T22" fmla="*/ 330 w 1039"/>
                <a:gd name="T23" fmla="*/ 25 h 101"/>
                <a:gd name="T24" fmla="*/ 335 w 1039"/>
                <a:gd name="T25" fmla="*/ 29 h 101"/>
                <a:gd name="T26" fmla="*/ 334 w 1039"/>
                <a:gd name="T27" fmla="*/ 35 h 101"/>
                <a:gd name="T28" fmla="*/ 347 w 1039"/>
                <a:gd name="T29" fmla="*/ 32 h 101"/>
                <a:gd name="T30" fmla="*/ 364 w 1039"/>
                <a:gd name="T31" fmla="*/ 30 h 101"/>
                <a:gd name="T32" fmla="*/ 339 w 1039"/>
                <a:gd name="T33" fmla="*/ 26 h 101"/>
                <a:gd name="T34" fmla="*/ 354 w 1039"/>
                <a:gd name="T35" fmla="*/ 23 h 101"/>
                <a:gd name="T36" fmla="*/ 360 w 1039"/>
                <a:gd name="T37" fmla="*/ 19 h 101"/>
                <a:gd name="T38" fmla="*/ 373 w 1039"/>
                <a:gd name="T39" fmla="*/ 16 h 101"/>
                <a:gd name="T40" fmla="*/ 367 w 1039"/>
                <a:gd name="T41" fmla="*/ 19 h 101"/>
                <a:gd name="T42" fmla="*/ 369 w 1039"/>
                <a:gd name="T43" fmla="*/ 24 h 101"/>
                <a:gd name="T44" fmla="*/ 391 w 1039"/>
                <a:gd name="T45" fmla="*/ 22 h 101"/>
                <a:gd name="T46" fmla="*/ 407 w 1039"/>
                <a:gd name="T47" fmla="*/ 17 h 101"/>
                <a:gd name="T48" fmla="*/ 401 w 1039"/>
                <a:gd name="T49" fmla="*/ 15 h 101"/>
                <a:gd name="T50" fmla="*/ 399 w 1039"/>
                <a:gd name="T51" fmla="*/ 11 h 101"/>
                <a:gd name="T52" fmla="*/ 416 w 1039"/>
                <a:gd name="T53" fmla="*/ 9 h 101"/>
                <a:gd name="T54" fmla="*/ 426 w 1039"/>
                <a:gd name="T55" fmla="*/ 6 h 101"/>
                <a:gd name="T56" fmla="*/ 428 w 1039"/>
                <a:gd name="T57" fmla="*/ 14 h 101"/>
                <a:gd name="T58" fmla="*/ 470 w 1039"/>
                <a:gd name="T59" fmla="*/ 16 h 101"/>
                <a:gd name="T60" fmla="*/ 495 w 1039"/>
                <a:gd name="T61" fmla="*/ 9 h 101"/>
                <a:gd name="T62" fmla="*/ 508 w 1039"/>
                <a:gd name="T63" fmla="*/ 7 h 101"/>
                <a:gd name="T64" fmla="*/ 489 w 1039"/>
                <a:gd name="T65" fmla="*/ 14 h 101"/>
                <a:gd name="T66" fmla="*/ 481 w 1039"/>
                <a:gd name="T67" fmla="*/ 22 h 101"/>
                <a:gd name="T68" fmla="*/ 470 w 1039"/>
                <a:gd name="T69" fmla="*/ 27 h 101"/>
                <a:gd name="T70" fmla="*/ 443 w 1039"/>
                <a:gd name="T71" fmla="*/ 31 h 101"/>
                <a:gd name="T72" fmla="*/ 455 w 1039"/>
                <a:gd name="T73" fmla="*/ 25 h 101"/>
                <a:gd name="T74" fmla="*/ 456 w 1039"/>
                <a:gd name="T75" fmla="*/ 21 h 101"/>
                <a:gd name="T76" fmla="*/ 436 w 1039"/>
                <a:gd name="T77" fmla="*/ 26 h 101"/>
                <a:gd name="T78" fmla="*/ 415 w 1039"/>
                <a:gd name="T79" fmla="*/ 30 h 101"/>
                <a:gd name="T80" fmla="*/ 420 w 1039"/>
                <a:gd name="T81" fmla="*/ 27 h 101"/>
                <a:gd name="T82" fmla="*/ 385 w 1039"/>
                <a:gd name="T83" fmla="*/ 28 h 101"/>
                <a:gd name="T84" fmla="*/ 375 w 1039"/>
                <a:gd name="T85" fmla="*/ 32 h 101"/>
                <a:gd name="T86" fmla="*/ 351 w 1039"/>
                <a:gd name="T87" fmla="*/ 39 h 101"/>
                <a:gd name="T88" fmla="*/ 377 w 1039"/>
                <a:gd name="T89" fmla="*/ 42 h 101"/>
                <a:gd name="T90" fmla="*/ 413 w 1039"/>
                <a:gd name="T91" fmla="*/ 41 h 101"/>
                <a:gd name="T92" fmla="*/ 434 w 1039"/>
                <a:gd name="T93" fmla="*/ 35 h 101"/>
                <a:gd name="T94" fmla="*/ 471 w 1039"/>
                <a:gd name="T95" fmla="*/ 32 h 101"/>
                <a:gd name="T96" fmla="*/ 508 w 1039"/>
                <a:gd name="T97" fmla="*/ 35 h 101"/>
                <a:gd name="T98" fmla="*/ 495 w 1039"/>
                <a:gd name="T99" fmla="*/ 38 h 101"/>
                <a:gd name="T100" fmla="*/ 508 w 1039"/>
                <a:gd name="T101" fmla="*/ 40 h 101"/>
                <a:gd name="T102" fmla="*/ 477 w 1039"/>
                <a:gd name="T103" fmla="*/ 47 h 101"/>
                <a:gd name="T104" fmla="*/ 513 w 1039"/>
                <a:gd name="T105" fmla="*/ 47 h 101"/>
                <a:gd name="T106" fmla="*/ 3 w 1039"/>
                <a:gd name="T107" fmla="*/ 50 h 101"/>
                <a:gd name="T108" fmla="*/ 14 w 1039"/>
                <a:gd name="T109" fmla="*/ 8 h 101"/>
                <a:gd name="T110" fmla="*/ 317 w 1039"/>
                <a:gd name="T111" fmla="*/ 8 h 101"/>
                <a:gd name="T112" fmla="*/ 325 w 1039"/>
                <a:gd name="T113" fmla="*/ 7 h 101"/>
                <a:gd name="T114" fmla="*/ 328 w 1039"/>
                <a:gd name="T115" fmla="*/ 9 h 101"/>
                <a:gd name="T116" fmla="*/ 345 w 1039"/>
                <a:gd name="T117" fmla="*/ 8 h 101"/>
                <a:gd name="T118" fmla="*/ 349 w 1039"/>
                <a:gd name="T119" fmla="*/ 4 h 101"/>
                <a:gd name="T120" fmla="*/ 372 w 1039"/>
                <a:gd name="T121" fmla="*/ 1 h 101"/>
                <a:gd name="T122" fmla="*/ 415 w 1039"/>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9" h="101">
                  <a:moveTo>
                    <a:pt x="830" y="0"/>
                  </a:moveTo>
                  <a:lnTo>
                    <a:pt x="823" y="0"/>
                  </a:lnTo>
                  <a:lnTo>
                    <a:pt x="816" y="1"/>
                  </a:lnTo>
                  <a:lnTo>
                    <a:pt x="809" y="1"/>
                  </a:lnTo>
                  <a:lnTo>
                    <a:pt x="803" y="2"/>
                  </a:lnTo>
                  <a:lnTo>
                    <a:pt x="796" y="3"/>
                  </a:lnTo>
                  <a:lnTo>
                    <a:pt x="789" y="5"/>
                  </a:lnTo>
                  <a:lnTo>
                    <a:pt x="782" y="5"/>
                  </a:lnTo>
                  <a:lnTo>
                    <a:pt x="775" y="6"/>
                  </a:lnTo>
                  <a:lnTo>
                    <a:pt x="773" y="6"/>
                  </a:lnTo>
                  <a:lnTo>
                    <a:pt x="769" y="6"/>
                  </a:lnTo>
                  <a:lnTo>
                    <a:pt x="767" y="7"/>
                  </a:lnTo>
                  <a:lnTo>
                    <a:pt x="766" y="9"/>
                  </a:lnTo>
                  <a:lnTo>
                    <a:pt x="770" y="13"/>
                  </a:lnTo>
                  <a:lnTo>
                    <a:pt x="776" y="11"/>
                  </a:lnTo>
                  <a:lnTo>
                    <a:pt x="783" y="10"/>
                  </a:lnTo>
                  <a:lnTo>
                    <a:pt x="789" y="9"/>
                  </a:lnTo>
                  <a:lnTo>
                    <a:pt x="783" y="13"/>
                  </a:lnTo>
                  <a:lnTo>
                    <a:pt x="776" y="13"/>
                  </a:lnTo>
                  <a:lnTo>
                    <a:pt x="769" y="13"/>
                  </a:lnTo>
                  <a:lnTo>
                    <a:pt x="762" y="13"/>
                  </a:lnTo>
                  <a:lnTo>
                    <a:pt x="763" y="11"/>
                  </a:lnTo>
                  <a:lnTo>
                    <a:pt x="763" y="10"/>
                  </a:lnTo>
                  <a:lnTo>
                    <a:pt x="765" y="10"/>
                  </a:lnTo>
                  <a:lnTo>
                    <a:pt x="765" y="9"/>
                  </a:lnTo>
                  <a:lnTo>
                    <a:pt x="763" y="7"/>
                  </a:lnTo>
                  <a:lnTo>
                    <a:pt x="761" y="6"/>
                  </a:lnTo>
                  <a:lnTo>
                    <a:pt x="759" y="6"/>
                  </a:lnTo>
                  <a:lnTo>
                    <a:pt x="756" y="7"/>
                  </a:lnTo>
                  <a:lnTo>
                    <a:pt x="754" y="9"/>
                  </a:lnTo>
                  <a:lnTo>
                    <a:pt x="755" y="11"/>
                  </a:lnTo>
                  <a:lnTo>
                    <a:pt x="756" y="13"/>
                  </a:lnTo>
                  <a:lnTo>
                    <a:pt x="756" y="14"/>
                  </a:lnTo>
                  <a:lnTo>
                    <a:pt x="740" y="16"/>
                  </a:lnTo>
                  <a:lnTo>
                    <a:pt x="724" y="17"/>
                  </a:lnTo>
                  <a:lnTo>
                    <a:pt x="708" y="18"/>
                  </a:lnTo>
                  <a:lnTo>
                    <a:pt x="692" y="18"/>
                  </a:lnTo>
                  <a:lnTo>
                    <a:pt x="676" y="18"/>
                  </a:lnTo>
                  <a:lnTo>
                    <a:pt x="661" y="20"/>
                  </a:lnTo>
                  <a:lnTo>
                    <a:pt x="645" y="21"/>
                  </a:lnTo>
                  <a:lnTo>
                    <a:pt x="628" y="23"/>
                  </a:lnTo>
                  <a:lnTo>
                    <a:pt x="633" y="26"/>
                  </a:lnTo>
                  <a:lnTo>
                    <a:pt x="640" y="28"/>
                  </a:lnTo>
                  <a:lnTo>
                    <a:pt x="645" y="29"/>
                  </a:lnTo>
                  <a:lnTo>
                    <a:pt x="648" y="35"/>
                  </a:lnTo>
                  <a:lnTo>
                    <a:pt x="631" y="33"/>
                  </a:lnTo>
                  <a:lnTo>
                    <a:pt x="612" y="33"/>
                  </a:lnTo>
                  <a:lnTo>
                    <a:pt x="595" y="35"/>
                  </a:lnTo>
                  <a:lnTo>
                    <a:pt x="578" y="37"/>
                  </a:lnTo>
                  <a:lnTo>
                    <a:pt x="560" y="40"/>
                  </a:lnTo>
                  <a:lnTo>
                    <a:pt x="543" y="45"/>
                  </a:lnTo>
                  <a:lnTo>
                    <a:pt x="527" y="51"/>
                  </a:lnTo>
                  <a:lnTo>
                    <a:pt x="510" y="55"/>
                  </a:lnTo>
                  <a:lnTo>
                    <a:pt x="517" y="56"/>
                  </a:lnTo>
                  <a:lnTo>
                    <a:pt x="525" y="58"/>
                  </a:lnTo>
                  <a:lnTo>
                    <a:pt x="532" y="59"/>
                  </a:lnTo>
                  <a:lnTo>
                    <a:pt x="540" y="59"/>
                  </a:lnTo>
                  <a:lnTo>
                    <a:pt x="547" y="59"/>
                  </a:lnTo>
                  <a:lnTo>
                    <a:pt x="555" y="59"/>
                  </a:lnTo>
                  <a:lnTo>
                    <a:pt x="562" y="59"/>
                  </a:lnTo>
                  <a:lnTo>
                    <a:pt x="570" y="58"/>
                  </a:lnTo>
                  <a:lnTo>
                    <a:pt x="569" y="56"/>
                  </a:lnTo>
                  <a:lnTo>
                    <a:pt x="567" y="55"/>
                  </a:lnTo>
                  <a:lnTo>
                    <a:pt x="566" y="55"/>
                  </a:lnTo>
                  <a:lnTo>
                    <a:pt x="573" y="55"/>
                  </a:lnTo>
                  <a:lnTo>
                    <a:pt x="580" y="58"/>
                  </a:lnTo>
                  <a:lnTo>
                    <a:pt x="586" y="59"/>
                  </a:lnTo>
                  <a:lnTo>
                    <a:pt x="592" y="54"/>
                  </a:lnTo>
                  <a:lnTo>
                    <a:pt x="590" y="53"/>
                  </a:lnTo>
                  <a:lnTo>
                    <a:pt x="588" y="52"/>
                  </a:lnTo>
                  <a:lnTo>
                    <a:pt x="586" y="52"/>
                  </a:lnTo>
                  <a:lnTo>
                    <a:pt x="595" y="48"/>
                  </a:lnTo>
                  <a:lnTo>
                    <a:pt x="604" y="46"/>
                  </a:lnTo>
                  <a:lnTo>
                    <a:pt x="613" y="45"/>
                  </a:lnTo>
                  <a:lnTo>
                    <a:pt x="623" y="44"/>
                  </a:lnTo>
                  <a:lnTo>
                    <a:pt x="632" y="43"/>
                  </a:lnTo>
                  <a:lnTo>
                    <a:pt x="642" y="41"/>
                  </a:lnTo>
                  <a:lnTo>
                    <a:pt x="652" y="39"/>
                  </a:lnTo>
                  <a:lnTo>
                    <a:pt x="661" y="37"/>
                  </a:lnTo>
                  <a:lnTo>
                    <a:pt x="665" y="36"/>
                  </a:lnTo>
                  <a:lnTo>
                    <a:pt x="672" y="37"/>
                  </a:lnTo>
                  <a:lnTo>
                    <a:pt x="678" y="38"/>
                  </a:lnTo>
                  <a:lnTo>
                    <a:pt x="685" y="40"/>
                  </a:lnTo>
                  <a:lnTo>
                    <a:pt x="680" y="43"/>
                  </a:lnTo>
                  <a:lnTo>
                    <a:pt x="676" y="44"/>
                  </a:lnTo>
                  <a:lnTo>
                    <a:pt x="671" y="44"/>
                  </a:lnTo>
                  <a:lnTo>
                    <a:pt x="665" y="43"/>
                  </a:lnTo>
                  <a:lnTo>
                    <a:pt x="661" y="43"/>
                  </a:lnTo>
                  <a:lnTo>
                    <a:pt x="656" y="44"/>
                  </a:lnTo>
                  <a:lnTo>
                    <a:pt x="653" y="46"/>
                  </a:lnTo>
                  <a:lnTo>
                    <a:pt x="650" y="49"/>
                  </a:lnTo>
                  <a:lnTo>
                    <a:pt x="652" y="52"/>
                  </a:lnTo>
                  <a:lnTo>
                    <a:pt x="656" y="51"/>
                  </a:lnTo>
                  <a:lnTo>
                    <a:pt x="661" y="49"/>
                  </a:lnTo>
                  <a:lnTo>
                    <a:pt x="665" y="52"/>
                  </a:lnTo>
                  <a:lnTo>
                    <a:pt x="662" y="52"/>
                  </a:lnTo>
                  <a:lnTo>
                    <a:pt x="660" y="52"/>
                  </a:lnTo>
                  <a:lnTo>
                    <a:pt x="656" y="53"/>
                  </a:lnTo>
                  <a:lnTo>
                    <a:pt x="656" y="54"/>
                  </a:lnTo>
                  <a:lnTo>
                    <a:pt x="660" y="58"/>
                  </a:lnTo>
                  <a:lnTo>
                    <a:pt x="665" y="59"/>
                  </a:lnTo>
                  <a:lnTo>
                    <a:pt x="671" y="58"/>
                  </a:lnTo>
                  <a:lnTo>
                    <a:pt x="677" y="58"/>
                  </a:lnTo>
                  <a:lnTo>
                    <a:pt x="670" y="63"/>
                  </a:lnTo>
                  <a:lnTo>
                    <a:pt x="662" y="63"/>
                  </a:lnTo>
                  <a:lnTo>
                    <a:pt x="654" y="62"/>
                  </a:lnTo>
                  <a:lnTo>
                    <a:pt x="646" y="66"/>
                  </a:lnTo>
                  <a:lnTo>
                    <a:pt x="654" y="68"/>
                  </a:lnTo>
                  <a:lnTo>
                    <a:pt x="661" y="69"/>
                  </a:lnTo>
                  <a:lnTo>
                    <a:pt x="669" y="70"/>
                  </a:lnTo>
                  <a:lnTo>
                    <a:pt x="677" y="70"/>
                  </a:lnTo>
                  <a:lnTo>
                    <a:pt x="685" y="70"/>
                  </a:lnTo>
                  <a:lnTo>
                    <a:pt x="693" y="69"/>
                  </a:lnTo>
                  <a:lnTo>
                    <a:pt x="701" y="68"/>
                  </a:lnTo>
                  <a:lnTo>
                    <a:pt x="708" y="66"/>
                  </a:lnTo>
                  <a:lnTo>
                    <a:pt x="705" y="63"/>
                  </a:lnTo>
                  <a:lnTo>
                    <a:pt x="700" y="63"/>
                  </a:lnTo>
                  <a:lnTo>
                    <a:pt x="695" y="63"/>
                  </a:lnTo>
                  <a:lnTo>
                    <a:pt x="691" y="63"/>
                  </a:lnTo>
                  <a:lnTo>
                    <a:pt x="695" y="60"/>
                  </a:lnTo>
                  <a:lnTo>
                    <a:pt x="700" y="59"/>
                  </a:lnTo>
                  <a:lnTo>
                    <a:pt x="706" y="59"/>
                  </a:lnTo>
                  <a:lnTo>
                    <a:pt x="711" y="60"/>
                  </a:lnTo>
                  <a:lnTo>
                    <a:pt x="717" y="61"/>
                  </a:lnTo>
                  <a:lnTo>
                    <a:pt x="723" y="61"/>
                  </a:lnTo>
                  <a:lnTo>
                    <a:pt x="728" y="60"/>
                  </a:lnTo>
                  <a:lnTo>
                    <a:pt x="733" y="58"/>
                  </a:lnTo>
                  <a:lnTo>
                    <a:pt x="726" y="54"/>
                  </a:lnTo>
                  <a:lnTo>
                    <a:pt x="718" y="53"/>
                  </a:lnTo>
                  <a:lnTo>
                    <a:pt x="710" y="52"/>
                  </a:lnTo>
                  <a:lnTo>
                    <a:pt x="702" y="52"/>
                  </a:lnTo>
                  <a:lnTo>
                    <a:pt x="695" y="52"/>
                  </a:lnTo>
                  <a:lnTo>
                    <a:pt x="687" y="52"/>
                  </a:lnTo>
                  <a:lnTo>
                    <a:pt x="679" y="52"/>
                  </a:lnTo>
                  <a:lnTo>
                    <a:pt x="671" y="49"/>
                  </a:lnTo>
                  <a:lnTo>
                    <a:pt x="677" y="49"/>
                  </a:lnTo>
                  <a:lnTo>
                    <a:pt x="683" y="49"/>
                  </a:lnTo>
                  <a:lnTo>
                    <a:pt x="690" y="49"/>
                  </a:lnTo>
                  <a:lnTo>
                    <a:pt x="695" y="49"/>
                  </a:lnTo>
                  <a:lnTo>
                    <a:pt x="701" y="49"/>
                  </a:lnTo>
                  <a:lnTo>
                    <a:pt x="706" y="48"/>
                  </a:lnTo>
                  <a:lnTo>
                    <a:pt x="709" y="46"/>
                  </a:lnTo>
                  <a:lnTo>
                    <a:pt x="711" y="43"/>
                  </a:lnTo>
                  <a:lnTo>
                    <a:pt x="710" y="40"/>
                  </a:lnTo>
                  <a:lnTo>
                    <a:pt x="705" y="40"/>
                  </a:lnTo>
                  <a:lnTo>
                    <a:pt x="699" y="39"/>
                  </a:lnTo>
                  <a:lnTo>
                    <a:pt x="694" y="35"/>
                  </a:lnTo>
                  <a:lnTo>
                    <a:pt x="702" y="36"/>
                  </a:lnTo>
                  <a:lnTo>
                    <a:pt x="711" y="37"/>
                  </a:lnTo>
                  <a:lnTo>
                    <a:pt x="720" y="38"/>
                  </a:lnTo>
                  <a:lnTo>
                    <a:pt x="728" y="35"/>
                  </a:lnTo>
                  <a:lnTo>
                    <a:pt x="728" y="33"/>
                  </a:lnTo>
                  <a:lnTo>
                    <a:pt x="726" y="33"/>
                  </a:lnTo>
                  <a:lnTo>
                    <a:pt x="725" y="32"/>
                  </a:lnTo>
                  <a:lnTo>
                    <a:pt x="732" y="32"/>
                  </a:lnTo>
                  <a:lnTo>
                    <a:pt x="739" y="32"/>
                  </a:lnTo>
                  <a:lnTo>
                    <a:pt x="746" y="32"/>
                  </a:lnTo>
                  <a:lnTo>
                    <a:pt x="754" y="32"/>
                  </a:lnTo>
                  <a:lnTo>
                    <a:pt x="751" y="32"/>
                  </a:lnTo>
                  <a:lnTo>
                    <a:pt x="750" y="33"/>
                  </a:lnTo>
                  <a:lnTo>
                    <a:pt x="748" y="35"/>
                  </a:lnTo>
                  <a:lnTo>
                    <a:pt x="748" y="38"/>
                  </a:lnTo>
                  <a:lnTo>
                    <a:pt x="744" y="38"/>
                  </a:lnTo>
                  <a:lnTo>
                    <a:pt x="739" y="38"/>
                  </a:lnTo>
                  <a:lnTo>
                    <a:pt x="735" y="37"/>
                  </a:lnTo>
                  <a:lnTo>
                    <a:pt x="730" y="37"/>
                  </a:lnTo>
                  <a:lnTo>
                    <a:pt x="726" y="37"/>
                  </a:lnTo>
                  <a:lnTo>
                    <a:pt x="722" y="38"/>
                  </a:lnTo>
                  <a:lnTo>
                    <a:pt x="717" y="40"/>
                  </a:lnTo>
                  <a:lnTo>
                    <a:pt x="714" y="44"/>
                  </a:lnTo>
                  <a:lnTo>
                    <a:pt x="722" y="46"/>
                  </a:lnTo>
                  <a:lnTo>
                    <a:pt x="730" y="47"/>
                  </a:lnTo>
                  <a:lnTo>
                    <a:pt x="738" y="47"/>
                  </a:lnTo>
                  <a:lnTo>
                    <a:pt x="746" y="47"/>
                  </a:lnTo>
                  <a:lnTo>
                    <a:pt x="754" y="47"/>
                  </a:lnTo>
                  <a:lnTo>
                    <a:pt x="762" y="46"/>
                  </a:lnTo>
                  <a:lnTo>
                    <a:pt x="770" y="46"/>
                  </a:lnTo>
                  <a:lnTo>
                    <a:pt x="778" y="46"/>
                  </a:lnTo>
                  <a:lnTo>
                    <a:pt x="779" y="45"/>
                  </a:lnTo>
                  <a:lnTo>
                    <a:pt x="781" y="44"/>
                  </a:lnTo>
                  <a:lnTo>
                    <a:pt x="783" y="43"/>
                  </a:lnTo>
                  <a:lnTo>
                    <a:pt x="784" y="41"/>
                  </a:lnTo>
                  <a:lnTo>
                    <a:pt x="792" y="41"/>
                  </a:lnTo>
                  <a:lnTo>
                    <a:pt x="799" y="41"/>
                  </a:lnTo>
                  <a:lnTo>
                    <a:pt x="807" y="41"/>
                  </a:lnTo>
                  <a:lnTo>
                    <a:pt x="814" y="39"/>
                  </a:lnTo>
                  <a:lnTo>
                    <a:pt x="818" y="37"/>
                  </a:lnTo>
                  <a:lnTo>
                    <a:pt x="816" y="36"/>
                  </a:lnTo>
                  <a:lnTo>
                    <a:pt x="814" y="33"/>
                  </a:lnTo>
                  <a:lnTo>
                    <a:pt x="812" y="33"/>
                  </a:lnTo>
                  <a:lnTo>
                    <a:pt x="805" y="32"/>
                  </a:lnTo>
                  <a:lnTo>
                    <a:pt x="798" y="32"/>
                  </a:lnTo>
                  <a:lnTo>
                    <a:pt x="791" y="35"/>
                  </a:lnTo>
                  <a:lnTo>
                    <a:pt x="784" y="35"/>
                  </a:lnTo>
                  <a:lnTo>
                    <a:pt x="789" y="29"/>
                  </a:lnTo>
                  <a:lnTo>
                    <a:pt x="796" y="29"/>
                  </a:lnTo>
                  <a:lnTo>
                    <a:pt x="803" y="29"/>
                  </a:lnTo>
                  <a:lnTo>
                    <a:pt x="804" y="26"/>
                  </a:lnTo>
                  <a:lnTo>
                    <a:pt x="800" y="23"/>
                  </a:lnTo>
                  <a:lnTo>
                    <a:pt x="793" y="23"/>
                  </a:lnTo>
                  <a:lnTo>
                    <a:pt x="786" y="23"/>
                  </a:lnTo>
                  <a:lnTo>
                    <a:pt x="778" y="23"/>
                  </a:lnTo>
                  <a:lnTo>
                    <a:pt x="784" y="21"/>
                  </a:lnTo>
                  <a:lnTo>
                    <a:pt x="791" y="21"/>
                  </a:lnTo>
                  <a:lnTo>
                    <a:pt x="798" y="21"/>
                  </a:lnTo>
                  <a:lnTo>
                    <a:pt x="805" y="21"/>
                  </a:lnTo>
                  <a:lnTo>
                    <a:pt x="812" y="21"/>
                  </a:lnTo>
                  <a:lnTo>
                    <a:pt x="818" y="20"/>
                  </a:lnTo>
                  <a:lnTo>
                    <a:pt x="824" y="17"/>
                  </a:lnTo>
                  <a:lnTo>
                    <a:pt x="830" y="13"/>
                  </a:lnTo>
                  <a:lnTo>
                    <a:pt x="831" y="13"/>
                  </a:lnTo>
                  <a:lnTo>
                    <a:pt x="833" y="15"/>
                  </a:lnTo>
                  <a:lnTo>
                    <a:pt x="833" y="17"/>
                  </a:lnTo>
                  <a:lnTo>
                    <a:pt x="835" y="17"/>
                  </a:lnTo>
                  <a:lnTo>
                    <a:pt x="843" y="13"/>
                  </a:lnTo>
                  <a:lnTo>
                    <a:pt x="852" y="11"/>
                  </a:lnTo>
                  <a:lnTo>
                    <a:pt x="860" y="10"/>
                  </a:lnTo>
                  <a:lnTo>
                    <a:pt x="868" y="9"/>
                  </a:lnTo>
                  <a:lnTo>
                    <a:pt x="864" y="9"/>
                  </a:lnTo>
                  <a:lnTo>
                    <a:pt x="859" y="10"/>
                  </a:lnTo>
                  <a:lnTo>
                    <a:pt x="853" y="11"/>
                  </a:lnTo>
                  <a:lnTo>
                    <a:pt x="849" y="13"/>
                  </a:lnTo>
                  <a:lnTo>
                    <a:pt x="846" y="14"/>
                  </a:lnTo>
                  <a:lnTo>
                    <a:pt x="845" y="16"/>
                  </a:lnTo>
                  <a:lnTo>
                    <a:pt x="843" y="18"/>
                  </a:lnTo>
                  <a:lnTo>
                    <a:pt x="841" y="21"/>
                  </a:lnTo>
                  <a:lnTo>
                    <a:pt x="845" y="23"/>
                  </a:lnTo>
                  <a:lnTo>
                    <a:pt x="851" y="25"/>
                  </a:lnTo>
                  <a:lnTo>
                    <a:pt x="856" y="28"/>
                  </a:lnTo>
                  <a:lnTo>
                    <a:pt x="861" y="30"/>
                  </a:lnTo>
                  <a:lnTo>
                    <a:pt x="866" y="32"/>
                  </a:lnTo>
                  <a:lnTo>
                    <a:pt x="872" y="33"/>
                  </a:lnTo>
                  <a:lnTo>
                    <a:pt x="876" y="35"/>
                  </a:lnTo>
                  <a:lnTo>
                    <a:pt x="882" y="33"/>
                  </a:lnTo>
                  <a:lnTo>
                    <a:pt x="903" y="33"/>
                  </a:lnTo>
                  <a:lnTo>
                    <a:pt x="922" y="33"/>
                  </a:lnTo>
                  <a:lnTo>
                    <a:pt x="940" y="32"/>
                  </a:lnTo>
                  <a:lnTo>
                    <a:pt x="954" y="31"/>
                  </a:lnTo>
                  <a:lnTo>
                    <a:pt x="964" y="30"/>
                  </a:lnTo>
                  <a:lnTo>
                    <a:pt x="971" y="28"/>
                  </a:lnTo>
                  <a:lnTo>
                    <a:pt x="973" y="24"/>
                  </a:lnTo>
                  <a:lnTo>
                    <a:pt x="971" y="21"/>
                  </a:lnTo>
                  <a:lnTo>
                    <a:pt x="978" y="20"/>
                  </a:lnTo>
                  <a:lnTo>
                    <a:pt x="984" y="18"/>
                  </a:lnTo>
                  <a:lnTo>
                    <a:pt x="990" y="17"/>
                  </a:lnTo>
                  <a:lnTo>
                    <a:pt x="996" y="15"/>
                  </a:lnTo>
                  <a:lnTo>
                    <a:pt x="1002" y="13"/>
                  </a:lnTo>
                  <a:lnTo>
                    <a:pt x="1009" y="10"/>
                  </a:lnTo>
                  <a:lnTo>
                    <a:pt x="1015" y="8"/>
                  </a:lnTo>
                  <a:lnTo>
                    <a:pt x="1022" y="7"/>
                  </a:lnTo>
                  <a:lnTo>
                    <a:pt x="1018" y="10"/>
                  </a:lnTo>
                  <a:lnTo>
                    <a:pt x="1016" y="13"/>
                  </a:lnTo>
                  <a:lnTo>
                    <a:pt x="1017" y="14"/>
                  </a:lnTo>
                  <a:lnTo>
                    <a:pt x="1025" y="13"/>
                  </a:lnTo>
                  <a:lnTo>
                    <a:pt x="1017" y="15"/>
                  </a:lnTo>
                  <a:lnTo>
                    <a:pt x="1007" y="17"/>
                  </a:lnTo>
                  <a:lnTo>
                    <a:pt x="996" y="20"/>
                  </a:lnTo>
                  <a:lnTo>
                    <a:pt x="987" y="22"/>
                  </a:lnTo>
                  <a:lnTo>
                    <a:pt x="980" y="24"/>
                  </a:lnTo>
                  <a:lnTo>
                    <a:pt x="978" y="26"/>
                  </a:lnTo>
                  <a:lnTo>
                    <a:pt x="979" y="28"/>
                  </a:lnTo>
                  <a:lnTo>
                    <a:pt x="988" y="29"/>
                  </a:lnTo>
                  <a:lnTo>
                    <a:pt x="980" y="31"/>
                  </a:lnTo>
                  <a:lnTo>
                    <a:pt x="971" y="33"/>
                  </a:lnTo>
                  <a:lnTo>
                    <a:pt x="963" y="36"/>
                  </a:lnTo>
                  <a:lnTo>
                    <a:pt x="956" y="38"/>
                  </a:lnTo>
                  <a:lnTo>
                    <a:pt x="954" y="40"/>
                  </a:lnTo>
                  <a:lnTo>
                    <a:pt x="955" y="43"/>
                  </a:lnTo>
                  <a:lnTo>
                    <a:pt x="962" y="44"/>
                  </a:lnTo>
                  <a:lnTo>
                    <a:pt x="977" y="46"/>
                  </a:lnTo>
                  <a:lnTo>
                    <a:pt x="967" y="48"/>
                  </a:lnTo>
                  <a:lnTo>
                    <a:pt x="958" y="48"/>
                  </a:lnTo>
                  <a:lnTo>
                    <a:pt x="952" y="49"/>
                  </a:lnTo>
                  <a:lnTo>
                    <a:pt x="954" y="51"/>
                  </a:lnTo>
                  <a:lnTo>
                    <a:pt x="948" y="48"/>
                  </a:lnTo>
                  <a:lnTo>
                    <a:pt x="943" y="51"/>
                  </a:lnTo>
                  <a:lnTo>
                    <a:pt x="941" y="54"/>
                  </a:lnTo>
                  <a:lnTo>
                    <a:pt x="940" y="58"/>
                  </a:lnTo>
                  <a:lnTo>
                    <a:pt x="934" y="55"/>
                  </a:lnTo>
                  <a:lnTo>
                    <a:pt x="926" y="55"/>
                  </a:lnTo>
                  <a:lnTo>
                    <a:pt x="918" y="55"/>
                  </a:lnTo>
                  <a:lnTo>
                    <a:pt x="910" y="56"/>
                  </a:lnTo>
                  <a:lnTo>
                    <a:pt x="901" y="59"/>
                  </a:lnTo>
                  <a:lnTo>
                    <a:pt x="892" y="61"/>
                  </a:lnTo>
                  <a:lnTo>
                    <a:pt x="886" y="62"/>
                  </a:lnTo>
                  <a:lnTo>
                    <a:pt x="880" y="63"/>
                  </a:lnTo>
                  <a:lnTo>
                    <a:pt x="883" y="62"/>
                  </a:lnTo>
                  <a:lnTo>
                    <a:pt x="886" y="60"/>
                  </a:lnTo>
                  <a:lnTo>
                    <a:pt x="888" y="56"/>
                  </a:lnTo>
                  <a:lnTo>
                    <a:pt x="891" y="53"/>
                  </a:lnTo>
                  <a:lnTo>
                    <a:pt x="897" y="52"/>
                  </a:lnTo>
                  <a:lnTo>
                    <a:pt x="904" y="51"/>
                  </a:lnTo>
                  <a:lnTo>
                    <a:pt x="910" y="49"/>
                  </a:lnTo>
                  <a:lnTo>
                    <a:pt x="917" y="48"/>
                  </a:lnTo>
                  <a:lnTo>
                    <a:pt x="922" y="47"/>
                  </a:lnTo>
                  <a:lnTo>
                    <a:pt x="928" y="46"/>
                  </a:lnTo>
                  <a:lnTo>
                    <a:pt x="934" y="44"/>
                  </a:lnTo>
                  <a:lnTo>
                    <a:pt x="940" y="40"/>
                  </a:lnTo>
                  <a:lnTo>
                    <a:pt x="931" y="40"/>
                  </a:lnTo>
                  <a:lnTo>
                    <a:pt x="921" y="40"/>
                  </a:lnTo>
                  <a:lnTo>
                    <a:pt x="912" y="41"/>
                  </a:lnTo>
                  <a:lnTo>
                    <a:pt x="903" y="43"/>
                  </a:lnTo>
                  <a:lnTo>
                    <a:pt x="894" y="44"/>
                  </a:lnTo>
                  <a:lnTo>
                    <a:pt x="884" y="45"/>
                  </a:lnTo>
                  <a:lnTo>
                    <a:pt x="875" y="47"/>
                  </a:lnTo>
                  <a:lnTo>
                    <a:pt x="866" y="49"/>
                  </a:lnTo>
                  <a:lnTo>
                    <a:pt x="867" y="52"/>
                  </a:lnTo>
                  <a:lnTo>
                    <a:pt x="869" y="52"/>
                  </a:lnTo>
                  <a:lnTo>
                    <a:pt x="872" y="52"/>
                  </a:lnTo>
                  <a:lnTo>
                    <a:pt x="874" y="52"/>
                  </a:lnTo>
                  <a:lnTo>
                    <a:pt x="868" y="53"/>
                  </a:lnTo>
                  <a:lnTo>
                    <a:pt x="861" y="55"/>
                  </a:lnTo>
                  <a:lnTo>
                    <a:pt x="856" y="56"/>
                  </a:lnTo>
                  <a:lnTo>
                    <a:pt x="849" y="58"/>
                  </a:lnTo>
                  <a:lnTo>
                    <a:pt x="843" y="59"/>
                  </a:lnTo>
                  <a:lnTo>
                    <a:pt x="836" y="59"/>
                  </a:lnTo>
                  <a:lnTo>
                    <a:pt x="830" y="59"/>
                  </a:lnTo>
                  <a:lnTo>
                    <a:pt x="823" y="58"/>
                  </a:lnTo>
                  <a:lnTo>
                    <a:pt x="827" y="58"/>
                  </a:lnTo>
                  <a:lnTo>
                    <a:pt x="830" y="58"/>
                  </a:lnTo>
                  <a:lnTo>
                    <a:pt x="834" y="58"/>
                  </a:lnTo>
                  <a:lnTo>
                    <a:pt x="837" y="58"/>
                  </a:lnTo>
                  <a:lnTo>
                    <a:pt x="838" y="56"/>
                  </a:lnTo>
                  <a:lnTo>
                    <a:pt x="841" y="55"/>
                  </a:lnTo>
                  <a:lnTo>
                    <a:pt x="841" y="53"/>
                  </a:lnTo>
                  <a:lnTo>
                    <a:pt x="830" y="51"/>
                  </a:lnTo>
                  <a:lnTo>
                    <a:pt x="821" y="49"/>
                  </a:lnTo>
                  <a:lnTo>
                    <a:pt x="811" y="49"/>
                  </a:lnTo>
                  <a:lnTo>
                    <a:pt x="801" y="51"/>
                  </a:lnTo>
                  <a:lnTo>
                    <a:pt x="791" y="53"/>
                  </a:lnTo>
                  <a:lnTo>
                    <a:pt x="782" y="54"/>
                  </a:lnTo>
                  <a:lnTo>
                    <a:pt x="771" y="56"/>
                  </a:lnTo>
                  <a:lnTo>
                    <a:pt x="762" y="58"/>
                  </a:lnTo>
                  <a:lnTo>
                    <a:pt x="769" y="61"/>
                  </a:lnTo>
                  <a:lnTo>
                    <a:pt x="776" y="61"/>
                  </a:lnTo>
                  <a:lnTo>
                    <a:pt x="782" y="60"/>
                  </a:lnTo>
                  <a:lnTo>
                    <a:pt x="789" y="60"/>
                  </a:lnTo>
                  <a:lnTo>
                    <a:pt x="776" y="61"/>
                  </a:lnTo>
                  <a:lnTo>
                    <a:pt x="762" y="62"/>
                  </a:lnTo>
                  <a:lnTo>
                    <a:pt x="750" y="63"/>
                  </a:lnTo>
                  <a:lnTo>
                    <a:pt x="736" y="64"/>
                  </a:lnTo>
                  <a:lnTo>
                    <a:pt x="722" y="66"/>
                  </a:lnTo>
                  <a:lnTo>
                    <a:pt x="709" y="68"/>
                  </a:lnTo>
                  <a:lnTo>
                    <a:pt x="695" y="71"/>
                  </a:lnTo>
                  <a:lnTo>
                    <a:pt x="683" y="75"/>
                  </a:lnTo>
                  <a:lnTo>
                    <a:pt x="690" y="77"/>
                  </a:lnTo>
                  <a:lnTo>
                    <a:pt x="696" y="77"/>
                  </a:lnTo>
                  <a:lnTo>
                    <a:pt x="703" y="77"/>
                  </a:lnTo>
                  <a:lnTo>
                    <a:pt x="710" y="76"/>
                  </a:lnTo>
                  <a:lnTo>
                    <a:pt x="717" y="75"/>
                  </a:lnTo>
                  <a:lnTo>
                    <a:pt x="723" y="74"/>
                  </a:lnTo>
                  <a:lnTo>
                    <a:pt x="730" y="74"/>
                  </a:lnTo>
                  <a:lnTo>
                    <a:pt x="736" y="75"/>
                  </a:lnTo>
                  <a:lnTo>
                    <a:pt x="743" y="78"/>
                  </a:lnTo>
                  <a:lnTo>
                    <a:pt x="748" y="82"/>
                  </a:lnTo>
                  <a:lnTo>
                    <a:pt x="755" y="83"/>
                  </a:lnTo>
                  <a:lnTo>
                    <a:pt x="761" y="82"/>
                  </a:lnTo>
                  <a:lnTo>
                    <a:pt x="768" y="81"/>
                  </a:lnTo>
                  <a:lnTo>
                    <a:pt x="777" y="79"/>
                  </a:lnTo>
                  <a:lnTo>
                    <a:pt x="786" y="79"/>
                  </a:lnTo>
                  <a:lnTo>
                    <a:pt x="797" y="79"/>
                  </a:lnTo>
                  <a:lnTo>
                    <a:pt x="807" y="79"/>
                  </a:lnTo>
                  <a:lnTo>
                    <a:pt x="818" y="79"/>
                  </a:lnTo>
                  <a:lnTo>
                    <a:pt x="826" y="81"/>
                  </a:lnTo>
                  <a:lnTo>
                    <a:pt x="834" y="81"/>
                  </a:lnTo>
                  <a:lnTo>
                    <a:pt x="838" y="79"/>
                  </a:lnTo>
                  <a:lnTo>
                    <a:pt x="843" y="78"/>
                  </a:lnTo>
                  <a:lnTo>
                    <a:pt x="848" y="76"/>
                  </a:lnTo>
                  <a:lnTo>
                    <a:pt x="852" y="74"/>
                  </a:lnTo>
                  <a:lnTo>
                    <a:pt x="857" y="71"/>
                  </a:lnTo>
                  <a:lnTo>
                    <a:pt x="862" y="70"/>
                  </a:lnTo>
                  <a:lnTo>
                    <a:pt x="868" y="70"/>
                  </a:lnTo>
                  <a:lnTo>
                    <a:pt x="874" y="71"/>
                  </a:lnTo>
                  <a:lnTo>
                    <a:pt x="869" y="77"/>
                  </a:lnTo>
                  <a:lnTo>
                    <a:pt x="872" y="82"/>
                  </a:lnTo>
                  <a:lnTo>
                    <a:pt x="880" y="81"/>
                  </a:lnTo>
                  <a:lnTo>
                    <a:pt x="897" y="70"/>
                  </a:lnTo>
                  <a:lnTo>
                    <a:pt x="912" y="69"/>
                  </a:lnTo>
                  <a:lnTo>
                    <a:pt x="927" y="66"/>
                  </a:lnTo>
                  <a:lnTo>
                    <a:pt x="942" y="63"/>
                  </a:lnTo>
                  <a:lnTo>
                    <a:pt x="957" y="60"/>
                  </a:lnTo>
                  <a:lnTo>
                    <a:pt x="971" y="58"/>
                  </a:lnTo>
                  <a:lnTo>
                    <a:pt x="986" y="56"/>
                  </a:lnTo>
                  <a:lnTo>
                    <a:pt x="1001" y="58"/>
                  </a:lnTo>
                  <a:lnTo>
                    <a:pt x="1016" y="60"/>
                  </a:lnTo>
                  <a:lnTo>
                    <a:pt x="1015" y="63"/>
                  </a:lnTo>
                  <a:lnTo>
                    <a:pt x="1016" y="67"/>
                  </a:lnTo>
                  <a:lnTo>
                    <a:pt x="1017" y="69"/>
                  </a:lnTo>
                  <a:lnTo>
                    <a:pt x="1016" y="71"/>
                  </a:lnTo>
                  <a:lnTo>
                    <a:pt x="1014" y="71"/>
                  </a:lnTo>
                  <a:lnTo>
                    <a:pt x="1014" y="70"/>
                  </a:lnTo>
                  <a:lnTo>
                    <a:pt x="1012" y="67"/>
                  </a:lnTo>
                  <a:lnTo>
                    <a:pt x="1010" y="66"/>
                  </a:lnTo>
                  <a:lnTo>
                    <a:pt x="1002" y="67"/>
                  </a:lnTo>
                  <a:lnTo>
                    <a:pt x="996" y="71"/>
                  </a:lnTo>
                  <a:lnTo>
                    <a:pt x="990" y="76"/>
                  </a:lnTo>
                  <a:lnTo>
                    <a:pt x="985" y="81"/>
                  </a:lnTo>
                  <a:lnTo>
                    <a:pt x="989" y="82"/>
                  </a:lnTo>
                  <a:lnTo>
                    <a:pt x="994" y="82"/>
                  </a:lnTo>
                  <a:lnTo>
                    <a:pt x="999" y="82"/>
                  </a:lnTo>
                  <a:lnTo>
                    <a:pt x="1003" y="81"/>
                  </a:lnTo>
                  <a:lnTo>
                    <a:pt x="1008" y="81"/>
                  </a:lnTo>
                  <a:lnTo>
                    <a:pt x="1012" y="79"/>
                  </a:lnTo>
                  <a:lnTo>
                    <a:pt x="1017" y="79"/>
                  </a:lnTo>
                  <a:lnTo>
                    <a:pt x="1022" y="81"/>
                  </a:lnTo>
                  <a:lnTo>
                    <a:pt x="1012" y="82"/>
                  </a:lnTo>
                  <a:lnTo>
                    <a:pt x="1003" y="84"/>
                  </a:lnTo>
                  <a:lnTo>
                    <a:pt x="993" y="85"/>
                  </a:lnTo>
                  <a:lnTo>
                    <a:pt x="984" y="87"/>
                  </a:lnTo>
                  <a:lnTo>
                    <a:pt x="974" y="90"/>
                  </a:lnTo>
                  <a:lnTo>
                    <a:pt x="965" y="92"/>
                  </a:lnTo>
                  <a:lnTo>
                    <a:pt x="955" y="94"/>
                  </a:lnTo>
                  <a:lnTo>
                    <a:pt x="945" y="97"/>
                  </a:lnTo>
                  <a:lnTo>
                    <a:pt x="957" y="99"/>
                  </a:lnTo>
                  <a:lnTo>
                    <a:pt x="969" y="100"/>
                  </a:lnTo>
                  <a:lnTo>
                    <a:pt x="980" y="100"/>
                  </a:lnTo>
                  <a:lnTo>
                    <a:pt x="993" y="100"/>
                  </a:lnTo>
                  <a:lnTo>
                    <a:pt x="1004" y="98"/>
                  </a:lnTo>
                  <a:lnTo>
                    <a:pt x="1016" y="97"/>
                  </a:lnTo>
                  <a:lnTo>
                    <a:pt x="1027" y="94"/>
                  </a:lnTo>
                  <a:lnTo>
                    <a:pt x="1039" y="93"/>
                  </a:lnTo>
                  <a:lnTo>
                    <a:pt x="1034" y="96"/>
                  </a:lnTo>
                  <a:lnTo>
                    <a:pt x="1028" y="97"/>
                  </a:lnTo>
                  <a:lnTo>
                    <a:pt x="1023" y="99"/>
                  </a:lnTo>
                  <a:lnTo>
                    <a:pt x="1017" y="101"/>
                  </a:lnTo>
                  <a:lnTo>
                    <a:pt x="6" y="101"/>
                  </a:lnTo>
                  <a:lnTo>
                    <a:pt x="7" y="100"/>
                  </a:lnTo>
                  <a:lnTo>
                    <a:pt x="7" y="99"/>
                  </a:lnTo>
                  <a:lnTo>
                    <a:pt x="7" y="98"/>
                  </a:lnTo>
                  <a:lnTo>
                    <a:pt x="7" y="97"/>
                  </a:lnTo>
                  <a:lnTo>
                    <a:pt x="0" y="79"/>
                  </a:lnTo>
                  <a:lnTo>
                    <a:pt x="3" y="61"/>
                  </a:lnTo>
                  <a:lnTo>
                    <a:pt x="11" y="43"/>
                  </a:lnTo>
                  <a:lnTo>
                    <a:pt x="22" y="28"/>
                  </a:lnTo>
                  <a:lnTo>
                    <a:pt x="26" y="22"/>
                  </a:lnTo>
                  <a:lnTo>
                    <a:pt x="28" y="15"/>
                  </a:lnTo>
                  <a:lnTo>
                    <a:pt x="29" y="8"/>
                  </a:lnTo>
                  <a:lnTo>
                    <a:pt x="31" y="0"/>
                  </a:lnTo>
                  <a:lnTo>
                    <a:pt x="649" y="0"/>
                  </a:lnTo>
                  <a:lnTo>
                    <a:pt x="642" y="3"/>
                  </a:lnTo>
                  <a:lnTo>
                    <a:pt x="638" y="7"/>
                  </a:lnTo>
                  <a:lnTo>
                    <a:pt x="637" y="10"/>
                  </a:lnTo>
                  <a:lnTo>
                    <a:pt x="640" y="15"/>
                  </a:lnTo>
                  <a:lnTo>
                    <a:pt x="635" y="15"/>
                  </a:lnTo>
                  <a:lnTo>
                    <a:pt x="631" y="14"/>
                  </a:lnTo>
                  <a:lnTo>
                    <a:pt x="628" y="15"/>
                  </a:lnTo>
                  <a:lnTo>
                    <a:pt x="628" y="16"/>
                  </a:lnTo>
                  <a:lnTo>
                    <a:pt x="628" y="20"/>
                  </a:lnTo>
                  <a:lnTo>
                    <a:pt x="632" y="21"/>
                  </a:lnTo>
                  <a:lnTo>
                    <a:pt x="637" y="20"/>
                  </a:lnTo>
                  <a:lnTo>
                    <a:pt x="643" y="16"/>
                  </a:lnTo>
                  <a:lnTo>
                    <a:pt x="650" y="14"/>
                  </a:lnTo>
                  <a:lnTo>
                    <a:pt x="658" y="10"/>
                  </a:lnTo>
                  <a:lnTo>
                    <a:pt x="667" y="8"/>
                  </a:lnTo>
                  <a:lnTo>
                    <a:pt x="675" y="7"/>
                  </a:lnTo>
                  <a:lnTo>
                    <a:pt x="663" y="11"/>
                  </a:lnTo>
                  <a:lnTo>
                    <a:pt x="656" y="14"/>
                  </a:lnTo>
                  <a:lnTo>
                    <a:pt x="653" y="16"/>
                  </a:lnTo>
                  <a:lnTo>
                    <a:pt x="654" y="16"/>
                  </a:lnTo>
                  <a:lnTo>
                    <a:pt x="656" y="17"/>
                  </a:lnTo>
                  <a:lnTo>
                    <a:pt x="662" y="16"/>
                  </a:lnTo>
                  <a:lnTo>
                    <a:pt x="669" y="15"/>
                  </a:lnTo>
                  <a:lnTo>
                    <a:pt x="677" y="13"/>
                  </a:lnTo>
                  <a:lnTo>
                    <a:pt x="677" y="16"/>
                  </a:lnTo>
                  <a:lnTo>
                    <a:pt x="679" y="18"/>
                  </a:lnTo>
                  <a:lnTo>
                    <a:pt x="683" y="17"/>
                  </a:lnTo>
                  <a:lnTo>
                    <a:pt x="683" y="13"/>
                  </a:lnTo>
                  <a:lnTo>
                    <a:pt x="691" y="15"/>
                  </a:lnTo>
                  <a:lnTo>
                    <a:pt x="699" y="16"/>
                  </a:lnTo>
                  <a:lnTo>
                    <a:pt x="705" y="16"/>
                  </a:lnTo>
                  <a:lnTo>
                    <a:pt x="709" y="16"/>
                  </a:lnTo>
                  <a:lnTo>
                    <a:pt x="710" y="15"/>
                  </a:lnTo>
                  <a:lnTo>
                    <a:pt x="709" y="14"/>
                  </a:lnTo>
                  <a:lnTo>
                    <a:pt x="703" y="11"/>
                  </a:lnTo>
                  <a:lnTo>
                    <a:pt x="694" y="9"/>
                  </a:lnTo>
                  <a:lnTo>
                    <a:pt x="699" y="8"/>
                  </a:lnTo>
                  <a:lnTo>
                    <a:pt x="703" y="7"/>
                  </a:lnTo>
                  <a:lnTo>
                    <a:pt x="709" y="7"/>
                  </a:lnTo>
                  <a:lnTo>
                    <a:pt x="714" y="6"/>
                  </a:lnTo>
                  <a:lnTo>
                    <a:pt x="720" y="6"/>
                  </a:lnTo>
                  <a:lnTo>
                    <a:pt x="724" y="5"/>
                  </a:lnTo>
                  <a:lnTo>
                    <a:pt x="730" y="5"/>
                  </a:lnTo>
                  <a:lnTo>
                    <a:pt x="735" y="3"/>
                  </a:lnTo>
                  <a:lnTo>
                    <a:pt x="745" y="2"/>
                  </a:lnTo>
                  <a:lnTo>
                    <a:pt x="755" y="1"/>
                  </a:lnTo>
                  <a:lnTo>
                    <a:pt x="766" y="1"/>
                  </a:lnTo>
                  <a:lnTo>
                    <a:pt x="775" y="2"/>
                  </a:lnTo>
                  <a:lnTo>
                    <a:pt x="785" y="2"/>
                  </a:lnTo>
                  <a:lnTo>
                    <a:pt x="796" y="2"/>
                  </a:lnTo>
                  <a:lnTo>
                    <a:pt x="805" y="2"/>
                  </a:lnTo>
                  <a:lnTo>
                    <a:pt x="815" y="0"/>
                  </a:lnTo>
                  <a:lnTo>
                    <a:pt x="830"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9281" name="Group 116">
            <a:extLst>
              <a:ext uri="{FF2B5EF4-FFF2-40B4-BE49-F238E27FC236}">
                <a16:creationId xmlns:a16="http://schemas.microsoft.com/office/drawing/2014/main" id="{6F1761A7-065A-48D8-9E7E-4AF626F48FBF}"/>
              </a:ext>
            </a:extLst>
          </p:cNvPr>
          <p:cNvGrpSpPr>
            <a:grpSpLocks/>
          </p:cNvGrpSpPr>
          <p:nvPr/>
        </p:nvGrpSpPr>
        <p:grpSpPr bwMode="auto">
          <a:xfrm>
            <a:off x="381000" y="1752600"/>
            <a:ext cx="331788" cy="304800"/>
            <a:chOff x="3746" y="1394"/>
            <a:chExt cx="545" cy="203"/>
          </a:xfrm>
        </p:grpSpPr>
        <p:sp>
          <p:nvSpPr>
            <p:cNvPr id="139344" name="Freeform 117">
              <a:extLst>
                <a:ext uri="{FF2B5EF4-FFF2-40B4-BE49-F238E27FC236}">
                  <a16:creationId xmlns:a16="http://schemas.microsoft.com/office/drawing/2014/main" id="{B8DA9F3B-A062-4878-B525-A53F1F3FBDF8}"/>
                </a:ext>
              </a:extLst>
            </p:cNvPr>
            <p:cNvSpPr>
              <a:spLocks/>
            </p:cNvSpPr>
            <p:nvPr/>
          </p:nvSpPr>
          <p:spPr bwMode="auto">
            <a:xfrm>
              <a:off x="3746" y="1496"/>
              <a:ext cx="545" cy="101"/>
            </a:xfrm>
            <a:custGeom>
              <a:avLst/>
              <a:gdLst>
                <a:gd name="T0" fmla="*/ 516 w 1091"/>
                <a:gd name="T1" fmla="*/ 2 h 203"/>
                <a:gd name="T2" fmla="*/ 526 w 1091"/>
                <a:gd name="T3" fmla="*/ 3 h 203"/>
                <a:gd name="T4" fmla="*/ 530 w 1091"/>
                <a:gd name="T5" fmla="*/ 6 h 203"/>
                <a:gd name="T6" fmla="*/ 527 w 1091"/>
                <a:gd name="T7" fmla="*/ 9 h 203"/>
                <a:gd name="T8" fmla="*/ 516 w 1091"/>
                <a:gd name="T9" fmla="*/ 12 h 203"/>
                <a:gd name="T10" fmla="*/ 528 w 1091"/>
                <a:gd name="T11" fmla="*/ 7 h 203"/>
                <a:gd name="T12" fmla="*/ 516 w 1091"/>
                <a:gd name="T13" fmla="*/ 7 h 203"/>
                <a:gd name="T14" fmla="*/ 502 w 1091"/>
                <a:gd name="T15" fmla="*/ 11 h 203"/>
                <a:gd name="T16" fmla="*/ 507 w 1091"/>
                <a:gd name="T17" fmla="*/ 13 h 203"/>
                <a:gd name="T18" fmla="*/ 512 w 1091"/>
                <a:gd name="T19" fmla="*/ 15 h 203"/>
                <a:gd name="T20" fmla="*/ 518 w 1091"/>
                <a:gd name="T21" fmla="*/ 15 h 203"/>
                <a:gd name="T22" fmla="*/ 527 w 1091"/>
                <a:gd name="T23" fmla="*/ 17 h 203"/>
                <a:gd name="T24" fmla="*/ 542 w 1091"/>
                <a:gd name="T25" fmla="*/ 13 h 203"/>
                <a:gd name="T26" fmla="*/ 534 w 1091"/>
                <a:gd name="T27" fmla="*/ 17 h 203"/>
                <a:gd name="T28" fmla="*/ 519 w 1091"/>
                <a:gd name="T29" fmla="*/ 20 h 203"/>
                <a:gd name="T30" fmla="*/ 503 w 1091"/>
                <a:gd name="T31" fmla="*/ 24 h 203"/>
                <a:gd name="T32" fmla="*/ 505 w 1091"/>
                <a:gd name="T33" fmla="*/ 21 h 203"/>
                <a:gd name="T34" fmla="*/ 515 w 1091"/>
                <a:gd name="T35" fmla="*/ 18 h 203"/>
                <a:gd name="T36" fmla="*/ 504 w 1091"/>
                <a:gd name="T37" fmla="*/ 18 h 203"/>
                <a:gd name="T38" fmla="*/ 486 w 1091"/>
                <a:gd name="T39" fmla="*/ 22 h 203"/>
                <a:gd name="T40" fmla="*/ 488 w 1091"/>
                <a:gd name="T41" fmla="*/ 25 h 203"/>
                <a:gd name="T42" fmla="*/ 484 w 1091"/>
                <a:gd name="T43" fmla="*/ 26 h 203"/>
                <a:gd name="T44" fmla="*/ 476 w 1091"/>
                <a:gd name="T45" fmla="*/ 24 h 203"/>
                <a:gd name="T46" fmla="*/ 471 w 1091"/>
                <a:gd name="T47" fmla="*/ 28 h 203"/>
                <a:gd name="T48" fmla="*/ 459 w 1091"/>
                <a:gd name="T49" fmla="*/ 29 h 203"/>
                <a:gd name="T50" fmla="*/ 458 w 1091"/>
                <a:gd name="T51" fmla="*/ 27 h 203"/>
                <a:gd name="T52" fmla="*/ 447 w 1091"/>
                <a:gd name="T53" fmla="*/ 28 h 203"/>
                <a:gd name="T54" fmla="*/ 440 w 1091"/>
                <a:gd name="T55" fmla="*/ 29 h 203"/>
                <a:gd name="T56" fmla="*/ 421 w 1091"/>
                <a:gd name="T57" fmla="*/ 33 h 203"/>
                <a:gd name="T58" fmla="*/ 397 w 1091"/>
                <a:gd name="T59" fmla="*/ 35 h 203"/>
                <a:gd name="T60" fmla="*/ 389 w 1091"/>
                <a:gd name="T61" fmla="*/ 31 h 203"/>
                <a:gd name="T62" fmla="*/ 370 w 1091"/>
                <a:gd name="T63" fmla="*/ 34 h 203"/>
                <a:gd name="T64" fmla="*/ 342 w 1091"/>
                <a:gd name="T65" fmla="*/ 36 h 203"/>
                <a:gd name="T66" fmla="*/ 300 w 1091"/>
                <a:gd name="T67" fmla="*/ 37 h 203"/>
                <a:gd name="T68" fmla="*/ 288 w 1091"/>
                <a:gd name="T69" fmla="*/ 43 h 203"/>
                <a:gd name="T70" fmla="*/ 288 w 1091"/>
                <a:gd name="T71" fmla="*/ 41 h 203"/>
                <a:gd name="T72" fmla="*/ 270 w 1091"/>
                <a:gd name="T73" fmla="*/ 41 h 203"/>
                <a:gd name="T74" fmla="*/ 247 w 1091"/>
                <a:gd name="T75" fmla="*/ 44 h 203"/>
                <a:gd name="T76" fmla="*/ 224 w 1091"/>
                <a:gd name="T77" fmla="*/ 48 h 203"/>
                <a:gd name="T78" fmla="*/ 200 w 1091"/>
                <a:gd name="T79" fmla="*/ 49 h 203"/>
                <a:gd name="T80" fmla="*/ 173 w 1091"/>
                <a:gd name="T81" fmla="*/ 52 h 203"/>
                <a:gd name="T82" fmla="*/ 135 w 1091"/>
                <a:gd name="T83" fmla="*/ 60 h 203"/>
                <a:gd name="T84" fmla="*/ 96 w 1091"/>
                <a:gd name="T85" fmla="*/ 70 h 203"/>
                <a:gd name="T86" fmla="*/ 65 w 1091"/>
                <a:gd name="T87" fmla="*/ 86 h 203"/>
                <a:gd name="T88" fmla="*/ 48 w 1091"/>
                <a:gd name="T89" fmla="*/ 94 h 203"/>
                <a:gd name="T90" fmla="*/ 28 w 1091"/>
                <a:gd name="T91" fmla="*/ 101 h 203"/>
                <a:gd name="T92" fmla="*/ 5 w 1091"/>
                <a:gd name="T93" fmla="*/ 85 h 203"/>
                <a:gd name="T94" fmla="*/ 1 w 1091"/>
                <a:gd name="T95" fmla="*/ 63 h 203"/>
                <a:gd name="T96" fmla="*/ 9 w 1091"/>
                <a:gd name="T97" fmla="*/ 14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1" h="203">
                  <a:moveTo>
                    <a:pt x="1038" y="0"/>
                  </a:moveTo>
                  <a:lnTo>
                    <a:pt x="1035" y="1"/>
                  </a:lnTo>
                  <a:lnTo>
                    <a:pt x="1033" y="4"/>
                  </a:lnTo>
                  <a:lnTo>
                    <a:pt x="1032" y="5"/>
                  </a:lnTo>
                  <a:lnTo>
                    <a:pt x="1035" y="6"/>
                  </a:lnTo>
                  <a:lnTo>
                    <a:pt x="1038" y="6"/>
                  </a:lnTo>
                  <a:lnTo>
                    <a:pt x="1044" y="6"/>
                  </a:lnTo>
                  <a:lnTo>
                    <a:pt x="1053" y="6"/>
                  </a:lnTo>
                  <a:lnTo>
                    <a:pt x="1066" y="5"/>
                  </a:lnTo>
                  <a:lnTo>
                    <a:pt x="1061" y="7"/>
                  </a:lnTo>
                  <a:lnTo>
                    <a:pt x="1059" y="11"/>
                  </a:lnTo>
                  <a:lnTo>
                    <a:pt x="1061" y="12"/>
                  </a:lnTo>
                  <a:lnTo>
                    <a:pt x="1071" y="13"/>
                  </a:lnTo>
                  <a:lnTo>
                    <a:pt x="1066" y="15"/>
                  </a:lnTo>
                  <a:lnTo>
                    <a:pt x="1060" y="16"/>
                  </a:lnTo>
                  <a:lnTo>
                    <a:pt x="1054" y="19"/>
                  </a:lnTo>
                  <a:lnTo>
                    <a:pt x="1048" y="21"/>
                  </a:lnTo>
                  <a:lnTo>
                    <a:pt x="1043" y="22"/>
                  </a:lnTo>
                  <a:lnTo>
                    <a:pt x="1038" y="23"/>
                  </a:lnTo>
                  <a:lnTo>
                    <a:pt x="1033" y="24"/>
                  </a:lnTo>
                  <a:lnTo>
                    <a:pt x="1031" y="24"/>
                  </a:lnTo>
                  <a:lnTo>
                    <a:pt x="1040" y="22"/>
                  </a:lnTo>
                  <a:lnTo>
                    <a:pt x="1049" y="19"/>
                  </a:lnTo>
                  <a:lnTo>
                    <a:pt x="1056" y="15"/>
                  </a:lnTo>
                  <a:lnTo>
                    <a:pt x="1054" y="13"/>
                  </a:lnTo>
                  <a:lnTo>
                    <a:pt x="1047" y="13"/>
                  </a:lnTo>
                  <a:lnTo>
                    <a:pt x="1039" y="13"/>
                  </a:lnTo>
                  <a:lnTo>
                    <a:pt x="1032" y="14"/>
                  </a:lnTo>
                  <a:lnTo>
                    <a:pt x="1025" y="15"/>
                  </a:lnTo>
                  <a:lnTo>
                    <a:pt x="1018" y="18"/>
                  </a:lnTo>
                  <a:lnTo>
                    <a:pt x="1011" y="20"/>
                  </a:lnTo>
                  <a:lnTo>
                    <a:pt x="1005" y="22"/>
                  </a:lnTo>
                  <a:lnTo>
                    <a:pt x="998" y="24"/>
                  </a:lnTo>
                  <a:lnTo>
                    <a:pt x="1003" y="28"/>
                  </a:lnTo>
                  <a:lnTo>
                    <a:pt x="1009" y="27"/>
                  </a:lnTo>
                  <a:lnTo>
                    <a:pt x="1015" y="26"/>
                  </a:lnTo>
                  <a:lnTo>
                    <a:pt x="1021" y="26"/>
                  </a:lnTo>
                  <a:lnTo>
                    <a:pt x="1016" y="29"/>
                  </a:lnTo>
                  <a:lnTo>
                    <a:pt x="1017" y="31"/>
                  </a:lnTo>
                  <a:lnTo>
                    <a:pt x="1025" y="31"/>
                  </a:lnTo>
                  <a:lnTo>
                    <a:pt x="1043" y="30"/>
                  </a:lnTo>
                  <a:lnTo>
                    <a:pt x="1040" y="30"/>
                  </a:lnTo>
                  <a:lnTo>
                    <a:pt x="1038" y="30"/>
                  </a:lnTo>
                  <a:lnTo>
                    <a:pt x="1036" y="30"/>
                  </a:lnTo>
                  <a:lnTo>
                    <a:pt x="1035" y="33"/>
                  </a:lnTo>
                  <a:lnTo>
                    <a:pt x="1041" y="35"/>
                  </a:lnTo>
                  <a:lnTo>
                    <a:pt x="1048" y="35"/>
                  </a:lnTo>
                  <a:lnTo>
                    <a:pt x="1055" y="35"/>
                  </a:lnTo>
                  <a:lnTo>
                    <a:pt x="1063" y="34"/>
                  </a:lnTo>
                  <a:lnTo>
                    <a:pt x="1070" y="31"/>
                  </a:lnTo>
                  <a:lnTo>
                    <a:pt x="1077" y="29"/>
                  </a:lnTo>
                  <a:lnTo>
                    <a:pt x="1084" y="27"/>
                  </a:lnTo>
                  <a:lnTo>
                    <a:pt x="1091" y="24"/>
                  </a:lnTo>
                  <a:lnTo>
                    <a:pt x="1084" y="28"/>
                  </a:lnTo>
                  <a:lnTo>
                    <a:pt x="1077" y="31"/>
                  </a:lnTo>
                  <a:lnTo>
                    <a:pt x="1069" y="35"/>
                  </a:lnTo>
                  <a:lnTo>
                    <a:pt x="1061" y="36"/>
                  </a:lnTo>
                  <a:lnTo>
                    <a:pt x="1054" y="38"/>
                  </a:lnTo>
                  <a:lnTo>
                    <a:pt x="1046" y="39"/>
                  </a:lnTo>
                  <a:lnTo>
                    <a:pt x="1038" y="41"/>
                  </a:lnTo>
                  <a:lnTo>
                    <a:pt x="1031" y="42"/>
                  </a:lnTo>
                  <a:lnTo>
                    <a:pt x="1023" y="43"/>
                  </a:lnTo>
                  <a:lnTo>
                    <a:pt x="1015" y="46"/>
                  </a:lnTo>
                  <a:lnTo>
                    <a:pt x="1006" y="48"/>
                  </a:lnTo>
                  <a:lnTo>
                    <a:pt x="998" y="48"/>
                  </a:lnTo>
                  <a:lnTo>
                    <a:pt x="1002" y="45"/>
                  </a:lnTo>
                  <a:lnTo>
                    <a:pt x="1007" y="43"/>
                  </a:lnTo>
                  <a:lnTo>
                    <a:pt x="1011" y="43"/>
                  </a:lnTo>
                  <a:lnTo>
                    <a:pt x="1017" y="42"/>
                  </a:lnTo>
                  <a:lnTo>
                    <a:pt x="1023" y="42"/>
                  </a:lnTo>
                  <a:lnTo>
                    <a:pt x="1028" y="39"/>
                  </a:lnTo>
                  <a:lnTo>
                    <a:pt x="1031" y="37"/>
                  </a:lnTo>
                  <a:lnTo>
                    <a:pt x="1035" y="33"/>
                  </a:lnTo>
                  <a:lnTo>
                    <a:pt x="1025" y="34"/>
                  </a:lnTo>
                  <a:lnTo>
                    <a:pt x="1016" y="35"/>
                  </a:lnTo>
                  <a:lnTo>
                    <a:pt x="1008" y="36"/>
                  </a:lnTo>
                  <a:lnTo>
                    <a:pt x="999" y="38"/>
                  </a:lnTo>
                  <a:lnTo>
                    <a:pt x="990" y="41"/>
                  </a:lnTo>
                  <a:lnTo>
                    <a:pt x="981" y="43"/>
                  </a:lnTo>
                  <a:lnTo>
                    <a:pt x="972" y="45"/>
                  </a:lnTo>
                  <a:lnTo>
                    <a:pt x="963" y="48"/>
                  </a:lnTo>
                  <a:lnTo>
                    <a:pt x="968" y="50"/>
                  </a:lnTo>
                  <a:lnTo>
                    <a:pt x="972" y="50"/>
                  </a:lnTo>
                  <a:lnTo>
                    <a:pt x="976" y="50"/>
                  </a:lnTo>
                  <a:lnTo>
                    <a:pt x="980" y="50"/>
                  </a:lnTo>
                  <a:lnTo>
                    <a:pt x="977" y="52"/>
                  </a:lnTo>
                  <a:lnTo>
                    <a:pt x="972" y="53"/>
                  </a:lnTo>
                  <a:lnTo>
                    <a:pt x="968" y="53"/>
                  </a:lnTo>
                  <a:lnTo>
                    <a:pt x="963" y="53"/>
                  </a:lnTo>
                  <a:lnTo>
                    <a:pt x="964" y="50"/>
                  </a:lnTo>
                  <a:lnTo>
                    <a:pt x="961" y="48"/>
                  </a:lnTo>
                  <a:lnTo>
                    <a:pt x="953" y="49"/>
                  </a:lnTo>
                  <a:lnTo>
                    <a:pt x="938" y="53"/>
                  </a:lnTo>
                  <a:lnTo>
                    <a:pt x="939" y="54"/>
                  </a:lnTo>
                  <a:lnTo>
                    <a:pt x="940" y="56"/>
                  </a:lnTo>
                  <a:lnTo>
                    <a:pt x="942" y="56"/>
                  </a:lnTo>
                  <a:lnTo>
                    <a:pt x="943" y="56"/>
                  </a:lnTo>
                  <a:lnTo>
                    <a:pt x="935" y="58"/>
                  </a:lnTo>
                  <a:lnTo>
                    <a:pt x="927" y="59"/>
                  </a:lnTo>
                  <a:lnTo>
                    <a:pt x="918" y="59"/>
                  </a:lnTo>
                  <a:lnTo>
                    <a:pt x="910" y="59"/>
                  </a:lnTo>
                  <a:lnTo>
                    <a:pt x="919" y="58"/>
                  </a:lnTo>
                  <a:lnTo>
                    <a:pt x="920" y="57"/>
                  </a:lnTo>
                  <a:lnTo>
                    <a:pt x="916" y="54"/>
                  </a:lnTo>
                  <a:lnTo>
                    <a:pt x="909" y="53"/>
                  </a:lnTo>
                  <a:lnTo>
                    <a:pt x="901" y="53"/>
                  </a:lnTo>
                  <a:lnTo>
                    <a:pt x="895" y="53"/>
                  </a:lnTo>
                  <a:lnTo>
                    <a:pt x="894" y="56"/>
                  </a:lnTo>
                  <a:lnTo>
                    <a:pt x="901" y="59"/>
                  </a:lnTo>
                  <a:lnTo>
                    <a:pt x="894" y="59"/>
                  </a:lnTo>
                  <a:lnTo>
                    <a:pt x="886" y="58"/>
                  </a:lnTo>
                  <a:lnTo>
                    <a:pt x="880" y="58"/>
                  </a:lnTo>
                  <a:lnTo>
                    <a:pt x="874" y="60"/>
                  </a:lnTo>
                  <a:lnTo>
                    <a:pt x="866" y="62"/>
                  </a:lnTo>
                  <a:lnTo>
                    <a:pt x="856" y="65"/>
                  </a:lnTo>
                  <a:lnTo>
                    <a:pt x="843" y="67"/>
                  </a:lnTo>
                  <a:lnTo>
                    <a:pt x="830" y="69"/>
                  </a:lnTo>
                  <a:lnTo>
                    <a:pt x="817" y="71"/>
                  </a:lnTo>
                  <a:lnTo>
                    <a:pt x="804" y="72"/>
                  </a:lnTo>
                  <a:lnTo>
                    <a:pt x="794" y="71"/>
                  </a:lnTo>
                  <a:lnTo>
                    <a:pt x="786" y="69"/>
                  </a:lnTo>
                  <a:lnTo>
                    <a:pt x="792" y="67"/>
                  </a:lnTo>
                  <a:lnTo>
                    <a:pt x="788" y="65"/>
                  </a:lnTo>
                  <a:lnTo>
                    <a:pt x="779" y="62"/>
                  </a:lnTo>
                  <a:lnTo>
                    <a:pt x="765" y="62"/>
                  </a:lnTo>
                  <a:lnTo>
                    <a:pt x="752" y="64"/>
                  </a:lnTo>
                  <a:lnTo>
                    <a:pt x="743" y="65"/>
                  </a:lnTo>
                  <a:lnTo>
                    <a:pt x="741" y="69"/>
                  </a:lnTo>
                  <a:lnTo>
                    <a:pt x="749" y="75"/>
                  </a:lnTo>
                  <a:lnTo>
                    <a:pt x="728" y="74"/>
                  </a:lnTo>
                  <a:lnTo>
                    <a:pt x="706" y="73"/>
                  </a:lnTo>
                  <a:lnTo>
                    <a:pt x="685" y="73"/>
                  </a:lnTo>
                  <a:lnTo>
                    <a:pt x="664" y="72"/>
                  </a:lnTo>
                  <a:lnTo>
                    <a:pt x="644" y="72"/>
                  </a:lnTo>
                  <a:lnTo>
                    <a:pt x="622" y="73"/>
                  </a:lnTo>
                  <a:lnTo>
                    <a:pt x="601" y="75"/>
                  </a:lnTo>
                  <a:lnTo>
                    <a:pt x="579" y="79"/>
                  </a:lnTo>
                  <a:lnTo>
                    <a:pt x="580" y="81"/>
                  </a:lnTo>
                  <a:lnTo>
                    <a:pt x="580" y="83"/>
                  </a:lnTo>
                  <a:lnTo>
                    <a:pt x="577" y="86"/>
                  </a:lnTo>
                  <a:lnTo>
                    <a:pt x="573" y="87"/>
                  </a:lnTo>
                  <a:lnTo>
                    <a:pt x="575" y="86"/>
                  </a:lnTo>
                  <a:lnTo>
                    <a:pt x="576" y="84"/>
                  </a:lnTo>
                  <a:lnTo>
                    <a:pt x="576" y="82"/>
                  </a:lnTo>
                  <a:lnTo>
                    <a:pt x="564" y="82"/>
                  </a:lnTo>
                  <a:lnTo>
                    <a:pt x="553" y="82"/>
                  </a:lnTo>
                  <a:lnTo>
                    <a:pt x="540" y="82"/>
                  </a:lnTo>
                  <a:lnTo>
                    <a:pt x="528" y="83"/>
                  </a:lnTo>
                  <a:lnTo>
                    <a:pt x="517" y="84"/>
                  </a:lnTo>
                  <a:lnTo>
                    <a:pt x="505" y="87"/>
                  </a:lnTo>
                  <a:lnTo>
                    <a:pt x="494" y="89"/>
                  </a:lnTo>
                  <a:lnTo>
                    <a:pt x="482" y="90"/>
                  </a:lnTo>
                  <a:lnTo>
                    <a:pt x="471" y="92"/>
                  </a:lnTo>
                  <a:lnTo>
                    <a:pt x="459" y="95"/>
                  </a:lnTo>
                  <a:lnTo>
                    <a:pt x="448" y="96"/>
                  </a:lnTo>
                  <a:lnTo>
                    <a:pt x="436" y="97"/>
                  </a:lnTo>
                  <a:lnTo>
                    <a:pt x="425" y="98"/>
                  </a:lnTo>
                  <a:lnTo>
                    <a:pt x="412" y="99"/>
                  </a:lnTo>
                  <a:lnTo>
                    <a:pt x="400" y="99"/>
                  </a:lnTo>
                  <a:lnTo>
                    <a:pt x="389" y="98"/>
                  </a:lnTo>
                  <a:lnTo>
                    <a:pt x="377" y="101"/>
                  </a:lnTo>
                  <a:lnTo>
                    <a:pt x="364" y="103"/>
                  </a:lnTo>
                  <a:lnTo>
                    <a:pt x="347" y="105"/>
                  </a:lnTo>
                  <a:lnTo>
                    <a:pt x="330" y="109"/>
                  </a:lnTo>
                  <a:lnTo>
                    <a:pt x="311" y="112"/>
                  </a:lnTo>
                  <a:lnTo>
                    <a:pt x="292" y="115"/>
                  </a:lnTo>
                  <a:lnTo>
                    <a:pt x="271" y="120"/>
                  </a:lnTo>
                  <a:lnTo>
                    <a:pt x="251" y="125"/>
                  </a:lnTo>
                  <a:lnTo>
                    <a:pt x="231" y="129"/>
                  </a:lnTo>
                  <a:lnTo>
                    <a:pt x="211" y="135"/>
                  </a:lnTo>
                  <a:lnTo>
                    <a:pt x="192" y="141"/>
                  </a:lnTo>
                  <a:lnTo>
                    <a:pt x="173" y="148"/>
                  </a:lnTo>
                  <a:lnTo>
                    <a:pt x="157" y="156"/>
                  </a:lnTo>
                  <a:lnTo>
                    <a:pt x="142" y="164"/>
                  </a:lnTo>
                  <a:lnTo>
                    <a:pt x="130" y="173"/>
                  </a:lnTo>
                  <a:lnTo>
                    <a:pt x="119" y="182"/>
                  </a:lnTo>
                  <a:lnTo>
                    <a:pt x="113" y="185"/>
                  </a:lnTo>
                  <a:lnTo>
                    <a:pt x="105" y="187"/>
                  </a:lnTo>
                  <a:lnTo>
                    <a:pt x="96" y="189"/>
                  </a:lnTo>
                  <a:lnTo>
                    <a:pt x="87" y="193"/>
                  </a:lnTo>
                  <a:lnTo>
                    <a:pt x="77" y="196"/>
                  </a:lnTo>
                  <a:lnTo>
                    <a:pt x="66" y="200"/>
                  </a:lnTo>
                  <a:lnTo>
                    <a:pt x="56" y="202"/>
                  </a:lnTo>
                  <a:lnTo>
                    <a:pt x="45" y="203"/>
                  </a:lnTo>
                  <a:lnTo>
                    <a:pt x="29" y="193"/>
                  </a:lnTo>
                  <a:lnTo>
                    <a:pt x="18" y="182"/>
                  </a:lnTo>
                  <a:lnTo>
                    <a:pt x="11" y="171"/>
                  </a:lnTo>
                  <a:lnTo>
                    <a:pt x="6" y="159"/>
                  </a:lnTo>
                  <a:lnTo>
                    <a:pt x="3" y="148"/>
                  </a:lnTo>
                  <a:lnTo>
                    <a:pt x="2" y="136"/>
                  </a:lnTo>
                  <a:lnTo>
                    <a:pt x="2" y="126"/>
                  </a:lnTo>
                  <a:lnTo>
                    <a:pt x="0" y="115"/>
                  </a:lnTo>
                  <a:lnTo>
                    <a:pt x="2" y="87"/>
                  </a:lnTo>
                  <a:lnTo>
                    <a:pt x="9" y="58"/>
                  </a:lnTo>
                  <a:lnTo>
                    <a:pt x="18" y="29"/>
                  </a:lnTo>
                  <a:lnTo>
                    <a:pt x="27" y="0"/>
                  </a:lnTo>
                  <a:lnTo>
                    <a:pt x="1038"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45" name="Freeform 118">
              <a:extLst>
                <a:ext uri="{FF2B5EF4-FFF2-40B4-BE49-F238E27FC236}">
                  <a16:creationId xmlns:a16="http://schemas.microsoft.com/office/drawing/2014/main" id="{B3B972B7-D337-4209-897D-7BBFCC485ACB}"/>
                </a:ext>
              </a:extLst>
            </p:cNvPr>
            <p:cNvSpPr>
              <a:spLocks/>
            </p:cNvSpPr>
            <p:nvPr/>
          </p:nvSpPr>
          <p:spPr bwMode="auto">
            <a:xfrm>
              <a:off x="3772" y="1394"/>
              <a:ext cx="311" cy="51"/>
            </a:xfrm>
            <a:custGeom>
              <a:avLst/>
              <a:gdLst>
                <a:gd name="T0" fmla="*/ 3 w 623"/>
                <a:gd name="T1" fmla="*/ 36 h 103"/>
                <a:gd name="T2" fmla="*/ 18 w 623"/>
                <a:gd name="T3" fmla="*/ 21 h 103"/>
                <a:gd name="T4" fmla="*/ 32 w 623"/>
                <a:gd name="T5" fmla="*/ 10 h 103"/>
                <a:gd name="T6" fmla="*/ 57 w 623"/>
                <a:gd name="T7" fmla="*/ 5 h 103"/>
                <a:gd name="T8" fmla="*/ 94 w 623"/>
                <a:gd name="T9" fmla="*/ 1 h 103"/>
                <a:gd name="T10" fmla="*/ 138 w 623"/>
                <a:gd name="T11" fmla="*/ 2 h 103"/>
                <a:gd name="T12" fmla="*/ 161 w 623"/>
                <a:gd name="T13" fmla="*/ 3 h 103"/>
                <a:gd name="T14" fmla="*/ 179 w 623"/>
                <a:gd name="T15" fmla="*/ 1 h 103"/>
                <a:gd name="T16" fmla="*/ 187 w 623"/>
                <a:gd name="T17" fmla="*/ 8 h 103"/>
                <a:gd name="T18" fmla="*/ 184 w 623"/>
                <a:gd name="T19" fmla="*/ 9 h 103"/>
                <a:gd name="T20" fmla="*/ 193 w 623"/>
                <a:gd name="T21" fmla="*/ 13 h 103"/>
                <a:gd name="T22" fmla="*/ 211 w 623"/>
                <a:gd name="T23" fmla="*/ 13 h 103"/>
                <a:gd name="T24" fmla="*/ 234 w 623"/>
                <a:gd name="T25" fmla="*/ 11 h 103"/>
                <a:gd name="T26" fmla="*/ 235 w 623"/>
                <a:gd name="T27" fmla="*/ 8 h 103"/>
                <a:gd name="T28" fmla="*/ 243 w 623"/>
                <a:gd name="T29" fmla="*/ 6 h 103"/>
                <a:gd name="T30" fmla="*/ 257 w 623"/>
                <a:gd name="T31" fmla="*/ 4 h 103"/>
                <a:gd name="T32" fmla="*/ 252 w 623"/>
                <a:gd name="T33" fmla="*/ 4 h 103"/>
                <a:gd name="T34" fmla="*/ 242 w 623"/>
                <a:gd name="T35" fmla="*/ 6 h 103"/>
                <a:gd name="T36" fmla="*/ 244 w 623"/>
                <a:gd name="T37" fmla="*/ 11 h 103"/>
                <a:gd name="T38" fmla="*/ 256 w 623"/>
                <a:gd name="T39" fmla="*/ 10 h 103"/>
                <a:gd name="T40" fmla="*/ 249 w 623"/>
                <a:gd name="T41" fmla="*/ 12 h 103"/>
                <a:gd name="T42" fmla="*/ 244 w 623"/>
                <a:gd name="T43" fmla="*/ 14 h 103"/>
                <a:gd name="T44" fmla="*/ 235 w 623"/>
                <a:gd name="T45" fmla="*/ 14 h 103"/>
                <a:gd name="T46" fmla="*/ 235 w 623"/>
                <a:gd name="T47" fmla="*/ 14 h 103"/>
                <a:gd name="T48" fmla="*/ 222 w 623"/>
                <a:gd name="T49" fmla="*/ 12 h 103"/>
                <a:gd name="T50" fmla="*/ 206 w 623"/>
                <a:gd name="T51" fmla="*/ 15 h 103"/>
                <a:gd name="T52" fmla="*/ 215 w 623"/>
                <a:gd name="T53" fmla="*/ 17 h 103"/>
                <a:gd name="T54" fmla="*/ 213 w 623"/>
                <a:gd name="T55" fmla="*/ 20 h 103"/>
                <a:gd name="T56" fmla="*/ 218 w 623"/>
                <a:gd name="T57" fmla="*/ 21 h 103"/>
                <a:gd name="T58" fmla="*/ 220 w 623"/>
                <a:gd name="T59" fmla="*/ 25 h 103"/>
                <a:gd name="T60" fmla="*/ 226 w 623"/>
                <a:gd name="T61" fmla="*/ 26 h 103"/>
                <a:gd name="T62" fmla="*/ 243 w 623"/>
                <a:gd name="T63" fmla="*/ 26 h 103"/>
                <a:gd name="T64" fmla="*/ 249 w 623"/>
                <a:gd name="T65" fmla="*/ 24 h 103"/>
                <a:gd name="T66" fmla="*/ 253 w 623"/>
                <a:gd name="T67" fmla="*/ 26 h 103"/>
                <a:gd name="T68" fmla="*/ 262 w 623"/>
                <a:gd name="T69" fmla="*/ 25 h 103"/>
                <a:gd name="T70" fmla="*/ 267 w 623"/>
                <a:gd name="T71" fmla="*/ 22 h 103"/>
                <a:gd name="T72" fmla="*/ 276 w 623"/>
                <a:gd name="T73" fmla="*/ 24 h 103"/>
                <a:gd name="T74" fmla="*/ 282 w 623"/>
                <a:gd name="T75" fmla="*/ 22 h 103"/>
                <a:gd name="T76" fmla="*/ 290 w 623"/>
                <a:gd name="T77" fmla="*/ 22 h 103"/>
                <a:gd name="T78" fmla="*/ 300 w 623"/>
                <a:gd name="T79" fmla="*/ 22 h 103"/>
                <a:gd name="T80" fmla="*/ 285 w 623"/>
                <a:gd name="T81" fmla="*/ 24 h 103"/>
                <a:gd name="T82" fmla="*/ 268 w 623"/>
                <a:gd name="T83" fmla="*/ 28 h 103"/>
                <a:gd name="T84" fmla="*/ 259 w 623"/>
                <a:gd name="T85" fmla="*/ 28 h 103"/>
                <a:gd name="T86" fmla="*/ 255 w 623"/>
                <a:gd name="T87" fmla="*/ 29 h 103"/>
                <a:gd name="T88" fmla="*/ 250 w 623"/>
                <a:gd name="T89" fmla="*/ 32 h 103"/>
                <a:gd name="T90" fmla="*/ 260 w 623"/>
                <a:gd name="T91" fmla="*/ 34 h 103"/>
                <a:gd name="T92" fmla="*/ 273 w 623"/>
                <a:gd name="T93" fmla="*/ 30 h 103"/>
                <a:gd name="T94" fmla="*/ 278 w 623"/>
                <a:gd name="T95" fmla="*/ 30 h 103"/>
                <a:gd name="T96" fmla="*/ 287 w 623"/>
                <a:gd name="T97" fmla="*/ 32 h 103"/>
                <a:gd name="T98" fmla="*/ 282 w 623"/>
                <a:gd name="T99" fmla="*/ 36 h 103"/>
                <a:gd name="T100" fmla="*/ 296 w 623"/>
                <a:gd name="T101" fmla="*/ 36 h 103"/>
                <a:gd name="T102" fmla="*/ 294 w 623"/>
                <a:gd name="T103" fmla="*/ 39 h 103"/>
                <a:gd name="T104" fmla="*/ 275 w 623"/>
                <a:gd name="T105" fmla="*/ 39 h 103"/>
                <a:gd name="T106" fmla="*/ 278 w 623"/>
                <a:gd name="T107" fmla="*/ 42 h 103"/>
                <a:gd name="T108" fmla="*/ 277 w 623"/>
                <a:gd name="T109" fmla="*/ 47 h 103"/>
                <a:gd name="T110" fmla="*/ 303 w 623"/>
                <a:gd name="T111" fmla="*/ 48 h 103"/>
                <a:gd name="T112" fmla="*/ 311 w 623"/>
                <a:gd name="T113" fmla="*/ 50 h 103"/>
                <a:gd name="T114" fmla="*/ 309 w 623"/>
                <a:gd name="T115" fmla="*/ 51 h 1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3" h="103">
                  <a:moveTo>
                    <a:pt x="0" y="103"/>
                  </a:moveTo>
                  <a:lnTo>
                    <a:pt x="3" y="91"/>
                  </a:lnTo>
                  <a:lnTo>
                    <a:pt x="5" y="81"/>
                  </a:lnTo>
                  <a:lnTo>
                    <a:pt x="7" y="72"/>
                  </a:lnTo>
                  <a:lnTo>
                    <a:pt x="11" y="65"/>
                  </a:lnTo>
                  <a:lnTo>
                    <a:pt x="21" y="59"/>
                  </a:lnTo>
                  <a:lnTo>
                    <a:pt x="29" y="51"/>
                  </a:lnTo>
                  <a:lnTo>
                    <a:pt x="37" y="43"/>
                  </a:lnTo>
                  <a:lnTo>
                    <a:pt x="44" y="35"/>
                  </a:lnTo>
                  <a:lnTo>
                    <a:pt x="48" y="30"/>
                  </a:lnTo>
                  <a:lnTo>
                    <a:pt x="55" y="25"/>
                  </a:lnTo>
                  <a:lnTo>
                    <a:pt x="65" y="21"/>
                  </a:lnTo>
                  <a:lnTo>
                    <a:pt x="76" y="17"/>
                  </a:lnTo>
                  <a:lnTo>
                    <a:pt x="89" y="14"/>
                  </a:lnTo>
                  <a:lnTo>
                    <a:pt x="102" y="12"/>
                  </a:lnTo>
                  <a:lnTo>
                    <a:pt x="114" y="10"/>
                  </a:lnTo>
                  <a:lnTo>
                    <a:pt x="124" y="10"/>
                  </a:lnTo>
                  <a:lnTo>
                    <a:pt x="146" y="6"/>
                  </a:lnTo>
                  <a:lnTo>
                    <a:pt x="167" y="3"/>
                  </a:lnTo>
                  <a:lnTo>
                    <a:pt x="189" y="2"/>
                  </a:lnTo>
                  <a:lnTo>
                    <a:pt x="211" y="0"/>
                  </a:lnTo>
                  <a:lnTo>
                    <a:pt x="233" y="2"/>
                  </a:lnTo>
                  <a:lnTo>
                    <a:pt x="254" y="2"/>
                  </a:lnTo>
                  <a:lnTo>
                    <a:pt x="276" y="4"/>
                  </a:lnTo>
                  <a:lnTo>
                    <a:pt x="297" y="5"/>
                  </a:lnTo>
                  <a:lnTo>
                    <a:pt x="305" y="6"/>
                  </a:lnTo>
                  <a:lnTo>
                    <a:pt x="314" y="6"/>
                  </a:lnTo>
                  <a:lnTo>
                    <a:pt x="323" y="6"/>
                  </a:lnTo>
                  <a:lnTo>
                    <a:pt x="332" y="6"/>
                  </a:lnTo>
                  <a:lnTo>
                    <a:pt x="342" y="5"/>
                  </a:lnTo>
                  <a:lnTo>
                    <a:pt x="351" y="4"/>
                  </a:lnTo>
                  <a:lnTo>
                    <a:pt x="359" y="3"/>
                  </a:lnTo>
                  <a:lnTo>
                    <a:pt x="368" y="2"/>
                  </a:lnTo>
                  <a:lnTo>
                    <a:pt x="367" y="7"/>
                  </a:lnTo>
                  <a:lnTo>
                    <a:pt x="369" y="13"/>
                  </a:lnTo>
                  <a:lnTo>
                    <a:pt x="374" y="17"/>
                  </a:lnTo>
                  <a:lnTo>
                    <a:pt x="380" y="17"/>
                  </a:lnTo>
                  <a:lnTo>
                    <a:pt x="376" y="19"/>
                  </a:lnTo>
                  <a:lnTo>
                    <a:pt x="372" y="19"/>
                  </a:lnTo>
                  <a:lnTo>
                    <a:pt x="368" y="19"/>
                  </a:lnTo>
                  <a:lnTo>
                    <a:pt x="367" y="20"/>
                  </a:lnTo>
                  <a:lnTo>
                    <a:pt x="373" y="23"/>
                  </a:lnTo>
                  <a:lnTo>
                    <a:pt x="380" y="25"/>
                  </a:lnTo>
                  <a:lnTo>
                    <a:pt x="387" y="27"/>
                  </a:lnTo>
                  <a:lnTo>
                    <a:pt x="391" y="27"/>
                  </a:lnTo>
                  <a:lnTo>
                    <a:pt x="402" y="26"/>
                  </a:lnTo>
                  <a:lnTo>
                    <a:pt x="413" y="26"/>
                  </a:lnTo>
                  <a:lnTo>
                    <a:pt x="423" y="26"/>
                  </a:lnTo>
                  <a:lnTo>
                    <a:pt x="435" y="26"/>
                  </a:lnTo>
                  <a:lnTo>
                    <a:pt x="446" y="25"/>
                  </a:lnTo>
                  <a:lnTo>
                    <a:pt x="457" y="23"/>
                  </a:lnTo>
                  <a:lnTo>
                    <a:pt x="468" y="22"/>
                  </a:lnTo>
                  <a:lnTo>
                    <a:pt x="479" y="19"/>
                  </a:lnTo>
                  <a:lnTo>
                    <a:pt x="476" y="17"/>
                  </a:lnTo>
                  <a:lnTo>
                    <a:pt x="473" y="15"/>
                  </a:lnTo>
                  <a:lnTo>
                    <a:pt x="470" y="17"/>
                  </a:lnTo>
                  <a:lnTo>
                    <a:pt x="467" y="17"/>
                  </a:lnTo>
                  <a:lnTo>
                    <a:pt x="474" y="14"/>
                  </a:lnTo>
                  <a:lnTo>
                    <a:pt x="480" y="13"/>
                  </a:lnTo>
                  <a:lnTo>
                    <a:pt x="487" y="12"/>
                  </a:lnTo>
                  <a:lnTo>
                    <a:pt x="494" y="11"/>
                  </a:lnTo>
                  <a:lnTo>
                    <a:pt x="501" y="10"/>
                  </a:lnTo>
                  <a:lnTo>
                    <a:pt x="508" y="9"/>
                  </a:lnTo>
                  <a:lnTo>
                    <a:pt x="514" y="9"/>
                  </a:lnTo>
                  <a:lnTo>
                    <a:pt x="521" y="7"/>
                  </a:lnTo>
                  <a:lnTo>
                    <a:pt x="516" y="9"/>
                  </a:lnTo>
                  <a:lnTo>
                    <a:pt x="510" y="9"/>
                  </a:lnTo>
                  <a:lnTo>
                    <a:pt x="504" y="9"/>
                  </a:lnTo>
                  <a:lnTo>
                    <a:pt x="498" y="10"/>
                  </a:lnTo>
                  <a:lnTo>
                    <a:pt x="493" y="10"/>
                  </a:lnTo>
                  <a:lnTo>
                    <a:pt x="488" y="11"/>
                  </a:lnTo>
                  <a:lnTo>
                    <a:pt x="485" y="13"/>
                  </a:lnTo>
                  <a:lnTo>
                    <a:pt x="482" y="17"/>
                  </a:lnTo>
                  <a:lnTo>
                    <a:pt x="482" y="20"/>
                  </a:lnTo>
                  <a:lnTo>
                    <a:pt x="485" y="21"/>
                  </a:lnTo>
                  <a:lnTo>
                    <a:pt x="489" y="22"/>
                  </a:lnTo>
                  <a:lnTo>
                    <a:pt x="494" y="22"/>
                  </a:lnTo>
                  <a:lnTo>
                    <a:pt x="501" y="21"/>
                  </a:lnTo>
                  <a:lnTo>
                    <a:pt x="506" y="21"/>
                  </a:lnTo>
                  <a:lnTo>
                    <a:pt x="512" y="20"/>
                  </a:lnTo>
                  <a:lnTo>
                    <a:pt x="518" y="21"/>
                  </a:lnTo>
                  <a:lnTo>
                    <a:pt x="509" y="22"/>
                  </a:lnTo>
                  <a:lnTo>
                    <a:pt x="501" y="23"/>
                  </a:lnTo>
                  <a:lnTo>
                    <a:pt x="498" y="25"/>
                  </a:lnTo>
                  <a:lnTo>
                    <a:pt x="504" y="27"/>
                  </a:lnTo>
                  <a:lnTo>
                    <a:pt x="499" y="28"/>
                  </a:lnTo>
                  <a:lnTo>
                    <a:pt x="495" y="29"/>
                  </a:lnTo>
                  <a:lnTo>
                    <a:pt x="489" y="29"/>
                  </a:lnTo>
                  <a:lnTo>
                    <a:pt x="485" y="29"/>
                  </a:lnTo>
                  <a:lnTo>
                    <a:pt x="480" y="29"/>
                  </a:lnTo>
                  <a:lnTo>
                    <a:pt x="474" y="29"/>
                  </a:lnTo>
                  <a:lnTo>
                    <a:pt x="470" y="29"/>
                  </a:lnTo>
                  <a:lnTo>
                    <a:pt x="465" y="30"/>
                  </a:lnTo>
                  <a:lnTo>
                    <a:pt x="466" y="30"/>
                  </a:lnTo>
                  <a:lnTo>
                    <a:pt x="468" y="29"/>
                  </a:lnTo>
                  <a:lnTo>
                    <a:pt x="470" y="28"/>
                  </a:lnTo>
                  <a:lnTo>
                    <a:pt x="471" y="27"/>
                  </a:lnTo>
                  <a:lnTo>
                    <a:pt x="463" y="26"/>
                  </a:lnTo>
                  <a:lnTo>
                    <a:pt x="455" y="25"/>
                  </a:lnTo>
                  <a:lnTo>
                    <a:pt x="445" y="25"/>
                  </a:lnTo>
                  <a:lnTo>
                    <a:pt x="437" y="26"/>
                  </a:lnTo>
                  <a:lnTo>
                    <a:pt x="429" y="27"/>
                  </a:lnTo>
                  <a:lnTo>
                    <a:pt x="421" y="28"/>
                  </a:lnTo>
                  <a:lnTo>
                    <a:pt x="413" y="30"/>
                  </a:lnTo>
                  <a:lnTo>
                    <a:pt x="405" y="33"/>
                  </a:lnTo>
                  <a:lnTo>
                    <a:pt x="413" y="36"/>
                  </a:lnTo>
                  <a:lnTo>
                    <a:pt x="422" y="36"/>
                  </a:lnTo>
                  <a:lnTo>
                    <a:pt x="430" y="34"/>
                  </a:lnTo>
                  <a:lnTo>
                    <a:pt x="438" y="33"/>
                  </a:lnTo>
                  <a:lnTo>
                    <a:pt x="434" y="35"/>
                  </a:lnTo>
                  <a:lnTo>
                    <a:pt x="430" y="37"/>
                  </a:lnTo>
                  <a:lnTo>
                    <a:pt x="426" y="40"/>
                  </a:lnTo>
                  <a:lnTo>
                    <a:pt x="423" y="42"/>
                  </a:lnTo>
                  <a:lnTo>
                    <a:pt x="423" y="43"/>
                  </a:lnTo>
                  <a:lnTo>
                    <a:pt x="427" y="44"/>
                  </a:lnTo>
                  <a:lnTo>
                    <a:pt x="436" y="43"/>
                  </a:lnTo>
                  <a:lnTo>
                    <a:pt x="450" y="42"/>
                  </a:lnTo>
                  <a:lnTo>
                    <a:pt x="445" y="45"/>
                  </a:lnTo>
                  <a:lnTo>
                    <a:pt x="442" y="49"/>
                  </a:lnTo>
                  <a:lnTo>
                    <a:pt x="440" y="51"/>
                  </a:lnTo>
                  <a:lnTo>
                    <a:pt x="440" y="53"/>
                  </a:lnTo>
                  <a:lnTo>
                    <a:pt x="441" y="55"/>
                  </a:lnTo>
                  <a:lnTo>
                    <a:pt x="445" y="56"/>
                  </a:lnTo>
                  <a:lnTo>
                    <a:pt x="453" y="53"/>
                  </a:lnTo>
                  <a:lnTo>
                    <a:pt x="465" y="50"/>
                  </a:lnTo>
                  <a:lnTo>
                    <a:pt x="472" y="53"/>
                  </a:lnTo>
                  <a:lnTo>
                    <a:pt x="480" y="55"/>
                  </a:lnTo>
                  <a:lnTo>
                    <a:pt x="486" y="53"/>
                  </a:lnTo>
                  <a:lnTo>
                    <a:pt x="485" y="50"/>
                  </a:lnTo>
                  <a:lnTo>
                    <a:pt x="489" y="51"/>
                  </a:lnTo>
                  <a:lnTo>
                    <a:pt x="495" y="50"/>
                  </a:lnTo>
                  <a:lnTo>
                    <a:pt x="499" y="49"/>
                  </a:lnTo>
                  <a:lnTo>
                    <a:pt x="504" y="48"/>
                  </a:lnTo>
                  <a:lnTo>
                    <a:pt x="504" y="49"/>
                  </a:lnTo>
                  <a:lnTo>
                    <a:pt x="505" y="51"/>
                  </a:lnTo>
                  <a:lnTo>
                    <a:pt x="506" y="52"/>
                  </a:lnTo>
                  <a:lnTo>
                    <a:pt x="513" y="49"/>
                  </a:lnTo>
                  <a:lnTo>
                    <a:pt x="519" y="49"/>
                  </a:lnTo>
                  <a:lnTo>
                    <a:pt x="525" y="50"/>
                  </a:lnTo>
                  <a:lnTo>
                    <a:pt x="533" y="50"/>
                  </a:lnTo>
                  <a:lnTo>
                    <a:pt x="534" y="49"/>
                  </a:lnTo>
                  <a:lnTo>
                    <a:pt x="535" y="48"/>
                  </a:lnTo>
                  <a:lnTo>
                    <a:pt x="535" y="45"/>
                  </a:lnTo>
                  <a:lnTo>
                    <a:pt x="535" y="43"/>
                  </a:lnTo>
                  <a:lnTo>
                    <a:pt x="541" y="45"/>
                  </a:lnTo>
                  <a:lnTo>
                    <a:pt x="548" y="48"/>
                  </a:lnTo>
                  <a:lnTo>
                    <a:pt x="553" y="48"/>
                  </a:lnTo>
                  <a:lnTo>
                    <a:pt x="558" y="49"/>
                  </a:lnTo>
                  <a:lnTo>
                    <a:pt x="562" y="48"/>
                  </a:lnTo>
                  <a:lnTo>
                    <a:pt x="564" y="48"/>
                  </a:lnTo>
                  <a:lnTo>
                    <a:pt x="565" y="45"/>
                  </a:lnTo>
                  <a:lnTo>
                    <a:pt x="564" y="44"/>
                  </a:lnTo>
                  <a:lnTo>
                    <a:pt x="570" y="44"/>
                  </a:lnTo>
                  <a:lnTo>
                    <a:pt x="574" y="44"/>
                  </a:lnTo>
                  <a:lnTo>
                    <a:pt x="580" y="44"/>
                  </a:lnTo>
                  <a:lnTo>
                    <a:pt x="585" y="45"/>
                  </a:lnTo>
                  <a:lnTo>
                    <a:pt x="591" y="45"/>
                  </a:lnTo>
                  <a:lnTo>
                    <a:pt x="595" y="45"/>
                  </a:lnTo>
                  <a:lnTo>
                    <a:pt x="601" y="45"/>
                  </a:lnTo>
                  <a:lnTo>
                    <a:pt x="607" y="44"/>
                  </a:lnTo>
                  <a:lnTo>
                    <a:pt x="595" y="45"/>
                  </a:lnTo>
                  <a:lnTo>
                    <a:pt x="584" y="47"/>
                  </a:lnTo>
                  <a:lnTo>
                    <a:pt x="571" y="48"/>
                  </a:lnTo>
                  <a:lnTo>
                    <a:pt x="559" y="49"/>
                  </a:lnTo>
                  <a:lnTo>
                    <a:pt x="549" y="51"/>
                  </a:lnTo>
                  <a:lnTo>
                    <a:pt x="541" y="53"/>
                  </a:lnTo>
                  <a:lnTo>
                    <a:pt x="536" y="57"/>
                  </a:lnTo>
                  <a:lnTo>
                    <a:pt x="535" y="61"/>
                  </a:lnTo>
                  <a:lnTo>
                    <a:pt x="529" y="59"/>
                  </a:lnTo>
                  <a:lnTo>
                    <a:pt x="524" y="58"/>
                  </a:lnTo>
                  <a:lnTo>
                    <a:pt x="518" y="56"/>
                  </a:lnTo>
                  <a:lnTo>
                    <a:pt x="513" y="56"/>
                  </a:lnTo>
                  <a:lnTo>
                    <a:pt x="510" y="56"/>
                  </a:lnTo>
                  <a:lnTo>
                    <a:pt x="509" y="56"/>
                  </a:lnTo>
                  <a:lnTo>
                    <a:pt x="510" y="58"/>
                  </a:lnTo>
                  <a:lnTo>
                    <a:pt x="516" y="61"/>
                  </a:lnTo>
                  <a:lnTo>
                    <a:pt x="511" y="64"/>
                  </a:lnTo>
                  <a:lnTo>
                    <a:pt x="505" y="64"/>
                  </a:lnTo>
                  <a:lnTo>
                    <a:pt x="501" y="65"/>
                  </a:lnTo>
                  <a:lnTo>
                    <a:pt x="496" y="67"/>
                  </a:lnTo>
                  <a:lnTo>
                    <a:pt x="502" y="68"/>
                  </a:lnTo>
                  <a:lnTo>
                    <a:pt x="510" y="68"/>
                  </a:lnTo>
                  <a:lnTo>
                    <a:pt x="520" y="68"/>
                  </a:lnTo>
                  <a:lnTo>
                    <a:pt x="529" y="67"/>
                  </a:lnTo>
                  <a:lnTo>
                    <a:pt x="539" y="66"/>
                  </a:lnTo>
                  <a:lnTo>
                    <a:pt x="544" y="64"/>
                  </a:lnTo>
                  <a:lnTo>
                    <a:pt x="547" y="61"/>
                  </a:lnTo>
                  <a:lnTo>
                    <a:pt x="544" y="58"/>
                  </a:lnTo>
                  <a:lnTo>
                    <a:pt x="550" y="58"/>
                  </a:lnTo>
                  <a:lnTo>
                    <a:pt x="555" y="58"/>
                  </a:lnTo>
                  <a:lnTo>
                    <a:pt x="557" y="60"/>
                  </a:lnTo>
                  <a:lnTo>
                    <a:pt x="555" y="64"/>
                  </a:lnTo>
                  <a:lnTo>
                    <a:pt x="562" y="66"/>
                  </a:lnTo>
                  <a:lnTo>
                    <a:pt x="568" y="65"/>
                  </a:lnTo>
                  <a:lnTo>
                    <a:pt x="574" y="64"/>
                  </a:lnTo>
                  <a:lnTo>
                    <a:pt x="580" y="67"/>
                  </a:lnTo>
                  <a:lnTo>
                    <a:pt x="574" y="68"/>
                  </a:lnTo>
                  <a:lnTo>
                    <a:pt x="570" y="71"/>
                  </a:lnTo>
                  <a:lnTo>
                    <a:pt x="565" y="72"/>
                  </a:lnTo>
                  <a:lnTo>
                    <a:pt x="565" y="74"/>
                  </a:lnTo>
                  <a:lnTo>
                    <a:pt x="569" y="75"/>
                  </a:lnTo>
                  <a:lnTo>
                    <a:pt x="577" y="75"/>
                  </a:lnTo>
                  <a:lnTo>
                    <a:pt x="593" y="73"/>
                  </a:lnTo>
                  <a:lnTo>
                    <a:pt x="617" y="70"/>
                  </a:lnTo>
                  <a:lnTo>
                    <a:pt x="608" y="74"/>
                  </a:lnTo>
                  <a:lnTo>
                    <a:pt x="599" y="78"/>
                  </a:lnTo>
                  <a:lnTo>
                    <a:pt x="589" y="79"/>
                  </a:lnTo>
                  <a:lnTo>
                    <a:pt x="579" y="79"/>
                  </a:lnTo>
                  <a:lnTo>
                    <a:pt x="570" y="78"/>
                  </a:lnTo>
                  <a:lnTo>
                    <a:pt x="559" y="78"/>
                  </a:lnTo>
                  <a:lnTo>
                    <a:pt x="550" y="79"/>
                  </a:lnTo>
                  <a:lnTo>
                    <a:pt x="541" y="81"/>
                  </a:lnTo>
                  <a:lnTo>
                    <a:pt x="546" y="83"/>
                  </a:lnTo>
                  <a:lnTo>
                    <a:pt x="551" y="83"/>
                  </a:lnTo>
                  <a:lnTo>
                    <a:pt x="556" y="85"/>
                  </a:lnTo>
                  <a:lnTo>
                    <a:pt x="561" y="87"/>
                  </a:lnTo>
                  <a:lnTo>
                    <a:pt x="551" y="89"/>
                  </a:lnTo>
                  <a:lnTo>
                    <a:pt x="550" y="93"/>
                  </a:lnTo>
                  <a:lnTo>
                    <a:pt x="554" y="95"/>
                  </a:lnTo>
                  <a:lnTo>
                    <a:pt x="563" y="96"/>
                  </a:lnTo>
                  <a:lnTo>
                    <a:pt x="576" y="97"/>
                  </a:lnTo>
                  <a:lnTo>
                    <a:pt x="589" y="98"/>
                  </a:lnTo>
                  <a:lnTo>
                    <a:pt x="606" y="97"/>
                  </a:lnTo>
                  <a:lnTo>
                    <a:pt x="621" y="95"/>
                  </a:lnTo>
                  <a:lnTo>
                    <a:pt x="621" y="97"/>
                  </a:lnTo>
                  <a:lnTo>
                    <a:pt x="621" y="98"/>
                  </a:lnTo>
                  <a:lnTo>
                    <a:pt x="622" y="100"/>
                  </a:lnTo>
                  <a:lnTo>
                    <a:pt x="623" y="101"/>
                  </a:lnTo>
                  <a:lnTo>
                    <a:pt x="622" y="102"/>
                  </a:lnTo>
                  <a:lnTo>
                    <a:pt x="621" y="102"/>
                  </a:lnTo>
                  <a:lnTo>
                    <a:pt x="619" y="103"/>
                  </a:lnTo>
                  <a:lnTo>
                    <a:pt x="618" y="103"/>
                  </a:lnTo>
                  <a:lnTo>
                    <a:pt x="0" y="103"/>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46" name="Freeform 119">
              <a:extLst>
                <a:ext uri="{FF2B5EF4-FFF2-40B4-BE49-F238E27FC236}">
                  <a16:creationId xmlns:a16="http://schemas.microsoft.com/office/drawing/2014/main" id="{0359BDB1-F1CA-4A9C-9C43-B9315CC04597}"/>
                </a:ext>
              </a:extLst>
            </p:cNvPr>
            <p:cNvSpPr>
              <a:spLocks/>
            </p:cNvSpPr>
            <p:nvPr/>
          </p:nvSpPr>
          <p:spPr bwMode="auto">
            <a:xfrm>
              <a:off x="4164" y="1441"/>
              <a:ext cx="39" cy="4"/>
            </a:xfrm>
            <a:custGeom>
              <a:avLst/>
              <a:gdLst>
                <a:gd name="T0" fmla="*/ 0 w 80"/>
                <a:gd name="T1" fmla="*/ 4 h 8"/>
                <a:gd name="T2" fmla="*/ 1 w 80"/>
                <a:gd name="T3" fmla="*/ 4 h 8"/>
                <a:gd name="T4" fmla="*/ 2 w 80"/>
                <a:gd name="T5" fmla="*/ 4 h 8"/>
                <a:gd name="T6" fmla="*/ 3 w 80"/>
                <a:gd name="T7" fmla="*/ 4 h 8"/>
                <a:gd name="T8" fmla="*/ 4 w 80"/>
                <a:gd name="T9" fmla="*/ 3 h 8"/>
                <a:gd name="T10" fmla="*/ 3 w 80"/>
                <a:gd name="T11" fmla="*/ 3 h 8"/>
                <a:gd name="T12" fmla="*/ 3 w 80"/>
                <a:gd name="T13" fmla="*/ 2 h 8"/>
                <a:gd name="T14" fmla="*/ 2 w 80"/>
                <a:gd name="T15" fmla="*/ 2 h 8"/>
                <a:gd name="T16" fmla="*/ 1 w 80"/>
                <a:gd name="T17" fmla="*/ 2 h 8"/>
                <a:gd name="T18" fmla="*/ 6 w 80"/>
                <a:gd name="T19" fmla="*/ 3 h 8"/>
                <a:gd name="T20" fmla="*/ 10 w 80"/>
                <a:gd name="T21" fmla="*/ 4 h 8"/>
                <a:gd name="T22" fmla="*/ 15 w 80"/>
                <a:gd name="T23" fmla="*/ 4 h 8"/>
                <a:gd name="T24" fmla="*/ 20 w 80"/>
                <a:gd name="T25" fmla="*/ 3 h 8"/>
                <a:gd name="T26" fmla="*/ 24 w 80"/>
                <a:gd name="T27" fmla="*/ 3 h 8"/>
                <a:gd name="T28" fmla="*/ 29 w 80"/>
                <a:gd name="T29" fmla="*/ 2 h 8"/>
                <a:gd name="T30" fmla="*/ 35 w 80"/>
                <a:gd name="T31" fmla="*/ 1 h 8"/>
                <a:gd name="T32" fmla="*/ 39 w 80"/>
                <a:gd name="T33" fmla="*/ 0 h 8"/>
                <a:gd name="T34" fmla="*/ 35 w 80"/>
                <a:gd name="T35" fmla="*/ 1 h 8"/>
                <a:gd name="T36" fmla="*/ 31 w 80"/>
                <a:gd name="T37" fmla="*/ 2 h 8"/>
                <a:gd name="T38" fmla="*/ 27 w 80"/>
                <a:gd name="T39" fmla="*/ 3 h 8"/>
                <a:gd name="T40" fmla="*/ 23 w 80"/>
                <a:gd name="T41" fmla="*/ 3 h 8"/>
                <a:gd name="T42" fmla="*/ 19 w 80"/>
                <a:gd name="T43" fmla="*/ 3 h 8"/>
                <a:gd name="T44" fmla="*/ 15 w 80"/>
                <a:gd name="T45" fmla="*/ 4 h 8"/>
                <a:gd name="T46" fmla="*/ 11 w 80"/>
                <a:gd name="T47" fmla="*/ 4 h 8"/>
                <a:gd name="T48" fmla="*/ 7 w 80"/>
                <a:gd name="T49" fmla="*/ 4 h 8"/>
                <a:gd name="T50" fmla="*/ 0 w 80"/>
                <a:gd name="T51" fmla="*/ 4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8">
                  <a:moveTo>
                    <a:pt x="0" y="8"/>
                  </a:moveTo>
                  <a:lnTo>
                    <a:pt x="3" y="8"/>
                  </a:lnTo>
                  <a:lnTo>
                    <a:pt x="5" y="7"/>
                  </a:lnTo>
                  <a:lnTo>
                    <a:pt x="6" y="7"/>
                  </a:lnTo>
                  <a:lnTo>
                    <a:pt x="8" y="6"/>
                  </a:lnTo>
                  <a:lnTo>
                    <a:pt x="7" y="5"/>
                  </a:lnTo>
                  <a:lnTo>
                    <a:pt x="6" y="3"/>
                  </a:lnTo>
                  <a:lnTo>
                    <a:pt x="4" y="3"/>
                  </a:lnTo>
                  <a:lnTo>
                    <a:pt x="3" y="3"/>
                  </a:lnTo>
                  <a:lnTo>
                    <a:pt x="12" y="6"/>
                  </a:lnTo>
                  <a:lnTo>
                    <a:pt x="21" y="7"/>
                  </a:lnTo>
                  <a:lnTo>
                    <a:pt x="30" y="7"/>
                  </a:lnTo>
                  <a:lnTo>
                    <a:pt x="41" y="6"/>
                  </a:lnTo>
                  <a:lnTo>
                    <a:pt x="50" y="5"/>
                  </a:lnTo>
                  <a:lnTo>
                    <a:pt x="60" y="3"/>
                  </a:lnTo>
                  <a:lnTo>
                    <a:pt x="71" y="2"/>
                  </a:lnTo>
                  <a:lnTo>
                    <a:pt x="80" y="0"/>
                  </a:lnTo>
                  <a:lnTo>
                    <a:pt x="72" y="1"/>
                  </a:lnTo>
                  <a:lnTo>
                    <a:pt x="64" y="3"/>
                  </a:lnTo>
                  <a:lnTo>
                    <a:pt x="56" y="5"/>
                  </a:lnTo>
                  <a:lnTo>
                    <a:pt x="47" y="6"/>
                  </a:lnTo>
                  <a:lnTo>
                    <a:pt x="39" y="6"/>
                  </a:lnTo>
                  <a:lnTo>
                    <a:pt x="31" y="7"/>
                  </a:lnTo>
                  <a:lnTo>
                    <a:pt x="23" y="8"/>
                  </a:lnTo>
                  <a:lnTo>
                    <a:pt x="15" y="8"/>
                  </a:lnTo>
                  <a:lnTo>
                    <a:pt x="0" y="8"/>
                  </a:lnTo>
                  <a:close/>
                </a:path>
              </a:pathLst>
            </a:custGeom>
            <a:solidFill>
              <a:srgbClr val="BCDB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47" name="Freeform 120">
              <a:extLst>
                <a:ext uri="{FF2B5EF4-FFF2-40B4-BE49-F238E27FC236}">
                  <a16:creationId xmlns:a16="http://schemas.microsoft.com/office/drawing/2014/main" id="{B0B6A6B0-85D9-465F-A6C8-D97CCF8F1DA2}"/>
                </a:ext>
              </a:extLst>
            </p:cNvPr>
            <p:cNvSpPr>
              <a:spLocks/>
            </p:cNvSpPr>
            <p:nvPr/>
          </p:nvSpPr>
          <p:spPr bwMode="auto">
            <a:xfrm>
              <a:off x="3756" y="1445"/>
              <a:ext cx="519" cy="51"/>
            </a:xfrm>
            <a:custGeom>
              <a:avLst/>
              <a:gdLst>
                <a:gd name="T0" fmla="*/ 391 w 1039"/>
                <a:gd name="T1" fmla="*/ 3 h 101"/>
                <a:gd name="T2" fmla="*/ 391 w 1039"/>
                <a:gd name="T3" fmla="*/ 5 h 101"/>
                <a:gd name="T4" fmla="*/ 382 w 1039"/>
                <a:gd name="T5" fmla="*/ 5 h 101"/>
                <a:gd name="T6" fmla="*/ 378 w 1039"/>
                <a:gd name="T7" fmla="*/ 7 h 101"/>
                <a:gd name="T8" fmla="*/ 322 w 1039"/>
                <a:gd name="T9" fmla="*/ 11 h 101"/>
                <a:gd name="T10" fmla="*/ 297 w 1039"/>
                <a:gd name="T11" fmla="*/ 18 h 101"/>
                <a:gd name="T12" fmla="*/ 266 w 1039"/>
                <a:gd name="T13" fmla="*/ 30 h 101"/>
                <a:gd name="T14" fmla="*/ 283 w 1039"/>
                <a:gd name="T15" fmla="*/ 28 h 101"/>
                <a:gd name="T16" fmla="*/ 294 w 1039"/>
                <a:gd name="T17" fmla="*/ 26 h 101"/>
                <a:gd name="T18" fmla="*/ 326 w 1039"/>
                <a:gd name="T19" fmla="*/ 20 h 101"/>
                <a:gd name="T20" fmla="*/ 335 w 1039"/>
                <a:gd name="T21" fmla="*/ 22 h 101"/>
                <a:gd name="T22" fmla="*/ 330 w 1039"/>
                <a:gd name="T23" fmla="*/ 25 h 101"/>
                <a:gd name="T24" fmla="*/ 335 w 1039"/>
                <a:gd name="T25" fmla="*/ 29 h 101"/>
                <a:gd name="T26" fmla="*/ 334 w 1039"/>
                <a:gd name="T27" fmla="*/ 35 h 101"/>
                <a:gd name="T28" fmla="*/ 347 w 1039"/>
                <a:gd name="T29" fmla="*/ 32 h 101"/>
                <a:gd name="T30" fmla="*/ 364 w 1039"/>
                <a:gd name="T31" fmla="*/ 30 h 101"/>
                <a:gd name="T32" fmla="*/ 339 w 1039"/>
                <a:gd name="T33" fmla="*/ 26 h 101"/>
                <a:gd name="T34" fmla="*/ 354 w 1039"/>
                <a:gd name="T35" fmla="*/ 23 h 101"/>
                <a:gd name="T36" fmla="*/ 360 w 1039"/>
                <a:gd name="T37" fmla="*/ 19 h 101"/>
                <a:gd name="T38" fmla="*/ 373 w 1039"/>
                <a:gd name="T39" fmla="*/ 16 h 101"/>
                <a:gd name="T40" fmla="*/ 367 w 1039"/>
                <a:gd name="T41" fmla="*/ 19 h 101"/>
                <a:gd name="T42" fmla="*/ 369 w 1039"/>
                <a:gd name="T43" fmla="*/ 24 h 101"/>
                <a:gd name="T44" fmla="*/ 391 w 1039"/>
                <a:gd name="T45" fmla="*/ 22 h 101"/>
                <a:gd name="T46" fmla="*/ 407 w 1039"/>
                <a:gd name="T47" fmla="*/ 17 h 101"/>
                <a:gd name="T48" fmla="*/ 401 w 1039"/>
                <a:gd name="T49" fmla="*/ 15 h 101"/>
                <a:gd name="T50" fmla="*/ 399 w 1039"/>
                <a:gd name="T51" fmla="*/ 11 h 101"/>
                <a:gd name="T52" fmla="*/ 416 w 1039"/>
                <a:gd name="T53" fmla="*/ 9 h 101"/>
                <a:gd name="T54" fmla="*/ 426 w 1039"/>
                <a:gd name="T55" fmla="*/ 6 h 101"/>
                <a:gd name="T56" fmla="*/ 428 w 1039"/>
                <a:gd name="T57" fmla="*/ 14 h 101"/>
                <a:gd name="T58" fmla="*/ 470 w 1039"/>
                <a:gd name="T59" fmla="*/ 16 h 101"/>
                <a:gd name="T60" fmla="*/ 495 w 1039"/>
                <a:gd name="T61" fmla="*/ 9 h 101"/>
                <a:gd name="T62" fmla="*/ 508 w 1039"/>
                <a:gd name="T63" fmla="*/ 7 h 101"/>
                <a:gd name="T64" fmla="*/ 489 w 1039"/>
                <a:gd name="T65" fmla="*/ 14 h 101"/>
                <a:gd name="T66" fmla="*/ 481 w 1039"/>
                <a:gd name="T67" fmla="*/ 22 h 101"/>
                <a:gd name="T68" fmla="*/ 470 w 1039"/>
                <a:gd name="T69" fmla="*/ 27 h 101"/>
                <a:gd name="T70" fmla="*/ 443 w 1039"/>
                <a:gd name="T71" fmla="*/ 31 h 101"/>
                <a:gd name="T72" fmla="*/ 455 w 1039"/>
                <a:gd name="T73" fmla="*/ 25 h 101"/>
                <a:gd name="T74" fmla="*/ 456 w 1039"/>
                <a:gd name="T75" fmla="*/ 21 h 101"/>
                <a:gd name="T76" fmla="*/ 436 w 1039"/>
                <a:gd name="T77" fmla="*/ 26 h 101"/>
                <a:gd name="T78" fmla="*/ 415 w 1039"/>
                <a:gd name="T79" fmla="*/ 30 h 101"/>
                <a:gd name="T80" fmla="*/ 420 w 1039"/>
                <a:gd name="T81" fmla="*/ 27 h 101"/>
                <a:gd name="T82" fmla="*/ 385 w 1039"/>
                <a:gd name="T83" fmla="*/ 28 h 101"/>
                <a:gd name="T84" fmla="*/ 375 w 1039"/>
                <a:gd name="T85" fmla="*/ 32 h 101"/>
                <a:gd name="T86" fmla="*/ 351 w 1039"/>
                <a:gd name="T87" fmla="*/ 39 h 101"/>
                <a:gd name="T88" fmla="*/ 377 w 1039"/>
                <a:gd name="T89" fmla="*/ 42 h 101"/>
                <a:gd name="T90" fmla="*/ 413 w 1039"/>
                <a:gd name="T91" fmla="*/ 41 h 101"/>
                <a:gd name="T92" fmla="*/ 434 w 1039"/>
                <a:gd name="T93" fmla="*/ 35 h 101"/>
                <a:gd name="T94" fmla="*/ 471 w 1039"/>
                <a:gd name="T95" fmla="*/ 32 h 101"/>
                <a:gd name="T96" fmla="*/ 508 w 1039"/>
                <a:gd name="T97" fmla="*/ 35 h 101"/>
                <a:gd name="T98" fmla="*/ 495 w 1039"/>
                <a:gd name="T99" fmla="*/ 38 h 101"/>
                <a:gd name="T100" fmla="*/ 508 w 1039"/>
                <a:gd name="T101" fmla="*/ 40 h 101"/>
                <a:gd name="T102" fmla="*/ 477 w 1039"/>
                <a:gd name="T103" fmla="*/ 47 h 101"/>
                <a:gd name="T104" fmla="*/ 513 w 1039"/>
                <a:gd name="T105" fmla="*/ 47 h 101"/>
                <a:gd name="T106" fmla="*/ 3 w 1039"/>
                <a:gd name="T107" fmla="*/ 50 h 101"/>
                <a:gd name="T108" fmla="*/ 14 w 1039"/>
                <a:gd name="T109" fmla="*/ 8 h 101"/>
                <a:gd name="T110" fmla="*/ 317 w 1039"/>
                <a:gd name="T111" fmla="*/ 8 h 101"/>
                <a:gd name="T112" fmla="*/ 325 w 1039"/>
                <a:gd name="T113" fmla="*/ 7 h 101"/>
                <a:gd name="T114" fmla="*/ 328 w 1039"/>
                <a:gd name="T115" fmla="*/ 9 h 101"/>
                <a:gd name="T116" fmla="*/ 345 w 1039"/>
                <a:gd name="T117" fmla="*/ 8 h 101"/>
                <a:gd name="T118" fmla="*/ 349 w 1039"/>
                <a:gd name="T119" fmla="*/ 4 h 101"/>
                <a:gd name="T120" fmla="*/ 372 w 1039"/>
                <a:gd name="T121" fmla="*/ 1 h 101"/>
                <a:gd name="T122" fmla="*/ 415 w 1039"/>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9" h="101">
                  <a:moveTo>
                    <a:pt x="830" y="0"/>
                  </a:moveTo>
                  <a:lnTo>
                    <a:pt x="823" y="0"/>
                  </a:lnTo>
                  <a:lnTo>
                    <a:pt x="816" y="1"/>
                  </a:lnTo>
                  <a:lnTo>
                    <a:pt x="809" y="1"/>
                  </a:lnTo>
                  <a:lnTo>
                    <a:pt x="803" y="2"/>
                  </a:lnTo>
                  <a:lnTo>
                    <a:pt x="796" y="3"/>
                  </a:lnTo>
                  <a:lnTo>
                    <a:pt x="789" y="5"/>
                  </a:lnTo>
                  <a:lnTo>
                    <a:pt x="782" y="5"/>
                  </a:lnTo>
                  <a:lnTo>
                    <a:pt x="775" y="6"/>
                  </a:lnTo>
                  <a:lnTo>
                    <a:pt x="773" y="6"/>
                  </a:lnTo>
                  <a:lnTo>
                    <a:pt x="769" y="6"/>
                  </a:lnTo>
                  <a:lnTo>
                    <a:pt x="767" y="7"/>
                  </a:lnTo>
                  <a:lnTo>
                    <a:pt x="766" y="9"/>
                  </a:lnTo>
                  <a:lnTo>
                    <a:pt x="770" y="13"/>
                  </a:lnTo>
                  <a:lnTo>
                    <a:pt x="776" y="11"/>
                  </a:lnTo>
                  <a:lnTo>
                    <a:pt x="783" y="10"/>
                  </a:lnTo>
                  <a:lnTo>
                    <a:pt x="789" y="9"/>
                  </a:lnTo>
                  <a:lnTo>
                    <a:pt x="783" y="13"/>
                  </a:lnTo>
                  <a:lnTo>
                    <a:pt x="776" y="13"/>
                  </a:lnTo>
                  <a:lnTo>
                    <a:pt x="769" y="13"/>
                  </a:lnTo>
                  <a:lnTo>
                    <a:pt x="762" y="13"/>
                  </a:lnTo>
                  <a:lnTo>
                    <a:pt x="763" y="11"/>
                  </a:lnTo>
                  <a:lnTo>
                    <a:pt x="763" y="10"/>
                  </a:lnTo>
                  <a:lnTo>
                    <a:pt x="765" y="10"/>
                  </a:lnTo>
                  <a:lnTo>
                    <a:pt x="765" y="9"/>
                  </a:lnTo>
                  <a:lnTo>
                    <a:pt x="763" y="7"/>
                  </a:lnTo>
                  <a:lnTo>
                    <a:pt x="761" y="6"/>
                  </a:lnTo>
                  <a:lnTo>
                    <a:pt x="759" y="6"/>
                  </a:lnTo>
                  <a:lnTo>
                    <a:pt x="756" y="7"/>
                  </a:lnTo>
                  <a:lnTo>
                    <a:pt x="754" y="9"/>
                  </a:lnTo>
                  <a:lnTo>
                    <a:pt x="755" y="11"/>
                  </a:lnTo>
                  <a:lnTo>
                    <a:pt x="756" y="13"/>
                  </a:lnTo>
                  <a:lnTo>
                    <a:pt x="756" y="14"/>
                  </a:lnTo>
                  <a:lnTo>
                    <a:pt x="740" y="16"/>
                  </a:lnTo>
                  <a:lnTo>
                    <a:pt x="724" y="17"/>
                  </a:lnTo>
                  <a:lnTo>
                    <a:pt x="708" y="18"/>
                  </a:lnTo>
                  <a:lnTo>
                    <a:pt x="692" y="18"/>
                  </a:lnTo>
                  <a:lnTo>
                    <a:pt x="676" y="18"/>
                  </a:lnTo>
                  <a:lnTo>
                    <a:pt x="661" y="20"/>
                  </a:lnTo>
                  <a:lnTo>
                    <a:pt x="645" y="21"/>
                  </a:lnTo>
                  <a:lnTo>
                    <a:pt x="628" y="23"/>
                  </a:lnTo>
                  <a:lnTo>
                    <a:pt x="633" y="26"/>
                  </a:lnTo>
                  <a:lnTo>
                    <a:pt x="640" y="28"/>
                  </a:lnTo>
                  <a:lnTo>
                    <a:pt x="645" y="29"/>
                  </a:lnTo>
                  <a:lnTo>
                    <a:pt x="648" y="35"/>
                  </a:lnTo>
                  <a:lnTo>
                    <a:pt x="631" y="33"/>
                  </a:lnTo>
                  <a:lnTo>
                    <a:pt x="612" y="33"/>
                  </a:lnTo>
                  <a:lnTo>
                    <a:pt x="595" y="35"/>
                  </a:lnTo>
                  <a:lnTo>
                    <a:pt x="578" y="37"/>
                  </a:lnTo>
                  <a:lnTo>
                    <a:pt x="560" y="40"/>
                  </a:lnTo>
                  <a:lnTo>
                    <a:pt x="543" y="45"/>
                  </a:lnTo>
                  <a:lnTo>
                    <a:pt x="527" y="51"/>
                  </a:lnTo>
                  <a:lnTo>
                    <a:pt x="510" y="55"/>
                  </a:lnTo>
                  <a:lnTo>
                    <a:pt x="517" y="56"/>
                  </a:lnTo>
                  <a:lnTo>
                    <a:pt x="525" y="58"/>
                  </a:lnTo>
                  <a:lnTo>
                    <a:pt x="532" y="59"/>
                  </a:lnTo>
                  <a:lnTo>
                    <a:pt x="540" y="59"/>
                  </a:lnTo>
                  <a:lnTo>
                    <a:pt x="547" y="59"/>
                  </a:lnTo>
                  <a:lnTo>
                    <a:pt x="555" y="59"/>
                  </a:lnTo>
                  <a:lnTo>
                    <a:pt x="562" y="59"/>
                  </a:lnTo>
                  <a:lnTo>
                    <a:pt x="570" y="58"/>
                  </a:lnTo>
                  <a:lnTo>
                    <a:pt x="569" y="56"/>
                  </a:lnTo>
                  <a:lnTo>
                    <a:pt x="567" y="55"/>
                  </a:lnTo>
                  <a:lnTo>
                    <a:pt x="566" y="55"/>
                  </a:lnTo>
                  <a:lnTo>
                    <a:pt x="573" y="55"/>
                  </a:lnTo>
                  <a:lnTo>
                    <a:pt x="580" y="58"/>
                  </a:lnTo>
                  <a:lnTo>
                    <a:pt x="586" y="59"/>
                  </a:lnTo>
                  <a:lnTo>
                    <a:pt x="592" y="54"/>
                  </a:lnTo>
                  <a:lnTo>
                    <a:pt x="590" y="53"/>
                  </a:lnTo>
                  <a:lnTo>
                    <a:pt x="588" y="52"/>
                  </a:lnTo>
                  <a:lnTo>
                    <a:pt x="586" y="52"/>
                  </a:lnTo>
                  <a:lnTo>
                    <a:pt x="595" y="48"/>
                  </a:lnTo>
                  <a:lnTo>
                    <a:pt x="604" y="46"/>
                  </a:lnTo>
                  <a:lnTo>
                    <a:pt x="613" y="45"/>
                  </a:lnTo>
                  <a:lnTo>
                    <a:pt x="623" y="44"/>
                  </a:lnTo>
                  <a:lnTo>
                    <a:pt x="632" y="43"/>
                  </a:lnTo>
                  <a:lnTo>
                    <a:pt x="642" y="41"/>
                  </a:lnTo>
                  <a:lnTo>
                    <a:pt x="652" y="39"/>
                  </a:lnTo>
                  <a:lnTo>
                    <a:pt x="661" y="37"/>
                  </a:lnTo>
                  <a:lnTo>
                    <a:pt x="665" y="36"/>
                  </a:lnTo>
                  <a:lnTo>
                    <a:pt x="672" y="37"/>
                  </a:lnTo>
                  <a:lnTo>
                    <a:pt x="678" y="38"/>
                  </a:lnTo>
                  <a:lnTo>
                    <a:pt x="685" y="40"/>
                  </a:lnTo>
                  <a:lnTo>
                    <a:pt x="680" y="43"/>
                  </a:lnTo>
                  <a:lnTo>
                    <a:pt x="676" y="44"/>
                  </a:lnTo>
                  <a:lnTo>
                    <a:pt x="671" y="44"/>
                  </a:lnTo>
                  <a:lnTo>
                    <a:pt x="665" y="43"/>
                  </a:lnTo>
                  <a:lnTo>
                    <a:pt x="661" y="43"/>
                  </a:lnTo>
                  <a:lnTo>
                    <a:pt x="656" y="44"/>
                  </a:lnTo>
                  <a:lnTo>
                    <a:pt x="653" y="46"/>
                  </a:lnTo>
                  <a:lnTo>
                    <a:pt x="650" y="49"/>
                  </a:lnTo>
                  <a:lnTo>
                    <a:pt x="652" y="52"/>
                  </a:lnTo>
                  <a:lnTo>
                    <a:pt x="656" y="51"/>
                  </a:lnTo>
                  <a:lnTo>
                    <a:pt x="661" y="49"/>
                  </a:lnTo>
                  <a:lnTo>
                    <a:pt x="665" y="52"/>
                  </a:lnTo>
                  <a:lnTo>
                    <a:pt x="662" y="52"/>
                  </a:lnTo>
                  <a:lnTo>
                    <a:pt x="660" y="52"/>
                  </a:lnTo>
                  <a:lnTo>
                    <a:pt x="656" y="53"/>
                  </a:lnTo>
                  <a:lnTo>
                    <a:pt x="656" y="54"/>
                  </a:lnTo>
                  <a:lnTo>
                    <a:pt x="660" y="58"/>
                  </a:lnTo>
                  <a:lnTo>
                    <a:pt x="665" y="59"/>
                  </a:lnTo>
                  <a:lnTo>
                    <a:pt x="671" y="58"/>
                  </a:lnTo>
                  <a:lnTo>
                    <a:pt x="677" y="58"/>
                  </a:lnTo>
                  <a:lnTo>
                    <a:pt x="670" y="63"/>
                  </a:lnTo>
                  <a:lnTo>
                    <a:pt x="662" y="63"/>
                  </a:lnTo>
                  <a:lnTo>
                    <a:pt x="654" y="62"/>
                  </a:lnTo>
                  <a:lnTo>
                    <a:pt x="646" y="66"/>
                  </a:lnTo>
                  <a:lnTo>
                    <a:pt x="654" y="68"/>
                  </a:lnTo>
                  <a:lnTo>
                    <a:pt x="661" y="69"/>
                  </a:lnTo>
                  <a:lnTo>
                    <a:pt x="669" y="70"/>
                  </a:lnTo>
                  <a:lnTo>
                    <a:pt x="677" y="70"/>
                  </a:lnTo>
                  <a:lnTo>
                    <a:pt x="685" y="70"/>
                  </a:lnTo>
                  <a:lnTo>
                    <a:pt x="693" y="69"/>
                  </a:lnTo>
                  <a:lnTo>
                    <a:pt x="701" y="68"/>
                  </a:lnTo>
                  <a:lnTo>
                    <a:pt x="708" y="66"/>
                  </a:lnTo>
                  <a:lnTo>
                    <a:pt x="705" y="63"/>
                  </a:lnTo>
                  <a:lnTo>
                    <a:pt x="700" y="63"/>
                  </a:lnTo>
                  <a:lnTo>
                    <a:pt x="695" y="63"/>
                  </a:lnTo>
                  <a:lnTo>
                    <a:pt x="691" y="63"/>
                  </a:lnTo>
                  <a:lnTo>
                    <a:pt x="695" y="60"/>
                  </a:lnTo>
                  <a:lnTo>
                    <a:pt x="700" y="59"/>
                  </a:lnTo>
                  <a:lnTo>
                    <a:pt x="706" y="59"/>
                  </a:lnTo>
                  <a:lnTo>
                    <a:pt x="711" y="60"/>
                  </a:lnTo>
                  <a:lnTo>
                    <a:pt x="717" y="61"/>
                  </a:lnTo>
                  <a:lnTo>
                    <a:pt x="723" y="61"/>
                  </a:lnTo>
                  <a:lnTo>
                    <a:pt x="728" y="60"/>
                  </a:lnTo>
                  <a:lnTo>
                    <a:pt x="733" y="58"/>
                  </a:lnTo>
                  <a:lnTo>
                    <a:pt x="726" y="54"/>
                  </a:lnTo>
                  <a:lnTo>
                    <a:pt x="718" y="53"/>
                  </a:lnTo>
                  <a:lnTo>
                    <a:pt x="710" y="52"/>
                  </a:lnTo>
                  <a:lnTo>
                    <a:pt x="702" y="52"/>
                  </a:lnTo>
                  <a:lnTo>
                    <a:pt x="695" y="52"/>
                  </a:lnTo>
                  <a:lnTo>
                    <a:pt x="687" y="52"/>
                  </a:lnTo>
                  <a:lnTo>
                    <a:pt x="679" y="52"/>
                  </a:lnTo>
                  <a:lnTo>
                    <a:pt x="671" y="49"/>
                  </a:lnTo>
                  <a:lnTo>
                    <a:pt x="677" y="49"/>
                  </a:lnTo>
                  <a:lnTo>
                    <a:pt x="683" y="49"/>
                  </a:lnTo>
                  <a:lnTo>
                    <a:pt x="690" y="49"/>
                  </a:lnTo>
                  <a:lnTo>
                    <a:pt x="695" y="49"/>
                  </a:lnTo>
                  <a:lnTo>
                    <a:pt x="701" y="49"/>
                  </a:lnTo>
                  <a:lnTo>
                    <a:pt x="706" y="48"/>
                  </a:lnTo>
                  <a:lnTo>
                    <a:pt x="709" y="46"/>
                  </a:lnTo>
                  <a:lnTo>
                    <a:pt x="711" y="43"/>
                  </a:lnTo>
                  <a:lnTo>
                    <a:pt x="710" y="40"/>
                  </a:lnTo>
                  <a:lnTo>
                    <a:pt x="705" y="40"/>
                  </a:lnTo>
                  <a:lnTo>
                    <a:pt x="699" y="39"/>
                  </a:lnTo>
                  <a:lnTo>
                    <a:pt x="694" y="35"/>
                  </a:lnTo>
                  <a:lnTo>
                    <a:pt x="702" y="36"/>
                  </a:lnTo>
                  <a:lnTo>
                    <a:pt x="711" y="37"/>
                  </a:lnTo>
                  <a:lnTo>
                    <a:pt x="720" y="38"/>
                  </a:lnTo>
                  <a:lnTo>
                    <a:pt x="728" y="35"/>
                  </a:lnTo>
                  <a:lnTo>
                    <a:pt x="728" y="33"/>
                  </a:lnTo>
                  <a:lnTo>
                    <a:pt x="726" y="33"/>
                  </a:lnTo>
                  <a:lnTo>
                    <a:pt x="725" y="32"/>
                  </a:lnTo>
                  <a:lnTo>
                    <a:pt x="732" y="32"/>
                  </a:lnTo>
                  <a:lnTo>
                    <a:pt x="739" y="32"/>
                  </a:lnTo>
                  <a:lnTo>
                    <a:pt x="746" y="32"/>
                  </a:lnTo>
                  <a:lnTo>
                    <a:pt x="754" y="32"/>
                  </a:lnTo>
                  <a:lnTo>
                    <a:pt x="751" y="32"/>
                  </a:lnTo>
                  <a:lnTo>
                    <a:pt x="750" y="33"/>
                  </a:lnTo>
                  <a:lnTo>
                    <a:pt x="748" y="35"/>
                  </a:lnTo>
                  <a:lnTo>
                    <a:pt x="748" y="38"/>
                  </a:lnTo>
                  <a:lnTo>
                    <a:pt x="744" y="38"/>
                  </a:lnTo>
                  <a:lnTo>
                    <a:pt x="739" y="38"/>
                  </a:lnTo>
                  <a:lnTo>
                    <a:pt x="735" y="37"/>
                  </a:lnTo>
                  <a:lnTo>
                    <a:pt x="730" y="37"/>
                  </a:lnTo>
                  <a:lnTo>
                    <a:pt x="726" y="37"/>
                  </a:lnTo>
                  <a:lnTo>
                    <a:pt x="722" y="38"/>
                  </a:lnTo>
                  <a:lnTo>
                    <a:pt x="717" y="40"/>
                  </a:lnTo>
                  <a:lnTo>
                    <a:pt x="714" y="44"/>
                  </a:lnTo>
                  <a:lnTo>
                    <a:pt x="722" y="46"/>
                  </a:lnTo>
                  <a:lnTo>
                    <a:pt x="730" y="47"/>
                  </a:lnTo>
                  <a:lnTo>
                    <a:pt x="738" y="47"/>
                  </a:lnTo>
                  <a:lnTo>
                    <a:pt x="746" y="47"/>
                  </a:lnTo>
                  <a:lnTo>
                    <a:pt x="754" y="47"/>
                  </a:lnTo>
                  <a:lnTo>
                    <a:pt x="762" y="46"/>
                  </a:lnTo>
                  <a:lnTo>
                    <a:pt x="770" y="46"/>
                  </a:lnTo>
                  <a:lnTo>
                    <a:pt x="778" y="46"/>
                  </a:lnTo>
                  <a:lnTo>
                    <a:pt x="779" y="45"/>
                  </a:lnTo>
                  <a:lnTo>
                    <a:pt x="781" y="44"/>
                  </a:lnTo>
                  <a:lnTo>
                    <a:pt x="783" y="43"/>
                  </a:lnTo>
                  <a:lnTo>
                    <a:pt x="784" y="41"/>
                  </a:lnTo>
                  <a:lnTo>
                    <a:pt x="792" y="41"/>
                  </a:lnTo>
                  <a:lnTo>
                    <a:pt x="799" y="41"/>
                  </a:lnTo>
                  <a:lnTo>
                    <a:pt x="807" y="41"/>
                  </a:lnTo>
                  <a:lnTo>
                    <a:pt x="814" y="39"/>
                  </a:lnTo>
                  <a:lnTo>
                    <a:pt x="818" y="37"/>
                  </a:lnTo>
                  <a:lnTo>
                    <a:pt x="816" y="36"/>
                  </a:lnTo>
                  <a:lnTo>
                    <a:pt x="814" y="33"/>
                  </a:lnTo>
                  <a:lnTo>
                    <a:pt x="812" y="33"/>
                  </a:lnTo>
                  <a:lnTo>
                    <a:pt x="805" y="32"/>
                  </a:lnTo>
                  <a:lnTo>
                    <a:pt x="798" y="32"/>
                  </a:lnTo>
                  <a:lnTo>
                    <a:pt x="791" y="35"/>
                  </a:lnTo>
                  <a:lnTo>
                    <a:pt x="784" y="35"/>
                  </a:lnTo>
                  <a:lnTo>
                    <a:pt x="789" y="29"/>
                  </a:lnTo>
                  <a:lnTo>
                    <a:pt x="796" y="29"/>
                  </a:lnTo>
                  <a:lnTo>
                    <a:pt x="803" y="29"/>
                  </a:lnTo>
                  <a:lnTo>
                    <a:pt x="804" y="26"/>
                  </a:lnTo>
                  <a:lnTo>
                    <a:pt x="800" y="23"/>
                  </a:lnTo>
                  <a:lnTo>
                    <a:pt x="793" y="23"/>
                  </a:lnTo>
                  <a:lnTo>
                    <a:pt x="786" y="23"/>
                  </a:lnTo>
                  <a:lnTo>
                    <a:pt x="778" y="23"/>
                  </a:lnTo>
                  <a:lnTo>
                    <a:pt x="784" y="21"/>
                  </a:lnTo>
                  <a:lnTo>
                    <a:pt x="791" y="21"/>
                  </a:lnTo>
                  <a:lnTo>
                    <a:pt x="798" y="21"/>
                  </a:lnTo>
                  <a:lnTo>
                    <a:pt x="805" y="21"/>
                  </a:lnTo>
                  <a:lnTo>
                    <a:pt x="812" y="21"/>
                  </a:lnTo>
                  <a:lnTo>
                    <a:pt x="818" y="20"/>
                  </a:lnTo>
                  <a:lnTo>
                    <a:pt x="824" y="17"/>
                  </a:lnTo>
                  <a:lnTo>
                    <a:pt x="830" y="13"/>
                  </a:lnTo>
                  <a:lnTo>
                    <a:pt x="831" y="13"/>
                  </a:lnTo>
                  <a:lnTo>
                    <a:pt x="833" y="15"/>
                  </a:lnTo>
                  <a:lnTo>
                    <a:pt x="833" y="17"/>
                  </a:lnTo>
                  <a:lnTo>
                    <a:pt x="835" y="17"/>
                  </a:lnTo>
                  <a:lnTo>
                    <a:pt x="843" y="13"/>
                  </a:lnTo>
                  <a:lnTo>
                    <a:pt x="852" y="11"/>
                  </a:lnTo>
                  <a:lnTo>
                    <a:pt x="860" y="10"/>
                  </a:lnTo>
                  <a:lnTo>
                    <a:pt x="868" y="9"/>
                  </a:lnTo>
                  <a:lnTo>
                    <a:pt x="864" y="9"/>
                  </a:lnTo>
                  <a:lnTo>
                    <a:pt x="859" y="10"/>
                  </a:lnTo>
                  <a:lnTo>
                    <a:pt x="853" y="11"/>
                  </a:lnTo>
                  <a:lnTo>
                    <a:pt x="849" y="13"/>
                  </a:lnTo>
                  <a:lnTo>
                    <a:pt x="846" y="14"/>
                  </a:lnTo>
                  <a:lnTo>
                    <a:pt x="845" y="16"/>
                  </a:lnTo>
                  <a:lnTo>
                    <a:pt x="843" y="18"/>
                  </a:lnTo>
                  <a:lnTo>
                    <a:pt x="841" y="21"/>
                  </a:lnTo>
                  <a:lnTo>
                    <a:pt x="845" y="23"/>
                  </a:lnTo>
                  <a:lnTo>
                    <a:pt x="851" y="25"/>
                  </a:lnTo>
                  <a:lnTo>
                    <a:pt x="856" y="28"/>
                  </a:lnTo>
                  <a:lnTo>
                    <a:pt x="861" y="30"/>
                  </a:lnTo>
                  <a:lnTo>
                    <a:pt x="866" y="32"/>
                  </a:lnTo>
                  <a:lnTo>
                    <a:pt x="872" y="33"/>
                  </a:lnTo>
                  <a:lnTo>
                    <a:pt x="876" y="35"/>
                  </a:lnTo>
                  <a:lnTo>
                    <a:pt x="882" y="33"/>
                  </a:lnTo>
                  <a:lnTo>
                    <a:pt x="903" y="33"/>
                  </a:lnTo>
                  <a:lnTo>
                    <a:pt x="922" y="33"/>
                  </a:lnTo>
                  <a:lnTo>
                    <a:pt x="940" y="32"/>
                  </a:lnTo>
                  <a:lnTo>
                    <a:pt x="954" y="31"/>
                  </a:lnTo>
                  <a:lnTo>
                    <a:pt x="964" y="30"/>
                  </a:lnTo>
                  <a:lnTo>
                    <a:pt x="971" y="28"/>
                  </a:lnTo>
                  <a:lnTo>
                    <a:pt x="973" y="24"/>
                  </a:lnTo>
                  <a:lnTo>
                    <a:pt x="971" y="21"/>
                  </a:lnTo>
                  <a:lnTo>
                    <a:pt x="978" y="20"/>
                  </a:lnTo>
                  <a:lnTo>
                    <a:pt x="984" y="18"/>
                  </a:lnTo>
                  <a:lnTo>
                    <a:pt x="990" y="17"/>
                  </a:lnTo>
                  <a:lnTo>
                    <a:pt x="996" y="15"/>
                  </a:lnTo>
                  <a:lnTo>
                    <a:pt x="1002" y="13"/>
                  </a:lnTo>
                  <a:lnTo>
                    <a:pt x="1009" y="10"/>
                  </a:lnTo>
                  <a:lnTo>
                    <a:pt x="1015" y="8"/>
                  </a:lnTo>
                  <a:lnTo>
                    <a:pt x="1022" y="7"/>
                  </a:lnTo>
                  <a:lnTo>
                    <a:pt x="1018" y="10"/>
                  </a:lnTo>
                  <a:lnTo>
                    <a:pt x="1016" y="13"/>
                  </a:lnTo>
                  <a:lnTo>
                    <a:pt x="1017" y="14"/>
                  </a:lnTo>
                  <a:lnTo>
                    <a:pt x="1025" y="13"/>
                  </a:lnTo>
                  <a:lnTo>
                    <a:pt x="1017" y="15"/>
                  </a:lnTo>
                  <a:lnTo>
                    <a:pt x="1007" y="17"/>
                  </a:lnTo>
                  <a:lnTo>
                    <a:pt x="996" y="20"/>
                  </a:lnTo>
                  <a:lnTo>
                    <a:pt x="987" y="22"/>
                  </a:lnTo>
                  <a:lnTo>
                    <a:pt x="980" y="24"/>
                  </a:lnTo>
                  <a:lnTo>
                    <a:pt x="978" y="26"/>
                  </a:lnTo>
                  <a:lnTo>
                    <a:pt x="979" y="28"/>
                  </a:lnTo>
                  <a:lnTo>
                    <a:pt x="988" y="29"/>
                  </a:lnTo>
                  <a:lnTo>
                    <a:pt x="980" y="31"/>
                  </a:lnTo>
                  <a:lnTo>
                    <a:pt x="971" y="33"/>
                  </a:lnTo>
                  <a:lnTo>
                    <a:pt x="963" y="36"/>
                  </a:lnTo>
                  <a:lnTo>
                    <a:pt x="956" y="38"/>
                  </a:lnTo>
                  <a:lnTo>
                    <a:pt x="954" y="40"/>
                  </a:lnTo>
                  <a:lnTo>
                    <a:pt x="955" y="43"/>
                  </a:lnTo>
                  <a:lnTo>
                    <a:pt x="962" y="44"/>
                  </a:lnTo>
                  <a:lnTo>
                    <a:pt x="977" y="46"/>
                  </a:lnTo>
                  <a:lnTo>
                    <a:pt x="967" y="48"/>
                  </a:lnTo>
                  <a:lnTo>
                    <a:pt x="958" y="48"/>
                  </a:lnTo>
                  <a:lnTo>
                    <a:pt x="952" y="49"/>
                  </a:lnTo>
                  <a:lnTo>
                    <a:pt x="954" y="51"/>
                  </a:lnTo>
                  <a:lnTo>
                    <a:pt x="948" y="48"/>
                  </a:lnTo>
                  <a:lnTo>
                    <a:pt x="943" y="51"/>
                  </a:lnTo>
                  <a:lnTo>
                    <a:pt x="941" y="54"/>
                  </a:lnTo>
                  <a:lnTo>
                    <a:pt x="940" y="58"/>
                  </a:lnTo>
                  <a:lnTo>
                    <a:pt x="934" y="55"/>
                  </a:lnTo>
                  <a:lnTo>
                    <a:pt x="926" y="55"/>
                  </a:lnTo>
                  <a:lnTo>
                    <a:pt x="918" y="55"/>
                  </a:lnTo>
                  <a:lnTo>
                    <a:pt x="910" y="56"/>
                  </a:lnTo>
                  <a:lnTo>
                    <a:pt x="901" y="59"/>
                  </a:lnTo>
                  <a:lnTo>
                    <a:pt x="892" y="61"/>
                  </a:lnTo>
                  <a:lnTo>
                    <a:pt x="886" y="62"/>
                  </a:lnTo>
                  <a:lnTo>
                    <a:pt x="880" y="63"/>
                  </a:lnTo>
                  <a:lnTo>
                    <a:pt x="883" y="62"/>
                  </a:lnTo>
                  <a:lnTo>
                    <a:pt x="886" y="60"/>
                  </a:lnTo>
                  <a:lnTo>
                    <a:pt x="888" y="56"/>
                  </a:lnTo>
                  <a:lnTo>
                    <a:pt x="891" y="53"/>
                  </a:lnTo>
                  <a:lnTo>
                    <a:pt x="897" y="52"/>
                  </a:lnTo>
                  <a:lnTo>
                    <a:pt x="904" y="51"/>
                  </a:lnTo>
                  <a:lnTo>
                    <a:pt x="910" y="49"/>
                  </a:lnTo>
                  <a:lnTo>
                    <a:pt x="917" y="48"/>
                  </a:lnTo>
                  <a:lnTo>
                    <a:pt x="922" y="47"/>
                  </a:lnTo>
                  <a:lnTo>
                    <a:pt x="928" y="46"/>
                  </a:lnTo>
                  <a:lnTo>
                    <a:pt x="934" y="44"/>
                  </a:lnTo>
                  <a:lnTo>
                    <a:pt x="940" y="40"/>
                  </a:lnTo>
                  <a:lnTo>
                    <a:pt x="931" y="40"/>
                  </a:lnTo>
                  <a:lnTo>
                    <a:pt x="921" y="40"/>
                  </a:lnTo>
                  <a:lnTo>
                    <a:pt x="912" y="41"/>
                  </a:lnTo>
                  <a:lnTo>
                    <a:pt x="903" y="43"/>
                  </a:lnTo>
                  <a:lnTo>
                    <a:pt x="894" y="44"/>
                  </a:lnTo>
                  <a:lnTo>
                    <a:pt x="884" y="45"/>
                  </a:lnTo>
                  <a:lnTo>
                    <a:pt x="875" y="47"/>
                  </a:lnTo>
                  <a:lnTo>
                    <a:pt x="866" y="49"/>
                  </a:lnTo>
                  <a:lnTo>
                    <a:pt x="867" y="52"/>
                  </a:lnTo>
                  <a:lnTo>
                    <a:pt x="869" y="52"/>
                  </a:lnTo>
                  <a:lnTo>
                    <a:pt x="872" y="52"/>
                  </a:lnTo>
                  <a:lnTo>
                    <a:pt x="874" y="52"/>
                  </a:lnTo>
                  <a:lnTo>
                    <a:pt x="868" y="53"/>
                  </a:lnTo>
                  <a:lnTo>
                    <a:pt x="861" y="55"/>
                  </a:lnTo>
                  <a:lnTo>
                    <a:pt x="856" y="56"/>
                  </a:lnTo>
                  <a:lnTo>
                    <a:pt x="849" y="58"/>
                  </a:lnTo>
                  <a:lnTo>
                    <a:pt x="843" y="59"/>
                  </a:lnTo>
                  <a:lnTo>
                    <a:pt x="836" y="59"/>
                  </a:lnTo>
                  <a:lnTo>
                    <a:pt x="830" y="59"/>
                  </a:lnTo>
                  <a:lnTo>
                    <a:pt x="823" y="58"/>
                  </a:lnTo>
                  <a:lnTo>
                    <a:pt x="827" y="58"/>
                  </a:lnTo>
                  <a:lnTo>
                    <a:pt x="830" y="58"/>
                  </a:lnTo>
                  <a:lnTo>
                    <a:pt x="834" y="58"/>
                  </a:lnTo>
                  <a:lnTo>
                    <a:pt x="837" y="58"/>
                  </a:lnTo>
                  <a:lnTo>
                    <a:pt x="838" y="56"/>
                  </a:lnTo>
                  <a:lnTo>
                    <a:pt x="841" y="55"/>
                  </a:lnTo>
                  <a:lnTo>
                    <a:pt x="841" y="53"/>
                  </a:lnTo>
                  <a:lnTo>
                    <a:pt x="830" y="51"/>
                  </a:lnTo>
                  <a:lnTo>
                    <a:pt x="821" y="49"/>
                  </a:lnTo>
                  <a:lnTo>
                    <a:pt x="811" y="49"/>
                  </a:lnTo>
                  <a:lnTo>
                    <a:pt x="801" y="51"/>
                  </a:lnTo>
                  <a:lnTo>
                    <a:pt x="791" y="53"/>
                  </a:lnTo>
                  <a:lnTo>
                    <a:pt x="782" y="54"/>
                  </a:lnTo>
                  <a:lnTo>
                    <a:pt x="771" y="56"/>
                  </a:lnTo>
                  <a:lnTo>
                    <a:pt x="762" y="58"/>
                  </a:lnTo>
                  <a:lnTo>
                    <a:pt x="769" y="61"/>
                  </a:lnTo>
                  <a:lnTo>
                    <a:pt x="776" y="61"/>
                  </a:lnTo>
                  <a:lnTo>
                    <a:pt x="782" y="60"/>
                  </a:lnTo>
                  <a:lnTo>
                    <a:pt x="789" y="60"/>
                  </a:lnTo>
                  <a:lnTo>
                    <a:pt x="776" y="61"/>
                  </a:lnTo>
                  <a:lnTo>
                    <a:pt x="762" y="62"/>
                  </a:lnTo>
                  <a:lnTo>
                    <a:pt x="750" y="63"/>
                  </a:lnTo>
                  <a:lnTo>
                    <a:pt x="736" y="64"/>
                  </a:lnTo>
                  <a:lnTo>
                    <a:pt x="722" y="66"/>
                  </a:lnTo>
                  <a:lnTo>
                    <a:pt x="709" y="68"/>
                  </a:lnTo>
                  <a:lnTo>
                    <a:pt x="695" y="71"/>
                  </a:lnTo>
                  <a:lnTo>
                    <a:pt x="683" y="75"/>
                  </a:lnTo>
                  <a:lnTo>
                    <a:pt x="690" y="77"/>
                  </a:lnTo>
                  <a:lnTo>
                    <a:pt x="696" y="77"/>
                  </a:lnTo>
                  <a:lnTo>
                    <a:pt x="703" y="77"/>
                  </a:lnTo>
                  <a:lnTo>
                    <a:pt x="710" y="76"/>
                  </a:lnTo>
                  <a:lnTo>
                    <a:pt x="717" y="75"/>
                  </a:lnTo>
                  <a:lnTo>
                    <a:pt x="723" y="74"/>
                  </a:lnTo>
                  <a:lnTo>
                    <a:pt x="730" y="74"/>
                  </a:lnTo>
                  <a:lnTo>
                    <a:pt x="736" y="75"/>
                  </a:lnTo>
                  <a:lnTo>
                    <a:pt x="743" y="78"/>
                  </a:lnTo>
                  <a:lnTo>
                    <a:pt x="748" y="82"/>
                  </a:lnTo>
                  <a:lnTo>
                    <a:pt x="755" y="83"/>
                  </a:lnTo>
                  <a:lnTo>
                    <a:pt x="761" y="82"/>
                  </a:lnTo>
                  <a:lnTo>
                    <a:pt x="768" y="81"/>
                  </a:lnTo>
                  <a:lnTo>
                    <a:pt x="777" y="79"/>
                  </a:lnTo>
                  <a:lnTo>
                    <a:pt x="786" y="79"/>
                  </a:lnTo>
                  <a:lnTo>
                    <a:pt x="797" y="79"/>
                  </a:lnTo>
                  <a:lnTo>
                    <a:pt x="807" y="79"/>
                  </a:lnTo>
                  <a:lnTo>
                    <a:pt x="818" y="79"/>
                  </a:lnTo>
                  <a:lnTo>
                    <a:pt x="826" y="81"/>
                  </a:lnTo>
                  <a:lnTo>
                    <a:pt x="834" y="81"/>
                  </a:lnTo>
                  <a:lnTo>
                    <a:pt x="838" y="79"/>
                  </a:lnTo>
                  <a:lnTo>
                    <a:pt x="843" y="78"/>
                  </a:lnTo>
                  <a:lnTo>
                    <a:pt x="848" y="76"/>
                  </a:lnTo>
                  <a:lnTo>
                    <a:pt x="852" y="74"/>
                  </a:lnTo>
                  <a:lnTo>
                    <a:pt x="857" y="71"/>
                  </a:lnTo>
                  <a:lnTo>
                    <a:pt x="862" y="70"/>
                  </a:lnTo>
                  <a:lnTo>
                    <a:pt x="868" y="70"/>
                  </a:lnTo>
                  <a:lnTo>
                    <a:pt x="874" y="71"/>
                  </a:lnTo>
                  <a:lnTo>
                    <a:pt x="869" y="77"/>
                  </a:lnTo>
                  <a:lnTo>
                    <a:pt x="872" y="82"/>
                  </a:lnTo>
                  <a:lnTo>
                    <a:pt x="880" y="81"/>
                  </a:lnTo>
                  <a:lnTo>
                    <a:pt x="897" y="70"/>
                  </a:lnTo>
                  <a:lnTo>
                    <a:pt x="912" y="69"/>
                  </a:lnTo>
                  <a:lnTo>
                    <a:pt x="927" y="66"/>
                  </a:lnTo>
                  <a:lnTo>
                    <a:pt x="942" y="63"/>
                  </a:lnTo>
                  <a:lnTo>
                    <a:pt x="957" y="60"/>
                  </a:lnTo>
                  <a:lnTo>
                    <a:pt x="971" y="58"/>
                  </a:lnTo>
                  <a:lnTo>
                    <a:pt x="986" y="56"/>
                  </a:lnTo>
                  <a:lnTo>
                    <a:pt x="1001" y="58"/>
                  </a:lnTo>
                  <a:lnTo>
                    <a:pt x="1016" y="60"/>
                  </a:lnTo>
                  <a:lnTo>
                    <a:pt x="1015" y="63"/>
                  </a:lnTo>
                  <a:lnTo>
                    <a:pt x="1016" y="67"/>
                  </a:lnTo>
                  <a:lnTo>
                    <a:pt x="1017" y="69"/>
                  </a:lnTo>
                  <a:lnTo>
                    <a:pt x="1016" y="71"/>
                  </a:lnTo>
                  <a:lnTo>
                    <a:pt x="1014" y="71"/>
                  </a:lnTo>
                  <a:lnTo>
                    <a:pt x="1014" y="70"/>
                  </a:lnTo>
                  <a:lnTo>
                    <a:pt x="1012" y="67"/>
                  </a:lnTo>
                  <a:lnTo>
                    <a:pt x="1010" y="66"/>
                  </a:lnTo>
                  <a:lnTo>
                    <a:pt x="1002" y="67"/>
                  </a:lnTo>
                  <a:lnTo>
                    <a:pt x="996" y="71"/>
                  </a:lnTo>
                  <a:lnTo>
                    <a:pt x="990" y="76"/>
                  </a:lnTo>
                  <a:lnTo>
                    <a:pt x="985" y="81"/>
                  </a:lnTo>
                  <a:lnTo>
                    <a:pt x="989" y="82"/>
                  </a:lnTo>
                  <a:lnTo>
                    <a:pt x="994" y="82"/>
                  </a:lnTo>
                  <a:lnTo>
                    <a:pt x="999" y="82"/>
                  </a:lnTo>
                  <a:lnTo>
                    <a:pt x="1003" y="81"/>
                  </a:lnTo>
                  <a:lnTo>
                    <a:pt x="1008" y="81"/>
                  </a:lnTo>
                  <a:lnTo>
                    <a:pt x="1012" y="79"/>
                  </a:lnTo>
                  <a:lnTo>
                    <a:pt x="1017" y="79"/>
                  </a:lnTo>
                  <a:lnTo>
                    <a:pt x="1022" y="81"/>
                  </a:lnTo>
                  <a:lnTo>
                    <a:pt x="1012" y="82"/>
                  </a:lnTo>
                  <a:lnTo>
                    <a:pt x="1003" y="84"/>
                  </a:lnTo>
                  <a:lnTo>
                    <a:pt x="993" y="85"/>
                  </a:lnTo>
                  <a:lnTo>
                    <a:pt x="984" y="87"/>
                  </a:lnTo>
                  <a:lnTo>
                    <a:pt x="974" y="90"/>
                  </a:lnTo>
                  <a:lnTo>
                    <a:pt x="965" y="92"/>
                  </a:lnTo>
                  <a:lnTo>
                    <a:pt x="955" y="94"/>
                  </a:lnTo>
                  <a:lnTo>
                    <a:pt x="945" y="97"/>
                  </a:lnTo>
                  <a:lnTo>
                    <a:pt x="957" y="99"/>
                  </a:lnTo>
                  <a:lnTo>
                    <a:pt x="969" y="100"/>
                  </a:lnTo>
                  <a:lnTo>
                    <a:pt x="980" y="100"/>
                  </a:lnTo>
                  <a:lnTo>
                    <a:pt x="993" y="100"/>
                  </a:lnTo>
                  <a:lnTo>
                    <a:pt x="1004" y="98"/>
                  </a:lnTo>
                  <a:lnTo>
                    <a:pt x="1016" y="97"/>
                  </a:lnTo>
                  <a:lnTo>
                    <a:pt x="1027" y="94"/>
                  </a:lnTo>
                  <a:lnTo>
                    <a:pt x="1039" y="93"/>
                  </a:lnTo>
                  <a:lnTo>
                    <a:pt x="1034" y="96"/>
                  </a:lnTo>
                  <a:lnTo>
                    <a:pt x="1028" y="97"/>
                  </a:lnTo>
                  <a:lnTo>
                    <a:pt x="1023" y="99"/>
                  </a:lnTo>
                  <a:lnTo>
                    <a:pt x="1017" y="101"/>
                  </a:lnTo>
                  <a:lnTo>
                    <a:pt x="6" y="101"/>
                  </a:lnTo>
                  <a:lnTo>
                    <a:pt x="7" y="100"/>
                  </a:lnTo>
                  <a:lnTo>
                    <a:pt x="7" y="99"/>
                  </a:lnTo>
                  <a:lnTo>
                    <a:pt x="7" y="98"/>
                  </a:lnTo>
                  <a:lnTo>
                    <a:pt x="7" y="97"/>
                  </a:lnTo>
                  <a:lnTo>
                    <a:pt x="0" y="79"/>
                  </a:lnTo>
                  <a:lnTo>
                    <a:pt x="3" y="61"/>
                  </a:lnTo>
                  <a:lnTo>
                    <a:pt x="11" y="43"/>
                  </a:lnTo>
                  <a:lnTo>
                    <a:pt x="22" y="28"/>
                  </a:lnTo>
                  <a:lnTo>
                    <a:pt x="26" y="22"/>
                  </a:lnTo>
                  <a:lnTo>
                    <a:pt x="28" y="15"/>
                  </a:lnTo>
                  <a:lnTo>
                    <a:pt x="29" y="8"/>
                  </a:lnTo>
                  <a:lnTo>
                    <a:pt x="31" y="0"/>
                  </a:lnTo>
                  <a:lnTo>
                    <a:pt x="649" y="0"/>
                  </a:lnTo>
                  <a:lnTo>
                    <a:pt x="642" y="3"/>
                  </a:lnTo>
                  <a:lnTo>
                    <a:pt x="638" y="7"/>
                  </a:lnTo>
                  <a:lnTo>
                    <a:pt x="637" y="10"/>
                  </a:lnTo>
                  <a:lnTo>
                    <a:pt x="640" y="15"/>
                  </a:lnTo>
                  <a:lnTo>
                    <a:pt x="635" y="15"/>
                  </a:lnTo>
                  <a:lnTo>
                    <a:pt x="631" y="14"/>
                  </a:lnTo>
                  <a:lnTo>
                    <a:pt x="628" y="15"/>
                  </a:lnTo>
                  <a:lnTo>
                    <a:pt x="628" y="16"/>
                  </a:lnTo>
                  <a:lnTo>
                    <a:pt x="628" y="20"/>
                  </a:lnTo>
                  <a:lnTo>
                    <a:pt x="632" y="21"/>
                  </a:lnTo>
                  <a:lnTo>
                    <a:pt x="637" y="20"/>
                  </a:lnTo>
                  <a:lnTo>
                    <a:pt x="643" y="16"/>
                  </a:lnTo>
                  <a:lnTo>
                    <a:pt x="650" y="14"/>
                  </a:lnTo>
                  <a:lnTo>
                    <a:pt x="658" y="10"/>
                  </a:lnTo>
                  <a:lnTo>
                    <a:pt x="667" y="8"/>
                  </a:lnTo>
                  <a:lnTo>
                    <a:pt x="675" y="7"/>
                  </a:lnTo>
                  <a:lnTo>
                    <a:pt x="663" y="11"/>
                  </a:lnTo>
                  <a:lnTo>
                    <a:pt x="656" y="14"/>
                  </a:lnTo>
                  <a:lnTo>
                    <a:pt x="653" y="16"/>
                  </a:lnTo>
                  <a:lnTo>
                    <a:pt x="654" y="16"/>
                  </a:lnTo>
                  <a:lnTo>
                    <a:pt x="656" y="17"/>
                  </a:lnTo>
                  <a:lnTo>
                    <a:pt x="662" y="16"/>
                  </a:lnTo>
                  <a:lnTo>
                    <a:pt x="669" y="15"/>
                  </a:lnTo>
                  <a:lnTo>
                    <a:pt x="677" y="13"/>
                  </a:lnTo>
                  <a:lnTo>
                    <a:pt x="677" y="16"/>
                  </a:lnTo>
                  <a:lnTo>
                    <a:pt x="679" y="18"/>
                  </a:lnTo>
                  <a:lnTo>
                    <a:pt x="683" y="17"/>
                  </a:lnTo>
                  <a:lnTo>
                    <a:pt x="683" y="13"/>
                  </a:lnTo>
                  <a:lnTo>
                    <a:pt x="691" y="15"/>
                  </a:lnTo>
                  <a:lnTo>
                    <a:pt x="699" y="16"/>
                  </a:lnTo>
                  <a:lnTo>
                    <a:pt x="705" y="16"/>
                  </a:lnTo>
                  <a:lnTo>
                    <a:pt x="709" y="16"/>
                  </a:lnTo>
                  <a:lnTo>
                    <a:pt x="710" y="15"/>
                  </a:lnTo>
                  <a:lnTo>
                    <a:pt x="709" y="14"/>
                  </a:lnTo>
                  <a:lnTo>
                    <a:pt x="703" y="11"/>
                  </a:lnTo>
                  <a:lnTo>
                    <a:pt x="694" y="9"/>
                  </a:lnTo>
                  <a:lnTo>
                    <a:pt x="699" y="8"/>
                  </a:lnTo>
                  <a:lnTo>
                    <a:pt x="703" y="7"/>
                  </a:lnTo>
                  <a:lnTo>
                    <a:pt x="709" y="7"/>
                  </a:lnTo>
                  <a:lnTo>
                    <a:pt x="714" y="6"/>
                  </a:lnTo>
                  <a:lnTo>
                    <a:pt x="720" y="6"/>
                  </a:lnTo>
                  <a:lnTo>
                    <a:pt x="724" y="5"/>
                  </a:lnTo>
                  <a:lnTo>
                    <a:pt x="730" y="5"/>
                  </a:lnTo>
                  <a:lnTo>
                    <a:pt x="735" y="3"/>
                  </a:lnTo>
                  <a:lnTo>
                    <a:pt x="745" y="2"/>
                  </a:lnTo>
                  <a:lnTo>
                    <a:pt x="755" y="1"/>
                  </a:lnTo>
                  <a:lnTo>
                    <a:pt x="766" y="1"/>
                  </a:lnTo>
                  <a:lnTo>
                    <a:pt x="775" y="2"/>
                  </a:lnTo>
                  <a:lnTo>
                    <a:pt x="785" y="2"/>
                  </a:lnTo>
                  <a:lnTo>
                    <a:pt x="796" y="2"/>
                  </a:lnTo>
                  <a:lnTo>
                    <a:pt x="805" y="2"/>
                  </a:lnTo>
                  <a:lnTo>
                    <a:pt x="815" y="0"/>
                  </a:lnTo>
                  <a:lnTo>
                    <a:pt x="830" y="0"/>
                  </a:lnTo>
                  <a:close/>
                </a:path>
              </a:pathLst>
            </a:custGeom>
            <a:solidFill>
              <a:srgbClr val="99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9282" name="Group 121">
            <a:extLst>
              <a:ext uri="{FF2B5EF4-FFF2-40B4-BE49-F238E27FC236}">
                <a16:creationId xmlns:a16="http://schemas.microsoft.com/office/drawing/2014/main" id="{E0077D23-E22D-4218-B11A-E369D7F5CBF5}"/>
              </a:ext>
            </a:extLst>
          </p:cNvPr>
          <p:cNvGrpSpPr>
            <a:grpSpLocks/>
          </p:cNvGrpSpPr>
          <p:nvPr/>
        </p:nvGrpSpPr>
        <p:grpSpPr bwMode="auto">
          <a:xfrm>
            <a:off x="838200" y="1600200"/>
            <a:ext cx="7620000" cy="608013"/>
            <a:chOff x="672" y="96"/>
            <a:chExt cx="4464" cy="383"/>
          </a:xfrm>
        </p:grpSpPr>
        <p:grpSp>
          <p:nvGrpSpPr>
            <p:cNvPr id="139292" name="Group 122">
              <a:extLst>
                <a:ext uri="{FF2B5EF4-FFF2-40B4-BE49-F238E27FC236}">
                  <a16:creationId xmlns:a16="http://schemas.microsoft.com/office/drawing/2014/main" id="{FEAAD64C-A762-4DEC-8E60-ACD718EF9E42}"/>
                </a:ext>
              </a:extLst>
            </p:cNvPr>
            <p:cNvGrpSpPr>
              <a:grpSpLocks/>
            </p:cNvGrpSpPr>
            <p:nvPr/>
          </p:nvGrpSpPr>
          <p:grpSpPr bwMode="auto">
            <a:xfrm>
              <a:off x="672" y="96"/>
              <a:ext cx="4464" cy="383"/>
              <a:chOff x="672" y="96"/>
              <a:chExt cx="4464" cy="383"/>
            </a:xfrm>
          </p:grpSpPr>
          <p:sp>
            <p:nvSpPr>
              <p:cNvPr id="139334" name="Rectangle 123">
                <a:extLst>
                  <a:ext uri="{FF2B5EF4-FFF2-40B4-BE49-F238E27FC236}">
                    <a16:creationId xmlns:a16="http://schemas.microsoft.com/office/drawing/2014/main" id="{BE05ABDA-26D7-4EA4-83E7-6B97E257B765}"/>
                  </a:ext>
                </a:extLst>
              </p:cNvPr>
              <p:cNvSpPr>
                <a:spLocks noChangeArrowheads="1"/>
              </p:cNvSpPr>
              <p:nvPr/>
            </p:nvSpPr>
            <p:spPr bwMode="auto">
              <a:xfrm>
                <a:off x="722" y="129"/>
                <a:ext cx="4365" cy="317"/>
              </a:xfrm>
              <a:prstGeom prst="rect">
                <a:avLst/>
              </a:prstGeom>
              <a:blipFill dpi="0" rotWithShape="0">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9335" name="Rectangle 124">
                <a:extLst>
                  <a:ext uri="{FF2B5EF4-FFF2-40B4-BE49-F238E27FC236}">
                    <a16:creationId xmlns:a16="http://schemas.microsoft.com/office/drawing/2014/main" id="{3D7A28B5-D021-4A65-8046-F44951F22D39}"/>
                  </a:ext>
                </a:extLst>
              </p:cNvPr>
              <p:cNvSpPr>
                <a:spLocks noChangeArrowheads="1"/>
              </p:cNvSpPr>
              <p:nvPr/>
            </p:nvSpPr>
            <p:spPr bwMode="auto">
              <a:xfrm>
                <a:off x="722" y="129"/>
                <a:ext cx="4365" cy="31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9336" name="Freeform 125">
                <a:extLst>
                  <a:ext uri="{FF2B5EF4-FFF2-40B4-BE49-F238E27FC236}">
                    <a16:creationId xmlns:a16="http://schemas.microsoft.com/office/drawing/2014/main" id="{A4826759-54A0-480E-9744-8760C5E86D69}"/>
                  </a:ext>
                </a:extLst>
              </p:cNvPr>
              <p:cNvSpPr>
                <a:spLocks/>
              </p:cNvSpPr>
              <p:nvPr/>
            </p:nvSpPr>
            <p:spPr bwMode="auto">
              <a:xfrm>
                <a:off x="672" y="96"/>
                <a:ext cx="50" cy="383"/>
              </a:xfrm>
              <a:custGeom>
                <a:avLst/>
                <a:gdLst>
                  <a:gd name="T0" fmla="*/ 0 w 222"/>
                  <a:gd name="T1" fmla="*/ 0 h 2152"/>
                  <a:gd name="T2" fmla="*/ 50 w 222"/>
                  <a:gd name="T3" fmla="*/ 33 h 2152"/>
                  <a:gd name="T4" fmla="*/ 50 w 222"/>
                  <a:gd name="T5" fmla="*/ 350 h 2152"/>
                  <a:gd name="T6" fmla="*/ 0 w 222"/>
                  <a:gd name="T7" fmla="*/ 383 h 2152"/>
                  <a:gd name="T8" fmla="*/ 0 w 222"/>
                  <a:gd name="T9" fmla="*/ 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0" y="0"/>
                    </a:moveTo>
                    <a:lnTo>
                      <a:pt x="222" y="188"/>
                    </a:lnTo>
                    <a:lnTo>
                      <a:pt x="222" y="1964"/>
                    </a:lnTo>
                    <a:lnTo>
                      <a:pt x="0" y="2152"/>
                    </a:lnTo>
                    <a:lnTo>
                      <a:pt x="0" y="0"/>
                    </a:lnTo>
                    <a:close/>
                  </a:path>
                </a:pathLst>
              </a:custGeom>
              <a:solidFill>
                <a:srgbClr val="FF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37" name="Freeform 126">
                <a:extLst>
                  <a:ext uri="{FF2B5EF4-FFF2-40B4-BE49-F238E27FC236}">
                    <a16:creationId xmlns:a16="http://schemas.microsoft.com/office/drawing/2014/main" id="{2893DA5F-1169-4324-910A-7B8FB12F6FEE}"/>
                  </a:ext>
                </a:extLst>
              </p:cNvPr>
              <p:cNvSpPr>
                <a:spLocks/>
              </p:cNvSpPr>
              <p:nvPr/>
            </p:nvSpPr>
            <p:spPr bwMode="auto">
              <a:xfrm>
                <a:off x="672" y="96"/>
                <a:ext cx="50" cy="383"/>
              </a:xfrm>
              <a:custGeom>
                <a:avLst/>
                <a:gdLst>
                  <a:gd name="T0" fmla="*/ 0 w 222"/>
                  <a:gd name="T1" fmla="*/ 0 h 2152"/>
                  <a:gd name="T2" fmla="*/ 50 w 222"/>
                  <a:gd name="T3" fmla="*/ 33 h 2152"/>
                  <a:gd name="T4" fmla="*/ 50 w 222"/>
                  <a:gd name="T5" fmla="*/ 350 h 2152"/>
                  <a:gd name="T6" fmla="*/ 0 w 222"/>
                  <a:gd name="T7" fmla="*/ 383 h 2152"/>
                  <a:gd name="T8" fmla="*/ 0 w 222"/>
                  <a:gd name="T9" fmla="*/ 0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0" y="0"/>
                    </a:moveTo>
                    <a:lnTo>
                      <a:pt x="222" y="188"/>
                    </a:lnTo>
                    <a:lnTo>
                      <a:pt x="222" y="1964"/>
                    </a:lnTo>
                    <a:lnTo>
                      <a:pt x="0" y="2152"/>
                    </a:lnTo>
                    <a:lnTo>
                      <a:pt x="0" y="0"/>
                    </a:lnTo>
                  </a:path>
                </a:pathLst>
              </a:custGeom>
              <a:solidFill>
                <a:srgbClr val="000000"/>
              </a:solidFill>
              <a:ln w="0">
                <a:solidFill>
                  <a:srgbClr val="000000"/>
                </a:solidFill>
                <a:prstDash val="solid"/>
                <a:round/>
                <a:headEnd/>
                <a:tailEnd/>
              </a:ln>
            </p:spPr>
            <p:txBody>
              <a:bodyPr/>
              <a:lstStyle/>
              <a:p>
                <a:endParaRPr lang="en-US"/>
              </a:p>
            </p:txBody>
          </p:sp>
          <p:sp>
            <p:nvSpPr>
              <p:cNvPr id="139338" name="Freeform 127">
                <a:extLst>
                  <a:ext uri="{FF2B5EF4-FFF2-40B4-BE49-F238E27FC236}">
                    <a16:creationId xmlns:a16="http://schemas.microsoft.com/office/drawing/2014/main" id="{BFFAC167-63DB-4201-B828-C2BED747F48D}"/>
                  </a:ext>
                </a:extLst>
              </p:cNvPr>
              <p:cNvSpPr>
                <a:spLocks/>
              </p:cNvSpPr>
              <p:nvPr/>
            </p:nvSpPr>
            <p:spPr bwMode="auto">
              <a:xfrm>
                <a:off x="672" y="96"/>
                <a:ext cx="4464" cy="33"/>
              </a:xfrm>
              <a:custGeom>
                <a:avLst/>
                <a:gdLst>
                  <a:gd name="T0" fmla="*/ 0 w 20150"/>
                  <a:gd name="T1" fmla="*/ 0 h 188"/>
                  <a:gd name="T2" fmla="*/ 49 w 20150"/>
                  <a:gd name="T3" fmla="*/ 33 h 188"/>
                  <a:gd name="T4" fmla="*/ 4415 w 20150"/>
                  <a:gd name="T5" fmla="*/ 33 h 188"/>
                  <a:gd name="T6" fmla="*/ 4464 w 20150"/>
                  <a:gd name="T7" fmla="*/ 0 h 188"/>
                  <a:gd name="T8" fmla="*/ 0 w 20150"/>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0" y="0"/>
                    </a:moveTo>
                    <a:lnTo>
                      <a:pt x="222" y="188"/>
                    </a:lnTo>
                    <a:lnTo>
                      <a:pt x="19928" y="188"/>
                    </a:lnTo>
                    <a:lnTo>
                      <a:pt x="20150" y="0"/>
                    </a:lnTo>
                    <a:lnTo>
                      <a:pt x="0" y="0"/>
                    </a:lnTo>
                    <a:close/>
                  </a:path>
                </a:pathLst>
              </a:custGeom>
              <a:solidFill>
                <a:srgbClr val="FE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39" name="Freeform 128">
                <a:extLst>
                  <a:ext uri="{FF2B5EF4-FFF2-40B4-BE49-F238E27FC236}">
                    <a16:creationId xmlns:a16="http://schemas.microsoft.com/office/drawing/2014/main" id="{F1CCBC7F-05AF-4EA9-813C-F508D1F972F5}"/>
                  </a:ext>
                </a:extLst>
              </p:cNvPr>
              <p:cNvSpPr>
                <a:spLocks/>
              </p:cNvSpPr>
              <p:nvPr/>
            </p:nvSpPr>
            <p:spPr bwMode="auto">
              <a:xfrm>
                <a:off x="672" y="96"/>
                <a:ext cx="4464" cy="33"/>
              </a:xfrm>
              <a:custGeom>
                <a:avLst/>
                <a:gdLst>
                  <a:gd name="T0" fmla="*/ 0 w 20150"/>
                  <a:gd name="T1" fmla="*/ 0 h 188"/>
                  <a:gd name="T2" fmla="*/ 49 w 20150"/>
                  <a:gd name="T3" fmla="*/ 33 h 188"/>
                  <a:gd name="T4" fmla="*/ 4415 w 20150"/>
                  <a:gd name="T5" fmla="*/ 33 h 188"/>
                  <a:gd name="T6" fmla="*/ 4464 w 20150"/>
                  <a:gd name="T7" fmla="*/ 0 h 188"/>
                  <a:gd name="T8" fmla="*/ 0 w 20150"/>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0" y="0"/>
                    </a:moveTo>
                    <a:lnTo>
                      <a:pt x="222" y="188"/>
                    </a:lnTo>
                    <a:lnTo>
                      <a:pt x="19928" y="188"/>
                    </a:lnTo>
                    <a:lnTo>
                      <a:pt x="20150" y="0"/>
                    </a:lnTo>
                    <a:lnTo>
                      <a:pt x="0" y="0"/>
                    </a:lnTo>
                  </a:path>
                </a:pathLst>
              </a:custGeom>
              <a:solidFill>
                <a:schemeClr val="tx2"/>
              </a:solidFill>
              <a:ln w="0">
                <a:solidFill>
                  <a:srgbClr val="000000"/>
                </a:solidFill>
                <a:prstDash val="solid"/>
                <a:round/>
                <a:headEnd/>
                <a:tailEnd/>
              </a:ln>
            </p:spPr>
            <p:txBody>
              <a:bodyPr/>
              <a:lstStyle/>
              <a:p>
                <a:endParaRPr lang="en-US"/>
              </a:p>
            </p:txBody>
          </p:sp>
          <p:sp>
            <p:nvSpPr>
              <p:cNvPr id="139340" name="Freeform 129">
                <a:extLst>
                  <a:ext uri="{FF2B5EF4-FFF2-40B4-BE49-F238E27FC236}">
                    <a16:creationId xmlns:a16="http://schemas.microsoft.com/office/drawing/2014/main" id="{584C90EC-830C-41CE-A911-D0459B3C9726}"/>
                  </a:ext>
                </a:extLst>
              </p:cNvPr>
              <p:cNvSpPr>
                <a:spLocks/>
              </p:cNvSpPr>
              <p:nvPr/>
            </p:nvSpPr>
            <p:spPr bwMode="auto">
              <a:xfrm>
                <a:off x="5086" y="96"/>
                <a:ext cx="50" cy="383"/>
              </a:xfrm>
              <a:custGeom>
                <a:avLst/>
                <a:gdLst>
                  <a:gd name="T0" fmla="*/ 50 w 222"/>
                  <a:gd name="T1" fmla="*/ 383 h 2152"/>
                  <a:gd name="T2" fmla="*/ 0 w 222"/>
                  <a:gd name="T3" fmla="*/ 350 h 2152"/>
                  <a:gd name="T4" fmla="*/ 0 w 222"/>
                  <a:gd name="T5" fmla="*/ 33 h 2152"/>
                  <a:gd name="T6" fmla="*/ 50 w 222"/>
                  <a:gd name="T7" fmla="*/ 0 h 2152"/>
                  <a:gd name="T8" fmla="*/ 50 w 222"/>
                  <a:gd name="T9" fmla="*/ 383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222" y="2152"/>
                    </a:moveTo>
                    <a:lnTo>
                      <a:pt x="0" y="1964"/>
                    </a:lnTo>
                    <a:lnTo>
                      <a:pt x="0" y="188"/>
                    </a:lnTo>
                    <a:lnTo>
                      <a:pt x="222" y="0"/>
                    </a:lnTo>
                    <a:lnTo>
                      <a:pt x="222" y="2152"/>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41" name="Freeform 130">
                <a:extLst>
                  <a:ext uri="{FF2B5EF4-FFF2-40B4-BE49-F238E27FC236}">
                    <a16:creationId xmlns:a16="http://schemas.microsoft.com/office/drawing/2014/main" id="{8A7F7A53-B514-4B25-8C81-88F2DB8A85E1}"/>
                  </a:ext>
                </a:extLst>
              </p:cNvPr>
              <p:cNvSpPr>
                <a:spLocks/>
              </p:cNvSpPr>
              <p:nvPr/>
            </p:nvSpPr>
            <p:spPr bwMode="auto">
              <a:xfrm>
                <a:off x="5086" y="96"/>
                <a:ext cx="50" cy="383"/>
              </a:xfrm>
              <a:custGeom>
                <a:avLst/>
                <a:gdLst>
                  <a:gd name="T0" fmla="*/ 50 w 222"/>
                  <a:gd name="T1" fmla="*/ 383 h 2152"/>
                  <a:gd name="T2" fmla="*/ 0 w 222"/>
                  <a:gd name="T3" fmla="*/ 350 h 2152"/>
                  <a:gd name="T4" fmla="*/ 0 w 222"/>
                  <a:gd name="T5" fmla="*/ 33 h 2152"/>
                  <a:gd name="T6" fmla="*/ 50 w 222"/>
                  <a:gd name="T7" fmla="*/ 0 h 2152"/>
                  <a:gd name="T8" fmla="*/ 50 w 222"/>
                  <a:gd name="T9" fmla="*/ 383 h 2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152">
                    <a:moveTo>
                      <a:pt x="222" y="2152"/>
                    </a:moveTo>
                    <a:lnTo>
                      <a:pt x="0" y="1964"/>
                    </a:lnTo>
                    <a:lnTo>
                      <a:pt x="0" y="188"/>
                    </a:lnTo>
                    <a:lnTo>
                      <a:pt x="222" y="0"/>
                    </a:lnTo>
                    <a:lnTo>
                      <a:pt x="222" y="2152"/>
                    </a:lnTo>
                  </a:path>
                </a:pathLst>
              </a:custGeom>
              <a:solidFill>
                <a:schemeClr val="tx2"/>
              </a:solidFill>
              <a:ln w="0">
                <a:solidFill>
                  <a:srgbClr val="000000"/>
                </a:solidFill>
                <a:prstDash val="solid"/>
                <a:round/>
                <a:headEnd/>
                <a:tailEnd/>
              </a:ln>
            </p:spPr>
            <p:txBody>
              <a:bodyPr/>
              <a:lstStyle/>
              <a:p>
                <a:endParaRPr lang="en-US"/>
              </a:p>
            </p:txBody>
          </p:sp>
          <p:sp>
            <p:nvSpPr>
              <p:cNvPr id="139342" name="Freeform 131">
                <a:extLst>
                  <a:ext uri="{FF2B5EF4-FFF2-40B4-BE49-F238E27FC236}">
                    <a16:creationId xmlns:a16="http://schemas.microsoft.com/office/drawing/2014/main" id="{36C1333D-6D06-48CC-B737-BB901D13B422}"/>
                  </a:ext>
                </a:extLst>
              </p:cNvPr>
              <p:cNvSpPr>
                <a:spLocks/>
              </p:cNvSpPr>
              <p:nvPr/>
            </p:nvSpPr>
            <p:spPr bwMode="auto">
              <a:xfrm>
                <a:off x="672" y="446"/>
                <a:ext cx="4464" cy="33"/>
              </a:xfrm>
              <a:custGeom>
                <a:avLst/>
                <a:gdLst>
                  <a:gd name="T0" fmla="*/ 4464 w 20150"/>
                  <a:gd name="T1" fmla="*/ 33 h 188"/>
                  <a:gd name="T2" fmla="*/ 0 w 20150"/>
                  <a:gd name="T3" fmla="*/ 33 h 188"/>
                  <a:gd name="T4" fmla="*/ 49 w 20150"/>
                  <a:gd name="T5" fmla="*/ 0 h 188"/>
                  <a:gd name="T6" fmla="*/ 4415 w 20150"/>
                  <a:gd name="T7" fmla="*/ 0 h 188"/>
                  <a:gd name="T8" fmla="*/ 4464 w 20150"/>
                  <a:gd name="T9" fmla="*/ 33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20150" y="188"/>
                    </a:moveTo>
                    <a:lnTo>
                      <a:pt x="0" y="188"/>
                    </a:lnTo>
                    <a:lnTo>
                      <a:pt x="222" y="0"/>
                    </a:lnTo>
                    <a:lnTo>
                      <a:pt x="19928" y="0"/>
                    </a:lnTo>
                    <a:lnTo>
                      <a:pt x="20150" y="188"/>
                    </a:lnTo>
                    <a:close/>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43" name="Freeform 132">
                <a:extLst>
                  <a:ext uri="{FF2B5EF4-FFF2-40B4-BE49-F238E27FC236}">
                    <a16:creationId xmlns:a16="http://schemas.microsoft.com/office/drawing/2014/main" id="{19F933C3-5470-4835-AC88-0B6AE1F47177}"/>
                  </a:ext>
                </a:extLst>
              </p:cNvPr>
              <p:cNvSpPr>
                <a:spLocks/>
              </p:cNvSpPr>
              <p:nvPr/>
            </p:nvSpPr>
            <p:spPr bwMode="auto">
              <a:xfrm>
                <a:off x="672" y="446"/>
                <a:ext cx="4464" cy="33"/>
              </a:xfrm>
              <a:custGeom>
                <a:avLst/>
                <a:gdLst>
                  <a:gd name="T0" fmla="*/ 4464 w 20150"/>
                  <a:gd name="T1" fmla="*/ 33 h 188"/>
                  <a:gd name="T2" fmla="*/ 0 w 20150"/>
                  <a:gd name="T3" fmla="*/ 33 h 188"/>
                  <a:gd name="T4" fmla="*/ 49 w 20150"/>
                  <a:gd name="T5" fmla="*/ 0 h 188"/>
                  <a:gd name="T6" fmla="*/ 4415 w 20150"/>
                  <a:gd name="T7" fmla="*/ 0 h 188"/>
                  <a:gd name="T8" fmla="*/ 4464 w 20150"/>
                  <a:gd name="T9" fmla="*/ 33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 h="188">
                    <a:moveTo>
                      <a:pt x="20150" y="188"/>
                    </a:moveTo>
                    <a:lnTo>
                      <a:pt x="0" y="188"/>
                    </a:lnTo>
                    <a:lnTo>
                      <a:pt x="222" y="0"/>
                    </a:lnTo>
                    <a:lnTo>
                      <a:pt x="19928" y="0"/>
                    </a:lnTo>
                    <a:lnTo>
                      <a:pt x="20150" y="188"/>
                    </a:lnTo>
                  </a:path>
                </a:pathLst>
              </a:custGeom>
              <a:solidFill>
                <a:srgbClr val="000000"/>
              </a:solidFill>
              <a:ln w="0">
                <a:solidFill>
                  <a:srgbClr val="000000"/>
                </a:solidFill>
                <a:prstDash val="solid"/>
                <a:round/>
                <a:headEnd/>
                <a:tailEnd/>
              </a:ln>
            </p:spPr>
            <p:txBody>
              <a:bodyPr/>
              <a:lstStyle/>
              <a:p>
                <a:endParaRPr lang="en-US"/>
              </a:p>
            </p:txBody>
          </p:sp>
        </p:grpSp>
        <p:grpSp>
          <p:nvGrpSpPr>
            <p:cNvPr id="139293" name="Group 133">
              <a:extLst>
                <a:ext uri="{FF2B5EF4-FFF2-40B4-BE49-F238E27FC236}">
                  <a16:creationId xmlns:a16="http://schemas.microsoft.com/office/drawing/2014/main" id="{700BA890-779B-49CF-A3C1-471FCECFAD71}"/>
                </a:ext>
              </a:extLst>
            </p:cNvPr>
            <p:cNvGrpSpPr>
              <a:grpSpLocks/>
            </p:cNvGrpSpPr>
            <p:nvPr/>
          </p:nvGrpSpPr>
          <p:grpSpPr bwMode="auto">
            <a:xfrm>
              <a:off x="720" y="144"/>
              <a:ext cx="4368" cy="288"/>
              <a:chOff x="336" y="3552"/>
              <a:chExt cx="4368" cy="324"/>
            </a:xfrm>
          </p:grpSpPr>
          <p:sp>
            <p:nvSpPr>
              <p:cNvPr id="139294" name="Rectangle 134">
                <a:extLst>
                  <a:ext uri="{FF2B5EF4-FFF2-40B4-BE49-F238E27FC236}">
                    <a16:creationId xmlns:a16="http://schemas.microsoft.com/office/drawing/2014/main" id="{56837CB9-5B42-47DC-812F-91A24F84F09D}"/>
                  </a:ext>
                </a:extLst>
              </p:cNvPr>
              <p:cNvSpPr>
                <a:spLocks noChangeArrowheads="1"/>
              </p:cNvSpPr>
              <p:nvPr/>
            </p:nvSpPr>
            <p:spPr bwMode="auto">
              <a:xfrm>
                <a:off x="336" y="3552"/>
                <a:ext cx="4368" cy="324"/>
              </a:xfrm>
              <a:prstGeom prst="rect">
                <a:avLst/>
              </a:prstGeom>
              <a:solidFill>
                <a:srgbClr val="70230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139295" name="Freeform 135">
                <a:extLst>
                  <a:ext uri="{FF2B5EF4-FFF2-40B4-BE49-F238E27FC236}">
                    <a16:creationId xmlns:a16="http://schemas.microsoft.com/office/drawing/2014/main" id="{80DD6AEF-E30B-42EF-B0C8-A2D1C29F0A83}"/>
                  </a:ext>
                </a:extLst>
              </p:cNvPr>
              <p:cNvSpPr>
                <a:spLocks/>
              </p:cNvSpPr>
              <p:nvPr/>
            </p:nvSpPr>
            <p:spPr bwMode="auto">
              <a:xfrm>
                <a:off x="385" y="3559"/>
                <a:ext cx="131" cy="28"/>
              </a:xfrm>
              <a:custGeom>
                <a:avLst/>
                <a:gdLst>
                  <a:gd name="T0" fmla="*/ 131 w 163"/>
                  <a:gd name="T1" fmla="*/ 14 h 162"/>
                  <a:gd name="T2" fmla="*/ 129 w 163"/>
                  <a:gd name="T3" fmla="*/ 12 h 162"/>
                  <a:gd name="T4" fmla="*/ 129 w 163"/>
                  <a:gd name="T5" fmla="*/ 10 h 162"/>
                  <a:gd name="T6" fmla="*/ 123 w 163"/>
                  <a:gd name="T7" fmla="*/ 8 h 162"/>
                  <a:gd name="T8" fmla="*/ 118 w 163"/>
                  <a:gd name="T9" fmla="*/ 6 h 162"/>
                  <a:gd name="T10" fmla="*/ 112 w 163"/>
                  <a:gd name="T11" fmla="*/ 4 h 162"/>
                  <a:gd name="T12" fmla="*/ 102 w 163"/>
                  <a:gd name="T13" fmla="*/ 2 h 162"/>
                  <a:gd name="T14" fmla="*/ 94 w 163"/>
                  <a:gd name="T15" fmla="*/ 1 h 162"/>
                  <a:gd name="T16" fmla="*/ 84 w 163"/>
                  <a:gd name="T17" fmla="*/ 1 h 162"/>
                  <a:gd name="T18" fmla="*/ 73 w 163"/>
                  <a:gd name="T19" fmla="*/ 0 h 162"/>
                  <a:gd name="T20" fmla="*/ 63 w 163"/>
                  <a:gd name="T21" fmla="*/ 0 h 162"/>
                  <a:gd name="T22" fmla="*/ 51 w 163"/>
                  <a:gd name="T23" fmla="*/ 0 h 162"/>
                  <a:gd name="T24" fmla="*/ 42 w 163"/>
                  <a:gd name="T25" fmla="*/ 1 h 162"/>
                  <a:gd name="T26" fmla="*/ 32 w 163"/>
                  <a:gd name="T27" fmla="*/ 2 h 162"/>
                  <a:gd name="T28" fmla="*/ 23 w 163"/>
                  <a:gd name="T29" fmla="*/ 3 h 162"/>
                  <a:gd name="T30" fmla="*/ 14 w 163"/>
                  <a:gd name="T31" fmla="*/ 5 h 162"/>
                  <a:gd name="T32" fmla="*/ 10 w 163"/>
                  <a:gd name="T33" fmla="*/ 7 h 162"/>
                  <a:gd name="T34" fmla="*/ 5 w 163"/>
                  <a:gd name="T35" fmla="*/ 9 h 162"/>
                  <a:gd name="T36" fmla="*/ 2 w 163"/>
                  <a:gd name="T37" fmla="*/ 11 h 162"/>
                  <a:gd name="T38" fmla="*/ 0 w 163"/>
                  <a:gd name="T39" fmla="*/ 13 h 162"/>
                  <a:gd name="T40" fmla="*/ 0 w 163"/>
                  <a:gd name="T41" fmla="*/ 15 h 162"/>
                  <a:gd name="T42" fmla="*/ 2 w 163"/>
                  <a:gd name="T43" fmla="*/ 17 h 162"/>
                  <a:gd name="T44" fmla="*/ 5 w 163"/>
                  <a:gd name="T45" fmla="*/ 20 h 162"/>
                  <a:gd name="T46" fmla="*/ 10 w 163"/>
                  <a:gd name="T47" fmla="*/ 21 h 162"/>
                  <a:gd name="T48" fmla="*/ 16 w 163"/>
                  <a:gd name="T49" fmla="*/ 23 h 162"/>
                  <a:gd name="T50" fmla="*/ 24 w 163"/>
                  <a:gd name="T51" fmla="*/ 25 h 162"/>
                  <a:gd name="T52" fmla="*/ 32 w 163"/>
                  <a:gd name="T53" fmla="*/ 26 h 162"/>
                  <a:gd name="T54" fmla="*/ 42 w 163"/>
                  <a:gd name="T55" fmla="*/ 27 h 162"/>
                  <a:gd name="T56" fmla="*/ 51 w 163"/>
                  <a:gd name="T57" fmla="*/ 28 h 162"/>
                  <a:gd name="T58" fmla="*/ 63 w 163"/>
                  <a:gd name="T59" fmla="*/ 28 h 162"/>
                  <a:gd name="T60" fmla="*/ 74 w 163"/>
                  <a:gd name="T61" fmla="*/ 28 h 162"/>
                  <a:gd name="T62" fmla="*/ 84 w 163"/>
                  <a:gd name="T63" fmla="*/ 27 h 162"/>
                  <a:gd name="T64" fmla="*/ 94 w 163"/>
                  <a:gd name="T65" fmla="*/ 27 h 162"/>
                  <a:gd name="T66" fmla="*/ 104 w 163"/>
                  <a:gd name="T67" fmla="*/ 25 h 162"/>
                  <a:gd name="T68" fmla="*/ 112 w 163"/>
                  <a:gd name="T69" fmla="*/ 24 h 162"/>
                  <a:gd name="T70" fmla="*/ 118 w 163"/>
                  <a:gd name="T71" fmla="*/ 22 h 162"/>
                  <a:gd name="T72" fmla="*/ 123 w 163"/>
                  <a:gd name="T73" fmla="*/ 20 h 162"/>
                  <a:gd name="T74" fmla="*/ 129 w 163"/>
                  <a:gd name="T75" fmla="*/ 18 h 162"/>
                  <a:gd name="T76" fmla="*/ 129 w 163"/>
                  <a:gd name="T77" fmla="*/ 16 h 162"/>
                  <a:gd name="T78" fmla="*/ 131 w 163"/>
                  <a:gd name="T79" fmla="*/ 14 h 162"/>
                  <a:gd name="T80" fmla="*/ 131 w 163"/>
                  <a:gd name="T81" fmla="*/ 14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3" h="162">
                    <a:moveTo>
                      <a:pt x="163" y="81"/>
                    </a:moveTo>
                    <a:lnTo>
                      <a:pt x="161" y="68"/>
                    </a:lnTo>
                    <a:lnTo>
                      <a:pt x="160" y="56"/>
                    </a:lnTo>
                    <a:lnTo>
                      <a:pt x="153" y="44"/>
                    </a:lnTo>
                    <a:lnTo>
                      <a:pt x="147" y="32"/>
                    </a:lnTo>
                    <a:lnTo>
                      <a:pt x="139" y="22"/>
                    </a:lnTo>
                    <a:lnTo>
                      <a:pt x="127" y="14"/>
                    </a:lnTo>
                    <a:lnTo>
                      <a:pt x="117" y="8"/>
                    </a:lnTo>
                    <a:lnTo>
                      <a:pt x="105" y="4"/>
                    </a:lnTo>
                    <a:lnTo>
                      <a:pt x="91" y="0"/>
                    </a:lnTo>
                    <a:lnTo>
                      <a:pt x="79" y="0"/>
                    </a:lnTo>
                    <a:lnTo>
                      <a:pt x="64" y="2"/>
                    </a:lnTo>
                    <a:lnTo>
                      <a:pt x="52" y="6"/>
                    </a:lnTo>
                    <a:lnTo>
                      <a:pt x="40" y="12"/>
                    </a:lnTo>
                    <a:lnTo>
                      <a:pt x="28" y="18"/>
                    </a:lnTo>
                    <a:lnTo>
                      <a:pt x="18" y="28"/>
                    </a:lnTo>
                    <a:lnTo>
                      <a:pt x="12" y="38"/>
                    </a:lnTo>
                    <a:lnTo>
                      <a:pt x="6" y="50"/>
                    </a:lnTo>
                    <a:lnTo>
                      <a:pt x="2" y="62"/>
                    </a:lnTo>
                    <a:lnTo>
                      <a:pt x="0" y="75"/>
                    </a:lnTo>
                    <a:lnTo>
                      <a:pt x="0" y="87"/>
                    </a:lnTo>
                    <a:lnTo>
                      <a:pt x="2" y="101"/>
                    </a:lnTo>
                    <a:lnTo>
                      <a:pt x="6" y="113"/>
                    </a:lnTo>
                    <a:lnTo>
                      <a:pt x="12" y="124"/>
                    </a:lnTo>
                    <a:lnTo>
                      <a:pt x="20" y="135"/>
                    </a:lnTo>
                    <a:lnTo>
                      <a:pt x="30" y="144"/>
                    </a:lnTo>
                    <a:lnTo>
                      <a:pt x="40" y="153"/>
                    </a:lnTo>
                    <a:lnTo>
                      <a:pt x="52" y="156"/>
                    </a:lnTo>
                    <a:lnTo>
                      <a:pt x="64" y="160"/>
                    </a:lnTo>
                    <a:lnTo>
                      <a:pt x="79" y="162"/>
                    </a:lnTo>
                    <a:lnTo>
                      <a:pt x="92" y="162"/>
                    </a:lnTo>
                    <a:lnTo>
                      <a:pt x="105" y="158"/>
                    </a:lnTo>
                    <a:lnTo>
                      <a:pt x="117" y="154"/>
                    </a:lnTo>
                    <a:lnTo>
                      <a:pt x="129" y="147"/>
                    </a:lnTo>
                    <a:lnTo>
                      <a:pt x="139" y="138"/>
                    </a:lnTo>
                    <a:lnTo>
                      <a:pt x="147" y="129"/>
                    </a:lnTo>
                    <a:lnTo>
                      <a:pt x="153" y="118"/>
                    </a:lnTo>
                    <a:lnTo>
                      <a:pt x="160" y="105"/>
                    </a:lnTo>
                    <a:lnTo>
                      <a:pt x="161" y="93"/>
                    </a:lnTo>
                    <a:lnTo>
                      <a:pt x="163" y="81"/>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296" name="Freeform 136">
                <a:extLst>
                  <a:ext uri="{FF2B5EF4-FFF2-40B4-BE49-F238E27FC236}">
                    <a16:creationId xmlns:a16="http://schemas.microsoft.com/office/drawing/2014/main" id="{ACAA0633-31E8-4F6E-8E87-274B89EC9534}"/>
                  </a:ext>
                </a:extLst>
              </p:cNvPr>
              <p:cNvSpPr>
                <a:spLocks/>
              </p:cNvSpPr>
              <p:nvPr/>
            </p:nvSpPr>
            <p:spPr bwMode="auto">
              <a:xfrm>
                <a:off x="4524" y="3559"/>
                <a:ext cx="131" cy="28"/>
              </a:xfrm>
              <a:custGeom>
                <a:avLst/>
                <a:gdLst>
                  <a:gd name="T0" fmla="*/ 131 w 163"/>
                  <a:gd name="T1" fmla="*/ 14 h 162"/>
                  <a:gd name="T2" fmla="*/ 131 w 163"/>
                  <a:gd name="T3" fmla="*/ 12 h 162"/>
                  <a:gd name="T4" fmla="*/ 128 w 163"/>
                  <a:gd name="T5" fmla="*/ 10 h 162"/>
                  <a:gd name="T6" fmla="*/ 125 w 163"/>
                  <a:gd name="T7" fmla="*/ 8 h 162"/>
                  <a:gd name="T8" fmla="*/ 118 w 163"/>
                  <a:gd name="T9" fmla="*/ 6 h 162"/>
                  <a:gd name="T10" fmla="*/ 112 w 163"/>
                  <a:gd name="T11" fmla="*/ 4 h 162"/>
                  <a:gd name="T12" fmla="*/ 102 w 163"/>
                  <a:gd name="T13" fmla="*/ 2 h 162"/>
                  <a:gd name="T14" fmla="*/ 93 w 163"/>
                  <a:gd name="T15" fmla="*/ 1 h 162"/>
                  <a:gd name="T16" fmla="*/ 84 w 163"/>
                  <a:gd name="T17" fmla="*/ 1 h 162"/>
                  <a:gd name="T18" fmla="*/ 73 w 163"/>
                  <a:gd name="T19" fmla="*/ 0 h 162"/>
                  <a:gd name="T20" fmla="*/ 63 w 163"/>
                  <a:gd name="T21" fmla="*/ 0 h 162"/>
                  <a:gd name="T22" fmla="*/ 52 w 163"/>
                  <a:gd name="T23" fmla="*/ 0 h 162"/>
                  <a:gd name="T24" fmla="*/ 43 w 163"/>
                  <a:gd name="T25" fmla="*/ 1 h 162"/>
                  <a:gd name="T26" fmla="*/ 32 w 163"/>
                  <a:gd name="T27" fmla="*/ 2 h 162"/>
                  <a:gd name="T28" fmla="*/ 23 w 163"/>
                  <a:gd name="T29" fmla="*/ 3 h 162"/>
                  <a:gd name="T30" fmla="*/ 16 w 163"/>
                  <a:gd name="T31" fmla="*/ 5 h 162"/>
                  <a:gd name="T32" fmla="*/ 10 w 163"/>
                  <a:gd name="T33" fmla="*/ 7 h 162"/>
                  <a:gd name="T34" fmla="*/ 5 w 163"/>
                  <a:gd name="T35" fmla="*/ 9 h 162"/>
                  <a:gd name="T36" fmla="*/ 1 w 163"/>
                  <a:gd name="T37" fmla="*/ 11 h 162"/>
                  <a:gd name="T38" fmla="*/ 0 w 163"/>
                  <a:gd name="T39" fmla="*/ 13 h 162"/>
                  <a:gd name="T40" fmla="*/ 0 w 163"/>
                  <a:gd name="T41" fmla="*/ 15 h 162"/>
                  <a:gd name="T42" fmla="*/ 1 w 163"/>
                  <a:gd name="T43" fmla="*/ 17 h 162"/>
                  <a:gd name="T44" fmla="*/ 5 w 163"/>
                  <a:gd name="T45" fmla="*/ 20 h 162"/>
                  <a:gd name="T46" fmla="*/ 10 w 163"/>
                  <a:gd name="T47" fmla="*/ 21 h 162"/>
                  <a:gd name="T48" fmla="*/ 16 w 163"/>
                  <a:gd name="T49" fmla="*/ 23 h 162"/>
                  <a:gd name="T50" fmla="*/ 23 w 163"/>
                  <a:gd name="T51" fmla="*/ 25 h 162"/>
                  <a:gd name="T52" fmla="*/ 32 w 163"/>
                  <a:gd name="T53" fmla="*/ 26 h 162"/>
                  <a:gd name="T54" fmla="*/ 43 w 163"/>
                  <a:gd name="T55" fmla="*/ 27 h 162"/>
                  <a:gd name="T56" fmla="*/ 53 w 163"/>
                  <a:gd name="T57" fmla="*/ 28 h 162"/>
                  <a:gd name="T58" fmla="*/ 63 w 163"/>
                  <a:gd name="T59" fmla="*/ 28 h 162"/>
                  <a:gd name="T60" fmla="*/ 75 w 163"/>
                  <a:gd name="T61" fmla="*/ 28 h 162"/>
                  <a:gd name="T62" fmla="*/ 84 w 163"/>
                  <a:gd name="T63" fmla="*/ 27 h 162"/>
                  <a:gd name="T64" fmla="*/ 93 w 163"/>
                  <a:gd name="T65" fmla="*/ 27 h 162"/>
                  <a:gd name="T66" fmla="*/ 103 w 163"/>
                  <a:gd name="T67" fmla="*/ 25 h 162"/>
                  <a:gd name="T68" fmla="*/ 112 w 163"/>
                  <a:gd name="T69" fmla="*/ 24 h 162"/>
                  <a:gd name="T70" fmla="*/ 118 w 163"/>
                  <a:gd name="T71" fmla="*/ 22 h 162"/>
                  <a:gd name="T72" fmla="*/ 125 w 163"/>
                  <a:gd name="T73" fmla="*/ 20 h 162"/>
                  <a:gd name="T74" fmla="*/ 128 w 163"/>
                  <a:gd name="T75" fmla="*/ 18 h 162"/>
                  <a:gd name="T76" fmla="*/ 131 w 163"/>
                  <a:gd name="T77" fmla="*/ 16 h 162"/>
                  <a:gd name="T78" fmla="*/ 131 w 163"/>
                  <a:gd name="T79" fmla="*/ 14 h 162"/>
                  <a:gd name="T80" fmla="*/ 131 w 163"/>
                  <a:gd name="T81" fmla="*/ 14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3" h="162">
                    <a:moveTo>
                      <a:pt x="163" y="81"/>
                    </a:moveTo>
                    <a:lnTo>
                      <a:pt x="163" y="68"/>
                    </a:lnTo>
                    <a:lnTo>
                      <a:pt x="159" y="56"/>
                    </a:lnTo>
                    <a:lnTo>
                      <a:pt x="155" y="44"/>
                    </a:lnTo>
                    <a:lnTo>
                      <a:pt x="147" y="32"/>
                    </a:lnTo>
                    <a:lnTo>
                      <a:pt x="139" y="22"/>
                    </a:lnTo>
                    <a:lnTo>
                      <a:pt x="127" y="14"/>
                    </a:lnTo>
                    <a:lnTo>
                      <a:pt x="116" y="8"/>
                    </a:lnTo>
                    <a:lnTo>
                      <a:pt x="105" y="4"/>
                    </a:lnTo>
                    <a:lnTo>
                      <a:pt x="91" y="0"/>
                    </a:lnTo>
                    <a:lnTo>
                      <a:pt x="78" y="0"/>
                    </a:lnTo>
                    <a:lnTo>
                      <a:pt x="65" y="2"/>
                    </a:lnTo>
                    <a:lnTo>
                      <a:pt x="53" y="6"/>
                    </a:lnTo>
                    <a:lnTo>
                      <a:pt x="40" y="12"/>
                    </a:lnTo>
                    <a:lnTo>
                      <a:pt x="29" y="18"/>
                    </a:lnTo>
                    <a:lnTo>
                      <a:pt x="20" y="28"/>
                    </a:lnTo>
                    <a:lnTo>
                      <a:pt x="12" y="38"/>
                    </a:lnTo>
                    <a:lnTo>
                      <a:pt x="6" y="50"/>
                    </a:lnTo>
                    <a:lnTo>
                      <a:pt x="1" y="62"/>
                    </a:lnTo>
                    <a:lnTo>
                      <a:pt x="0" y="75"/>
                    </a:lnTo>
                    <a:lnTo>
                      <a:pt x="0" y="87"/>
                    </a:lnTo>
                    <a:lnTo>
                      <a:pt x="1" y="101"/>
                    </a:lnTo>
                    <a:lnTo>
                      <a:pt x="6" y="113"/>
                    </a:lnTo>
                    <a:lnTo>
                      <a:pt x="12" y="124"/>
                    </a:lnTo>
                    <a:lnTo>
                      <a:pt x="20" y="135"/>
                    </a:lnTo>
                    <a:lnTo>
                      <a:pt x="29" y="144"/>
                    </a:lnTo>
                    <a:lnTo>
                      <a:pt x="40" y="153"/>
                    </a:lnTo>
                    <a:lnTo>
                      <a:pt x="53" y="156"/>
                    </a:lnTo>
                    <a:lnTo>
                      <a:pt x="66" y="160"/>
                    </a:lnTo>
                    <a:lnTo>
                      <a:pt x="78" y="162"/>
                    </a:lnTo>
                    <a:lnTo>
                      <a:pt x="93" y="162"/>
                    </a:lnTo>
                    <a:lnTo>
                      <a:pt x="105" y="158"/>
                    </a:lnTo>
                    <a:lnTo>
                      <a:pt x="116" y="154"/>
                    </a:lnTo>
                    <a:lnTo>
                      <a:pt x="128" y="147"/>
                    </a:lnTo>
                    <a:lnTo>
                      <a:pt x="139" y="138"/>
                    </a:lnTo>
                    <a:lnTo>
                      <a:pt x="147" y="129"/>
                    </a:lnTo>
                    <a:lnTo>
                      <a:pt x="155" y="118"/>
                    </a:lnTo>
                    <a:lnTo>
                      <a:pt x="159" y="105"/>
                    </a:lnTo>
                    <a:lnTo>
                      <a:pt x="163" y="93"/>
                    </a:lnTo>
                    <a:lnTo>
                      <a:pt x="163" y="81"/>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297" name="Freeform 137">
                <a:extLst>
                  <a:ext uri="{FF2B5EF4-FFF2-40B4-BE49-F238E27FC236}">
                    <a16:creationId xmlns:a16="http://schemas.microsoft.com/office/drawing/2014/main" id="{A6F0D6CF-7368-4A4A-871F-72003AB68C15}"/>
                  </a:ext>
                </a:extLst>
              </p:cNvPr>
              <p:cNvSpPr>
                <a:spLocks/>
              </p:cNvSpPr>
              <p:nvPr/>
            </p:nvSpPr>
            <p:spPr bwMode="auto">
              <a:xfrm>
                <a:off x="385" y="3841"/>
                <a:ext cx="131" cy="28"/>
              </a:xfrm>
              <a:custGeom>
                <a:avLst/>
                <a:gdLst>
                  <a:gd name="T0" fmla="*/ 131 w 163"/>
                  <a:gd name="T1" fmla="*/ 14 h 162"/>
                  <a:gd name="T2" fmla="*/ 129 w 163"/>
                  <a:gd name="T3" fmla="*/ 12 h 162"/>
                  <a:gd name="T4" fmla="*/ 129 w 163"/>
                  <a:gd name="T5" fmla="*/ 10 h 162"/>
                  <a:gd name="T6" fmla="*/ 123 w 163"/>
                  <a:gd name="T7" fmla="*/ 8 h 162"/>
                  <a:gd name="T8" fmla="*/ 118 w 163"/>
                  <a:gd name="T9" fmla="*/ 6 h 162"/>
                  <a:gd name="T10" fmla="*/ 112 w 163"/>
                  <a:gd name="T11" fmla="*/ 4 h 162"/>
                  <a:gd name="T12" fmla="*/ 102 w 163"/>
                  <a:gd name="T13" fmla="*/ 2 h 162"/>
                  <a:gd name="T14" fmla="*/ 94 w 163"/>
                  <a:gd name="T15" fmla="*/ 1 h 162"/>
                  <a:gd name="T16" fmla="*/ 84 w 163"/>
                  <a:gd name="T17" fmla="*/ 1 h 162"/>
                  <a:gd name="T18" fmla="*/ 73 w 163"/>
                  <a:gd name="T19" fmla="*/ 0 h 162"/>
                  <a:gd name="T20" fmla="*/ 63 w 163"/>
                  <a:gd name="T21" fmla="*/ 0 h 162"/>
                  <a:gd name="T22" fmla="*/ 51 w 163"/>
                  <a:gd name="T23" fmla="*/ 0 h 162"/>
                  <a:gd name="T24" fmla="*/ 42 w 163"/>
                  <a:gd name="T25" fmla="*/ 1 h 162"/>
                  <a:gd name="T26" fmla="*/ 32 w 163"/>
                  <a:gd name="T27" fmla="*/ 2 h 162"/>
                  <a:gd name="T28" fmla="*/ 23 w 163"/>
                  <a:gd name="T29" fmla="*/ 3 h 162"/>
                  <a:gd name="T30" fmla="*/ 14 w 163"/>
                  <a:gd name="T31" fmla="*/ 5 h 162"/>
                  <a:gd name="T32" fmla="*/ 10 w 163"/>
                  <a:gd name="T33" fmla="*/ 7 h 162"/>
                  <a:gd name="T34" fmla="*/ 5 w 163"/>
                  <a:gd name="T35" fmla="*/ 8 h 162"/>
                  <a:gd name="T36" fmla="*/ 2 w 163"/>
                  <a:gd name="T37" fmla="*/ 11 h 162"/>
                  <a:gd name="T38" fmla="*/ 0 w 163"/>
                  <a:gd name="T39" fmla="*/ 13 h 162"/>
                  <a:gd name="T40" fmla="*/ 0 w 163"/>
                  <a:gd name="T41" fmla="*/ 15 h 162"/>
                  <a:gd name="T42" fmla="*/ 2 w 163"/>
                  <a:gd name="T43" fmla="*/ 17 h 162"/>
                  <a:gd name="T44" fmla="*/ 5 w 163"/>
                  <a:gd name="T45" fmla="*/ 19 h 162"/>
                  <a:gd name="T46" fmla="*/ 10 w 163"/>
                  <a:gd name="T47" fmla="*/ 21 h 162"/>
                  <a:gd name="T48" fmla="*/ 16 w 163"/>
                  <a:gd name="T49" fmla="*/ 23 h 162"/>
                  <a:gd name="T50" fmla="*/ 24 w 163"/>
                  <a:gd name="T51" fmla="*/ 25 h 162"/>
                  <a:gd name="T52" fmla="*/ 32 w 163"/>
                  <a:gd name="T53" fmla="*/ 26 h 162"/>
                  <a:gd name="T54" fmla="*/ 42 w 163"/>
                  <a:gd name="T55" fmla="*/ 27 h 162"/>
                  <a:gd name="T56" fmla="*/ 51 w 163"/>
                  <a:gd name="T57" fmla="*/ 28 h 162"/>
                  <a:gd name="T58" fmla="*/ 63 w 163"/>
                  <a:gd name="T59" fmla="*/ 28 h 162"/>
                  <a:gd name="T60" fmla="*/ 74 w 163"/>
                  <a:gd name="T61" fmla="*/ 28 h 162"/>
                  <a:gd name="T62" fmla="*/ 84 w 163"/>
                  <a:gd name="T63" fmla="*/ 27 h 162"/>
                  <a:gd name="T64" fmla="*/ 94 w 163"/>
                  <a:gd name="T65" fmla="*/ 27 h 162"/>
                  <a:gd name="T66" fmla="*/ 104 w 163"/>
                  <a:gd name="T67" fmla="*/ 25 h 162"/>
                  <a:gd name="T68" fmla="*/ 112 w 163"/>
                  <a:gd name="T69" fmla="*/ 24 h 162"/>
                  <a:gd name="T70" fmla="*/ 118 w 163"/>
                  <a:gd name="T71" fmla="*/ 22 h 162"/>
                  <a:gd name="T72" fmla="*/ 123 w 163"/>
                  <a:gd name="T73" fmla="*/ 20 h 162"/>
                  <a:gd name="T74" fmla="*/ 129 w 163"/>
                  <a:gd name="T75" fmla="*/ 18 h 162"/>
                  <a:gd name="T76" fmla="*/ 129 w 163"/>
                  <a:gd name="T77" fmla="*/ 16 h 162"/>
                  <a:gd name="T78" fmla="*/ 131 w 163"/>
                  <a:gd name="T79" fmla="*/ 14 h 162"/>
                  <a:gd name="T80" fmla="*/ 131 w 163"/>
                  <a:gd name="T81" fmla="*/ 14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3" h="162">
                    <a:moveTo>
                      <a:pt x="163" y="81"/>
                    </a:moveTo>
                    <a:lnTo>
                      <a:pt x="161" y="69"/>
                    </a:lnTo>
                    <a:lnTo>
                      <a:pt x="160" y="55"/>
                    </a:lnTo>
                    <a:lnTo>
                      <a:pt x="153" y="44"/>
                    </a:lnTo>
                    <a:lnTo>
                      <a:pt x="147" y="33"/>
                    </a:lnTo>
                    <a:lnTo>
                      <a:pt x="139" y="24"/>
                    </a:lnTo>
                    <a:lnTo>
                      <a:pt x="127" y="14"/>
                    </a:lnTo>
                    <a:lnTo>
                      <a:pt x="117" y="8"/>
                    </a:lnTo>
                    <a:lnTo>
                      <a:pt x="105" y="4"/>
                    </a:lnTo>
                    <a:lnTo>
                      <a:pt x="91" y="2"/>
                    </a:lnTo>
                    <a:lnTo>
                      <a:pt x="79" y="0"/>
                    </a:lnTo>
                    <a:lnTo>
                      <a:pt x="64" y="2"/>
                    </a:lnTo>
                    <a:lnTo>
                      <a:pt x="52" y="6"/>
                    </a:lnTo>
                    <a:lnTo>
                      <a:pt x="40" y="12"/>
                    </a:lnTo>
                    <a:lnTo>
                      <a:pt x="28" y="20"/>
                    </a:lnTo>
                    <a:lnTo>
                      <a:pt x="18" y="27"/>
                    </a:lnTo>
                    <a:lnTo>
                      <a:pt x="12" y="39"/>
                    </a:lnTo>
                    <a:lnTo>
                      <a:pt x="6" y="49"/>
                    </a:lnTo>
                    <a:lnTo>
                      <a:pt x="2" y="63"/>
                    </a:lnTo>
                    <a:lnTo>
                      <a:pt x="0" y="75"/>
                    </a:lnTo>
                    <a:lnTo>
                      <a:pt x="0" y="87"/>
                    </a:lnTo>
                    <a:lnTo>
                      <a:pt x="2" y="100"/>
                    </a:lnTo>
                    <a:lnTo>
                      <a:pt x="6" y="112"/>
                    </a:lnTo>
                    <a:lnTo>
                      <a:pt x="12" y="124"/>
                    </a:lnTo>
                    <a:lnTo>
                      <a:pt x="20" y="134"/>
                    </a:lnTo>
                    <a:lnTo>
                      <a:pt x="30" y="144"/>
                    </a:lnTo>
                    <a:lnTo>
                      <a:pt x="40" y="152"/>
                    </a:lnTo>
                    <a:lnTo>
                      <a:pt x="52" y="156"/>
                    </a:lnTo>
                    <a:lnTo>
                      <a:pt x="64" y="160"/>
                    </a:lnTo>
                    <a:lnTo>
                      <a:pt x="79" y="162"/>
                    </a:lnTo>
                    <a:lnTo>
                      <a:pt x="92" y="162"/>
                    </a:lnTo>
                    <a:lnTo>
                      <a:pt x="105" y="158"/>
                    </a:lnTo>
                    <a:lnTo>
                      <a:pt x="117" y="154"/>
                    </a:lnTo>
                    <a:lnTo>
                      <a:pt x="129" y="146"/>
                    </a:lnTo>
                    <a:lnTo>
                      <a:pt x="139" y="138"/>
                    </a:lnTo>
                    <a:lnTo>
                      <a:pt x="147" y="128"/>
                    </a:lnTo>
                    <a:lnTo>
                      <a:pt x="153" y="118"/>
                    </a:lnTo>
                    <a:lnTo>
                      <a:pt x="160" y="105"/>
                    </a:lnTo>
                    <a:lnTo>
                      <a:pt x="161" y="93"/>
                    </a:lnTo>
                    <a:lnTo>
                      <a:pt x="163" y="81"/>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298" name="Freeform 138">
                <a:extLst>
                  <a:ext uri="{FF2B5EF4-FFF2-40B4-BE49-F238E27FC236}">
                    <a16:creationId xmlns:a16="http://schemas.microsoft.com/office/drawing/2014/main" id="{CE5CB66C-764E-4D41-BCC3-B599C219B31D}"/>
                  </a:ext>
                </a:extLst>
              </p:cNvPr>
              <p:cNvSpPr>
                <a:spLocks/>
              </p:cNvSpPr>
              <p:nvPr/>
            </p:nvSpPr>
            <p:spPr bwMode="auto">
              <a:xfrm>
                <a:off x="4524" y="3841"/>
                <a:ext cx="131" cy="28"/>
              </a:xfrm>
              <a:custGeom>
                <a:avLst/>
                <a:gdLst>
                  <a:gd name="T0" fmla="*/ 131 w 163"/>
                  <a:gd name="T1" fmla="*/ 14 h 162"/>
                  <a:gd name="T2" fmla="*/ 131 w 163"/>
                  <a:gd name="T3" fmla="*/ 12 h 162"/>
                  <a:gd name="T4" fmla="*/ 128 w 163"/>
                  <a:gd name="T5" fmla="*/ 10 h 162"/>
                  <a:gd name="T6" fmla="*/ 125 w 163"/>
                  <a:gd name="T7" fmla="*/ 8 h 162"/>
                  <a:gd name="T8" fmla="*/ 118 w 163"/>
                  <a:gd name="T9" fmla="*/ 6 h 162"/>
                  <a:gd name="T10" fmla="*/ 112 w 163"/>
                  <a:gd name="T11" fmla="*/ 4 h 162"/>
                  <a:gd name="T12" fmla="*/ 102 w 163"/>
                  <a:gd name="T13" fmla="*/ 2 h 162"/>
                  <a:gd name="T14" fmla="*/ 93 w 163"/>
                  <a:gd name="T15" fmla="*/ 1 h 162"/>
                  <a:gd name="T16" fmla="*/ 84 w 163"/>
                  <a:gd name="T17" fmla="*/ 1 h 162"/>
                  <a:gd name="T18" fmla="*/ 73 w 163"/>
                  <a:gd name="T19" fmla="*/ 0 h 162"/>
                  <a:gd name="T20" fmla="*/ 63 w 163"/>
                  <a:gd name="T21" fmla="*/ 0 h 162"/>
                  <a:gd name="T22" fmla="*/ 52 w 163"/>
                  <a:gd name="T23" fmla="*/ 0 h 162"/>
                  <a:gd name="T24" fmla="*/ 43 w 163"/>
                  <a:gd name="T25" fmla="*/ 1 h 162"/>
                  <a:gd name="T26" fmla="*/ 32 w 163"/>
                  <a:gd name="T27" fmla="*/ 2 h 162"/>
                  <a:gd name="T28" fmla="*/ 23 w 163"/>
                  <a:gd name="T29" fmla="*/ 3 h 162"/>
                  <a:gd name="T30" fmla="*/ 16 w 163"/>
                  <a:gd name="T31" fmla="*/ 5 h 162"/>
                  <a:gd name="T32" fmla="*/ 10 w 163"/>
                  <a:gd name="T33" fmla="*/ 7 h 162"/>
                  <a:gd name="T34" fmla="*/ 5 w 163"/>
                  <a:gd name="T35" fmla="*/ 8 h 162"/>
                  <a:gd name="T36" fmla="*/ 1 w 163"/>
                  <a:gd name="T37" fmla="*/ 11 h 162"/>
                  <a:gd name="T38" fmla="*/ 0 w 163"/>
                  <a:gd name="T39" fmla="*/ 13 h 162"/>
                  <a:gd name="T40" fmla="*/ 0 w 163"/>
                  <a:gd name="T41" fmla="*/ 15 h 162"/>
                  <a:gd name="T42" fmla="*/ 1 w 163"/>
                  <a:gd name="T43" fmla="*/ 17 h 162"/>
                  <a:gd name="T44" fmla="*/ 5 w 163"/>
                  <a:gd name="T45" fmla="*/ 19 h 162"/>
                  <a:gd name="T46" fmla="*/ 10 w 163"/>
                  <a:gd name="T47" fmla="*/ 21 h 162"/>
                  <a:gd name="T48" fmla="*/ 16 w 163"/>
                  <a:gd name="T49" fmla="*/ 23 h 162"/>
                  <a:gd name="T50" fmla="*/ 23 w 163"/>
                  <a:gd name="T51" fmla="*/ 25 h 162"/>
                  <a:gd name="T52" fmla="*/ 32 w 163"/>
                  <a:gd name="T53" fmla="*/ 26 h 162"/>
                  <a:gd name="T54" fmla="*/ 43 w 163"/>
                  <a:gd name="T55" fmla="*/ 27 h 162"/>
                  <a:gd name="T56" fmla="*/ 53 w 163"/>
                  <a:gd name="T57" fmla="*/ 28 h 162"/>
                  <a:gd name="T58" fmla="*/ 63 w 163"/>
                  <a:gd name="T59" fmla="*/ 28 h 162"/>
                  <a:gd name="T60" fmla="*/ 75 w 163"/>
                  <a:gd name="T61" fmla="*/ 28 h 162"/>
                  <a:gd name="T62" fmla="*/ 84 w 163"/>
                  <a:gd name="T63" fmla="*/ 27 h 162"/>
                  <a:gd name="T64" fmla="*/ 93 w 163"/>
                  <a:gd name="T65" fmla="*/ 27 h 162"/>
                  <a:gd name="T66" fmla="*/ 103 w 163"/>
                  <a:gd name="T67" fmla="*/ 25 h 162"/>
                  <a:gd name="T68" fmla="*/ 112 w 163"/>
                  <a:gd name="T69" fmla="*/ 24 h 162"/>
                  <a:gd name="T70" fmla="*/ 118 w 163"/>
                  <a:gd name="T71" fmla="*/ 22 h 162"/>
                  <a:gd name="T72" fmla="*/ 125 w 163"/>
                  <a:gd name="T73" fmla="*/ 20 h 162"/>
                  <a:gd name="T74" fmla="*/ 128 w 163"/>
                  <a:gd name="T75" fmla="*/ 18 h 162"/>
                  <a:gd name="T76" fmla="*/ 131 w 163"/>
                  <a:gd name="T77" fmla="*/ 16 h 162"/>
                  <a:gd name="T78" fmla="*/ 131 w 163"/>
                  <a:gd name="T79" fmla="*/ 14 h 162"/>
                  <a:gd name="T80" fmla="*/ 131 w 163"/>
                  <a:gd name="T81" fmla="*/ 14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3" h="162">
                    <a:moveTo>
                      <a:pt x="163" y="81"/>
                    </a:moveTo>
                    <a:lnTo>
                      <a:pt x="163" y="69"/>
                    </a:lnTo>
                    <a:lnTo>
                      <a:pt x="159" y="55"/>
                    </a:lnTo>
                    <a:lnTo>
                      <a:pt x="155" y="44"/>
                    </a:lnTo>
                    <a:lnTo>
                      <a:pt x="147" y="33"/>
                    </a:lnTo>
                    <a:lnTo>
                      <a:pt x="139" y="24"/>
                    </a:lnTo>
                    <a:lnTo>
                      <a:pt x="127" y="14"/>
                    </a:lnTo>
                    <a:lnTo>
                      <a:pt x="116" y="8"/>
                    </a:lnTo>
                    <a:lnTo>
                      <a:pt x="105" y="4"/>
                    </a:lnTo>
                    <a:lnTo>
                      <a:pt x="91" y="2"/>
                    </a:lnTo>
                    <a:lnTo>
                      <a:pt x="78" y="0"/>
                    </a:lnTo>
                    <a:lnTo>
                      <a:pt x="65" y="2"/>
                    </a:lnTo>
                    <a:lnTo>
                      <a:pt x="53" y="6"/>
                    </a:lnTo>
                    <a:lnTo>
                      <a:pt x="40" y="12"/>
                    </a:lnTo>
                    <a:lnTo>
                      <a:pt x="29" y="20"/>
                    </a:lnTo>
                    <a:lnTo>
                      <a:pt x="20" y="27"/>
                    </a:lnTo>
                    <a:lnTo>
                      <a:pt x="12" y="39"/>
                    </a:lnTo>
                    <a:lnTo>
                      <a:pt x="6" y="49"/>
                    </a:lnTo>
                    <a:lnTo>
                      <a:pt x="1" y="63"/>
                    </a:lnTo>
                    <a:lnTo>
                      <a:pt x="0" y="75"/>
                    </a:lnTo>
                    <a:lnTo>
                      <a:pt x="0" y="87"/>
                    </a:lnTo>
                    <a:lnTo>
                      <a:pt x="1" y="100"/>
                    </a:lnTo>
                    <a:lnTo>
                      <a:pt x="6" y="112"/>
                    </a:lnTo>
                    <a:lnTo>
                      <a:pt x="12" y="124"/>
                    </a:lnTo>
                    <a:lnTo>
                      <a:pt x="20" y="134"/>
                    </a:lnTo>
                    <a:lnTo>
                      <a:pt x="29" y="144"/>
                    </a:lnTo>
                    <a:lnTo>
                      <a:pt x="40" y="152"/>
                    </a:lnTo>
                    <a:lnTo>
                      <a:pt x="53" y="156"/>
                    </a:lnTo>
                    <a:lnTo>
                      <a:pt x="66" y="160"/>
                    </a:lnTo>
                    <a:lnTo>
                      <a:pt x="78" y="162"/>
                    </a:lnTo>
                    <a:lnTo>
                      <a:pt x="93" y="162"/>
                    </a:lnTo>
                    <a:lnTo>
                      <a:pt x="105" y="158"/>
                    </a:lnTo>
                    <a:lnTo>
                      <a:pt x="116" y="154"/>
                    </a:lnTo>
                    <a:lnTo>
                      <a:pt x="128" y="146"/>
                    </a:lnTo>
                    <a:lnTo>
                      <a:pt x="139" y="138"/>
                    </a:lnTo>
                    <a:lnTo>
                      <a:pt x="147" y="128"/>
                    </a:lnTo>
                    <a:lnTo>
                      <a:pt x="155" y="118"/>
                    </a:lnTo>
                    <a:lnTo>
                      <a:pt x="159" y="105"/>
                    </a:lnTo>
                    <a:lnTo>
                      <a:pt x="163" y="93"/>
                    </a:lnTo>
                    <a:lnTo>
                      <a:pt x="163" y="81"/>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299" name="Freeform 139">
                <a:extLst>
                  <a:ext uri="{FF2B5EF4-FFF2-40B4-BE49-F238E27FC236}">
                    <a16:creationId xmlns:a16="http://schemas.microsoft.com/office/drawing/2014/main" id="{AF6405F7-F1D8-42F7-A26A-67BB6710EB78}"/>
                  </a:ext>
                </a:extLst>
              </p:cNvPr>
              <p:cNvSpPr>
                <a:spLocks/>
              </p:cNvSpPr>
              <p:nvPr/>
            </p:nvSpPr>
            <p:spPr bwMode="auto">
              <a:xfrm>
                <a:off x="352" y="3713"/>
                <a:ext cx="4336" cy="29"/>
              </a:xfrm>
              <a:custGeom>
                <a:avLst/>
                <a:gdLst>
                  <a:gd name="T0" fmla="*/ 4336 w 5295"/>
                  <a:gd name="T1" fmla="*/ 29 h 171"/>
                  <a:gd name="T2" fmla="*/ 3747 w 5295"/>
                  <a:gd name="T3" fmla="*/ 23 h 171"/>
                  <a:gd name="T4" fmla="*/ 2608 w 5295"/>
                  <a:gd name="T5" fmla="*/ 10 h 171"/>
                  <a:gd name="T6" fmla="*/ 1744 w 5295"/>
                  <a:gd name="T7" fmla="*/ 2 h 171"/>
                  <a:gd name="T8" fmla="*/ 1364 w 5295"/>
                  <a:gd name="T9" fmla="*/ 0 h 171"/>
                  <a:gd name="T10" fmla="*/ 916 w 5295"/>
                  <a:gd name="T11" fmla="*/ 4 h 171"/>
                  <a:gd name="T12" fmla="*/ 0 w 5295"/>
                  <a:gd name="T13" fmla="*/ 16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95" h="171">
                    <a:moveTo>
                      <a:pt x="5295" y="171"/>
                    </a:moveTo>
                    <a:lnTo>
                      <a:pt x="4576" y="134"/>
                    </a:lnTo>
                    <a:lnTo>
                      <a:pt x="3185" y="59"/>
                    </a:lnTo>
                    <a:lnTo>
                      <a:pt x="2130" y="10"/>
                    </a:lnTo>
                    <a:lnTo>
                      <a:pt x="1666" y="0"/>
                    </a:lnTo>
                    <a:lnTo>
                      <a:pt x="1119" y="24"/>
                    </a:lnTo>
                    <a:lnTo>
                      <a:pt x="0" y="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00" name="Freeform 140">
                <a:extLst>
                  <a:ext uri="{FF2B5EF4-FFF2-40B4-BE49-F238E27FC236}">
                    <a16:creationId xmlns:a16="http://schemas.microsoft.com/office/drawing/2014/main" id="{C20C785F-A6DC-4D21-978A-94BAB4DF6B39}"/>
                  </a:ext>
                </a:extLst>
              </p:cNvPr>
              <p:cNvSpPr>
                <a:spLocks/>
              </p:cNvSpPr>
              <p:nvPr/>
            </p:nvSpPr>
            <p:spPr bwMode="auto">
              <a:xfrm>
                <a:off x="352" y="3703"/>
                <a:ext cx="4336" cy="30"/>
              </a:xfrm>
              <a:custGeom>
                <a:avLst/>
                <a:gdLst>
                  <a:gd name="T0" fmla="*/ 4336 w 5298"/>
                  <a:gd name="T1" fmla="*/ 30 h 184"/>
                  <a:gd name="T2" fmla="*/ 1417 w 5298"/>
                  <a:gd name="T3" fmla="*/ 0 h 184"/>
                  <a:gd name="T4" fmla="*/ 952 w 5298"/>
                  <a:gd name="T5" fmla="*/ 2 h 184"/>
                  <a:gd name="T6" fmla="*/ 0 w 5298"/>
                  <a:gd name="T7" fmla="*/ 8 h 1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98" h="184">
                    <a:moveTo>
                      <a:pt x="5298" y="184"/>
                    </a:moveTo>
                    <a:lnTo>
                      <a:pt x="1731" y="0"/>
                    </a:lnTo>
                    <a:lnTo>
                      <a:pt x="1163" y="12"/>
                    </a:lnTo>
                    <a:lnTo>
                      <a:pt x="0" y="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01" name="Freeform 141">
                <a:extLst>
                  <a:ext uri="{FF2B5EF4-FFF2-40B4-BE49-F238E27FC236}">
                    <a16:creationId xmlns:a16="http://schemas.microsoft.com/office/drawing/2014/main" id="{3512990E-4ECB-4864-AAC1-71D50A6B88E6}"/>
                  </a:ext>
                </a:extLst>
              </p:cNvPr>
              <p:cNvSpPr>
                <a:spLocks/>
              </p:cNvSpPr>
              <p:nvPr/>
            </p:nvSpPr>
            <p:spPr bwMode="auto">
              <a:xfrm>
                <a:off x="1028" y="3653"/>
                <a:ext cx="3660" cy="72"/>
              </a:xfrm>
              <a:custGeom>
                <a:avLst/>
                <a:gdLst>
                  <a:gd name="T0" fmla="*/ 3660 w 4473"/>
                  <a:gd name="T1" fmla="*/ 72 h 434"/>
                  <a:gd name="T2" fmla="*/ 708 w 4473"/>
                  <a:gd name="T3" fmla="*/ 39 h 434"/>
                  <a:gd name="T4" fmla="*/ 0 w 4473"/>
                  <a:gd name="T5" fmla="*/ 27 h 434"/>
                  <a:gd name="T6" fmla="*/ 948 w 4473"/>
                  <a:gd name="T7" fmla="*/ 10 h 434"/>
                  <a:gd name="T8" fmla="*/ 2055 w 4473"/>
                  <a:gd name="T9" fmla="*/ 4 h 434"/>
                  <a:gd name="T10" fmla="*/ 3244 w 4473"/>
                  <a:gd name="T11" fmla="*/ 0 h 434"/>
                  <a:gd name="T12" fmla="*/ 3658 w 4473"/>
                  <a:gd name="T13" fmla="*/ 1 h 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3" h="434">
                    <a:moveTo>
                      <a:pt x="4473" y="434"/>
                    </a:moveTo>
                    <a:lnTo>
                      <a:pt x="865" y="234"/>
                    </a:lnTo>
                    <a:lnTo>
                      <a:pt x="0" y="161"/>
                    </a:lnTo>
                    <a:lnTo>
                      <a:pt x="1159" y="61"/>
                    </a:lnTo>
                    <a:lnTo>
                      <a:pt x="2512" y="24"/>
                    </a:lnTo>
                    <a:lnTo>
                      <a:pt x="3964" y="0"/>
                    </a:lnTo>
                    <a:lnTo>
                      <a:pt x="447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02" name="Freeform 142">
                <a:extLst>
                  <a:ext uri="{FF2B5EF4-FFF2-40B4-BE49-F238E27FC236}">
                    <a16:creationId xmlns:a16="http://schemas.microsoft.com/office/drawing/2014/main" id="{2EFF07F0-85D8-4389-A212-575891A10EA8}"/>
                  </a:ext>
                </a:extLst>
              </p:cNvPr>
              <p:cNvSpPr>
                <a:spLocks/>
              </p:cNvSpPr>
              <p:nvPr/>
            </p:nvSpPr>
            <p:spPr bwMode="auto">
              <a:xfrm>
                <a:off x="1769" y="3661"/>
                <a:ext cx="2919" cy="58"/>
              </a:xfrm>
              <a:custGeom>
                <a:avLst/>
                <a:gdLst>
                  <a:gd name="T0" fmla="*/ 2919 w 3567"/>
                  <a:gd name="T1" fmla="*/ 58 h 348"/>
                  <a:gd name="T2" fmla="*/ 690 w 3567"/>
                  <a:gd name="T3" fmla="*/ 31 h 348"/>
                  <a:gd name="T4" fmla="*/ 0 w 3567"/>
                  <a:gd name="T5" fmla="*/ 19 h 348"/>
                  <a:gd name="T6" fmla="*/ 1244 w 3567"/>
                  <a:gd name="T7" fmla="*/ 6 h 348"/>
                  <a:gd name="T8" fmla="*/ 2260 w 3567"/>
                  <a:gd name="T9" fmla="*/ 0 h 348"/>
                  <a:gd name="T10" fmla="*/ 2917 w 3567"/>
                  <a:gd name="T11" fmla="*/ 0 h 3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7" h="348">
                    <a:moveTo>
                      <a:pt x="3567" y="348"/>
                    </a:moveTo>
                    <a:lnTo>
                      <a:pt x="843" y="185"/>
                    </a:lnTo>
                    <a:lnTo>
                      <a:pt x="0" y="112"/>
                    </a:lnTo>
                    <a:lnTo>
                      <a:pt x="1520" y="38"/>
                    </a:lnTo>
                    <a:lnTo>
                      <a:pt x="2762" y="0"/>
                    </a:lnTo>
                    <a:lnTo>
                      <a:pt x="356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03" name="Freeform 143">
                <a:extLst>
                  <a:ext uri="{FF2B5EF4-FFF2-40B4-BE49-F238E27FC236}">
                    <a16:creationId xmlns:a16="http://schemas.microsoft.com/office/drawing/2014/main" id="{4F2B0C42-093B-4525-A130-C3FD29389991}"/>
                  </a:ext>
                </a:extLst>
              </p:cNvPr>
              <p:cNvSpPr>
                <a:spLocks/>
              </p:cNvSpPr>
              <p:nvPr/>
            </p:nvSpPr>
            <p:spPr bwMode="auto">
              <a:xfrm>
                <a:off x="2669" y="3671"/>
                <a:ext cx="2019" cy="42"/>
              </a:xfrm>
              <a:custGeom>
                <a:avLst/>
                <a:gdLst>
                  <a:gd name="T0" fmla="*/ 2019 w 2464"/>
                  <a:gd name="T1" fmla="*/ 42 h 251"/>
                  <a:gd name="T2" fmla="*/ 516 w 2464"/>
                  <a:gd name="T3" fmla="*/ 21 h 251"/>
                  <a:gd name="T4" fmla="*/ 0 w 2464"/>
                  <a:gd name="T5" fmla="*/ 8 h 251"/>
                  <a:gd name="T6" fmla="*/ 1000 w 2464"/>
                  <a:gd name="T7" fmla="*/ 0 h 251"/>
                  <a:gd name="T8" fmla="*/ 1674 w 2464"/>
                  <a:gd name="T9" fmla="*/ 0 h 251"/>
                  <a:gd name="T10" fmla="*/ 2019 w 2464"/>
                  <a:gd name="T11" fmla="*/ 2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64" h="251">
                    <a:moveTo>
                      <a:pt x="2464" y="251"/>
                    </a:moveTo>
                    <a:lnTo>
                      <a:pt x="630" y="124"/>
                    </a:lnTo>
                    <a:lnTo>
                      <a:pt x="0" y="50"/>
                    </a:lnTo>
                    <a:lnTo>
                      <a:pt x="1221" y="0"/>
                    </a:lnTo>
                    <a:lnTo>
                      <a:pt x="2043" y="0"/>
                    </a:lnTo>
                    <a:lnTo>
                      <a:pt x="246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04" name="Freeform 144">
                <a:extLst>
                  <a:ext uri="{FF2B5EF4-FFF2-40B4-BE49-F238E27FC236}">
                    <a16:creationId xmlns:a16="http://schemas.microsoft.com/office/drawing/2014/main" id="{4C09797E-596A-45BC-AD0B-80E23BF5EE87}"/>
                  </a:ext>
                </a:extLst>
              </p:cNvPr>
              <p:cNvSpPr>
                <a:spLocks/>
              </p:cNvSpPr>
              <p:nvPr/>
            </p:nvSpPr>
            <p:spPr bwMode="auto">
              <a:xfrm>
                <a:off x="3374" y="3680"/>
                <a:ext cx="1314" cy="27"/>
              </a:xfrm>
              <a:custGeom>
                <a:avLst/>
                <a:gdLst>
                  <a:gd name="T0" fmla="*/ 1314 w 1601"/>
                  <a:gd name="T1" fmla="*/ 27 h 162"/>
                  <a:gd name="T2" fmla="*/ 227 w 1601"/>
                  <a:gd name="T3" fmla="*/ 9 h 162"/>
                  <a:gd name="T4" fmla="*/ 0 w 1601"/>
                  <a:gd name="T5" fmla="*/ 4 h 162"/>
                  <a:gd name="T6" fmla="*/ 675 w 1601"/>
                  <a:gd name="T7" fmla="*/ 0 h 162"/>
                  <a:gd name="T8" fmla="*/ 1210 w 1601"/>
                  <a:gd name="T9" fmla="*/ 4 h 162"/>
                  <a:gd name="T10" fmla="*/ 1314 w 1601"/>
                  <a:gd name="T11" fmla="*/ 6 h 1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1" h="162">
                    <a:moveTo>
                      <a:pt x="1601" y="162"/>
                    </a:moveTo>
                    <a:lnTo>
                      <a:pt x="276" y="52"/>
                    </a:lnTo>
                    <a:lnTo>
                      <a:pt x="0" y="25"/>
                    </a:lnTo>
                    <a:lnTo>
                      <a:pt x="822" y="0"/>
                    </a:lnTo>
                    <a:lnTo>
                      <a:pt x="1474" y="25"/>
                    </a:lnTo>
                    <a:lnTo>
                      <a:pt x="1601" y="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05" name="Freeform 145">
                <a:extLst>
                  <a:ext uri="{FF2B5EF4-FFF2-40B4-BE49-F238E27FC236}">
                    <a16:creationId xmlns:a16="http://schemas.microsoft.com/office/drawing/2014/main" id="{38CBEF12-68E6-493B-864F-8C9BABD8343A}"/>
                  </a:ext>
                </a:extLst>
              </p:cNvPr>
              <p:cNvSpPr>
                <a:spLocks/>
              </p:cNvSpPr>
              <p:nvPr/>
            </p:nvSpPr>
            <p:spPr bwMode="auto">
              <a:xfrm>
                <a:off x="352" y="3641"/>
                <a:ext cx="4336" cy="37"/>
              </a:xfrm>
              <a:custGeom>
                <a:avLst/>
                <a:gdLst>
                  <a:gd name="T0" fmla="*/ 0 w 5295"/>
                  <a:gd name="T1" fmla="*/ 37 h 221"/>
                  <a:gd name="T2" fmla="*/ 676 w 5295"/>
                  <a:gd name="T3" fmla="*/ 31 h 221"/>
                  <a:gd name="T4" fmla="*/ 1488 w 5295"/>
                  <a:gd name="T5" fmla="*/ 16 h 221"/>
                  <a:gd name="T6" fmla="*/ 3127 w 5295"/>
                  <a:gd name="T7" fmla="*/ 0 h 221"/>
                  <a:gd name="T8" fmla="*/ 3991 w 5295"/>
                  <a:gd name="T9" fmla="*/ 0 h 221"/>
                  <a:gd name="T10" fmla="*/ 4336 w 5295"/>
                  <a:gd name="T11" fmla="*/ 4 h 2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95" h="221">
                    <a:moveTo>
                      <a:pt x="0" y="221"/>
                    </a:moveTo>
                    <a:lnTo>
                      <a:pt x="825" y="183"/>
                    </a:lnTo>
                    <a:lnTo>
                      <a:pt x="1817" y="98"/>
                    </a:lnTo>
                    <a:lnTo>
                      <a:pt x="3818" y="0"/>
                    </a:lnTo>
                    <a:lnTo>
                      <a:pt x="4874" y="0"/>
                    </a:lnTo>
                    <a:lnTo>
                      <a:pt x="5295" y="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06" name="Freeform 146">
                <a:extLst>
                  <a:ext uri="{FF2B5EF4-FFF2-40B4-BE49-F238E27FC236}">
                    <a16:creationId xmlns:a16="http://schemas.microsoft.com/office/drawing/2014/main" id="{B9C096CF-4E57-4B06-8737-A15DDB510758}"/>
                  </a:ext>
                </a:extLst>
              </p:cNvPr>
              <p:cNvSpPr>
                <a:spLocks/>
              </p:cNvSpPr>
              <p:nvPr/>
            </p:nvSpPr>
            <p:spPr bwMode="auto">
              <a:xfrm>
                <a:off x="352" y="3617"/>
                <a:ext cx="4336" cy="52"/>
              </a:xfrm>
              <a:custGeom>
                <a:avLst/>
                <a:gdLst>
                  <a:gd name="T0" fmla="*/ 0 w 5295"/>
                  <a:gd name="T1" fmla="*/ 52 h 311"/>
                  <a:gd name="T2" fmla="*/ 1090 w 5295"/>
                  <a:gd name="T3" fmla="*/ 36 h 311"/>
                  <a:gd name="T4" fmla="*/ 2318 w 5295"/>
                  <a:gd name="T5" fmla="*/ 14 h 311"/>
                  <a:gd name="T6" fmla="*/ 3008 w 5295"/>
                  <a:gd name="T7" fmla="*/ 7 h 311"/>
                  <a:gd name="T8" fmla="*/ 3630 w 5295"/>
                  <a:gd name="T9" fmla="*/ 0 h 311"/>
                  <a:gd name="T10" fmla="*/ 4061 w 5295"/>
                  <a:gd name="T11" fmla="*/ 0 h 311"/>
                  <a:gd name="T12" fmla="*/ 4336 w 5295"/>
                  <a:gd name="T13" fmla="*/ 0 h 3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95" h="311">
                    <a:moveTo>
                      <a:pt x="0" y="311"/>
                    </a:moveTo>
                    <a:lnTo>
                      <a:pt x="1331" y="213"/>
                    </a:lnTo>
                    <a:lnTo>
                      <a:pt x="2831" y="86"/>
                    </a:lnTo>
                    <a:lnTo>
                      <a:pt x="3673" y="39"/>
                    </a:lnTo>
                    <a:lnTo>
                      <a:pt x="4433" y="0"/>
                    </a:lnTo>
                    <a:lnTo>
                      <a:pt x="4959" y="0"/>
                    </a:lnTo>
                    <a:lnTo>
                      <a:pt x="529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07" name="Freeform 147">
                <a:extLst>
                  <a:ext uri="{FF2B5EF4-FFF2-40B4-BE49-F238E27FC236}">
                    <a16:creationId xmlns:a16="http://schemas.microsoft.com/office/drawing/2014/main" id="{03D61723-7B81-44CD-86A6-677DF75562AE}"/>
                  </a:ext>
                </a:extLst>
              </p:cNvPr>
              <p:cNvSpPr>
                <a:spLocks/>
              </p:cNvSpPr>
              <p:nvPr/>
            </p:nvSpPr>
            <p:spPr bwMode="auto">
              <a:xfrm>
                <a:off x="352" y="3595"/>
                <a:ext cx="4336" cy="68"/>
              </a:xfrm>
              <a:custGeom>
                <a:avLst/>
                <a:gdLst>
                  <a:gd name="T0" fmla="*/ 0 w 5295"/>
                  <a:gd name="T1" fmla="*/ 68 h 408"/>
                  <a:gd name="T2" fmla="*/ 1315 w 5295"/>
                  <a:gd name="T3" fmla="*/ 46 h 408"/>
                  <a:gd name="T4" fmla="*/ 2522 w 5295"/>
                  <a:gd name="T5" fmla="*/ 21 h 408"/>
                  <a:gd name="T6" fmla="*/ 3198 w 5295"/>
                  <a:gd name="T7" fmla="*/ 10 h 408"/>
                  <a:gd name="T8" fmla="*/ 3630 w 5295"/>
                  <a:gd name="T9" fmla="*/ 4 h 408"/>
                  <a:gd name="T10" fmla="*/ 4336 w 5295"/>
                  <a:gd name="T11" fmla="*/ 0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95" h="408">
                    <a:moveTo>
                      <a:pt x="0" y="408"/>
                    </a:moveTo>
                    <a:lnTo>
                      <a:pt x="1606" y="274"/>
                    </a:lnTo>
                    <a:lnTo>
                      <a:pt x="3080" y="124"/>
                    </a:lnTo>
                    <a:lnTo>
                      <a:pt x="3905" y="61"/>
                    </a:lnTo>
                    <a:lnTo>
                      <a:pt x="4433" y="23"/>
                    </a:lnTo>
                    <a:lnTo>
                      <a:pt x="529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08" name="Freeform 148">
                <a:extLst>
                  <a:ext uri="{FF2B5EF4-FFF2-40B4-BE49-F238E27FC236}">
                    <a16:creationId xmlns:a16="http://schemas.microsoft.com/office/drawing/2014/main" id="{3EEB4C7E-FFB3-4C87-AE59-3130538A1288}"/>
                  </a:ext>
                </a:extLst>
              </p:cNvPr>
              <p:cNvSpPr>
                <a:spLocks/>
              </p:cNvSpPr>
              <p:nvPr/>
            </p:nvSpPr>
            <p:spPr bwMode="auto">
              <a:xfrm>
                <a:off x="352" y="3574"/>
                <a:ext cx="3918" cy="83"/>
              </a:xfrm>
              <a:custGeom>
                <a:avLst/>
                <a:gdLst>
                  <a:gd name="T0" fmla="*/ 0 w 4789"/>
                  <a:gd name="T1" fmla="*/ 83 h 497"/>
                  <a:gd name="T2" fmla="*/ 1329 w 4789"/>
                  <a:gd name="T3" fmla="*/ 56 h 497"/>
                  <a:gd name="T4" fmla="*/ 2591 w 4789"/>
                  <a:gd name="T5" fmla="*/ 27 h 497"/>
                  <a:gd name="T6" fmla="*/ 3124 w 4789"/>
                  <a:gd name="T7" fmla="*/ 14 h 497"/>
                  <a:gd name="T8" fmla="*/ 3520 w 4789"/>
                  <a:gd name="T9" fmla="*/ 6 h 497"/>
                  <a:gd name="T10" fmla="*/ 3918 w 4789"/>
                  <a:gd name="T11" fmla="*/ 0 h 4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9" h="497">
                    <a:moveTo>
                      <a:pt x="0" y="497"/>
                    </a:moveTo>
                    <a:lnTo>
                      <a:pt x="1625" y="335"/>
                    </a:lnTo>
                    <a:lnTo>
                      <a:pt x="3167" y="159"/>
                    </a:lnTo>
                    <a:lnTo>
                      <a:pt x="3818" y="86"/>
                    </a:lnTo>
                    <a:lnTo>
                      <a:pt x="4303" y="35"/>
                    </a:lnTo>
                    <a:lnTo>
                      <a:pt x="478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09" name="Freeform 149">
                <a:extLst>
                  <a:ext uri="{FF2B5EF4-FFF2-40B4-BE49-F238E27FC236}">
                    <a16:creationId xmlns:a16="http://schemas.microsoft.com/office/drawing/2014/main" id="{273CDFA4-08E1-45E6-A374-33018EC0DC27}"/>
                  </a:ext>
                </a:extLst>
              </p:cNvPr>
              <p:cNvSpPr>
                <a:spLocks/>
              </p:cNvSpPr>
              <p:nvPr/>
            </p:nvSpPr>
            <p:spPr bwMode="auto">
              <a:xfrm>
                <a:off x="352" y="3564"/>
                <a:ext cx="2125" cy="43"/>
              </a:xfrm>
              <a:custGeom>
                <a:avLst/>
                <a:gdLst>
                  <a:gd name="T0" fmla="*/ 1712 w 2595"/>
                  <a:gd name="T1" fmla="*/ 14 h 260"/>
                  <a:gd name="T2" fmla="*/ 1641 w 2595"/>
                  <a:gd name="T3" fmla="*/ 14 h 260"/>
                  <a:gd name="T4" fmla="*/ 1575 w 2595"/>
                  <a:gd name="T5" fmla="*/ 10 h 260"/>
                  <a:gd name="T6" fmla="*/ 1676 w 2595"/>
                  <a:gd name="T7" fmla="*/ 6 h 260"/>
                  <a:gd name="T8" fmla="*/ 1800 w 2595"/>
                  <a:gd name="T9" fmla="*/ 10 h 260"/>
                  <a:gd name="T10" fmla="*/ 1849 w 2595"/>
                  <a:gd name="T11" fmla="*/ 14 h 260"/>
                  <a:gd name="T12" fmla="*/ 1659 w 2595"/>
                  <a:gd name="T13" fmla="*/ 20 h 260"/>
                  <a:gd name="T14" fmla="*/ 1506 w 2595"/>
                  <a:gd name="T15" fmla="*/ 18 h 260"/>
                  <a:gd name="T16" fmla="*/ 1349 w 2595"/>
                  <a:gd name="T17" fmla="*/ 14 h 260"/>
                  <a:gd name="T18" fmla="*/ 1575 w 2595"/>
                  <a:gd name="T19" fmla="*/ 2 h 260"/>
                  <a:gd name="T20" fmla="*/ 1745 w 2595"/>
                  <a:gd name="T21" fmla="*/ 0 h 260"/>
                  <a:gd name="T22" fmla="*/ 1969 w 2595"/>
                  <a:gd name="T23" fmla="*/ 6 h 260"/>
                  <a:gd name="T24" fmla="*/ 2125 w 2595"/>
                  <a:gd name="T25" fmla="*/ 10 h 260"/>
                  <a:gd name="T26" fmla="*/ 1833 w 2595"/>
                  <a:gd name="T27" fmla="*/ 26 h 260"/>
                  <a:gd name="T28" fmla="*/ 1608 w 2595"/>
                  <a:gd name="T29" fmla="*/ 29 h 260"/>
                  <a:gd name="T30" fmla="*/ 1331 w 2595"/>
                  <a:gd name="T31" fmla="*/ 31 h 260"/>
                  <a:gd name="T32" fmla="*/ 797 w 2595"/>
                  <a:gd name="T33" fmla="*/ 29 h 260"/>
                  <a:gd name="T34" fmla="*/ 139 w 2595"/>
                  <a:gd name="T35" fmla="*/ 37 h 260"/>
                  <a:gd name="T36" fmla="*/ 0 w 2595"/>
                  <a:gd name="T37" fmla="*/ 43 h 2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95" h="260">
                    <a:moveTo>
                      <a:pt x="2091" y="86"/>
                    </a:moveTo>
                    <a:lnTo>
                      <a:pt x="2004" y="86"/>
                    </a:lnTo>
                    <a:lnTo>
                      <a:pt x="1923" y="61"/>
                    </a:lnTo>
                    <a:lnTo>
                      <a:pt x="2047" y="35"/>
                    </a:lnTo>
                    <a:lnTo>
                      <a:pt x="2198" y="61"/>
                    </a:lnTo>
                    <a:lnTo>
                      <a:pt x="2258" y="86"/>
                    </a:lnTo>
                    <a:lnTo>
                      <a:pt x="2026" y="122"/>
                    </a:lnTo>
                    <a:lnTo>
                      <a:pt x="1839" y="110"/>
                    </a:lnTo>
                    <a:lnTo>
                      <a:pt x="1647" y="86"/>
                    </a:lnTo>
                    <a:lnTo>
                      <a:pt x="1923" y="11"/>
                    </a:lnTo>
                    <a:lnTo>
                      <a:pt x="2131" y="0"/>
                    </a:lnTo>
                    <a:lnTo>
                      <a:pt x="2405" y="35"/>
                    </a:lnTo>
                    <a:lnTo>
                      <a:pt x="2595" y="61"/>
                    </a:lnTo>
                    <a:lnTo>
                      <a:pt x="2238" y="159"/>
                    </a:lnTo>
                    <a:lnTo>
                      <a:pt x="1964" y="174"/>
                    </a:lnTo>
                    <a:lnTo>
                      <a:pt x="1625" y="186"/>
                    </a:lnTo>
                    <a:lnTo>
                      <a:pt x="973" y="174"/>
                    </a:lnTo>
                    <a:lnTo>
                      <a:pt x="170" y="223"/>
                    </a:lnTo>
                    <a:lnTo>
                      <a:pt x="0" y="2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10" name="Freeform 150">
                <a:extLst>
                  <a:ext uri="{FF2B5EF4-FFF2-40B4-BE49-F238E27FC236}">
                    <a16:creationId xmlns:a16="http://schemas.microsoft.com/office/drawing/2014/main" id="{C3D17420-A487-4827-BA99-09B46DC823E0}"/>
                  </a:ext>
                </a:extLst>
              </p:cNvPr>
              <p:cNvSpPr>
                <a:spLocks/>
              </p:cNvSpPr>
              <p:nvPr/>
            </p:nvSpPr>
            <p:spPr bwMode="auto">
              <a:xfrm>
                <a:off x="352" y="3554"/>
                <a:ext cx="3767" cy="97"/>
              </a:xfrm>
              <a:custGeom>
                <a:avLst/>
                <a:gdLst>
                  <a:gd name="T0" fmla="*/ 0 w 4600"/>
                  <a:gd name="T1" fmla="*/ 97 h 584"/>
                  <a:gd name="T2" fmla="*/ 2093 w 4600"/>
                  <a:gd name="T3" fmla="*/ 46 h 584"/>
                  <a:gd name="T4" fmla="*/ 2955 w 4600"/>
                  <a:gd name="T5" fmla="*/ 21 h 584"/>
                  <a:gd name="T6" fmla="*/ 3767 w 4600"/>
                  <a:gd name="T7" fmla="*/ 0 h 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0" h="584">
                    <a:moveTo>
                      <a:pt x="0" y="584"/>
                    </a:moveTo>
                    <a:lnTo>
                      <a:pt x="2556" y="274"/>
                    </a:lnTo>
                    <a:lnTo>
                      <a:pt x="3608" y="124"/>
                    </a:lnTo>
                    <a:lnTo>
                      <a:pt x="460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11" name="Freeform 151">
                <a:extLst>
                  <a:ext uri="{FF2B5EF4-FFF2-40B4-BE49-F238E27FC236}">
                    <a16:creationId xmlns:a16="http://schemas.microsoft.com/office/drawing/2014/main" id="{0552A8C5-3522-44F1-B6B3-AF2C4BEBE259}"/>
                  </a:ext>
                </a:extLst>
              </p:cNvPr>
              <p:cNvSpPr>
                <a:spLocks/>
              </p:cNvSpPr>
              <p:nvPr/>
            </p:nvSpPr>
            <p:spPr bwMode="auto">
              <a:xfrm>
                <a:off x="352" y="3601"/>
                <a:ext cx="1519" cy="43"/>
              </a:xfrm>
              <a:custGeom>
                <a:avLst/>
                <a:gdLst>
                  <a:gd name="T0" fmla="*/ 0 w 1857"/>
                  <a:gd name="T1" fmla="*/ 43 h 258"/>
                  <a:gd name="T2" fmla="*/ 1089 w 1857"/>
                  <a:gd name="T3" fmla="*/ 11 h 258"/>
                  <a:gd name="T4" fmla="*/ 1519 w 1857"/>
                  <a:gd name="T5" fmla="*/ 0 h 258"/>
                  <a:gd name="T6" fmla="*/ 796 w 1857"/>
                  <a:gd name="T7" fmla="*/ 2 h 258"/>
                  <a:gd name="T8" fmla="*/ 416 w 1857"/>
                  <a:gd name="T9" fmla="*/ 8 h 258"/>
                  <a:gd name="T10" fmla="*/ 0 w 1857"/>
                  <a:gd name="T11" fmla="*/ 19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57" h="258">
                    <a:moveTo>
                      <a:pt x="0" y="258"/>
                    </a:moveTo>
                    <a:lnTo>
                      <a:pt x="1331" y="63"/>
                    </a:lnTo>
                    <a:lnTo>
                      <a:pt x="1857" y="0"/>
                    </a:lnTo>
                    <a:lnTo>
                      <a:pt x="973" y="14"/>
                    </a:lnTo>
                    <a:lnTo>
                      <a:pt x="508" y="48"/>
                    </a:lnTo>
                    <a:lnTo>
                      <a:pt x="0" y="1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12" name="Freeform 152">
                <a:extLst>
                  <a:ext uri="{FF2B5EF4-FFF2-40B4-BE49-F238E27FC236}">
                    <a16:creationId xmlns:a16="http://schemas.microsoft.com/office/drawing/2014/main" id="{34980E84-70F5-4547-858D-CBD79B23BE56}"/>
                  </a:ext>
                </a:extLst>
              </p:cNvPr>
              <p:cNvSpPr>
                <a:spLocks/>
              </p:cNvSpPr>
              <p:nvPr/>
            </p:nvSpPr>
            <p:spPr bwMode="auto">
              <a:xfrm>
                <a:off x="352" y="3554"/>
                <a:ext cx="3300" cy="41"/>
              </a:xfrm>
              <a:custGeom>
                <a:avLst/>
                <a:gdLst>
                  <a:gd name="T0" fmla="*/ 0 w 4030"/>
                  <a:gd name="T1" fmla="*/ 41 h 249"/>
                  <a:gd name="T2" fmla="*/ 571 w 4030"/>
                  <a:gd name="T3" fmla="*/ 30 h 249"/>
                  <a:gd name="T4" fmla="*/ 1178 w 4030"/>
                  <a:gd name="T5" fmla="*/ 20 h 249"/>
                  <a:gd name="T6" fmla="*/ 1470 w 4030"/>
                  <a:gd name="T7" fmla="*/ 10 h 249"/>
                  <a:gd name="T8" fmla="*/ 1729 w 4030"/>
                  <a:gd name="T9" fmla="*/ 4 h 249"/>
                  <a:gd name="T10" fmla="*/ 1902 w 4030"/>
                  <a:gd name="T11" fmla="*/ 4 h 249"/>
                  <a:gd name="T12" fmla="*/ 2263 w 4030"/>
                  <a:gd name="T13" fmla="*/ 10 h 249"/>
                  <a:gd name="T14" fmla="*/ 2680 w 4030"/>
                  <a:gd name="T15" fmla="*/ 10 h 249"/>
                  <a:gd name="T16" fmla="*/ 3112 w 4030"/>
                  <a:gd name="T17" fmla="*/ 4 h 249"/>
                  <a:gd name="T18" fmla="*/ 3300 w 4030"/>
                  <a:gd name="T19" fmla="*/ 0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30" h="249">
                    <a:moveTo>
                      <a:pt x="0" y="249"/>
                    </a:moveTo>
                    <a:lnTo>
                      <a:pt x="697" y="185"/>
                    </a:lnTo>
                    <a:lnTo>
                      <a:pt x="1438" y="124"/>
                    </a:lnTo>
                    <a:lnTo>
                      <a:pt x="1795" y="63"/>
                    </a:lnTo>
                    <a:lnTo>
                      <a:pt x="2111" y="25"/>
                    </a:lnTo>
                    <a:lnTo>
                      <a:pt x="2323" y="25"/>
                    </a:lnTo>
                    <a:lnTo>
                      <a:pt x="2764" y="61"/>
                    </a:lnTo>
                    <a:lnTo>
                      <a:pt x="3273" y="61"/>
                    </a:lnTo>
                    <a:lnTo>
                      <a:pt x="3800" y="25"/>
                    </a:lnTo>
                    <a:lnTo>
                      <a:pt x="403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13" name="Freeform 153">
                <a:extLst>
                  <a:ext uri="{FF2B5EF4-FFF2-40B4-BE49-F238E27FC236}">
                    <a16:creationId xmlns:a16="http://schemas.microsoft.com/office/drawing/2014/main" id="{0026F95A-831D-4B9C-AEBF-112341612926}"/>
                  </a:ext>
                </a:extLst>
              </p:cNvPr>
              <p:cNvSpPr>
                <a:spLocks/>
              </p:cNvSpPr>
              <p:nvPr/>
            </p:nvSpPr>
            <p:spPr bwMode="auto">
              <a:xfrm>
                <a:off x="352" y="3556"/>
                <a:ext cx="1450" cy="33"/>
              </a:xfrm>
              <a:custGeom>
                <a:avLst/>
                <a:gdLst>
                  <a:gd name="T0" fmla="*/ 0 w 1774"/>
                  <a:gd name="T1" fmla="*/ 33 h 201"/>
                  <a:gd name="T2" fmla="*/ 520 w 1774"/>
                  <a:gd name="T3" fmla="*/ 21 h 201"/>
                  <a:gd name="T4" fmla="*/ 1157 w 1774"/>
                  <a:gd name="T5" fmla="*/ 4 h 201"/>
                  <a:gd name="T6" fmla="*/ 1450 w 1774"/>
                  <a:gd name="T7" fmla="*/ 0 h 2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74" h="201">
                    <a:moveTo>
                      <a:pt x="0" y="201"/>
                    </a:moveTo>
                    <a:lnTo>
                      <a:pt x="636" y="125"/>
                    </a:lnTo>
                    <a:lnTo>
                      <a:pt x="1415" y="23"/>
                    </a:lnTo>
                    <a:lnTo>
                      <a:pt x="177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14" name="Line 154">
                <a:extLst>
                  <a:ext uri="{FF2B5EF4-FFF2-40B4-BE49-F238E27FC236}">
                    <a16:creationId xmlns:a16="http://schemas.microsoft.com/office/drawing/2014/main" id="{ED789BD0-27BF-431E-896D-60739BD3B0AB}"/>
                  </a:ext>
                </a:extLst>
              </p:cNvPr>
              <p:cNvSpPr>
                <a:spLocks noChangeShapeType="1"/>
              </p:cNvSpPr>
              <p:nvPr/>
            </p:nvSpPr>
            <p:spPr bwMode="auto">
              <a:xfrm flipV="1">
                <a:off x="635" y="3558"/>
                <a:ext cx="446"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15" name="Freeform 155">
                <a:extLst>
                  <a:ext uri="{FF2B5EF4-FFF2-40B4-BE49-F238E27FC236}">
                    <a16:creationId xmlns:a16="http://schemas.microsoft.com/office/drawing/2014/main" id="{660614BC-8BB2-4EAB-B673-ACAFBDF4E957}"/>
                  </a:ext>
                </a:extLst>
              </p:cNvPr>
              <p:cNvSpPr>
                <a:spLocks/>
              </p:cNvSpPr>
              <p:nvPr/>
            </p:nvSpPr>
            <p:spPr bwMode="auto">
              <a:xfrm>
                <a:off x="352" y="3723"/>
                <a:ext cx="4336" cy="37"/>
              </a:xfrm>
              <a:custGeom>
                <a:avLst/>
                <a:gdLst>
                  <a:gd name="T0" fmla="*/ 0 w 5295"/>
                  <a:gd name="T1" fmla="*/ 27 h 221"/>
                  <a:gd name="T2" fmla="*/ 1124 w 5295"/>
                  <a:gd name="T3" fmla="*/ 2 h 221"/>
                  <a:gd name="T4" fmla="*/ 1554 w 5295"/>
                  <a:gd name="T5" fmla="*/ 0 h 221"/>
                  <a:gd name="T6" fmla="*/ 2367 w 5295"/>
                  <a:gd name="T7" fmla="*/ 10 h 221"/>
                  <a:gd name="T8" fmla="*/ 4336 w 5295"/>
                  <a:gd name="T9" fmla="*/ 37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5" h="221">
                    <a:moveTo>
                      <a:pt x="0" y="164"/>
                    </a:moveTo>
                    <a:lnTo>
                      <a:pt x="1372" y="14"/>
                    </a:lnTo>
                    <a:lnTo>
                      <a:pt x="1898" y="0"/>
                    </a:lnTo>
                    <a:lnTo>
                      <a:pt x="2890" y="62"/>
                    </a:lnTo>
                    <a:lnTo>
                      <a:pt x="5295" y="2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16" name="Freeform 156">
                <a:extLst>
                  <a:ext uri="{FF2B5EF4-FFF2-40B4-BE49-F238E27FC236}">
                    <a16:creationId xmlns:a16="http://schemas.microsoft.com/office/drawing/2014/main" id="{E8271DCF-7E55-403D-9819-B503B8A322BA}"/>
                  </a:ext>
                </a:extLst>
              </p:cNvPr>
              <p:cNvSpPr>
                <a:spLocks/>
              </p:cNvSpPr>
              <p:nvPr/>
            </p:nvSpPr>
            <p:spPr bwMode="auto">
              <a:xfrm>
                <a:off x="352" y="3729"/>
                <a:ext cx="4336" cy="52"/>
              </a:xfrm>
              <a:custGeom>
                <a:avLst/>
                <a:gdLst>
                  <a:gd name="T0" fmla="*/ 0 w 5295"/>
                  <a:gd name="T1" fmla="*/ 40 h 311"/>
                  <a:gd name="T2" fmla="*/ 1295 w 5295"/>
                  <a:gd name="T3" fmla="*/ 2 h 311"/>
                  <a:gd name="T4" fmla="*/ 1486 w 5295"/>
                  <a:gd name="T5" fmla="*/ 0 h 311"/>
                  <a:gd name="T6" fmla="*/ 1744 w 5295"/>
                  <a:gd name="T7" fmla="*/ 4 h 311"/>
                  <a:gd name="T8" fmla="*/ 3610 w 5295"/>
                  <a:gd name="T9" fmla="*/ 43 h 311"/>
                  <a:gd name="T10" fmla="*/ 4130 w 5295"/>
                  <a:gd name="T11" fmla="*/ 50 h 311"/>
                  <a:gd name="T12" fmla="*/ 4336 w 5295"/>
                  <a:gd name="T13" fmla="*/ 52 h 3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95" h="311">
                    <a:moveTo>
                      <a:pt x="0" y="237"/>
                    </a:moveTo>
                    <a:lnTo>
                      <a:pt x="1582" y="13"/>
                    </a:lnTo>
                    <a:lnTo>
                      <a:pt x="1815" y="0"/>
                    </a:lnTo>
                    <a:lnTo>
                      <a:pt x="2130" y="25"/>
                    </a:lnTo>
                    <a:lnTo>
                      <a:pt x="4408" y="260"/>
                    </a:lnTo>
                    <a:lnTo>
                      <a:pt x="5043" y="298"/>
                    </a:lnTo>
                    <a:lnTo>
                      <a:pt x="5295" y="3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17" name="Freeform 157">
                <a:extLst>
                  <a:ext uri="{FF2B5EF4-FFF2-40B4-BE49-F238E27FC236}">
                    <a16:creationId xmlns:a16="http://schemas.microsoft.com/office/drawing/2014/main" id="{064F6D70-DB86-44A4-B882-B0C082072B4F}"/>
                  </a:ext>
                </a:extLst>
              </p:cNvPr>
              <p:cNvSpPr>
                <a:spLocks/>
              </p:cNvSpPr>
              <p:nvPr/>
            </p:nvSpPr>
            <p:spPr bwMode="auto">
              <a:xfrm>
                <a:off x="598" y="3800"/>
                <a:ext cx="3746" cy="65"/>
              </a:xfrm>
              <a:custGeom>
                <a:avLst/>
                <a:gdLst>
                  <a:gd name="T0" fmla="*/ 3348 w 4576"/>
                  <a:gd name="T1" fmla="*/ 25 h 388"/>
                  <a:gd name="T2" fmla="*/ 3451 w 4576"/>
                  <a:gd name="T3" fmla="*/ 27 h 388"/>
                  <a:gd name="T4" fmla="*/ 3489 w 4576"/>
                  <a:gd name="T5" fmla="*/ 23 h 388"/>
                  <a:gd name="T6" fmla="*/ 3365 w 4576"/>
                  <a:gd name="T7" fmla="*/ 18 h 388"/>
                  <a:gd name="T8" fmla="*/ 3210 w 4576"/>
                  <a:gd name="T9" fmla="*/ 23 h 388"/>
                  <a:gd name="T10" fmla="*/ 3348 w 4576"/>
                  <a:gd name="T11" fmla="*/ 31 h 388"/>
                  <a:gd name="T12" fmla="*/ 3523 w 4576"/>
                  <a:gd name="T13" fmla="*/ 31 h 388"/>
                  <a:gd name="T14" fmla="*/ 3624 w 4576"/>
                  <a:gd name="T15" fmla="*/ 27 h 388"/>
                  <a:gd name="T16" fmla="*/ 3591 w 4576"/>
                  <a:gd name="T17" fmla="*/ 21 h 388"/>
                  <a:gd name="T18" fmla="*/ 3401 w 4576"/>
                  <a:gd name="T19" fmla="*/ 12 h 388"/>
                  <a:gd name="T20" fmla="*/ 3210 w 4576"/>
                  <a:gd name="T21" fmla="*/ 10 h 388"/>
                  <a:gd name="T22" fmla="*/ 2830 w 4576"/>
                  <a:gd name="T23" fmla="*/ 21 h 388"/>
                  <a:gd name="T24" fmla="*/ 2847 w 4576"/>
                  <a:gd name="T25" fmla="*/ 25 h 388"/>
                  <a:gd name="T26" fmla="*/ 3192 w 4576"/>
                  <a:gd name="T27" fmla="*/ 35 h 388"/>
                  <a:gd name="T28" fmla="*/ 3416 w 4576"/>
                  <a:gd name="T29" fmla="*/ 37 h 388"/>
                  <a:gd name="T30" fmla="*/ 3555 w 4576"/>
                  <a:gd name="T31" fmla="*/ 37 h 388"/>
                  <a:gd name="T32" fmla="*/ 3693 w 4576"/>
                  <a:gd name="T33" fmla="*/ 31 h 388"/>
                  <a:gd name="T34" fmla="*/ 3746 w 4576"/>
                  <a:gd name="T35" fmla="*/ 27 h 388"/>
                  <a:gd name="T36" fmla="*/ 3746 w 4576"/>
                  <a:gd name="T37" fmla="*/ 21 h 388"/>
                  <a:gd name="T38" fmla="*/ 3573 w 4576"/>
                  <a:gd name="T39" fmla="*/ 8 h 388"/>
                  <a:gd name="T40" fmla="*/ 3263 w 4576"/>
                  <a:gd name="T41" fmla="*/ 0 h 388"/>
                  <a:gd name="T42" fmla="*/ 2934 w 4576"/>
                  <a:gd name="T43" fmla="*/ 0 h 388"/>
                  <a:gd name="T44" fmla="*/ 2486 w 4576"/>
                  <a:gd name="T45" fmla="*/ 6 h 388"/>
                  <a:gd name="T46" fmla="*/ 1725 w 4576"/>
                  <a:gd name="T47" fmla="*/ 19 h 388"/>
                  <a:gd name="T48" fmla="*/ 1069 w 4576"/>
                  <a:gd name="T49" fmla="*/ 35 h 388"/>
                  <a:gd name="T50" fmla="*/ 0 w 4576"/>
                  <a:gd name="T51" fmla="*/ 65 h 3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76" h="388">
                    <a:moveTo>
                      <a:pt x="4090" y="147"/>
                    </a:moveTo>
                    <a:lnTo>
                      <a:pt x="4216" y="161"/>
                    </a:lnTo>
                    <a:lnTo>
                      <a:pt x="4262" y="136"/>
                    </a:lnTo>
                    <a:lnTo>
                      <a:pt x="4111" y="110"/>
                    </a:lnTo>
                    <a:lnTo>
                      <a:pt x="3921" y="136"/>
                    </a:lnTo>
                    <a:lnTo>
                      <a:pt x="4090" y="185"/>
                    </a:lnTo>
                    <a:lnTo>
                      <a:pt x="4303" y="185"/>
                    </a:lnTo>
                    <a:lnTo>
                      <a:pt x="4427" y="161"/>
                    </a:lnTo>
                    <a:lnTo>
                      <a:pt x="4387" y="124"/>
                    </a:lnTo>
                    <a:lnTo>
                      <a:pt x="4155" y="73"/>
                    </a:lnTo>
                    <a:lnTo>
                      <a:pt x="3921" y="61"/>
                    </a:lnTo>
                    <a:lnTo>
                      <a:pt x="3457" y="124"/>
                    </a:lnTo>
                    <a:lnTo>
                      <a:pt x="3478" y="147"/>
                    </a:lnTo>
                    <a:lnTo>
                      <a:pt x="3899" y="210"/>
                    </a:lnTo>
                    <a:lnTo>
                      <a:pt x="4173" y="222"/>
                    </a:lnTo>
                    <a:lnTo>
                      <a:pt x="4343" y="222"/>
                    </a:lnTo>
                    <a:lnTo>
                      <a:pt x="4511" y="185"/>
                    </a:lnTo>
                    <a:lnTo>
                      <a:pt x="4576" y="161"/>
                    </a:lnTo>
                    <a:lnTo>
                      <a:pt x="4576" y="124"/>
                    </a:lnTo>
                    <a:lnTo>
                      <a:pt x="4365" y="49"/>
                    </a:lnTo>
                    <a:lnTo>
                      <a:pt x="3986" y="0"/>
                    </a:lnTo>
                    <a:lnTo>
                      <a:pt x="3584" y="0"/>
                    </a:lnTo>
                    <a:lnTo>
                      <a:pt x="3037" y="34"/>
                    </a:lnTo>
                    <a:lnTo>
                      <a:pt x="2107" y="112"/>
                    </a:lnTo>
                    <a:lnTo>
                      <a:pt x="1306" y="210"/>
                    </a:lnTo>
                    <a:lnTo>
                      <a:pt x="0" y="3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18" name="Freeform 158">
                <a:extLst>
                  <a:ext uri="{FF2B5EF4-FFF2-40B4-BE49-F238E27FC236}">
                    <a16:creationId xmlns:a16="http://schemas.microsoft.com/office/drawing/2014/main" id="{319881C8-42FB-4055-B216-469DA0F05E57}"/>
                  </a:ext>
                </a:extLst>
              </p:cNvPr>
              <p:cNvSpPr>
                <a:spLocks/>
              </p:cNvSpPr>
              <p:nvPr/>
            </p:nvSpPr>
            <p:spPr bwMode="auto">
              <a:xfrm>
                <a:off x="938" y="3829"/>
                <a:ext cx="3750" cy="41"/>
              </a:xfrm>
              <a:custGeom>
                <a:avLst/>
                <a:gdLst>
                  <a:gd name="T0" fmla="*/ 3750 w 4579"/>
                  <a:gd name="T1" fmla="*/ 2 h 249"/>
                  <a:gd name="T2" fmla="*/ 3387 w 4579"/>
                  <a:gd name="T3" fmla="*/ 10 h 249"/>
                  <a:gd name="T4" fmla="*/ 3128 w 4579"/>
                  <a:gd name="T5" fmla="*/ 14 h 249"/>
                  <a:gd name="T6" fmla="*/ 2780 w 4579"/>
                  <a:gd name="T7" fmla="*/ 12 h 249"/>
                  <a:gd name="T8" fmla="*/ 2195 w 4579"/>
                  <a:gd name="T9" fmla="*/ 0 h 249"/>
                  <a:gd name="T10" fmla="*/ 1418 w 4579"/>
                  <a:gd name="T11" fmla="*/ 0 h 249"/>
                  <a:gd name="T12" fmla="*/ 950 w 4579"/>
                  <a:gd name="T13" fmla="*/ 10 h 249"/>
                  <a:gd name="T14" fmla="*/ 0 w 4579"/>
                  <a:gd name="T15" fmla="*/ 41 h 2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79" h="249">
                    <a:moveTo>
                      <a:pt x="4579" y="12"/>
                    </a:moveTo>
                    <a:lnTo>
                      <a:pt x="4136" y="61"/>
                    </a:lnTo>
                    <a:lnTo>
                      <a:pt x="3819" y="85"/>
                    </a:lnTo>
                    <a:lnTo>
                      <a:pt x="3395" y="75"/>
                    </a:lnTo>
                    <a:lnTo>
                      <a:pt x="2680" y="0"/>
                    </a:lnTo>
                    <a:lnTo>
                      <a:pt x="1731" y="2"/>
                    </a:lnTo>
                    <a:lnTo>
                      <a:pt x="1160" y="61"/>
                    </a:lnTo>
                    <a:lnTo>
                      <a:pt x="0" y="2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19" name="Freeform 159">
                <a:extLst>
                  <a:ext uri="{FF2B5EF4-FFF2-40B4-BE49-F238E27FC236}">
                    <a16:creationId xmlns:a16="http://schemas.microsoft.com/office/drawing/2014/main" id="{DC87C06D-6FC1-4F1D-9E91-F60963561C00}"/>
                  </a:ext>
                </a:extLst>
              </p:cNvPr>
              <p:cNvSpPr>
                <a:spLocks/>
              </p:cNvSpPr>
              <p:nvPr/>
            </p:nvSpPr>
            <p:spPr bwMode="auto">
              <a:xfrm>
                <a:off x="1478" y="3847"/>
                <a:ext cx="2829" cy="23"/>
              </a:xfrm>
              <a:custGeom>
                <a:avLst/>
                <a:gdLst>
                  <a:gd name="T0" fmla="*/ 2829 w 3458"/>
                  <a:gd name="T1" fmla="*/ 6 h 136"/>
                  <a:gd name="T2" fmla="*/ 2398 w 3458"/>
                  <a:gd name="T3" fmla="*/ 10 h 136"/>
                  <a:gd name="T4" fmla="*/ 1810 w 3458"/>
                  <a:gd name="T5" fmla="*/ 2 h 136"/>
                  <a:gd name="T6" fmla="*/ 1344 w 3458"/>
                  <a:gd name="T7" fmla="*/ 0 h 136"/>
                  <a:gd name="T8" fmla="*/ 913 w 3458"/>
                  <a:gd name="T9" fmla="*/ 2 h 136"/>
                  <a:gd name="T10" fmla="*/ 412 w 3458"/>
                  <a:gd name="T11" fmla="*/ 12 h 136"/>
                  <a:gd name="T12" fmla="*/ 0 w 3458"/>
                  <a:gd name="T13" fmla="*/ 23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58" h="136">
                    <a:moveTo>
                      <a:pt x="3458" y="35"/>
                    </a:moveTo>
                    <a:lnTo>
                      <a:pt x="2931" y="61"/>
                    </a:lnTo>
                    <a:lnTo>
                      <a:pt x="2213" y="9"/>
                    </a:lnTo>
                    <a:lnTo>
                      <a:pt x="1643" y="0"/>
                    </a:lnTo>
                    <a:lnTo>
                      <a:pt x="1116" y="12"/>
                    </a:lnTo>
                    <a:lnTo>
                      <a:pt x="504" y="73"/>
                    </a:lnTo>
                    <a:lnTo>
                      <a:pt x="0" y="13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20" name="Freeform 160">
                <a:extLst>
                  <a:ext uri="{FF2B5EF4-FFF2-40B4-BE49-F238E27FC236}">
                    <a16:creationId xmlns:a16="http://schemas.microsoft.com/office/drawing/2014/main" id="{CFFE18C8-B0E9-41DB-9BAD-3C249355E26D}"/>
                  </a:ext>
                </a:extLst>
              </p:cNvPr>
              <p:cNvSpPr>
                <a:spLocks/>
              </p:cNvSpPr>
              <p:nvPr/>
            </p:nvSpPr>
            <p:spPr bwMode="auto">
              <a:xfrm>
                <a:off x="663" y="3791"/>
                <a:ext cx="4025" cy="47"/>
              </a:xfrm>
              <a:custGeom>
                <a:avLst/>
                <a:gdLst>
                  <a:gd name="T0" fmla="*/ 0 w 4917"/>
                  <a:gd name="T1" fmla="*/ 47 h 279"/>
                  <a:gd name="T2" fmla="*/ 1694 w 4917"/>
                  <a:gd name="T3" fmla="*/ 13 h 279"/>
                  <a:gd name="T4" fmla="*/ 2661 w 4917"/>
                  <a:gd name="T5" fmla="*/ 0 h 279"/>
                  <a:gd name="T6" fmla="*/ 3143 w 4917"/>
                  <a:gd name="T7" fmla="*/ 0 h 279"/>
                  <a:gd name="T8" fmla="*/ 3507 w 4917"/>
                  <a:gd name="T9" fmla="*/ 6 h 279"/>
                  <a:gd name="T10" fmla="*/ 3851 w 4917"/>
                  <a:gd name="T11" fmla="*/ 19 h 279"/>
                  <a:gd name="T12" fmla="*/ 4025 w 4917"/>
                  <a:gd name="T13" fmla="*/ 27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17" h="279">
                    <a:moveTo>
                      <a:pt x="0" y="279"/>
                    </a:moveTo>
                    <a:lnTo>
                      <a:pt x="2069" y="76"/>
                    </a:lnTo>
                    <a:lnTo>
                      <a:pt x="3251" y="0"/>
                    </a:lnTo>
                    <a:lnTo>
                      <a:pt x="3840" y="0"/>
                    </a:lnTo>
                    <a:lnTo>
                      <a:pt x="4284" y="35"/>
                    </a:lnTo>
                    <a:lnTo>
                      <a:pt x="4704" y="112"/>
                    </a:lnTo>
                    <a:lnTo>
                      <a:pt x="4917" y="16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21" name="Freeform 161">
                <a:extLst>
                  <a:ext uri="{FF2B5EF4-FFF2-40B4-BE49-F238E27FC236}">
                    <a16:creationId xmlns:a16="http://schemas.microsoft.com/office/drawing/2014/main" id="{F8AA85C0-E03B-4269-92C0-848FF38A3390}"/>
                  </a:ext>
                </a:extLst>
              </p:cNvPr>
              <p:cNvSpPr>
                <a:spLocks/>
              </p:cNvSpPr>
              <p:nvPr/>
            </p:nvSpPr>
            <p:spPr bwMode="auto">
              <a:xfrm>
                <a:off x="352" y="3773"/>
                <a:ext cx="4336" cy="35"/>
              </a:xfrm>
              <a:custGeom>
                <a:avLst/>
                <a:gdLst>
                  <a:gd name="T0" fmla="*/ 4336 w 5295"/>
                  <a:gd name="T1" fmla="*/ 27 h 212"/>
                  <a:gd name="T2" fmla="*/ 3558 w 5295"/>
                  <a:gd name="T3" fmla="*/ 8 h 212"/>
                  <a:gd name="T4" fmla="*/ 2730 w 5295"/>
                  <a:gd name="T5" fmla="*/ 0 h 212"/>
                  <a:gd name="T6" fmla="*/ 1572 w 5295"/>
                  <a:gd name="T7" fmla="*/ 4 h 212"/>
                  <a:gd name="T8" fmla="*/ 345 w 5295"/>
                  <a:gd name="T9" fmla="*/ 27 h 212"/>
                  <a:gd name="T10" fmla="*/ 0 w 5295"/>
                  <a:gd name="T11" fmla="*/ 35 h 2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95" h="212">
                    <a:moveTo>
                      <a:pt x="5295" y="163"/>
                    </a:moveTo>
                    <a:lnTo>
                      <a:pt x="4345" y="51"/>
                    </a:lnTo>
                    <a:lnTo>
                      <a:pt x="3334" y="0"/>
                    </a:lnTo>
                    <a:lnTo>
                      <a:pt x="1920" y="26"/>
                    </a:lnTo>
                    <a:lnTo>
                      <a:pt x="421" y="163"/>
                    </a:lnTo>
                    <a:lnTo>
                      <a:pt x="0" y="2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22" name="Freeform 162">
                <a:extLst>
                  <a:ext uri="{FF2B5EF4-FFF2-40B4-BE49-F238E27FC236}">
                    <a16:creationId xmlns:a16="http://schemas.microsoft.com/office/drawing/2014/main" id="{588E6BF9-93D2-46DE-84DB-586553F3929E}"/>
                  </a:ext>
                </a:extLst>
              </p:cNvPr>
              <p:cNvSpPr>
                <a:spLocks/>
              </p:cNvSpPr>
              <p:nvPr/>
            </p:nvSpPr>
            <p:spPr bwMode="auto">
              <a:xfrm>
                <a:off x="352" y="3750"/>
                <a:ext cx="2457" cy="47"/>
              </a:xfrm>
              <a:custGeom>
                <a:avLst/>
                <a:gdLst>
                  <a:gd name="T0" fmla="*/ 0 w 2997"/>
                  <a:gd name="T1" fmla="*/ 47 h 282"/>
                  <a:gd name="T2" fmla="*/ 1003 w 2997"/>
                  <a:gd name="T3" fmla="*/ 22 h 282"/>
                  <a:gd name="T4" fmla="*/ 1746 w 2997"/>
                  <a:gd name="T5" fmla="*/ 12 h 282"/>
                  <a:gd name="T6" fmla="*/ 2457 w 2997"/>
                  <a:gd name="T7" fmla="*/ 10 h 282"/>
                  <a:gd name="T8" fmla="*/ 1626 w 2997"/>
                  <a:gd name="T9" fmla="*/ 0 h 282"/>
                  <a:gd name="T10" fmla="*/ 1176 w 2997"/>
                  <a:gd name="T11" fmla="*/ 2 h 282"/>
                  <a:gd name="T12" fmla="*/ 623 w 2997"/>
                  <a:gd name="T13" fmla="*/ 17 h 282"/>
                  <a:gd name="T14" fmla="*/ 0 w 2997"/>
                  <a:gd name="T15" fmla="*/ 35 h 2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97" h="282">
                    <a:moveTo>
                      <a:pt x="0" y="282"/>
                    </a:moveTo>
                    <a:lnTo>
                      <a:pt x="1223" y="134"/>
                    </a:lnTo>
                    <a:lnTo>
                      <a:pt x="2130" y="73"/>
                    </a:lnTo>
                    <a:lnTo>
                      <a:pt x="2997" y="57"/>
                    </a:lnTo>
                    <a:lnTo>
                      <a:pt x="1983" y="0"/>
                    </a:lnTo>
                    <a:lnTo>
                      <a:pt x="1435" y="12"/>
                    </a:lnTo>
                    <a:lnTo>
                      <a:pt x="760" y="99"/>
                    </a:lnTo>
                    <a:lnTo>
                      <a:pt x="0" y="20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23" name="Freeform 163">
                <a:extLst>
                  <a:ext uri="{FF2B5EF4-FFF2-40B4-BE49-F238E27FC236}">
                    <a16:creationId xmlns:a16="http://schemas.microsoft.com/office/drawing/2014/main" id="{2FB242DA-C1EE-464F-813E-3135A8775C0A}"/>
                  </a:ext>
                </a:extLst>
              </p:cNvPr>
              <p:cNvSpPr>
                <a:spLocks/>
              </p:cNvSpPr>
              <p:nvPr/>
            </p:nvSpPr>
            <p:spPr bwMode="auto">
              <a:xfrm>
                <a:off x="352" y="3686"/>
                <a:ext cx="897" cy="15"/>
              </a:xfrm>
              <a:custGeom>
                <a:avLst/>
                <a:gdLst>
                  <a:gd name="T0" fmla="*/ 0 w 1099"/>
                  <a:gd name="T1" fmla="*/ 0 h 86"/>
                  <a:gd name="T2" fmla="*/ 897 w 1099"/>
                  <a:gd name="T3" fmla="*/ 9 h 86"/>
                  <a:gd name="T4" fmla="*/ 0 w 1099"/>
                  <a:gd name="T5" fmla="*/ 15 h 86"/>
                  <a:gd name="T6" fmla="*/ 0 60000 65536"/>
                  <a:gd name="T7" fmla="*/ 0 60000 65536"/>
                  <a:gd name="T8" fmla="*/ 0 60000 65536"/>
                </a:gdLst>
                <a:ahLst/>
                <a:cxnLst>
                  <a:cxn ang="T6">
                    <a:pos x="T0" y="T1"/>
                  </a:cxn>
                  <a:cxn ang="T7">
                    <a:pos x="T2" y="T3"/>
                  </a:cxn>
                  <a:cxn ang="T8">
                    <a:pos x="T4" y="T5"/>
                  </a:cxn>
                </a:cxnLst>
                <a:rect l="0" t="0" r="r" b="b"/>
                <a:pathLst>
                  <a:path w="1099" h="86">
                    <a:moveTo>
                      <a:pt x="0" y="0"/>
                    </a:moveTo>
                    <a:lnTo>
                      <a:pt x="1099" y="49"/>
                    </a:lnTo>
                    <a:lnTo>
                      <a:pt x="0" y="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24" name="Freeform 164">
                <a:extLst>
                  <a:ext uri="{FF2B5EF4-FFF2-40B4-BE49-F238E27FC236}">
                    <a16:creationId xmlns:a16="http://schemas.microsoft.com/office/drawing/2014/main" id="{FB95692E-618F-4D7A-84F2-1B0EE6F9702E}"/>
                  </a:ext>
                </a:extLst>
              </p:cNvPr>
              <p:cNvSpPr>
                <a:spLocks/>
              </p:cNvSpPr>
              <p:nvPr/>
            </p:nvSpPr>
            <p:spPr bwMode="auto">
              <a:xfrm>
                <a:off x="352" y="3785"/>
                <a:ext cx="2469" cy="46"/>
              </a:xfrm>
              <a:custGeom>
                <a:avLst/>
                <a:gdLst>
                  <a:gd name="T0" fmla="*/ 0 w 3015"/>
                  <a:gd name="T1" fmla="*/ 32 h 274"/>
                  <a:gd name="T2" fmla="*/ 1313 w 3015"/>
                  <a:gd name="T3" fmla="*/ 8 h 274"/>
                  <a:gd name="T4" fmla="*/ 2469 w 3015"/>
                  <a:gd name="T5" fmla="*/ 0 h 274"/>
                  <a:gd name="T6" fmla="*/ 1536 w 3015"/>
                  <a:gd name="T7" fmla="*/ 15 h 274"/>
                  <a:gd name="T8" fmla="*/ 518 w 3015"/>
                  <a:gd name="T9" fmla="*/ 34 h 274"/>
                  <a:gd name="T10" fmla="*/ 0 w 3015"/>
                  <a:gd name="T11" fmla="*/ 46 h 2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15" h="274">
                    <a:moveTo>
                      <a:pt x="0" y="189"/>
                    </a:moveTo>
                    <a:lnTo>
                      <a:pt x="1603" y="50"/>
                    </a:lnTo>
                    <a:lnTo>
                      <a:pt x="3015" y="0"/>
                    </a:lnTo>
                    <a:lnTo>
                      <a:pt x="1876" y="89"/>
                    </a:lnTo>
                    <a:lnTo>
                      <a:pt x="633" y="201"/>
                    </a:lnTo>
                    <a:lnTo>
                      <a:pt x="0" y="27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25" name="Freeform 165">
                <a:extLst>
                  <a:ext uri="{FF2B5EF4-FFF2-40B4-BE49-F238E27FC236}">
                    <a16:creationId xmlns:a16="http://schemas.microsoft.com/office/drawing/2014/main" id="{9C596FE7-7793-4616-825F-3E4B5B6E1CB7}"/>
                  </a:ext>
                </a:extLst>
              </p:cNvPr>
              <p:cNvSpPr>
                <a:spLocks/>
              </p:cNvSpPr>
              <p:nvPr/>
            </p:nvSpPr>
            <p:spPr bwMode="auto">
              <a:xfrm>
                <a:off x="2113" y="3860"/>
                <a:ext cx="1089" cy="12"/>
              </a:xfrm>
              <a:custGeom>
                <a:avLst/>
                <a:gdLst>
                  <a:gd name="T0" fmla="*/ 0 w 1328"/>
                  <a:gd name="T1" fmla="*/ 12 h 75"/>
                  <a:gd name="T2" fmla="*/ 312 w 1328"/>
                  <a:gd name="T3" fmla="*/ 2 h 75"/>
                  <a:gd name="T4" fmla="*/ 623 w 1328"/>
                  <a:gd name="T5" fmla="*/ 0 h 75"/>
                  <a:gd name="T6" fmla="*/ 1089 w 1328"/>
                  <a:gd name="T7" fmla="*/ 8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8" h="75">
                    <a:moveTo>
                      <a:pt x="0" y="75"/>
                    </a:moveTo>
                    <a:lnTo>
                      <a:pt x="381" y="12"/>
                    </a:lnTo>
                    <a:lnTo>
                      <a:pt x="760" y="0"/>
                    </a:lnTo>
                    <a:lnTo>
                      <a:pt x="1328" y="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326" name="Freeform 166">
                <a:extLst>
                  <a:ext uri="{FF2B5EF4-FFF2-40B4-BE49-F238E27FC236}">
                    <a16:creationId xmlns:a16="http://schemas.microsoft.com/office/drawing/2014/main" id="{F4255E8C-6952-472D-AC90-C72FC292648E}"/>
                  </a:ext>
                </a:extLst>
              </p:cNvPr>
              <p:cNvSpPr>
                <a:spLocks/>
              </p:cNvSpPr>
              <p:nvPr/>
            </p:nvSpPr>
            <p:spPr bwMode="auto">
              <a:xfrm>
                <a:off x="356" y="3558"/>
                <a:ext cx="160" cy="34"/>
              </a:xfrm>
              <a:custGeom>
                <a:avLst/>
                <a:gdLst>
                  <a:gd name="T0" fmla="*/ 142 w 193"/>
                  <a:gd name="T1" fmla="*/ 27 h 206"/>
                  <a:gd name="T2" fmla="*/ 141 w 193"/>
                  <a:gd name="T3" fmla="*/ 27 h 206"/>
                  <a:gd name="T4" fmla="*/ 133 w 193"/>
                  <a:gd name="T5" fmla="*/ 29 h 206"/>
                  <a:gd name="T6" fmla="*/ 125 w 193"/>
                  <a:gd name="T7" fmla="*/ 31 h 206"/>
                  <a:gd name="T8" fmla="*/ 115 w 193"/>
                  <a:gd name="T9" fmla="*/ 32 h 206"/>
                  <a:gd name="T10" fmla="*/ 103 w 193"/>
                  <a:gd name="T11" fmla="*/ 33 h 206"/>
                  <a:gd name="T12" fmla="*/ 92 w 193"/>
                  <a:gd name="T13" fmla="*/ 34 h 206"/>
                  <a:gd name="T14" fmla="*/ 80 w 193"/>
                  <a:gd name="T15" fmla="*/ 34 h 206"/>
                  <a:gd name="T16" fmla="*/ 69 w 193"/>
                  <a:gd name="T17" fmla="*/ 34 h 206"/>
                  <a:gd name="T18" fmla="*/ 56 w 193"/>
                  <a:gd name="T19" fmla="*/ 34 h 206"/>
                  <a:gd name="T20" fmla="*/ 46 w 193"/>
                  <a:gd name="T21" fmla="*/ 33 h 206"/>
                  <a:gd name="T22" fmla="*/ 36 w 193"/>
                  <a:gd name="T23" fmla="*/ 32 h 206"/>
                  <a:gd name="T24" fmla="*/ 27 w 193"/>
                  <a:gd name="T25" fmla="*/ 30 h 206"/>
                  <a:gd name="T26" fmla="*/ 18 w 193"/>
                  <a:gd name="T27" fmla="*/ 29 h 206"/>
                  <a:gd name="T28" fmla="*/ 12 w 193"/>
                  <a:gd name="T29" fmla="*/ 27 h 206"/>
                  <a:gd name="T30" fmla="*/ 7 w 193"/>
                  <a:gd name="T31" fmla="*/ 25 h 206"/>
                  <a:gd name="T32" fmla="*/ 2 w 193"/>
                  <a:gd name="T33" fmla="*/ 23 h 206"/>
                  <a:gd name="T34" fmla="*/ 0 w 193"/>
                  <a:gd name="T35" fmla="*/ 20 h 206"/>
                  <a:gd name="T36" fmla="*/ 0 w 193"/>
                  <a:gd name="T37" fmla="*/ 18 h 206"/>
                  <a:gd name="T38" fmla="*/ 0 w 193"/>
                  <a:gd name="T39" fmla="*/ 16 h 206"/>
                  <a:gd name="T40" fmla="*/ 2 w 193"/>
                  <a:gd name="T41" fmla="*/ 14 h 206"/>
                  <a:gd name="T42" fmla="*/ 8 w 193"/>
                  <a:gd name="T43" fmla="*/ 12 h 206"/>
                  <a:gd name="T44" fmla="*/ 15 w 193"/>
                  <a:gd name="T45" fmla="*/ 10 h 206"/>
                  <a:gd name="T46" fmla="*/ 21 w 193"/>
                  <a:gd name="T47" fmla="*/ 8 h 206"/>
                  <a:gd name="T48" fmla="*/ 32 w 193"/>
                  <a:gd name="T49" fmla="*/ 6 h 206"/>
                  <a:gd name="T50" fmla="*/ 36 w 193"/>
                  <a:gd name="T51" fmla="*/ 6 h 206"/>
                  <a:gd name="T52" fmla="*/ 43 w 193"/>
                  <a:gd name="T53" fmla="*/ 4 h 206"/>
                  <a:gd name="T54" fmla="*/ 51 w 193"/>
                  <a:gd name="T55" fmla="*/ 3 h 206"/>
                  <a:gd name="T56" fmla="*/ 64 w 193"/>
                  <a:gd name="T57" fmla="*/ 1 h 206"/>
                  <a:gd name="T58" fmla="*/ 74 w 193"/>
                  <a:gd name="T59" fmla="*/ 0 h 206"/>
                  <a:gd name="T60" fmla="*/ 85 w 193"/>
                  <a:gd name="T61" fmla="*/ 0 h 206"/>
                  <a:gd name="T62" fmla="*/ 97 w 193"/>
                  <a:gd name="T63" fmla="*/ 0 h 206"/>
                  <a:gd name="T64" fmla="*/ 97 w 193"/>
                  <a:gd name="T65" fmla="*/ 4 h 206"/>
                  <a:gd name="T66" fmla="*/ 87 w 193"/>
                  <a:gd name="T67" fmla="*/ 4 h 206"/>
                  <a:gd name="T68" fmla="*/ 77 w 193"/>
                  <a:gd name="T69" fmla="*/ 4 h 206"/>
                  <a:gd name="T70" fmla="*/ 69 w 193"/>
                  <a:gd name="T71" fmla="*/ 5 h 206"/>
                  <a:gd name="T72" fmla="*/ 59 w 193"/>
                  <a:gd name="T73" fmla="*/ 6 h 206"/>
                  <a:gd name="T74" fmla="*/ 51 w 193"/>
                  <a:gd name="T75" fmla="*/ 7 h 206"/>
                  <a:gd name="T76" fmla="*/ 46 w 193"/>
                  <a:gd name="T77" fmla="*/ 9 h 206"/>
                  <a:gd name="T78" fmla="*/ 41 w 193"/>
                  <a:gd name="T79" fmla="*/ 11 h 206"/>
                  <a:gd name="T80" fmla="*/ 36 w 193"/>
                  <a:gd name="T81" fmla="*/ 13 h 206"/>
                  <a:gd name="T82" fmla="*/ 160 w 193"/>
                  <a:gd name="T83" fmla="*/ 13 h 206"/>
                  <a:gd name="T84" fmla="*/ 160 w 193"/>
                  <a:gd name="T85" fmla="*/ 17 h 206"/>
                  <a:gd name="T86" fmla="*/ 36 w 193"/>
                  <a:gd name="T87" fmla="*/ 17 h 206"/>
                  <a:gd name="T88" fmla="*/ 41 w 193"/>
                  <a:gd name="T89" fmla="*/ 18 h 206"/>
                  <a:gd name="T90" fmla="*/ 43 w 193"/>
                  <a:gd name="T91" fmla="*/ 20 h 206"/>
                  <a:gd name="T92" fmla="*/ 48 w 193"/>
                  <a:gd name="T93" fmla="*/ 22 h 206"/>
                  <a:gd name="T94" fmla="*/ 55 w 193"/>
                  <a:gd name="T95" fmla="*/ 23 h 206"/>
                  <a:gd name="T96" fmla="*/ 64 w 193"/>
                  <a:gd name="T97" fmla="*/ 25 h 206"/>
                  <a:gd name="T98" fmla="*/ 74 w 193"/>
                  <a:gd name="T99" fmla="*/ 26 h 206"/>
                  <a:gd name="T100" fmla="*/ 83 w 193"/>
                  <a:gd name="T101" fmla="*/ 26 h 206"/>
                  <a:gd name="T102" fmla="*/ 93 w 193"/>
                  <a:gd name="T103" fmla="*/ 26 h 206"/>
                  <a:gd name="T104" fmla="*/ 103 w 193"/>
                  <a:gd name="T105" fmla="*/ 26 h 206"/>
                  <a:gd name="T106" fmla="*/ 114 w 193"/>
                  <a:gd name="T107" fmla="*/ 26 h 206"/>
                  <a:gd name="T108" fmla="*/ 121 w 193"/>
                  <a:gd name="T109" fmla="*/ 25 h 206"/>
                  <a:gd name="T110" fmla="*/ 142 w 193"/>
                  <a:gd name="T111" fmla="*/ 27 h 2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3" h="206">
                    <a:moveTo>
                      <a:pt x="171" y="166"/>
                    </a:moveTo>
                    <a:lnTo>
                      <a:pt x="170" y="166"/>
                    </a:lnTo>
                    <a:lnTo>
                      <a:pt x="161" y="178"/>
                    </a:lnTo>
                    <a:lnTo>
                      <a:pt x="151" y="188"/>
                    </a:lnTo>
                    <a:lnTo>
                      <a:pt x="139" y="196"/>
                    </a:lnTo>
                    <a:lnTo>
                      <a:pt x="124" y="200"/>
                    </a:lnTo>
                    <a:lnTo>
                      <a:pt x="111" y="203"/>
                    </a:lnTo>
                    <a:lnTo>
                      <a:pt x="96" y="206"/>
                    </a:lnTo>
                    <a:lnTo>
                      <a:pt x="83" y="206"/>
                    </a:lnTo>
                    <a:lnTo>
                      <a:pt x="68" y="203"/>
                    </a:lnTo>
                    <a:lnTo>
                      <a:pt x="56" y="200"/>
                    </a:lnTo>
                    <a:lnTo>
                      <a:pt x="44" y="191"/>
                    </a:lnTo>
                    <a:lnTo>
                      <a:pt x="32" y="184"/>
                    </a:lnTo>
                    <a:lnTo>
                      <a:pt x="22" y="174"/>
                    </a:lnTo>
                    <a:lnTo>
                      <a:pt x="14" y="164"/>
                    </a:lnTo>
                    <a:lnTo>
                      <a:pt x="8" y="151"/>
                    </a:lnTo>
                    <a:lnTo>
                      <a:pt x="2" y="139"/>
                    </a:lnTo>
                    <a:lnTo>
                      <a:pt x="0" y="124"/>
                    </a:lnTo>
                    <a:lnTo>
                      <a:pt x="0" y="111"/>
                    </a:lnTo>
                    <a:lnTo>
                      <a:pt x="0" y="97"/>
                    </a:lnTo>
                    <a:lnTo>
                      <a:pt x="3" y="84"/>
                    </a:lnTo>
                    <a:lnTo>
                      <a:pt x="10" y="72"/>
                    </a:lnTo>
                    <a:lnTo>
                      <a:pt x="18" y="60"/>
                    </a:lnTo>
                    <a:lnTo>
                      <a:pt x="25" y="48"/>
                    </a:lnTo>
                    <a:lnTo>
                      <a:pt x="38" y="39"/>
                    </a:lnTo>
                    <a:lnTo>
                      <a:pt x="43" y="34"/>
                    </a:lnTo>
                    <a:lnTo>
                      <a:pt x="52" y="24"/>
                    </a:lnTo>
                    <a:lnTo>
                      <a:pt x="62" y="16"/>
                    </a:lnTo>
                    <a:lnTo>
                      <a:pt x="77" y="8"/>
                    </a:lnTo>
                    <a:lnTo>
                      <a:pt x="89" y="2"/>
                    </a:lnTo>
                    <a:lnTo>
                      <a:pt x="102" y="0"/>
                    </a:lnTo>
                    <a:lnTo>
                      <a:pt x="117" y="0"/>
                    </a:lnTo>
                    <a:lnTo>
                      <a:pt x="117" y="24"/>
                    </a:lnTo>
                    <a:lnTo>
                      <a:pt x="105" y="24"/>
                    </a:lnTo>
                    <a:lnTo>
                      <a:pt x="93" y="26"/>
                    </a:lnTo>
                    <a:lnTo>
                      <a:pt x="83" y="30"/>
                    </a:lnTo>
                    <a:lnTo>
                      <a:pt x="71" y="38"/>
                    </a:lnTo>
                    <a:lnTo>
                      <a:pt x="62" y="45"/>
                    </a:lnTo>
                    <a:lnTo>
                      <a:pt x="55" y="55"/>
                    </a:lnTo>
                    <a:lnTo>
                      <a:pt x="50" y="66"/>
                    </a:lnTo>
                    <a:lnTo>
                      <a:pt x="44" y="81"/>
                    </a:lnTo>
                    <a:lnTo>
                      <a:pt x="193" y="81"/>
                    </a:lnTo>
                    <a:lnTo>
                      <a:pt x="193" y="103"/>
                    </a:lnTo>
                    <a:lnTo>
                      <a:pt x="44" y="103"/>
                    </a:lnTo>
                    <a:lnTo>
                      <a:pt x="49" y="112"/>
                    </a:lnTo>
                    <a:lnTo>
                      <a:pt x="52" y="124"/>
                    </a:lnTo>
                    <a:lnTo>
                      <a:pt x="58" y="134"/>
                    </a:lnTo>
                    <a:lnTo>
                      <a:pt x="66" y="142"/>
                    </a:lnTo>
                    <a:lnTo>
                      <a:pt x="77" y="151"/>
                    </a:lnTo>
                    <a:lnTo>
                      <a:pt x="89" y="157"/>
                    </a:lnTo>
                    <a:lnTo>
                      <a:pt x="100" y="160"/>
                    </a:lnTo>
                    <a:lnTo>
                      <a:pt x="112" y="160"/>
                    </a:lnTo>
                    <a:lnTo>
                      <a:pt x="124" y="160"/>
                    </a:lnTo>
                    <a:lnTo>
                      <a:pt x="137" y="158"/>
                    </a:lnTo>
                    <a:lnTo>
                      <a:pt x="146" y="152"/>
                    </a:lnTo>
                    <a:lnTo>
                      <a:pt x="171"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27" name="Freeform 167">
                <a:extLst>
                  <a:ext uri="{FF2B5EF4-FFF2-40B4-BE49-F238E27FC236}">
                    <a16:creationId xmlns:a16="http://schemas.microsoft.com/office/drawing/2014/main" id="{2296112E-9AB4-427D-BC05-8F7B04F0A413}"/>
                  </a:ext>
                </a:extLst>
              </p:cNvPr>
              <p:cNvSpPr>
                <a:spLocks/>
              </p:cNvSpPr>
              <p:nvPr/>
            </p:nvSpPr>
            <p:spPr bwMode="auto">
              <a:xfrm>
                <a:off x="451" y="3558"/>
                <a:ext cx="77" cy="31"/>
              </a:xfrm>
              <a:custGeom>
                <a:avLst/>
                <a:gdLst>
                  <a:gd name="T0" fmla="*/ 0 w 92"/>
                  <a:gd name="T1" fmla="*/ 0 h 184"/>
                  <a:gd name="T2" fmla="*/ 10 w 92"/>
                  <a:gd name="T3" fmla="*/ 0 h 184"/>
                  <a:gd name="T4" fmla="*/ 21 w 92"/>
                  <a:gd name="T5" fmla="*/ 0 h 184"/>
                  <a:gd name="T6" fmla="*/ 31 w 92"/>
                  <a:gd name="T7" fmla="*/ 1 h 184"/>
                  <a:gd name="T8" fmla="*/ 42 w 92"/>
                  <a:gd name="T9" fmla="*/ 2 h 184"/>
                  <a:gd name="T10" fmla="*/ 52 w 92"/>
                  <a:gd name="T11" fmla="*/ 4 h 184"/>
                  <a:gd name="T12" fmla="*/ 60 w 92"/>
                  <a:gd name="T13" fmla="*/ 5 h 184"/>
                  <a:gd name="T14" fmla="*/ 67 w 92"/>
                  <a:gd name="T15" fmla="*/ 7 h 184"/>
                  <a:gd name="T16" fmla="*/ 72 w 92"/>
                  <a:gd name="T17" fmla="*/ 9 h 184"/>
                  <a:gd name="T18" fmla="*/ 75 w 92"/>
                  <a:gd name="T19" fmla="*/ 12 h 184"/>
                  <a:gd name="T20" fmla="*/ 77 w 92"/>
                  <a:gd name="T21" fmla="*/ 14 h 184"/>
                  <a:gd name="T22" fmla="*/ 77 w 92"/>
                  <a:gd name="T23" fmla="*/ 16 h 184"/>
                  <a:gd name="T24" fmla="*/ 75 w 92"/>
                  <a:gd name="T25" fmla="*/ 19 h 184"/>
                  <a:gd name="T26" fmla="*/ 72 w 92"/>
                  <a:gd name="T27" fmla="*/ 21 h 184"/>
                  <a:gd name="T28" fmla="*/ 67 w 92"/>
                  <a:gd name="T29" fmla="*/ 23 h 184"/>
                  <a:gd name="T30" fmla="*/ 62 w 92"/>
                  <a:gd name="T31" fmla="*/ 25 h 184"/>
                  <a:gd name="T32" fmla="*/ 54 w 92"/>
                  <a:gd name="T33" fmla="*/ 27 h 184"/>
                  <a:gd name="T34" fmla="*/ 44 w 92"/>
                  <a:gd name="T35" fmla="*/ 28 h 184"/>
                  <a:gd name="T36" fmla="*/ 33 w 92"/>
                  <a:gd name="T37" fmla="*/ 29 h 184"/>
                  <a:gd name="T38" fmla="*/ 23 w 92"/>
                  <a:gd name="T39" fmla="*/ 30 h 184"/>
                  <a:gd name="T40" fmla="*/ 12 w 92"/>
                  <a:gd name="T41" fmla="*/ 31 h 184"/>
                  <a:gd name="T42" fmla="*/ 0 w 92"/>
                  <a:gd name="T43" fmla="*/ 31 h 184"/>
                  <a:gd name="T44" fmla="*/ 0 w 92"/>
                  <a:gd name="T45" fmla="*/ 27 h 184"/>
                  <a:gd name="T46" fmla="*/ 10 w 92"/>
                  <a:gd name="T47" fmla="*/ 27 h 184"/>
                  <a:gd name="T48" fmla="*/ 20 w 92"/>
                  <a:gd name="T49" fmla="*/ 26 h 184"/>
                  <a:gd name="T50" fmla="*/ 28 w 92"/>
                  <a:gd name="T51" fmla="*/ 26 h 184"/>
                  <a:gd name="T52" fmla="*/ 37 w 92"/>
                  <a:gd name="T53" fmla="*/ 24 h 184"/>
                  <a:gd name="T54" fmla="*/ 46 w 92"/>
                  <a:gd name="T55" fmla="*/ 23 h 184"/>
                  <a:gd name="T56" fmla="*/ 51 w 92"/>
                  <a:gd name="T57" fmla="*/ 21 h 184"/>
                  <a:gd name="T58" fmla="*/ 55 w 92"/>
                  <a:gd name="T59" fmla="*/ 19 h 184"/>
                  <a:gd name="T60" fmla="*/ 57 w 92"/>
                  <a:gd name="T61" fmla="*/ 18 h 184"/>
                  <a:gd name="T62" fmla="*/ 59 w 92"/>
                  <a:gd name="T63" fmla="*/ 15 h 184"/>
                  <a:gd name="T64" fmla="*/ 57 w 92"/>
                  <a:gd name="T65" fmla="*/ 13 h 184"/>
                  <a:gd name="T66" fmla="*/ 55 w 92"/>
                  <a:gd name="T67" fmla="*/ 11 h 184"/>
                  <a:gd name="T68" fmla="*/ 51 w 92"/>
                  <a:gd name="T69" fmla="*/ 10 h 184"/>
                  <a:gd name="T70" fmla="*/ 46 w 92"/>
                  <a:gd name="T71" fmla="*/ 8 h 184"/>
                  <a:gd name="T72" fmla="*/ 39 w 92"/>
                  <a:gd name="T73" fmla="*/ 7 h 184"/>
                  <a:gd name="T74" fmla="*/ 30 w 92"/>
                  <a:gd name="T75" fmla="*/ 5 h 184"/>
                  <a:gd name="T76" fmla="*/ 20 w 92"/>
                  <a:gd name="T77" fmla="*/ 4 h 184"/>
                  <a:gd name="T78" fmla="*/ 10 w 92"/>
                  <a:gd name="T79" fmla="*/ 4 h 184"/>
                  <a:gd name="T80" fmla="*/ 0 w 92"/>
                  <a:gd name="T81" fmla="*/ 4 h 184"/>
                  <a:gd name="T82" fmla="*/ 0 w 92"/>
                  <a:gd name="T83" fmla="*/ 4 h 184"/>
                  <a:gd name="T84" fmla="*/ 0 w 92"/>
                  <a:gd name="T85" fmla="*/ 0 h 1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2" h="184">
                    <a:moveTo>
                      <a:pt x="0" y="0"/>
                    </a:moveTo>
                    <a:lnTo>
                      <a:pt x="12" y="0"/>
                    </a:lnTo>
                    <a:lnTo>
                      <a:pt x="25" y="2"/>
                    </a:lnTo>
                    <a:lnTo>
                      <a:pt x="37" y="8"/>
                    </a:lnTo>
                    <a:lnTo>
                      <a:pt x="50" y="14"/>
                    </a:lnTo>
                    <a:lnTo>
                      <a:pt x="62" y="24"/>
                    </a:lnTo>
                    <a:lnTo>
                      <a:pt x="72" y="32"/>
                    </a:lnTo>
                    <a:lnTo>
                      <a:pt x="80" y="44"/>
                    </a:lnTo>
                    <a:lnTo>
                      <a:pt x="86" y="55"/>
                    </a:lnTo>
                    <a:lnTo>
                      <a:pt x="90" y="69"/>
                    </a:lnTo>
                    <a:lnTo>
                      <a:pt x="92" y="84"/>
                    </a:lnTo>
                    <a:lnTo>
                      <a:pt x="92" y="97"/>
                    </a:lnTo>
                    <a:lnTo>
                      <a:pt x="90" y="111"/>
                    </a:lnTo>
                    <a:lnTo>
                      <a:pt x="86" y="124"/>
                    </a:lnTo>
                    <a:lnTo>
                      <a:pt x="80" y="136"/>
                    </a:lnTo>
                    <a:lnTo>
                      <a:pt x="74" y="148"/>
                    </a:lnTo>
                    <a:lnTo>
                      <a:pt x="64" y="158"/>
                    </a:lnTo>
                    <a:lnTo>
                      <a:pt x="52" y="168"/>
                    </a:lnTo>
                    <a:lnTo>
                      <a:pt x="40" y="174"/>
                    </a:lnTo>
                    <a:lnTo>
                      <a:pt x="28" y="180"/>
                    </a:lnTo>
                    <a:lnTo>
                      <a:pt x="14" y="182"/>
                    </a:lnTo>
                    <a:lnTo>
                      <a:pt x="0" y="184"/>
                    </a:lnTo>
                    <a:lnTo>
                      <a:pt x="0" y="160"/>
                    </a:lnTo>
                    <a:lnTo>
                      <a:pt x="12" y="160"/>
                    </a:lnTo>
                    <a:lnTo>
                      <a:pt x="24" y="157"/>
                    </a:lnTo>
                    <a:lnTo>
                      <a:pt x="34" y="152"/>
                    </a:lnTo>
                    <a:lnTo>
                      <a:pt x="44" y="145"/>
                    </a:lnTo>
                    <a:lnTo>
                      <a:pt x="55" y="136"/>
                    </a:lnTo>
                    <a:lnTo>
                      <a:pt x="61" y="127"/>
                    </a:lnTo>
                    <a:lnTo>
                      <a:pt x="66" y="115"/>
                    </a:lnTo>
                    <a:lnTo>
                      <a:pt x="68" y="105"/>
                    </a:lnTo>
                    <a:lnTo>
                      <a:pt x="70" y="91"/>
                    </a:lnTo>
                    <a:lnTo>
                      <a:pt x="68" y="79"/>
                    </a:lnTo>
                    <a:lnTo>
                      <a:pt x="66" y="67"/>
                    </a:lnTo>
                    <a:lnTo>
                      <a:pt x="61" y="57"/>
                    </a:lnTo>
                    <a:lnTo>
                      <a:pt x="55" y="48"/>
                    </a:lnTo>
                    <a:lnTo>
                      <a:pt x="46" y="39"/>
                    </a:lnTo>
                    <a:lnTo>
                      <a:pt x="36" y="32"/>
                    </a:lnTo>
                    <a:lnTo>
                      <a:pt x="24" y="26"/>
                    </a:lnTo>
                    <a:lnTo>
                      <a:pt x="12" y="24"/>
                    </a:lnTo>
                    <a:lnTo>
                      <a:pt x="0" y="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28" name="Freeform 168">
                <a:extLst>
                  <a:ext uri="{FF2B5EF4-FFF2-40B4-BE49-F238E27FC236}">
                    <a16:creationId xmlns:a16="http://schemas.microsoft.com/office/drawing/2014/main" id="{B34FD21B-EFA8-4CFC-B372-B6164FAC73E5}"/>
                  </a:ext>
                </a:extLst>
              </p:cNvPr>
              <p:cNvSpPr>
                <a:spLocks/>
              </p:cNvSpPr>
              <p:nvPr/>
            </p:nvSpPr>
            <p:spPr bwMode="auto">
              <a:xfrm>
                <a:off x="4495" y="3558"/>
                <a:ext cx="160" cy="34"/>
              </a:xfrm>
              <a:custGeom>
                <a:avLst/>
                <a:gdLst>
                  <a:gd name="T0" fmla="*/ 142 w 194"/>
                  <a:gd name="T1" fmla="*/ 27 h 206"/>
                  <a:gd name="T2" fmla="*/ 140 w 194"/>
                  <a:gd name="T3" fmla="*/ 27 h 206"/>
                  <a:gd name="T4" fmla="*/ 133 w 194"/>
                  <a:gd name="T5" fmla="*/ 29 h 206"/>
                  <a:gd name="T6" fmla="*/ 125 w 194"/>
                  <a:gd name="T7" fmla="*/ 31 h 206"/>
                  <a:gd name="T8" fmla="*/ 115 w 194"/>
                  <a:gd name="T9" fmla="*/ 32 h 206"/>
                  <a:gd name="T10" fmla="*/ 105 w 194"/>
                  <a:gd name="T11" fmla="*/ 33 h 206"/>
                  <a:gd name="T12" fmla="*/ 94 w 194"/>
                  <a:gd name="T13" fmla="*/ 34 h 206"/>
                  <a:gd name="T14" fmla="*/ 82 w 194"/>
                  <a:gd name="T15" fmla="*/ 34 h 206"/>
                  <a:gd name="T16" fmla="*/ 71 w 194"/>
                  <a:gd name="T17" fmla="*/ 34 h 206"/>
                  <a:gd name="T18" fmla="*/ 59 w 194"/>
                  <a:gd name="T19" fmla="*/ 34 h 206"/>
                  <a:gd name="T20" fmla="*/ 48 w 194"/>
                  <a:gd name="T21" fmla="*/ 33 h 206"/>
                  <a:gd name="T22" fmla="*/ 37 w 194"/>
                  <a:gd name="T23" fmla="*/ 32 h 206"/>
                  <a:gd name="T24" fmla="*/ 27 w 194"/>
                  <a:gd name="T25" fmla="*/ 30 h 206"/>
                  <a:gd name="T26" fmla="*/ 18 w 194"/>
                  <a:gd name="T27" fmla="*/ 29 h 206"/>
                  <a:gd name="T28" fmla="*/ 12 w 194"/>
                  <a:gd name="T29" fmla="*/ 27 h 206"/>
                  <a:gd name="T30" fmla="*/ 7 w 194"/>
                  <a:gd name="T31" fmla="*/ 25 h 206"/>
                  <a:gd name="T32" fmla="*/ 4 w 194"/>
                  <a:gd name="T33" fmla="*/ 23 h 206"/>
                  <a:gd name="T34" fmla="*/ 0 w 194"/>
                  <a:gd name="T35" fmla="*/ 20 h 206"/>
                  <a:gd name="T36" fmla="*/ 0 w 194"/>
                  <a:gd name="T37" fmla="*/ 18 h 206"/>
                  <a:gd name="T38" fmla="*/ 0 w 194"/>
                  <a:gd name="T39" fmla="*/ 16 h 206"/>
                  <a:gd name="T40" fmla="*/ 5 w 194"/>
                  <a:gd name="T41" fmla="*/ 14 h 206"/>
                  <a:gd name="T42" fmla="*/ 9 w 194"/>
                  <a:gd name="T43" fmla="*/ 12 h 206"/>
                  <a:gd name="T44" fmla="*/ 15 w 194"/>
                  <a:gd name="T45" fmla="*/ 10 h 206"/>
                  <a:gd name="T46" fmla="*/ 23 w 194"/>
                  <a:gd name="T47" fmla="*/ 8 h 206"/>
                  <a:gd name="T48" fmla="*/ 32 w 194"/>
                  <a:gd name="T49" fmla="*/ 6 h 206"/>
                  <a:gd name="T50" fmla="*/ 35 w 194"/>
                  <a:gd name="T51" fmla="*/ 6 h 206"/>
                  <a:gd name="T52" fmla="*/ 44 w 194"/>
                  <a:gd name="T53" fmla="*/ 4 h 206"/>
                  <a:gd name="T54" fmla="*/ 54 w 194"/>
                  <a:gd name="T55" fmla="*/ 3 h 206"/>
                  <a:gd name="T56" fmla="*/ 64 w 194"/>
                  <a:gd name="T57" fmla="*/ 1 h 206"/>
                  <a:gd name="T58" fmla="*/ 76 w 194"/>
                  <a:gd name="T59" fmla="*/ 0 h 206"/>
                  <a:gd name="T60" fmla="*/ 87 w 194"/>
                  <a:gd name="T61" fmla="*/ 0 h 206"/>
                  <a:gd name="T62" fmla="*/ 99 w 194"/>
                  <a:gd name="T63" fmla="*/ 0 h 206"/>
                  <a:gd name="T64" fmla="*/ 99 w 194"/>
                  <a:gd name="T65" fmla="*/ 4 h 206"/>
                  <a:gd name="T66" fmla="*/ 87 w 194"/>
                  <a:gd name="T67" fmla="*/ 4 h 206"/>
                  <a:gd name="T68" fmla="*/ 78 w 194"/>
                  <a:gd name="T69" fmla="*/ 4 h 206"/>
                  <a:gd name="T70" fmla="*/ 68 w 194"/>
                  <a:gd name="T71" fmla="*/ 5 h 206"/>
                  <a:gd name="T72" fmla="*/ 60 w 194"/>
                  <a:gd name="T73" fmla="*/ 6 h 206"/>
                  <a:gd name="T74" fmla="*/ 51 w 194"/>
                  <a:gd name="T75" fmla="*/ 7 h 206"/>
                  <a:gd name="T76" fmla="*/ 48 w 194"/>
                  <a:gd name="T77" fmla="*/ 9 h 206"/>
                  <a:gd name="T78" fmla="*/ 42 w 194"/>
                  <a:gd name="T79" fmla="*/ 11 h 206"/>
                  <a:gd name="T80" fmla="*/ 39 w 194"/>
                  <a:gd name="T81" fmla="*/ 13 h 206"/>
                  <a:gd name="T82" fmla="*/ 160 w 194"/>
                  <a:gd name="T83" fmla="*/ 13 h 206"/>
                  <a:gd name="T84" fmla="*/ 160 w 194"/>
                  <a:gd name="T85" fmla="*/ 17 h 206"/>
                  <a:gd name="T86" fmla="*/ 39 w 194"/>
                  <a:gd name="T87" fmla="*/ 17 h 206"/>
                  <a:gd name="T88" fmla="*/ 40 w 194"/>
                  <a:gd name="T89" fmla="*/ 18 h 206"/>
                  <a:gd name="T90" fmla="*/ 44 w 194"/>
                  <a:gd name="T91" fmla="*/ 20 h 206"/>
                  <a:gd name="T92" fmla="*/ 50 w 194"/>
                  <a:gd name="T93" fmla="*/ 22 h 206"/>
                  <a:gd name="T94" fmla="*/ 57 w 194"/>
                  <a:gd name="T95" fmla="*/ 23 h 206"/>
                  <a:gd name="T96" fmla="*/ 66 w 194"/>
                  <a:gd name="T97" fmla="*/ 25 h 206"/>
                  <a:gd name="T98" fmla="*/ 73 w 194"/>
                  <a:gd name="T99" fmla="*/ 26 h 206"/>
                  <a:gd name="T100" fmla="*/ 84 w 194"/>
                  <a:gd name="T101" fmla="*/ 26 h 206"/>
                  <a:gd name="T102" fmla="*/ 94 w 194"/>
                  <a:gd name="T103" fmla="*/ 26 h 206"/>
                  <a:gd name="T104" fmla="*/ 104 w 194"/>
                  <a:gd name="T105" fmla="*/ 26 h 206"/>
                  <a:gd name="T106" fmla="*/ 114 w 194"/>
                  <a:gd name="T107" fmla="*/ 26 h 206"/>
                  <a:gd name="T108" fmla="*/ 122 w 194"/>
                  <a:gd name="T109" fmla="*/ 25 h 206"/>
                  <a:gd name="T110" fmla="*/ 142 w 194"/>
                  <a:gd name="T111" fmla="*/ 27 h 2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4" h="206">
                    <a:moveTo>
                      <a:pt x="172" y="166"/>
                    </a:moveTo>
                    <a:lnTo>
                      <a:pt x="170" y="166"/>
                    </a:lnTo>
                    <a:lnTo>
                      <a:pt x="161" y="178"/>
                    </a:lnTo>
                    <a:lnTo>
                      <a:pt x="152" y="188"/>
                    </a:lnTo>
                    <a:lnTo>
                      <a:pt x="139" y="196"/>
                    </a:lnTo>
                    <a:lnTo>
                      <a:pt x="127" y="200"/>
                    </a:lnTo>
                    <a:lnTo>
                      <a:pt x="114" y="203"/>
                    </a:lnTo>
                    <a:lnTo>
                      <a:pt x="99" y="206"/>
                    </a:lnTo>
                    <a:lnTo>
                      <a:pt x="86" y="206"/>
                    </a:lnTo>
                    <a:lnTo>
                      <a:pt x="71" y="203"/>
                    </a:lnTo>
                    <a:lnTo>
                      <a:pt x="58" y="200"/>
                    </a:lnTo>
                    <a:lnTo>
                      <a:pt x="45" y="191"/>
                    </a:lnTo>
                    <a:lnTo>
                      <a:pt x="33" y="184"/>
                    </a:lnTo>
                    <a:lnTo>
                      <a:pt x="22" y="174"/>
                    </a:lnTo>
                    <a:lnTo>
                      <a:pt x="15" y="164"/>
                    </a:lnTo>
                    <a:lnTo>
                      <a:pt x="9" y="151"/>
                    </a:lnTo>
                    <a:lnTo>
                      <a:pt x="5" y="139"/>
                    </a:lnTo>
                    <a:lnTo>
                      <a:pt x="0" y="124"/>
                    </a:lnTo>
                    <a:lnTo>
                      <a:pt x="0" y="111"/>
                    </a:lnTo>
                    <a:lnTo>
                      <a:pt x="0" y="97"/>
                    </a:lnTo>
                    <a:lnTo>
                      <a:pt x="6" y="84"/>
                    </a:lnTo>
                    <a:lnTo>
                      <a:pt x="11" y="72"/>
                    </a:lnTo>
                    <a:lnTo>
                      <a:pt x="18" y="60"/>
                    </a:lnTo>
                    <a:lnTo>
                      <a:pt x="28" y="48"/>
                    </a:lnTo>
                    <a:lnTo>
                      <a:pt x="39" y="39"/>
                    </a:lnTo>
                    <a:lnTo>
                      <a:pt x="43" y="34"/>
                    </a:lnTo>
                    <a:lnTo>
                      <a:pt x="53" y="24"/>
                    </a:lnTo>
                    <a:lnTo>
                      <a:pt x="65" y="16"/>
                    </a:lnTo>
                    <a:lnTo>
                      <a:pt x="77" y="8"/>
                    </a:lnTo>
                    <a:lnTo>
                      <a:pt x="92" y="2"/>
                    </a:lnTo>
                    <a:lnTo>
                      <a:pt x="105" y="0"/>
                    </a:lnTo>
                    <a:lnTo>
                      <a:pt x="120" y="0"/>
                    </a:lnTo>
                    <a:lnTo>
                      <a:pt x="120" y="24"/>
                    </a:lnTo>
                    <a:lnTo>
                      <a:pt x="105" y="24"/>
                    </a:lnTo>
                    <a:lnTo>
                      <a:pt x="95" y="26"/>
                    </a:lnTo>
                    <a:lnTo>
                      <a:pt x="83" y="30"/>
                    </a:lnTo>
                    <a:lnTo>
                      <a:pt x="73" y="38"/>
                    </a:lnTo>
                    <a:lnTo>
                      <a:pt x="62" y="45"/>
                    </a:lnTo>
                    <a:lnTo>
                      <a:pt x="58" y="55"/>
                    </a:lnTo>
                    <a:lnTo>
                      <a:pt x="51" y="66"/>
                    </a:lnTo>
                    <a:lnTo>
                      <a:pt x="47" y="81"/>
                    </a:lnTo>
                    <a:lnTo>
                      <a:pt x="194" y="81"/>
                    </a:lnTo>
                    <a:lnTo>
                      <a:pt x="194" y="103"/>
                    </a:lnTo>
                    <a:lnTo>
                      <a:pt x="47" y="103"/>
                    </a:lnTo>
                    <a:lnTo>
                      <a:pt x="49" y="112"/>
                    </a:lnTo>
                    <a:lnTo>
                      <a:pt x="53" y="124"/>
                    </a:lnTo>
                    <a:lnTo>
                      <a:pt x="61" y="134"/>
                    </a:lnTo>
                    <a:lnTo>
                      <a:pt x="69" y="142"/>
                    </a:lnTo>
                    <a:lnTo>
                      <a:pt x="80" y="151"/>
                    </a:lnTo>
                    <a:lnTo>
                      <a:pt x="89" y="157"/>
                    </a:lnTo>
                    <a:lnTo>
                      <a:pt x="102" y="160"/>
                    </a:lnTo>
                    <a:lnTo>
                      <a:pt x="114" y="160"/>
                    </a:lnTo>
                    <a:lnTo>
                      <a:pt x="126" y="160"/>
                    </a:lnTo>
                    <a:lnTo>
                      <a:pt x="138" y="158"/>
                    </a:lnTo>
                    <a:lnTo>
                      <a:pt x="148" y="152"/>
                    </a:lnTo>
                    <a:lnTo>
                      <a:pt x="172"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29" name="Freeform 169">
                <a:extLst>
                  <a:ext uri="{FF2B5EF4-FFF2-40B4-BE49-F238E27FC236}">
                    <a16:creationId xmlns:a16="http://schemas.microsoft.com/office/drawing/2014/main" id="{DB5C51ED-FC16-45DB-ABFB-7E75F830FA9F}"/>
                  </a:ext>
                </a:extLst>
              </p:cNvPr>
              <p:cNvSpPr>
                <a:spLocks/>
              </p:cNvSpPr>
              <p:nvPr/>
            </p:nvSpPr>
            <p:spPr bwMode="auto">
              <a:xfrm>
                <a:off x="4589" y="3558"/>
                <a:ext cx="78" cy="31"/>
              </a:xfrm>
              <a:custGeom>
                <a:avLst/>
                <a:gdLst>
                  <a:gd name="T0" fmla="*/ 0 w 95"/>
                  <a:gd name="T1" fmla="*/ 0 h 184"/>
                  <a:gd name="T2" fmla="*/ 10 w 95"/>
                  <a:gd name="T3" fmla="*/ 0 h 184"/>
                  <a:gd name="T4" fmla="*/ 22 w 95"/>
                  <a:gd name="T5" fmla="*/ 0 h 184"/>
                  <a:gd name="T6" fmla="*/ 32 w 95"/>
                  <a:gd name="T7" fmla="*/ 1 h 184"/>
                  <a:gd name="T8" fmla="*/ 42 w 95"/>
                  <a:gd name="T9" fmla="*/ 2 h 184"/>
                  <a:gd name="T10" fmla="*/ 52 w 95"/>
                  <a:gd name="T11" fmla="*/ 4 h 184"/>
                  <a:gd name="T12" fmla="*/ 60 w 95"/>
                  <a:gd name="T13" fmla="*/ 5 h 184"/>
                  <a:gd name="T14" fmla="*/ 67 w 95"/>
                  <a:gd name="T15" fmla="*/ 7 h 184"/>
                  <a:gd name="T16" fmla="*/ 71 w 95"/>
                  <a:gd name="T17" fmla="*/ 9 h 184"/>
                  <a:gd name="T18" fmla="*/ 76 w 95"/>
                  <a:gd name="T19" fmla="*/ 12 h 184"/>
                  <a:gd name="T20" fmla="*/ 76 w 95"/>
                  <a:gd name="T21" fmla="*/ 14 h 184"/>
                  <a:gd name="T22" fmla="*/ 78 w 95"/>
                  <a:gd name="T23" fmla="*/ 16 h 184"/>
                  <a:gd name="T24" fmla="*/ 76 w 95"/>
                  <a:gd name="T25" fmla="*/ 19 h 184"/>
                  <a:gd name="T26" fmla="*/ 73 w 95"/>
                  <a:gd name="T27" fmla="*/ 21 h 184"/>
                  <a:gd name="T28" fmla="*/ 68 w 95"/>
                  <a:gd name="T29" fmla="*/ 23 h 184"/>
                  <a:gd name="T30" fmla="*/ 61 w 95"/>
                  <a:gd name="T31" fmla="*/ 25 h 184"/>
                  <a:gd name="T32" fmla="*/ 53 w 95"/>
                  <a:gd name="T33" fmla="*/ 27 h 184"/>
                  <a:gd name="T34" fmla="*/ 43 w 95"/>
                  <a:gd name="T35" fmla="*/ 28 h 184"/>
                  <a:gd name="T36" fmla="*/ 33 w 95"/>
                  <a:gd name="T37" fmla="*/ 29 h 184"/>
                  <a:gd name="T38" fmla="*/ 23 w 95"/>
                  <a:gd name="T39" fmla="*/ 30 h 184"/>
                  <a:gd name="T40" fmla="*/ 12 w 95"/>
                  <a:gd name="T41" fmla="*/ 31 h 184"/>
                  <a:gd name="T42" fmla="*/ 0 w 95"/>
                  <a:gd name="T43" fmla="*/ 31 h 184"/>
                  <a:gd name="T44" fmla="*/ 0 w 95"/>
                  <a:gd name="T45" fmla="*/ 27 h 184"/>
                  <a:gd name="T46" fmla="*/ 10 w 95"/>
                  <a:gd name="T47" fmla="*/ 27 h 184"/>
                  <a:gd name="T48" fmla="*/ 20 w 95"/>
                  <a:gd name="T49" fmla="*/ 26 h 184"/>
                  <a:gd name="T50" fmla="*/ 28 w 95"/>
                  <a:gd name="T51" fmla="*/ 26 h 184"/>
                  <a:gd name="T52" fmla="*/ 37 w 95"/>
                  <a:gd name="T53" fmla="*/ 24 h 184"/>
                  <a:gd name="T54" fmla="*/ 45 w 95"/>
                  <a:gd name="T55" fmla="*/ 23 h 184"/>
                  <a:gd name="T56" fmla="*/ 50 w 95"/>
                  <a:gd name="T57" fmla="*/ 21 h 184"/>
                  <a:gd name="T58" fmla="*/ 55 w 95"/>
                  <a:gd name="T59" fmla="*/ 19 h 184"/>
                  <a:gd name="T60" fmla="*/ 58 w 95"/>
                  <a:gd name="T61" fmla="*/ 18 h 184"/>
                  <a:gd name="T62" fmla="*/ 58 w 95"/>
                  <a:gd name="T63" fmla="*/ 15 h 184"/>
                  <a:gd name="T64" fmla="*/ 58 w 95"/>
                  <a:gd name="T65" fmla="*/ 13 h 184"/>
                  <a:gd name="T66" fmla="*/ 55 w 95"/>
                  <a:gd name="T67" fmla="*/ 11 h 184"/>
                  <a:gd name="T68" fmla="*/ 50 w 95"/>
                  <a:gd name="T69" fmla="*/ 10 h 184"/>
                  <a:gd name="T70" fmla="*/ 45 w 95"/>
                  <a:gd name="T71" fmla="*/ 8 h 184"/>
                  <a:gd name="T72" fmla="*/ 38 w 95"/>
                  <a:gd name="T73" fmla="*/ 7 h 184"/>
                  <a:gd name="T74" fmla="*/ 30 w 95"/>
                  <a:gd name="T75" fmla="*/ 5 h 184"/>
                  <a:gd name="T76" fmla="*/ 20 w 95"/>
                  <a:gd name="T77" fmla="*/ 4 h 184"/>
                  <a:gd name="T78" fmla="*/ 12 w 95"/>
                  <a:gd name="T79" fmla="*/ 4 h 184"/>
                  <a:gd name="T80" fmla="*/ 2 w 95"/>
                  <a:gd name="T81" fmla="*/ 4 h 184"/>
                  <a:gd name="T82" fmla="*/ 0 w 95"/>
                  <a:gd name="T83" fmla="*/ 4 h 184"/>
                  <a:gd name="T84" fmla="*/ 0 w 95"/>
                  <a:gd name="T85" fmla="*/ 0 h 1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5" h="184">
                    <a:moveTo>
                      <a:pt x="0" y="0"/>
                    </a:moveTo>
                    <a:lnTo>
                      <a:pt x="12" y="0"/>
                    </a:lnTo>
                    <a:lnTo>
                      <a:pt x="27" y="2"/>
                    </a:lnTo>
                    <a:lnTo>
                      <a:pt x="39" y="8"/>
                    </a:lnTo>
                    <a:lnTo>
                      <a:pt x="51" y="14"/>
                    </a:lnTo>
                    <a:lnTo>
                      <a:pt x="63" y="24"/>
                    </a:lnTo>
                    <a:lnTo>
                      <a:pt x="73" y="32"/>
                    </a:lnTo>
                    <a:lnTo>
                      <a:pt x="81" y="44"/>
                    </a:lnTo>
                    <a:lnTo>
                      <a:pt x="87" y="55"/>
                    </a:lnTo>
                    <a:lnTo>
                      <a:pt x="92" y="69"/>
                    </a:lnTo>
                    <a:lnTo>
                      <a:pt x="93" y="84"/>
                    </a:lnTo>
                    <a:lnTo>
                      <a:pt x="95" y="97"/>
                    </a:lnTo>
                    <a:lnTo>
                      <a:pt x="93" y="111"/>
                    </a:lnTo>
                    <a:lnTo>
                      <a:pt x="89" y="124"/>
                    </a:lnTo>
                    <a:lnTo>
                      <a:pt x="83" y="136"/>
                    </a:lnTo>
                    <a:lnTo>
                      <a:pt x="74" y="148"/>
                    </a:lnTo>
                    <a:lnTo>
                      <a:pt x="65" y="158"/>
                    </a:lnTo>
                    <a:lnTo>
                      <a:pt x="52" y="168"/>
                    </a:lnTo>
                    <a:lnTo>
                      <a:pt x="40" y="174"/>
                    </a:lnTo>
                    <a:lnTo>
                      <a:pt x="28" y="180"/>
                    </a:lnTo>
                    <a:lnTo>
                      <a:pt x="15" y="182"/>
                    </a:lnTo>
                    <a:lnTo>
                      <a:pt x="0" y="184"/>
                    </a:lnTo>
                    <a:lnTo>
                      <a:pt x="0" y="160"/>
                    </a:lnTo>
                    <a:lnTo>
                      <a:pt x="12" y="160"/>
                    </a:lnTo>
                    <a:lnTo>
                      <a:pt x="24" y="157"/>
                    </a:lnTo>
                    <a:lnTo>
                      <a:pt x="34" y="152"/>
                    </a:lnTo>
                    <a:lnTo>
                      <a:pt x="45" y="145"/>
                    </a:lnTo>
                    <a:lnTo>
                      <a:pt x="55" y="136"/>
                    </a:lnTo>
                    <a:lnTo>
                      <a:pt x="61" y="127"/>
                    </a:lnTo>
                    <a:lnTo>
                      <a:pt x="67" y="115"/>
                    </a:lnTo>
                    <a:lnTo>
                      <a:pt x="71" y="105"/>
                    </a:lnTo>
                    <a:lnTo>
                      <a:pt x="71" y="91"/>
                    </a:lnTo>
                    <a:lnTo>
                      <a:pt x="71" y="79"/>
                    </a:lnTo>
                    <a:lnTo>
                      <a:pt x="67" y="67"/>
                    </a:lnTo>
                    <a:lnTo>
                      <a:pt x="61" y="57"/>
                    </a:lnTo>
                    <a:lnTo>
                      <a:pt x="55" y="48"/>
                    </a:lnTo>
                    <a:lnTo>
                      <a:pt x="46" y="39"/>
                    </a:lnTo>
                    <a:lnTo>
                      <a:pt x="37" y="32"/>
                    </a:lnTo>
                    <a:lnTo>
                      <a:pt x="24" y="26"/>
                    </a:lnTo>
                    <a:lnTo>
                      <a:pt x="15" y="24"/>
                    </a:lnTo>
                    <a:lnTo>
                      <a:pt x="2" y="24"/>
                    </a:lnTo>
                    <a:lnTo>
                      <a:pt x="0" y="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30" name="Freeform 170">
                <a:extLst>
                  <a:ext uri="{FF2B5EF4-FFF2-40B4-BE49-F238E27FC236}">
                    <a16:creationId xmlns:a16="http://schemas.microsoft.com/office/drawing/2014/main" id="{AE761397-DF4B-444D-9BA9-7EFDAFBC3F9D}"/>
                  </a:ext>
                </a:extLst>
              </p:cNvPr>
              <p:cNvSpPr>
                <a:spLocks/>
              </p:cNvSpPr>
              <p:nvPr/>
            </p:nvSpPr>
            <p:spPr bwMode="auto">
              <a:xfrm>
                <a:off x="356" y="3840"/>
                <a:ext cx="160" cy="34"/>
              </a:xfrm>
              <a:custGeom>
                <a:avLst/>
                <a:gdLst>
                  <a:gd name="T0" fmla="*/ 142 w 193"/>
                  <a:gd name="T1" fmla="*/ 27 h 206"/>
                  <a:gd name="T2" fmla="*/ 141 w 193"/>
                  <a:gd name="T3" fmla="*/ 27 h 206"/>
                  <a:gd name="T4" fmla="*/ 133 w 193"/>
                  <a:gd name="T5" fmla="*/ 29 h 206"/>
                  <a:gd name="T6" fmla="*/ 125 w 193"/>
                  <a:gd name="T7" fmla="*/ 31 h 206"/>
                  <a:gd name="T8" fmla="*/ 115 w 193"/>
                  <a:gd name="T9" fmla="*/ 32 h 206"/>
                  <a:gd name="T10" fmla="*/ 103 w 193"/>
                  <a:gd name="T11" fmla="*/ 33 h 206"/>
                  <a:gd name="T12" fmla="*/ 92 w 193"/>
                  <a:gd name="T13" fmla="*/ 34 h 206"/>
                  <a:gd name="T14" fmla="*/ 80 w 193"/>
                  <a:gd name="T15" fmla="*/ 34 h 206"/>
                  <a:gd name="T16" fmla="*/ 69 w 193"/>
                  <a:gd name="T17" fmla="*/ 34 h 206"/>
                  <a:gd name="T18" fmla="*/ 56 w 193"/>
                  <a:gd name="T19" fmla="*/ 34 h 206"/>
                  <a:gd name="T20" fmla="*/ 46 w 193"/>
                  <a:gd name="T21" fmla="*/ 33 h 206"/>
                  <a:gd name="T22" fmla="*/ 36 w 193"/>
                  <a:gd name="T23" fmla="*/ 32 h 206"/>
                  <a:gd name="T24" fmla="*/ 27 w 193"/>
                  <a:gd name="T25" fmla="*/ 30 h 206"/>
                  <a:gd name="T26" fmla="*/ 18 w 193"/>
                  <a:gd name="T27" fmla="*/ 29 h 206"/>
                  <a:gd name="T28" fmla="*/ 12 w 193"/>
                  <a:gd name="T29" fmla="*/ 27 h 206"/>
                  <a:gd name="T30" fmla="*/ 7 w 193"/>
                  <a:gd name="T31" fmla="*/ 25 h 206"/>
                  <a:gd name="T32" fmla="*/ 2 w 193"/>
                  <a:gd name="T33" fmla="*/ 23 h 206"/>
                  <a:gd name="T34" fmla="*/ 0 w 193"/>
                  <a:gd name="T35" fmla="*/ 21 h 206"/>
                  <a:gd name="T36" fmla="*/ 0 w 193"/>
                  <a:gd name="T37" fmla="*/ 18 h 206"/>
                  <a:gd name="T38" fmla="*/ 0 w 193"/>
                  <a:gd name="T39" fmla="*/ 16 h 206"/>
                  <a:gd name="T40" fmla="*/ 2 w 193"/>
                  <a:gd name="T41" fmla="*/ 14 h 206"/>
                  <a:gd name="T42" fmla="*/ 8 w 193"/>
                  <a:gd name="T43" fmla="*/ 12 h 206"/>
                  <a:gd name="T44" fmla="*/ 15 w 193"/>
                  <a:gd name="T45" fmla="*/ 10 h 206"/>
                  <a:gd name="T46" fmla="*/ 21 w 193"/>
                  <a:gd name="T47" fmla="*/ 8 h 206"/>
                  <a:gd name="T48" fmla="*/ 32 w 193"/>
                  <a:gd name="T49" fmla="*/ 7 h 206"/>
                  <a:gd name="T50" fmla="*/ 36 w 193"/>
                  <a:gd name="T51" fmla="*/ 6 h 206"/>
                  <a:gd name="T52" fmla="*/ 43 w 193"/>
                  <a:gd name="T53" fmla="*/ 4 h 206"/>
                  <a:gd name="T54" fmla="*/ 51 w 193"/>
                  <a:gd name="T55" fmla="*/ 3 h 206"/>
                  <a:gd name="T56" fmla="*/ 64 w 193"/>
                  <a:gd name="T57" fmla="*/ 1 h 206"/>
                  <a:gd name="T58" fmla="*/ 74 w 193"/>
                  <a:gd name="T59" fmla="*/ 1 h 206"/>
                  <a:gd name="T60" fmla="*/ 85 w 193"/>
                  <a:gd name="T61" fmla="*/ 0 h 206"/>
                  <a:gd name="T62" fmla="*/ 97 w 193"/>
                  <a:gd name="T63" fmla="*/ 0 h 206"/>
                  <a:gd name="T64" fmla="*/ 97 w 193"/>
                  <a:gd name="T65" fmla="*/ 4 h 206"/>
                  <a:gd name="T66" fmla="*/ 87 w 193"/>
                  <a:gd name="T67" fmla="*/ 4 h 206"/>
                  <a:gd name="T68" fmla="*/ 77 w 193"/>
                  <a:gd name="T69" fmla="*/ 4 h 206"/>
                  <a:gd name="T70" fmla="*/ 69 w 193"/>
                  <a:gd name="T71" fmla="*/ 5 h 206"/>
                  <a:gd name="T72" fmla="*/ 59 w 193"/>
                  <a:gd name="T73" fmla="*/ 6 h 206"/>
                  <a:gd name="T74" fmla="*/ 51 w 193"/>
                  <a:gd name="T75" fmla="*/ 8 h 206"/>
                  <a:gd name="T76" fmla="*/ 46 w 193"/>
                  <a:gd name="T77" fmla="*/ 9 h 206"/>
                  <a:gd name="T78" fmla="*/ 41 w 193"/>
                  <a:gd name="T79" fmla="*/ 11 h 206"/>
                  <a:gd name="T80" fmla="*/ 36 w 193"/>
                  <a:gd name="T81" fmla="*/ 13 h 206"/>
                  <a:gd name="T82" fmla="*/ 160 w 193"/>
                  <a:gd name="T83" fmla="*/ 13 h 206"/>
                  <a:gd name="T84" fmla="*/ 160 w 193"/>
                  <a:gd name="T85" fmla="*/ 17 h 206"/>
                  <a:gd name="T86" fmla="*/ 36 w 193"/>
                  <a:gd name="T87" fmla="*/ 17 h 206"/>
                  <a:gd name="T88" fmla="*/ 41 w 193"/>
                  <a:gd name="T89" fmla="*/ 19 h 206"/>
                  <a:gd name="T90" fmla="*/ 43 w 193"/>
                  <a:gd name="T91" fmla="*/ 21 h 206"/>
                  <a:gd name="T92" fmla="*/ 48 w 193"/>
                  <a:gd name="T93" fmla="*/ 22 h 206"/>
                  <a:gd name="T94" fmla="*/ 55 w 193"/>
                  <a:gd name="T95" fmla="*/ 24 h 206"/>
                  <a:gd name="T96" fmla="*/ 64 w 193"/>
                  <a:gd name="T97" fmla="*/ 25 h 206"/>
                  <a:gd name="T98" fmla="*/ 74 w 193"/>
                  <a:gd name="T99" fmla="*/ 26 h 206"/>
                  <a:gd name="T100" fmla="*/ 83 w 193"/>
                  <a:gd name="T101" fmla="*/ 26 h 206"/>
                  <a:gd name="T102" fmla="*/ 93 w 193"/>
                  <a:gd name="T103" fmla="*/ 26 h 206"/>
                  <a:gd name="T104" fmla="*/ 103 w 193"/>
                  <a:gd name="T105" fmla="*/ 26 h 206"/>
                  <a:gd name="T106" fmla="*/ 114 w 193"/>
                  <a:gd name="T107" fmla="*/ 26 h 206"/>
                  <a:gd name="T108" fmla="*/ 121 w 193"/>
                  <a:gd name="T109" fmla="*/ 25 h 206"/>
                  <a:gd name="T110" fmla="*/ 142 w 193"/>
                  <a:gd name="T111" fmla="*/ 27 h 2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3" h="206">
                    <a:moveTo>
                      <a:pt x="171" y="166"/>
                    </a:moveTo>
                    <a:lnTo>
                      <a:pt x="170" y="166"/>
                    </a:lnTo>
                    <a:lnTo>
                      <a:pt x="161" y="177"/>
                    </a:lnTo>
                    <a:lnTo>
                      <a:pt x="151" y="188"/>
                    </a:lnTo>
                    <a:lnTo>
                      <a:pt x="139" y="195"/>
                    </a:lnTo>
                    <a:lnTo>
                      <a:pt x="124" y="200"/>
                    </a:lnTo>
                    <a:lnTo>
                      <a:pt x="111" y="204"/>
                    </a:lnTo>
                    <a:lnTo>
                      <a:pt x="96" y="206"/>
                    </a:lnTo>
                    <a:lnTo>
                      <a:pt x="83" y="206"/>
                    </a:lnTo>
                    <a:lnTo>
                      <a:pt x="68" y="204"/>
                    </a:lnTo>
                    <a:lnTo>
                      <a:pt x="56" y="200"/>
                    </a:lnTo>
                    <a:lnTo>
                      <a:pt x="44" y="192"/>
                    </a:lnTo>
                    <a:lnTo>
                      <a:pt x="32" y="183"/>
                    </a:lnTo>
                    <a:lnTo>
                      <a:pt x="22" y="174"/>
                    </a:lnTo>
                    <a:lnTo>
                      <a:pt x="14" y="164"/>
                    </a:lnTo>
                    <a:lnTo>
                      <a:pt x="8" y="150"/>
                    </a:lnTo>
                    <a:lnTo>
                      <a:pt x="2" y="138"/>
                    </a:lnTo>
                    <a:lnTo>
                      <a:pt x="0" y="125"/>
                    </a:lnTo>
                    <a:lnTo>
                      <a:pt x="0" y="110"/>
                    </a:lnTo>
                    <a:lnTo>
                      <a:pt x="0" y="97"/>
                    </a:lnTo>
                    <a:lnTo>
                      <a:pt x="3" y="83"/>
                    </a:lnTo>
                    <a:lnTo>
                      <a:pt x="10" y="71"/>
                    </a:lnTo>
                    <a:lnTo>
                      <a:pt x="18" y="59"/>
                    </a:lnTo>
                    <a:lnTo>
                      <a:pt x="25" y="49"/>
                    </a:lnTo>
                    <a:lnTo>
                      <a:pt x="38" y="40"/>
                    </a:lnTo>
                    <a:lnTo>
                      <a:pt x="43" y="34"/>
                    </a:lnTo>
                    <a:lnTo>
                      <a:pt x="52" y="24"/>
                    </a:lnTo>
                    <a:lnTo>
                      <a:pt x="62" y="16"/>
                    </a:lnTo>
                    <a:lnTo>
                      <a:pt x="77" y="8"/>
                    </a:lnTo>
                    <a:lnTo>
                      <a:pt x="89" y="4"/>
                    </a:lnTo>
                    <a:lnTo>
                      <a:pt x="102" y="0"/>
                    </a:lnTo>
                    <a:lnTo>
                      <a:pt x="117" y="0"/>
                    </a:lnTo>
                    <a:lnTo>
                      <a:pt x="117" y="24"/>
                    </a:lnTo>
                    <a:lnTo>
                      <a:pt x="105" y="24"/>
                    </a:lnTo>
                    <a:lnTo>
                      <a:pt x="93" y="25"/>
                    </a:lnTo>
                    <a:lnTo>
                      <a:pt x="83" y="31"/>
                    </a:lnTo>
                    <a:lnTo>
                      <a:pt x="71" y="37"/>
                    </a:lnTo>
                    <a:lnTo>
                      <a:pt x="62" y="46"/>
                    </a:lnTo>
                    <a:lnTo>
                      <a:pt x="55" y="55"/>
                    </a:lnTo>
                    <a:lnTo>
                      <a:pt x="50" y="65"/>
                    </a:lnTo>
                    <a:lnTo>
                      <a:pt x="44" y="81"/>
                    </a:lnTo>
                    <a:lnTo>
                      <a:pt x="193" y="81"/>
                    </a:lnTo>
                    <a:lnTo>
                      <a:pt x="193" y="103"/>
                    </a:lnTo>
                    <a:lnTo>
                      <a:pt x="44" y="103"/>
                    </a:lnTo>
                    <a:lnTo>
                      <a:pt x="49" y="113"/>
                    </a:lnTo>
                    <a:lnTo>
                      <a:pt x="52" y="125"/>
                    </a:lnTo>
                    <a:lnTo>
                      <a:pt x="58" y="134"/>
                    </a:lnTo>
                    <a:lnTo>
                      <a:pt x="66" y="143"/>
                    </a:lnTo>
                    <a:lnTo>
                      <a:pt x="77" y="150"/>
                    </a:lnTo>
                    <a:lnTo>
                      <a:pt x="89" y="156"/>
                    </a:lnTo>
                    <a:lnTo>
                      <a:pt x="100" y="160"/>
                    </a:lnTo>
                    <a:lnTo>
                      <a:pt x="112" y="160"/>
                    </a:lnTo>
                    <a:lnTo>
                      <a:pt x="124" y="160"/>
                    </a:lnTo>
                    <a:lnTo>
                      <a:pt x="137" y="158"/>
                    </a:lnTo>
                    <a:lnTo>
                      <a:pt x="146" y="152"/>
                    </a:lnTo>
                    <a:lnTo>
                      <a:pt x="171"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31" name="Freeform 171">
                <a:extLst>
                  <a:ext uri="{FF2B5EF4-FFF2-40B4-BE49-F238E27FC236}">
                    <a16:creationId xmlns:a16="http://schemas.microsoft.com/office/drawing/2014/main" id="{F56B7464-7995-44A1-A977-56430953366E}"/>
                  </a:ext>
                </a:extLst>
              </p:cNvPr>
              <p:cNvSpPr>
                <a:spLocks/>
              </p:cNvSpPr>
              <p:nvPr/>
            </p:nvSpPr>
            <p:spPr bwMode="auto">
              <a:xfrm>
                <a:off x="451" y="3840"/>
                <a:ext cx="77" cy="30"/>
              </a:xfrm>
              <a:custGeom>
                <a:avLst/>
                <a:gdLst>
                  <a:gd name="T0" fmla="*/ 0 w 92"/>
                  <a:gd name="T1" fmla="*/ 0 h 183"/>
                  <a:gd name="T2" fmla="*/ 10 w 92"/>
                  <a:gd name="T3" fmla="*/ 0 h 183"/>
                  <a:gd name="T4" fmla="*/ 21 w 92"/>
                  <a:gd name="T5" fmla="*/ 1 h 183"/>
                  <a:gd name="T6" fmla="*/ 31 w 92"/>
                  <a:gd name="T7" fmla="*/ 1 h 183"/>
                  <a:gd name="T8" fmla="*/ 42 w 92"/>
                  <a:gd name="T9" fmla="*/ 2 h 183"/>
                  <a:gd name="T10" fmla="*/ 52 w 92"/>
                  <a:gd name="T11" fmla="*/ 4 h 183"/>
                  <a:gd name="T12" fmla="*/ 60 w 92"/>
                  <a:gd name="T13" fmla="*/ 6 h 183"/>
                  <a:gd name="T14" fmla="*/ 67 w 92"/>
                  <a:gd name="T15" fmla="*/ 8 h 183"/>
                  <a:gd name="T16" fmla="*/ 72 w 92"/>
                  <a:gd name="T17" fmla="*/ 10 h 183"/>
                  <a:gd name="T18" fmla="*/ 75 w 92"/>
                  <a:gd name="T19" fmla="*/ 12 h 183"/>
                  <a:gd name="T20" fmla="*/ 77 w 92"/>
                  <a:gd name="T21" fmla="*/ 14 h 183"/>
                  <a:gd name="T22" fmla="*/ 77 w 92"/>
                  <a:gd name="T23" fmla="*/ 16 h 183"/>
                  <a:gd name="T24" fmla="*/ 75 w 92"/>
                  <a:gd name="T25" fmla="*/ 18 h 183"/>
                  <a:gd name="T26" fmla="*/ 72 w 92"/>
                  <a:gd name="T27" fmla="*/ 20 h 183"/>
                  <a:gd name="T28" fmla="*/ 67 w 92"/>
                  <a:gd name="T29" fmla="*/ 22 h 183"/>
                  <a:gd name="T30" fmla="*/ 62 w 92"/>
                  <a:gd name="T31" fmla="*/ 24 h 183"/>
                  <a:gd name="T32" fmla="*/ 54 w 92"/>
                  <a:gd name="T33" fmla="*/ 26 h 183"/>
                  <a:gd name="T34" fmla="*/ 44 w 92"/>
                  <a:gd name="T35" fmla="*/ 28 h 183"/>
                  <a:gd name="T36" fmla="*/ 33 w 92"/>
                  <a:gd name="T37" fmla="*/ 29 h 183"/>
                  <a:gd name="T38" fmla="*/ 23 w 92"/>
                  <a:gd name="T39" fmla="*/ 30 h 183"/>
                  <a:gd name="T40" fmla="*/ 12 w 92"/>
                  <a:gd name="T41" fmla="*/ 30 h 183"/>
                  <a:gd name="T42" fmla="*/ 0 w 92"/>
                  <a:gd name="T43" fmla="*/ 30 h 183"/>
                  <a:gd name="T44" fmla="*/ 0 w 92"/>
                  <a:gd name="T45" fmla="*/ 26 h 183"/>
                  <a:gd name="T46" fmla="*/ 10 w 92"/>
                  <a:gd name="T47" fmla="*/ 26 h 183"/>
                  <a:gd name="T48" fmla="*/ 20 w 92"/>
                  <a:gd name="T49" fmla="*/ 26 h 183"/>
                  <a:gd name="T50" fmla="*/ 28 w 92"/>
                  <a:gd name="T51" fmla="*/ 25 h 183"/>
                  <a:gd name="T52" fmla="*/ 37 w 92"/>
                  <a:gd name="T53" fmla="*/ 24 h 183"/>
                  <a:gd name="T54" fmla="*/ 46 w 92"/>
                  <a:gd name="T55" fmla="*/ 22 h 183"/>
                  <a:gd name="T56" fmla="*/ 51 w 92"/>
                  <a:gd name="T57" fmla="*/ 21 h 183"/>
                  <a:gd name="T58" fmla="*/ 55 w 92"/>
                  <a:gd name="T59" fmla="*/ 19 h 183"/>
                  <a:gd name="T60" fmla="*/ 57 w 92"/>
                  <a:gd name="T61" fmla="*/ 17 h 183"/>
                  <a:gd name="T62" fmla="*/ 59 w 92"/>
                  <a:gd name="T63" fmla="*/ 15 h 183"/>
                  <a:gd name="T64" fmla="*/ 57 w 92"/>
                  <a:gd name="T65" fmla="*/ 13 h 183"/>
                  <a:gd name="T66" fmla="*/ 55 w 92"/>
                  <a:gd name="T67" fmla="*/ 11 h 183"/>
                  <a:gd name="T68" fmla="*/ 51 w 92"/>
                  <a:gd name="T69" fmla="*/ 10 h 183"/>
                  <a:gd name="T70" fmla="*/ 46 w 92"/>
                  <a:gd name="T71" fmla="*/ 8 h 183"/>
                  <a:gd name="T72" fmla="*/ 39 w 92"/>
                  <a:gd name="T73" fmla="*/ 7 h 183"/>
                  <a:gd name="T74" fmla="*/ 30 w 92"/>
                  <a:gd name="T75" fmla="*/ 5 h 183"/>
                  <a:gd name="T76" fmla="*/ 20 w 92"/>
                  <a:gd name="T77" fmla="*/ 5 h 183"/>
                  <a:gd name="T78" fmla="*/ 10 w 92"/>
                  <a:gd name="T79" fmla="*/ 4 h 183"/>
                  <a:gd name="T80" fmla="*/ 0 w 92"/>
                  <a:gd name="T81" fmla="*/ 4 h 183"/>
                  <a:gd name="T82" fmla="*/ 0 w 92"/>
                  <a:gd name="T83" fmla="*/ 4 h 183"/>
                  <a:gd name="T84" fmla="*/ 0 w 92"/>
                  <a:gd name="T85" fmla="*/ 0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2" h="183">
                    <a:moveTo>
                      <a:pt x="0" y="0"/>
                    </a:moveTo>
                    <a:lnTo>
                      <a:pt x="12" y="0"/>
                    </a:lnTo>
                    <a:lnTo>
                      <a:pt x="25" y="4"/>
                    </a:lnTo>
                    <a:lnTo>
                      <a:pt x="37" y="8"/>
                    </a:lnTo>
                    <a:lnTo>
                      <a:pt x="50" y="14"/>
                    </a:lnTo>
                    <a:lnTo>
                      <a:pt x="62" y="24"/>
                    </a:lnTo>
                    <a:lnTo>
                      <a:pt x="72" y="34"/>
                    </a:lnTo>
                    <a:lnTo>
                      <a:pt x="80" y="46"/>
                    </a:lnTo>
                    <a:lnTo>
                      <a:pt x="86" y="58"/>
                    </a:lnTo>
                    <a:lnTo>
                      <a:pt x="90" y="71"/>
                    </a:lnTo>
                    <a:lnTo>
                      <a:pt x="92" y="83"/>
                    </a:lnTo>
                    <a:lnTo>
                      <a:pt x="92" y="97"/>
                    </a:lnTo>
                    <a:lnTo>
                      <a:pt x="90" y="110"/>
                    </a:lnTo>
                    <a:lnTo>
                      <a:pt x="86" y="125"/>
                    </a:lnTo>
                    <a:lnTo>
                      <a:pt x="80" y="137"/>
                    </a:lnTo>
                    <a:lnTo>
                      <a:pt x="74" y="148"/>
                    </a:lnTo>
                    <a:lnTo>
                      <a:pt x="64" y="158"/>
                    </a:lnTo>
                    <a:lnTo>
                      <a:pt x="52" y="168"/>
                    </a:lnTo>
                    <a:lnTo>
                      <a:pt x="40" y="174"/>
                    </a:lnTo>
                    <a:lnTo>
                      <a:pt x="28" y="180"/>
                    </a:lnTo>
                    <a:lnTo>
                      <a:pt x="14" y="182"/>
                    </a:lnTo>
                    <a:lnTo>
                      <a:pt x="0" y="183"/>
                    </a:lnTo>
                    <a:lnTo>
                      <a:pt x="0" y="160"/>
                    </a:lnTo>
                    <a:lnTo>
                      <a:pt x="12" y="160"/>
                    </a:lnTo>
                    <a:lnTo>
                      <a:pt x="24" y="156"/>
                    </a:lnTo>
                    <a:lnTo>
                      <a:pt x="34" y="152"/>
                    </a:lnTo>
                    <a:lnTo>
                      <a:pt x="44" y="144"/>
                    </a:lnTo>
                    <a:lnTo>
                      <a:pt x="55" y="137"/>
                    </a:lnTo>
                    <a:lnTo>
                      <a:pt x="61" y="127"/>
                    </a:lnTo>
                    <a:lnTo>
                      <a:pt x="66" y="115"/>
                    </a:lnTo>
                    <a:lnTo>
                      <a:pt x="68" y="104"/>
                    </a:lnTo>
                    <a:lnTo>
                      <a:pt x="70" y="91"/>
                    </a:lnTo>
                    <a:lnTo>
                      <a:pt x="68" y="81"/>
                    </a:lnTo>
                    <a:lnTo>
                      <a:pt x="66" y="70"/>
                    </a:lnTo>
                    <a:lnTo>
                      <a:pt x="61" y="58"/>
                    </a:lnTo>
                    <a:lnTo>
                      <a:pt x="55" y="48"/>
                    </a:lnTo>
                    <a:lnTo>
                      <a:pt x="46" y="40"/>
                    </a:lnTo>
                    <a:lnTo>
                      <a:pt x="36" y="31"/>
                    </a:lnTo>
                    <a:lnTo>
                      <a:pt x="24" y="28"/>
                    </a:lnTo>
                    <a:lnTo>
                      <a:pt x="12" y="24"/>
                    </a:lnTo>
                    <a:lnTo>
                      <a:pt x="0" y="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32" name="Freeform 172">
                <a:extLst>
                  <a:ext uri="{FF2B5EF4-FFF2-40B4-BE49-F238E27FC236}">
                    <a16:creationId xmlns:a16="http://schemas.microsoft.com/office/drawing/2014/main" id="{B5433B1B-823B-4F06-9718-0E94FCD0BACF}"/>
                  </a:ext>
                </a:extLst>
              </p:cNvPr>
              <p:cNvSpPr>
                <a:spLocks/>
              </p:cNvSpPr>
              <p:nvPr/>
            </p:nvSpPr>
            <p:spPr bwMode="auto">
              <a:xfrm>
                <a:off x="4495" y="3840"/>
                <a:ext cx="160" cy="34"/>
              </a:xfrm>
              <a:custGeom>
                <a:avLst/>
                <a:gdLst>
                  <a:gd name="T0" fmla="*/ 142 w 194"/>
                  <a:gd name="T1" fmla="*/ 27 h 206"/>
                  <a:gd name="T2" fmla="*/ 140 w 194"/>
                  <a:gd name="T3" fmla="*/ 27 h 206"/>
                  <a:gd name="T4" fmla="*/ 133 w 194"/>
                  <a:gd name="T5" fmla="*/ 29 h 206"/>
                  <a:gd name="T6" fmla="*/ 125 w 194"/>
                  <a:gd name="T7" fmla="*/ 31 h 206"/>
                  <a:gd name="T8" fmla="*/ 115 w 194"/>
                  <a:gd name="T9" fmla="*/ 32 h 206"/>
                  <a:gd name="T10" fmla="*/ 105 w 194"/>
                  <a:gd name="T11" fmla="*/ 33 h 206"/>
                  <a:gd name="T12" fmla="*/ 94 w 194"/>
                  <a:gd name="T13" fmla="*/ 34 h 206"/>
                  <a:gd name="T14" fmla="*/ 82 w 194"/>
                  <a:gd name="T15" fmla="*/ 34 h 206"/>
                  <a:gd name="T16" fmla="*/ 71 w 194"/>
                  <a:gd name="T17" fmla="*/ 34 h 206"/>
                  <a:gd name="T18" fmla="*/ 59 w 194"/>
                  <a:gd name="T19" fmla="*/ 34 h 206"/>
                  <a:gd name="T20" fmla="*/ 48 w 194"/>
                  <a:gd name="T21" fmla="*/ 33 h 206"/>
                  <a:gd name="T22" fmla="*/ 37 w 194"/>
                  <a:gd name="T23" fmla="*/ 32 h 206"/>
                  <a:gd name="T24" fmla="*/ 27 w 194"/>
                  <a:gd name="T25" fmla="*/ 30 h 206"/>
                  <a:gd name="T26" fmla="*/ 18 w 194"/>
                  <a:gd name="T27" fmla="*/ 29 h 206"/>
                  <a:gd name="T28" fmla="*/ 12 w 194"/>
                  <a:gd name="T29" fmla="*/ 27 h 206"/>
                  <a:gd name="T30" fmla="*/ 7 w 194"/>
                  <a:gd name="T31" fmla="*/ 25 h 206"/>
                  <a:gd name="T32" fmla="*/ 4 w 194"/>
                  <a:gd name="T33" fmla="*/ 23 h 206"/>
                  <a:gd name="T34" fmla="*/ 0 w 194"/>
                  <a:gd name="T35" fmla="*/ 21 h 206"/>
                  <a:gd name="T36" fmla="*/ 0 w 194"/>
                  <a:gd name="T37" fmla="*/ 18 h 206"/>
                  <a:gd name="T38" fmla="*/ 0 w 194"/>
                  <a:gd name="T39" fmla="*/ 16 h 206"/>
                  <a:gd name="T40" fmla="*/ 5 w 194"/>
                  <a:gd name="T41" fmla="*/ 14 h 206"/>
                  <a:gd name="T42" fmla="*/ 9 w 194"/>
                  <a:gd name="T43" fmla="*/ 12 h 206"/>
                  <a:gd name="T44" fmla="*/ 15 w 194"/>
                  <a:gd name="T45" fmla="*/ 10 h 206"/>
                  <a:gd name="T46" fmla="*/ 23 w 194"/>
                  <a:gd name="T47" fmla="*/ 8 h 206"/>
                  <a:gd name="T48" fmla="*/ 32 w 194"/>
                  <a:gd name="T49" fmla="*/ 7 h 206"/>
                  <a:gd name="T50" fmla="*/ 35 w 194"/>
                  <a:gd name="T51" fmla="*/ 6 h 206"/>
                  <a:gd name="T52" fmla="*/ 44 w 194"/>
                  <a:gd name="T53" fmla="*/ 4 h 206"/>
                  <a:gd name="T54" fmla="*/ 54 w 194"/>
                  <a:gd name="T55" fmla="*/ 3 h 206"/>
                  <a:gd name="T56" fmla="*/ 64 w 194"/>
                  <a:gd name="T57" fmla="*/ 1 h 206"/>
                  <a:gd name="T58" fmla="*/ 76 w 194"/>
                  <a:gd name="T59" fmla="*/ 1 h 206"/>
                  <a:gd name="T60" fmla="*/ 87 w 194"/>
                  <a:gd name="T61" fmla="*/ 0 h 206"/>
                  <a:gd name="T62" fmla="*/ 99 w 194"/>
                  <a:gd name="T63" fmla="*/ 0 h 206"/>
                  <a:gd name="T64" fmla="*/ 99 w 194"/>
                  <a:gd name="T65" fmla="*/ 4 h 206"/>
                  <a:gd name="T66" fmla="*/ 87 w 194"/>
                  <a:gd name="T67" fmla="*/ 4 h 206"/>
                  <a:gd name="T68" fmla="*/ 78 w 194"/>
                  <a:gd name="T69" fmla="*/ 4 h 206"/>
                  <a:gd name="T70" fmla="*/ 68 w 194"/>
                  <a:gd name="T71" fmla="*/ 5 h 206"/>
                  <a:gd name="T72" fmla="*/ 60 w 194"/>
                  <a:gd name="T73" fmla="*/ 6 h 206"/>
                  <a:gd name="T74" fmla="*/ 51 w 194"/>
                  <a:gd name="T75" fmla="*/ 8 h 206"/>
                  <a:gd name="T76" fmla="*/ 48 w 194"/>
                  <a:gd name="T77" fmla="*/ 9 h 206"/>
                  <a:gd name="T78" fmla="*/ 42 w 194"/>
                  <a:gd name="T79" fmla="*/ 11 h 206"/>
                  <a:gd name="T80" fmla="*/ 39 w 194"/>
                  <a:gd name="T81" fmla="*/ 13 h 206"/>
                  <a:gd name="T82" fmla="*/ 160 w 194"/>
                  <a:gd name="T83" fmla="*/ 13 h 206"/>
                  <a:gd name="T84" fmla="*/ 160 w 194"/>
                  <a:gd name="T85" fmla="*/ 17 h 206"/>
                  <a:gd name="T86" fmla="*/ 39 w 194"/>
                  <a:gd name="T87" fmla="*/ 17 h 206"/>
                  <a:gd name="T88" fmla="*/ 40 w 194"/>
                  <a:gd name="T89" fmla="*/ 19 h 206"/>
                  <a:gd name="T90" fmla="*/ 44 w 194"/>
                  <a:gd name="T91" fmla="*/ 21 h 206"/>
                  <a:gd name="T92" fmla="*/ 50 w 194"/>
                  <a:gd name="T93" fmla="*/ 22 h 206"/>
                  <a:gd name="T94" fmla="*/ 57 w 194"/>
                  <a:gd name="T95" fmla="*/ 24 h 206"/>
                  <a:gd name="T96" fmla="*/ 66 w 194"/>
                  <a:gd name="T97" fmla="*/ 25 h 206"/>
                  <a:gd name="T98" fmla="*/ 73 w 194"/>
                  <a:gd name="T99" fmla="*/ 26 h 206"/>
                  <a:gd name="T100" fmla="*/ 84 w 194"/>
                  <a:gd name="T101" fmla="*/ 26 h 206"/>
                  <a:gd name="T102" fmla="*/ 94 w 194"/>
                  <a:gd name="T103" fmla="*/ 26 h 206"/>
                  <a:gd name="T104" fmla="*/ 104 w 194"/>
                  <a:gd name="T105" fmla="*/ 26 h 206"/>
                  <a:gd name="T106" fmla="*/ 114 w 194"/>
                  <a:gd name="T107" fmla="*/ 26 h 206"/>
                  <a:gd name="T108" fmla="*/ 122 w 194"/>
                  <a:gd name="T109" fmla="*/ 25 h 206"/>
                  <a:gd name="T110" fmla="*/ 142 w 194"/>
                  <a:gd name="T111" fmla="*/ 27 h 2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4" h="206">
                    <a:moveTo>
                      <a:pt x="172" y="166"/>
                    </a:moveTo>
                    <a:lnTo>
                      <a:pt x="170" y="166"/>
                    </a:lnTo>
                    <a:lnTo>
                      <a:pt x="161" y="177"/>
                    </a:lnTo>
                    <a:lnTo>
                      <a:pt x="152" y="188"/>
                    </a:lnTo>
                    <a:lnTo>
                      <a:pt x="139" y="195"/>
                    </a:lnTo>
                    <a:lnTo>
                      <a:pt x="127" y="200"/>
                    </a:lnTo>
                    <a:lnTo>
                      <a:pt x="114" y="204"/>
                    </a:lnTo>
                    <a:lnTo>
                      <a:pt x="99" y="206"/>
                    </a:lnTo>
                    <a:lnTo>
                      <a:pt x="86" y="206"/>
                    </a:lnTo>
                    <a:lnTo>
                      <a:pt x="71" y="204"/>
                    </a:lnTo>
                    <a:lnTo>
                      <a:pt x="58" y="200"/>
                    </a:lnTo>
                    <a:lnTo>
                      <a:pt x="45" y="192"/>
                    </a:lnTo>
                    <a:lnTo>
                      <a:pt x="33" y="183"/>
                    </a:lnTo>
                    <a:lnTo>
                      <a:pt x="22" y="174"/>
                    </a:lnTo>
                    <a:lnTo>
                      <a:pt x="15" y="164"/>
                    </a:lnTo>
                    <a:lnTo>
                      <a:pt x="9" y="150"/>
                    </a:lnTo>
                    <a:lnTo>
                      <a:pt x="5" y="138"/>
                    </a:lnTo>
                    <a:lnTo>
                      <a:pt x="0" y="125"/>
                    </a:lnTo>
                    <a:lnTo>
                      <a:pt x="0" y="110"/>
                    </a:lnTo>
                    <a:lnTo>
                      <a:pt x="0" y="97"/>
                    </a:lnTo>
                    <a:lnTo>
                      <a:pt x="6" y="83"/>
                    </a:lnTo>
                    <a:lnTo>
                      <a:pt x="11" y="71"/>
                    </a:lnTo>
                    <a:lnTo>
                      <a:pt x="18" y="59"/>
                    </a:lnTo>
                    <a:lnTo>
                      <a:pt x="28" y="49"/>
                    </a:lnTo>
                    <a:lnTo>
                      <a:pt x="39" y="40"/>
                    </a:lnTo>
                    <a:lnTo>
                      <a:pt x="43" y="34"/>
                    </a:lnTo>
                    <a:lnTo>
                      <a:pt x="53" y="24"/>
                    </a:lnTo>
                    <a:lnTo>
                      <a:pt x="65" y="16"/>
                    </a:lnTo>
                    <a:lnTo>
                      <a:pt x="77" y="8"/>
                    </a:lnTo>
                    <a:lnTo>
                      <a:pt x="92" y="4"/>
                    </a:lnTo>
                    <a:lnTo>
                      <a:pt x="105" y="0"/>
                    </a:lnTo>
                    <a:lnTo>
                      <a:pt x="120" y="0"/>
                    </a:lnTo>
                    <a:lnTo>
                      <a:pt x="120" y="24"/>
                    </a:lnTo>
                    <a:lnTo>
                      <a:pt x="105" y="24"/>
                    </a:lnTo>
                    <a:lnTo>
                      <a:pt x="95" y="25"/>
                    </a:lnTo>
                    <a:lnTo>
                      <a:pt x="83" y="31"/>
                    </a:lnTo>
                    <a:lnTo>
                      <a:pt x="73" y="37"/>
                    </a:lnTo>
                    <a:lnTo>
                      <a:pt x="62" y="46"/>
                    </a:lnTo>
                    <a:lnTo>
                      <a:pt x="58" y="55"/>
                    </a:lnTo>
                    <a:lnTo>
                      <a:pt x="51" y="65"/>
                    </a:lnTo>
                    <a:lnTo>
                      <a:pt x="47" y="81"/>
                    </a:lnTo>
                    <a:lnTo>
                      <a:pt x="194" y="81"/>
                    </a:lnTo>
                    <a:lnTo>
                      <a:pt x="194" y="103"/>
                    </a:lnTo>
                    <a:lnTo>
                      <a:pt x="47" y="103"/>
                    </a:lnTo>
                    <a:lnTo>
                      <a:pt x="49" y="113"/>
                    </a:lnTo>
                    <a:lnTo>
                      <a:pt x="53" y="125"/>
                    </a:lnTo>
                    <a:lnTo>
                      <a:pt x="61" y="134"/>
                    </a:lnTo>
                    <a:lnTo>
                      <a:pt x="69" y="143"/>
                    </a:lnTo>
                    <a:lnTo>
                      <a:pt x="80" y="150"/>
                    </a:lnTo>
                    <a:lnTo>
                      <a:pt x="89" y="156"/>
                    </a:lnTo>
                    <a:lnTo>
                      <a:pt x="102" y="160"/>
                    </a:lnTo>
                    <a:lnTo>
                      <a:pt x="114" y="160"/>
                    </a:lnTo>
                    <a:lnTo>
                      <a:pt x="126" y="160"/>
                    </a:lnTo>
                    <a:lnTo>
                      <a:pt x="138" y="158"/>
                    </a:lnTo>
                    <a:lnTo>
                      <a:pt x="148" y="152"/>
                    </a:lnTo>
                    <a:lnTo>
                      <a:pt x="172"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33" name="Freeform 173">
                <a:extLst>
                  <a:ext uri="{FF2B5EF4-FFF2-40B4-BE49-F238E27FC236}">
                    <a16:creationId xmlns:a16="http://schemas.microsoft.com/office/drawing/2014/main" id="{B445AA10-96D9-453B-92DA-6D4752D55962}"/>
                  </a:ext>
                </a:extLst>
              </p:cNvPr>
              <p:cNvSpPr>
                <a:spLocks/>
              </p:cNvSpPr>
              <p:nvPr/>
            </p:nvSpPr>
            <p:spPr bwMode="auto">
              <a:xfrm>
                <a:off x="4589" y="3840"/>
                <a:ext cx="78" cy="30"/>
              </a:xfrm>
              <a:custGeom>
                <a:avLst/>
                <a:gdLst>
                  <a:gd name="T0" fmla="*/ 0 w 95"/>
                  <a:gd name="T1" fmla="*/ 0 h 183"/>
                  <a:gd name="T2" fmla="*/ 10 w 95"/>
                  <a:gd name="T3" fmla="*/ 0 h 183"/>
                  <a:gd name="T4" fmla="*/ 22 w 95"/>
                  <a:gd name="T5" fmla="*/ 1 h 183"/>
                  <a:gd name="T6" fmla="*/ 32 w 95"/>
                  <a:gd name="T7" fmla="*/ 1 h 183"/>
                  <a:gd name="T8" fmla="*/ 42 w 95"/>
                  <a:gd name="T9" fmla="*/ 2 h 183"/>
                  <a:gd name="T10" fmla="*/ 52 w 95"/>
                  <a:gd name="T11" fmla="*/ 4 h 183"/>
                  <a:gd name="T12" fmla="*/ 60 w 95"/>
                  <a:gd name="T13" fmla="*/ 6 h 183"/>
                  <a:gd name="T14" fmla="*/ 67 w 95"/>
                  <a:gd name="T15" fmla="*/ 8 h 183"/>
                  <a:gd name="T16" fmla="*/ 71 w 95"/>
                  <a:gd name="T17" fmla="*/ 10 h 183"/>
                  <a:gd name="T18" fmla="*/ 76 w 95"/>
                  <a:gd name="T19" fmla="*/ 12 h 183"/>
                  <a:gd name="T20" fmla="*/ 76 w 95"/>
                  <a:gd name="T21" fmla="*/ 14 h 183"/>
                  <a:gd name="T22" fmla="*/ 78 w 95"/>
                  <a:gd name="T23" fmla="*/ 16 h 183"/>
                  <a:gd name="T24" fmla="*/ 76 w 95"/>
                  <a:gd name="T25" fmla="*/ 18 h 183"/>
                  <a:gd name="T26" fmla="*/ 73 w 95"/>
                  <a:gd name="T27" fmla="*/ 20 h 183"/>
                  <a:gd name="T28" fmla="*/ 68 w 95"/>
                  <a:gd name="T29" fmla="*/ 22 h 183"/>
                  <a:gd name="T30" fmla="*/ 61 w 95"/>
                  <a:gd name="T31" fmla="*/ 24 h 183"/>
                  <a:gd name="T32" fmla="*/ 53 w 95"/>
                  <a:gd name="T33" fmla="*/ 26 h 183"/>
                  <a:gd name="T34" fmla="*/ 43 w 95"/>
                  <a:gd name="T35" fmla="*/ 28 h 183"/>
                  <a:gd name="T36" fmla="*/ 33 w 95"/>
                  <a:gd name="T37" fmla="*/ 29 h 183"/>
                  <a:gd name="T38" fmla="*/ 23 w 95"/>
                  <a:gd name="T39" fmla="*/ 30 h 183"/>
                  <a:gd name="T40" fmla="*/ 12 w 95"/>
                  <a:gd name="T41" fmla="*/ 30 h 183"/>
                  <a:gd name="T42" fmla="*/ 0 w 95"/>
                  <a:gd name="T43" fmla="*/ 30 h 183"/>
                  <a:gd name="T44" fmla="*/ 0 w 95"/>
                  <a:gd name="T45" fmla="*/ 26 h 183"/>
                  <a:gd name="T46" fmla="*/ 10 w 95"/>
                  <a:gd name="T47" fmla="*/ 26 h 183"/>
                  <a:gd name="T48" fmla="*/ 20 w 95"/>
                  <a:gd name="T49" fmla="*/ 26 h 183"/>
                  <a:gd name="T50" fmla="*/ 28 w 95"/>
                  <a:gd name="T51" fmla="*/ 25 h 183"/>
                  <a:gd name="T52" fmla="*/ 37 w 95"/>
                  <a:gd name="T53" fmla="*/ 24 h 183"/>
                  <a:gd name="T54" fmla="*/ 45 w 95"/>
                  <a:gd name="T55" fmla="*/ 22 h 183"/>
                  <a:gd name="T56" fmla="*/ 50 w 95"/>
                  <a:gd name="T57" fmla="*/ 21 h 183"/>
                  <a:gd name="T58" fmla="*/ 55 w 95"/>
                  <a:gd name="T59" fmla="*/ 19 h 183"/>
                  <a:gd name="T60" fmla="*/ 58 w 95"/>
                  <a:gd name="T61" fmla="*/ 17 h 183"/>
                  <a:gd name="T62" fmla="*/ 58 w 95"/>
                  <a:gd name="T63" fmla="*/ 15 h 183"/>
                  <a:gd name="T64" fmla="*/ 58 w 95"/>
                  <a:gd name="T65" fmla="*/ 13 h 183"/>
                  <a:gd name="T66" fmla="*/ 55 w 95"/>
                  <a:gd name="T67" fmla="*/ 11 h 183"/>
                  <a:gd name="T68" fmla="*/ 50 w 95"/>
                  <a:gd name="T69" fmla="*/ 10 h 183"/>
                  <a:gd name="T70" fmla="*/ 45 w 95"/>
                  <a:gd name="T71" fmla="*/ 8 h 183"/>
                  <a:gd name="T72" fmla="*/ 38 w 95"/>
                  <a:gd name="T73" fmla="*/ 7 h 183"/>
                  <a:gd name="T74" fmla="*/ 30 w 95"/>
                  <a:gd name="T75" fmla="*/ 5 h 183"/>
                  <a:gd name="T76" fmla="*/ 20 w 95"/>
                  <a:gd name="T77" fmla="*/ 5 h 183"/>
                  <a:gd name="T78" fmla="*/ 12 w 95"/>
                  <a:gd name="T79" fmla="*/ 4 h 183"/>
                  <a:gd name="T80" fmla="*/ 2 w 95"/>
                  <a:gd name="T81" fmla="*/ 4 h 183"/>
                  <a:gd name="T82" fmla="*/ 0 w 95"/>
                  <a:gd name="T83" fmla="*/ 4 h 183"/>
                  <a:gd name="T84" fmla="*/ 0 w 95"/>
                  <a:gd name="T85" fmla="*/ 0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5" h="183">
                    <a:moveTo>
                      <a:pt x="0" y="0"/>
                    </a:moveTo>
                    <a:lnTo>
                      <a:pt x="12" y="0"/>
                    </a:lnTo>
                    <a:lnTo>
                      <a:pt x="27" y="4"/>
                    </a:lnTo>
                    <a:lnTo>
                      <a:pt x="39" y="8"/>
                    </a:lnTo>
                    <a:lnTo>
                      <a:pt x="51" y="14"/>
                    </a:lnTo>
                    <a:lnTo>
                      <a:pt x="63" y="24"/>
                    </a:lnTo>
                    <a:lnTo>
                      <a:pt x="73" y="34"/>
                    </a:lnTo>
                    <a:lnTo>
                      <a:pt x="81" y="46"/>
                    </a:lnTo>
                    <a:lnTo>
                      <a:pt x="87" y="58"/>
                    </a:lnTo>
                    <a:lnTo>
                      <a:pt x="92" y="71"/>
                    </a:lnTo>
                    <a:lnTo>
                      <a:pt x="93" y="83"/>
                    </a:lnTo>
                    <a:lnTo>
                      <a:pt x="95" y="97"/>
                    </a:lnTo>
                    <a:lnTo>
                      <a:pt x="93" y="110"/>
                    </a:lnTo>
                    <a:lnTo>
                      <a:pt x="89" y="125"/>
                    </a:lnTo>
                    <a:lnTo>
                      <a:pt x="83" y="137"/>
                    </a:lnTo>
                    <a:lnTo>
                      <a:pt x="74" y="148"/>
                    </a:lnTo>
                    <a:lnTo>
                      <a:pt x="65" y="158"/>
                    </a:lnTo>
                    <a:lnTo>
                      <a:pt x="52" y="168"/>
                    </a:lnTo>
                    <a:lnTo>
                      <a:pt x="40" y="174"/>
                    </a:lnTo>
                    <a:lnTo>
                      <a:pt x="28" y="180"/>
                    </a:lnTo>
                    <a:lnTo>
                      <a:pt x="15" y="182"/>
                    </a:lnTo>
                    <a:lnTo>
                      <a:pt x="0" y="183"/>
                    </a:lnTo>
                    <a:lnTo>
                      <a:pt x="0" y="160"/>
                    </a:lnTo>
                    <a:lnTo>
                      <a:pt x="12" y="160"/>
                    </a:lnTo>
                    <a:lnTo>
                      <a:pt x="24" y="156"/>
                    </a:lnTo>
                    <a:lnTo>
                      <a:pt x="34" y="152"/>
                    </a:lnTo>
                    <a:lnTo>
                      <a:pt x="45" y="144"/>
                    </a:lnTo>
                    <a:lnTo>
                      <a:pt x="55" y="137"/>
                    </a:lnTo>
                    <a:lnTo>
                      <a:pt x="61" y="127"/>
                    </a:lnTo>
                    <a:lnTo>
                      <a:pt x="67" y="115"/>
                    </a:lnTo>
                    <a:lnTo>
                      <a:pt x="71" y="104"/>
                    </a:lnTo>
                    <a:lnTo>
                      <a:pt x="71" y="91"/>
                    </a:lnTo>
                    <a:lnTo>
                      <a:pt x="71" y="81"/>
                    </a:lnTo>
                    <a:lnTo>
                      <a:pt x="67" y="70"/>
                    </a:lnTo>
                    <a:lnTo>
                      <a:pt x="61" y="58"/>
                    </a:lnTo>
                    <a:lnTo>
                      <a:pt x="55" y="48"/>
                    </a:lnTo>
                    <a:lnTo>
                      <a:pt x="46" y="40"/>
                    </a:lnTo>
                    <a:lnTo>
                      <a:pt x="37" y="31"/>
                    </a:lnTo>
                    <a:lnTo>
                      <a:pt x="24" y="28"/>
                    </a:lnTo>
                    <a:lnTo>
                      <a:pt x="15" y="24"/>
                    </a:lnTo>
                    <a:lnTo>
                      <a:pt x="2" y="24"/>
                    </a:lnTo>
                    <a:lnTo>
                      <a:pt x="0" y="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70894" name="Text Box 174">
            <a:extLst>
              <a:ext uri="{FF2B5EF4-FFF2-40B4-BE49-F238E27FC236}">
                <a16:creationId xmlns:a16="http://schemas.microsoft.com/office/drawing/2014/main" id="{778AD691-F353-490E-A7E2-BD86073AAB90}"/>
              </a:ext>
            </a:extLst>
          </p:cNvPr>
          <p:cNvSpPr txBox="1">
            <a:spLocks noChangeArrowheads="1"/>
          </p:cNvSpPr>
          <p:nvPr/>
        </p:nvSpPr>
        <p:spPr bwMode="auto">
          <a:xfrm>
            <a:off x="990600" y="1676400"/>
            <a:ext cx="7391400" cy="442913"/>
          </a:xfrm>
          <a:prstGeom prst="rect">
            <a:avLst/>
          </a:prstGeom>
          <a:noFill/>
          <a:ln>
            <a:noFill/>
          </a:ln>
          <a:effectLst/>
        </p:spPr>
        <p:txBody>
          <a:bodyPr>
            <a:spAutoFit/>
          </a:bodyPr>
          <a:lstStyle/>
          <a:p>
            <a:pPr algn="ctr">
              <a:defRPr/>
            </a:pPr>
            <a:r>
              <a:rPr lang="en-US" altLang="en-US" sz="2300" b="1">
                <a:solidFill>
                  <a:schemeClr val="tx2"/>
                </a:solidFill>
                <a:effectLst>
                  <a:outerShdw blurRad="38100" dist="38100" dir="2700000" algn="tl">
                    <a:srgbClr val="000000"/>
                  </a:outerShdw>
                </a:effectLst>
                <a:latin typeface="Arial" panose="020B0604020202020204" pitchFamily="34" charset="0"/>
              </a:rPr>
              <a:t>DINÁMICA DE LAS CARGAS DE ENTRENAMIENTO:</a:t>
            </a:r>
          </a:p>
        </p:txBody>
      </p:sp>
      <p:sp>
        <p:nvSpPr>
          <p:cNvPr id="139284" name="Text Box 175">
            <a:extLst>
              <a:ext uri="{FF2B5EF4-FFF2-40B4-BE49-F238E27FC236}">
                <a16:creationId xmlns:a16="http://schemas.microsoft.com/office/drawing/2014/main" id="{53387286-7915-4C1A-9C45-4D435FD08886}"/>
              </a:ext>
            </a:extLst>
          </p:cNvPr>
          <p:cNvSpPr txBox="1">
            <a:spLocks noChangeArrowheads="1"/>
          </p:cNvSpPr>
          <p:nvPr/>
        </p:nvSpPr>
        <p:spPr bwMode="auto">
          <a:xfrm>
            <a:off x="1460500" y="3670300"/>
            <a:ext cx="707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Ejemplo para corredores:</a:t>
            </a:r>
          </a:p>
        </p:txBody>
      </p:sp>
      <p:pic>
        <p:nvPicPr>
          <p:cNvPr id="139285" name="Picture 176">
            <a:extLst>
              <a:ext uri="{FF2B5EF4-FFF2-40B4-BE49-F238E27FC236}">
                <a16:creationId xmlns:a16="http://schemas.microsoft.com/office/drawing/2014/main" id="{328A20E6-1F6E-4279-8586-E54BFC8A848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3650" y="3686175"/>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86" name="Text Box 177">
            <a:extLst>
              <a:ext uri="{FF2B5EF4-FFF2-40B4-BE49-F238E27FC236}">
                <a16:creationId xmlns:a16="http://schemas.microsoft.com/office/drawing/2014/main" id="{C54C72F5-09A7-423E-8925-A4265D6D0F49}"/>
              </a:ext>
            </a:extLst>
          </p:cNvPr>
          <p:cNvSpPr txBox="1">
            <a:spLocks noChangeArrowheads="1"/>
          </p:cNvSpPr>
          <p:nvPr/>
        </p:nvSpPr>
        <p:spPr bwMode="auto">
          <a:xfrm>
            <a:off x="1460500" y="4432300"/>
            <a:ext cx="707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Peligro de un volumen insuficiente de carga:</a:t>
            </a:r>
          </a:p>
        </p:txBody>
      </p:sp>
      <p:pic>
        <p:nvPicPr>
          <p:cNvPr id="139287" name="Picture 178">
            <a:extLst>
              <a:ext uri="{FF2B5EF4-FFF2-40B4-BE49-F238E27FC236}">
                <a16:creationId xmlns:a16="http://schemas.microsoft.com/office/drawing/2014/main" id="{6797EF3F-FE18-4542-8868-B2B8BA15C00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3650" y="4448175"/>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88" name="Text Box 179">
            <a:extLst>
              <a:ext uri="{FF2B5EF4-FFF2-40B4-BE49-F238E27FC236}">
                <a16:creationId xmlns:a16="http://schemas.microsoft.com/office/drawing/2014/main" id="{63675A42-C6B7-448D-B2AC-26BEA08AFD31}"/>
              </a:ext>
            </a:extLst>
          </p:cNvPr>
          <p:cNvSpPr txBox="1">
            <a:spLocks noChangeArrowheads="1"/>
          </p:cNvSpPr>
          <p:nvPr/>
        </p:nvSpPr>
        <p:spPr bwMode="auto">
          <a:xfrm>
            <a:off x="1460500" y="5105400"/>
            <a:ext cx="707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l">
              <a:lnSpc>
                <a:spcPct val="80000"/>
              </a:lnSpc>
            </a:pPr>
            <a:r>
              <a:rPr lang="en-US" altLang="en-US" sz="2000" b="1" i="1">
                <a:solidFill>
                  <a:schemeClr val="tx1"/>
                </a:solidFill>
                <a:latin typeface="Arial" panose="020B0604020202020204" pitchFamily="34" charset="0"/>
              </a:rPr>
              <a:t>Aumento:</a:t>
            </a:r>
          </a:p>
        </p:txBody>
      </p:sp>
      <p:pic>
        <p:nvPicPr>
          <p:cNvPr id="139289" name="Picture 180">
            <a:extLst>
              <a:ext uri="{FF2B5EF4-FFF2-40B4-BE49-F238E27FC236}">
                <a16:creationId xmlns:a16="http://schemas.microsoft.com/office/drawing/2014/main" id="{66BDC5EF-CCAF-465F-BB1F-D7A8CD451A6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3650" y="5121275"/>
            <a:ext cx="2603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0901" name="Text Box 181">
            <a:extLst>
              <a:ext uri="{FF2B5EF4-FFF2-40B4-BE49-F238E27FC236}">
                <a16:creationId xmlns:a16="http://schemas.microsoft.com/office/drawing/2014/main" id="{52CFADD1-B7B3-4F49-972E-63C52C3ED037}"/>
              </a:ext>
            </a:extLst>
          </p:cNvPr>
          <p:cNvSpPr txBox="1">
            <a:spLocks noChangeArrowheads="1"/>
          </p:cNvSpPr>
          <p:nvPr/>
        </p:nvSpPr>
        <p:spPr bwMode="auto">
          <a:xfrm>
            <a:off x="1524000" y="4038600"/>
            <a:ext cx="7010400" cy="349250"/>
          </a:xfrm>
          <a:prstGeom prst="rect">
            <a:avLst/>
          </a:prstGeom>
          <a:noFill/>
          <a:ln>
            <a:noFill/>
          </a:ln>
          <a:effectLst/>
        </p:spPr>
        <p:txBody>
          <a:bodyPr>
            <a:spAutoFit/>
          </a:bodyPr>
          <a:lstStyle/>
          <a:p>
            <a:pPr>
              <a:lnSpc>
                <a:spcPct val="80000"/>
              </a:lnSpc>
              <a:defRPr/>
            </a:pPr>
            <a:r>
              <a:rPr lang="en-US" altLang="en-US" sz="2100" b="1">
                <a:solidFill>
                  <a:schemeClr val="tx1"/>
                </a:solidFill>
                <a:effectLst>
                  <a:outerShdw blurRad="38100" dist="38100" dir="2700000" algn="tl">
                    <a:srgbClr val="000000"/>
                  </a:outerShdw>
                </a:effectLst>
              </a:rPr>
              <a:t>Tienen que recorrer largas distancias a ritmo tranquilo</a:t>
            </a:r>
          </a:p>
        </p:txBody>
      </p:sp>
      <p:sp>
        <p:nvSpPr>
          <p:cNvPr id="670902" name="Text Box 182">
            <a:extLst>
              <a:ext uri="{FF2B5EF4-FFF2-40B4-BE49-F238E27FC236}">
                <a16:creationId xmlns:a16="http://schemas.microsoft.com/office/drawing/2014/main" id="{293C6A88-1365-4870-8C7A-F64A7AF21470}"/>
              </a:ext>
            </a:extLst>
          </p:cNvPr>
          <p:cNvSpPr txBox="1">
            <a:spLocks noChangeArrowheads="1"/>
          </p:cNvSpPr>
          <p:nvPr/>
        </p:nvSpPr>
        <p:spPr bwMode="auto">
          <a:xfrm>
            <a:off x="1524000" y="4756150"/>
            <a:ext cx="7010400" cy="349250"/>
          </a:xfrm>
          <a:prstGeom prst="rect">
            <a:avLst/>
          </a:prstGeom>
          <a:noFill/>
          <a:ln>
            <a:noFill/>
          </a:ln>
          <a:effectLst/>
        </p:spPr>
        <p:txBody>
          <a:bodyPr>
            <a:spAutoFit/>
          </a:bodyPr>
          <a:lstStyle/>
          <a:p>
            <a:pPr>
              <a:lnSpc>
                <a:spcPct val="80000"/>
              </a:lnSpc>
              <a:defRPr/>
            </a:pPr>
            <a:r>
              <a:rPr lang="en-US" altLang="en-US" sz="2100" b="1">
                <a:solidFill>
                  <a:schemeClr val="tx1"/>
                </a:solidFill>
                <a:effectLst>
                  <a:outerShdw blurRad="38100" dist="38100" dir="2700000" algn="tl">
                    <a:srgbClr val="000000"/>
                  </a:outerShdw>
                </a:effectLst>
              </a:rPr>
              <a:t>Pueden o</a:t>
            </a:r>
          </a:p>
        </p:txBody>
      </p:sp>
    </p:spTree>
    <p:custDataLst>
      <p:tags r:id="rId1"/>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a:extLst>
              <a:ext uri="{FF2B5EF4-FFF2-40B4-BE49-F238E27FC236}">
                <a16:creationId xmlns:a16="http://schemas.microsoft.com/office/drawing/2014/main" id="{5380A002-A316-4AC2-B35E-E19263E75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768725"/>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8">
            <a:extLst>
              <a:ext uri="{FF2B5EF4-FFF2-40B4-BE49-F238E27FC236}">
                <a16:creationId xmlns:a16="http://schemas.microsoft.com/office/drawing/2014/main" id="{F9E3A0A4-2974-4B8C-8897-6DD17A33AF54}"/>
              </a:ext>
            </a:extLst>
          </p:cNvPr>
          <p:cNvSpPr txBox="1">
            <a:spLocks noChangeArrowheads="1"/>
          </p:cNvSpPr>
          <p:nvPr/>
        </p:nvSpPr>
        <p:spPr bwMode="auto">
          <a:xfrm>
            <a:off x="457200" y="3875088"/>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rPr>
              <a:t>PLANIFICACIÓN/PROGRAMACIÓN DEL ENTRENAMIENTO</a:t>
            </a:r>
          </a:p>
        </p:txBody>
      </p:sp>
      <p:pic>
        <p:nvPicPr>
          <p:cNvPr id="18436" name="Picture 16">
            <a:extLst>
              <a:ext uri="{FF2B5EF4-FFF2-40B4-BE49-F238E27FC236}">
                <a16:creationId xmlns:a16="http://schemas.microsoft.com/office/drawing/2014/main" id="{B14A1ADB-ED2A-40F4-B83A-5736326207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5064125"/>
            <a:ext cx="35052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7">
            <a:extLst>
              <a:ext uri="{FF2B5EF4-FFF2-40B4-BE49-F238E27FC236}">
                <a16:creationId xmlns:a16="http://schemas.microsoft.com/office/drawing/2014/main" id="{5BC5CC55-B2DA-439D-A40A-ABAEBEE62594}"/>
              </a:ext>
            </a:extLst>
          </p:cNvPr>
          <p:cNvSpPr txBox="1">
            <a:spLocks noChangeArrowheads="1"/>
          </p:cNvSpPr>
          <p:nvPr/>
        </p:nvSpPr>
        <p:spPr bwMode="auto">
          <a:xfrm>
            <a:off x="2667000" y="5140325"/>
            <a:ext cx="3352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4800" b="1">
                <a:solidFill>
                  <a:schemeClr val="tx1"/>
                </a:solidFill>
                <a:latin typeface="Arial" panose="020B0604020202020204" pitchFamily="34" charset="0"/>
              </a:rPr>
              <a:t>Concepto:</a:t>
            </a:r>
          </a:p>
        </p:txBody>
      </p:sp>
      <p:pic>
        <p:nvPicPr>
          <p:cNvPr id="18438" name="Picture 18">
            <a:extLst>
              <a:ext uri="{FF2B5EF4-FFF2-40B4-BE49-F238E27FC236}">
                <a16:creationId xmlns:a16="http://schemas.microsoft.com/office/drawing/2014/main" id="{192A6E67-D0F6-4368-96A1-628C0AA8B1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7332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19">
            <a:extLst>
              <a:ext uri="{FF2B5EF4-FFF2-40B4-BE49-F238E27FC236}">
                <a16:creationId xmlns:a16="http://schemas.microsoft.com/office/drawing/2014/main" id="{633D2DD0-6546-4EB2-B0D9-C8E20819D481}"/>
              </a:ext>
            </a:extLst>
          </p:cNvPr>
          <p:cNvSpPr txBox="1">
            <a:spLocks noChangeArrowheads="1"/>
          </p:cNvSpPr>
          <p:nvPr/>
        </p:nvSpPr>
        <p:spPr bwMode="auto">
          <a:xfrm>
            <a:off x="533400" y="2533650"/>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900" b="1">
                <a:solidFill>
                  <a:schemeClr val="tx1"/>
                </a:solidFill>
                <a:latin typeface="Arial" panose="020B0604020202020204" pitchFamily="34" charset="0"/>
              </a:rPr>
              <a:t>La Estructura del Proceso de Entrenamiento</a:t>
            </a:r>
          </a:p>
        </p:txBody>
      </p:sp>
      <p:pic>
        <p:nvPicPr>
          <p:cNvPr id="18440" name="Picture 20">
            <a:extLst>
              <a:ext uri="{FF2B5EF4-FFF2-40B4-BE49-F238E27FC236}">
                <a16:creationId xmlns:a16="http://schemas.microsoft.com/office/drawing/2014/main" id="{3B541A22-19BA-4419-84EE-0415980ECE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644525"/>
            <a:ext cx="6553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333" name="Rectangle 21">
            <a:extLst>
              <a:ext uri="{FF2B5EF4-FFF2-40B4-BE49-F238E27FC236}">
                <a16:creationId xmlns:a16="http://schemas.microsoft.com/office/drawing/2014/main" id="{399192B5-7760-4D8E-9511-BF6917FF0ADD}"/>
              </a:ext>
            </a:extLst>
          </p:cNvPr>
          <p:cNvSpPr>
            <a:spLocks noChangeArrowheads="1"/>
          </p:cNvSpPr>
          <p:nvPr/>
        </p:nvSpPr>
        <p:spPr bwMode="auto">
          <a:xfrm>
            <a:off x="1600200" y="873125"/>
            <a:ext cx="6096000" cy="762000"/>
          </a:xfrm>
          <a:prstGeom prst="rect">
            <a:avLst/>
          </a:prstGeom>
          <a:gradFill rotWithShape="0">
            <a:gsLst>
              <a:gs pos="0">
                <a:srgbClr val="000066"/>
              </a:gs>
              <a:gs pos="100000">
                <a:srgbClr val="000000"/>
              </a:gs>
            </a:gsLst>
            <a:lin ang="5400000" scaled="1"/>
          </a:gradFill>
          <a:ln w="57150">
            <a:solidFill>
              <a:schemeClr val="bg1"/>
            </a:solidFill>
            <a:miter lim="800000"/>
            <a:headEnd/>
            <a:tailEnd/>
          </a:ln>
          <a:effectLst>
            <a:prstShdw prst="shdw17" dist="17961" dir="2700000">
              <a:schemeClr val="bg1">
                <a:gamma/>
                <a:shade val="60000"/>
                <a:invGamma/>
              </a:schemeClr>
            </a:prstShdw>
          </a:effectLst>
        </p:spPr>
        <p:txBody>
          <a:bodyPr wrap="none" anchor="ctr"/>
          <a:lstStyle/>
          <a:p>
            <a:pPr algn="ctr">
              <a:defRPr/>
            </a:pPr>
            <a:r>
              <a:rPr lang="en-US" altLang="en-US" sz="3600" b="1">
                <a:solidFill>
                  <a:schemeClr val="tx2"/>
                </a:solidFill>
                <a:latin typeface="Arial" panose="020B0604020202020204" pitchFamily="34" charset="0"/>
              </a:rPr>
              <a:t>Entrenamiento Deportivo</a:t>
            </a:r>
          </a:p>
        </p:txBody>
      </p:sp>
      <p:sp>
        <p:nvSpPr>
          <p:cNvPr id="18442" name="Line 22">
            <a:extLst>
              <a:ext uri="{FF2B5EF4-FFF2-40B4-BE49-F238E27FC236}">
                <a16:creationId xmlns:a16="http://schemas.microsoft.com/office/drawing/2014/main" id="{D1004B24-1A5A-4E1F-B60E-1B3010928450}"/>
              </a:ext>
            </a:extLst>
          </p:cNvPr>
          <p:cNvSpPr>
            <a:spLocks noChangeShapeType="1"/>
          </p:cNvSpPr>
          <p:nvPr/>
        </p:nvSpPr>
        <p:spPr bwMode="auto">
          <a:xfrm>
            <a:off x="4191000" y="1863725"/>
            <a:ext cx="0" cy="609600"/>
          </a:xfrm>
          <a:prstGeom prst="line">
            <a:avLst/>
          </a:prstGeom>
          <a:noFill/>
          <a:ln w="1143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Line 26">
            <a:extLst>
              <a:ext uri="{FF2B5EF4-FFF2-40B4-BE49-F238E27FC236}">
                <a16:creationId xmlns:a16="http://schemas.microsoft.com/office/drawing/2014/main" id="{596E32C1-C8E9-435C-8C28-8D8FC3DBE3A5}"/>
              </a:ext>
            </a:extLst>
          </p:cNvPr>
          <p:cNvSpPr>
            <a:spLocks noChangeShapeType="1"/>
          </p:cNvSpPr>
          <p:nvPr/>
        </p:nvSpPr>
        <p:spPr bwMode="auto">
          <a:xfrm>
            <a:off x="4191000" y="3159125"/>
            <a:ext cx="0" cy="609600"/>
          </a:xfrm>
          <a:prstGeom prst="line">
            <a:avLst/>
          </a:prstGeom>
          <a:noFill/>
          <a:ln w="1143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Line 27">
            <a:extLst>
              <a:ext uri="{FF2B5EF4-FFF2-40B4-BE49-F238E27FC236}">
                <a16:creationId xmlns:a16="http://schemas.microsoft.com/office/drawing/2014/main" id="{8EE84558-57ED-462F-B5B4-5AE5F23ACCE0}"/>
              </a:ext>
            </a:extLst>
          </p:cNvPr>
          <p:cNvSpPr>
            <a:spLocks noChangeShapeType="1"/>
          </p:cNvSpPr>
          <p:nvPr/>
        </p:nvSpPr>
        <p:spPr bwMode="auto">
          <a:xfrm>
            <a:off x="4191000" y="4454525"/>
            <a:ext cx="0" cy="609600"/>
          </a:xfrm>
          <a:prstGeom prst="line">
            <a:avLst/>
          </a:prstGeom>
          <a:noFill/>
          <a:ln w="1143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7">
            <a:extLst>
              <a:ext uri="{FF2B5EF4-FFF2-40B4-BE49-F238E27FC236}">
                <a16:creationId xmlns:a16="http://schemas.microsoft.com/office/drawing/2014/main" id="{A5CD5E8C-6770-45AB-BD01-C660EB0F1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430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AutoShape 30">
            <a:extLst>
              <a:ext uri="{FF2B5EF4-FFF2-40B4-BE49-F238E27FC236}">
                <a16:creationId xmlns:a16="http://schemas.microsoft.com/office/drawing/2014/main" id="{187F57DC-8156-4A7F-B7D1-43C4DC6CBAD8}"/>
              </a:ext>
            </a:extLst>
          </p:cNvPr>
          <p:cNvSpPr>
            <a:spLocks noChangeArrowheads="1"/>
          </p:cNvSpPr>
          <p:nvPr/>
        </p:nvSpPr>
        <p:spPr bwMode="auto">
          <a:xfrm>
            <a:off x="685800" y="3124200"/>
            <a:ext cx="7772400" cy="3352800"/>
          </a:xfrm>
          <a:prstGeom prst="roundRect">
            <a:avLst>
              <a:gd name="adj" fmla="val 16667"/>
            </a:avLst>
          </a:prstGeom>
          <a:gradFill rotWithShape="0">
            <a:gsLst>
              <a:gs pos="0">
                <a:srgbClr val="0000CC"/>
              </a:gs>
              <a:gs pos="100000">
                <a:srgbClr val="000000"/>
              </a:gs>
            </a:gsLst>
            <a:path path="shape">
              <a:fillToRect l="50000" t="50000" r="50000" b="50000"/>
            </a:path>
          </a:gradFill>
          <a:ln w="762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endParaRPr lang="es-PR" altLang="en-US">
              <a:solidFill>
                <a:schemeClr val="tx2"/>
              </a:solidFill>
            </a:endParaRPr>
          </a:p>
        </p:txBody>
      </p:sp>
      <p:sp>
        <p:nvSpPr>
          <p:cNvPr id="20484" name="Text Box 31">
            <a:extLst>
              <a:ext uri="{FF2B5EF4-FFF2-40B4-BE49-F238E27FC236}">
                <a16:creationId xmlns:a16="http://schemas.microsoft.com/office/drawing/2014/main" id="{7F0A0A9D-D540-4CD0-8FFA-C411EEE97718}"/>
              </a:ext>
            </a:extLst>
          </p:cNvPr>
          <p:cNvSpPr txBox="1">
            <a:spLocks noChangeArrowheads="1"/>
          </p:cNvSpPr>
          <p:nvPr/>
        </p:nvSpPr>
        <p:spPr bwMode="auto">
          <a:xfrm>
            <a:off x="762000" y="3124200"/>
            <a:ext cx="76962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buClr>
                <a:srgbClr val="00FF00"/>
              </a:buClr>
              <a:buFont typeface="Wingdings" panose="05000000000000000000" pitchFamily="2" charset="2"/>
              <a:buNone/>
            </a:pPr>
            <a:r>
              <a:rPr lang="en-US" altLang="en-US" sz="2600" b="1"/>
              <a:t> Aquel proceso organizado, metódico/sistemático y científico encargado de ordenar/sincronizar e integrar racionalmente a corto y/o largo plazo el contenido/estructura (sus partes/componentes) del entrenamiento deportivo y de todas las medidas necesarias y medios disposibles que conducen a la realización efectiva de un entrenamiento y al desarrollo óptimo del rendimiento deportivo </a:t>
            </a:r>
          </a:p>
        </p:txBody>
      </p:sp>
      <p:pic>
        <p:nvPicPr>
          <p:cNvPr id="20485" name="Picture 39">
            <a:extLst>
              <a:ext uri="{FF2B5EF4-FFF2-40B4-BE49-F238E27FC236}">
                <a16:creationId xmlns:a16="http://schemas.microsoft.com/office/drawing/2014/main" id="{B8E9E80F-396F-4B9E-9D3B-0A7155DFC2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04800"/>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40">
            <a:extLst>
              <a:ext uri="{FF2B5EF4-FFF2-40B4-BE49-F238E27FC236}">
                <a16:creationId xmlns:a16="http://schemas.microsoft.com/office/drawing/2014/main" id="{F366331E-25F6-4D6C-B2F6-091699985007}"/>
              </a:ext>
            </a:extLst>
          </p:cNvPr>
          <p:cNvSpPr txBox="1">
            <a:spLocks noChangeArrowheads="1"/>
          </p:cNvSpPr>
          <p:nvPr/>
        </p:nvSpPr>
        <p:spPr bwMode="auto">
          <a:xfrm>
            <a:off x="1447800" y="381000"/>
            <a:ext cx="3810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2"/>
                </a:solidFill>
                <a:latin typeface="Arial" panose="020B0604020202020204" pitchFamily="34" charset="0"/>
              </a:rPr>
              <a:t>Entrenamiento Deportivo:</a:t>
            </a:r>
          </a:p>
        </p:txBody>
      </p:sp>
      <p:pic>
        <p:nvPicPr>
          <p:cNvPr id="20487" name="Picture 41">
            <a:extLst>
              <a:ext uri="{FF2B5EF4-FFF2-40B4-BE49-F238E27FC236}">
                <a16:creationId xmlns:a16="http://schemas.microsoft.com/office/drawing/2014/main" id="{B3EB0C71-6EB4-461A-BF37-8D239E929F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048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42">
            <a:extLst>
              <a:ext uri="{FF2B5EF4-FFF2-40B4-BE49-F238E27FC236}">
                <a16:creationId xmlns:a16="http://schemas.microsoft.com/office/drawing/2014/main" id="{FE039DB7-A456-4238-8A32-311FC8157889}"/>
              </a:ext>
            </a:extLst>
          </p:cNvPr>
          <p:cNvSpPr txBox="1">
            <a:spLocks noChangeArrowheads="1"/>
          </p:cNvSpPr>
          <p:nvPr/>
        </p:nvSpPr>
        <p:spPr bwMode="auto">
          <a:xfrm>
            <a:off x="5334000" y="381000"/>
            <a:ext cx="2362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300" b="1">
                <a:solidFill>
                  <a:schemeClr val="tx1"/>
                </a:solidFill>
                <a:latin typeface="Arial" panose="020B0604020202020204" pitchFamily="34" charset="0"/>
              </a:rPr>
              <a:t>Estructuración:</a:t>
            </a:r>
          </a:p>
        </p:txBody>
      </p:sp>
      <p:sp>
        <p:nvSpPr>
          <p:cNvPr id="20489" name="Text Box 44">
            <a:extLst>
              <a:ext uri="{FF2B5EF4-FFF2-40B4-BE49-F238E27FC236}">
                <a16:creationId xmlns:a16="http://schemas.microsoft.com/office/drawing/2014/main" id="{A84266E3-D1A2-4B62-9B2E-C258A2A621AD}"/>
              </a:ext>
            </a:extLst>
          </p:cNvPr>
          <p:cNvSpPr txBox="1">
            <a:spLocks noChangeArrowheads="1"/>
          </p:cNvSpPr>
          <p:nvPr/>
        </p:nvSpPr>
        <p:spPr bwMode="auto">
          <a:xfrm>
            <a:off x="457200" y="1249363"/>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2200" b="1">
                <a:solidFill>
                  <a:schemeClr val="tx1"/>
                </a:solidFill>
              </a:rPr>
              <a:t>PLANIFICACIÓN/PROGRAMACIÓN DEL ENTRENAMIENTO</a:t>
            </a:r>
          </a:p>
        </p:txBody>
      </p:sp>
      <p:pic>
        <p:nvPicPr>
          <p:cNvPr id="20490" name="Picture 48">
            <a:extLst>
              <a:ext uri="{FF2B5EF4-FFF2-40B4-BE49-F238E27FC236}">
                <a16:creationId xmlns:a16="http://schemas.microsoft.com/office/drawing/2014/main" id="{770A8DF8-2A4E-45B7-9589-8F44CCF053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2057400"/>
            <a:ext cx="236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49">
            <a:extLst>
              <a:ext uri="{FF2B5EF4-FFF2-40B4-BE49-F238E27FC236}">
                <a16:creationId xmlns:a16="http://schemas.microsoft.com/office/drawing/2014/main" id="{9A83DCD7-9E3F-4B1F-BA2B-F71A54B09CE2}"/>
              </a:ext>
            </a:extLst>
          </p:cNvPr>
          <p:cNvSpPr txBox="1">
            <a:spLocks noChangeArrowheads="1"/>
          </p:cNvSpPr>
          <p:nvPr/>
        </p:nvSpPr>
        <p:spPr bwMode="auto">
          <a:xfrm>
            <a:off x="3276600" y="21336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rgbClr val="FFFFFF"/>
                </a:solidFill>
                <a:latin typeface="Times New Roman" panose="02020603050405020304" pitchFamily="18" charset="0"/>
              </a:defRPr>
            </a:lvl1pPr>
            <a:lvl2pPr marL="742950" indent="-285750" algn="r">
              <a:defRPr sz="2400">
                <a:solidFill>
                  <a:srgbClr val="FFFFFF"/>
                </a:solidFill>
                <a:latin typeface="Times New Roman" panose="02020603050405020304" pitchFamily="18" charset="0"/>
              </a:defRPr>
            </a:lvl2pPr>
            <a:lvl3pPr marL="1143000" indent="-228600" algn="r">
              <a:defRPr sz="2400">
                <a:solidFill>
                  <a:srgbClr val="FFFFFF"/>
                </a:solidFill>
                <a:latin typeface="Times New Roman" panose="02020603050405020304" pitchFamily="18" charset="0"/>
              </a:defRPr>
            </a:lvl3pPr>
            <a:lvl4pPr marL="1600200" indent="-228600" algn="r">
              <a:defRPr sz="2400">
                <a:solidFill>
                  <a:srgbClr val="FFFFFF"/>
                </a:solidFill>
                <a:latin typeface="Times New Roman" panose="02020603050405020304" pitchFamily="18" charset="0"/>
              </a:defRPr>
            </a:lvl4pPr>
            <a:lvl5pPr marL="2057400" indent="-228600" algn="r">
              <a:defRPr sz="2400">
                <a:solidFill>
                  <a:srgbClr val="FFFFFF"/>
                </a:solidFill>
                <a:latin typeface="Times New Roman" panose="02020603050405020304" pitchFamily="18" charset="0"/>
              </a:defRPr>
            </a:lvl5pPr>
            <a:lvl6pPr marL="2514600" indent="-228600" algn="r"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algn="r"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algn="r"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algn="r" eaLnBrk="0" fontAlgn="base" hangingPunct="0">
              <a:spcBef>
                <a:spcPct val="0"/>
              </a:spcBef>
              <a:spcAft>
                <a:spcPct val="0"/>
              </a:spcAft>
              <a:defRPr sz="2400">
                <a:solidFill>
                  <a:srgbClr val="FFFFFF"/>
                </a:solidFill>
                <a:latin typeface="Times New Roman" panose="02020603050405020304" pitchFamily="18" charset="0"/>
              </a:defRPr>
            </a:lvl9pPr>
          </a:lstStyle>
          <a:p>
            <a:pPr algn="ctr"/>
            <a:r>
              <a:rPr lang="en-US" altLang="en-US" sz="3200" b="1">
                <a:solidFill>
                  <a:schemeClr val="tx1"/>
                </a:solidFill>
                <a:latin typeface="Arial" panose="020B0604020202020204" pitchFamily="34" charset="0"/>
              </a:rPr>
              <a:t>Concepto:</a:t>
            </a:r>
          </a:p>
        </p:txBody>
      </p:sp>
      <p:pic>
        <p:nvPicPr>
          <p:cNvPr id="20492" name="Picture 52">
            <a:extLst>
              <a:ext uri="{FF2B5EF4-FFF2-40B4-BE49-F238E27FC236}">
                <a16:creationId xmlns:a16="http://schemas.microsoft.com/office/drawing/2014/main" id="{B1910CDE-CD0E-446E-8D6A-95C34D63A1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260600"/>
            <a:ext cx="13604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3" name="Picture 53">
            <a:extLst>
              <a:ext uri="{FF2B5EF4-FFF2-40B4-BE49-F238E27FC236}">
                <a16:creationId xmlns:a16="http://schemas.microsoft.com/office/drawing/2014/main" id="{BAE42EAD-E888-46BB-9183-F42929D6D5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22098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0"/>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INCLUDEPPT" val="True"/>
  <p:tag name="REALTIMEBACKUP" val="False"/>
  <p:tag name="CHARTSCALE" val="True"/>
  <p:tag name="FIBINCLUDEOTHER" val="True"/>
  <p:tag name="PRRESPONSE3" val="8"/>
  <p:tag name="PRRESPONSE7" val="4"/>
  <p:tag name="SHOWFLASHWARNING" val="True"/>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RESETCHARTS" val="True"/>
  <p:tag name="CORRECTPOINTVALUE" val="1"/>
  <p:tag name="AUTOADJUSTPARTRANGE" val="True"/>
  <p:tag name="FIBDISPLAYKEYWORDS" val="True"/>
  <p:tag name="PRRESPONSE5" val="6"/>
  <p:tag name="PRRESPONSE10" val="1"/>
  <p:tag name="USESECONDARYMONITOR" val="True"/>
  <p:tag name="COUNTDOWNSTYLE" val="-1"/>
  <p:tag name="ALLOWDUPLICATES" val="False"/>
  <p:tag name="STDCHART" val="1"/>
  <p:tag name="MAXRESPONDERS" val="20"/>
  <p:tag name="CUSTOMGRIDBACKCOLOR" val="-2830136"/>
  <p:tag name="DISPLAYDEVICENUMBER" val="True"/>
  <p:tag name="POLLINGCYCLE" val="2"/>
  <p:tag name="ALLOWUSERFEEDBACK" val="True"/>
  <p:tag name="ADVANCEDSETTINGSVIEW" val="False"/>
  <p:tag name="PRRESPONSE2" val="9"/>
  <p:tag name="PRRESPONSE9" val="2"/>
  <p:tag name="SAVECSVWITHSESSION" val="True"/>
  <p:tag name="COUNTDOWNSECONDS" val="10"/>
  <p:tag name="REVIEWONLY" val="False"/>
  <p:tag name="BUBBLENAMEVISIBLE" val="True"/>
  <p:tag name="CUSTOMCELLBACKCOLOR3" val="-268652"/>
  <p:tag name="GRIDPOSITION" val="1"/>
  <p:tag name="INCORRECTPOINTVALUE" val="0"/>
  <p:tag name="FIBNUMRESULTS" val="5"/>
  <p:tag name="PRRESPONSE8" val="3"/>
  <p:tag name="CSVFORMAT" val="0"/>
  <p:tag name="CHARTVALUEFORMAT" val="0%"/>
  <p:tag name="PARTICIPANTSINLEADERBOARD" val="20"/>
  <p:tag name="USESCHEMECOLORS" val="True"/>
  <p:tag name="INCLUDENONRESPONDERS" val="False"/>
  <p:tag name="FIBDISPLAYRESULTS" val="True"/>
  <p:tag name="ALWAYSOPENPOLL" val="False"/>
  <p:tag name="RESPCOUNTERFORMAT" val="0"/>
  <p:tag name="RACEANIMATIONSPEED" val="3"/>
  <p:tag name="GRIDOPACITY" val="90"/>
  <p:tag name="REALTIMEBACKUPPATH" val="(None)"/>
  <p:tag name="PRRESPONSE6" val="5"/>
  <p:tag name="NUMRESPONSES" val="1"/>
  <p:tag name="DEFAULTNUMTEAMS" val="5"/>
  <p:tag name="MULTIRESPDIVISOR" val="1"/>
  <p:tag name="TPVERSION" val="2008"/>
  <p:tag name="RACEENDPOINTS" val="100"/>
  <p:tag name="CHARTCOLORS" val="0"/>
  <p:tag name="POWERPOINTVERSION" val="11.0"/>
  <p:tag name="CUSTOMCELLBACKCOLOR2" val="-13395457"/>
  <p:tag name="PRRESPONSE4" val="7"/>
  <p:tag name="GRIDROTATIONINTERVAL" val="2"/>
  <p:tag name="AUTOADVANCE" val="False"/>
  <p:tag name="ANSWERNOWTEXT" val="Answer Now"/>
  <p:tag name="BUBBLEGROUPING" val="3"/>
  <p:tag name="PRRESPONSE1" val="10"/>
  <p:tag name="ZEROBASED" val="False"/>
  <p:tag name="DELIMITERS" val="3.1"/>
  <p:tag name="TPFULLVERSION" val="4.2.4.101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Lst>
</file>

<file path=ppt/tags/tag65.xml><?xml version="1.0" encoding="utf-8"?>
<p:tagLst xmlns:a="http://schemas.openxmlformats.org/drawingml/2006/main" xmlns:r="http://schemas.openxmlformats.org/officeDocument/2006/relationships" xmlns:p="http://schemas.openxmlformats.org/presentationml/2006/main">
  <p:tag name="NOPREFERENCE" val="False"/>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Lst>
</file>

<file path=ppt/tags/tag69.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70.xml><?xml version="1.0" encoding="utf-8"?>
<p:tagLst xmlns:a="http://schemas.openxmlformats.org/drawingml/2006/main" xmlns:r="http://schemas.openxmlformats.org/officeDocument/2006/relationships" xmlns:p="http://schemas.openxmlformats.org/presentationml/2006/main">
  <p:tag name="NOPREFERENCE" val="False"/>
</p:tagLst>
</file>

<file path=ppt/tags/tag71.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
      <a:dk1>
        <a:srgbClr val="808080"/>
      </a:dk1>
      <a:lt1>
        <a:srgbClr val="FFFFFF"/>
      </a:lt1>
      <a:dk2>
        <a:srgbClr val="FF0000"/>
      </a:dk2>
      <a:lt2>
        <a:srgbClr val="FFFF00"/>
      </a:lt2>
      <a:accent1>
        <a:srgbClr val="00CC99"/>
      </a:accent1>
      <a:accent2>
        <a:srgbClr val="3333CC"/>
      </a:accent2>
      <a:accent3>
        <a:srgbClr val="FFAAAA"/>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FFFFFF"/>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9103</TotalTime>
  <Words>3586</Words>
  <Application>Microsoft Office PowerPoint</Application>
  <PresentationFormat>On-screen Show (4:3)</PresentationFormat>
  <Paragraphs>620</Paragraphs>
  <Slides>70</Slides>
  <Notes>70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Arial Black</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Multimedia-Desktop  &amp; Web Publishing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FISIOLOGÍA DEL EJERCICIO Introducción a la Fisiología del Esfuerzo y del Deporte</dc:title>
  <dc:creator>Edgar Lopategui</dc:creator>
  <cp:lastModifiedBy>Edgar Lopategui Corsino</cp:lastModifiedBy>
  <cp:revision>1007</cp:revision>
  <cp:lastPrinted>1999-08-29T21:06:50Z</cp:lastPrinted>
  <dcterms:created xsi:type="dcterms:W3CDTF">1999-08-22T16:07:30Z</dcterms:created>
  <dcterms:modified xsi:type="dcterms:W3CDTF">2023-01-31T20:38:27Z</dcterms:modified>
</cp:coreProperties>
</file>