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6.xml" ContentType="application/vnd.openxmlformats-officedocument.presentationml.tags+xml"/>
  <Override PartName="/ppt/notesSlides/notesSlide32.xml" ContentType="application/vnd.openxmlformats-officedocument.presentationml.notesSlide+xml"/>
  <Override PartName="/ppt/tags/tag7.xml" ContentType="application/vnd.openxmlformats-officedocument.presentationml.tags+xml"/>
  <Override PartName="/ppt/notesSlides/notesSlide33.xml" ContentType="application/vnd.openxmlformats-officedocument.presentationml.notesSlide+xml"/>
  <Override PartName="/ppt/tags/tag8.xml" ContentType="application/vnd.openxmlformats-officedocument.presentationml.tags+xml"/>
  <Override PartName="/ppt/notesSlides/notesSlide34.xml" ContentType="application/vnd.openxmlformats-officedocument.presentationml.notesSlide+xml"/>
  <Override PartName="/ppt/tags/tag9.xml" ContentType="application/vnd.openxmlformats-officedocument.presentationml.tags+xml"/>
  <Override PartName="/ppt/notesSlides/notesSlide35.xml" ContentType="application/vnd.openxmlformats-officedocument.presentationml.notesSlide+xml"/>
  <Override PartName="/ppt/tags/tag10.xml" ContentType="application/vnd.openxmlformats-officedocument.presentationml.tags+xml"/>
  <Override PartName="/ppt/notesSlides/notesSlide36.xml" ContentType="application/vnd.openxmlformats-officedocument.presentationml.notesSlide+xml"/>
  <Override PartName="/ppt/tags/tag11.xml" ContentType="application/vnd.openxmlformats-officedocument.presentationml.tags+xml"/>
  <Override PartName="/ppt/notesSlides/notesSlide37.xml" ContentType="application/vnd.openxmlformats-officedocument.presentationml.notesSlide+xml"/>
  <Override PartName="/ppt/tags/tag12.xml" ContentType="application/vnd.openxmlformats-officedocument.presentationml.tags+xml"/>
  <Override PartName="/ppt/notesSlides/notesSlide38.xml" ContentType="application/vnd.openxmlformats-officedocument.presentationml.notesSlide+xml"/>
  <Override PartName="/ppt/tags/tag13.xml" ContentType="application/vnd.openxmlformats-officedocument.presentationml.tags+xml"/>
  <Override PartName="/ppt/notesSlides/notesSlide39.xml" ContentType="application/vnd.openxmlformats-officedocument.presentationml.notesSlide+xml"/>
  <Override PartName="/ppt/tags/tag14.xml" ContentType="application/vnd.openxmlformats-officedocument.presentationml.tags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notesSlides/notesSlide41.xml" ContentType="application/vnd.openxmlformats-officedocument.presentationml.notesSlide+xml"/>
  <Override PartName="/ppt/tags/tag16.xml" ContentType="application/vnd.openxmlformats-officedocument.presentationml.tags+xml"/>
  <Override PartName="/ppt/notesSlides/notesSlide42.xml" ContentType="application/vnd.openxmlformats-officedocument.presentationml.notesSlide+xml"/>
  <Override PartName="/ppt/tags/tag17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56" r:id="rId2"/>
    <p:sldId id="1049" r:id="rId3"/>
    <p:sldId id="1056" r:id="rId4"/>
    <p:sldId id="1066" r:id="rId5"/>
    <p:sldId id="1068" r:id="rId6"/>
    <p:sldId id="1069" r:id="rId7"/>
    <p:sldId id="1070" r:id="rId8"/>
    <p:sldId id="1071" r:id="rId9"/>
    <p:sldId id="1072" r:id="rId10"/>
    <p:sldId id="1073" r:id="rId11"/>
    <p:sldId id="1074" r:id="rId12"/>
    <p:sldId id="1075" r:id="rId13"/>
    <p:sldId id="1076" r:id="rId14"/>
    <p:sldId id="1077" r:id="rId15"/>
    <p:sldId id="1078" r:id="rId16"/>
    <p:sldId id="1079" r:id="rId17"/>
    <p:sldId id="1080" r:id="rId18"/>
    <p:sldId id="1081" r:id="rId19"/>
    <p:sldId id="1082" r:id="rId20"/>
    <p:sldId id="1083" r:id="rId21"/>
    <p:sldId id="1084" r:id="rId22"/>
    <p:sldId id="1085" r:id="rId23"/>
    <p:sldId id="1086" r:id="rId24"/>
    <p:sldId id="1087" r:id="rId25"/>
    <p:sldId id="1088" r:id="rId26"/>
    <p:sldId id="1089" r:id="rId27"/>
    <p:sldId id="1090" r:id="rId28"/>
    <p:sldId id="1091" r:id="rId29"/>
    <p:sldId id="1092" r:id="rId30"/>
    <p:sldId id="1093" r:id="rId31"/>
    <p:sldId id="1094" r:id="rId32"/>
    <p:sldId id="1048" r:id="rId33"/>
    <p:sldId id="1061" r:id="rId34"/>
    <p:sldId id="1044" r:id="rId35"/>
    <p:sldId id="1052" r:id="rId36"/>
    <p:sldId id="1047" r:id="rId37"/>
    <p:sldId id="1055" r:id="rId38"/>
    <p:sldId id="1051" r:id="rId39"/>
    <p:sldId id="1045" r:id="rId40"/>
    <p:sldId id="1058" r:id="rId41"/>
    <p:sldId id="1060" r:id="rId42"/>
    <p:sldId id="1050" r:id="rId43"/>
    <p:sldId id="999" r:id="rId44"/>
  </p:sldIdLst>
  <p:sldSz cx="9144000" cy="6858000" type="screen4x3"/>
  <p:notesSz cx="6985000" cy="9283700"/>
  <p:custDataLst>
    <p:tags r:id="rId4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C3C62"/>
    <a:srgbClr val="E6E6EF"/>
    <a:srgbClr val="99CCFF"/>
    <a:srgbClr val="FFFF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 autoAdjust="0"/>
    <p:restoredTop sz="94718" autoAdjust="0"/>
  </p:normalViewPr>
  <p:slideViewPr>
    <p:cSldViewPr>
      <p:cViewPr varScale="1">
        <p:scale>
          <a:sx n="65" d="100"/>
          <a:sy n="65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4C81EA-0C48-45F5-B266-D8C18EDECC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EDFC3-77AC-47F9-9076-9975EDE26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</a:defRPr>
            </a:lvl1pPr>
          </a:lstStyle>
          <a:p>
            <a:pPr>
              <a:defRPr/>
            </a:pPr>
            <a:fld id="{E5B178DC-5A93-4913-B75D-3DC608211DFA}" type="datetimeFigureOut">
              <a:rPr lang="en-US"/>
              <a:pPr>
                <a:defRPr/>
              </a:pPr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135D7-22EE-4C8B-A581-84EDBBD4C1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E5397-7578-4B09-9739-49FDC220C1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anose="020F0502020204030204" pitchFamily="34" charset="0"/>
              </a:defRPr>
            </a:lvl1pPr>
          </a:lstStyle>
          <a:p>
            <a:fld id="{6A877707-ADDF-422C-B27F-66CF30C35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89846D-16D3-4A21-9833-6857E123D8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7A091-7290-4E0F-8F14-9523DC7748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</a:defRPr>
            </a:lvl1pPr>
          </a:lstStyle>
          <a:p>
            <a:pPr>
              <a:defRPr/>
            </a:pPr>
            <a:fld id="{CA51BA51-28FF-4145-83C3-E5D6B3FFF49E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ED18D7-B0BA-4B03-9C63-A6F54C740D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4125658-C5E4-4070-B28B-2D9135918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04751-60C2-484A-8D2E-B8F680F21D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D54DE-BF27-4887-87C0-9FC8327CB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anose="020F0502020204030204" pitchFamily="34" charset="0"/>
              </a:defRPr>
            </a:lvl1pPr>
          </a:lstStyle>
          <a:p>
            <a:fld id="{C9BAB521-FF01-4835-BD08-47F1E1A46F78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329DCC7-DFCA-4DAC-9E98-4A143B312A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912C796-C508-47BE-8627-47F36BDF17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A2DEB06-DA7E-4E63-91F6-C113E5840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3E7A3D6-1119-4B55-B049-3B6161F93FF7}" type="slidenum">
              <a:rPr lang="es-PR" altLang="en-US">
                <a:latin typeface="Calibri" panose="020F0502020204030204" pitchFamily="34" charset="0"/>
              </a:rPr>
              <a:pPr algn="r"/>
              <a:t>1</a:t>
            </a:fld>
            <a:endParaRPr lang="es-P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34" name="Rectangle 2">
            <a:extLst>
              <a:ext uri="{FF2B5EF4-FFF2-40B4-BE49-F238E27FC236}">
                <a16:creationId xmlns:a16="http://schemas.microsoft.com/office/drawing/2014/main" id="{A7987EAB-0374-4D2D-A87D-013BC2B0E1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3235" name="Rectangle 3">
            <a:extLst>
              <a:ext uri="{FF2B5EF4-FFF2-40B4-BE49-F238E27FC236}">
                <a16:creationId xmlns:a16="http://schemas.microsoft.com/office/drawing/2014/main" id="{D51E9308-7FDB-46C1-B6BD-81A3EC607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282" name="Rectangle 2">
            <a:extLst>
              <a:ext uri="{FF2B5EF4-FFF2-40B4-BE49-F238E27FC236}">
                <a16:creationId xmlns:a16="http://schemas.microsoft.com/office/drawing/2014/main" id="{B18ED697-682F-4906-B816-0A083699A1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5283" name="Rectangle 3">
            <a:extLst>
              <a:ext uri="{FF2B5EF4-FFF2-40B4-BE49-F238E27FC236}">
                <a16:creationId xmlns:a16="http://schemas.microsoft.com/office/drawing/2014/main" id="{31A74E10-BE04-4FA2-B499-ECB1ECC14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330" name="Rectangle 2">
            <a:extLst>
              <a:ext uri="{FF2B5EF4-FFF2-40B4-BE49-F238E27FC236}">
                <a16:creationId xmlns:a16="http://schemas.microsoft.com/office/drawing/2014/main" id="{4FAA75D5-9DB2-4657-9105-EB9E1E1D66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7331" name="Rectangle 3">
            <a:extLst>
              <a:ext uri="{FF2B5EF4-FFF2-40B4-BE49-F238E27FC236}">
                <a16:creationId xmlns:a16="http://schemas.microsoft.com/office/drawing/2014/main" id="{E8B84C11-0E33-4483-B94B-D27186E56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378" name="Rectangle 2">
            <a:extLst>
              <a:ext uri="{FF2B5EF4-FFF2-40B4-BE49-F238E27FC236}">
                <a16:creationId xmlns:a16="http://schemas.microsoft.com/office/drawing/2014/main" id="{A26A71AB-AC4A-4936-A926-73F7C2E7E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9379" name="Rectangle 3">
            <a:extLst>
              <a:ext uri="{FF2B5EF4-FFF2-40B4-BE49-F238E27FC236}">
                <a16:creationId xmlns:a16="http://schemas.microsoft.com/office/drawing/2014/main" id="{B5CEDF3C-5975-469C-9B70-2E8DB18AA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26" name="Rectangle 2">
            <a:extLst>
              <a:ext uri="{FF2B5EF4-FFF2-40B4-BE49-F238E27FC236}">
                <a16:creationId xmlns:a16="http://schemas.microsoft.com/office/drawing/2014/main" id="{EE3CA075-69EB-447F-A446-6DEFA59B6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1427" name="Rectangle 3">
            <a:extLst>
              <a:ext uri="{FF2B5EF4-FFF2-40B4-BE49-F238E27FC236}">
                <a16:creationId xmlns:a16="http://schemas.microsoft.com/office/drawing/2014/main" id="{72C13AF4-F8F2-4F63-AAB8-6789715D5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474" name="Rectangle 2">
            <a:extLst>
              <a:ext uri="{FF2B5EF4-FFF2-40B4-BE49-F238E27FC236}">
                <a16:creationId xmlns:a16="http://schemas.microsoft.com/office/drawing/2014/main" id="{C126FC9A-A68E-4712-9FD9-696B1D7D06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3475" name="Rectangle 3">
            <a:extLst>
              <a:ext uri="{FF2B5EF4-FFF2-40B4-BE49-F238E27FC236}">
                <a16:creationId xmlns:a16="http://schemas.microsoft.com/office/drawing/2014/main" id="{D0478583-C485-415A-B553-70F769D9E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522" name="Rectangle 2">
            <a:extLst>
              <a:ext uri="{FF2B5EF4-FFF2-40B4-BE49-F238E27FC236}">
                <a16:creationId xmlns:a16="http://schemas.microsoft.com/office/drawing/2014/main" id="{26F35CDE-4307-496A-81E1-7627D34D8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5523" name="Rectangle 3">
            <a:extLst>
              <a:ext uri="{FF2B5EF4-FFF2-40B4-BE49-F238E27FC236}">
                <a16:creationId xmlns:a16="http://schemas.microsoft.com/office/drawing/2014/main" id="{6942B390-509C-4CFA-B7A5-0827ABC2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570" name="Rectangle 2">
            <a:extLst>
              <a:ext uri="{FF2B5EF4-FFF2-40B4-BE49-F238E27FC236}">
                <a16:creationId xmlns:a16="http://schemas.microsoft.com/office/drawing/2014/main" id="{630B1A72-1312-459E-AC65-B880C0F312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7571" name="Rectangle 3">
            <a:extLst>
              <a:ext uri="{FF2B5EF4-FFF2-40B4-BE49-F238E27FC236}">
                <a16:creationId xmlns:a16="http://schemas.microsoft.com/office/drawing/2014/main" id="{5BEE73FE-6585-4231-B8F8-D600C9059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618" name="Rectangle 2">
            <a:extLst>
              <a:ext uri="{FF2B5EF4-FFF2-40B4-BE49-F238E27FC236}">
                <a16:creationId xmlns:a16="http://schemas.microsoft.com/office/drawing/2014/main" id="{94146AD6-91D2-4903-9388-0C7E377B1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9619" name="Rectangle 3">
            <a:extLst>
              <a:ext uri="{FF2B5EF4-FFF2-40B4-BE49-F238E27FC236}">
                <a16:creationId xmlns:a16="http://schemas.microsoft.com/office/drawing/2014/main" id="{9641B66F-8121-4AF3-9DE2-E01C9E3A4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6" name="Rectangle 2">
            <a:extLst>
              <a:ext uri="{FF2B5EF4-FFF2-40B4-BE49-F238E27FC236}">
                <a16:creationId xmlns:a16="http://schemas.microsoft.com/office/drawing/2014/main" id="{8C8AE5AD-FDC7-439B-9B43-10BBE4C3E1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1667" name="Rectangle 3">
            <a:extLst>
              <a:ext uri="{FF2B5EF4-FFF2-40B4-BE49-F238E27FC236}">
                <a16:creationId xmlns:a16="http://schemas.microsoft.com/office/drawing/2014/main" id="{F6497198-EA8C-4EC0-93F5-3E714FF7E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538" name="Slide Image Placeholder 1">
            <a:extLst>
              <a:ext uri="{FF2B5EF4-FFF2-40B4-BE49-F238E27FC236}">
                <a16:creationId xmlns:a16="http://schemas.microsoft.com/office/drawing/2014/main" id="{47DDD26D-1C49-4A4E-A9DE-2C3DF115DD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7539" name="Notes Placeholder 2">
            <a:extLst>
              <a:ext uri="{FF2B5EF4-FFF2-40B4-BE49-F238E27FC236}">
                <a16:creationId xmlns:a16="http://schemas.microsoft.com/office/drawing/2014/main" id="{DE348EA7-D443-4C31-BFDB-FED40B157E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57540" name="Slide Number Placeholder 3">
            <a:extLst>
              <a:ext uri="{FF2B5EF4-FFF2-40B4-BE49-F238E27FC236}">
                <a16:creationId xmlns:a16="http://schemas.microsoft.com/office/drawing/2014/main" id="{FC5DE71C-DF84-4FC8-828A-EADD69868A3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396BDBC-C39A-4D5F-8BB1-5773A6FA53F7}" type="slidenum">
              <a:rPr lang="es-PR" altLang="en-US" sz="1200" b="0">
                <a:latin typeface="Calibri" panose="020F0502020204030204" pitchFamily="34" charset="0"/>
              </a:rPr>
              <a:pPr algn="r"/>
              <a:t>2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714" name="Rectangle 2">
            <a:extLst>
              <a:ext uri="{FF2B5EF4-FFF2-40B4-BE49-F238E27FC236}">
                <a16:creationId xmlns:a16="http://schemas.microsoft.com/office/drawing/2014/main" id="{69B2C565-2648-47F1-B210-5C6DC57BD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3715" name="Rectangle 3">
            <a:extLst>
              <a:ext uri="{FF2B5EF4-FFF2-40B4-BE49-F238E27FC236}">
                <a16:creationId xmlns:a16="http://schemas.microsoft.com/office/drawing/2014/main" id="{3A853AE0-8C5F-40DD-A3BB-CE7DD31FB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762" name="Rectangle 2">
            <a:extLst>
              <a:ext uri="{FF2B5EF4-FFF2-40B4-BE49-F238E27FC236}">
                <a16:creationId xmlns:a16="http://schemas.microsoft.com/office/drawing/2014/main" id="{6E443484-0075-4158-96E9-87AA5AD653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5763" name="Rectangle 3">
            <a:extLst>
              <a:ext uri="{FF2B5EF4-FFF2-40B4-BE49-F238E27FC236}">
                <a16:creationId xmlns:a16="http://schemas.microsoft.com/office/drawing/2014/main" id="{FDE00669-6159-48CA-BDDD-8C7D6363B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810" name="Rectangle 2">
            <a:extLst>
              <a:ext uri="{FF2B5EF4-FFF2-40B4-BE49-F238E27FC236}">
                <a16:creationId xmlns:a16="http://schemas.microsoft.com/office/drawing/2014/main" id="{95266F9D-08ED-4CA3-BF59-7560D75FE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7811" name="Rectangle 3">
            <a:extLst>
              <a:ext uri="{FF2B5EF4-FFF2-40B4-BE49-F238E27FC236}">
                <a16:creationId xmlns:a16="http://schemas.microsoft.com/office/drawing/2014/main" id="{AC55621B-225F-42A0-85F0-FF5997CBF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858" name="Rectangle 2">
            <a:extLst>
              <a:ext uri="{FF2B5EF4-FFF2-40B4-BE49-F238E27FC236}">
                <a16:creationId xmlns:a16="http://schemas.microsoft.com/office/drawing/2014/main" id="{64F72990-ADF2-4582-834A-311CD5FCA1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9859" name="Rectangle 3">
            <a:extLst>
              <a:ext uri="{FF2B5EF4-FFF2-40B4-BE49-F238E27FC236}">
                <a16:creationId xmlns:a16="http://schemas.microsoft.com/office/drawing/2014/main" id="{ECBFF5C2-01DE-46AD-9350-A14C897D6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906" name="Rectangle 2">
            <a:extLst>
              <a:ext uri="{FF2B5EF4-FFF2-40B4-BE49-F238E27FC236}">
                <a16:creationId xmlns:a16="http://schemas.microsoft.com/office/drawing/2014/main" id="{5B030BB5-CE72-41AF-AD31-A2F4ED0828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1907" name="Rectangle 3">
            <a:extLst>
              <a:ext uri="{FF2B5EF4-FFF2-40B4-BE49-F238E27FC236}">
                <a16:creationId xmlns:a16="http://schemas.microsoft.com/office/drawing/2014/main" id="{2A8E2046-80CB-4CE4-87AB-2C67D208A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954" name="Rectangle 2">
            <a:extLst>
              <a:ext uri="{FF2B5EF4-FFF2-40B4-BE49-F238E27FC236}">
                <a16:creationId xmlns:a16="http://schemas.microsoft.com/office/drawing/2014/main" id="{8E6C061E-BE4A-43C7-8C01-00A9286E8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3955" name="Rectangle 3">
            <a:extLst>
              <a:ext uri="{FF2B5EF4-FFF2-40B4-BE49-F238E27FC236}">
                <a16:creationId xmlns:a16="http://schemas.microsoft.com/office/drawing/2014/main" id="{CA7EDB1F-F869-451A-AE51-F0E6B3DE9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002" name="Rectangle 2">
            <a:extLst>
              <a:ext uri="{FF2B5EF4-FFF2-40B4-BE49-F238E27FC236}">
                <a16:creationId xmlns:a16="http://schemas.microsoft.com/office/drawing/2014/main" id="{B24A9099-2566-433F-A6A7-3A1431C011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6003" name="Rectangle 3">
            <a:extLst>
              <a:ext uri="{FF2B5EF4-FFF2-40B4-BE49-F238E27FC236}">
                <a16:creationId xmlns:a16="http://schemas.microsoft.com/office/drawing/2014/main" id="{0B84FB77-2F35-4AFA-843B-80706016C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050" name="Rectangle 2">
            <a:extLst>
              <a:ext uri="{FF2B5EF4-FFF2-40B4-BE49-F238E27FC236}">
                <a16:creationId xmlns:a16="http://schemas.microsoft.com/office/drawing/2014/main" id="{9B10F8E1-6CB2-4D3F-A07F-592F72076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8051" name="Rectangle 3">
            <a:extLst>
              <a:ext uri="{FF2B5EF4-FFF2-40B4-BE49-F238E27FC236}">
                <a16:creationId xmlns:a16="http://schemas.microsoft.com/office/drawing/2014/main" id="{E5343993-9B2E-4166-8260-E321E3CEA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098" name="Rectangle 2">
            <a:extLst>
              <a:ext uri="{FF2B5EF4-FFF2-40B4-BE49-F238E27FC236}">
                <a16:creationId xmlns:a16="http://schemas.microsoft.com/office/drawing/2014/main" id="{FF213B5F-4A13-46CA-B17E-DA2D49CCE9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0099" name="Rectangle 3">
            <a:extLst>
              <a:ext uri="{FF2B5EF4-FFF2-40B4-BE49-F238E27FC236}">
                <a16:creationId xmlns:a16="http://schemas.microsoft.com/office/drawing/2014/main" id="{F8922E6B-7E7B-4976-B5A1-E9BD186F3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146" name="Rectangle 2">
            <a:extLst>
              <a:ext uri="{FF2B5EF4-FFF2-40B4-BE49-F238E27FC236}">
                <a16:creationId xmlns:a16="http://schemas.microsoft.com/office/drawing/2014/main" id="{BE4F8A94-AECC-4471-87A9-2D7056526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2147" name="Rectangle 3">
            <a:extLst>
              <a:ext uri="{FF2B5EF4-FFF2-40B4-BE49-F238E27FC236}">
                <a16:creationId xmlns:a16="http://schemas.microsoft.com/office/drawing/2014/main" id="{5C538BBF-C100-4C4E-AE9F-F31ECAC85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874" name="Slide Image Placeholder 1">
            <a:extLst>
              <a:ext uri="{FF2B5EF4-FFF2-40B4-BE49-F238E27FC236}">
                <a16:creationId xmlns:a16="http://schemas.microsoft.com/office/drawing/2014/main" id="{24ABABFA-4B0D-4178-9F56-0C5E815BCD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1875" name="Notes Placeholder 2">
            <a:extLst>
              <a:ext uri="{FF2B5EF4-FFF2-40B4-BE49-F238E27FC236}">
                <a16:creationId xmlns:a16="http://schemas.microsoft.com/office/drawing/2014/main" id="{9C46096C-8331-49E5-A4D8-87D77F9680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71876" name="Slide Number Placeholder 3">
            <a:extLst>
              <a:ext uri="{FF2B5EF4-FFF2-40B4-BE49-F238E27FC236}">
                <a16:creationId xmlns:a16="http://schemas.microsoft.com/office/drawing/2014/main" id="{C42D2E68-35C1-4FC7-9381-FE318E15DF7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27B0283-C1BD-467F-87FC-A0FA34D56B09}" type="slidenum">
              <a:rPr lang="es-PR" altLang="en-US" sz="1200" b="0">
                <a:latin typeface="Calibri" panose="020F0502020204030204" pitchFamily="34" charset="0"/>
              </a:rPr>
              <a:pPr algn="r"/>
              <a:t>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194" name="Rectangle 2">
            <a:extLst>
              <a:ext uri="{FF2B5EF4-FFF2-40B4-BE49-F238E27FC236}">
                <a16:creationId xmlns:a16="http://schemas.microsoft.com/office/drawing/2014/main" id="{E4B8372D-3586-4DE9-A6D6-72EF8E371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4195" name="Rectangle 3">
            <a:extLst>
              <a:ext uri="{FF2B5EF4-FFF2-40B4-BE49-F238E27FC236}">
                <a16:creationId xmlns:a16="http://schemas.microsoft.com/office/drawing/2014/main" id="{8445FD98-2C0B-46C0-B365-55CF84A41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242" name="Rectangle 2">
            <a:extLst>
              <a:ext uri="{FF2B5EF4-FFF2-40B4-BE49-F238E27FC236}">
                <a16:creationId xmlns:a16="http://schemas.microsoft.com/office/drawing/2014/main" id="{1A5FA7C4-1CE6-4B40-A883-EEA9FBE8B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6243" name="Rectangle 3">
            <a:extLst>
              <a:ext uri="{FF2B5EF4-FFF2-40B4-BE49-F238E27FC236}">
                <a16:creationId xmlns:a16="http://schemas.microsoft.com/office/drawing/2014/main" id="{873AB382-F925-4C36-A79D-807ABF5DD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Slide Image Placeholder 1">
            <a:extLst>
              <a:ext uri="{FF2B5EF4-FFF2-40B4-BE49-F238E27FC236}">
                <a16:creationId xmlns:a16="http://schemas.microsoft.com/office/drawing/2014/main" id="{66D1518D-E872-49C1-9CA6-D52E603766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4467" name="Notes Placeholder 2">
            <a:extLst>
              <a:ext uri="{FF2B5EF4-FFF2-40B4-BE49-F238E27FC236}">
                <a16:creationId xmlns:a16="http://schemas.microsoft.com/office/drawing/2014/main" id="{D6D5D03E-4BD0-4DF8-AD1C-F458F3CF8E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54468" name="Slide Number Placeholder 3">
            <a:extLst>
              <a:ext uri="{FF2B5EF4-FFF2-40B4-BE49-F238E27FC236}">
                <a16:creationId xmlns:a16="http://schemas.microsoft.com/office/drawing/2014/main" id="{3276FAE6-79C8-4AF2-90E8-BE82D740B22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D18B2BE-75F8-4AF5-AE92-3BC968B5FC86}" type="slidenum">
              <a:rPr lang="es-PR" altLang="en-US" sz="1200" b="0">
                <a:latin typeface="Calibri" panose="020F0502020204030204" pitchFamily="34" charset="0"/>
              </a:rPr>
              <a:pPr algn="r"/>
              <a:t>32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Slide Image Placeholder 1">
            <a:extLst>
              <a:ext uri="{FF2B5EF4-FFF2-40B4-BE49-F238E27FC236}">
                <a16:creationId xmlns:a16="http://schemas.microsoft.com/office/drawing/2014/main" id="{113CECC5-2DDE-4D77-BB40-BE421AFE1E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2115" name="Notes Placeholder 2">
            <a:extLst>
              <a:ext uri="{FF2B5EF4-FFF2-40B4-BE49-F238E27FC236}">
                <a16:creationId xmlns:a16="http://schemas.microsoft.com/office/drawing/2014/main" id="{6E9053D5-D9C9-4F67-8E85-DA60683B22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82116" name="Slide Number Placeholder 3">
            <a:extLst>
              <a:ext uri="{FF2B5EF4-FFF2-40B4-BE49-F238E27FC236}">
                <a16:creationId xmlns:a16="http://schemas.microsoft.com/office/drawing/2014/main" id="{B9D7C34C-D569-41D8-B76F-6DCDE0BE9C5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CFF46F3-5E1A-4C87-843E-6CCAC6C03526}" type="slidenum">
              <a:rPr lang="es-PR" altLang="en-US" sz="1200" b="0">
                <a:latin typeface="Calibri" panose="020F0502020204030204" pitchFamily="34" charset="0"/>
              </a:rPr>
              <a:pPr algn="r"/>
              <a:t>33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298" name="Slide Image Placeholder 1">
            <a:extLst>
              <a:ext uri="{FF2B5EF4-FFF2-40B4-BE49-F238E27FC236}">
                <a16:creationId xmlns:a16="http://schemas.microsoft.com/office/drawing/2014/main" id="{8BBD48AD-63D3-413E-BC10-0B3DE23A9F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7299" name="Notes Placeholder 2">
            <a:extLst>
              <a:ext uri="{FF2B5EF4-FFF2-40B4-BE49-F238E27FC236}">
                <a16:creationId xmlns:a16="http://schemas.microsoft.com/office/drawing/2014/main" id="{4D67222E-8690-473C-9E98-88822974EC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47300" name="Slide Number Placeholder 3">
            <a:extLst>
              <a:ext uri="{FF2B5EF4-FFF2-40B4-BE49-F238E27FC236}">
                <a16:creationId xmlns:a16="http://schemas.microsoft.com/office/drawing/2014/main" id="{934E7AF9-644D-43AE-884C-802E2FD86C8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F29C246-7A64-4C73-BB09-84A89CA1C7C9}" type="slidenum">
              <a:rPr lang="es-PR" altLang="en-US" sz="1200" b="0">
                <a:latin typeface="Calibri" panose="020F0502020204030204" pitchFamily="34" charset="0"/>
              </a:rPr>
              <a:pPr algn="r"/>
              <a:t>34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Slide Image Placeholder 1">
            <a:extLst>
              <a:ext uri="{FF2B5EF4-FFF2-40B4-BE49-F238E27FC236}">
                <a16:creationId xmlns:a16="http://schemas.microsoft.com/office/drawing/2014/main" id="{74B36A5F-38C6-4604-860A-30E823D4B9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683" name="Notes Placeholder 2">
            <a:extLst>
              <a:ext uri="{FF2B5EF4-FFF2-40B4-BE49-F238E27FC236}">
                <a16:creationId xmlns:a16="http://schemas.microsoft.com/office/drawing/2014/main" id="{58FBEFA7-6EFC-48CF-969A-FB404E6D9A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63684" name="Slide Number Placeholder 3">
            <a:extLst>
              <a:ext uri="{FF2B5EF4-FFF2-40B4-BE49-F238E27FC236}">
                <a16:creationId xmlns:a16="http://schemas.microsoft.com/office/drawing/2014/main" id="{24194E42-8114-4D4B-885D-C889E510D75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87C9520-662A-4E24-9DB3-15DF0175E19C}" type="slidenum">
              <a:rPr lang="es-PR" altLang="en-US" sz="1200" b="0">
                <a:latin typeface="Calibri" panose="020F0502020204030204" pitchFamily="34" charset="0"/>
              </a:rPr>
              <a:pPr algn="r"/>
              <a:t>35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Slide Image Placeholder 1">
            <a:extLst>
              <a:ext uri="{FF2B5EF4-FFF2-40B4-BE49-F238E27FC236}">
                <a16:creationId xmlns:a16="http://schemas.microsoft.com/office/drawing/2014/main" id="{9D1B8799-9244-49EF-8509-0F7D667ED8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43" name="Notes Placeholder 2">
            <a:extLst>
              <a:ext uri="{FF2B5EF4-FFF2-40B4-BE49-F238E27FC236}">
                <a16:creationId xmlns:a16="http://schemas.microsoft.com/office/drawing/2014/main" id="{4382D73F-1592-43DF-B84B-2FDD195E29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53444" name="Slide Number Placeholder 3">
            <a:extLst>
              <a:ext uri="{FF2B5EF4-FFF2-40B4-BE49-F238E27FC236}">
                <a16:creationId xmlns:a16="http://schemas.microsoft.com/office/drawing/2014/main" id="{1737902C-628B-4DEF-91A3-58E160CA7A4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1DF1726-75FB-4C54-8600-59F5FA628125}" type="slidenum">
              <a:rPr lang="es-PR" altLang="en-US" sz="1200" b="0">
                <a:latin typeface="Calibri" panose="020F0502020204030204" pitchFamily="34" charset="0"/>
              </a:rPr>
              <a:pPr algn="r"/>
              <a:t>36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Slide Image Placeholder 1">
            <a:extLst>
              <a:ext uri="{FF2B5EF4-FFF2-40B4-BE49-F238E27FC236}">
                <a16:creationId xmlns:a16="http://schemas.microsoft.com/office/drawing/2014/main" id="{5B6C038F-203A-4487-8589-99CD41F63B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9827" name="Notes Placeholder 2">
            <a:extLst>
              <a:ext uri="{FF2B5EF4-FFF2-40B4-BE49-F238E27FC236}">
                <a16:creationId xmlns:a16="http://schemas.microsoft.com/office/drawing/2014/main" id="{F1A5C4B9-D373-4D65-984A-553FD4032F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69828" name="Slide Number Placeholder 3">
            <a:extLst>
              <a:ext uri="{FF2B5EF4-FFF2-40B4-BE49-F238E27FC236}">
                <a16:creationId xmlns:a16="http://schemas.microsoft.com/office/drawing/2014/main" id="{E2C0297C-D935-4BDD-A259-14A1145F13E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773DDAC-AA69-456A-B180-7FE7DF6438C8}" type="slidenum">
              <a:rPr lang="es-PR" altLang="en-US" sz="1200" b="0">
                <a:latin typeface="Calibri" panose="020F0502020204030204" pitchFamily="34" charset="0"/>
              </a:rPr>
              <a:pPr algn="r"/>
              <a:t>37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634" name="Slide Image Placeholder 1">
            <a:extLst>
              <a:ext uri="{FF2B5EF4-FFF2-40B4-BE49-F238E27FC236}">
                <a16:creationId xmlns:a16="http://schemas.microsoft.com/office/drawing/2014/main" id="{7AAE4BD9-FC57-4043-A6FA-6003C4E66D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1635" name="Notes Placeholder 2">
            <a:extLst>
              <a:ext uri="{FF2B5EF4-FFF2-40B4-BE49-F238E27FC236}">
                <a16:creationId xmlns:a16="http://schemas.microsoft.com/office/drawing/2014/main" id="{458D0CCE-2112-4FCC-B9E2-1A03EE2202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61636" name="Slide Number Placeholder 3">
            <a:extLst>
              <a:ext uri="{FF2B5EF4-FFF2-40B4-BE49-F238E27FC236}">
                <a16:creationId xmlns:a16="http://schemas.microsoft.com/office/drawing/2014/main" id="{796565CD-035D-4A8C-8331-EF7FD0B0F27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18A639A-1498-437F-9BE8-32D057D48C2E}" type="slidenum">
              <a:rPr lang="es-PR" altLang="en-US" sz="1200" b="0">
                <a:latin typeface="Calibri" panose="020F0502020204030204" pitchFamily="34" charset="0"/>
              </a:rPr>
              <a:pPr algn="r"/>
              <a:t>38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Slide Image Placeholder 1">
            <a:extLst>
              <a:ext uri="{FF2B5EF4-FFF2-40B4-BE49-F238E27FC236}">
                <a16:creationId xmlns:a16="http://schemas.microsoft.com/office/drawing/2014/main" id="{83F5D98D-79EC-4BBF-AE7E-37377DCB86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9347" name="Notes Placeholder 2">
            <a:extLst>
              <a:ext uri="{FF2B5EF4-FFF2-40B4-BE49-F238E27FC236}">
                <a16:creationId xmlns:a16="http://schemas.microsoft.com/office/drawing/2014/main" id="{013F97BE-F29D-4655-8DF3-53EACFEC1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49348" name="Slide Number Placeholder 3">
            <a:extLst>
              <a:ext uri="{FF2B5EF4-FFF2-40B4-BE49-F238E27FC236}">
                <a16:creationId xmlns:a16="http://schemas.microsoft.com/office/drawing/2014/main" id="{57204104-1C32-4200-9FB7-0E8C01E35BA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9BFF3D5-9968-48E5-89B0-0724EEFD08B7}" type="slidenum">
              <a:rPr lang="es-PR" altLang="en-US" sz="1200" b="0">
                <a:latin typeface="Calibri" panose="020F0502020204030204" pitchFamily="34" charset="0"/>
              </a:rPr>
              <a:pPr algn="r"/>
              <a:t>39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722" name="Slide Image Placeholder 1">
            <a:extLst>
              <a:ext uri="{FF2B5EF4-FFF2-40B4-BE49-F238E27FC236}">
                <a16:creationId xmlns:a16="http://schemas.microsoft.com/office/drawing/2014/main" id="{7F55FD1B-2BDA-4DC2-885B-8DEF4AC02F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0723" name="Notes Placeholder 2">
            <a:extLst>
              <a:ext uri="{FF2B5EF4-FFF2-40B4-BE49-F238E27FC236}">
                <a16:creationId xmlns:a16="http://schemas.microsoft.com/office/drawing/2014/main" id="{A8652536-9DAD-47F4-9CFD-6ED10B1D48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950724" name="Slide Number Placeholder 3">
            <a:extLst>
              <a:ext uri="{FF2B5EF4-FFF2-40B4-BE49-F238E27FC236}">
                <a16:creationId xmlns:a16="http://schemas.microsoft.com/office/drawing/2014/main" id="{D9A26FC9-2FD9-437D-870C-39D0824A0BB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C0DB915-095B-485A-8766-950E8AA210E8}" type="slidenum">
              <a:rPr lang="es-PR" altLang="en-US" sz="1200" b="0">
                <a:latin typeface="Calibri" panose="020F0502020204030204" pitchFamily="34" charset="0"/>
              </a:rPr>
              <a:pPr algn="r"/>
              <a:t>4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970" name="Slide Image Placeholder 1">
            <a:extLst>
              <a:ext uri="{FF2B5EF4-FFF2-40B4-BE49-F238E27FC236}">
                <a16:creationId xmlns:a16="http://schemas.microsoft.com/office/drawing/2014/main" id="{81E81844-9ED8-468E-922C-2CD6DD2A31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5971" name="Notes Placeholder 2">
            <a:extLst>
              <a:ext uri="{FF2B5EF4-FFF2-40B4-BE49-F238E27FC236}">
                <a16:creationId xmlns:a16="http://schemas.microsoft.com/office/drawing/2014/main" id="{3C70BC70-F08C-4E0C-B68B-8E198AE39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75972" name="Slide Number Placeholder 3">
            <a:extLst>
              <a:ext uri="{FF2B5EF4-FFF2-40B4-BE49-F238E27FC236}">
                <a16:creationId xmlns:a16="http://schemas.microsoft.com/office/drawing/2014/main" id="{658AAC71-05C0-48C3-ADE0-F69E9EEB978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5E2DDF1-1A23-4069-A5A3-DEC9008336A8}" type="slidenum">
              <a:rPr lang="es-PR" altLang="en-US" sz="1200" b="0">
                <a:latin typeface="Calibri" panose="020F0502020204030204" pitchFamily="34" charset="0"/>
              </a:rPr>
              <a:pPr algn="r"/>
              <a:t>40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Slide Image Placeholder 1">
            <a:extLst>
              <a:ext uri="{FF2B5EF4-FFF2-40B4-BE49-F238E27FC236}">
                <a16:creationId xmlns:a16="http://schemas.microsoft.com/office/drawing/2014/main" id="{03C005DB-1D57-49FC-8E30-53A955C21F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0067" name="Notes Placeholder 2">
            <a:extLst>
              <a:ext uri="{FF2B5EF4-FFF2-40B4-BE49-F238E27FC236}">
                <a16:creationId xmlns:a16="http://schemas.microsoft.com/office/drawing/2014/main" id="{3716F1E6-2D98-422D-8A37-46EF4D124B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80068" name="Slide Number Placeholder 3">
            <a:extLst>
              <a:ext uri="{FF2B5EF4-FFF2-40B4-BE49-F238E27FC236}">
                <a16:creationId xmlns:a16="http://schemas.microsoft.com/office/drawing/2014/main" id="{ED90DE35-206D-49A6-9F3C-19C598307DE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FAF59E9-F305-4D47-B33C-2D12B3A27357}" type="slidenum">
              <a:rPr lang="es-PR" altLang="en-US" sz="1200" b="0">
                <a:latin typeface="Calibri" panose="020F0502020204030204" pitchFamily="34" charset="0"/>
              </a:rPr>
              <a:pPr algn="r"/>
              <a:t>41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586" name="Slide Image Placeholder 1">
            <a:extLst>
              <a:ext uri="{FF2B5EF4-FFF2-40B4-BE49-F238E27FC236}">
                <a16:creationId xmlns:a16="http://schemas.microsoft.com/office/drawing/2014/main" id="{5BFEA5DA-1018-4623-A208-ABAA19084D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9587" name="Notes Placeholder 2">
            <a:extLst>
              <a:ext uri="{FF2B5EF4-FFF2-40B4-BE49-F238E27FC236}">
                <a16:creationId xmlns:a16="http://schemas.microsoft.com/office/drawing/2014/main" id="{5E4827AB-B1A3-41BF-8E5E-D0FABE7A65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859588" name="Slide Number Placeholder 3">
            <a:extLst>
              <a:ext uri="{FF2B5EF4-FFF2-40B4-BE49-F238E27FC236}">
                <a16:creationId xmlns:a16="http://schemas.microsoft.com/office/drawing/2014/main" id="{3EC30A62-17F8-41DC-ACD1-7B40FD7EDE2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92CD1B9-1763-4A85-AC0E-334935793CA2}" type="slidenum">
              <a:rPr lang="es-PR" altLang="en-US" sz="1200" b="0">
                <a:latin typeface="Calibri" panose="020F0502020204030204" pitchFamily="34" charset="0"/>
              </a:rPr>
              <a:pPr algn="r"/>
              <a:t>42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Slide Image Placeholder 1">
            <a:extLst>
              <a:ext uri="{FF2B5EF4-FFF2-40B4-BE49-F238E27FC236}">
                <a16:creationId xmlns:a16="http://schemas.microsoft.com/office/drawing/2014/main" id="{AB800082-B687-4EF8-880F-EF79DA5578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43" name="Notes Placeholder 2">
            <a:extLst>
              <a:ext uri="{FF2B5EF4-FFF2-40B4-BE49-F238E27FC236}">
                <a16:creationId xmlns:a16="http://schemas.microsoft.com/office/drawing/2014/main" id="{57C1C27D-CD09-4FFF-8333-210DC2AF7E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751044" name="Slide Number Placeholder 3">
            <a:extLst>
              <a:ext uri="{FF2B5EF4-FFF2-40B4-BE49-F238E27FC236}">
                <a16:creationId xmlns:a16="http://schemas.microsoft.com/office/drawing/2014/main" id="{05F4BC78-E030-4CAD-8740-853DDE6D3B6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2C5C483-E0BA-45A3-B4D8-434E0DCC3EE4}" type="slidenum">
              <a:rPr lang="es-PR" altLang="en-US" sz="1200" b="0">
                <a:latin typeface="Calibri" panose="020F0502020204030204" pitchFamily="34" charset="0"/>
              </a:rPr>
              <a:pPr algn="r"/>
              <a:t>43</a:t>
            </a:fld>
            <a:endParaRPr lang="es-PR" altLang="en-US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994" name="Rectangle 2">
            <a:extLst>
              <a:ext uri="{FF2B5EF4-FFF2-40B4-BE49-F238E27FC236}">
                <a16:creationId xmlns:a16="http://schemas.microsoft.com/office/drawing/2014/main" id="{16D6B3B9-FDF5-4466-A53E-C51AD3C428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32995" name="Rectangle 3">
            <a:extLst>
              <a:ext uri="{FF2B5EF4-FFF2-40B4-BE49-F238E27FC236}">
                <a16:creationId xmlns:a16="http://schemas.microsoft.com/office/drawing/2014/main" id="{0B03DF26-4DB4-47A6-9C2B-78C95E77B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042" name="Rectangle 2">
            <a:extLst>
              <a:ext uri="{FF2B5EF4-FFF2-40B4-BE49-F238E27FC236}">
                <a16:creationId xmlns:a16="http://schemas.microsoft.com/office/drawing/2014/main" id="{2C07C9FE-5974-46C3-B0B0-3968D4F4D9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35043" name="Rectangle 3">
            <a:extLst>
              <a:ext uri="{FF2B5EF4-FFF2-40B4-BE49-F238E27FC236}">
                <a16:creationId xmlns:a16="http://schemas.microsoft.com/office/drawing/2014/main" id="{0E0607B1-1F1E-4497-8E43-177A27FFD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90" name="Rectangle 2">
            <a:extLst>
              <a:ext uri="{FF2B5EF4-FFF2-40B4-BE49-F238E27FC236}">
                <a16:creationId xmlns:a16="http://schemas.microsoft.com/office/drawing/2014/main" id="{E55D59EF-2F41-4351-BA7C-1048F7798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37091" name="Rectangle 3">
            <a:extLst>
              <a:ext uri="{FF2B5EF4-FFF2-40B4-BE49-F238E27FC236}">
                <a16:creationId xmlns:a16="http://schemas.microsoft.com/office/drawing/2014/main" id="{4E8680AF-BCFD-47D5-90EE-6A5CB5A97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138" name="Rectangle 2">
            <a:extLst>
              <a:ext uri="{FF2B5EF4-FFF2-40B4-BE49-F238E27FC236}">
                <a16:creationId xmlns:a16="http://schemas.microsoft.com/office/drawing/2014/main" id="{8F7818BD-2986-4384-A553-8438303E3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39139" name="Rectangle 3">
            <a:extLst>
              <a:ext uri="{FF2B5EF4-FFF2-40B4-BE49-F238E27FC236}">
                <a16:creationId xmlns:a16="http://schemas.microsoft.com/office/drawing/2014/main" id="{FE80513E-B202-4C16-90C0-9BD7743D0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6" name="Rectangle 2">
            <a:extLst>
              <a:ext uri="{FF2B5EF4-FFF2-40B4-BE49-F238E27FC236}">
                <a16:creationId xmlns:a16="http://schemas.microsoft.com/office/drawing/2014/main" id="{1D41F6F4-37B3-4853-82AE-EF13E1E57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1187" name="Rectangle 3">
            <a:extLst>
              <a:ext uri="{FF2B5EF4-FFF2-40B4-BE49-F238E27FC236}">
                <a16:creationId xmlns:a16="http://schemas.microsoft.com/office/drawing/2014/main" id="{610D9DB1-8023-4B49-9464-9AE94407E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24450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B378B8-19C7-4B09-BD6C-88BF70752D15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92EB157F-C60C-44AE-BC9E-37C94FB095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4CA507-C493-4413-BA22-C4472A466425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7D707-9034-4675-97F9-82D4E57F91CE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A03014CB-E528-4387-8E3C-230F8739A9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00598334-AF8A-4C71-BAD8-C5029BB36F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PR" altLang="en-US" sz="1200" b="0">
                <a:latin typeface="Arial" panose="020B0604020202020204" pitchFamily="34" charset="0"/>
              </a:rPr>
              <a:t>Saludmed 2014, por </a:t>
            </a:r>
            <a:r>
              <a:rPr lang="es-PR" altLang="en-US" sz="1200" i="1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n-US" sz="1200" b="0">
                <a:latin typeface="Arial" panose="020B0604020202020204" pitchFamily="34" charset="0"/>
              </a:rPr>
              <a:t>, se encuentra bajo una licencia </a:t>
            </a:r>
            <a:r>
              <a:rPr lang="es-PR" altLang="en-US" sz="1200" b="0" i="1">
                <a:latin typeface="Arial" panose="020B0604020202020204" pitchFamily="34" charset="0"/>
                <a:hlinkClick r:id="rId5"/>
              </a:rPr>
              <a:t>"Creative Commons"</a:t>
            </a:r>
            <a:r>
              <a:rPr lang="es-PR" altLang="en-US" sz="1200" b="0">
                <a:latin typeface="Arial" panose="020B0604020202020204" pitchFamily="34" charset="0"/>
              </a:rPr>
              <a:t>, </a:t>
            </a:r>
          </a:p>
          <a:p>
            <a:r>
              <a:rPr lang="es-PR" altLang="en-US" sz="1200" b="0">
                <a:latin typeface="Arial" panose="020B0604020202020204" pitchFamily="34" charset="0"/>
              </a:rPr>
              <a:t>de tipo: </a:t>
            </a:r>
            <a:r>
              <a:rPr lang="es-PR" altLang="en-US" sz="1200" i="1">
                <a:latin typeface="Arial" panose="020B0604020202020204" pitchFamily="34" charset="0"/>
                <a:hlinkClick r:id="rId5"/>
              </a:rPr>
              <a:t>Reconocimiento-NoComercial-Sin Obras Derivadas 3.0.  Licencia de Puerto Rico</a:t>
            </a:r>
            <a:r>
              <a:rPr lang="es-PR" altLang="en-US" sz="1200" b="0">
                <a:latin typeface="Arial" panose="020B0604020202020204" pitchFamily="34" charset="0"/>
              </a:rPr>
              <a:t>.  </a:t>
            </a:r>
          </a:p>
          <a:p>
            <a:r>
              <a:rPr lang="es-PR" altLang="en-US" sz="1200" b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n-US" sz="1200" i="1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n-US" sz="1200" b="0">
                <a:latin typeface="Arial" panose="020B0604020202020204" pitchFamily="34" charset="0"/>
              </a:rPr>
              <a:t>.</a:t>
            </a:r>
            <a:endParaRPr lang="es-PR" altLang="en-US" sz="1800" b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804C26-8E6C-4C26-91AE-6456C9A7A914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AD8F3-37DC-413D-9A96-E761F99F278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F5C599-9643-4517-ABBE-A7BD29A13498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A52EFA-4AB5-4798-80FD-89BDA3D6E98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CC56D8-98C3-41C2-946F-3C15BBC7DFF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8A23EF-059C-412D-AE2A-9ECDE4C1838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8" name="Rounded Rectangle 26">
            <a:extLst>
              <a:ext uri="{FF2B5EF4-FFF2-40B4-BE49-F238E27FC236}">
                <a16:creationId xmlns:a16="http://schemas.microsoft.com/office/drawing/2014/main" id="{7AF57429-AB24-4D84-B4D5-D2D3D2030D19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9" name="Rounded Rectangle 40">
            <a:extLst>
              <a:ext uri="{FF2B5EF4-FFF2-40B4-BE49-F238E27FC236}">
                <a16:creationId xmlns:a16="http://schemas.microsoft.com/office/drawing/2014/main" id="{417AF06F-5B0A-4D38-8D8C-864B41395E30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Slide Number Placeholder 28">
            <a:extLst>
              <a:ext uri="{FF2B5EF4-FFF2-40B4-BE49-F238E27FC236}">
                <a16:creationId xmlns:a16="http://schemas.microsoft.com/office/drawing/2014/main" id="{BB8B8702-4D78-496C-8B27-FBC446886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5E99D-9AC0-478A-B5D4-17ED018F749C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21" name="Date Placeholder 27">
            <a:extLst>
              <a:ext uri="{FF2B5EF4-FFF2-40B4-BE49-F238E27FC236}">
                <a16:creationId xmlns:a16="http://schemas.microsoft.com/office/drawing/2014/main" id="{B1884997-7C20-40B0-884D-45F64CED997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88684-A69D-4B1E-A356-C3C6E23EBB44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22" name="Footer Placeholder 16">
            <a:extLst>
              <a:ext uri="{FF2B5EF4-FFF2-40B4-BE49-F238E27FC236}">
                <a16:creationId xmlns:a16="http://schemas.microsoft.com/office/drawing/2014/main" id="{DAC4971F-7F1A-4580-9770-00B2DB6D79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3379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3810D1A-B4F3-4342-8F34-1FEC373E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B985E-40C5-4565-B88E-528CF0BC3735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CB18ADF-2912-47DA-8D39-168805E7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1089A02-8AC0-465D-A9BC-39442819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90C12-67AD-49AD-A936-42717CDE416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84209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5E151A1-DE7B-4B48-AC17-09074E56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98E6-2D4A-40F7-83CD-8A8C878B8A86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D25BF68-7C97-4685-BDEA-FBA0A7CD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5F2CF63-0340-48D3-B24B-44117426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99FD1-8DB1-44D6-8321-95D559E04D14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529080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7C51-2AC5-4DA7-B61D-3BBEAB550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1D575-3A27-4ABC-83C8-189E36243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1AB51-2588-4D98-97A3-0A948469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BDCEC-D5DF-4C10-A1C6-11D9904C3C98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38AC-7C2C-4211-A230-118AF41C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0CDFC-CA4A-48A7-A32E-8F5F7457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</p:spPr>
        <p:txBody>
          <a:bodyPr/>
          <a:lstStyle>
            <a:lvl1pPr>
              <a:defRPr/>
            </a:lvl1pPr>
          </a:lstStyle>
          <a:p>
            <a:fld id="{B712C171-FB44-44CD-A002-AB2D9FBF278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50791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B45CFCE-A5EE-4002-AAE5-D0535856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4C49-0B6D-4DBB-B843-9D0937D970D1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ED0A1BF-E29D-49DC-AEC9-C4C393A2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7DF651B-CD0B-429A-8D7A-02F24A3F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7963F-33FE-433E-9149-977F9484B85D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1658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B3B40E2-2BD9-473B-99FD-F1FFDB78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2CAF-B7DD-4E18-B5D3-FEBBB1958F74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7B0EBC0-8296-4FBE-83FA-88E5CA78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4755750-5BE5-4C17-9B6D-38C60C65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E75BB-A3A8-4E50-B93D-28A547824EB7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77727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CA796B2-40E8-4C5D-B0F5-F8F24FBF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E96F-B2A4-4CBE-9AE3-DDF9DA4C75C5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172E4D6-2F49-442E-8D5F-62D56863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BEBDBFF-45A3-4E2E-8418-86E28E95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0D050-6266-4D62-A1AE-43F7AAE66079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06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F671F5-5EAD-40FC-98F9-C0F949692B82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E27ED5-A45C-4846-B2C0-93412D225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C2CDA8-32C2-4D1E-8AAC-7E69C95B1D15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2241B8-371A-4C72-83F2-A26F78A951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4C36FB-A0ED-4B56-8317-03D3D5FAF6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32">
            <a:extLst>
              <a:ext uri="{FF2B5EF4-FFF2-40B4-BE49-F238E27FC236}">
                <a16:creationId xmlns:a16="http://schemas.microsoft.com/office/drawing/2014/main" id="{0B2C8B06-BF22-4B99-9B8B-8758BC09DADF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33">
            <a:extLst>
              <a:ext uri="{FF2B5EF4-FFF2-40B4-BE49-F238E27FC236}">
                <a16:creationId xmlns:a16="http://schemas.microsoft.com/office/drawing/2014/main" id="{FC0C06D8-0586-408E-86A9-9F362BA14D6C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B20A7A-2F92-4E5A-8C72-CD5390500544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17308B-9EB9-4409-ADA6-DACB6D78D942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FAF5D4-CF5D-4AE1-9774-8A406DA9BECF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C9E9E-FAE3-4990-B79F-5276348302EF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2018D2-0650-4B8D-B553-F339682D6244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E8CF8D-AEA9-48BD-B5B1-3919010DF234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45999517-BF78-42E4-8FF8-C80679E8F8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AE7C897E-135B-4395-AD02-97F96C2F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3E193F-BADC-4293-9D8F-51DE40B14D22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F9F9E62B-4F4B-4032-BC85-0E26682E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ECD98C37-B7EC-43B2-B0BC-445A9BD6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4AE31-3AB0-4F9C-976A-1C39FA156B7B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911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5AE05E-410E-4390-8D76-F723AFF645C2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4A8C7-B2FE-4784-99F4-271BDE7F0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80ABF7-E4CB-4165-92E8-FFD4D5E47920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B9B10-E3CF-4FC1-AF07-7604D200F47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1B84B-30D4-48F1-8361-9D1D145D0FA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32">
            <a:extLst>
              <a:ext uri="{FF2B5EF4-FFF2-40B4-BE49-F238E27FC236}">
                <a16:creationId xmlns:a16="http://schemas.microsoft.com/office/drawing/2014/main" id="{43BB715D-7F69-4DCF-984C-A24AA4D2676C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33">
            <a:extLst>
              <a:ext uri="{FF2B5EF4-FFF2-40B4-BE49-F238E27FC236}">
                <a16:creationId xmlns:a16="http://schemas.microsoft.com/office/drawing/2014/main" id="{55A807A1-4B2A-49F8-ABF2-698C8DEF7723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5515FD-EAA8-46E6-8614-ADD9EA619315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C509DC-91D8-40D7-BC55-BCB352F221DF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EA57B4-92BE-4057-8805-538638B743D1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FA8A2C-9778-4719-AA91-43DBECAC5810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997019-6087-4EFA-8255-26A2FE4C0F2E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F964E9-337D-4D92-84D3-71F3C950DB82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DF61D222-6C62-4051-BC2E-EE367B31E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698164EE-50DC-4F81-B194-567208E7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D17B-CC40-4281-AFB3-CBD130170B2E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7BADDB24-EAB5-429B-9BF3-BFE286F1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7ACA48E-F5DE-4623-A7A7-409E3BE5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5442B-FF3A-46AC-B505-17CA78B37A6D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87853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5E292B9E-3434-47EF-8392-6E590842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DA61-AF58-4FA3-B339-C56E4888B4EA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D054B8-F82F-40BD-AD31-4CEE0CF5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3AAC8D4-374B-47EB-9ADD-3BDD0360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BEF61-B060-457F-8FD5-BC897B6E1E1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12727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C7447DF-0086-4973-852A-D0D0B057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C708-A5D0-4F3A-B3CA-8FCDCB92D8E1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9AE70C6-6EC5-4275-8384-C66E40F7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FF29C06-0C7D-4868-9A30-3441951A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1EB1E-B24A-49CD-BF7F-E590BC91452B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5776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D20A577B-B908-4827-BF83-C0CA3ACE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E670-9C4C-46CD-B9DD-8CFD5286D36C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A8ED4F6-07ED-4A88-A407-C62B4C21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4CF11E0-C365-440E-9D7B-384A3B53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10B27-2E9C-4CA7-94CE-EA8ADA568FE5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46022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12959A7-7B06-44BE-AA2B-2A61B9409204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B8C9E9-1CE2-4630-BB23-78B2681E4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93079D-35D9-493E-A002-DF219A90368F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D384E5-8922-4B82-9245-5EF4B8014FB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F3F585-A176-403E-9D6B-430EC296C6E8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70D04B20-39A2-4CC9-A649-0BBA2E648BD8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4C15DAA4-60D0-4A9A-871C-4125478148AC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987EE4-0AD0-457B-B8D8-B307F11B0B1D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F5DA42-2795-4CC3-83F0-EBB7DE6F1740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F057DE-08B9-46B1-B04B-3EA0C136C348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62792B8-6C34-421B-A0C2-95A1D65F3017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8A68C5-C0D1-4E94-8F54-C20FD6F8FA0F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C706E7-C2F9-4590-A3C8-6D194BB99E8D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39FB275D-9164-4B49-A440-7D28FB4F23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F977BC93-3894-4E52-B560-729A615C2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E66720A-95F8-46CB-8CFC-19B079F7A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5100AC11-3588-48AC-8367-EFCB9CF6A502}" type="datetimeFigureOut">
              <a:rPr lang="es-PR"/>
              <a:pPr>
                <a:defRPr/>
              </a:pPr>
              <a:t>10/22/2024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49926-16DD-48D0-B31D-AE083C3E4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66C4A3DF-8906-469C-AA6B-CFA4DC0216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0D71AB5-B521-49E2-A47A-357EB354D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FFFF"/>
                </a:solidFill>
              </a:defRPr>
            </a:lvl1pPr>
          </a:lstStyle>
          <a:p>
            <a:fld id="{79C32659-00B9-43BD-A0CB-AAA8E0A5A965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0FB8867-63E9-4FBE-AE6A-B95BFEF60F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0">
                <a:latin typeface="Arial" panose="020B0604020202020204" pitchFamily="34" charset="0"/>
              </a:rPr>
              <a:t>Copyright © 2014 Edgar Lopategui Corsino | Saludmed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7" r:id="rId2"/>
    <p:sldLayoutId id="2147483688" r:id="rId3"/>
    <p:sldLayoutId id="2147483689" r:id="rId4"/>
    <p:sldLayoutId id="2147483697" r:id="rId5"/>
    <p:sldLayoutId id="2147483698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5568-2A50-4575-A337-9C967CF0508B}"/>
              </a:ext>
            </a:extLst>
          </p:cNvPr>
          <p:cNvSpPr>
            <a:spLocks/>
          </p:cNvSpPr>
          <p:nvPr/>
        </p:nvSpPr>
        <p:spPr bwMode="auto">
          <a:xfrm>
            <a:off x="0" y="404813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PR" altLang="en-US" sz="2600" b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EVALUACIÓN DEL ATLETA LESIONADO:</a:t>
            </a:r>
            <a:br>
              <a:rPr lang="es-PR" altLang="en-US" sz="26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2300" b="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Fundamentos del Avalúo Agudo del Competidor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CEA1E-D334-481B-86FD-08BD9BC500ED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n-US" sz="2400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n-US" sz="2400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5163" name="Picture 43">
            <a:extLst>
              <a:ext uri="{FF2B5EF4-FFF2-40B4-BE49-F238E27FC236}">
                <a16:creationId xmlns:a16="http://schemas.microsoft.com/office/drawing/2014/main" id="{BDCDF2ED-40B6-453F-9BEC-9F8D432D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4" name="Rectangle 44">
            <a:extLst>
              <a:ext uri="{FF2B5EF4-FFF2-40B4-BE49-F238E27FC236}">
                <a16:creationId xmlns:a16="http://schemas.microsoft.com/office/drawing/2014/main" id="{897ECB69-F56B-4EC8-AFA6-6980F61D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>
                <a:solidFill>
                  <a:srgbClr val="484876"/>
                </a:solidFill>
              </a:rPr>
              <a:t>Web:        </a:t>
            </a:r>
            <a:r>
              <a:rPr lang="es-PR" altLang="en-US" sz="1800" i="1">
                <a:solidFill>
                  <a:srgbClr val="484876"/>
                </a:solidFill>
              </a:rPr>
              <a:t>http://www.saludmed.com/</a:t>
            </a:r>
            <a:endParaRPr lang="es-PR" altLang="en-US" sz="2800" b="0" i="1">
              <a:solidFill>
                <a:srgbClr val="484876"/>
              </a:solidFill>
            </a:endParaRPr>
          </a:p>
        </p:txBody>
      </p:sp>
      <p:pic>
        <p:nvPicPr>
          <p:cNvPr id="5165" name="Picture 45">
            <a:extLst>
              <a:ext uri="{FF2B5EF4-FFF2-40B4-BE49-F238E27FC236}">
                <a16:creationId xmlns:a16="http://schemas.microsoft.com/office/drawing/2014/main" id="{0FA4FB50-33C3-4034-99B4-D6FBAFBCA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6" name="Rectangle 46">
            <a:extLst>
              <a:ext uri="{FF2B5EF4-FFF2-40B4-BE49-F238E27FC236}">
                <a16:creationId xmlns:a16="http://schemas.microsoft.com/office/drawing/2014/main" id="{3AD2BCFF-382B-403B-8AA2-D617F79AD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084763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>
                <a:solidFill>
                  <a:srgbClr val="484876"/>
                </a:solidFill>
              </a:rPr>
              <a:t>E-Mail:</a:t>
            </a:r>
            <a:r>
              <a:rPr lang="es-PR" altLang="en-US" sz="1800" i="1">
                <a:solidFill>
                  <a:srgbClr val="484876"/>
                </a:solidFill>
              </a:rPr>
              <a:t>     elopategui@intermetro.edu</a:t>
            </a:r>
            <a:br>
              <a:rPr lang="es-PR" altLang="en-US" sz="1800" i="1">
                <a:solidFill>
                  <a:srgbClr val="484876"/>
                </a:solidFill>
              </a:rPr>
            </a:br>
            <a:r>
              <a:rPr lang="es-PR" altLang="en-US" sz="1800" i="1">
                <a:solidFill>
                  <a:srgbClr val="484876"/>
                </a:solidFill>
              </a:rPr>
              <a:t>                saludmedpr@gmail.com</a:t>
            </a:r>
          </a:p>
        </p:txBody>
      </p:sp>
      <p:pic>
        <p:nvPicPr>
          <p:cNvPr id="5167" name="Picture 47">
            <a:extLst>
              <a:ext uri="{FF2B5EF4-FFF2-40B4-BE49-F238E27FC236}">
                <a16:creationId xmlns:a16="http://schemas.microsoft.com/office/drawing/2014/main" id="{A0E56C76-8248-4085-8EA9-E4055001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Rectangle 48">
            <a:extLst>
              <a:ext uri="{FF2B5EF4-FFF2-40B4-BE49-F238E27FC236}">
                <a16:creationId xmlns:a16="http://schemas.microsoft.com/office/drawing/2014/main" id="{F10888E8-353B-4583-B43D-55FC145DD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732463"/>
            <a:ext cx="8459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n-US" sz="1700">
                <a:solidFill>
                  <a:srgbClr val="484876"/>
                </a:solidFill>
              </a:rPr>
              <a:t>Curso:      </a:t>
            </a:r>
            <a:r>
              <a:rPr lang="es-PR" altLang="en-US" sz="1700" i="1">
                <a:solidFill>
                  <a:srgbClr val="484876"/>
                </a:solidFill>
              </a:rPr>
              <a:t>http://www.saludmed.com/lesiondeportes</a:t>
            </a:r>
            <a:r>
              <a:rPr lang="es-PR" altLang="en-US" sz="1700" i="1"/>
              <a:t>/lesiondeportes.html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1" name="Text Box 3">
            <a:extLst>
              <a:ext uri="{FF2B5EF4-FFF2-40B4-BE49-F238E27FC236}">
                <a16:creationId xmlns:a16="http://schemas.microsoft.com/office/drawing/2014/main" id="{95E75AEA-DB94-4EDB-B993-24CBD9480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61963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42212" name="Rectangle 4">
            <a:extLst>
              <a:ext uri="{FF2B5EF4-FFF2-40B4-BE49-F238E27FC236}">
                <a16:creationId xmlns:a16="http://schemas.microsoft.com/office/drawing/2014/main" id="{3A43FD87-91E3-4868-9959-ADB6BF23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95400"/>
            <a:ext cx="2743200" cy="53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42213" name="Text Box 5">
            <a:extLst>
              <a:ext uri="{FF2B5EF4-FFF2-40B4-BE49-F238E27FC236}">
                <a16:creationId xmlns:a16="http://schemas.microsoft.com/office/drawing/2014/main" id="{1398A51A-5759-4697-9515-E8A1278B5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219200"/>
            <a:ext cx="2362200" cy="59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HISTORIAL</a:t>
            </a:r>
          </a:p>
        </p:txBody>
      </p:sp>
      <p:sp>
        <p:nvSpPr>
          <p:cNvPr id="2142214" name="Oval 6">
            <a:extLst>
              <a:ext uri="{FF2B5EF4-FFF2-40B4-BE49-F238E27FC236}">
                <a16:creationId xmlns:a16="http://schemas.microsoft.com/office/drawing/2014/main" id="{B743E922-0AE2-4765-84F0-33EAEFE31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7400"/>
            <a:ext cx="57912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sz="2400" b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42215" name="Text Box 7">
            <a:extLst>
              <a:ext uri="{FF2B5EF4-FFF2-40B4-BE49-F238E27FC236}">
                <a16:creationId xmlns:a16="http://schemas.microsoft.com/office/drawing/2014/main" id="{96AEFB09-92FB-49B9-93A8-2ABE9DFBD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89175"/>
            <a:ext cx="5029200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Información Requerida</a:t>
            </a:r>
          </a:p>
        </p:txBody>
      </p:sp>
      <p:sp>
        <p:nvSpPr>
          <p:cNvPr id="2142216" name="Text Box 8">
            <a:extLst>
              <a:ext uri="{FF2B5EF4-FFF2-40B4-BE49-F238E27FC236}">
                <a16:creationId xmlns:a16="http://schemas.microsoft.com/office/drawing/2014/main" id="{A17C1618-B8D2-4CC7-B079-BD7D4B8EF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0"/>
            <a:ext cx="79248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¿Quién?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¿Qué sucedió?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¿Cuándo sucedió?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¿Cómo sucedió? 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¿Ha sucedido anteriormente?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¿Alguna otra persona te ha evaluado?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¿Dónde más te duele? 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Text Box 2">
            <a:extLst>
              <a:ext uri="{FF2B5EF4-FFF2-40B4-BE49-F238E27FC236}">
                <a16:creationId xmlns:a16="http://schemas.microsoft.com/office/drawing/2014/main" id="{A635E036-4EAE-41C6-AD21-4AEC91F2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6413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44259" name="Text Box 3">
            <a:extLst>
              <a:ext uri="{FF2B5EF4-FFF2-40B4-BE49-F238E27FC236}">
                <a16:creationId xmlns:a16="http://schemas.microsoft.com/office/drawing/2014/main" id="{B3D005BA-CC49-492D-83D8-4D7582A9D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62475"/>
            <a:ext cx="7924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700">
                <a:latin typeface="Arial" panose="020B0604020202020204" pitchFamily="34" charset="0"/>
              </a:rPr>
              <a:t> ¿Nombre del accidentado? – Propósito:</a:t>
            </a:r>
          </a:p>
          <a:p>
            <a:pPr lvl="1"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700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Registro de la lesión</a:t>
            </a:r>
          </a:p>
          <a:p>
            <a:pPr lvl="1"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700">
                <a:latin typeface="Times New Roman" panose="02020603050405020304" pitchFamily="18" charset="0"/>
              </a:rPr>
              <a:t> Personalizar la lesión y calmar al atleta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s-PR" altLang="en-US" sz="2700">
              <a:latin typeface="Times New Roman" panose="02020603050405020304" pitchFamily="18" charset="0"/>
            </a:endParaRPr>
          </a:p>
        </p:txBody>
      </p:sp>
      <p:sp>
        <p:nvSpPr>
          <p:cNvPr id="2144260" name="Rectangle 4">
            <a:extLst>
              <a:ext uri="{FF2B5EF4-FFF2-40B4-BE49-F238E27FC236}">
                <a16:creationId xmlns:a16="http://schemas.microsoft.com/office/drawing/2014/main" id="{BBF39FFF-669D-40F0-AE75-EB6B89361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954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44261" name="Text Box 5">
            <a:extLst>
              <a:ext uri="{FF2B5EF4-FFF2-40B4-BE49-F238E27FC236}">
                <a16:creationId xmlns:a16="http://schemas.microsoft.com/office/drawing/2014/main" id="{B7357D98-4829-441A-90D3-E5CA7D05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2192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HISTORIAL</a:t>
            </a:r>
          </a:p>
        </p:txBody>
      </p:sp>
      <p:sp>
        <p:nvSpPr>
          <p:cNvPr id="2144262" name="Oval 6">
            <a:extLst>
              <a:ext uri="{FF2B5EF4-FFF2-40B4-BE49-F238E27FC236}">
                <a16:creationId xmlns:a16="http://schemas.microsoft.com/office/drawing/2014/main" id="{8E7F6CA7-A0AC-4882-BE8B-AA21DED52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352800"/>
            <a:ext cx="6248400" cy="10668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44263" name="Text Box 7">
            <a:extLst>
              <a:ext uri="{FF2B5EF4-FFF2-40B4-BE49-F238E27FC236}">
                <a16:creationId xmlns:a16="http://schemas.microsoft.com/office/drawing/2014/main" id="{927D8780-3CC3-4521-92A3-EDCF14EBE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30613"/>
            <a:ext cx="5105400" cy="5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¿Quién?</a:t>
            </a:r>
            <a:endParaRPr lang="es-PR" altLang="en-US" sz="4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Text Box 2">
            <a:extLst>
              <a:ext uri="{FF2B5EF4-FFF2-40B4-BE49-F238E27FC236}">
                <a16:creationId xmlns:a16="http://schemas.microsoft.com/office/drawing/2014/main" id="{37413E10-FF74-42C3-844F-B60CE2496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463394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46307" name="Text Box 3">
            <a:extLst>
              <a:ext uri="{FF2B5EF4-FFF2-40B4-BE49-F238E27FC236}">
                <a16:creationId xmlns:a16="http://schemas.microsoft.com/office/drawing/2014/main" id="{2538240B-AC08-4F76-A52A-87D8C13D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95800"/>
            <a:ext cx="79248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300">
                <a:latin typeface="Arial" panose="020B0604020202020204" pitchFamily="34" charset="0"/>
              </a:rPr>
              <a:t> ¿Naturaleza general de la lesión? – Ejemplos:</a:t>
            </a:r>
          </a:p>
          <a:p>
            <a:pPr lvl="1"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Arial" panose="020B0604020202020204" pitchFamily="34" charset="0"/>
              </a:rPr>
              <a:t> </a:t>
            </a:r>
            <a:r>
              <a:rPr lang="es-PR" altLang="en-US" sz="2300">
                <a:latin typeface="Times New Roman" panose="02020603050405020304" pitchFamily="18" charset="0"/>
              </a:rPr>
              <a:t>“Me lastimé la parte de atrás de la rodilla”</a:t>
            </a:r>
          </a:p>
          <a:p>
            <a:pPr lvl="1"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“Me Torcí el Tobillo”</a:t>
            </a:r>
          </a:p>
          <a:p>
            <a:pPr lvl="1"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“Me golpearon las espinilas de las piernas”</a:t>
            </a:r>
          </a:p>
          <a:p>
            <a:pPr lvl="1"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</a:t>
            </a:r>
            <a:r>
              <a:rPr lang="es-PR" altLang="en-US" sz="2300">
                <a:latin typeface="Arial" panose="020B0604020202020204" pitchFamily="34" charset="0"/>
              </a:rPr>
              <a:t>SIGNOS:</a:t>
            </a:r>
            <a:r>
              <a:rPr lang="es-PR" altLang="en-US" sz="2300">
                <a:latin typeface="Times New Roman" panose="02020603050405020304" pitchFamily="18" charset="0"/>
              </a:rPr>
              <a:t> ¿Qué pudo: </a:t>
            </a:r>
            <a:r>
              <a:rPr lang="es-PR" altLang="en-US" sz="2300" i="1">
                <a:latin typeface="Times New Roman" panose="02020603050405020304" pitchFamily="18" charset="0"/>
              </a:rPr>
              <a:t>Ver</a:t>
            </a:r>
            <a:r>
              <a:rPr lang="es-PR" altLang="en-US" sz="2300">
                <a:latin typeface="Times New Roman" panose="02020603050405020304" pitchFamily="18" charset="0"/>
              </a:rPr>
              <a:t>,</a:t>
            </a:r>
            <a:r>
              <a:rPr lang="es-PR" altLang="en-US" sz="2300" i="1">
                <a:latin typeface="Times New Roman" panose="02020603050405020304" pitchFamily="18" charset="0"/>
              </a:rPr>
              <a:t> Escuchar </a:t>
            </a:r>
            <a:r>
              <a:rPr lang="es-PR" altLang="en-US" sz="2300">
                <a:latin typeface="Times New Roman" panose="02020603050405020304" pitchFamily="18" charset="0"/>
              </a:rPr>
              <a:t>o</a:t>
            </a:r>
            <a:r>
              <a:rPr lang="es-PR" altLang="en-US" sz="2300" i="1">
                <a:latin typeface="Times New Roman" panose="02020603050405020304" pitchFamily="18" charset="0"/>
              </a:rPr>
              <a:t> Sentir</a:t>
            </a:r>
            <a:r>
              <a:rPr lang="es-PR" altLang="en-US" sz="230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46308" name="Rectangle 4">
            <a:extLst>
              <a:ext uri="{FF2B5EF4-FFF2-40B4-BE49-F238E27FC236}">
                <a16:creationId xmlns:a16="http://schemas.microsoft.com/office/drawing/2014/main" id="{3ED49C19-E49E-4068-8531-E8580415D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954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46309" name="Text Box 5">
            <a:extLst>
              <a:ext uri="{FF2B5EF4-FFF2-40B4-BE49-F238E27FC236}">
                <a16:creationId xmlns:a16="http://schemas.microsoft.com/office/drawing/2014/main" id="{D0596F76-9D08-430F-9E81-AE04E1292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2192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HISTORIAL</a:t>
            </a:r>
          </a:p>
        </p:txBody>
      </p:sp>
      <p:sp>
        <p:nvSpPr>
          <p:cNvPr id="2146310" name="Oval 6">
            <a:extLst>
              <a:ext uri="{FF2B5EF4-FFF2-40B4-BE49-F238E27FC236}">
                <a16:creationId xmlns:a16="http://schemas.microsoft.com/office/drawing/2014/main" id="{5452BC36-B751-43A1-B8BD-9CC291FC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352800"/>
            <a:ext cx="6248400" cy="10668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46311" name="Text Box 7">
            <a:extLst>
              <a:ext uri="{FF2B5EF4-FFF2-40B4-BE49-F238E27FC236}">
                <a16:creationId xmlns:a16="http://schemas.microsoft.com/office/drawing/2014/main" id="{383FCC4C-5913-4826-8941-A16F2C61F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30613"/>
            <a:ext cx="5105400" cy="5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¿Qué Sucedió?</a:t>
            </a:r>
            <a:endParaRPr lang="es-PR" altLang="en-US" sz="4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354" name="Text Box 2">
            <a:extLst>
              <a:ext uri="{FF2B5EF4-FFF2-40B4-BE49-F238E27FC236}">
                <a16:creationId xmlns:a16="http://schemas.microsoft.com/office/drawing/2014/main" id="{61405A8C-F686-4625-B3AC-16A1CF65D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089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48355" name="Text Box 3">
            <a:extLst>
              <a:ext uri="{FF2B5EF4-FFF2-40B4-BE49-F238E27FC236}">
                <a16:creationId xmlns:a16="http://schemas.microsoft.com/office/drawing/2014/main" id="{62C79B32-87C2-4DD2-AB22-61C874BD0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62475"/>
            <a:ext cx="79248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300">
                <a:latin typeface="Arial" panose="020B0604020202020204" pitchFamily="34" charset="0"/>
              </a:rPr>
              <a:t> ¿Fecha específica de la lesión? – Determinar:</a:t>
            </a:r>
          </a:p>
          <a:p>
            <a:pPr lvl="1" algn="l" eaLnBrk="0" hangingPunct="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Arial" panose="020B0604020202020204" pitchFamily="34" charset="0"/>
              </a:rPr>
              <a:t> </a:t>
            </a:r>
            <a:r>
              <a:rPr lang="es-PR" altLang="en-US" sz="2300">
                <a:latin typeface="Times New Roman" panose="02020603050405020304" pitchFamily="18" charset="0"/>
              </a:rPr>
              <a:t>Lo que inició la lesión</a:t>
            </a:r>
          </a:p>
          <a:p>
            <a:pPr lvl="1" algn="l" eaLnBrk="0" hangingPunct="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¿Fue súbita o gradual?</a:t>
            </a:r>
          </a:p>
          <a:p>
            <a:pPr lvl="1" algn="l" eaLnBrk="0" hangingPunct="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¿Es una lesión crónica o aguda?</a:t>
            </a:r>
          </a:p>
        </p:txBody>
      </p:sp>
      <p:sp>
        <p:nvSpPr>
          <p:cNvPr id="2148356" name="Rectangle 4">
            <a:extLst>
              <a:ext uri="{FF2B5EF4-FFF2-40B4-BE49-F238E27FC236}">
                <a16:creationId xmlns:a16="http://schemas.microsoft.com/office/drawing/2014/main" id="{EC7F7A8D-254D-4AF0-9ACD-13706DE84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954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48357" name="Text Box 5">
            <a:extLst>
              <a:ext uri="{FF2B5EF4-FFF2-40B4-BE49-F238E27FC236}">
                <a16:creationId xmlns:a16="http://schemas.microsoft.com/office/drawing/2014/main" id="{3A8ADB92-F6BF-4ED8-A2C2-E4CEAEEF1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2192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HISTORIAL</a:t>
            </a:r>
          </a:p>
        </p:txBody>
      </p:sp>
      <p:sp>
        <p:nvSpPr>
          <p:cNvPr id="2148358" name="Oval 6">
            <a:extLst>
              <a:ext uri="{FF2B5EF4-FFF2-40B4-BE49-F238E27FC236}">
                <a16:creationId xmlns:a16="http://schemas.microsoft.com/office/drawing/2014/main" id="{436C3039-6924-4D2F-86F0-958E1E6A2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429000"/>
            <a:ext cx="6248400" cy="10668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48359" name="Text Box 7">
            <a:extLst>
              <a:ext uri="{FF2B5EF4-FFF2-40B4-BE49-F238E27FC236}">
                <a16:creationId xmlns:a16="http://schemas.microsoft.com/office/drawing/2014/main" id="{04360092-AFC7-4863-8099-5D6F1A09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06813"/>
            <a:ext cx="5334000" cy="5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¿Cuándo Sucedió?</a:t>
            </a:r>
            <a:endParaRPr lang="es-PR" altLang="en-US" sz="4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02" name="Text Box 2">
            <a:extLst>
              <a:ext uri="{FF2B5EF4-FFF2-40B4-BE49-F238E27FC236}">
                <a16:creationId xmlns:a16="http://schemas.microsoft.com/office/drawing/2014/main" id="{EAC74C49-31BA-47AA-8E5D-F44B195F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94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50403" name="Text Box 3">
            <a:extLst>
              <a:ext uri="{FF2B5EF4-FFF2-40B4-BE49-F238E27FC236}">
                <a16:creationId xmlns:a16="http://schemas.microsoft.com/office/drawing/2014/main" id="{8655B85E-06EA-4CCD-8B8C-6CDC1607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28800"/>
            <a:ext cx="7924800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300">
                <a:latin typeface="Arial" panose="020B0604020202020204" pitchFamily="34" charset="0"/>
              </a:rPr>
              <a:t> ¿Mecanismo de la lesión?:</a:t>
            </a: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Arial" panose="020B0604020202020204" pitchFamily="34" charset="0"/>
              </a:rPr>
              <a:t> </a:t>
            </a:r>
            <a:r>
              <a:rPr lang="es-PR" altLang="en-US" sz="2300">
                <a:latin typeface="Times New Roman" panose="02020603050405020304" pitchFamily="18" charset="0"/>
              </a:rPr>
              <a:t>Dirección del Movimiento</a:t>
            </a: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Fuerzas involucradas</a:t>
            </a: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Arial" panose="020B0604020202020204" pitchFamily="34" charset="0"/>
              </a:rPr>
              <a:t> </a:t>
            </a:r>
            <a:r>
              <a:rPr lang="es-PR" altLang="en-US" sz="2300">
                <a:latin typeface="Times New Roman" panose="02020603050405020304" pitchFamily="18" charset="0"/>
              </a:rPr>
              <a:t>“Brinqué para hacer mi tiro al canasto y cuando baje </a:t>
            </a: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PR" altLang="en-US" sz="2300">
                <a:latin typeface="Times New Roman" panose="02020603050405020304" pitchFamily="18" charset="0"/>
              </a:rPr>
              <a:t>   caí sobre el pie de alguien y mi pie se viró hacia</a:t>
            </a: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PR" altLang="en-US" sz="2300">
                <a:latin typeface="Times New Roman" panose="02020603050405020304" pitchFamily="18" charset="0"/>
              </a:rPr>
              <a:t>   adentro”</a:t>
            </a: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Arial" panose="020B0604020202020204" pitchFamily="34" charset="0"/>
              </a:rPr>
              <a:t> </a:t>
            </a:r>
            <a:r>
              <a:rPr lang="es-PR" altLang="en-US" sz="2300">
                <a:latin typeface="Times New Roman" panose="02020603050405020304" pitchFamily="18" charset="0"/>
              </a:rPr>
              <a:t>“Tenía zapatillas con clavos, mi pie se encajó en el </a:t>
            </a: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PR" altLang="en-US" sz="2300">
                <a:latin typeface="Times New Roman" panose="02020603050405020304" pitchFamily="18" charset="0"/>
              </a:rPr>
              <a:t>   terreno y alguien me golpeo la parte de afuera de mi </a:t>
            </a: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PR" altLang="en-US" sz="2300">
                <a:latin typeface="Times New Roman" panose="02020603050405020304" pitchFamily="18" charset="0"/>
              </a:rPr>
              <a:t>   rodilla”</a:t>
            </a: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</a:t>
            </a:r>
            <a:r>
              <a:rPr lang="es-PR" altLang="en-US" sz="2300">
                <a:latin typeface="Arial" panose="020B0604020202020204" pitchFamily="34" charset="0"/>
              </a:rPr>
              <a:t>Ventajas -</a:t>
            </a:r>
            <a:r>
              <a:rPr lang="es-PR" altLang="en-US" sz="2300">
                <a:latin typeface="Times New Roman" panose="02020603050405020304" pitchFamily="18" charset="0"/>
              </a:rPr>
              <a:t> Determinar el </a:t>
            </a:r>
            <a:r>
              <a:rPr lang="es-PR" altLang="en-US" sz="2300">
                <a:latin typeface="Arial" panose="020B0604020202020204" pitchFamily="34" charset="0"/>
              </a:rPr>
              <a:t>:</a:t>
            </a:r>
            <a:r>
              <a:rPr lang="es-PR" altLang="en-US" sz="2300">
                <a:latin typeface="Times New Roman" panose="02020603050405020304" pitchFamily="18" charset="0"/>
              </a:rPr>
              <a:t> </a:t>
            </a:r>
          </a:p>
          <a:p>
            <a:pPr lvl="2" algn="l" eaLnBrk="0" hangingPunct="0">
              <a:lnSpc>
                <a:spcPct val="110000"/>
              </a:lnSpc>
              <a:buClr>
                <a:schemeClr val="tx1"/>
              </a:buClr>
              <a:buFontTx/>
              <a:buChar char="o"/>
            </a:pPr>
            <a:r>
              <a:rPr lang="es-PR" altLang="en-US" sz="2300">
                <a:latin typeface="Times New Roman" panose="02020603050405020304" pitchFamily="18" charset="0"/>
              </a:rPr>
              <a:t> Lugar de la lesión</a:t>
            </a:r>
          </a:p>
          <a:p>
            <a:pPr lvl="2" algn="l" eaLnBrk="0" hangingPunct="0">
              <a:lnSpc>
                <a:spcPct val="110000"/>
              </a:lnSpc>
              <a:buClr>
                <a:schemeClr val="tx1"/>
              </a:buClr>
              <a:buFontTx/>
              <a:buChar char="o"/>
            </a:pPr>
            <a:r>
              <a:rPr lang="es-PR" altLang="en-US" sz="2300">
                <a:latin typeface="Times New Roman" panose="02020603050405020304" pitchFamily="18" charset="0"/>
              </a:rPr>
              <a:t> Grado del trauma</a:t>
            </a:r>
          </a:p>
        </p:txBody>
      </p:sp>
      <p:sp>
        <p:nvSpPr>
          <p:cNvPr id="2150404" name="Rectangle 4">
            <a:extLst>
              <a:ext uri="{FF2B5EF4-FFF2-40B4-BE49-F238E27FC236}">
                <a16:creationId xmlns:a16="http://schemas.microsoft.com/office/drawing/2014/main" id="{B530C534-780B-423E-8C15-6510967C6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39850"/>
            <a:ext cx="2743200" cy="53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50405" name="Text Box 5">
            <a:extLst>
              <a:ext uri="{FF2B5EF4-FFF2-40B4-BE49-F238E27FC236}">
                <a16:creationId xmlns:a16="http://schemas.microsoft.com/office/drawing/2014/main" id="{5AEEAC03-0FDB-4A1D-8E85-98F92DA79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63650"/>
            <a:ext cx="2362200" cy="59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HISTORIAL</a:t>
            </a:r>
          </a:p>
        </p:txBody>
      </p:sp>
      <p:sp>
        <p:nvSpPr>
          <p:cNvPr id="2150406" name="Oval 6">
            <a:extLst>
              <a:ext uri="{FF2B5EF4-FFF2-40B4-BE49-F238E27FC236}">
                <a16:creationId xmlns:a16="http://schemas.microsoft.com/office/drawing/2014/main" id="{65FAC080-A3D8-4C9D-91D6-9E79D4BA1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295400"/>
            <a:ext cx="4572000" cy="533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sz="2400" b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0407" name="Text Box 7">
            <a:extLst>
              <a:ext uri="{FF2B5EF4-FFF2-40B4-BE49-F238E27FC236}">
                <a16:creationId xmlns:a16="http://schemas.microsoft.com/office/drawing/2014/main" id="{4A39BDDE-18A0-4912-80CB-D419CD7BF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71600"/>
            <a:ext cx="4572000" cy="40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¿Cómo Sucedió?</a:t>
            </a:r>
          </a:p>
        </p:txBody>
      </p:sp>
      <p:sp>
        <p:nvSpPr>
          <p:cNvPr id="2150408" name="Text Box 8">
            <a:extLst>
              <a:ext uri="{FF2B5EF4-FFF2-40B4-BE49-F238E27FC236}">
                <a16:creationId xmlns:a16="http://schemas.microsoft.com/office/drawing/2014/main" id="{8A5C0ABA-200F-4A39-8F82-40A2B5658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066800"/>
            <a:ext cx="381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100">
                <a:latin typeface="Arial" panose="020B0604020202020204" pitchFamily="34" charset="0"/>
              </a:rPr>
              <a:t>.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1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150409" name="Text Box 9">
            <a:extLst>
              <a:ext uri="{FF2B5EF4-FFF2-40B4-BE49-F238E27FC236}">
                <a16:creationId xmlns:a16="http://schemas.microsoft.com/office/drawing/2014/main" id="{B4CB2FBC-208A-4F71-89E0-A895277CD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715000"/>
            <a:ext cx="3200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buClr>
                <a:schemeClr val="tx1"/>
              </a:buClr>
              <a:buFontTx/>
              <a:buChar char="o"/>
            </a:pPr>
            <a:r>
              <a:rPr lang="es-PR" altLang="en-US" sz="2300">
                <a:latin typeface="Arial" panose="020B0604020202020204" pitchFamily="34" charset="0"/>
              </a:rPr>
              <a:t> </a:t>
            </a:r>
            <a:r>
              <a:rPr lang="es-PR" altLang="en-US" sz="2300">
                <a:latin typeface="Times New Roman" panose="02020603050405020304" pitchFamily="18" charset="0"/>
              </a:rPr>
              <a:t>Lesiones secundarias</a:t>
            </a:r>
          </a:p>
          <a:p>
            <a:pPr algn="l" eaLnBrk="0" hangingPunct="0">
              <a:lnSpc>
                <a:spcPct val="110000"/>
              </a:lnSpc>
              <a:buClr>
                <a:schemeClr val="tx1"/>
              </a:buClr>
            </a:pPr>
            <a:r>
              <a:rPr lang="es-PR" altLang="en-US" sz="2300">
                <a:latin typeface="Times New Roman" panose="02020603050405020304" pitchFamily="18" charset="0"/>
              </a:rPr>
              <a:t>    potenciales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50" name="Text Box 2">
            <a:extLst>
              <a:ext uri="{FF2B5EF4-FFF2-40B4-BE49-F238E27FC236}">
                <a16:creationId xmlns:a16="http://schemas.microsoft.com/office/drawing/2014/main" id="{A2FD8CED-24EC-41F0-B0A5-F48D670D3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3497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52451" name="Text Box 3">
            <a:extLst>
              <a:ext uri="{FF2B5EF4-FFF2-40B4-BE49-F238E27FC236}">
                <a16:creationId xmlns:a16="http://schemas.microsoft.com/office/drawing/2014/main" id="{6B825636-10A0-4C8D-8FBE-956A9BE16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81400"/>
            <a:ext cx="7924800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300">
                <a:latin typeface="Arial" panose="020B0604020202020204" pitchFamily="34" charset="0"/>
              </a:rPr>
              <a:t> ¿Lesiones previas en la misma región?:</a:t>
            </a:r>
          </a:p>
          <a:p>
            <a:pPr lvl="1"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Arial" panose="020B0604020202020204" pitchFamily="34" charset="0"/>
              </a:rPr>
              <a:t> Ventajas -</a:t>
            </a:r>
            <a:r>
              <a:rPr lang="es-PR" altLang="en-US" sz="2300">
                <a:latin typeface="Times New Roman" panose="02020603050405020304" pitchFamily="18" charset="0"/>
              </a:rPr>
              <a:t> Distinguir entre:</a:t>
            </a:r>
          </a:p>
          <a:p>
            <a:pPr lvl="2" algn="l" eaLnBrk="0" hangingPunct="0">
              <a:lnSpc>
                <a:spcPct val="120000"/>
              </a:lnSpc>
              <a:buClr>
                <a:schemeClr val="tx1"/>
              </a:buClr>
              <a:buFontTx/>
              <a:buChar char="o"/>
            </a:pPr>
            <a:r>
              <a:rPr lang="es-PR" altLang="en-US" sz="2300">
                <a:latin typeface="Arial" panose="020B0604020202020204" pitchFamily="34" charset="0"/>
              </a:rPr>
              <a:t> </a:t>
            </a:r>
            <a:r>
              <a:rPr lang="es-PR" altLang="en-US" sz="2300" u="sng">
                <a:latin typeface="Arial" panose="020B0604020202020204" pitchFamily="34" charset="0"/>
              </a:rPr>
              <a:t>Re-desgarres de tejidos cicatrizados</a:t>
            </a:r>
            <a:r>
              <a:rPr lang="es-PR" altLang="en-US" sz="2300">
                <a:latin typeface="Times New Roman" panose="02020603050405020304" pitchFamily="18" charset="0"/>
              </a:rPr>
              <a:t> (</a:t>
            </a:r>
            <a:r>
              <a:rPr lang="es-PR" altLang="en-US" sz="2300" i="1">
                <a:latin typeface="Times New Roman" panose="02020603050405020304" pitchFamily="18" charset="0"/>
              </a:rPr>
              <a:t>lesiones</a:t>
            </a:r>
          </a:p>
          <a:p>
            <a:pPr lvl="2" algn="l" eaLnBrk="0" hangingPunct="0">
              <a:lnSpc>
                <a:spcPct val="120000"/>
              </a:lnSpc>
              <a:buClr>
                <a:schemeClr val="tx1"/>
              </a:buClr>
            </a:pPr>
            <a:r>
              <a:rPr lang="es-PR" altLang="en-US" sz="2300" i="1">
                <a:latin typeface="Times New Roman" panose="02020603050405020304" pitchFamily="18" charset="0"/>
              </a:rPr>
              <a:t>   crónicas</a:t>
            </a:r>
            <a:r>
              <a:rPr lang="es-PR" altLang="en-US" sz="2300">
                <a:latin typeface="Times New Roman" panose="02020603050405020304" pitchFamily="18" charset="0"/>
              </a:rPr>
              <a:t>) – Indican un programa de rehabilitación</a:t>
            </a:r>
          </a:p>
          <a:p>
            <a:pPr lvl="2" algn="l" eaLnBrk="0" hangingPunct="0">
              <a:lnSpc>
                <a:spcPct val="120000"/>
              </a:lnSpc>
              <a:buClr>
                <a:schemeClr val="tx1"/>
              </a:buClr>
            </a:pPr>
            <a:r>
              <a:rPr lang="es-PR" altLang="en-US" sz="2300">
                <a:latin typeface="Times New Roman" panose="02020603050405020304" pitchFamily="18" charset="0"/>
              </a:rPr>
              <a:t>   extenso – y </a:t>
            </a:r>
          </a:p>
          <a:p>
            <a:pPr lvl="2" algn="l" eaLnBrk="0" hangingPunct="0">
              <a:lnSpc>
                <a:spcPct val="120000"/>
              </a:lnSpc>
              <a:buClr>
                <a:schemeClr val="tx1"/>
              </a:buClr>
              <a:buFontTx/>
              <a:buChar char="o"/>
            </a:pPr>
            <a:r>
              <a:rPr lang="es-PR" altLang="en-US" sz="2300">
                <a:latin typeface="Times New Roman" panose="02020603050405020304" pitchFamily="18" charset="0"/>
              </a:rPr>
              <a:t> </a:t>
            </a:r>
            <a:r>
              <a:rPr lang="es-PR" altLang="en-US" sz="2300" u="sng">
                <a:latin typeface="Arial" panose="020B0604020202020204" pitchFamily="34" charset="0"/>
              </a:rPr>
              <a:t>Desgarres de nuevos tejidos</a:t>
            </a:r>
          </a:p>
          <a:p>
            <a:pPr lvl="1"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Esto afecta la severidad de la lesión</a:t>
            </a:r>
          </a:p>
        </p:txBody>
      </p:sp>
      <p:sp>
        <p:nvSpPr>
          <p:cNvPr id="2152452" name="Rectangle 4">
            <a:extLst>
              <a:ext uri="{FF2B5EF4-FFF2-40B4-BE49-F238E27FC236}">
                <a16:creationId xmlns:a16="http://schemas.microsoft.com/office/drawing/2014/main" id="{6B645663-17DA-4ED1-B9E9-E07149EC2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19200"/>
            <a:ext cx="2667000" cy="533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52453" name="Text Box 5">
            <a:extLst>
              <a:ext uri="{FF2B5EF4-FFF2-40B4-BE49-F238E27FC236}">
                <a16:creationId xmlns:a16="http://schemas.microsoft.com/office/drawing/2014/main" id="{0A610E15-D921-4172-A2B8-B553EDD52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143000"/>
            <a:ext cx="2286000" cy="52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HISTORIAL</a:t>
            </a:r>
          </a:p>
        </p:txBody>
      </p:sp>
      <p:sp>
        <p:nvSpPr>
          <p:cNvPr id="2152454" name="Oval 6">
            <a:extLst>
              <a:ext uri="{FF2B5EF4-FFF2-40B4-BE49-F238E27FC236}">
                <a16:creationId xmlns:a16="http://schemas.microsoft.com/office/drawing/2014/main" id="{EF845A20-9F28-4A0B-861C-6FB6D3825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971800"/>
            <a:ext cx="6248400" cy="6858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52455" name="Text Box 7">
            <a:extLst>
              <a:ext uri="{FF2B5EF4-FFF2-40B4-BE49-F238E27FC236}">
                <a16:creationId xmlns:a16="http://schemas.microsoft.com/office/drawing/2014/main" id="{72D18442-C92A-4CE7-86AF-FB97FC0AE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0"/>
            <a:ext cx="5486400" cy="40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¿Ha Sucedido Anteriormente?</a:t>
            </a:r>
            <a:endParaRPr lang="es-PR" altLang="en-US" sz="3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Text Box 2">
            <a:extLst>
              <a:ext uri="{FF2B5EF4-FFF2-40B4-BE49-F238E27FC236}">
                <a16:creationId xmlns:a16="http://schemas.microsoft.com/office/drawing/2014/main" id="{E4FD0D76-159C-480F-93C4-CCF0A3D06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132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54499" name="Text Box 3">
            <a:extLst>
              <a:ext uri="{FF2B5EF4-FFF2-40B4-BE49-F238E27FC236}">
                <a16:creationId xmlns:a16="http://schemas.microsoft.com/office/drawing/2014/main" id="{C6131784-B3C3-4786-A2CF-A0A8BC175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038600"/>
            <a:ext cx="79248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300">
                <a:latin typeface="Arial" panose="020B0604020202020204" pitchFamily="34" charset="0"/>
              </a:rPr>
              <a:t> ¿Cuáles fueros tus hallazgos?:</a:t>
            </a:r>
          </a:p>
          <a:p>
            <a:pPr lvl="1"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Si un médico ya ha evaluado el accidentado, </a:t>
            </a:r>
          </a:p>
          <a:p>
            <a:pPr lvl="1"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PR" altLang="en-US" sz="2300">
                <a:latin typeface="Times New Roman" panose="02020603050405020304" pitchFamily="18" charset="0"/>
              </a:rPr>
              <a:t>  tus conclusiones deben ser similares</a:t>
            </a:r>
          </a:p>
          <a:p>
            <a:pPr lvl="1"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Importancia de esta información:</a:t>
            </a:r>
          </a:p>
          <a:p>
            <a:pPr lvl="2" algn="l" eaLnBrk="0" hangingPunct="0">
              <a:lnSpc>
                <a:spcPct val="120000"/>
              </a:lnSpc>
              <a:buClr>
                <a:schemeClr val="tx1"/>
              </a:buClr>
              <a:buFontTx/>
              <a:buChar char="o"/>
            </a:pPr>
            <a:r>
              <a:rPr lang="es-PR" altLang="en-US" sz="2300">
                <a:latin typeface="Arial" panose="020B0604020202020204" pitchFamily="34" charset="0"/>
              </a:rPr>
              <a:t> </a:t>
            </a:r>
            <a:r>
              <a:rPr lang="es-PR" altLang="en-US" sz="2300">
                <a:latin typeface="Times New Roman" panose="02020603050405020304" pitchFamily="18" charset="0"/>
              </a:rPr>
              <a:t>Te ofrece alguna dirección</a:t>
            </a:r>
            <a:endParaRPr lang="es-PR" altLang="en-US" sz="2300" u="sng">
              <a:latin typeface="Arial" panose="020B0604020202020204" pitchFamily="34" charset="0"/>
            </a:endParaRPr>
          </a:p>
          <a:p>
            <a:pPr lvl="1"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No obstante: Continúa con la evaluación completa</a:t>
            </a:r>
          </a:p>
        </p:txBody>
      </p:sp>
      <p:sp>
        <p:nvSpPr>
          <p:cNvPr id="2154500" name="Rectangle 4">
            <a:extLst>
              <a:ext uri="{FF2B5EF4-FFF2-40B4-BE49-F238E27FC236}">
                <a16:creationId xmlns:a16="http://schemas.microsoft.com/office/drawing/2014/main" id="{72352AD6-ABFE-407F-99EC-5DF1A06A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95400"/>
            <a:ext cx="2971800" cy="609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54501" name="Text Box 5">
            <a:extLst>
              <a:ext uri="{FF2B5EF4-FFF2-40B4-BE49-F238E27FC236}">
                <a16:creationId xmlns:a16="http://schemas.microsoft.com/office/drawing/2014/main" id="{239DB2DD-2881-40C6-89CF-A61697552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19200"/>
            <a:ext cx="2514600" cy="5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HISTORIAL</a:t>
            </a:r>
          </a:p>
        </p:txBody>
      </p:sp>
      <p:sp>
        <p:nvSpPr>
          <p:cNvPr id="2154502" name="Oval 6">
            <a:extLst>
              <a:ext uri="{FF2B5EF4-FFF2-40B4-BE49-F238E27FC236}">
                <a16:creationId xmlns:a16="http://schemas.microsoft.com/office/drawing/2014/main" id="{EA1E002A-391B-4AFF-B91E-43C75F752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124200"/>
            <a:ext cx="63246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54503" name="Text Box 7">
            <a:extLst>
              <a:ext uri="{FF2B5EF4-FFF2-40B4-BE49-F238E27FC236}">
                <a16:creationId xmlns:a16="http://schemas.microsoft.com/office/drawing/2014/main" id="{34C4342D-BE91-4E72-9F19-E8D04B49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419475"/>
            <a:ext cx="6172200" cy="38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¿Alguna Persona te ha Evaluado?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547" name="Text Box 3">
            <a:extLst>
              <a:ext uri="{FF2B5EF4-FFF2-40B4-BE49-F238E27FC236}">
                <a16:creationId xmlns:a16="http://schemas.microsoft.com/office/drawing/2014/main" id="{F6A8DCF8-967C-4C55-9A29-BDEC075A9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20888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56548" name="Text Box 4">
            <a:extLst>
              <a:ext uri="{FF2B5EF4-FFF2-40B4-BE49-F238E27FC236}">
                <a16:creationId xmlns:a16="http://schemas.microsoft.com/office/drawing/2014/main" id="{A64D0201-DAB3-447D-AF5A-C4243E805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86200"/>
            <a:ext cx="815340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300">
                <a:latin typeface="Arial" panose="020B0604020202020204" pitchFamily="34" charset="0"/>
              </a:rPr>
              <a:t> ¿Área específica de la lesión?: </a:t>
            </a:r>
            <a:r>
              <a:rPr lang="es-PR" altLang="en-US">
                <a:latin typeface="Times New Roman" panose="02020603050405020304" pitchFamily="18" charset="0"/>
              </a:rPr>
              <a:t>Instruye al atleta para que:</a:t>
            </a:r>
            <a:endParaRPr lang="es-PR" altLang="en-US" u="sng">
              <a:latin typeface="Arial" panose="020B0604020202020204" pitchFamily="34" charset="0"/>
            </a:endParaRP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</a:t>
            </a:r>
            <a:r>
              <a:rPr lang="es-PR" altLang="en-US" sz="2300" u="sng">
                <a:latin typeface="Times New Roman" panose="02020603050405020304" pitchFamily="18" charset="0"/>
              </a:rPr>
              <a:t>Apunte con un dedo el área que más duele</a:t>
            </a:r>
            <a:r>
              <a:rPr lang="es-PR" altLang="en-US" sz="2300">
                <a:latin typeface="Times New Roman" panose="02020603050405020304" pitchFamily="18" charset="0"/>
              </a:rPr>
              <a:t>:</a:t>
            </a: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PR" altLang="en-US" sz="2300">
                <a:latin typeface="Arial" panose="020B0604020202020204" pitchFamily="34" charset="0"/>
              </a:rPr>
              <a:t>   </a:t>
            </a:r>
            <a:r>
              <a:rPr lang="es-PR" altLang="en-US" sz="2300">
                <a:latin typeface="Times New Roman" panose="02020603050405020304" pitchFamily="18" charset="0"/>
              </a:rPr>
              <a:t>Esto ayudará a determinar el área </a:t>
            </a:r>
            <a:r>
              <a:rPr lang="es-PR" altLang="en-US" sz="2300" i="1">
                <a:latin typeface="Times New Roman" panose="02020603050405020304" pitchFamily="18" charset="0"/>
              </a:rPr>
              <a:t>específica </a:t>
            </a:r>
            <a:r>
              <a:rPr lang="es-PR" altLang="en-US" sz="2300">
                <a:latin typeface="Times New Roman" panose="02020603050405020304" pitchFamily="18" charset="0"/>
              </a:rPr>
              <a:t>de la lesión</a:t>
            </a: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</a:t>
            </a:r>
            <a:r>
              <a:rPr lang="es-PR" altLang="en-US" sz="2300" u="sng">
                <a:latin typeface="Times New Roman" panose="02020603050405020304" pitchFamily="18" charset="0"/>
              </a:rPr>
              <a:t>Insiste que sean específicos, pero</a:t>
            </a: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s-PR" altLang="en-US" sz="2300">
                <a:latin typeface="Times New Roman" panose="02020603050405020304" pitchFamily="18" charset="0"/>
              </a:rPr>
              <a:t>   No desatienda otras áreas</a:t>
            </a:r>
          </a:p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300">
                <a:latin typeface="Arial" panose="020B0604020202020204" pitchFamily="34" charset="0"/>
              </a:rPr>
              <a:t> ¿Tipo de dolor?:</a:t>
            </a:r>
          </a:p>
          <a:p>
            <a:pPr lvl="1" algn="l" eaLnBrk="0" hangingPunct="0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Times New Roman" panose="02020603050405020304" pitchFamily="18" charset="0"/>
              </a:rPr>
              <a:t> Débil </a:t>
            </a:r>
          </a:p>
        </p:txBody>
      </p:sp>
      <p:sp>
        <p:nvSpPr>
          <p:cNvPr id="2156549" name="Rectangle 5">
            <a:extLst>
              <a:ext uri="{FF2B5EF4-FFF2-40B4-BE49-F238E27FC236}">
                <a16:creationId xmlns:a16="http://schemas.microsoft.com/office/drawing/2014/main" id="{5016FDEC-0FAE-4C27-A0EA-2A501D419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95400"/>
            <a:ext cx="2971800" cy="609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56550" name="Text Box 6">
            <a:extLst>
              <a:ext uri="{FF2B5EF4-FFF2-40B4-BE49-F238E27FC236}">
                <a16:creationId xmlns:a16="http://schemas.microsoft.com/office/drawing/2014/main" id="{AD660197-4C2B-4C00-AF93-D92DFD3F3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19200"/>
            <a:ext cx="2514600" cy="5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HISTORIAL</a:t>
            </a:r>
          </a:p>
        </p:txBody>
      </p:sp>
      <p:sp>
        <p:nvSpPr>
          <p:cNvPr id="2156551" name="Oval 7">
            <a:extLst>
              <a:ext uri="{FF2B5EF4-FFF2-40B4-BE49-F238E27FC236}">
                <a16:creationId xmlns:a16="http://schemas.microsoft.com/office/drawing/2014/main" id="{EC87621E-5526-4AC9-AC11-9A63DFBF1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00400"/>
            <a:ext cx="6324600" cy="6096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56552" name="Text Box 8">
            <a:extLst>
              <a:ext uri="{FF2B5EF4-FFF2-40B4-BE49-F238E27FC236}">
                <a16:creationId xmlns:a16="http://schemas.microsoft.com/office/drawing/2014/main" id="{B6AFFEE0-3547-49F9-B31D-EBA34E7F8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52800"/>
            <a:ext cx="5105400" cy="38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27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¿Dónde más te Duele?</a:t>
            </a:r>
          </a:p>
        </p:txBody>
      </p:sp>
      <p:sp>
        <p:nvSpPr>
          <p:cNvPr id="2156553" name="Text Box 9">
            <a:extLst>
              <a:ext uri="{FF2B5EF4-FFF2-40B4-BE49-F238E27FC236}">
                <a16:creationId xmlns:a16="http://schemas.microsoft.com/office/drawing/2014/main" id="{40A88A55-5946-4F33-AC25-833F67C6D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192838"/>
            <a:ext cx="16002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Arial" panose="020B0604020202020204" pitchFamily="34" charset="0"/>
              </a:rPr>
              <a:t> </a:t>
            </a:r>
            <a:r>
              <a:rPr lang="es-PR" altLang="en-US" sz="2300">
                <a:latin typeface="Times New Roman" panose="02020603050405020304" pitchFamily="18" charset="0"/>
              </a:rPr>
              <a:t>Dolorido</a:t>
            </a:r>
          </a:p>
        </p:txBody>
      </p:sp>
      <p:sp>
        <p:nvSpPr>
          <p:cNvPr id="2156554" name="Text Box 10">
            <a:extLst>
              <a:ext uri="{FF2B5EF4-FFF2-40B4-BE49-F238E27FC236}">
                <a16:creationId xmlns:a16="http://schemas.microsoft.com/office/drawing/2014/main" id="{711CF6E1-0224-41C4-90C1-17B391811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27432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PR" altLang="en-US" sz="2300">
                <a:latin typeface="Arial" panose="020B0604020202020204" pitchFamily="34" charset="0"/>
              </a:rPr>
              <a:t> </a:t>
            </a:r>
            <a:r>
              <a:rPr lang="es-PR" altLang="en-US" sz="2300">
                <a:latin typeface="Times New Roman" panose="02020603050405020304" pitchFamily="18" charset="0"/>
              </a:rPr>
              <a:t>Punzadas agudas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5" name="Text Box 3">
            <a:extLst>
              <a:ext uri="{FF2B5EF4-FFF2-40B4-BE49-F238E27FC236}">
                <a16:creationId xmlns:a16="http://schemas.microsoft.com/office/drawing/2014/main" id="{AA600FF2-87B5-43B1-903E-667EC865B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7785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58596" name="Rectangle 4">
            <a:extLst>
              <a:ext uri="{FF2B5EF4-FFF2-40B4-BE49-F238E27FC236}">
                <a16:creationId xmlns:a16="http://schemas.microsoft.com/office/drawing/2014/main" id="{74C306F8-F2DF-4FDC-834B-A171E5BA3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954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58597" name="Text Box 5">
            <a:extLst>
              <a:ext uri="{FF2B5EF4-FFF2-40B4-BE49-F238E27FC236}">
                <a16:creationId xmlns:a16="http://schemas.microsoft.com/office/drawing/2014/main" id="{3977EA8F-809E-4B19-AC5F-AFDA0E07D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2192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INSPECCIÓN</a:t>
            </a:r>
          </a:p>
        </p:txBody>
      </p:sp>
      <p:sp>
        <p:nvSpPr>
          <p:cNvPr id="2158598" name="Oval 6">
            <a:extLst>
              <a:ext uri="{FF2B5EF4-FFF2-40B4-BE49-F238E27FC236}">
                <a16:creationId xmlns:a16="http://schemas.microsoft.com/office/drawing/2014/main" id="{C37E0FE4-4300-4E53-9868-3AA7FD172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352800"/>
            <a:ext cx="31242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58599" name="Text Box 7">
            <a:extLst>
              <a:ext uri="{FF2B5EF4-FFF2-40B4-BE49-F238E27FC236}">
                <a16:creationId xmlns:a16="http://schemas.microsoft.com/office/drawing/2014/main" id="{CFD18F92-E9F7-4597-B4A9-6CFDEC7F4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616325"/>
            <a:ext cx="2438400" cy="51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Concepto</a:t>
            </a:r>
          </a:p>
        </p:txBody>
      </p:sp>
      <p:sp>
        <p:nvSpPr>
          <p:cNvPr id="2158600" name="Text Box 8">
            <a:extLst>
              <a:ext uri="{FF2B5EF4-FFF2-40B4-BE49-F238E27FC236}">
                <a16:creationId xmlns:a16="http://schemas.microsoft.com/office/drawing/2014/main" id="{F42CE03C-0D27-4880-AE3F-646949876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257675"/>
            <a:ext cx="73914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PR" altLang="en-US" sz="5400">
                <a:latin typeface="Times New Roman" panose="02020603050405020304" pitchFamily="18" charset="0"/>
              </a:rPr>
              <a:t>Observaciones Comparativas de la Parte Lesionada</a:t>
            </a: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42" name="Text Box 2">
            <a:extLst>
              <a:ext uri="{FF2B5EF4-FFF2-40B4-BE49-F238E27FC236}">
                <a16:creationId xmlns:a16="http://schemas.microsoft.com/office/drawing/2014/main" id="{63C2D1A8-C577-4A03-BD37-399C8F4C5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755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60643" name="Rectangle 3">
            <a:extLst>
              <a:ext uri="{FF2B5EF4-FFF2-40B4-BE49-F238E27FC236}">
                <a16:creationId xmlns:a16="http://schemas.microsoft.com/office/drawing/2014/main" id="{5C788A7F-D9B6-4079-BC25-87284257B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954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60644" name="Text Box 4">
            <a:extLst>
              <a:ext uri="{FF2B5EF4-FFF2-40B4-BE49-F238E27FC236}">
                <a16:creationId xmlns:a16="http://schemas.microsoft.com/office/drawing/2014/main" id="{CB82A800-971C-41BE-B243-8D353FF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2192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INSPECCIÓN</a:t>
            </a:r>
          </a:p>
        </p:txBody>
      </p:sp>
      <p:sp>
        <p:nvSpPr>
          <p:cNvPr id="2160645" name="Oval 5">
            <a:extLst>
              <a:ext uri="{FF2B5EF4-FFF2-40B4-BE49-F238E27FC236}">
                <a16:creationId xmlns:a16="http://schemas.microsoft.com/office/drawing/2014/main" id="{60CE94F5-45A4-4C87-9C31-0D2740BA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352800"/>
            <a:ext cx="31242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60646" name="Text Box 6">
            <a:extLst>
              <a:ext uri="{FF2B5EF4-FFF2-40B4-BE49-F238E27FC236}">
                <a16:creationId xmlns:a16="http://schemas.microsoft.com/office/drawing/2014/main" id="{100638A9-1307-4838-9AE8-3068746C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616325"/>
            <a:ext cx="2438400" cy="51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Signos</a:t>
            </a:r>
          </a:p>
        </p:txBody>
      </p:sp>
      <p:sp>
        <p:nvSpPr>
          <p:cNvPr id="2160647" name="Text Box 7">
            <a:extLst>
              <a:ext uri="{FF2B5EF4-FFF2-40B4-BE49-F238E27FC236}">
                <a16:creationId xmlns:a16="http://schemas.microsoft.com/office/drawing/2014/main" id="{B8AFAA83-B491-405A-A963-BE68CAC9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419600"/>
            <a:ext cx="7848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5000">
                <a:latin typeface="Times New Roman" panose="02020603050405020304" pitchFamily="18" charset="0"/>
              </a:rPr>
              <a:t>Se Determina mediante los Sentidos del Evaluador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522" name="Text Box 10">
            <a:extLst>
              <a:ext uri="{FF2B5EF4-FFF2-40B4-BE49-F238E27FC236}">
                <a16:creationId xmlns:a16="http://schemas.microsoft.com/office/drawing/2014/main" id="{3905611A-89DC-4278-9F57-1E76D6354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87413"/>
            <a:ext cx="82804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Dibuje sobre estos cuerpos celulares, que tú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piensas es el largo y cantidad de dendritas tú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posees ahora para los conceptos discutidos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hasta este tópico.  ¿Porqué tú crees tu tienes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esta longitud y cantidad de dendritas.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856523" name="Oval 11">
            <a:extLst>
              <a:ext uri="{FF2B5EF4-FFF2-40B4-BE49-F238E27FC236}">
                <a16:creationId xmlns:a16="http://schemas.microsoft.com/office/drawing/2014/main" id="{F5BA852C-1FC2-4220-A23B-13CB0138F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7179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524" name="Oval 12">
            <a:extLst>
              <a:ext uri="{FF2B5EF4-FFF2-40B4-BE49-F238E27FC236}">
                <a16:creationId xmlns:a16="http://schemas.microsoft.com/office/drawing/2014/main" id="{B4E3E1D4-493D-4208-99CE-8EBDD2844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0863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525" name="Oval 13">
            <a:extLst>
              <a:ext uri="{FF2B5EF4-FFF2-40B4-BE49-F238E27FC236}">
                <a16:creationId xmlns:a16="http://schemas.microsoft.com/office/drawing/2014/main" id="{A40AC098-28EE-4873-9E43-9ACC8735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3656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526" name="Oval 14">
            <a:extLst>
              <a:ext uri="{FF2B5EF4-FFF2-40B4-BE49-F238E27FC236}">
                <a16:creationId xmlns:a16="http://schemas.microsoft.com/office/drawing/2014/main" id="{DB867CAE-F746-423B-8308-08271CCE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33575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527" name="Oval 15">
            <a:extLst>
              <a:ext uri="{FF2B5EF4-FFF2-40B4-BE49-F238E27FC236}">
                <a16:creationId xmlns:a16="http://schemas.microsoft.com/office/drawing/2014/main" id="{6409AD4A-2421-4F59-A16C-CF118BB9B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4305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528" name="Oval 16">
            <a:extLst>
              <a:ext uri="{FF2B5EF4-FFF2-40B4-BE49-F238E27FC236}">
                <a16:creationId xmlns:a16="http://schemas.microsoft.com/office/drawing/2014/main" id="{3427A351-D817-420C-B9FB-79B4F6570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53022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Text Box 2">
            <a:extLst>
              <a:ext uri="{FF2B5EF4-FFF2-40B4-BE49-F238E27FC236}">
                <a16:creationId xmlns:a16="http://schemas.microsoft.com/office/drawing/2014/main" id="{4289E3F6-27F9-4BB2-A1B0-1A7914E6A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0544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62691" name="Rectangle 3">
            <a:extLst>
              <a:ext uri="{FF2B5EF4-FFF2-40B4-BE49-F238E27FC236}">
                <a16:creationId xmlns:a16="http://schemas.microsoft.com/office/drawing/2014/main" id="{956EAF71-A6F0-4C97-B8C0-4BFE0153D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954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62692" name="Text Box 4">
            <a:extLst>
              <a:ext uri="{FF2B5EF4-FFF2-40B4-BE49-F238E27FC236}">
                <a16:creationId xmlns:a16="http://schemas.microsoft.com/office/drawing/2014/main" id="{1FEF037E-892A-4322-A7CA-218E21D1B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2192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INSPECCIÓN</a:t>
            </a:r>
          </a:p>
        </p:txBody>
      </p:sp>
      <p:sp>
        <p:nvSpPr>
          <p:cNvPr id="2162693" name="Oval 5">
            <a:extLst>
              <a:ext uri="{FF2B5EF4-FFF2-40B4-BE49-F238E27FC236}">
                <a16:creationId xmlns:a16="http://schemas.microsoft.com/office/drawing/2014/main" id="{EE3E6346-8693-4FB8-B86D-1BD3A59F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352800"/>
            <a:ext cx="31242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62694" name="Text Box 6">
            <a:extLst>
              <a:ext uri="{FF2B5EF4-FFF2-40B4-BE49-F238E27FC236}">
                <a16:creationId xmlns:a16="http://schemas.microsoft.com/office/drawing/2014/main" id="{AAA55C35-FE00-430C-848D-B7EDDC476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616325"/>
            <a:ext cx="2438400" cy="51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Signos</a:t>
            </a:r>
          </a:p>
        </p:txBody>
      </p:sp>
      <p:sp>
        <p:nvSpPr>
          <p:cNvPr id="2162695" name="Text Box 7">
            <a:extLst>
              <a:ext uri="{FF2B5EF4-FFF2-40B4-BE49-F238E27FC236}">
                <a16:creationId xmlns:a16="http://schemas.microsoft.com/office/drawing/2014/main" id="{A9E25CE1-9070-47CB-B85A-93C17590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068763"/>
            <a:ext cx="79248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Deformidad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Inflamación (Hinchazón – Edema)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Descoloración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Temperatura - Piel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Otros signos de trauma</a:t>
            </a: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738" name="Text Box 2">
            <a:extLst>
              <a:ext uri="{FF2B5EF4-FFF2-40B4-BE49-F238E27FC236}">
                <a16:creationId xmlns:a16="http://schemas.microsoft.com/office/drawing/2014/main" id="{131B88F0-2E30-49CB-B431-53AAD551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975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64739" name="Rectangle 3">
            <a:extLst>
              <a:ext uri="{FF2B5EF4-FFF2-40B4-BE49-F238E27FC236}">
                <a16:creationId xmlns:a16="http://schemas.microsoft.com/office/drawing/2014/main" id="{56C28AA3-E984-4248-B836-C6984B604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64740" name="Text Box 4">
            <a:extLst>
              <a:ext uri="{FF2B5EF4-FFF2-40B4-BE49-F238E27FC236}">
                <a16:creationId xmlns:a16="http://schemas.microsoft.com/office/drawing/2014/main" id="{0621CB69-78EE-4D2F-820F-A32EC2D57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954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INSPECCIÓN</a:t>
            </a:r>
          </a:p>
        </p:txBody>
      </p:sp>
      <p:sp>
        <p:nvSpPr>
          <p:cNvPr id="2164741" name="Oval 5">
            <a:extLst>
              <a:ext uri="{FF2B5EF4-FFF2-40B4-BE49-F238E27FC236}">
                <a16:creationId xmlns:a16="http://schemas.microsoft.com/office/drawing/2014/main" id="{A93C9808-0025-4227-978C-6D4E69BF8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62200"/>
            <a:ext cx="67056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4742" name="Text Box 6">
            <a:extLst>
              <a:ext uri="{FF2B5EF4-FFF2-40B4-BE49-F238E27FC236}">
                <a16:creationId xmlns:a16="http://schemas.microsoft.com/office/drawing/2014/main" id="{0A0A9D0A-5915-4BC4-812C-38F323C0D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625725"/>
            <a:ext cx="6705600" cy="51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Signos: </a:t>
            </a:r>
            <a:r>
              <a:rPr lang="es-PR" altLang="en-US" sz="3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Inflamación</a:t>
            </a:r>
          </a:p>
        </p:txBody>
      </p:sp>
      <p:sp>
        <p:nvSpPr>
          <p:cNvPr id="2164743" name="Text Box 7">
            <a:extLst>
              <a:ext uri="{FF2B5EF4-FFF2-40B4-BE49-F238E27FC236}">
                <a16:creationId xmlns:a16="http://schemas.microsoft.com/office/drawing/2014/main" id="{6CC1F25B-18D5-44A6-B4F8-A9438FB5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98850"/>
            <a:ext cx="79248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Signos del Proceso Inflamatorio: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Rubor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Calor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Pérdida de Función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Síntomas del Proceso Inflamatioro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Dolor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786" name="Text Box 2">
            <a:extLst>
              <a:ext uri="{FF2B5EF4-FFF2-40B4-BE49-F238E27FC236}">
                <a16:creationId xmlns:a16="http://schemas.microsoft.com/office/drawing/2014/main" id="{851BE382-03EB-41C0-84E6-1CE0CD883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65" y="59055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66787" name="Rectangle 3">
            <a:extLst>
              <a:ext uri="{FF2B5EF4-FFF2-40B4-BE49-F238E27FC236}">
                <a16:creationId xmlns:a16="http://schemas.microsoft.com/office/drawing/2014/main" id="{86EF6A75-B422-40BA-B445-0D14561E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66788" name="Text Box 4">
            <a:extLst>
              <a:ext uri="{FF2B5EF4-FFF2-40B4-BE49-F238E27FC236}">
                <a16:creationId xmlns:a16="http://schemas.microsoft.com/office/drawing/2014/main" id="{74C69806-C3EA-4343-95D0-3FBC6FEB2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4478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INSPECCIÓN</a:t>
            </a:r>
          </a:p>
        </p:txBody>
      </p:sp>
      <p:sp>
        <p:nvSpPr>
          <p:cNvPr id="2166789" name="Oval 5">
            <a:extLst>
              <a:ext uri="{FF2B5EF4-FFF2-40B4-BE49-F238E27FC236}">
                <a16:creationId xmlns:a16="http://schemas.microsoft.com/office/drawing/2014/main" id="{240C785B-F52F-4A3F-BD04-249D98A0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67000"/>
            <a:ext cx="67056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6790" name="Text Box 6">
            <a:extLst>
              <a:ext uri="{FF2B5EF4-FFF2-40B4-BE49-F238E27FC236}">
                <a16:creationId xmlns:a16="http://schemas.microsoft.com/office/drawing/2014/main" id="{9A8C67A4-15F9-474B-9896-2A3BAD4DA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930525"/>
            <a:ext cx="6705600" cy="51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Signos: </a:t>
            </a:r>
            <a:r>
              <a:rPr lang="es-PR" altLang="en-US" sz="3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Inflamación</a:t>
            </a:r>
          </a:p>
        </p:txBody>
      </p:sp>
      <p:sp>
        <p:nvSpPr>
          <p:cNvPr id="2166791" name="Text Box 7">
            <a:extLst>
              <a:ext uri="{FF2B5EF4-FFF2-40B4-BE49-F238E27FC236}">
                <a16:creationId xmlns:a16="http://schemas.microsoft.com/office/drawing/2014/main" id="{130B592B-BEB5-47C3-B033-A891C1B9C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029075"/>
            <a:ext cx="7924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Características de la Inflamación: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¿Aparece rápidamente?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¿Es general?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¿Es localizada? (en un área específica)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834" name="Text Box 2">
            <a:extLst>
              <a:ext uri="{FF2B5EF4-FFF2-40B4-BE49-F238E27FC236}">
                <a16:creationId xmlns:a16="http://schemas.microsoft.com/office/drawing/2014/main" id="{41C709AA-B162-48E1-A00B-4DB06B843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994" y="582613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68835" name="Rectangle 3">
            <a:extLst>
              <a:ext uri="{FF2B5EF4-FFF2-40B4-BE49-F238E27FC236}">
                <a16:creationId xmlns:a16="http://schemas.microsoft.com/office/drawing/2014/main" id="{361824D3-8493-4ECC-95B4-52EDDBF0A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68836" name="Text Box 4">
            <a:extLst>
              <a:ext uri="{FF2B5EF4-FFF2-40B4-BE49-F238E27FC236}">
                <a16:creationId xmlns:a16="http://schemas.microsoft.com/office/drawing/2014/main" id="{2585C70D-4232-496A-B26B-3307A3AD2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4478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INSPECCIÓN</a:t>
            </a:r>
          </a:p>
        </p:txBody>
      </p:sp>
      <p:sp>
        <p:nvSpPr>
          <p:cNvPr id="2168837" name="Oval 5">
            <a:extLst>
              <a:ext uri="{FF2B5EF4-FFF2-40B4-BE49-F238E27FC236}">
                <a16:creationId xmlns:a16="http://schemas.microsoft.com/office/drawing/2014/main" id="{383CAA3E-2129-464B-AFC9-E6E3E2CDC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67000"/>
            <a:ext cx="67056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8838" name="Text Box 6">
            <a:extLst>
              <a:ext uri="{FF2B5EF4-FFF2-40B4-BE49-F238E27FC236}">
                <a16:creationId xmlns:a16="http://schemas.microsoft.com/office/drawing/2014/main" id="{9EE5F17E-448B-46E0-BD45-F8D8F8C74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930525"/>
            <a:ext cx="6705600" cy="51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Signos: </a:t>
            </a:r>
            <a:r>
              <a:rPr lang="es-PR" altLang="en-US" sz="3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Inflamación</a:t>
            </a:r>
          </a:p>
        </p:txBody>
      </p:sp>
      <p:sp>
        <p:nvSpPr>
          <p:cNvPr id="2168839" name="Text Box 7">
            <a:extLst>
              <a:ext uri="{FF2B5EF4-FFF2-40B4-BE49-F238E27FC236}">
                <a16:creationId xmlns:a16="http://schemas.microsoft.com/office/drawing/2014/main" id="{732ED5CD-ABFC-41B2-ADD3-8DCF18851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029075"/>
            <a:ext cx="7924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Nunca utilizar el signo de hinchazón como 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2700">
                <a:latin typeface="Arial" panose="020B0604020202020204" pitchFamily="34" charset="0"/>
              </a:rPr>
              <a:t>    un indicador de severidad: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Espera – </a:t>
            </a:r>
            <a:r>
              <a:rPr lang="es-PR" altLang="en-US" sz="2700" i="1">
                <a:latin typeface="Times New Roman" panose="02020603050405020304" pitchFamily="18" charset="0"/>
              </a:rPr>
              <a:t>Evalúa luego:</a:t>
            </a:r>
          </a:p>
          <a:p>
            <a:pPr lvl="2"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700">
                <a:latin typeface="Arial" panose="020B0604020202020204" pitchFamily="34" charset="0"/>
              </a:rPr>
              <a:t> </a:t>
            </a:r>
            <a:r>
              <a:rPr lang="es-PR" altLang="en-US" sz="2700" i="1">
                <a:latin typeface="Times New Roman" panose="02020603050405020304" pitchFamily="18" charset="0"/>
              </a:rPr>
              <a:t>Considera la hinchazón después de 5 horas</a:t>
            </a: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82" name="Text Box 2">
            <a:extLst>
              <a:ext uri="{FF2B5EF4-FFF2-40B4-BE49-F238E27FC236}">
                <a16:creationId xmlns:a16="http://schemas.microsoft.com/office/drawing/2014/main" id="{C8FC47AA-047F-4193-9F06-AFDBEF91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5285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70883" name="Rectangle 3">
            <a:extLst>
              <a:ext uri="{FF2B5EF4-FFF2-40B4-BE49-F238E27FC236}">
                <a16:creationId xmlns:a16="http://schemas.microsoft.com/office/drawing/2014/main" id="{D4C6FED5-815D-4436-BFC1-C89E727D3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70884" name="Text Box 4">
            <a:extLst>
              <a:ext uri="{FF2B5EF4-FFF2-40B4-BE49-F238E27FC236}">
                <a16:creationId xmlns:a16="http://schemas.microsoft.com/office/drawing/2014/main" id="{445DB391-63CC-44E9-B2A6-A6607B696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954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INSPECCIÓN</a:t>
            </a:r>
          </a:p>
        </p:txBody>
      </p:sp>
      <p:sp>
        <p:nvSpPr>
          <p:cNvPr id="2170885" name="Oval 5">
            <a:extLst>
              <a:ext uri="{FF2B5EF4-FFF2-40B4-BE49-F238E27FC236}">
                <a16:creationId xmlns:a16="http://schemas.microsoft.com/office/drawing/2014/main" id="{B042CABA-FAE2-4FA3-A34B-D65A17417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62200"/>
            <a:ext cx="67056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886" name="Text Box 6">
            <a:extLst>
              <a:ext uri="{FF2B5EF4-FFF2-40B4-BE49-F238E27FC236}">
                <a16:creationId xmlns:a16="http://schemas.microsoft.com/office/drawing/2014/main" id="{FA21F905-0794-4768-89A7-8ED22CC3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625725"/>
            <a:ext cx="6705600" cy="51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Signos: </a:t>
            </a:r>
            <a:r>
              <a:rPr lang="es-PR" altLang="en-US" sz="3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Descoloración</a:t>
            </a:r>
          </a:p>
        </p:txBody>
      </p:sp>
      <p:sp>
        <p:nvSpPr>
          <p:cNvPr id="2170887" name="Text Box 7">
            <a:extLst>
              <a:ext uri="{FF2B5EF4-FFF2-40B4-BE49-F238E27FC236}">
                <a16:creationId xmlns:a16="http://schemas.microsoft.com/office/drawing/2014/main" id="{A5DE3327-62C1-4C02-B1B5-D67CB0AA8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98850"/>
            <a:ext cx="79248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“</a:t>
            </a:r>
            <a:r>
              <a:rPr lang="es-PR" altLang="en-US" sz="2700">
                <a:latin typeface="Arial" panose="020B0604020202020204" pitchFamily="34" charset="0"/>
              </a:rPr>
              <a:t>Negro y Azúl</a:t>
            </a:r>
            <a:r>
              <a:rPr lang="es-PR" altLang="en-US" sz="2700">
                <a:latin typeface="Times New Roman" panose="02020603050405020304" pitchFamily="18" charset="0"/>
              </a:rPr>
              <a:t>” </a:t>
            </a:r>
            <a:r>
              <a:rPr lang="es-PR" altLang="en-US" sz="2700">
                <a:latin typeface="Arial" panose="020B0604020202020204" pitchFamily="34" charset="0"/>
              </a:rPr>
              <a:t>(Equimosis)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Rojizo o Rubor – </a:t>
            </a:r>
            <a:r>
              <a:rPr lang="es-PR" altLang="en-US" sz="2700" i="1">
                <a:latin typeface="Times New Roman" panose="02020603050405020304" pitchFamily="18" charset="0"/>
              </a:rPr>
              <a:t>Aumento en el suministro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2700" i="1">
                <a:latin typeface="Times New Roman" panose="02020603050405020304" pitchFamily="18" charset="0"/>
              </a:rPr>
              <a:t>    de sangre al área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Color ceniza o azulozo: 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Reducción del flujo de sangre al área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 i="1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Cotejar el pulso en las extremidades</a:t>
            </a: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930" name="Text Box 2">
            <a:extLst>
              <a:ext uri="{FF2B5EF4-FFF2-40B4-BE49-F238E27FC236}">
                <a16:creationId xmlns:a16="http://schemas.microsoft.com/office/drawing/2014/main" id="{2CD7EFD5-65C9-4204-A415-65267F8BD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318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72931" name="Rectangle 3">
            <a:extLst>
              <a:ext uri="{FF2B5EF4-FFF2-40B4-BE49-F238E27FC236}">
                <a16:creationId xmlns:a16="http://schemas.microsoft.com/office/drawing/2014/main" id="{CB9938E4-34A2-4027-AF0F-19BCCF471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72932" name="Text Box 4">
            <a:extLst>
              <a:ext uri="{FF2B5EF4-FFF2-40B4-BE49-F238E27FC236}">
                <a16:creationId xmlns:a16="http://schemas.microsoft.com/office/drawing/2014/main" id="{04BD91AE-2124-4E21-8953-7CC4EFAC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954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INSPECCIÓN</a:t>
            </a:r>
          </a:p>
        </p:txBody>
      </p:sp>
      <p:sp>
        <p:nvSpPr>
          <p:cNvPr id="2172933" name="Oval 5">
            <a:extLst>
              <a:ext uri="{FF2B5EF4-FFF2-40B4-BE49-F238E27FC236}">
                <a16:creationId xmlns:a16="http://schemas.microsoft.com/office/drawing/2014/main" id="{7E5C87E3-E9BF-452E-902E-BADB898C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62200"/>
            <a:ext cx="67056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934" name="Text Box 6">
            <a:extLst>
              <a:ext uri="{FF2B5EF4-FFF2-40B4-BE49-F238E27FC236}">
                <a16:creationId xmlns:a16="http://schemas.microsoft.com/office/drawing/2014/main" id="{3FD66447-6C0F-4ACD-99DD-12DEC49ED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625725"/>
            <a:ext cx="6705600" cy="51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Signos: T</a:t>
            </a:r>
            <a:r>
              <a:rPr lang="es-PR" altLang="en-US" sz="38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emperatura</a:t>
            </a:r>
          </a:p>
        </p:txBody>
      </p:sp>
      <p:sp>
        <p:nvSpPr>
          <p:cNvPr id="2172935" name="Text Box 7">
            <a:extLst>
              <a:ext uri="{FF2B5EF4-FFF2-40B4-BE49-F238E27FC236}">
                <a16:creationId xmlns:a16="http://schemas.microsoft.com/office/drawing/2014/main" id="{7D1CF9CB-E58A-4000-A27F-5FDF0B925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98850"/>
            <a:ext cx="79248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Caliente – </a:t>
            </a:r>
            <a:r>
              <a:rPr lang="es-PR" altLang="en-US" sz="2700" i="1">
                <a:latin typeface="Times New Roman" panose="02020603050405020304" pitchFamily="18" charset="0"/>
              </a:rPr>
              <a:t>Aumento en el suministro de sangre al área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Fresca/Fría: 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Reducción en el suministro de sangre al área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 i="1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Cotejar el pulso en las extremidades</a:t>
            </a: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978" name="Text Box 2">
            <a:extLst>
              <a:ext uri="{FF2B5EF4-FFF2-40B4-BE49-F238E27FC236}">
                <a16:creationId xmlns:a16="http://schemas.microsoft.com/office/drawing/2014/main" id="{ED9842D9-55CC-45E2-AB57-55CB484D0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7687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74979" name="Rectangle 3">
            <a:extLst>
              <a:ext uri="{FF2B5EF4-FFF2-40B4-BE49-F238E27FC236}">
                <a16:creationId xmlns:a16="http://schemas.microsoft.com/office/drawing/2014/main" id="{48DAC594-3D56-4448-8A54-F83DC3A72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954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74980" name="Text Box 4">
            <a:extLst>
              <a:ext uri="{FF2B5EF4-FFF2-40B4-BE49-F238E27FC236}">
                <a16:creationId xmlns:a16="http://schemas.microsoft.com/office/drawing/2014/main" id="{C4DD2EC6-407E-480C-B674-EF568171B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2192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PALPACIÓN</a:t>
            </a:r>
          </a:p>
        </p:txBody>
      </p:sp>
      <p:sp>
        <p:nvSpPr>
          <p:cNvPr id="2174981" name="Oval 5">
            <a:extLst>
              <a:ext uri="{FF2B5EF4-FFF2-40B4-BE49-F238E27FC236}">
                <a16:creationId xmlns:a16="http://schemas.microsoft.com/office/drawing/2014/main" id="{AE08F9C6-CD48-442C-911E-16261BE64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352800"/>
            <a:ext cx="31242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74982" name="Text Box 6">
            <a:extLst>
              <a:ext uri="{FF2B5EF4-FFF2-40B4-BE49-F238E27FC236}">
                <a16:creationId xmlns:a16="http://schemas.microsoft.com/office/drawing/2014/main" id="{5E01CB71-2646-4EA8-A005-F83183DB6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616325"/>
            <a:ext cx="2438400" cy="51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Concepto</a:t>
            </a:r>
          </a:p>
        </p:txBody>
      </p:sp>
      <p:sp>
        <p:nvSpPr>
          <p:cNvPr id="2174983" name="Text Box 7">
            <a:extLst>
              <a:ext uri="{FF2B5EF4-FFF2-40B4-BE49-F238E27FC236}">
                <a16:creationId xmlns:a16="http://schemas.microsoft.com/office/drawing/2014/main" id="{016CFC38-0EA4-4565-8169-6D6CE9D7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144963"/>
            <a:ext cx="79248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Tocar y sentir el área lesionada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Se incluyen: 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Huesos</a:t>
            </a: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 i="1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Ligamentoso y estructuras relacionadas</a:t>
            </a:r>
            <a:endParaRPr lang="es-PR" altLang="en-US" sz="2700">
              <a:latin typeface="Arial" panose="020B0604020202020204" pitchFamily="34" charset="0"/>
            </a:endParaRPr>
          </a:p>
          <a:p>
            <a:pPr lvl="1" algn="l" eaLnBrk="0" hangingPunct="0">
              <a:lnSpc>
                <a:spcPct val="12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Músculos </a:t>
            </a: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026" name="Text Box 2">
            <a:extLst>
              <a:ext uri="{FF2B5EF4-FFF2-40B4-BE49-F238E27FC236}">
                <a16:creationId xmlns:a16="http://schemas.microsoft.com/office/drawing/2014/main" id="{5F79BD1E-AD39-4349-83A7-7B710F6F5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165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77027" name="Rectangle 3">
            <a:extLst>
              <a:ext uri="{FF2B5EF4-FFF2-40B4-BE49-F238E27FC236}">
                <a16:creationId xmlns:a16="http://schemas.microsoft.com/office/drawing/2014/main" id="{F30D3CF5-1F15-4CD4-B1B9-24CB81B31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77028" name="Text Box 4">
            <a:extLst>
              <a:ext uri="{FF2B5EF4-FFF2-40B4-BE49-F238E27FC236}">
                <a16:creationId xmlns:a16="http://schemas.microsoft.com/office/drawing/2014/main" id="{C0C90991-E677-49C4-91D4-D1B874E2D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95400"/>
            <a:ext cx="45720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PALPACIÓN</a:t>
            </a:r>
          </a:p>
        </p:txBody>
      </p:sp>
      <p:sp>
        <p:nvSpPr>
          <p:cNvPr id="2177029" name="Text Box 5">
            <a:extLst>
              <a:ext uri="{FF2B5EF4-FFF2-40B4-BE49-F238E27FC236}">
                <a16:creationId xmlns:a16="http://schemas.microsoft.com/office/drawing/2014/main" id="{6389F5D9-FEF3-496B-94D8-34415BD6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8077200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Rayos-X es la mejor manera</a:t>
            </a:r>
          </a:p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Pruebas diagnósticas: </a:t>
            </a:r>
          </a:p>
          <a:p>
            <a:pPr lvl="1" algn="l" eaLnBrk="0" hangingPunct="0">
              <a:lnSpc>
                <a:spcPct val="11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Prueba de golpecito (“tap test”)</a:t>
            </a:r>
          </a:p>
          <a:p>
            <a:pPr lvl="1" algn="l" eaLnBrk="0" hangingPunct="0">
              <a:lnSpc>
                <a:spcPct val="11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 i="1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Prueba de compresión y </a:t>
            </a:r>
            <a:r>
              <a:rPr lang="es-PR" altLang="en-US" sz="2700" i="1">
                <a:latin typeface="Times New Roman" panose="02020603050405020304" pitchFamily="18" charset="0"/>
              </a:rPr>
              <a:t>membrana interósea</a:t>
            </a:r>
            <a:endParaRPr lang="es-PR" altLang="en-US" sz="2700" i="1">
              <a:latin typeface="Arial" panose="020B0604020202020204" pitchFamily="34" charset="0"/>
            </a:endParaRPr>
          </a:p>
          <a:p>
            <a:pPr lvl="1" algn="l" eaLnBrk="0" hangingPunct="0">
              <a:lnSpc>
                <a:spcPct val="11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Palpación – </a:t>
            </a:r>
            <a:r>
              <a:rPr lang="es-PR" altLang="en-US" sz="2700" i="1">
                <a:latin typeface="Times New Roman" panose="02020603050405020304" pitchFamily="18" charset="0"/>
              </a:rPr>
              <a:t>Localizar dolor sobre hueso</a:t>
            </a:r>
            <a:endParaRPr lang="es-PR" altLang="en-US" sz="2700">
              <a:latin typeface="Arial" panose="020B0604020202020204" pitchFamily="34" charset="0"/>
            </a:endParaRPr>
          </a:p>
          <a:p>
            <a:pPr lvl="1" algn="l" eaLnBrk="0" hangingPunct="0">
              <a:lnSpc>
                <a:spcPct val="11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Dolor sobre la articulación – </a:t>
            </a:r>
            <a:r>
              <a:rPr lang="es-PR" altLang="en-US" sz="2700" i="1">
                <a:latin typeface="Times New Roman" panose="02020603050405020304" pitchFamily="18" charset="0"/>
              </a:rPr>
              <a:t>Fractura</a:t>
            </a:r>
            <a:endParaRPr lang="es-PR" altLang="en-US" sz="2700">
              <a:latin typeface="Arial" panose="020B0604020202020204" pitchFamily="34" charset="0"/>
            </a:endParaRPr>
          </a:p>
          <a:p>
            <a:pPr lvl="1" algn="l" eaLnBrk="0" hangingPunct="0">
              <a:lnSpc>
                <a:spcPct val="11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Dolor en la articulación – </a:t>
            </a:r>
            <a:r>
              <a:rPr lang="es-PR" altLang="en-US" sz="2700" i="1">
                <a:latin typeface="Times New Roman" panose="02020603050405020304" pitchFamily="18" charset="0"/>
              </a:rPr>
              <a:t>Esguince</a:t>
            </a:r>
            <a:endParaRPr lang="es-PR" altLang="en-US" sz="2700">
              <a:latin typeface="Times New Roman" panose="02020603050405020304" pitchFamily="18" charset="0"/>
            </a:endParaRPr>
          </a:p>
        </p:txBody>
      </p:sp>
      <p:sp>
        <p:nvSpPr>
          <p:cNvPr id="2177030" name="Oval 6">
            <a:extLst>
              <a:ext uri="{FF2B5EF4-FFF2-40B4-BE49-F238E27FC236}">
                <a16:creationId xmlns:a16="http://schemas.microsoft.com/office/drawing/2014/main" id="{88593F88-052D-4890-A453-EE0F29A13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67056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7031" name="Text Box 7">
            <a:extLst>
              <a:ext uri="{FF2B5EF4-FFF2-40B4-BE49-F238E27FC236}">
                <a16:creationId xmlns:a16="http://schemas.microsoft.com/office/drawing/2014/main" id="{DA68EB55-8EBB-4EBD-A432-3A1F7226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0"/>
            <a:ext cx="7620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PR" altLang="en-US" sz="27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Descartar Primero la </a:t>
            </a:r>
          </a:p>
          <a:p>
            <a:pPr eaLnBrk="0" hangingPunct="0">
              <a:lnSpc>
                <a:spcPct val="90000"/>
              </a:lnSpc>
            </a:pPr>
            <a:r>
              <a:rPr lang="es-PR" altLang="en-US" sz="27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Posibilidad de Fracturas</a:t>
            </a:r>
            <a:endParaRPr lang="es-PR" altLang="en-US" sz="3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074" name="Text Box 2">
            <a:extLst>
              <a:ext uri="{FF2B5EF4-FFF2-40B4-BE49-F238E27FC236}">
                <a16:creationId xmlns:a16="http://schemas.microsoft.com/office/drawing/2014/main" id="{F6EA0EC1-F787-4C2C-8D1D-AD3E8B468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0165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79075" name="Rectangle 3">
            <a:extLst>
              <a:ext uri="{FF2B5EF4-FFF2-40B4-BE49-F238E27FC236}">
                <a16:creationId xmlns:a16="http://schemas.microsoft.com/office/drawing/2014/main" id="{DA770374-3A74-42FE-8498-BC8C63109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79076" name="Text Box 4">
            <a:extLst>
              <a:ext uri="{FF2B5EF4-FFF2-40B4-BE49-F238E27FC236}">
                <a16:creationId xmlns:a16="http://schemas.microsoft.com/office/drawing/2014/main" id="{5E48BA02-94B5-46B2-BD90-11315E997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95400"/>
            <a:ext cx="45720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PALPACIÓN</a:t>
            </a:r>
          </a:p>
        </p:txBody>
      </p:sp>
      <p:sp>
        <p:nvSpPr>
          <p:cNvPr id="2179077" name="Text Box 5">
            <a:extLst>
              <a:ext uri="{FF2B5EF4-FFF2-40B4-BE49-F238E27FC236}">
                <a16:creationId xmlns:a16="http://schemas.microsoft.com/office/drawing/2014/main" id="{C060A264-2701-4EB8-B4BD-904FFFB62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8077200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Rayos-X de esfuerzo – </a:t>
            </a:r>
            <a:r>
              <a:rPr lang="es-PR" altLang="en-US" sz="2700" i="1">
                <a:latin typeface="Times New Roman" panose="02020603050405020304" pitchFamily="18" charset="0"/>
              </a:rPr>
              <a:t>Lesión ligamento</a:t>
            </a:r>
          </a:p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Palpar: </a:t>
            </a:r>
          </a:p>
          <a:p>
            <a:pPr lvl="1" algn="l" eaLnBrk="0" hangingPunct="0">
              <a:lnSpc>
                <a:spcPct val="11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Inserciones proximales y distales</a:t>
            </a:r>
          </a:p>
          <a:p>
            <a:pPr lvl="1" algn="l" eaLnBrk="0" hangingPunct="0">
              <a:lnSpc>
                <a:spcPct val="11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 i="1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A lo largo del ligamento</a:t>
            </a:r>
            <a:endParaRPr lang="es-PR" altLang="en-US" sz="2700" i="1">
              <a:latin typeface="Arial" panose="020B0604020202020204" pitchFamily="34" charset="0"/>
            </a:endParaRPr>
          </a:p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    </a:t>
            </a:r>
            <a:r>
              <a:rPr lang="es-PR" altLang="en-US" sz="2700">
                <a:latin typeface="Arial" panose="020B0604020202020204" pitchFamily="34" charset="0"/>
              </a:rPr>
              <a:t>Laxitud Articular:</a:t>
            </a:r>
            <a:endParaRPr lang="es-PR" altLang="en-US" sz="2700">
              <a:latin typeface="Times New Roman" panose="02020603050405020304" pitchFamily="18" charset="0"/>
            </a:endParaRPr>
          </a:p>
          <a:p>
            <a:pPr lvl="1" algn="l" eaLnBrk="0" hangingPunct="0">
              <a:lnSpc>
                <a:spcPct val="11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 i="1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Prueba de esfuerzo a ligamentos</a:t>
            </a:r>
          </a:p>
          <a:p>
            <a:pPr lvl="1" algn="l" eaLnBrk="0" hangingPunct="0">
              <a:lnSpc>
                <a:spcPct val="110000"/>
              </a:lnSpc>
              <a:buClr>
                <a:schemeClr val="tx2"/>
              </a:buClr>
              <a:buFontTx/>
              <a:buChar char="o"/>
            </a:pPr>
            <a:r>
              <a:rPr lang="es-PR" altLang="en-US" sz="2700" i="1">
                <a:latin typeface="Arial" panose="020B0604020202020204" pitchFamily="34" charset="0"/>
              </a:rPr>
              <a:t> </a:t>
            </a:r>
            <a:r>
              <a:rPr lang="es-PR" altLang="en-US" sz="2700">
                <a:latin typeface="Times New Roman" panose="02020603050405020304" pitchFamily="18" charset="0"/>
              </a:rPr>
              <a:t>!Compara!</a:t>
            </a:r>
            <a:endParaRPr lang="es-PR" altLang="en-US" sz="2700" i="1">
              <a:latin typeface="Arial" panose="020B0604020202020204" pitchFamily="34" charset="0"/>
            </a:endParaRPr>
          </a:p>
          <a:p>
            <a:pPr lvl="1" algn="l" eaLnBrk="0" hangingPunct="0">
              <a:lnSpc>
                <a:spcPct val="110000"/>
              </a:lnSpc>
              <a:buClr>
                <a:schemeClr val="tx2"/>
              </a:buClr>
              <a:buFontTx/>
              <a:buChar char="o"/>
            </a:pPr>
            <a:endParaRPr lang="es-PR" altLang="en-US" sz="2700" i="1">
              <a:latin typeface="Arial" panose="020B0604020202020204" pitchFamily="34" charset="0"/>
            </a:endParaRPr>
          </a:p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s-PR" altLang="en-US" sz="2700">
              <a:latin typeface="Times New Roman" panose="02020603050405020304" pitchFamily="18" charset="0"/>
            </a:endParaRPr>
          </a:p>
        </p:txBody>
      </p:sp>
      <p:sp>
        <p:nvSpPr>
          <p:cNvPr id="2179078" name="Oval 6">
            <a:extLst>
              <a:ext uri="{FF2B5EF4-FFF2-40B4-BE49-F238E27FC236}">
                <a16:creationId xmlns:a16="http://schemas.microsoft.com/office/drawing/2014/main" id="{4EAEB53B-0909-4453-855F-A9C66D5E9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67056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9079" name="Text Box 7">
            <a:extLst>
              <a:ext uri="{FF2B5EF4-FFF2-40B4-BE49-F238E27FC236}">
                <a16:creationId xmlns:a16="http://schemas.microsoft.com/office/drawing/2014/main" id="{6D10178C-62B1-4E6B-986F-242884D73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62200"/>
            <a:ext cx="7620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PR" altLang="en-US" sz="27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Ligamentos: </a:t>
            </a:r>
          </a:p>
          <a:p>
            <a:pPr eaLnBrk="0" hangingPunct="0">
              <a:lnSpc>
                <a:spcPct val="90000"/>
              </a:lnSpc>
            </a:pPr>
            <a:r>
              <a:rPr lang="es-PR" altLang="en-US" sz="2700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! Compara !</a:t>
            </a:r>
            <a:endParaRPr lang="es-PR" altLang="en-US" sz="38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179080" name="Line 8">
            <a:extLst>
              <a:ext uri="{FF2B5EF4-FFF2-40B4-BE49-F238E27FC236}">
                <a16:creationId xmlns:a16="http://schemas.microsoft.com/office/drawing/2014/main" id="{D0C73B14-CB4F-4C1C-BB64-70165325E7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518160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22" name="Text Box 2">
            <a:extLst>
              <a:ext uri="{FF2B5EF4-FFF2-40B4-BE49-F238E27FC236}">
                <a16:creationId xmlns:a16="http://schemas.microsoft.com/office/drawing/2014/main" id="{A611CCB1-96AC-476F-A880-3628F4107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" y="60325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81123" name="Rectangle 3">
            <a:extLst>
              <a:ext uri="{FF2B5EF4-FFF2-40B4-BE49-F238E27FC236}">
                <a16:creationId xmlns:a16="http://schemas.microsoft.com/office/drawing/2014/main" id="{E539D4A9-AAF6-4C4F-A1A7-05CD98B0B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81124" name="Text Box 4">
            <a:extLst>
              <a:ext uri="{FF2B5EF4-FFF2-40B4-BE49-F238E27FC236}">
                <a16:creationId xmlns:a16="http://schemas.microsoft.com/office/drawing/2014/main" id="{573C002E-AE80-443B-8E78-BFCEEB9BC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95400"/>
            <a:ext cx="45720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PALPACIÓN</a:t>
            </a:r>
          </a:p>
        </p:txBody>
      </p:sp>
      <p:sp>
        <p:nvSpPr>
          <p:cNvPr id="2181125" name="Text Box 5">
            <a:extLst>
              <a:ext uri="{FF2B5EF4-FFF2-40B4-BE49-F238E27FC236}">
                <a16:creationId xmlns:a16="http://schemas.microsoft.com/office/drawing/2014/main" id="{4B5E63CB-E404-46A2-94C9-7002580E2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807720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Arco de movimiento pasivo – </a:t>
            </a:r>
            <a:r>
              <a:rPr lang="es-PR" altLang="en-US" sz="2700" i="1">
                <a:latin typeface="Times New Roman" panose="02020603050405020304" pitchFamily="18" charset="0"/>
              </a:rPr>
              <a:t>Cotejar</a:t>
            </a:r>
          </a:p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2700" i="1">
                <a:latin typeface="Times New Roman" panose="02020603050405020304" pitchFamily="18" charset="0"/>
              </a:rPr>
              <a:t>     ligamentos al eliminar la participación muscular</a:t>
            </a:r>
          </a:p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Cotejar la cápsula articular </a:t>
            </a:r>
            <a:r>
              <a:rPr lang="es-PR" altLang="en-US" sz="2700" i="1">
                <a:latin typeface="Times New Roman" panose="02020603050405020304" pitchFamily="18" charset="0"/>
              </a:rPr>
              <a:t>– Edema</a:t>
            </a:r>
          </a:p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 i="1">
                <a:latin typeface="Times New Roman" panose="02020603050405020304" pitchFamily="18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Pruebas Clínicas Específicas</a:t>
            </a:r>
          </a:p>
          <a:p>
            <a:pPr algn="l" eaLnBrk="0" hangingPunc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s-PR" altLang="en-US" sz="2700">
              <a:latin typeface="Times New Roman" panose="02020603050405020304" pitchFamily="18" charset="0"/>
            </a:endParaRPr>
          </a:p>
        </p:txBody>
      </p:sp>
      <p:sp>
        <p:nvSpPr>
          <p:cNvPr id="2181126" name="Oval 6">
            <a:extLst>
              <a:ext uri="{FF2B5EF4-FFF2-40B4-BE49-F238E27FC236}">
                <a16:creationId xmlns:a16="http://schemas.microsoft.com/office/drawing/2014/main" id="{E56503BE-5757-4FB0-AEC3-F502CC16B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67056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27" name="Text Box 7">
            <a:extLst>
              <a:ext uri="{FF2B5EF4-FFF2-40B4-BE49-F238E27FC236}">
                <a16:creationId xmlns:a16="http://schemas.microsoft.com/office/drawing/2014/main" id="{1BC1D446-CA08-4643-A874-4E131862E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62200"/>
            <a:ext cx="7620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PR" altLang="en-US" sz="27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Ligamentos: </a:t>
            </a:r>
          </a:p>
          <a:p>
            <a:pPr eaLnBrk="0" hangingPunct="0">
              <a:lnSpc>
                <a:spcPct val="90000"/>
              </a:lnSpc>
            </a:pPr>
            <a:r>
              <a:rPr lang="es-PR" altLang="en-US" sz="2700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! Compara !</a:t>
            </a:r>
            <a:endParaRPr lang="es-PR" altLang="en-US" sz="38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3178-92C0-448A-B655-DDA8CDFD10DB}"/>
              </a:ext>
            </a:extLst>
          </p:cNvPr>
          <p:cNvSpPr>
            <a:spLocks/>
          </p:cNvSpPr>
          <p:nvPr/>
        </p:nvSpPr>
        <p:spPr bwMode="auto">
          <a:xfrm>
            <a:off x="3492500" y="1198563"/>
            <a:ext cx="4752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PR" altLang="en-US" sz="5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</a:p>
        </p:txBody>
      </p:sp>
      <p:pic>
        <p:nvPicPr>
          <p:cNvPr id="1870879" name="Picture 31">
            <a:extLst>
              <a:ext uri="{FF2B5EF4-FFF2-40B4-BE49-F238E27FC236}">
                <a16:creationId xmlns:a16="http://schemas.microsoft.com/office/drawing/2014/main" id="{BB7CF0E7-FF7C-4F73-A3AD-F7BEFD25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432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0880" name="Text Box 32">
            <a:extLst>
              <a:ext uri="{FF2B5EF4-FFF2-40B4-BE49-F238E27FC236}">
                <a16:creationId xmlns:a16="http://schemas.microsoft.com/office/drawing/2014/main" id="{6F2609EE-E922-42C8-B4D2-2FA7A5BB9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781300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100">
                <a:latin typeface="Arial" panose="020B0604020202020204" pitchFamily="34" charset="0"/>
              </a:rPr>
              <a:t>Principios generales</a:t>
            </a:r>
          </a:p>
        </p:txBody>
      </p:sp>
      <p:pic>
        <p:nvPicPr>
          <p:cNvPr id="1870881" name="Picture 33">
            <a:extLst>
              <a:ext uri="{FF2B5EF4-FFF2-40B4-BE49-F238E27FC236}">
                <a16:creationId xmlns:a16="http://schemas.microsoft.com/office/drawing/2014/main" id="{10C006B8-FCA6-484E-8181-FD6F3299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30588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0882" name="Text Box 34">
            <a:extLst>
              <a:ext uri="{FF2B5EF4-FFF2-40B4-BE49-F238E27FC236}">
                <a16:creationId xmlns:a16="http://schemas.microsoft.com/office/drawing/2014/main" id="{C2A9EA4D-5F7B-4BF8-9DDB-70440FFB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357563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100">
                <a:latin typeface="Arial" panose="020B0604020202020204" pitchFamily="34" charset="0"/>
              </a:rPr>
              <a:t>Manejo de la lesión</a:t>
            </a:r>
          </a:p>
        </p:txBody>
      </p:sp>
      <p:pic>
        <p:nvPicPr>
          <p:cNvPr id="1870883" name="Picture 35">
            <a:extLst>
              <a:ext uri="{FF2B5EF4-FFF2-40B4-BE49-F238E27FC236}">
                <a16:creationId xmlns:a16="http://schemas.microsoft.com/office/drawing/2014/main" id="{A2DC7528-64AE-4B14-9248-2BF701AB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685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0884" name="Text Box 36">
            <a:extLst>
              <a:ext uri="{FF2B5EF4-FFF2-40B4-BE49-F238E27FC236}">
                <a16:creationId xmlns:a16="http://schemas.microsoft.com/office/drawing/2014/main" id="{379C5402-C832-4873-A259-894BFCF29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933825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100">
                <a:latin typeface="Arial" panose="020B0604020202020204" pitchFamily="34" charset="0"/>
              </a:rPr>
              <a:t>Clasificación de las lesiones deportivas</a:t>
            </a:r>
          </a:p>
        </p:txBody>
      </p:sp>
      <p:pic>
        <p:nvPicPr>
          <p:cNvPr id="1870888" name="Picture 40">
            <a:extLst>
              <a:ext uri="{FF2B5EF4-FFF2-40B4-BE49-F238E27FC236}">
                <a16:creationId xmlns:a16="http://schemas.microsoft.com/office/drawing/2014/main" id="{EBFF76CA-6B23-404E-BFB0-01A3F65B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0889" name="Text Box 41">
            <a:extLst>
              <a:ext uri="{FF2B5EF4-FFF2-40B4-BE49-F238E27FC236}">
                <a16:creationId xmlns:a16="http://schemas.microsoft.com/office/drawing/2014/main" id="{25485E60-7B47-4E33-BC85-C880AA15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595813"/>
            <a:ext cx="76311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3100">
                <a:latin typeface="Arial" panose="020B0604020202020204" pitchFamily="34" charset="0"/>
              </a:rPr>
              <a:t>Prevalencia de lesiones en el deporte</a:t>
            </a:r>
          </a:p>
        </p:txBody>
      </p:sp>
      <p:pic>
        <p:nvPicPr>
          <p:cNvPr id="1870894" name="Picture 46">
            <a:extLst>
              <a:ext uri="{FF2B5EF4-FFF2-40B4-BE49-F238E27FC236}">
                <a16:creationId xmlns:a16="http://schemas.microsoft.com/office/drawing/2014/main" id="{5BC50369-21AE-47AE-909D-F964E39B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0413"/>
            <a:ext cx="2735262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0895" name="Picture 47">
            <a:extLst>
              <a:ext uri="{FF2B5EF4-FFF2-40B4-BE49-F238E27FC236}">
                <a16:creationId xmlns:a16="http://schemas.microsoft.com/office/drawing/2014/main" id="{74698592-2FC8-4245-85D4-A9020F6B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157788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0896" name="Text Box 48">
            <a:extLst>
              <a:ext uri="{FF2B5EF4-FFF2-40B4-BE49-F238E27FC236}">
                <a16:creationId xmlns:a16="http://schemas.microsoft.com/office/drawing/2014/main" id="{30CFCC2D-FFAD-49F3-92A0-0194474A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5172075"/>
            <a:ext cx="76311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3100">
                <a:latin typeface="Arial" panose="020B0604020202020204" pitchFamily="34" charset="0"/>
              </a:rPr>
              <a:t>Plan de acción de emergencia</a:t>
            </a:r>
          </a:p>
        </p:txBody>
      </p:sp>
      <p:pic>
        <p:nvPicPr>
          <p:cNvPr id="1870897" name="Picture 49">
            <a:extLst>
              <a:ext uri="{FF2B5EF4-FFF2-40B4-BE49-F238E27FC236}">
                <a16:creationId xmlns:a16="http://schemas.microsoft.com/office/drawing/2014/main" id="{1DF50DFB-C54F-4F26-B7D6-6E9544655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75310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0898" name="Text Box 50">
            <a:extLst>
              <a:ext uri="{FF2B5EF4-FFF2-40B4-BE49-F238E27FC236}">
                <a16:creationId xmlns:a16="http://schemas.microsoft.com/office/drawing/2014/main" id="{71CE7C21-02BF-4DD4-9255-D1522814E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5767388"/>
            <a:ext cx="76311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3100">
                <a:latin typeface="Arial" panose="020B0604020202020204" pitchFamily="34" charset="0"/>
              </a:rPr>
              <a:t>Clasificación de las lesiones tisulares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170" name="Text Box 2">
            <a:extLst>
              <a:ext uri="{FF2B5EF4-FFF2-40B4-BE49-F238E27FC236}">
                <a16:creationId xmlns:a16="http://schemas.microsoft.com/office/drawing/2014/main" id="{9B206A59-1028-40A5-86A2-77B1067EF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545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83171" name="Rectangle 3">
            <a:extLst>
              <a:ext uri="{FF2B5EF4-FFF2-40B4-BE49-F238E27FC236}">
                <a16:creationId xmlns:a16="http://schemas.microsoft.com/office/drawing/2014/main" id="{AB84F7D6-4F09-4D5E-BDF9-1B9C26F98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295400"/>
            <a:ext cx="2209800" cy="457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83172" name="Text Box 4">
            <a:extLst>
              <a:ext uri="{FF2B5EF4-FFF2-40B4-BE49-F238E27FC236}">
                <a16:creationId xmlns:a16="http://schemas.microsoft.com/office/drawing/2014/main" id="{50B89F32-5C43-4302-8235-02375612A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219200"/>
            <a:ext cx="2209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25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PALPACIÓN</a:t>
            </a:r>
          </a:p>
        </p:txBody>
      </p:sp>
      <p:sp>
        <p:nvSpPr>
          <p:cNvPr id="2183173" name="Text Box 5">
            <a:extLst>
              <a:ext uri="{FF2B5EF4-FFF2-40B4-BE49-F238E27FC236}">
                <a16:creationId xmlns:a16="http://schemas.microsoft.com/office/drawing/2014/main" id="{8B6A9555-7908-4A27-9FC5-68A657E4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84338"/>
            <a:ext cx="8077200" cy="52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</a:t>
            </a:r>
            <a:r>
              <a:rPr lang="es-PR" altLang="en-US" sz="2400">
                <a:latin typeface="Arial" panose="020B0604020202020204" pitchFamily="34" charset="0"/>
              </a:rPr>
              <a:t>Prueba de Cybex – </a:t>
            </a:r>
            <a:r>
              <a:rPr lang="es-PR" altLang="en-US" sz="2400" i="1">
                <a:latin typeface="Times New Roman" panose="02020603050405020304" pitchFamily="18" charset="0"/>
              </a:rPr>
              <a:t>Medir la fortaleza y debilidad</a:t>
            </a:r>
          </a:p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2400" i="1">
                <a:latin typeface="Times New Roman" panose="02020603050405020304" pitchFamily="18" charset="0"/>
              </a:rPr>
              <a:t>    muscular</a:t>
            </a:r>
          </a:p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400">
                <a:latin typeface="Arial" panose="020B0604020202020204" pitchFamily="34" charset="0"/>
              </a:rPr>
              <a:t> Palpar Músculos: </a:t>
            </a:r>
          </a:p>
          <a:p>
            <a:pPr lvl="1" algn="l" eaLnBrk="0" hangingPunct="0">
              <a:buClr>
                <a:schemeClr val="tx2"/>
              </a:buClr>
              <a:buFontTx/>
              <a:buChar char="o"/>
            </a:pPr>
            <a:r>
              <a:rPr lang="es-PR" altLang="en-US" sz="2400">
                <a:latin typeface="Arial" panose="020B0604020202020204" pitchFamily="34" charset="0"/>
              </a:rPr>
              <a:t> </a:t>
            </a:r>
            <a:r>
              <a:rPr lang="es-PR" altLang="en-US" sz="2400">
                <a:latin typeface="Times New Roman" panose="02020603050405020304" pitchFamily="18" charset="0"/>
              </a:rPr>
              <a:t>Camina dedos hacia arriba del músculo</a:t>
            </a:r>
          </a:p>
          <a:p>
            <a:pPr lvl="1" algn="l" eaLnBrk="0" hangingPunct="0">
              <a:buClr>
                <a:schemeClr val="tx2"/>
              </a:buClr>
              <a:buFontTx/>
              <a:buChar char="o"/>
            </a:pPr>
            <a:r>
              <a:rPr lang="es-PR" altLang="en-US" sz="2400" i="1">
                <a:latin typeface="Arial" panose="020B0604020202020204" pitchFamily="34" charset="0"/>
              </a:rPr>
              <a:t> </a:t>
            </a:r>
            <a:r>
              <a:rPr lang="es-PR" altLang="en-US" sz="2400">
                <a:latin typeface="Times New Roman" panose="02020603050405020304" pitchFamily="18" charset="0"/>
              </a:rPr>
              <a:t>Palpar – </a:t>
            </a:r>
            <a:r>
              <a:rPr lang="es-PR" altLang="en-US" sz="2400" i="1">
                <a:latin typeface="Times New Roman" panose="02020603050405020304" pitchFamily="18" charset="0"/>
              </a:rPr>
              <a:t>Origen e insersión</a:t>
            </a:r>
            <a:endParaRPr lang="es-PR" altLang="en-US" sz="2400">
              <a:latin typeface="Times New Roman" panose="02020603050405020304" pitchFamily="18" charset="0"/>
            </a:endParaRPr>
          </a:p>
          <a:p>
            <a:pPr lvl="1" algn="l" eaLnBrk="0" hangingPunct="0">
              <a:buClr>
                <a:schemeClr val="tx2"/>
              </a:buClr>
              <a:buFontTx/>
              <a:buChar char="o"/>
            </a:pPr>
            <a:r>
              <a:rPr lang="es-PR" altLang="en-US" sz="2400">
                <a:latin typeface="Times New Roman" panose="02020603050405020304" pitchFamily="18" charset="0"/>
              </a:rPr>
              <a:t> Fijarse en:</a:t>
            </a:r>
          </a:p>
          <a:p>
            <a:pPr lvl="2" algn="l" eaLnBrk="0" hangingPunct="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400" i="1">
                <a:latin typeface="Arial" panose="020B0604020202020204" pitchFamily="34" charset="0"/>
              </a:rPr>
              <a:t> </a:t>
            </a:r>
            <a:r>
              <a:rPr lang="es-PR" altLang="en-US" sz="2400" i="1" u="sng">
                <a:latin typeface="Times New Roman" panose="02020603050405020304" pitchFamily="18" charset="0"/>
              </a:rPr>
              <a:t>Depresiones</a:t>
            </a:r>
            <a:r>
              <a:rPr lang="es-PR" altLang="en-US" sz="2400" i="1">
                <a:latin typeface="Times New Roman" panose="02020603050405020304" pitchFamily="18" charset="0"/>
              </a:rPr>
              <a:t> – Fibras desgarradas</a:t>
            </a:r>
          </a:p>
          <a:p>
            <a:pPr lvl="2" algn="l" eaLnBrk="0" hangingPunct="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400" i="1">
                <a:latin typeface="Times New Roman" panose="02020603050405020304" pitchFamily="18" charset="0"/>
              </a:rPr>
              <a:t> </a:t>
            </a:r>
            <a:r>
              <a:rPr lang="es-PR" altLang="en-US" sz="2400" i="1" u="sng">
                <a:latin typeface="Times New Roman" panose="02020603050405020304" pitchFamily="18" charset="0"/>
              </a:rPr>
              <a:t>Regiones elevadas</a:t>
            </a:r>
            <a:r>
              <a:rPr lang="es-PR" altLang="en-US" sz="2400" i="1">
                <a:latin typeface="Times New Roman" panose="02020603050405020304" pitchFamily="18" charset="0"/>
              </a:rPr>
              <a:t> – Hematoma o Hinchazón</a:t>
            </a:r>
          </a:p>
          <a:p>
            <a:pPr lvl="2" algn="l" eaLnBrk="0" hangingPunct="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s-PR" altLang="en-US" sz="2400" i="1">
                <a:latin typeface="Times New Roman" panose="02020603050405020304" pitchFamily="18" charset="0"/>
              </a:rPr>
              <a:t> </a:t>
            </a:r>
            <a:r>
              <a:rPr lang="es-PR" altLang="en-US" sz="2400" i="1" u="sng">
                <a:latin typeface="Times New Roman" panose="02020603050405020304" pitchFamily="18" charset="0"/>
              </a:rPr>
              <a:t>Atrofia Muscular</a:t>
            </a:r>
            <a:r>
              <a:rPr lang="es-PR" altLang="en-US" sz="2400" i="1">
                <a:latin typeface="Times New Roman" panose="02020603050405020304" pitchFamily="18" charset="0"/>
              </a:rPr>
              <a:t> - Pérdida</a:t>
            </a:r>
          </a:p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400" i="1">
                <a:latin typeface="Arial" panose="020B0604020202020204" pitchFamily="34" charset="0"/>
              </a:rPr>
              <a:t> </a:t>
            </a:r>
            <a:r>
              <a:rPr lang="es-PR" altLang="en-US" sz="2400">
                <a:latin typeface="Arial" panose="020B0604020202020204" pitchFamily="34" charset="0"/>
              </a:rPr>
              <a:t>Arco de Movimiento:</a:t>
            </a:r>
          </a:p>
          <a:p>
            <a:pPr lvl="1" algn="l" eaLnBrk="0" hangingPunct="0">
              <a:buClr>
                <a:schemeClr val="tx2"/>
              </a:buClr>
              <a:buFontTx/>
              <a:buChar char="o"/>
            </a:pPr>
            <a:r>
              <a:rPr lang="es-PR" altLang="en-US" sz="2400">
                <a:latin typeface="Arial" panose="020B0604020202020204" pitchFamily="34" charset="0"/>
              </a:rPr>
              <a:t> </a:t>
            </a:r>
            <a:r>
              <a:rPr lang="es-PR" altLang="en-US" sz="2400">
                <a:latin typeface="Times New Roman" panose="02020603050405020304" pitchFamily="18" charset="0"/>
              </a:rPr>
              <a:t>Activo </a:t>
            </a:r>
          </a:p>
          <a:p>
            <a:pPr lvl="1" algn="l" eaLnBrk="0" hangingPunct="0">
              <a:buClr>
                <a:schemeClr val="tx2"/>
              </a:buClr>
              <a:buFontTx/>
              <a:buChar char="o"/>
            </a:pPr>
            <a:r>
              <a:rPr lang="es-PR" altLang="en-US" sz="2400">
                <a:latin typeface="Times New Roman" panose="02020603050405020304" pitchFamily="18" charset="0"/>
              </a:rPr>
              <a:t>  Pasivo</a:t>
            </a:r>
          </a:p>
          <a:p>
            <a:pPr lvl="1" algn="l" eaLnBrk="0" hangingPunct="0">
              <a:buClr>
                <a:schemeClr val="tx2"/>
              </a:buClr>
              <a:buFontTx/>
              <a:buChar char="o"/>
            </a:pPr>
            <a:r>
              <a:rPr lang="es-PR" altLang="en-US" sz="2400">
                <a:latin typeface="Times New Roman" panose="02020603050405020304" pitchFamily="18" charset="0"/>
              </a:rPr>
              <a:t>  Activo Resistivo – </a:t>
            </a:r>
            <a:r>
              <a:rPr lang="es-PR" altLang="en-US" sz="2400" i="1">
                <a:latin typeface="Times New Roman" panose="02020603050405020304" pitchFamily="18" charset="0"/>
              </a:rPr>
              <a:t>Prueba de fortaleza</a:t>
            </a:r>
          </a:p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None/>
            </a:pPr>
            <a:endParaRPr lang="es-PR" altLang="en-US" sz="2400">
              <a:latin typeface="Times New Roman" panose="02020603050405020304" pitchFamily="18" charset="0"/>
            </a:endParaRPr>
          </a:p>
        </p:txBody>
      </p:sp>
      <p:sp>
        <p:nvSpPr>
          <p:cNvPr id="2183174" name="Oval 6">
            <a:extLst>
              <a:ext uri="{FF2B5EF4-FFF2-40B4-BE49-F238E27FC236}">
                <a16:creationId xmlns:a16="http://schemas.microsoft.com/office/drawing/2014/main" id="{7242F1DC-B45D-47D3-8020-C5EC1CF37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223963"/>
            <a:ext cx="2743200" cy="533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3175" name="Text Box 7">
            <a:extLst>
              <a:ext uri="{FF2B5EF4-FFF2-40B4-BE49-F238E27FC236}">
                <a16:creationId xmlns:a16="http://schemas.microsoft.com/office/drawing/2014/main" id="{6D984466-7341-4908-9C2F-3B976562F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295400"/>
            <a:ext cx="1905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PR" altLang="en-US" sz="27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Músculos</a:t>
            </a:r>
          </a:p>
        </p:txBody>
      </p:sp>
      <p:sp>
        <p:nvSpPr>
          <p:cNvPr id="2183176" name="Text Box 8">
            <a:extLst>
              <a:ext uri="{FF2B5EF4-FFF2-40B4-BE49-F238E27FC236}">
                <a16:creationId xmlns:a16="http://schemas.microsoft.com/office/drawing/2014/main" id="{F20550C2-3C61-4241-B8A4-F700599C2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66800"/>
            <a:ext cx="685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PR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218" name="Text Box 2">
            <a:extLst>
              <a:ext uri="{FF2B5EF4-FFF2-40B4-BE49-F238E27FC236}">
                <a16:creationId xmlns:a16="http://schemas.microsoft.com/office/drawing/2014/main" id="{D891FB18-9CF4-460D-816B-D331E0692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6672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PLAN</a:t>
            </a:r>
          </a:p>
        </p:txBody>
      </p:sp>
      <p:sp>
        <p:nvSpPr>
          <p:cNvPr id="2185219" name="Rectangle 3">
            <a:extLst>
              <a:ext uri="{FF2B5EF4-FFF2-40B4-BE49-F238E27FC236}">
                <a16:creationId xmlns:a16="http://schemas.microsoft.com/office/drawing/2014/main" id="{BB69CFD6-4BD4-4BD4-AC9B-9D52D83D2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95400"/>
            <a:ext cx="4038600" cy="609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85220" name="Text Box 4">
            <a:extLst>
              <a:ext uri="{FF2B5EF4-FFF2-40B4-BE49-F238E27FC236}">
                <a16:creationId xmlns:a16="http://schemas.microsoft.com/office/drawing/2014/main" id="{AE97EFA4-C77B-4C86-96FE-E8C04F859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295400"/>
            <a:ext cx="51054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2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CUIDADO - </a:t>
            </a:r>
            <a:r>
              <a:rPr lang="es-PR" altLang="en-US" sz="2600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CRÓNICO</a:t>
            </a:r>
          </a:p>
        </p:txBody>
      </p:sp>
      <p:sp>
        <p:nvSpPr>
          <p:cNvPr id="2185221" name="Text Box 5">
            <a:extLst>
              <a:ext uri="{FF2B5EF4-FFF2-40B4-BE49-F238E27FC236}">
                <a16:creationId xmlns:a16="http://schemas.microsoft.com/office/drawing/2014/main" id="{77871D54-0E8D-4D7E-A42C-0A7541EF0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27225"/>
            <a:ext cx="79248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300">
                <a:latin typeface="Times New Roman" panose="02020603050405020304" pitchFamily="18" charset="0"/>
              </a:rPr>
              <a:t> </a:t>
            </a:r>
            <a:r>
              <a:rPr lang="es-PR" altLang="en-US" sz="2300">
                <a:latin typeface="Arial" panose="020B0604020202020204" pitchFamily="34" charset="0"/>
              </a:rPr>
              <a:t>Modalidad</a:t>
            </a:r>
          </a:p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300">
                <a:latin typeface="Arial" panose="020B0604020202020204" pitchFamily="34" charset="0"/>
              </a:rPr>
              <a:t> Vendaje</a:t>
            </a:r>
          </a:p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300">
                <a:latin typeface="Arial" panose="020B0604020202020204" pitchFamily="34" charset="0"/>
              </a:rPr>
              <a:t> Medicamentos</a:t>
            </a:r>
          </a:p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300">
                <a:latin typeface="Arial" panose="020B0604020202020204" pitchFamily="34" charset="0"/>
              </a:rPr>
              <a:t> Limitación de práctica</a:t>
            </a:r>
          </a:p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300">
                <a:latin typeface="Arial" panose="020B0604020202020204" pitchFamily="34" charset="0"/>
              </a:rPr>
              <a:t> Programa de rehabilitación</a:t>
            </a:r>
          </a:p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300">
                <a:latin typeface="Arial" panose="020B0604020202020204" pitchFamily="34" charset="0"/>
              </a:rPr>
              <a:t> Re-evaluación diaria:</a:t>
            </a:r>
          </a:p>
          <a:p>
            <a:pPr lvl="1" algn="l" eaLnBrk="0" hangingPunct="0">
              <a:buClr>
                <a:schemeClr val="tx2"/>
              </a:buClr>
              <a:buFontTx/>
              <a:buChar char="o"/>
            </a:pPr>
            <a:r>
              <a:rPr lang="es-PR" altLang="en-US" sz="2300">
                <a:latin typeface="Arial" panose="020B0604020202020204" pitchFamily="34" charset="0"/>
              </a:rPr>
              <a:t> </a:t>
            </a:r>
            <a:r>
              <a:rPr lang="es-PR" altLang="en-US" sz="2300">
                <a:latin typeface="Times New Roman" panose="02020603050405020304" pitchFamily="18" charset="0"/>
              </a:rPr>
              <a:t>Arco de movimiento</a:t>
            </a:r>
          </a:p>
          <a:p>
            <a:pPr lvl="1" algn="l" eaLnBrk="0" hangingPunct="0">
              <a:buClr>
                <a:schemeClr val="tx2"/>
              </a:buClr>
              <a:buFontTx/>
              <a:buChar char="o"/>
            </a:pPr>
            <a:r>
              <a:rPr lang="es-PR" altLang="en-US" sz="2300">
                <a:latin typeface="Times New Roman" panose="02020603050405020304" pitchFamily="18" charset="0"/>
              </a:rPr>
              <a:t> Área sensible al dolor</a:t>
            </a:r>
          </a:p>
          <a:p>
            <a:pPr lvl="1" algn="l" eaLnBrk="0" hangingPunct="0">
              <a:buClr>
                <a:schemeClr val="tx2"/>
              </a:buClr>
              <a:buFontTx/>
              <a:buChar char="o"/>
            </a:pPr>
            <a:r>
              <a:rPr lang="es-PR" altLang="en-US" sz="2300">
                <a:latin typeface="Times New Roman" panose="02020603050405020304" pitchFamily="18" charset="0"/>
              </a:rPr>
              <a:t> Hinchazón</a:t>
            </a:r>
          </a:p>
          <a:p>
            <a:pPr lvl="1" algn="l" eaLnBrk="0" hangingPunct="0">
              <a:buClr>
                <a:schemeClr val="tx2"/>
              </a:buClr>
              <a:buFontTx/>
              <a:buChar char="o"/>
            </a:pPr>
            <a:r>
              <a:rPr lang="es-PR" altLang="en-US" sz="2300">
                <a:latin typeface="Times New Roman" panose="02020603050405020304" pitchFamily="18" charset="0"/>
              </a:rPr>
              <a:t> Temperatura</a:t>
            </a:r>
          </a:p>
          <a:p>
            <a:pPr lvl="1" algn="l" eaLnBrk="0" hangingPunct="0">
              <a:buClr>
                <a:schemeClr val="tx2"/>
              </a:buClr>
              <a:buFontTx/>
              <a:buChar char="o"/>
            </a:pPr>
            <a:r>
              <a:rPr lang="es-PR" altLang="en-US" sz="2300">
                <a:latin typeface="Times New Roman" panose="02020603050405020304" pitchFamily="18" charset="0"/>
              </a:rPr>
              <a:t> Ajuste del plan de tratamiento</a:t>
            </a:r>
            <a:endParaRPr lang="es-PR" altLang="en-US" sz="2300">
              <a:latin typeface="Arial" panose="020B0604020202020204" pitchFamily="34" charset="0"/>
            </a:endParaRPr>
          </a:p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300">
                <a:latin typeface="Arial" panose="020B0604020202020204" pitchFamily="34" charset="0"/>
              </a:rPr>
              <a:t> Referido y fecha</a:t>
            </a:r>
          </a:p>
          <a:p>
            <a:pPr algn="l" eaLnBrk="0" hangingPunct="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300">
                <a:latin typeface="Arial" panose="020B0604020202020204" pitchFamily="34" charset="0"/>
              </a:rPr>
              <a:t> Pruebas Funcionales</a:t>
            </a:r>
            <a:endParaRPr lang="es-PR" altLang="en-US" sz="2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A08D-ED70-477B-AA70-CE6776CBF5CE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ERGOMETRÍA: </a:t>
            </a: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Diario Reflexivo*</a:t>
            </a:r>
          </a:p>
        </p:txBody>
      </p:sp>
      <p:sp>
        <p:nvSpPr>
          <p:cNvPr id="1855491" name="Text Box 3">
            <a:extLst>
              <a:ext uri="{FF2B5EF4-FFF2-40B4-BE49-F238E27FC236}">
                <a16:creationId xmlns:a16="http://schemas.microsoft.com/office/drawing/2014/main" id="{F05C09C7-9885-4D18-A6F5-FFE052173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003425"/>
            <a:ext cx="82804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¿Qué conceptos clarifiqué en la clase de</a:t>
            </a:r>
          </a:p>
          <a:p>
            <a:pPr eaLnBrk="0" hangingPunct="0"/>
            <a:r>
              <a:rPr lang="en-US" altLang="en-US" sz="2800">
                <a:latin typeface="Arial" panose="020B0604020202020204" pitchFamily="34" charset="0"/>
              </a:rPr>
              <a:t>    hoy?</a:t>
            </a:r>
          </a:p>
          <a:p>
            <a:pPr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2. ¿En cuáles de los conceptos discutidos yo tenía algún conocimiento?</a:t>
            </a:r>
          </a:p>
          <a:p>
            <a:pPr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en-US" altLang="en-US" sz="2800">
                <a:latin typeface="Arial" panose="020B0604020202020204" pitchFamily="34" charset="0"/>
              </a:rPr>
              <a:t>3. ¿Qué aspectos discutidos puedo aplicar a mi futura profesión y a la vida diaria?</a:t>
            </a:r>
          </a:p>
          <a:p>
            <a:pPr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4. ¿Qué otras estrategias de enseñanza pudieron utilizarse en la clase?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DAD31-766E-4B5E-979F-5A6A89D708BE}"/>
              </a:ext>
            </a:extLst>
          </p:cNvPr>
          <p:cNvSpPr>
            <a:spLocks/>
          </p:cNvSpPr>
          <p:nvPr/>
        </p:nvSpPr>
        <p:spPr bwMode="auto">
          <a:xfrm>
            <a:off x="0" y="83820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TASA METABÓLICA BASAL: </a:t>
            </a: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Ensayo Breve (One-Minute Paper)*</a:t>
            </a:r>
          </a:p>
        </p:txBody>
      </p:sp>
      <p:sp>
        <p:nvSpPr>
          <p:cNvPr id="1881091" name="Text Box 3">
            <a:extLst>
              <a:ext uri="{FF2B5EF4-FFF2-40B4-BE49-F238E27FC236}">
                <a16:creationId xmlns:a16="http://schemas.microsoft.com/office/drawing/2014/main" id="{5FCE250C-22DF-4311-906E-D9A854949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59025"/>
            <a:ext cx="8280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¿Cuál fue el punto más importante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    presentado en la clase de hoy?</a:t>
            </a:r>
          </a:p>
          <a:p>
            <a:pPr eaLnBrk="0" hangingPunct="0">
              <a:lnSpc>
                <a:spcPct val="9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</a:pPr>
            <a:r>
              <a:rPr lang="en-US" altLang="en-US" sz="2800">
                <a:latin typeface="Arial" panose="020B0604020202020204" pitchFamily="34" charset="0"/>
              </a:rPr>
              <a:t>2. ¿Qué preguntas sin contestar aún posees?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5C8A-5617-451B-8A3F-68332BD15219}"/>
              </a:ext>
            </a:extLst>
          </p:cNvPr>
          <p:cNvSpPr>
            <a:spLocks/>
          </p:cNvSpPr>
          <p:nvPr/>
        </p:nvSpPr>
        <p:spPr bwMode="auto">
          <a:xfrm>
            <a:off x="-36513" y="838200"/>
            <a:ext cx="9144001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ERGOMETRÍA: </a:t>
            </a: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El Punto más Confuso (Muddiest Point)*</a:t>
            </a:r>
          </a:p>
        </p:txBody>
      </p:sp>
      <p:sp>
        <p:nvSpPr>
          <p:cNvPr id="1846279" name="Text Box 7">
            <a:extLst>
              <a:ext uri="{FF2B5EF4-FFF2-40B4-BE49-F238E27FC236}">
                <a16:creationId xmlns:a16="http://schemas.microsoft.com/office/drawing/2014/main" id="{A500E7E9-6F34-4687-AFCB-C3A94E41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59025"/>
            <a:ext cx="82804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¿Qué conceptos, terminos u otro asunto, discutido en la clase fué el que usted menos comprendió?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2CF4-4930-4DAD-9AAC-A2DFF9304A83}"/>
              </a:ext>
            </a:extLst>
          </p:cNvPr>
          <p:cNvSpPr>
            <a:spLocks/>
          </p:cNvSpPr>
          <p:nvPr/>
        </p:nvSpPr>
        <p:spPr bwMode="auto">
          <a:xfrm>
            <a:off x="-36513" y="838200"/>
            <a:ext cx="91805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ENERGÍA Y UNIDADES DE MEDIDA:</a:t>
            </a:r>
            <a:b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 -</a:t>
            </a: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El Punto más Confuso (Muddiest Point)*</a:t>
            </a:r>
          </a:p>
        </p:txBody>
      </p:sp>
      <p:sp>
        <p:nvSpPr>
          <p:cNvPr id="1862661" name="Text Box 5">
            <a:extLst>
              <a:ext uri="{FF2B5EF4-FFF2-40B4-BE49-F238E27FC236}">
                <a16:creationId xmlns:a16="http://schemas.microsoft.com/office/drawing/2014/main" id="{85930C5F-C3B7-4AC5-8C9F-7CA74F37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89225"/>
            <a:ext cx="82804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¿Qué conceptos, terminos u otro asunto,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discutido bajo este tópico, fue el que usted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menos comprendió?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6652-71BE-4E3F-A047-4B98CE12BCE6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BIOENERGÉTICA: </a:t>
            </a: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  <p:sp>
        <p:nvSpPr>
          <p:cNvPr id="1852419" name="Text Box 3">
            <a:extLst>
              <a:ext uri="{FF2B5EF4-FFF2-40B4-BE49-F238E27FC236}">
                <a16:creationId xmlns:a16="http://schemas.microsoft.com/office/drawing/2014/main" id="{7B7B4BED-2B39-49F3-8AC0-24AE7B55C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4375"/>
            <a:ext cx="82804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3100">
                <a:latin typeface="Arial" panose="020B0604020202020204" pitchFamily="34" charset="0"/>
              </a:rPr>
              <a:t>Fundamentado en la presentación del video anterior, mencione trés términos, palabras o frases que puedan surgir de su pensamiento al ver tal película. Tienen 3 minutos para completar esta actividad:</a:t>
            </a:r>
          </a:p>
          <a:p>
            <a:pPr algn="l" eaLnBrk="0" hangingPunct="0">
              <a:lnSpc>
                <a:spcPct val="90000"/>
              </a:lnSpc>
            </a:pPr>
            <a:endParaRPr lang="en-US" altLang="en-US" sz="31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90000"/>
              </a:lnSpc>
            </a:pPr>
            <a:r>
              <a:rPr lang="en-US" altLang="en-US" sz="3100">
                <a:latin typeface="Arial" panose="020B0604020202020204" pitchFamily="34" charset="0"/>
              </a:rPr>
              <a:t>1.</a:t>
            </a:r>
          </a:p>
          <a:p>
            <a:pPr algn="l" eaLnBrk="0" hangingPunct="0">
              <a:lnSpc>
                <a:spcPct val="70000"/>
              </a:lnSpc>
            </a:pPr>
            <a:endParaRPr lang="en-US" altLang="en-US" sz="31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n-US" sz="3100">
                <a:latin typeface="Arial" panose="020B0604020202020204" pitchFamily="34" charset="0"/>
              </a:rPr>
              <a:t>2.</a:t>
            </a:r>
          </a:p>
          <a:p>
            <a:pPr algn="l" eaLnBrk="0" hangingPunct="0">
              <a:lnSpc>
                <a:spcPct val="70000"/>
              </a:lnSpc>
            </a:pPr>
            <a:endParaRPr lang="en-US" altLang="en-US" sz="31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n-US" sz="3100">
                <a:latin typeface="Arial" panose="020B0604020202020204" pitchFamily="34" charset="0"/>
              </a:rPr>
              <a:t>3.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4" name="Text Box 4">
            <a:extLst>
              <a:ext uri="{FF2B5EF4-FFF2-40B4-BE49-F238E27FC236}">
                <a16:creationId xmlns:a16="http://schemas.microsoft.com/office/drawing/2014/main" id="{61323797-8C5A-4BC4-B151-7FDB3BE92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8213"/>
            <a:ext cx="8640763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Haga una lista de los conceptos que usted encuentra difícil de entender.</a:t>
            </a: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Discuta estos términos con su compañero de clase al lado de usted.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174F9-53F7-4991-957F-454919E71FBE}"/>
              </a:ext>
            </a:extLst>
          </p:cNvPr>
          <p:cNvSpPr>
            <a:spLocks/>
          </p:cNvSpPr>
          <p:nvPr/>
        </p:nvSpPr>
        <p:spPr bwMode="auto">
          <a:xfrm>
            <a:off x="-36513" y="836613"/>
            <a:ext cx="91805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CALORIMETRÍA: </a:t>
            </a: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615" name="Text Box 7">
            <a:extLst>
              <a:ext uri="{FF2B5EF4-FFF2-40B4-BE49-F238E27FC236}">
                <a16:creationId xmlns:a16="http://schemas.microsoft.com/office/drawing/2014/main" id="{ED9EEE83-C801-4DE6-BBCF-9063BF14D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9138"/>
            <a:ext cx="82804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¿Qué conceptos sobre el tópico de espirometría en circuito abierto no se encuentra claro?</a:t>
            </a: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¿Qué conceptos sobre el tópico de espirometría en circuito abierto entiendes bastante bien?</a:t>
            </a: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Del tópico de espirometría en circuito abierto, ¿qué conceptos tienes la necesidad de que se vuelva a discutir?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01FE-FF5E-4594-BD44-B754799F3296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ESPIROMETRÍA EN CIRCUITO ABIERTO</a:t>
            </a:r>
            <a:br>
              <a:rPr lang="es-PR" altLang="en-US" sz="2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* </a:t>
            </a:r>
            <a:r>
              <a:rPr lang="es-PR" altLang="en-US" sz="2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AVALÚO: Punto más Nebuloso o más Claro *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1B4A-7DD5-49EF-B089-6CCD13518AB6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ESPIROMETRÍA EN CIRCUITO ABIERTO:</a:t>
            </a:r>
            <a:b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 - Autoreflexión</a:t>
            </a:r>
          </a:p>
        </p:txBody>
      </p:sp>
      <p:sp>
        <p:nvSpPr>
          <p:cNvPr id="1848325" name="Text Box 5">
            <a:extLst>
              <a:ext uri="{FF2B5EF4-FFF2-40B4-BE49-F238E27FC236}">
                <a16:creationId xmlns:a16="http://schemas.microsoft.com/office/drawing/2014/main" id="{AEDB530F-6F32-42E6-988C-C29A267E9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82763"/>
            <a:ext cx="8208963" cy="474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</a:rPr>
              <a:t>¿Cuál fue el punto más importante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    presentado bajo el tópico de espirometría en circuito abierto?</a:t>
            </a:r>
          </a:p>
          <a:p>
            <a:pPr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</a:pPr>
            <a:r>
              <a:rPr lang="en-US" altLang="en-US" sz="2800">
                <a:latin typeface="Arial" panose="020B0604020202020204" pitchFamily="34" charset="0"/>
              </a:rPr>
              <a:t>2. ¿Qué preguntas sin contestar aún posees?</a:t>
            </a:r>
          </a:p>
          <a:p>
            <a:pPr eaLnBrk="0" hangingPunct="0">
              <a:lnSpc>
                <a:spcPct val="70000"/>
              </a:lnSpc>
            </a:pPr>
            <a:endParaRPr lang="en-US" altLang="en-US"/>
          </a:p>
          <a:p>
            <a:pPr eaLnBrk="0" hangingPunct="0">
              <a:lnSpc>
                <a:spcPct val="70000"/>
              </a:lnSpc>
            </a:pPr>
            <a:endParaRPr lang="en-US" altLang="en-US"/>
          </a:p>
          <a:p>
            <a:pPr eaLnBrk="0" hangingPunct="0">
              <a:lnSpc>
                <a:spcPct val="80000"/>
              </a:lnSpc>
              <a:buFontTx/>
              <a:buAutoNum type="arabicPeriod" startAt="3"/>
            </a:pPr>
            <a:r>
              <a:rPr lang="en-US" altLang="en-US" sz="2800">
                <a:latin typeface="Arial" panose="020B0604020202020204" pitchFamily="34" charset="0"/>
              </a:rPr>
              <a:t>¿Qué conceptos sobre el tópico de espirometría en circuito abierto entiendes bastante bien?</a:t>
            </a:r>
          </a:p>
          <a:p>
            <a:pPr eaLnBrk="0" hangingPunct="0">
              <a:lnSpc>
                <a:spcPct val="70000"/>
              </a:lnSpc>
              <a:buFontTx/>
              <a:buAutoNum type="arabicPeriod" startAt="3"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  <a:buFontTx/>
              <a:buAutoNum type="arabicPeriod" startAt="3"/>
            </a:pPr>
            <a:r>
              <a:rPr lang="en-US" altLang="en-US" sz="2800">
                <a:latin typeface="Arial" panose="020B0604020202020204" pitchFamily="34" charset="0"/>
              </a:rPr>
              <a:t>Del tópico de espirometría en circuito</a:t>
            </a:r>
          </a:p>
          <a:p>
            <a:r>
              <a:rPr lang="en-US" altLang="en-US" sz="2800">
                <a:latin typeface="Arial" panose="020B0604020202020204" pitchFamily="34" charset="0"/>
              </a:rPr>
              <a:t>   abierto, ¿qué conceptos tienes la necesidad</a:t>
            </a:r>
          </a:p>
          <a:p>
            <a:r>
              <a:rPr lang="en-US" altLang="en-US" sz="2800">
                <a:latin typeface="Arial" panose="020B0604020202020204" pitchFamily="34" charset="0"/>
              </a:rPr>
              <a:t>   de que se vuelva a discutir?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96E9-9B42-48DF-9BF6-5840E91C23CD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CALORIMETRÍA: </a:t>
            </a: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Reacción Escrita Inmediata (REI)*</a:t>
            </a:r>
          </a:p>
        </p:txBody>
      </p:sp>
      <p:sp>
        <p:nvSpPr>
          <p:cNvPr id="1949699" name="Text Box 3">
            <a:extLst>
              <a:ext uri="{FF2B5EF4-FFF2-40B4-BE49-F238E27FC236}">
                <a16:creationId xmlns:a16="http://schemas.microsoft.com/office/drawing/2014/main" id="{37E5583E-D8EC-42AA-B481-1B52D0C8E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44675"/>
            <a:ext cx="82804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</a:rPr>
              <a:t>1. Algo nuevo que aprendí hoy es…</a:t>
            </a:r>
          </a:p>
          <a:p>
            <a:pPr algn="l"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n-US" sz="2800">
                <a:latin typeface="Arial" panose="020B0604020202020204" pitchFamily="34" charset="0"/>
              </a:rPr>
              <a:t>2. Ya sabía…</a:t>
            </a:r>
          </a:p>
          <a:p>
            <a:pPr algn="l"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n-US" sz="2800">
                <a:latin typeface="Arial" panose="020B0604020202020204" pitchFamily="34" charset="0"/>
              </a:rPr>
              <a:t>3. Se me hizo difícil entender…</a:t>
            </a:r>
          </a:p>
          <a:p>
            <a:pPr algn="l"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n-US" sz="2800">
                <a:latin typeface="Arial" panose="020B0604020202020204" pitchFamily="34" charset="0"/>
              </a:rPr>
              <a:t>4. Lo más que me gustó fue…</a:t>
            </a:r>
          </a:p>
          <a:p>
            <a:pPr algn="l"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n-US" sz="2800">
                <a:latin typeface="Arial" panose="020B0604020202020204" pitchFamily="34" charset="0"/>
              </a:rPr>
              <a:t>5. Lo menos que me gustó fue…</a:t>
            </a:r>
          </a:p>
          <a:p>
            <a:pPr algn="l"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n-US" sz="2800">
                <a:latin typeface="Arial" panose="020B0604020202020204" pitchFamily="34" charset="0"/>
              </a:rPr>
              <a:t>6. Deseo aprender más sobre…</a:t>
            </a:r>
          </a:p>
          <a:p>
            <a:pPr algn="l"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n-US" sz="2800">
                <a:latin typeface="Arial" panose="020B0604020202020204" pitchFamily="34" charset="0"/>
              </a:rPr>
              <a:t>7. De lo que aprendí, lo podría aplicar en…</a:t>
            </a:r>
          </a:p>
          <a:p>
            <a:pPr algn="l" eaLnBrk="0" hangingPunct="0">
              <a:lnSpc>
                <a:spcPct val="70000"/>
              </a:lnSpc>
            </a:pPr>
            <a:endParaRPr lang="en-US" altLang="en-US" sz="2800">
              <a:latin typeface="Arial" panose="020B0604020202020204" pitchFamily="34" charset="0"/>
            </a:endParaRPr>
          </a:p>
          <a:p>
            <a:pPr algn="l" eaLnBrk="0" hangingPunct="0">
              <a:lnSpc>
                <a:spcPct val="70000"/>
              </a:lnSpc>
            </a:pPr>
            <a:r>
              <a:rPr lang="en-US" altLang="en-US" sz="2800">
                <a:latin typeface="Arial" panose="020B0604020202020204" pitchFamily="34" charset="0"/>
              </a:rPr>
              <a:t>8. La próxima clase debe iniciarse repasando…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4946" name="Picture 2">
            <a:extLst>
              <a:ext uri="{FF2B5EF4-FFF2-40B4-BE49-F238E27FC236}">
                <a16:creationId xmlns:a16="http://schemas.microsoft.com/office/drawing/2014/main" id="{4D1E62EB-6A05-45ED-81AF-5FE25E92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20725"/>
            <a:ext cx="7488238" cy="57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042" name="Text Box 2">
            <a:extLst>
              <a:ext uri="{FF2B5EF4-FFF2-40B4-BE49-F238E27FC236}">
                <a16:creationId xmlns:a16="http://schemas.microsoft.com/office/drawing/2014/main" id="{141771AC-968D-4EEC-A31D-EA589A8DB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87413"/>
            <a:ext cx="82804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Dibuje sobre estos cuerpos celulares, que tú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piensas es el largo y cantidad de dendritas tú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posees ahora para los conceptos discutidos en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la clase de hoy.  ¿Porqué tú crees tu tienes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>
                <a:latin typeface="Arial" panose="020B0604020202020204" pitchFamily="34" charset="0"/>
              </a:rPr>
              <a:t>esta longitud y cantidad de dendritas.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879043" name="Oval 3">
            <a:extLst>
              <a:ext uri="{FF2B5EF4-FFF2-40B4-BE49-F238E27FC236}">
                <a16:creationId xmlns:a16="http://schemas.microsoft.com/office/drawing/2014/main" id="{A3CDF6FE-F581-4EC3-BD87-3BAB8F810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7179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044" name="Oval 4">
            <a:extLst>
              <a:ext uri="{FF2B5EF4-FFF2-40B4-BE49-F238E27FC236}">
                <a16:creationId xmlns:a16="http://schemas.microsoft.com/office/drawing/2014/main" id="{00F2ADC2-A859-43E5-A899-45468A8CF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0863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045" name="Oval 5">
            <a:extLst>
              <a:ext uri="{FF2B5EF4-FFF2-40B4-BE49-F238E27FC236}">
                <a16:creationId xmlns:a16="http://schemas.microsoft.com/office/drawing/2014/main" id="{3024E0F8-B5B3-4D66-AF72-13B216B6B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3656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046" name="Oval 6">
            <a:extLst>
              <a:ext uri="{FF2B5EF4-FFF2-40B4-BE49-F238E27FC236}">
                <a16:creationId xmlns:a16="http://schemas.microsoft.com/office/drawing/2014/main" id="{CA323B47-3534-44A3-B10C-E4F63D591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33575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047" name="Oval 7">
            <a:extLst>
              <a:ext uri="{FF2B5EF4-FFF2-40B4-BE49-F238E27FC236}">
                <a16:creationId xmlns:a16="http://schemas.microsoft.com/office/drawing/2014/main" id="{DF5C088C-FD83-4511-A5B0-A719D7E43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4305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048" name="Oval 8">
            <a:extLst>
              <a:ext uri="{FF2B5EF4-FFF2-40B4-BE49-F238E27FC236}">
                <a16:creationId xmlns:a16="http://schemas.microsoft.com/office/drawing/2014/main" id="{DB6DC356-91D9-405F-BDB9-E22AB5C7A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53022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E16F-646C-44D1-AA56-FD5DFA46C405}"/>
              </a:ext>
            </a:extLst>
          </p:cNvPr>
          <p:cNvSpPr>
            <a:spLocks/>
          </p:cNvSpPr>
          <p:nvPr/>
        </p:nvSpPr>
        <p:spPr bwMode="auto">
          <a:xfrm>
            <a:off x="107950" y="619125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n-US" sz="8100" b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  <a:endParaRPr lang="es-PR" altLang="en-US" sz="8100" b="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D13E-601E-4523-97B9-9F82E077DC47}"/>
              </a:ext>
            </a:extLst>
          </p:cNvPr>
          <p:cNvSpPr>
            <a:spLocks/>
          </p:cNvSpPr>
          <p:nvPr/>
        </p:nvSpPr>
        <p:spPr bwMode="auto">
          <a:xfrm>
            <a:off x="107950" y="619125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n-US" sz="8100" b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n-US" sz="8100" b="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970" name="Text Box 2">
            <a:extLst>
              <a:ext uri="{FF2B5EF4-FFF2-40B4-BE49-F238E27FC236}">
                <a16:creationId xmlns:a16="http://schemas.microsoft.com/office/drawing/2014/main" id="{34D644C7-EBF4-4678-AB8C-5BD632C2F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6256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PRIMARIA</a:t>
            </a:r>
          </a:p>
        </p:txBody>
      </p:sp>
      <p:sp>
        <p:nvSpPr>
          <p:cNvPr id="2131971" name="Rectangle 3">
            <a:extLst>
              <a:ext uri="{FF2B5EF4-FFF2-40B4-BE49-F238E27FC236}">
                <a16:creationId xmlns:a16="http://schemas.microsoft.com/office/drawing/2014/main" id="{8E75495D-67DB-47AD-A60B-E97DD0452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447800"/>
            <a:ext cx="5410200" cy="1066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31972" name="Text Box 4">
            <a:extLst>
              <a:ext uri="{FF2B5EF4-FFF2-40B4-BE49-F238E27FC236}">
                <a16:creationId xmlns:a16="http://schemas.microsoft.com/office/drawing/2014/main" id="{88960265-DF37-43A7-B5EA-FEE6AC72C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447800"/>
            <a:ext cx="3810000" cy="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CONCEPTO</a:t>
            </a:r>
          </a:p>
        </p:txBody>
      </p:sp>
      <p:sp>
        <p:nvSpPr>
          <p:cNvPr id="2131973" name="Text Box 5">
            <a:extLst>
              <a:ext uri="{FF2B5EF4-FFF2-40B4-BE49-F238E27FC236}">
                <a16:creationId xmlns:a16="http://schemas.microsoft.com/office/drawing/2014/main" id="{8B3941A2-98B2-4172-85A2-858A4BA6D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73914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4000">
                <a:latin typeface="Times New Roman" panose="02020603050405020304" pitchFamily="18" charset="0"/>
              </a:rPr>
              <a:t>Porción de la Evaluación que Determina la Presencia de Condiciones de Vida o Muerte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018" name="Text Box 2">
            <a:extLst>
              <a:ext uri="{FF2B5EF4-FFF2-40B4-BE49-F238E27FC236}">
                <a16:creationId xmlns:a16="http://schemas.microsoft.com/office/drawing/2014/main" id="{1F1513BB-33BA-40FD-88D3-34A622C3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63562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PRIMARIA</a:t>
            </a:r>
          </a:p>
        </p:txBody>
      </p:sp>
      <p:sp>
        <p:nvSpPr>
          <p:cNvPr id="2134019" name="Rectangle 3">
            <a:extLst>
              <a:ext uri="{FF2B5EF4-FFF2-40B4-BE49-F238E27FC236}">
                <a16:creationId xmlns:a16="http://schemas.microsoft.com/office/drawing/2014/main" id="{22457AE4-48CB-4EB5-A100-1C3B8F341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371600"/>
            <a:ext cx="5334000" cy="1143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34020" name="Text Box 4">
            <a:extLst>
              <a:ext uri="{FF2B5EF4-FFF2-40B4-BE49-F238E27FC236}">
                <a16:creationId xmlns:a16="http://schemas.microsoft.com/office/drawing/2014/main" id="{5FC7003A-810E-40B6-BA15-9D9F1029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371600"/>
            <a:ext cx="51054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CONDICIONES DE</a:t>
            </a:r>
          </a:p>
          <a:p>
            <a:pPr eaLnBrk="0" hangingPunct="0">
              <a:lnSpc>
                <a:spcPct val="120000"/>
              </a:lnSpc>
            </a:pPr>
            <a:r>
              <a:rPr lang="es-PR" alt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VIDA O MUERTE</a:t>
            </a:r>
          </a:p>
        </p:txBody>
      </p:sp>
      <p:sp>
        <p:nvSpPr>
          <p:cNvPr id="2134021" name="Text Box 5">
            <a:extLst>
              <a:ext uri="{FF2B5EF4-FFF2-40B4-BE49-F238E27FC236}">
                <a16:creationId xmlns:a16="http://schemas.microsoft.com/office/drawing/2014/main" id="{1055D984-2AFF-4996-9613-91DBD4B92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733800"/>
            <a:ext cx="79248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Times New Roman" panose="02020603050405020304" pitchFamily="18" charset="0"/>
              </a:rPr>
              <a:t> </a:t>
            </a:r>
            <a:r>
              <a:rPr lang="es-PR" altLang="en-US" sz="2700">
                <a:latin typeface="Arial" panose="020B0604020202020204" pitchFamily="34" charset="0"/>
              </a:rPr>
              <a:t>Paro respiratorio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Paro cardíaco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Hemorragias descontroladas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Shock severo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s-PR" altLang="en-US" sz="2700">
                <a:latin typeface="Arial" panose="020B0604020202020204" pitchFamily="34" charset="0"/>
              </a:rPr>
              <a:t> Traumas craneales que afectan el encéfalo</a:t>
            </a:r>
            <a:endParaRPr lang="es-PR" altLang="en-US" sz="27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066" name="Text Box 2">
            <a:extLst>
              <a:ext uri="{FF2B5EF4-FFF2-40B4-BE49-F238E27FC236}">
                <a16:creationId xmlns:a16="http://schemas.microsoft.com/office/drawing/2014/main" id="{1D263DFA-9C6E-4031-8E69-AAC1CA09C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798" y="520962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PRIMARIA</a:t>
            </a:r>
          </a:p>
        </p:txBody>
      </p:sp>
      <p:sp>
        <p:nvSpPr>
          <p:cNvPr id="2136067" name="Rectangle 3">
            <a:extLst>
              <a:ext uri="{FF2B5EF4-FFF2-40B4-BE49-F238E27FC236}">
                <a16:creationId xmlns:a16="http://schemas.microsoft.com/office/drawing/2014/main" id="{7F156A08-11D3-4A81-9DD9-7D9985DB1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295400"/>
            <a:ext cx="4876800" cy="1752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36068" name="Text Box 4">
            <a:extLst>
              <a:ext uri="{FF2B5EF4-FFF2-40B4-BE49-F238E27FC236}">
                <a16:creationId xmlns:a16="http://schemas.microsoft.com/office/drawing/2014/main" id="{59221CED-82BE-4783-9462-17742B698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95400"/>
            <a:ext cx="4572000" cy="52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PRIORIDADES A EVALUAR</a:t>
            </a:r>
          </a:p>
        </p:txBody>
      </p:sp>
      <p:sp>
        <p:nvSpPr>
          <p:cNvPr id="2136069" name="Text Box 5">
            <a:extLst>
              <a:ext uri="{FF2B5EF4-FFF2-40B4-BE49-F238E27FC236}">
                <a16:creationId xmlns:a16="http://schemas.microsoft.com/office/drawing/2014/main" id="{394841A6-6628-4480-B903-4A3E167A5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191000"/>
            <a:ext cx="79248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</a:t>
            </a:r>
            <a:r>
              <a:rPr lang="es-PR" altLang="en-US" sz="2700">
                <a:latin typeface="Arial" panose="020B0604020202020204" pitchFamily="34" charset="0"/>
              </a:rPr>
              <a:t>: Abrir Vías Respiratorias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s-PR" altLang="en-US" sz="2700">
                <a:latin typeface="Arial" panose="020B0604020202020204" pitchFamily="34" charset="0"/>
              </a:rPr>
              <a:t>: Boca: Determinar si Respira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es-PR" altLang="en-US" sz="2700">
                <a:latin typeface="Arial" panose="020B0604020202020204" pitchFamily="34" charset="0"/>
              </a:rPr>
              <a:t>: Circulación: Cotejar Pulso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</a:t>
            </a:r>
            <a:r>
              <a:rPr lang="es-PR" altLang="en-US" sz="2700">
                <a:latin typeface="Arial" panose="020B0604020202020204" pitchFamily="34" charset="0"/>
              </a:rPr>
              <a:t>: Hemorragia</a:t>
            </a:r>
          </a:p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</a:t>
            </a:r>
            <a:r>
              <a:rPr lang="es-PR" altLang="en-US" sz="2700">
                <a:latin typeface="Arial" panose="020B0604020202020204" pitchFamily="34" charset="0"/>
              </a:rPr>
              <a:t>: Shock</a:t>
            </a:r>
            <a:endParaRPr lang="es-PR" altLang="en-US" sz="2700">
              <a:latin typeface="Times New Roman" panose="02020603050405020304" pitchFamily="18" charset="0"/>
            </a:endParaRPr>
          </a:p>
        </p:txBody>
      </p:sp>
      <p:sp>
        <p:nvSpPr>
          <p:cNvPr id="2136070" name="WordArt 6">
            <a:extLst>
              <a:ext uri="{FF2B5EF4-FFF2-40B4-BE49-F238E27FC236}">
                <a16:creationId xmlns:a16="http://schemas.microsoft.com/office/drawing/2014/main" id="{0F1B6B9C-04A7-4E4C-98FF-CBCC97A680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404696">
            <a:off x="3422650" y="1981200"/>
            <a:ext cx="5338763" cy="992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6600"/>
              </a:contourClr>
            </a:sp3d>
          </a:bodyPr>
          <a:lstStyle/>
          <a:p>
            <a:r>
              <a:rPr lang="pt-BR" sz="3600" kern="10" spc="180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 B C H S</a:t>
            </a:r>
            <a:endParaRPr lang="en-US" sz="3600" kern="10" spc="180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5" name="Text Box 3">
            <a:extLst>
              <a:ext uri="{FF2B5EF4-FFF2-40B4-BE49-F238E27FC236}">
                <a16:creationId xmlns:a16="http://schemas.microsoft.com/office/drawing/2014/main" id="{10E77975-39CD-456F-974B-B92C11DD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57785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38116" name="Rectangle 4">
            <a:extLst>
              <a:ext uri="{FF2B5EF4-FFF2-40B4-BE49-F238E27FC236}">
                <a16:creationId xmlns:a16="http://schemas.microsoft.com/office/drawing/2014/main" id="{59BC88E7-8A9E-4B32-B79A-9DC7476CD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295400"/>
            <a:ext cx="48768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38117" name="Text Box 5">
            <a:extLst>
              <a:ext uri="{FF2B5EF4-FFF2-40B4-BE49-F238E27FC236}">
                <a16:creationId xmlns:a16="http://schemas.microsoft.com/office/drawing/2014/main" id="{1877D2A3-F638-489A-A3E3-610DE3578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192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COMPONENTES</a:t>
            </a:r>
          </a:p>
        </p:txBody>
      </p:sp>
      <p:sp>
        <p:nvSpPr>
          <p:cNvPr id="2138118" name="WordArt 6">
            <a:extLst>
              <a:ext uri="{FF2B5EF4-FFF2-40B4-BE49-F238E27FC236}">
                <a16:creationId xmlns:a16="http://schemas.microsoft.com/office/drawing/2014/main" id="{EED5CD4C-0A1E-4FBD-9B17-250537AB27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873313">
            <a:off x="1585912" y="4359276"/>
            <a:ext cx="3065463" cy="1230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6600"/>
              </a:contourClr>
            </a:sp3d>
          </a:bodyPr>
          <a:lstStyle/>
          <a:p>
            <a:pPr fontAlgn="auto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H I P</a:t>
            </a:r>
          </a:p>
        </p:txBody>
      </p:sp>
      <p:sp>
        <p:nvSpPr>
          <p:cNvPr id="2138119" name="Text Box 7">
            <a:extLst>
              <a:ext uri="{FF2B5EF4-FFF2-40B4-BE49-F238E27FC236}">
                <a16:creationId xmlns:a16="http://schemas.microsoft.com/office/drawing/2014/main" id="{F16CDB76-6227-4E36-B13A-989DC91D3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124200"/>
            <a:ext cx="5867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Historial</a:t>
            </a:r>
          </a:p>
        </p:txBody>
      </p:sp>
      <p:sp>
        <p:nvSpPr>
          <p:cNvPr id="2138120" name="Text Box 8">
            <a:extLst>
              <a:ext uri="{FF2B5EF4-FFF2-40B4-BE49-F238E27FC236}">
                <a16:creationId xmlns:a16="http://schemas.microsoft.com/office/drawing/2014/main" id="{8BA74DF2-DAFA-4D32-A27B-AB0EBF2C0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343400"/>
            <a:ext cx="5867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Inspección</a:t>
            </a:r>
          </a:p>
        </p:txBody>
      </p:sp>
      <p:sp>
        <p:nvSpPr>
          <p:cNvPr id="2138121" name="Text Box 9">
            <a:extLst>
              <a:ext uri="{FF2B5EF4-FFF2-40B4-BE49-F238E27FC236}">
                <a16:creationId xmlns:a16="http://schemas.microsoft.com/office/drawing/2014/main" id="{7EF0A818-BA97-41FA-82A7-D4C9AECA0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638800"/>
            <a:ext cx="58674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s-PR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Palpación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63" name="Text Box 3">
            <a:extLst>
              <a:ext uri="{FF2B5EF4-FFF2-40B4-BE49-F238E27FC236}">
                <a16:creationId xmlns:a16="http://schemas.microsoft.com/office/drawing/2014/main" id="{B37E3C28-4B22-4410-BC61-81F61BCBB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534578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EVALUACIÓN SECUNDARIA</a:t>
            </a:r>
          </a:p>
        </p:txBody>
      </p:sp>
      <p:sp>
        <p:nvSpPr>
          <p:cNvPr id="2140164" name="Rectangle 4">
            <a:extLst>
              <a:ext uri="{FF2B5EF4-FFF2-40B4-BE49-F238E27FC236}">
                <a16:creationId xmlns:a16="http://schemas.microsoft.com/office/drawing/2014/main" id="{AD2E81E1-715B-400A-8403-A1A1CB22C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95400"/>
            <a:ext cx="39624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scene3d>
            <a:camera prst="legacyPerspectiveBottomLeft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40165" name="Text Box 5">
            <a:extLst>
              <a:ext uri="{FF2B5EF4-FFF2-40B4-BE49-F238E27FC236}">
                <a16:creationId xmlns:a16="http://schemas.microsoft.com/office/drawing/2014/main" id="{0AFB7938-DFDA-471C-BAA0-D88757524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219200"/>
            <a:ext cx="4572000" cy="7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HISTORIAL</a:t>
            </a:r>
          </a:p>
        </p:txBody>
      </p:sp>
      <p:sp>
        <p:nvSpPr>
          <p:cNvPr id="2140166" name="Oval 6">
            <a:extLst>
              <a:ext uri="{FF2B5EF4-FFF2-40B4-BE49-F238E27FC236}">
                <a16:creationId xmlns:a16="http://schemas.microsoft.com/office/drawing/2014/main" id="{8F47E0B3-D7A4-492E-BED9-0E2FD9A9F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352800"/>
            <a:ext cx="3124200" cy="9144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40167" name="Text Box 7">
            <a:extLst>
              <a:ext uri="{FF2B5EF4-FFF2-40B4-BE49-F238E27FC236}">
                <a16:creationId xmlns:a16="http://schemas.microsoft.com/office/drawing/2014/main" id="{908157B9-3C05-46D1-A654-1956866DB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616325"/>
            <a:ext cx="2438400" cy="51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s-PR" alt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Concepto</a:t>
            </a:r>
          </a:p>
        </p:txBody>
      </p:sp>
      <p:sp>
        <p:nvSpPr>
          <p:cNvPr id="2140168" name="Text Box 8">
            <a:extLst>
              <a:ext uri="{FF2B5EF4-FFF2-40B4-BE49-F238E27FC236}">
                <a16:creationId xmlns:a16="http://schemas.microsoft.com/office/drawing/2014/main" id="{2953500B-38D2-4AC4-BA23-4FFD6DB9E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257675"/>
            <a:ext cx="73914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s-PR" altLang="en-US" sz="5400">
                <a:latin typeface="Times New Roman" panose="02020603050405020304" pitchFamily="18" charset="0"/>
              </a:rPr>
              <a:t>Información Obtenida por la Víctima</a:t>
            </a:r>
          </a:p>
        </p:txBody>
      </p:sp>
    </p:spTree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32516</TotalTime>
  <Words>1723</Words>
  <Application>Microsoft Office PowerPoint</Application>
  <PresentationFormat>On-screen Show (4:3)</PresentationFormat>
  <Paragraphs>345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Black</vt:lpstr>
      <vt:lpstr>Calibri</vt:lpstr>
      <vt:lpstr>Georgia</vt:lpstr>
      <vt:lpstr>Times New Roman</vt:lpstr>
      <vt:lpstr>Trebuchet MS</vt:lpstr>
      <vt:lpstr>Wingdings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del Atleta Lesionado</dc:title>
  <dc:creator>Valued Acer Customer</dc:creator>
  <cp:lastModifiedBy>Edgar Lopategui Corsino</cp:lastModifiedBy>
  <cp:revision>3661</cp:revision>
  <cp:lastPrinted>2012-03-26T19:37:01Z</cp:lastPrinted>
  <dcterms:created xsi:type="dcterms:W3CDTF">2012-03-25T21:01:47Z</dcterms:created>
  <dcterms:modified xsi:type="dcterms:W3CDTF">2024-10-23T02:44:05Z</dcterms:modified>
</cp:coreProperties>
</file>