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tags/tag4.xml" ContentType="application/vnd.openxmlformats-officedocument.presentationml.tags+xml"/>
  <Override PartName="/ppt/notesSlides/notesSlide26.xml" ContentType="application/vnd.openxmlformats-officedocument.presentationml.notesSlide+xml"/>
  <Override PartName="/ppt/tags/tag5.xml" ContentType="application/vnd.openxmlformats-officedocument.presentationml.tags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1056" r:id="rId3"/>
    <p:sldId id="1095" r:id="rId4"/>
    <p:sldId id="1096" r:id="rId5"/>
    <p:sldId id="1097" r:id="rId6"/>
    <p:sldId id="1098" r:id="rId7"/>
    <p:sldId id="1099" r:id="rId8"/>
    <p:sldId id="1100" r:id="rId9"/>
    <p:sldId id="1101" r:id="rId10"/>
    <p:sldId id="1102" r:id="rId11"/>
    <p:sldId id="1103" r:id="rId12"/>
    <p:sldId id="1104" r:id="rId13"/>
    <p:sldId id="1105" r:id="rId14"/>
    <p:sldId id="1106" r:id="rId15"/>
    <p:sldId id="1107" r:id="rId16"/>
    <p:sldId id="1108" r:id="rId17"/>
    <p:sldId id="1109" r:id="rId18"/>
    <p:sldId id="1110" r:id="rId19"/>
    <p:sldId id="1111" r:id="rId20"/>
    <p:sldId id="1112" r:id="rId21"/>
    <p:sldId id="1113" r:id="rId22"/>
    <p:sldId id="1114" r:id="rId23"/>
    <p:sldId id="1115" r:id="rId24"/>
    <p:sldId id="1116" r:id="rId25"/>
    <p:sldId id="1117" r:id="rId26"/>
    <p:sldId id="1050" r:id="rId27"/>
    <p:sldId id="999" r:id="rId28"/>
  </p:sldIdLst>
  <p:sldSz cx="9144000" cy="6858000" type="screen4x3"/>
  <p:notesSz cx="6985000" cy="9283700"/>
  <p:custDataLst>
    <p:tags r:id="rId31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Georgia" panose="020405020504050203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  <a:srgbClr val="3C3C62"/>
    <a:srgbClr val="E6E6EF"/>
    <a:srgbClr val="99CCFF"/>
    <a:srgbClr val="CC3300"/>
    <a:srgbClr val="0000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96" autoAdjust="0"/>
    <p:restoredTop sz="94718" autoAdjust="0"/>
  </p:normalViewPr>
  <p:slideViewPr>
    <p:cSldViewPr>
      <p:cViewPr varScale="1">
        <p:scale>
          <a:sx n="65" d="100"/>
          <a:sy n="65" d="100"/>
        </p:scale>
        <p:origin x="88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B2B334-EDF2-40A3-BD97-7D72E925AC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8E409F-7503-4D7C-BA3F-F48207A930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smtClean="0">
                <a:latin typeface="+mn-lt"/>
              </a:defRPr>
            </a:lvl1pPr>
          </a:lstStyle>
          <a:p>
            <a:pPr>
              <a:defRPr/>
            </a:pPr>
            <a:fld id="{FCCFBC55-22AC-4D29-9045-3FA3F994F66E}" type="datetimeFigureOut">
              <a:rPr lang="en-US"/>
              <a:pPr>
                <a:defRPr/>
              </a:pPr>
              <a:t>8/25/2024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00711E-A37A-468E-B89C-EBE7C7056A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F15943-23C5-4F0D-B08E-2EE8F898AF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Calibri" panose="020F0502020204030204" pitchFamily="34" charset="0"/>
              </a:defRPr>
            </a:lvl1pPr>
          </a:lstStyle>
          <a:p>
            <a:fld id="{97E86163-DE5C-40F4-AEBB-EF8395B1A0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0D12509-1306-4C65-90F4-818D94E6BF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D3231D-083F-459C-8EDD-3E203BADBB1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smtClean="0">
                <a:latin typeface="+mn-lt"/>
              </a:defRPr>
            </a:lvl1pPr>
          </a:lstStyle>
          <a:p>
            <a:pPr>
              <a:defRPr/>
            </a:pPr>
            <a:fld id="{CA8A6934-34F0-4078-A030-98DCF4956806}" type="datetimeFigureOut">
              <a:rPr lang="es-PR"/>
              <a:pPr>
                <a:defRPr/>
              </a:pPr>
              <a:t>08/25/2024</a:t>
            </a:fld>
            <a:endParaRPr lang="es-P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649EEE1-47A6-403F-992C-FDAF50A896A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s-PR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FDDA1F3-A4A2-4634-A828-9F75B8B2F5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s-PR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0CEDAC-D366-4306-BCAC-6194777E141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A2C540-E86D-4E79-B246-A89C6E28E8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Calibri" panose="020F0502020204030204" pitchFamily="34" charset="0"/>
              </a:defRPr>
            </a:lvl1pPr>
          </a:lstStyle>
          <a:p>
            <a:fld id="{4C076D33-50F8-4CF9-85A6-60106BFA6625}" type="slidenum">
              <a:rPr lang="es-PR" altLang="en-US"/>
              <a:pPr/>
              <a:t>‹#›</a:t>
            </a:fld>
            <a:endParaRPr lang="es-P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A09D7D5C-1466-4020-B620-6FC0CA05E5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4FDB52F0-0D14-4E8A-A6CE-54D9C268FE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R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DAE1695A-26A5-433B-AA9C-4558C4A49E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/>
            <a:fld id="{CA9D4CA7-9873-4455-A7E1-1102BCFC42CD}" type="slidenum">
              <a:rPr lang="es-PR" altLang="en-US">
                <a:latin typeface="Calibri" panose="020F0502020204030204" pitchFamily="34" charset="0"/>
              </a:rPr>
              <a:pPr algn="r"/>
              <a:t>1</a:t>
            </a:fld>
            <a:endParaRPr lang="es-PR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3010" name="Rectangle 2">
            <a:extLst>
              <a:ext uri="{FF2B5EF4-FFF2-40B4-BE49-F238E27FC236}">
                <a16:creationId xmlns:a16="http://schemas.microsoft.com/office/drawing/2014/main" id="{77F8F11A-6835-499B-9283-D858C7C3F6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63011" name="Rectangle 3">
            <a:extLst>
              <a:ext uri="{FF2B5EF4-FFF2-40B4-BE49-F238E27FC236}">
                <a16:creationId xmlns:a16="http://schemas.microsoft.com/office/drawing/2014/main" id="{9A4F865D-F1F7-4D30-8ED1-6DFC573603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5058" name="Rectangle 2">
            <a:extLst>
              <a:ext uri="{FF2B5EF4-FFF2-40B4-BE49-F238E27FC236}">
                <a16:creationId xmlns:a16="http://schemas.microsoft.com/office/drawing/2014/main" id="{D997C3FD-4441-4EA2-AA8C-DF1D070215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65059" name="Rectangle 3">
            <a:extLst>
              <a:ext uri="{FF2B5EF4-FFF2-40B4-BE49-F238E27FC236}">
                <a16:creationId xmlns:a16="http://schemas.microsoft.com/office/drawing/2014/main" id="{C02D17C1-DC6F-4088-BE5C-093F0477B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7106" name="Rectangle 2">
            <a:extLst>
              <a:ext uri="{FF2B5EF4-FFF2-40B4-BE49-F238E27FC236}">
                <a16:creationId xmlns:a16="http://schemas.microsoft.com/office/drawing/2014/main" id="{B91F26ED-62BE-491F-AD2F-4F9C08607A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67107" name="Rectangle 3">
            <a:extLst>
              <a:ext uri="{FF2B5EF4-FFF2-40B4-BE49-F238E27FC236}">
                <a16:creationId xmlns:a16="http://schemas.microsoft.com/office/drawing/2014/main" id="{8D99BE2A-FED6-41AC-827D-ED871960BA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9154" name="Rectangle 2">
            <a:extLst>
              <a:ext uri="{FF2B5EF4-FFF2-40B4-BE49-F238E27FC236}">
                <a16:creationId xmlns:a16="http://schemas.microsoft.com/office/drawing/2014/main" id="{0E110BC7-8D31-45F9-B6CE-2666347AA8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69155" name="Rectangle 3">
            <a:extLst>
              <a:ext uri="{FF2B5EF4-FFF2-40B4-BE49-F238E27FC236}">
                <a16:creationId xmlns:a16="http://schemas.microsoft.com/office/drawing/2014/main" id="{2795F78A-6064-45C2-B391-0421BAAEA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1202" name="Rectangle 2">
            <a:extLst>
              <a:ext uri="{FF2B5EF4-FFF2-40B4-BE49-F238E27FC236}">
                <a16:creationId xmlns:a16="http://schemas.microsoft.com/office/drawing/2014/main" id="{C5FA1580-B8F9-4AFC-929C-0ED2A13BED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71203" name="Rectangle 3">
            <a:extLst>
              <a:ext uri="{FF2B5EF4-FFF2-40B4-BE49-F238E27FC236}">
                <a16:creationId xmlns:a16="http://schemas.microsoft.com/office/drawing/2014/main" id="{B8F3E1F1-908D-4BDB-82C6-C52985CC10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3250" name="Rectangle 2">
            <a:extLst>
              <a:ext uri="{FF2B5EF4-FFF2-40B4-BE49-F238E27FC236}">
                <a16:creationId xmlns:a16="http://schemas.microsoft.com/office/drawing/2014/main" id="{678F0F9D-32A3-42BB-BA63-C6928F1058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73251" name="Rectangle 3">
            <a:extLst>
              <a:ext uri="{FF2B5EF4-FFF2-40B4-BE49-F238E27FC236}">
                <a16:creationId xmlns:a16="http://schemas.microsoft.com/office/drawing/2014/main" id="{2289FFF0-DB6C-4A98-B41A-11B62E2376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5298" name="Rectangle 2">
            <a:extLst>
              <a:ext uri="{FF2B5EF4-FFF2-40B4-BE49-F238E27FC236}">
                <a16:creationId xmlns:a16="http://schemas.microsoft.com/office/drawing/2014/main" id="{710EAF3F-6514-4D2D-A449-1B944B9E5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75299" name="Rectangle 3">
            <a:extLst>
              <a:ext uri="{FF2B5EF4-FFF2-40B4-BE49-F238E27FC236}">
                <a16:creationId xmlns:a16="http://schemas.microsoft.com/office/drawing/2014/main" id="{24A9872C-D996-4332-9094-76F57ED282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7346" name="Rectangle 2">
            <a:extLst>
              <a:ext uri="{FF2B5EF4-FFF2-40B4-BE49-F238E27FC236}">
                <a16:creationId xmlns:a16="http://schemas.microsoft.com/office/drawing/2014/main" id="{0935578A-60D2-4C75-80DF-CA079B429A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77347" name="Rectangle 3">
            <a:extLst>
              <a:ext uri="{FF2B5EF4-FFF2-40B4-BE49-F238E27FC236}">
                <a16:creationId xmlns:a16="http://schemas.microsoft.com/office/drawing/2014/main" id="{ECB24C91-0E00-45B3-8944-15C61DA2F7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9394" name="Rectangle 2">
            <a:extLst>
              <a:ext uri="{FF2B5EF4-FFF2-40B4-BE49-F238E27FC236}">
                <a16:creationId xmlns:a16="http://schemas.microsoft.com/office/drawing/2014/main" id="{A7186E7C-557A-438F-B645-566F0BFD9B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79395" name="Rectangle 3">
            <a:extLst>
              <a:ext uri="{FF2B5EF4-FFF2-40B4-BE49-F238E27FC236}">
                <a16:creationId xmlns:a16="http://schemas.microsoft.com/office/drawing/2014/main" id="{70A7248B-D578-4D02-B88B-8E929D12ED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1442" name="Rectangle 2">
            <a:extLst>
              <a:ext uri="{FF2B5EF4-FFF2-40B4-BE49-F238E27FC236}">
                <a16:creationId xmlns:a16="http://schemas.microsoft.com/office/drawing/2014/main" id="{E918BD3A-469E-4B1F-8A6B-9B84B11A0B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81443" name="Rectangle 3">
            <a:extLst>
              <a:ext uri="{FF2B5EF4-FFF2-40B4-BE49-F238E27FC236}">
                <a16:creationId xmlns:a16="http://schemas.microsoft.com/office/drawing/2014/main" id="{46088709-0001-424D-B960-6E430E78EB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1874" name="Slide Image Placeholder 1">
            <a:extLst>
              <a:ext uri="{FF2B5EF4-FFF2-40B4-BE49-F238E27FC236}">
                <a16:creationId xmlns:a16="http://schemas.microsoft.com/office/drawing/2014/main" id="{E78CBBE0-1C49-449A-81BF-81A6A54FF7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71875" name="Notes Placeholder 2">
            <a:extLst>
              <a:ext uri="{FF2B5EF4-FFF2-40B4-BE49-F238E27FC236}">
                <a16:creationId xmlns:a16="http://schemas.microsoft.com/office/drawing/2014/main" id="{D8CED23D-EB5E-4316-A6B2-CF34E32F3B4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R" altLang="en-US"/>
          </a:p>
        </p:txBody>
      </p:sp>
      <p:sp>
        <p:nvSpPr>
          <p:cNvPr id="1871876" name="Slide Number Placeholder 3">
            <a:extLst>
              <a:ext uri="{FF2B5EF4-FFF2-40B4-BE49-F238E27FC236}">
                <a16:creationId xmlns:a16="http://schemas.microsoft.com/office/drawing/2014/main" id="{2EDBBF2C-5AD9-4267-AB51-AA5A35948ADD}"/>
              </a:ext>
            </a:extLst>
          </p:cNvPr>
          <p:cNvSpPr txBox="1">
            <a:spLocks noGrp="1"/>
          </p:cNvSpPr>
          <p:nvPr/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/>
            <a:fld id="{05A3E3D3-5663-44D8-AED0-F1C35B94B9E0}" type="slidenum">
              <a:rPr lang="es-PR" altLang="en-US" sz="1200" b="0">
                <a:latin typeface="Calibri" panose="020F0502020204030204" pitchFamily="34" charset="0"/>
              </a:rPr>
              <a:pPr algn="r"/>
              <a:t>2</a:t>
            </a:fld>
            <a:endParaRPr lang="es-PR" altLang="en-US" sz="1200" b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3490" name="Rectangle 2">
            <a:extLst>
              <a:ext uri="{FF2B5EF4-FFF2-40B4-BE49-F238E27FC236}">
                <a16:creationId xmlns:a16="http://schemas.microsoft.com/office/drawing/2014/main" id="{F19567D8-E9C2-489F-AAB5-C3B1BB139E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83491" name="Rectangle 3">
            <a:extLst>
              <a:ext uri="{FF2B5EF4-FFF2-40B4-BE49-F238E27FC236}">
                <a16:creationId xmlns:a16="http://schemas.microsoft.com/office/drawing/2014/main" id="{81231CCD-4642-4AA5-8A98-C59C418ABA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5538" name="Rectangle 2">
            <a:extLst>
              <a:ext uri="{FF2B5EF4-FFF2-40B4-BE49-F238E27FC236}">
                <a16:creationId xmlns:a16="http://schemas.microsoft.com/office/drawing/2014/main" id="{49D1EB63-1D8B-43C9-A4EB-F56D6D1763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85539" name="Rectangle 3">
            <a:extLst>
              <a:ext uri="{FF2B5EF4-FFF2-40B4-BE49-F238E27FC236}">
                <a16:creationId xmlns:a16="http://schemas.microsoft.com/office/drawing/2014/main" id="{B3D78215-1DDD-44D2-A453-95FC58CE39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7586" name="Rectangle 2">
            <a:extLst>
              <a:ext uri="{FF2B5EF4-FFF2-40B4-BE49-F238E27FC236}">
                <a16:creationId xmlns:a16="http://schemas.microsoft.com/office/drawing/2014/main" id="{2E9AC54B-7A9F-4B50-8A55-E8A1FD8250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87587" name="Rectangle 3">
            <a:extLst>
              <a:ext uri="{FF2B5EF4-FFF2-40B4-BE49-F238E27FC236}">
                <a16:creationId xmlns:a16="http://schemas.microsoft.com/office/drawing/2014/main" id="{C1939067-9029-4A78-B754-5D5355966C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9634" name="Rectangle 2">
            <a:extLst>
              <a:ext uri="{FF2B5EF4-FFF2-40B4-BE49-F238E27FC236}">
                <a16:creationId xmlns:a16="http://schemas.microsoft.com/office/drawing/2014/main" id="{BE44E381-CBD8-499A-BB1A-D98839EFBE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89635" name="Rectangle 3">
            <a:extLst>
              <a:ext uri="{FF2B5EF4-FFF2-40B4-BE49-F238E27FC236}">
                <a16:creationId xmlns:a16="http://schemas.microsoft.com/office/drawing/2014/main" id="{90C63F96-715E-4359-AE9A-283E7FC099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1682" name="Rectangle 2">
            <a:extLst>
              <a:ext uri="{FF2B5EF4-FFF2-40B4-BE49-F238E27FC236}">
                <a16:creationId xmlns:a16="http://schemas.microsoft.com/office/drawing/2014/main" id="{AF6307A2-A566-48AC-9E84-06AE379452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91683" name="Rectangle 3">
            <a:extLst>
              <a:ext uri="{FF2B5EF4-FFF2-40B4-BE49-F238E27FC236}">
                <a16:creationId xmlns:a16="http://schemas.microsoft.com/office/drawing/2014/main" id="{C5E190B4-1632-489C-9276-381BB65BE2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3730" name="Rectangle 2">
            <a:extLst>
              <a:ext uri="{FF2B5EF4-FFF2-40B4-BE49-F238E27FC236}">
                <a16:creationId xmlns:a16="http://schemas.microsoft.com/office/drawing/2014/main" id="{0E1F2793-BDEB-49FF-BAD0-215EE346E2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93731" name="Rectangle 3">
            <a:extLst>
              <a:ext uri="{FF2B5EF4-FFF2-40B4-BE49-F238E27FC236}">
                <a16:creationId xmlns:a16="http://schemas.microsoft.com/office/drawing/2014/main" id="{E4DD0C49-6AF9-496C-B64E-0EFE9ABF4E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9586" name="Slide Image Placeholder 1">
            <a:extLst>
              <a:ext uri="{FF2B5EF4-FFF2-40B4-BE49-F238E27FC236}">
                <a16:creationId xmlns:a16="http://schemas.microsoft.com/office/drawing/2014/main" id="{EF3CC264-05A9-489E-B60B-C426984030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59587" name="Notes Placeholder 2">
            <a:extLst>
              <a:ext uri="{FF2B5EF4-FFF2-40B4-BE49-F238E27FC236}">
                <a16:creationId xmlns:a16="http://schemas.microsoft.com/office/drawing/2014/main" id="{91DA0266-A8F7-4CF9-949E-E0925C098C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R" altLang="en-US"/>
          </a:p>
        </p:txBody>
      </p:sp>
      <p:sp>
        <p:nvSpPr>
          <p:cNvPr id="1859588" name="Slide Number Placeholder 3">
            <a:extLst>
              <a:ext uri="{FF2B5EF4-FFF2-40B4-BE49-F238E27FC236}">
                <a16:creationId xmlns:a16="http://schemas.microsoft.com/office/drawing/2014/main" id="{6F74F8B7-BF81-4BF6-A297-7258E905D8EE}"/>
              </a:ext>
            </a:extLst>
          </p:cNvPr>
          <p:cNvSpPr txBox="1">
            <a:spLocks noGrp="1"/>
          </p:cNvSpPr>
          <p:nvPr/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/>
            <a:fld id="{67C3A320-711C-4E65-88B0-0A16B39AF0FA}" type="slidenum">
              <a:rPr lang="es-PR" altLang="en-US" sz="1200" b="0">
                <a:latin typeface="Calibri" panose="020F0502020204030204" pitchFamily="34" charset="0"/>
              </a:rPr>
              <a:pPr algn="r"/>
              <a:t>26</a:t>
            </a:fld>
            <a:endParaRPr lang="es-PR" altLang="en-US" sz="1200" b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42" name="Slide Image Placeholder 1">
            <a:extLst>
              <a:ext uri="{FF2B5EF4-FFF2-40B4-BE49-F238E27FC236}">
                <a16:creationId xmlns:a16="http://schemas.microsoft.com/office/drawing/2014/main" id="{2F76F8FB-E90D-401C-B808-D9FDF617B1F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51043" name="Notes Placeholder 2">
            <a:extLst>
              <a:ext uri="{FF2B5EF4-FFF2-40B4-BE49-F238E27FC236}">
                <a16:creationId xmlns:a16="http://schemas.microsoft.com/office/drawing/2014/main" id="{0E5A246C-91A3-4F89-9F0A-B01B3A493BA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PR" altLang="en-US"/>
          </a:p>
        </p:txBody>
      </p:sp>
      <p:sp>
        <p:nvSpPr>
          <p:cNvPr id="1751044" name="Slide Number Placeholder 3">
            <a:extLst>
              <a:ext uri="{FF2B5EF4-FFF2-40B4-BE49-F238E27FC236}">
                <a16:creationId xmlns:a16="http://schemas.microsoft.com/office/drawing/2014/main" id="{AED38B72-C993-4012-A0C6-F1B5D237B1FF}"/>
              </a:ext>
            </a:extLst>
          </p:cNvPr>
          <p:cNvSpPr txBox="1">
            <a:spLocks noGrp="1"/>
          </p:cNvSpPr>
          <p:nvPr/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58" tIns="46479" rIns="92958" bIns="46479" anchor="b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/>
            <a:fld id="{C851BACA-4600-4837-B353-386CC9340AB0}" type="slidenum">
              <a:rPr lang="es-PR" altLang="en-US" sz="1200" b="0">
                <a:latin typeface="Calibri" panose="020F0502020204030204" pitchFamily="34" charset="0"/>
              </a:rPr>
              <a:pPr algn="r"/>
              <a:t>27</a:t>
            </a:fld>
            <a:endParaRPr lang="es-PR" altLang="en-US" sz="1200" b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674" name="Rectangle 2">
            <a:extLst>
              <a:ext uri="{FF2B5EF4-FFF2-40B4-BE49-F238E27FC236}">
                <a16:creationId xmlns:a16="http://schemas.microsoft.com/office/drawing/2014/main" id="{5048E6E6-4725-42C1-8A35-0210FEBEF7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8675" name="Rectangle 3">
            <a:extLst>
              <a:ext uri="{FF2B5EF4-FFF2-40B4-BE49-F238E27FC236}">
                <a16:creationId xmlns:a16="http://schemas.microsoft.com/office/drawing/2014/main" id="{7AB27F98-47BA-40FA-B9E6-E6F4F8FF3A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0722" name="Rectangle 2">
            <a:extLst>
              <a:ext uri="{FF2B5EF4-FFF2-40B4-BE49-F238E27FC236}">
                <a16:creationId xmlns:a16="http://schemas.microsoft.com/office/drawing/2014/main" id="{18F07498-DA1A-4AA6-B8F8-AF370778AE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50723" name="Rectangle 3">
            <a:extLst>
              <a:ext uri="{FF2B5EF4-FFF2-40B4-BE49-F238E27FC236}">
                <a16:creationId xmlns:a16="http://schemas.microsoft.com/office/drawing/2014/main" id="{F7808ECE-BFCE-4850-B1C3-D7F59BB3D9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2770" name="Rectangle 2">
            <a:extLst>
              <a:ext uri="{FF2B5EF4-FFF2-40B4-BE49-F238E27FC236}">
                <a16:creationId xmlns:a16="http://schemas.microsoft.com/office/drawing/2014/main" id="{280AC4BF-69F4-4CEA-B269-28F4BFA77A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52771" name="Rectangle 3">
            <a:extLst>
              <a:ext uri="{FF2B5EF4-FFF2-40B4-BE49-F238E27FC236}">
                <a16:creationId xmlns:a16="http://schemas.microsoft.com/office/drawing/2014/main" id="{4E919B2C-E2DA-48BC-92BD-099BFF8C05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4818" name="Rectangle 2">
            <a:extLst>
              <a:ext uri="{FF2B5EF4-FFF2-40B4-BE49-F238E27FC236}">
                <a16:creationId xmlns:a16="http://schemas.microsoft.com/office/drawing/2014/main" id="{5E9BE515-4F5D-49E3-A744-CC1EE89D2A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54819" name="Rectangle 3">
            <a:extLst>
              <a:ext uri="{FF2B5EF4-FFF2-40B4-BE49-F238E27FC236}">
                <a16:creationId xmlns:a16="http://schemas.microsoft.com/office/drawing/2014/main" id="{40103282-A5C8-427D-8983-C66F785A8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6866" name="Rectangle 2">
            <a:extLst>
              <a:ext uri="{FF2B5EF4-FFF2-40B4-BE49-F238E27FC236}">
                <a16:creationId xmlns:a16="http://schemas.microsoft.com/office/drawing/2014/main" id="{2DEBE361-43AE-499D-834E-69DCB277FE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56867" name="Rectangle 3">
            <a:extLst>
              <a:ext uri="{FF2B5EF4-FFF2-40B4-BE49-F238E27FC236}">
                <a16:creationId xmlns:a16="http://schemas.microsoft.com/office/drawing/2014/main" id="{E90EC6F7-FCE2-4313-8FCF-4BF2A92F56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8914" name="Rectangle 2">
            <a:extLst>
              <a:ext uri="{FF2B5EF4-FFF2-40B4-BE49-F238E27FC236}">
                <a16:creationId xmlns:a16="http://schemas.microsoft.com/office/drawing/2014/main" id="{E49CF533-0CF3-46E1-B88D-6A1D0BD625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58915" name="Rectangle 3">
            <a:extLst>
              <a:ext uri="{FF2B5EF4-FFF2-40B4-BE49-F238E27FC236}">
                <a16:creationId xmlns:a16="http://schemas.microsoft.com/office/drawing/2014/main" id="{1D503878-ABD9-45B4-8146-007795F462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0962" name="Rectangle 2">
            <a:extLst>
              <a:ext uri="{FF2B5EF4-FFF2-40B4-BE49-F238E27FC236}">
                <a16:creationId xmlns:a16="http://schemas.microsoft.com/office/drawing/2014/main" id="{9B52D890-E263-4666-BA57-62FCE69792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3163" y="696913"/>
            <a:ext cx="4640262" cy="34798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60963" name="Rectangle 3">
            <a:extLst>
              <a:ext uri="{FF2B5EF4-FFF2-40B4-BE49-F238E27FC236}">
                <a16:creationId xmlns:a16="http://schemas.microsoft.com/office/drawing/2014/main" id="{8ACAB154-0755-4E1F-AD6F-BF6339869B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0275" y="4408488"/>
            <a:ext cx="5124450" cy="4178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P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creativecommons.org/licenses/by-nc-nd/3.0/pr/" TargetMode="External"/><Relationship Id="rId4" Type="http://schemas.openxmlformats.org/officeDocument/2006/relationships/hyperlink" Target="http://www.saludmed.com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54FDC48-FB1C-43BB-A8D6-94E4205CA4FD}"/>
              </a:ext>
            </a:extLst>
          </p:cNvPr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rgbClr val="484876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5" name="Picture 36">
            <a:extLst>
              <a:ext uri="{FF2B5EF4-FFF2-40B4-BE49-F238E27FC236}">
                <a16:creationId xmlns:a16="http://schemas.microsoft.com/office/drawing/2014/main" id="{2125FC64-85FF-4734-9A82-A9A8C6633E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172A4C9-EC81-40FB-83B1-5DBD7C9265C1}"/>
              </a:ext>
            </a:extLst>
          </p:cNvPr>
          <p:cNvSpPr/>
          <p:nvPr userDrawn="1"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B1CDD0-D186-4907-A78C-32B15113E8DE}"/>
              </a:ext>
            </a:extLst>
          </p:cNvPr>
          <p:cNvSpPr/>
          <p:nvPr userDrawn="1"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rgbClr val="8383BC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AD1F15B7-2873-4383-909F-33E46CFAB3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6284913"/>
            <a:ext cx="1117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2">
            <a:extLst>
              <a:ext uri="{FF2B5EF4-FFF2-40B4-BE49-F238E27FC236}">
                <a16:creationId xmlns:a16="http://schemas.microsoft.com/office/drawing/2014/main" id="{1EE46F2A-9169-4648-80EE-002703E6EBD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693863" y="6157913"/>
            <a:ext cx="741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r>
              <a:rPr lang="es-PR" altLang="en-US" sz="1200" b="0">
                <a:latin typeface="Arial" panose="020B0604020202020204" pitchFamily="34" charset="0"/>
              </a:rPr>
              <a:t>Saludmed 2014, por </a:t>
            </a:r>
            <a:r>
              <a:rPr lang="es-PR" altLang="en-US" sz="1200" i="1">
                <a:latin typeface="Arial" panose="020B0604020202020204" pitchFamily="34" charset="0"/>
                <a:hlinkClick r:id="rId4"/>
              </a:rPr>
              <a:t>Edgar Lopategui Corsino</a:t>
            </a:r>
            <a:r>
              <a:rPr lang="es-PR" altLang="en-US" sz="1200" b="0">
                <a:latin typeface="Arial" panose="020B0604020202020204" pitchFamily="34" charset="0"/>
              </a:rPr>
              <a:t>, se encuentra bajo una licencia </a:t>
            </a:r>
            <a:r>
              <a:rPr lang="es-PR" altLang="en-US" sz="1200" b="0" i="1">
                <a:latin typeface="Arial" panose="020B0604020202020204" pitchFamily="34" charset="0"/>
                <a:hlinkClick r:id="rId5"/>
              </a:rPr>
              <a:t>"Creative Commons"</a:t>
            </a:r>
            <a:r>
              <a:rPr lang="es-PR" altLang="en-US" sz="1200" b="0">
                <a:latin typeface="Arial" panose="020B0604020202020204" pitchFamily="34" charset="0"/>
              </a:rPr>
              <a:t>, </a:t>
            </a:r>
          </a:p>
          <a:p>
            <a:r>
              <a:rPr lang="es-PR" altLang="en-US" sz="1200" b="0">
                <a:latin typeface="Arial" panose="020B0604020202020204" pitchFamily="34" charset="0"/>
              </a:rPr>
              <a:t>de tipo: </a:t>
            </a:r>
            <a:r>
              <a:rPr lang="es-PR" altLang="en-US" sz="1200" i="1">
                <a:latin typeface="Arial" panose="020B0604020202020204" pitchFamily="34" charset="0"/>
                <a:hlinkClick r:id="rId5"/>
              </a:rPr>
              <a:t>Reconocimiento-NoComercial-Sin Obras Derivadas 3.0.  Licencia de Puerto Rico</a:t>
            </a:r>
            <a:r>
              <a:rPr lang="es-PR" altLang="en-US" sz="1200" b="0">
                <a:latin typeface="Arial" panose="020B0604020202020204" pitchFamily="34" charset="0"/>
              </a:rPr>
              <a:t>.  </a:t>
            </a:r>
          </a:p>
          <a:p>
            <a:r>
              <a:rPr lang="es-PR" altLang="en-US" sz="1200" b="0">
                <a:latin typeface="Arial" panose="020B0604020202020204" pitchFamily="34" charset="0"/>
              </a:rPr>
              <a:t>Basado en las páginas publicadas para el sitio Web: </a:t>
            </a:r>
            <a:r>
              <a:rPr lang="es-PR" altLang="en-US" sz="1200" i="1">
                <a:latin typeface="Arial" panose="020B0604020202020204" pitchFamily="34" charset="0"/>
                <a:hlinkClick r:id="rId4"/>
              </a:rPr>
              <a:t>www.saludmed.com</a:t>
            </a:r>
            <a:r>
              <a:rPr lang="es-PR" altLang="en-US" sz="1200" b="0">
                <a:latin typeface="Arial" panose="020B0604020202020204" pitchFamily="34" charset="0"/>
              </a:rPr>
              <a:t>.</a:t>
            </a:r>
            <a:endParaRPr lang="es-PR" altLang="en-US" sz="1800" b="0"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F5D776-0A5B-4C91-A3EA-B152118975F6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419F707-B1A1-4C2C-B061-199E16A946CD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6413500" y="3643313"/>
            <a:ext cx="2730500" cy="247650"/>
          </a:xfrm>
          <a:prstGeom prst="rect">
            <a:avLst/>
          </a:prstGeom>
          <a:solidFill>
            <a:srgbClr val="8383B5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23E6C2F-A977-4170-9D6B-9449F57FEF94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5410200" y="3933825"/>
            <a:ext cx="3733800" cy="192088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7245B8B-5FF4-4A0F-8136-A26061D3D55B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9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6FF08D2-34B7-4DAF-AA23-3F8592899F2D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5410200" y="4164013"/>
            <a:ext cx="1966913" cy="19050"/>
          </a:xfrm>
          <a:prstGeom prst="rect">
            <a:avLst/>
          </a:prstGeom>
          <a:solidFill>
            <a:schemeClr val="accent2">
              <a:alpha val="5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E486FB2-6152-4888-817D-590C22EBA278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5410200" y="4198938"/>
            <a:ext cx="1966913" cy="9525"/>
          </a:xfrm>
          <a:prstGeom prst="rect">
            <a:avLst/>
          </a:prstGeom>
          <a:solidFill>
            <a:schemeClr val="accent2">
              <a:alpha val="65097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 useBgFill="1">
        <p:nvSpPr>
          <p:cNvPr id="18" name="Rounded Rectangle 26">
            <a:extLst>
              <a:ext uri="{FF2B5EF4-FFF2-40B4-BE49-F238E27FC236}">
                <a16:creationId xmlns:a16="http://schemas.microsoft.com/office/drawing/2014/main" id="{4E3EFE3F-5A83-4FCB-B7E6-C2B44E768E7E}"/>
              </a:ext>
            </a:extLst>
          </p:cNvPr>
          <p:cNvSpPr/>
          <p:nvPr userDrawn="1"/>
        </p:nvSpPr>
        <p:spPr bwMode="white">
          <a:xfrm>
            <a:off x="5410200" y="3962400"/>
            <a:ext cx="3065463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 useBgFill="1">
        <p:nvSpPr>
          <p:cNvPr id="19" name="Rounded Rectangle 40">
            <a:extLst>
              <a:ext uri="{FF2B5EF4-FFF2-40B4-BE49-F238E27FC236}">
                <a16:creationId xmlns:a16="http://schemas.microsoft.com/office/drawing/2014/main" id="{98FE0C3B-D19E-42D0-8755-6B6A49EE7B33}"/>
              </a:ext>
            </a:extLst>
          </p:cNvPr>
          <p:cNvSpPr/>
          <p:nvPr userDrawn="1"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Slide Number Placeholder 28">
            <a:extLst>
              <a:ext uri="{FF2B5EF4-FFF2-40B4-BE49-F238E27FC236}">
                <a16:creationId xmlns:a16="http://schemas.microsoft.com/office/drawing/2014/main" id="{C73AF81E-7626-430B-9CD0-CA0BD5F3A8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B9FF20F-B4DA-4DC2-8B32-537AAFFC38CE}" type="slidenum">
              <a:rPr lang="es-PR" altLang="en-US"/>
              <a:pPr/>
              <a:t>‹#›</a:t>
            </a:fld>
            <a:endParaRPr lang="es-PR" altLang="en-US"/>
          </a:p>
        </p:txBody>
      </p:sp>
      <p:sp>
        <p:nvSpPr>
          <p:cNvPr id="21" name="Date Placeholder 27">
            <a:extLst>
              <a:ext uri="{FF2B5EF4-FFF2-40B4-BE49-F238E27FC236}">
                <a16:creationId xmlns:a16="http://schemas.microsoft.com/office/drawing/2014/main" id="{4FDF88A5-98B9-49D4-9193-F7EE81CBB405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E1C33-E5D7-4BF0-AF0E-FEC4D06C5D51}" type="datetimeFigureOut">
              <a:rPr lang="es-PR"/>
              <a:pPr>
                <a:defRPr/>
              </a:pPr>
              <a:t>08/25/2024</a:t>
            </a:fld>
            <a:endParaRPr lang="es-PR"/>
          </a:p>
        </p:txBody>
      </p:sp>
      <p:sp>
        <p:nvSpPr>
          <p:cNvPr id="22" name="Footer Placeholder 16">
            <a:extLst>
              <a:ext uri="{FF2B5EF4-FFF2-40B4-BE49-F238E27FC236}">
                <a16:creationId xmlns:a16="http://schemas.microsoft.com/office/drawing/2014/main" id="{EF9828B4-811C-4A32-9EE8-6759BD7B2B8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241093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44C73E80-CF21-4E32-B1AE-382A3CB20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3E2C8-5502-4FAD-ADA5-7C952DA844D8}" type="datetimeFigureOut">
              <a:rPr lang="es-PR"/>
              <a:pPr>
                <a:defRPr/>
              </a:pPr>
              <a:t>08/25/2024</a:t>
            </a:fld>
            <a:endParaRPr lang="es-PR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0F047834-7A0F-4E92-B4BE-F04693AB8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3E94035-5477-4899-A074-B477B854F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02DD2-F58E-4920-A773-CD3937692096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358852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44E88888-A05E-47BB-85DF-151CF780A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BA96-929C-462C-A065-81E1310C8CD0}" type="datetimeFigureOut">
              <a:rPr lang="es-PR"/>
              <a:pPr>
                <a:defRPr/>
              </a:pPr>
              <a:t>08/25/2024</a:t>
            </a:fld>
            <a:endParaRPr lang="es-PR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6A9F7370-2C9E-49D9-911A-8991196AF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DF0614D7-1F2A-4E43-9874-90E3870BA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77A31C-62DA-4A98-9C4C-E64E9D67BDF9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146420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03876279-0A61-4DDC-9E8C-24C22C42E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99575-F254-40C7-8030-C33A129343B9}" type="datetimeFigureOut">
              <a:rPr lang="es-PR"/>
              <a:pPr>
                <a:defRPr/>
              </a:pPr>
              <a:t>08/25/2024</a:t>
            </a:fld>
            <a:endParaRPr lang="es-PR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773B74CD-49D9-4B4F-9A79-D349F55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AE228F35-ACA2-4AD4-9227-372D797D9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576E0-F1B5-4F5F-9DB0-1CB1AAF6272B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306475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52E13D2D-3014-42F7-8105-18C8DDED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17C87-26B1-4722-8B2D-02FF87A3896A}" type="datetimeFigureOut">
              <a:rPr lang="es-PR"/>
              <a:pPr>
                <a:defRPr/>
              </a:pPr>
              <a:t>08/25/2024</a:t>
            </a:fld>
            <a:endParaRPr lang="es-PR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2976348B-46E2-417F-B228-A183B1695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D042C6A9-FC57-4D6B-9987-E2069148F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CB9CF-BF24-456C-89B8-AFE2A4BBA85A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195050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C32D2F75-8A5E-484A-A9E0-AC8D45B79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CF811-8C74-4405-A008-C3822E4C11F3}" type="datetimeFigureOut">
              <a:rPr lang="es-PR"/>
              <a:pPr>
                <a:defRPr/>
              </a:pPr>
              <a:t>08/25/2024</a:t>
            </a:fld>
            <a:endParaRPr lang="es-PR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78C698EB-7E88-4E4F-98DA-85EB00062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1E6897C8-1130-48C9-A5C4-7A39393BD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6F4E9-5D30-43E7-B800-67DC46FC8823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2485417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F3FD592-42C2-48CE-B718-41F7B8F28C18}"/>
              </a:ext>
            </a:extLst>
          </p:cNvPr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935E28-D570-4482-88BA-B3E1E960A5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11150"/>
          </a:xfrm>
          <a:prstGeom prst="rect">
            <a:avLst/>
          </a:prstGeom>
          <a:solidFill>
            <a:srgbClr val="48487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63BBD3-7E2A-4B4F-AF23-E72775982F2A}"/>
              </a:ext>
            </a:extLst>
          </p:cNvPr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F871FE-6662-47F9-9755-6F04E4499E4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F71FD3-AF56-4174-9197-17A9E7971A36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 useBgFill="1">
        <p:nvSpPr>
          <p:cNvPr id="12" name="Rounded Rectangle 32">
            <a:extLst>
              <a:ext uri="{FF2B5EF4-FFF2-40B4-BE49-F238E27FC236}">
                <a16:creationId xmlns:a16="http://schemas.microsoft.com/office/drawing/2014/main" id="{B1C711A3-C8F4-44AD-8064-48A3F8AEC297}"/>
              </a:ext>
            </a:extLst>
          </p:cNvPr>
          <p:cNvSpPr/>
          <p:nvPr/>
        </p:nvSpPr>
        <p:spPr bwMode="white">
          <a:xfrm>
            <a:off x="5408613" y="496888"/>
            <a:ext cx="306228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 useBgFill="1">
        <p:nvSpPr>
          <p:cNvPr id="13" name="Rounded Rectangle 33">
            <a:extLst>
              <a:ext uri="{FF2B5EF4-FFF2-40B4-BE49-F238E27FC236}">
                <a16:creationId xmlns:a16="http://schemas.microsoft.com/office/drawing/2014/main" id="{C0B35A94-71CF-40DD-8EB7-92D5684CC012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9B9B20-079D-469C-B28F-2DFBEEFEA1B8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8DDDD8E-80B2-4789-BD32-62052AB29AC5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EC368C4-96AE-4E69-BFF1-24A281D71C0A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001E88B-038C-4947-BF5F-311D414E5548}"/>
              </a:ext>
            </a:extLst>
          </p:cNvPr>
          <p:cNvSpPr/>
          <p:nvPr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23B042-515B-4044-809D-896B82D0598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3706F94-6D4A-48D9-A58C-2B9BB713A816}"/>
              </a:ext>
            </a:extLst>
          </p:cNvPr>
          <p:cNvSpPr/>
          <p:nvPr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pic>
        <p:nvPicPr>
          <p:cNvPr id="20" name="Picture 21">
            <a:extLst>
              <a:ext uri="{FF2B5EF4-FFF2-40B4-BE49-F238E27FC236}">
                <a16:creationId xmlns:a16="http://schemas.microsoft.com/office/drawing/2014/main" id="{A078D449-71F2-4D1D-9FC0-CCED2878DA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8894763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Date Placeholder 25">
            <a:extLst>
              <a:ext uri="{FF2B5EF4-FFF2-40B4-BE49-F238E27FC236}">
                <a16:creationId xmlns:a16="http://schemas.microsoft.com/office/drawing/2014/main" id="{78269994-5BBA-4174-AC1C-DFFDF0B84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FE674C6-63E0-465F-9B82-F2F5B298D6DC}" type="datetimeFigureOut">
              <a:rPr lang="es-PR"/>
              <a:pPr>
                <a:defRPr/>
              </a:pPr>
              <a:t>08/25/2024</a:t>
            </a:fld>
            <a:endParaRPr lang="es-PR"/>
          </a:p>
        </p:txBody>
      </p:sp>
      <p:sp>
        <p:nvSpPr>
          <p:cNvPr id="22" name="Footer Placeholder 27">
            <a:extLst>
              <a:ext uri="{FF2B5EF4-FFF2-40B4-BE49-F238E27FC236}">
                <a16:creationId xmlns:a16="http://schemas.microsoft.com/office/drawing/2014/main" id="{868418E8-7C37-42D1-969C-FA8ECC3F4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23" name="Slide Number Placeholder 26">
            <a:extLst>
              <a:ext uri="{FF2B5EF4-FFF2-40B4-BE49-F238E27FC236}">
                <a16:creationId xmlns:a16="http://schemas.microsoft.com/office/drawing/2014/main" id="{E70AC7B3-8BF4-422A-8BB9-39F560B7B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FDE9D-DD47-4129-9A3A-44D82CB53A11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3556279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43E55C7-41D0-447A-91BD-D34182989430}"/>
              </a:ext>
            </a:extLst>
          </p:cNvPr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5A0013-578C-4F1C-8F1F-201EE1A23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11150"/>
          </a:xfrm>
          <a:prstGeom prst="rect">
            <a:avLst/>
          </a:prstGeom>
          <a:solidFill>
            <a:srgbClr val="48487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021833-3B59-4F2B-87AB-7FB512A9935F}"/>
              </a:ext>
            </a:extLst>
          </p:cNvPr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2D2B70-ADCA-4B82-AE6B-5787808230F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ECD473-0167-41DB-B5B0-85F3B52FCE9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 useBgFill="1">
        <p:nvSpPr>
          <p:cNvPr id="8" name="Rounded Rectangle 32">
            <a:extLst>
              <a:ext uri="{FF2B5EF4-FFF2-40B4-BE49-F238E27FC236}">
                <a16:creationId xmlns:a16="http://schemas.microsoft.com/office/drawing/2014/main" id="{82C9F07D-86D8-4553-9156-27483121C06B}"/>
              </a:ext>
            </a:extLst>
          </p:cNvPr>
          <p:cNvSpPr/>
          <p:nvPr/>
        </p:nvSpPr>
        <p:spPr bwMode="white">
          <a:xfrm>
            <a:off x="5408613" y="496888"/>
            <a:ext cx="306228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 useBgFill="1">
        <p:nvSpPr>
          <p:cNvPr id="9" name="Rounded Rectangle 33">
            <a:extLst>
              <a:ext uri="{FF2B5EF4-FFF2-40B4-BE49-F238E27FC236}">
                <a16:creationId xmlns:a16="http://schemas.microsoft.com/office/drawing/2014/main" id="{F4145FCA-ADD0-451A-A636-D66B72795D3C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C54D78-6975-4A0F-A82A-3247CDEBDEA1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4F277AF-880C-4E97-98DC-3F78B37F9220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111D76-A1AE-4115-B559-A17EBC00951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30F7CFB-329A-4D58-AD45-A894BFF7E61D}"/>
              </a:ext>
            </a:extLst>
          </p:cNvPr>
          <p:cNvSpPr/>
          <p:nvPr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DB8BC6-3170-45DA-AD5C-864DDE4DBA3C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AB2E5B-D9A8-4F17-9934-9D9902E5052B}"/>
              </a:ext>
            </a:extLst>
          </p:cNvPr>
          <p:cNvSpPr/>
          <p:nvPr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pic>
        <p:nvPicPr>
          <p:cNvPr id="16" name="Picture 21">
            <a:extLst>
              <a:ext uri="{FF2B5EF4-FFF2-40B4-BE49-F238E27FC236}">
                <a16:creationId xmlns:a16="http://schemas.microsoft.com/office/drawing/2014/main" id="{258343CF-AC66-4EE4-9D98-BD29043D89D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8894763" cy="33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Date Placeholder 2">
            <a:extLst>
              <a:ext uri="{FF2B5EF4-FFF2-40B4-BE49-F238E27FC236}">
                <a16:creationId xmlns:a16="http://schemas.microsoft.com/office/drawing/2014/main" id="{67CE1310-55DC-426F-A35D-2A8102AB6A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88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14EEC-B7B0-465B-9486-836A66CCD129}" type="datetimeFigureOut">
              <a:rPr lang="es-PR"/>
              <a:pPr>
                <a:defRPr/>
              </a:pPr>
              <a:t>08/25/2024</a:t>
            </a:fld>
            <a:endParaRPr lang="es-PR"/>
          </a:p>
        </p:txBody>
      </p:sp>
      <p:sp>
        <p:nvSpPr>
          <p:cNvPr id="18" name="Footer Placeholder 3">
            <a:extLst>
              <a:ext uri="{FF2B5EF4-FFF2-40B4-BE49-F238E27FC236}">
                <a16:creationId xmlns:a16="http://schemas.microsoft.com/office/drawing/2014/main" id="{6106BD63-51D5-4FD8-9AA0-0F146E22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2E57F92-1CC5-4E8D-A436-642F92EAA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6FC67-8787-4BD9-B688-CEBDEBEDD419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197411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17D42019-AB7D-48F9-8FD2-CF0820935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4292E-AD22-4DD6-8CAD-AB37B1A703D5}" type="datetimeFigureOut">
              <a:rPr lang="es-PR"/>
              <a:pPr>
                <a:defRPr/>
              </a:pPr>
              <a:t>08/25/2024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D3F0DC-4C14-4A1E-AF67-AF06D54EB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B500C9F4-D33F-48F5-AA44-9C110BFD6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6D1066-1078-4A7D-939C-D71EFC04629A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327600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B284017B-60AA-404D-84BE-A82185947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DF8B-A7C5-442F-90A7-7B6B027DFE6D}" type="datetimeFigureOut">
              <a:rPr lang="es-PR"/>
              <a:pPr>
                <a:defRPr/>
              </a:pPr>
              <a:t>08/25/2024</a:t>
            </a:fld>
            <a:endParaRPr lang="es-PR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0DD06A7-9D50-4FFF-B83C-F1CEB02F0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76CDCB13-DFBF-4E80-A6FD-ECF209DC0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0D257-6182-49C6-A2D1-B43C5C87CE04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196423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EE35DAEF-4A0B-4892-ADF6-7AB962058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62E39-507A-4320-A3A1-6CA306A30C4A}" type="datetimeFigureOut">
              <a:rPr lang="es-PR"/>
              <a:pPr>
                <a:defRPr/>
              </a:pPr>
              <a:t>08/25/2024</a:t>
            </a:fld>
            <a:endParaRPr lang="es-PR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623AE3C-D67D-46D9-B084-BDBFCAFB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PR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6DD9813A-1644-4927-B305-E26634243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AF337-DC41-4A99-9076-F19746D0ED35}" type="slidenum">
              <a:rPr lang="es-PR" altLang="en-US"/>
              <a:pPr/>
              <a:t>‹#›</a:t>
            </a:fld>
            <a:endParaRPr lang="es-PR" altLang="en-US"/>
          </a:p>
        </p:txBody>
      </p:sp>
    </p:spTree>
    <p:extLst>
      <p:ext uri="{BB962C8B-B14F-4D97-AF65-F5344CB8AC3E}">
        <p14:creationId xmlns:p14="http://schemas.microsoft.com/office/powerpoint/2010/main" val="155359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C87D0764-739E-4F96-9A2E-AC9F49B342D3}"/>
              </a:ext>
            </a:extLst>
          </p:cNvPr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6A3EEAA-91C6-460F-8CCB-8E2E52291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11150"/>
          </a:xfrm>
          <a:prstGeom prst="rect">
            <a:avLst/>
          </a:prstGeom>
          <a:solidFill>
            <a:srgbClr val="484876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B5A0F5D-7381-4E6D-9F1A-26996887FBCA}"/>
              </a:ext>
            </a:extLst>
          </p:cNvPr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DA781A7-4052-4938-B3CE-942F91FDAA3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0C3752B-2D34-4E77-B61F-ED89172A5D5A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50800" cap="rnd" cmpd="thickThin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id="{4960DB63-6ADC-4083-AA02-3B3B65068B11}"/>
              </a:ext>
            </a:extLst>
          </p:cNvPr>
          <p:cNvSpPr/>
          <p:nvPr/>
        </p:nvSpPr>
        <p:spPr bwMode="white">
          <a:xfrm>
            <a:off x="5408613" y="496888"/>
            <a:ext cx="3062287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id="{4EDDC37F-3E18-4D2D-8E90-FB240911CB8D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1F4E599-8D40-43DE-BDEE-A85BF280FF8B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57E6743-7D25-41F0-9B5A-7F0C6B648B16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5F6669A-28F8-40A9-97B3-94026BDE2958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9E9A707-0BBD-416F-9EA7-8E302514EAF9}"/>
              </a:ext>
            </a:extLst>
          </p:cNvPr>
          <p:cNvSpPr/>
          <p:nvPr/>
        </p:nvSpPr>
        <p:spPr bwMode="invGray">
          <a:xfrm>
            <a:off x="8977313" y="-1588"/>
            <a:ext cx="25400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512A261-4187-434E-9D44-A9AF05E308A6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009C0A2-81D7-40BD-BF8A-65E13BD5D94A}"/>
              </a:ext>
            </a:extLst>
          </p:cNvPr>
          <p:cNvSpPr/>
          <p:nvPr/>
        </p:nvSpPr>
        <p:spPr bwMode="invGray">
          <a:xfrm>
            <a:off x="8875713" y="0"/>
            <a:ext cx="6350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id="{3E2ABAAA-56A2-426D-8092-4A8CF9F437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id="{69A7D8D1-E60A-49D1-8168-DF055A1AC3D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3EDA4A84-1303-4FA7-B494-C9E52F490B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b="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1D4A90F8-0B49-46D5-AB78-9FA08E980E8A}" type="datetimeFigureOut">
              <a:rPr lang="es-PR"/>
              <a:pPr>
                <a:defRPr/>
              </a:pPr>
              <a:t>08/25/2024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17EC20-2585-4966-B53D-48FB8B45C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b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es-PR"/>
          </a:p>
        </p:txBody>
      </p:sp>
      <p:pic>
        <p:nvPicPr>
          <p:cNvPr id="1058" name="Picture 34">
            <a:extLst>
              <a:ext uri="{FF2B5EF4-FFF2-40B4-BE49-F238E27FC236}">
                <a16:creationId xmlns:a16="http://schemas.microsoft.com/office/drawing/2014/main" id="{5FA844E7-59DD-41C1-897C-88DC328710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94763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7A87D018-504D-4950-99C2-CED042B003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800" b="0">
                <a:solidFill>
                  <a:srgbClr val="FFFFFF"/>
                </a:solidFill>
              </a:defRPr>
            </a:lvl1pPr>
          </a:lstStyle>
          <a:p>
            <a:fld id="{97580317-6C84-452E-BE52-E1DFC91D0B9D}" type="slidenum">
              <a:rPr lang="es-PR" altLang="en-US"/>
              <a:pPr/>
              <a:t>‹#›</a:t>
            </a:fld>
            <a:endParaRPr lang="es-PR" altLang="en-US"/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ED18E6F6-79D8-4DDD-8E54-617117DA075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solidFill>
            <a:srgbClr val="E6E6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1000" b="0">
                <a:latin typeface="Arial" panose="020B0604020202020204" pitchFamily="34" charset="0"/>
              </a:rPr>
              <a:t>Copyright © 2013 Edgar Lopategui Corsino | Saludmed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6" r:id="rId5"/>
    <p:sldLayoutId id="2147483697" r:id="rId6"/>
    <p:sldLayoutId id="2147483691" r:id="rId7"/>
    <p:sldLayoutId id="2147483690" r:id="rId8"/>
    <p:sldLayoutId id="2147483689" r:id="rId9"/>
    <p:sldLayoutId id="2147483688" r:id="rId10"/>
    <p:sldLayoutId id="21474836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9pPr>
    </p:titleStyle>
    <p:bodyStyle>
      <a:lvl1pPr marL="365125" indent="-255588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fontAlgn="base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7.wmf"/><Relationship Id="rId4" Type="http://schemas.openxmlformats.org/officeDocument/2006/relationships/audio" Target="../media/audio2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audio" Target="../media/audio3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F98BE-B70A-47B6-9C33-0B40C1192C91}"/>
              </a:ext>
            </a:extLst>
          </p:cNvPr>
          <p:cNvSpPr>
            <a:spLocks/>
          </p:cNvSpPr>
          <p:nvPr/>
        </p:nvSpPr>
        <p:spPr bwMode="auto">
          <a:xfrm>
            <a:off x="0" y="476250"/>
            <a:ext cx="91440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s-PR" altLang="en-US" sz="2800" b="0" dirty="0">
                <a:solidFill>
                  <a:srgbClr val="99CC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EL TERAPEUTA ATLÉTICO – </a:t>
            </a:r>
            <a:r>
              <a:rPr lang="es-PR" altLang="en-US" sz="2800" b="0" i="1" dirty="0">
                <a:solidFill>
                  <a:srgbClr val="99CC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INTRODUCCI</a:t>
            </a:r>
            <a:r>
              <a:rPr lang="en-US" altLang="en-US" sz="2800" b="0" i="1" dirty="0">
                <a:solidFill>
                  <a:srgbClr val="99CC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Ó</a:t>
            </a:r>
            <a:r>
              <a:rPr lang="es-PR" altLang="en-US" sz="2800" b="0" i="1" dirty="0">
                <a:solidFill>
                  <a:srgbClr val="99CC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N:</a:t>
            </a:r>
            <a:br>
              <a:rPr lang="es-PR" altLang="en-US" sz="2800" b="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</a:br>
            <a:r>
              <a:rPr lang="es-PR" altLang="en-US" sz="3600" b="0" i="1" dirty="0">
                <a:solidFill>
                  <a:srgbClr val="E6E6E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Concepto y Deberes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76672E-57C8-4975-A835-3FA3450771CF}"/>
              </a:ext>
            </a:extLst>
          </p:cNvPr>
          <p:cNvSpPr>
            <a:spLocks/>
          </p:cNvSpPr>
          <p:nvPr/>
        </p:nvSpPr>
        <p:spPr bwMode="auto">
          <a:xfrm>
            <a:off x="323850" y="3900488"/>
            <a:ext cx="47625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35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algn="ctr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algn="ctr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algn="ctr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algn="ctr" fontAlgn="base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s-PR" altLang="en-US" sz="2400">
                <a:solidFill>
                  <a:srgbClr val="4848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Edgar Lopategui Corsino</a:t>
            </a:r>
          </a:p>
          <a:p>
            <a:pPr algn="l">
              <a:lnSpc>
                <a:spcPct val="90000"/>
              </a:lnSpc>
            </a:pPr>
            <a:r>
              <a:rPr lang="es-PR" altLang="en-US" sz="2400" i="1">
                <a:solidFill>
                  <a:srgbClr val="4848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M.A., Fisiología del Ejercicio</a:t>
            </a:r>
          </a:p>
        </p:txBody>
      </p:sp>
      <p:pic>
        <p:nvPicPr>
          <p:cNvPr id="5163" name="Picture 43">
            <a:extLst>
              <a:ext uri="{FF2B5EF4-FFF2-40B4-BE49-F238E27FC236}">
                <a16:creationId xmlns:a16="http://schemas.microsoft.com/office/drawing/2014/main" id="{36E10B01-52FB-4162-9A26-8968924BA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084763"/>
            <a:ext cx="287337" cy="28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64" name="Rectangle 44">
            <a:extLst>
              <a:ext uri="{FF2B5EF4-FFF2-40B4-BE49-F238E27FC236}">
                <a16:creationId xmlns:a16="http://schemas.microsoft.com/office/drawing/2014/main" id="{A0AF344C-2E37-4CB2-BFB9-8A0A953DE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625" y="4725988"/>
            <a:ext cx="4752975" cy="287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s-PR" altLang="en-US" sz="1800">
                <a:solidFill>
                  <a:srgbClr val="484876"/>
                </a:solidFill>
              </a:rPr>
              <a:t>Web:        </a:t>
            </a:r>
            <a:r>
              <a:rPr lang="es-PR" altLang="en-US" sz="1800" i="1">
                <a:solidFill>
                  <a:srgbClr val="484876"/>
                </a:solidFill>
              </a:rPr>
              <a:t>http://www.saludmed.com/</a:t>
            </a:r>
            <a:endParaRPr lang="es-PR" altLang="en-US" sz="2800" b="0" i="1">
              <a:solidFill>
                <a:srgbClr val="484876"/>
              </a:solidFill>
            </a:endParaRPr>
          </a:p>
        </p:txBody>
      </p:sp>
      <p:pic>
        <p:nvPicPr>
          <p:cNvPr id="5165" name="Picture 45">
            <a:extLst>
              <a:ext uri="{FF2B5EF4-FFF2-40B4-BE49-F238E27FC236}">
                <a16:creationId xmlns:a16="http://schemas.microsoft.com/office/drawing/2014/main" id="{01D3B416-6BF3-4ED1-B884-7A7443120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724400"/>
            <a:ext cx="287337" cy="28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66" name="Rectangle 46">
            <a:extLst>
              <a:ext uri="{FF2B5EF4-FFF2-40B4-BE49-F238E27FC236}">
                <a16:creationId xmlns:a16="http://schemas.microsoft.com/office/drawing/2014/main" id="{72937214-BBB9-4C2A-AF3B-E39D5632AB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625" y="5084763"/>
            <a:ext cx="46101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ct val="95000"/>
              </a:lnSpc>
            </a:pPr>
            <a:r>
              <a:rPr lang="es-PR" altLang="en-US" sz="1800">
                <a:solidFill>
                  <a:srgbClr val="484876"/>
                </a:solidFill>
              </a:rPr>
              <a:t>E-Mail:</a:t>
            </a:r>
            <a:r>
              <a:rPr lang="es-PR" altLang="en-US" sz="1800" i="1">
                <a:solidFill>
                  <a:srgbClr val="484876"/>
                </a:solidFill>
              </a:rPr>
              <a:t>     elopategui@intermetro.edu</a:t>
            </a:r>
            <a:br>
              <a:rPr lang="es-PR" altLang="en-US" sz="1800" i="1">
                <a:solidFill>
                  <a:srgbClr val="484876"/>
                </a:solidFill>
              </a:rPr>
            </a:br>
            <a:r>
              <a:rPr lang="es-PR" altLang="en-US" sz="1800" i="1">
                <a:solidFill>
                  <a:srgbClr val="484876"/>
                </a:solidFill>
              </a:rPr>
              <a:t>                saludmedpr@gmail.com</a:t>
            </a:r>
          </a:p>
        </p:txBody>
      </p:sp>
      <p:pic>
        <p:nvPicPr>
          <p:cNvPr id="5167" name="Picture 47">
            <a:extLst>
              <a:ext uri="{FF2B5EF4-FFF2-40B4-BE49-F238E27FC236}">
                <a16:creationId xmlns:a16="http://schemas.microsoft.com/office/drawing/2014/main" id="{41F232C7-56B0-4F33-85BE-4F2C839325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732463"/>
            <a:ext cx="287337" cy="28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68" name="Rectangle 48">
            <a:extLst>
              <a:ext uri="{FF2B5EF4-FFF2-40B4-BE49-F238E27FC236}">
                <a16:creationId xmlns:a16="http://schemas.microsoft.com/office/drawing/2014/main" id="{45CF7093-0299-4B59-9636-C098A2CD9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732463"/>
            <a:ext cx="8459787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ct val="85000"/>
              </a:lnSpc>
            </a:pPr>
            <a:r>
              <a:rPr lang="es-PR" altLang="en-US" sz="1700">
                <a:solidFill>
                  <a:srgbClr val="484876"/>
                </a:solidFill>
              </a:rPr>
              <a:t>Curso:      </a:t>
            </a:r>
            <a:r>
              <a:rPr lang="es-PR" altLang="en-US" sz="1700" i="1">
                <a:solidFill>
                  <a:srgbClr val="484876"/>
                </a:solidFill>
              </a:rPr>
              <a:t>http://www.saludmed.com/lesiondeportes</a:t>
            </a:r>
            <a:r>
              <a:rPr lang="es-PR" altLang="en-US" sz="1700" i="1"/>
              <a:t>/lesiondeportes.html</a:t>
            </a:r>
          </a:p>
        </p:txBody>
      </p:sp>
    </p:spTree>
    <p:custDataLst>
      <p:tags r:id="rId1"/>
    </p:custDataLst>
  </p:cSld>
  <p:clrMapOvr>
    <a:masterClrMapping/>
  </p:clrMapOvr>
  <p:transition spd="slow">
    <p:dissolve/>
    <p:sndAc>
      <p:stSnd>
        <p:snd r:embed="rId4" name="chimes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1987" name="Rectangle 3">
            <a:extLst>
              <a:ext uri="{FF2B5EF4-FFF2-40B4-BE49-F238E27FC236}">
                <a16:creationId xmlns:a16="http://schemas.microsoft.com/office/drawing/2014/main" id="{D826F73B-3D6A-43D8-A11E-AA8D89B03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726976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61988" name="Text Box 4">
            <a:extLst>
              <a:ext uri="{FF2B5EF4-FFF2-40B4-BE49-F238E27FC236}">
                <a16:creationId xmlns:a16="http://schemas.microsoft.com/office/drawing/2014/main" id="{2A59F9E1-E2F2-4AA6-933B-4C117547F3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485727"/>
            <a:ext cx="8229600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 dirty="0">
                <a:latin typeface="Arial" panose="020B0604020202020204" pitchFamily="34" charset="0"/>
              </a:rPr>
              <a:t>Prevención, evaluación, tratamiento agudo y rehabilitación de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dirty="0">
                <a:latin typeface="Arial" panose="020B0604020202020204" pitchFamily="34" charset="0"/>
              </a:rPr>
              <a:t>    lesiones atléticas según indicado por el médico </a:t>
            </a:r>
            <a:r>
              <a:rPr lang="es-ES" altLang="en-US" dirty="0" err="1">
                <a:latin typeface="Arial" panose="020B0604020202020204" pitchFamily="34" charset="0"/>
              </a:rPr>
              <a:t>deportólogo</a:t>
            </a:r>
            <a:r>
              <a:rPr lang="es-ES" altLang="en-US" dirty="0">
                <a:latin typeface="Arial" panose="020B0604020202020204" pitchFamily="34" charset="0"/>
              </a:rPr>
              <a:t>.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Educación y consejería concerniente a traumas deportivas.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Administración del programa de </a:t>
            </a:r>
            <a:r>
              <a:rPr lang="es-ES" altLang="en-US" dirty="0" err="1">
                <a:latin typeface="Arial" panose="020B0604020202020204" pitchFamily="34" charset="0"/>
              </a:rPr>
              <a:t>terapeutica</a:t>
            </a:r>
            <a:r>
              <a:rPr lang="es-ES" altLang="en-US" dirty="0">
                <a:latin typeface="Arial" panose="020B0604020202020204" pitchFamily="34" charset="0"/>
              </a:rPr>
              <a:t> atlética.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Crear y aplicar artefactos </a:t>
            </a:r>
            <a:r>
              <a:rPr lang="es-ES" altLang="en-US" dirty="0" err="1">
                <a:latin typeface="Arial" panose="020B0604020202020204" pitchFamily="34" charset="0"/>
              </a:rPr>
              <a:t>protectivos</a:t>
            </a:r>
            <a:endParaRPr lang="es-ES" altLang="en-US" dirty="0">
              <a:latin typeface="Arial" panose="020B0604020202020204" pitchFamily="34" charset="0"/>
            </a:endParaRP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Crear de una base de datos sobre las lesiones atendidas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Supervisión del programa, área de rehabilitación y terapeutas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dirty="0">
                <a:latin typeface="Arial" panose="020B0604020202020204" pitchFamily="34" charset="0"/>
              </a:rPr>
              <a:t>    atléticos estudiantes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Asiste y coopera con otros integrantes del programa (médicos, 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dirty="0">
                <a:latin typeface="Arial" panose="020B0604020202020204" pitchFamily="34" charset="0"/>
              </a:rPr>
              <a:t>   (“</a:t>
            </a:r>
            <a:r>
              <a:rPr lang="es-ES" altLang="en-US" dirty="0" err="1">
                <a:latin typeface="Arial" panose="020B0604020202020204" pitchFamily="34" charset="0"/>
              </a:rPr>
              <a:t>coaches</a:t>
            </a:r>
            <a:r>
              <a:rPr lang="es-ES" altLang="en-US" dirty="0">
                <a:latin typeface="Arial" panose="020B0604020202020204" pitchFamily="34" charset="0"/>
              </a:rPr>
              <a:t>”, terapeutas atléticos estudiantes, etc.)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altLang="en-US" i="1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Asegura</a:t>
            </a:r>
            <a:r>
              <a:rPr lang="en-US" altLang="en-US" dirty="0">
                <a:latin typeface="Arial" panose="020B0604020202020204" pitchFamily="34" charset="0"/>
              </a:rPr>
              <a:t> un </a:t>
            </a:r>
            <a:r>
              <a:rPr lang="en-US" altLang="en-US" dirty="0" err="1">
                <a:latin typeface="Arial" panose="020B0604020202020204" pitchFamily="34" charset="0"/>
              </a:rPr>
              <a:t>ambiente</a:t>
            </a:r>
            <a:r>
              <a:rPr lang="en-US" altLang="en-US" dirty="0">
                <a:latin typeface="Arial" panose="020B0604020202020204" pitchFamily="34" charset="0"/>
              </a:rPr>
              <a:t> de </a:t>
            </a:r>
            <a:r>
              <a:rPr lang="en-US" altLang="en-US" dirty="0" err="1">
                <a:latin typeface="Arial" panose="020B0604020202020204" pitchFamily="34" charset="0"/>
              </a:rPr>
              <a:t>competencia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apropiado</a:t>
            </a:r>
            <a:r>
              <a:rPr lang="en-US" altLang="en-US" dirty="0">
                <a:latin typeface="Arial" panose="020B0604020202020204" pitchFamily="34" charset="0"/>
              </a:rPr>
              <a:t> (</a:t>
            </a:r>
            <a:r>
              <a:rPr lang="en-US" altLang="en-US" dirty="0" err="1">
                <a:latin typeface="Arial" panose="020B0604020202020204" pitchFamily="34" charset="0"/>
              </a:rPr>
              <a:t>el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terreno</a:t>
            </a:r>
            <a:r>
              <a:rPr lang="en-US" altLang="en-US" dirty="0">
                <a:latin typeface="Arial" panose="020B0604020202020204" pitchFamily="34" charset="0"/>
              </a:rPr>
              <a:t>, 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dirty="0">
                <a:latin typeface="Arial" panose="020B0604020202020204" pitchFamily="34" charset="0"/>
              </a:rPr>
              <a:t>   </a:t>
            </a:r>
            <a:r>
              <a:rPr lang="en-US" altLang="en-US" dirty="0" err="1">
                <a:latin typeface="Arial" panose="020B0604020202020204" pitchFamily="34" charset="0"/>
              </a:rPr>
              <a:t>condiciones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metereológicas</a:t>
            </a:r>
            <a:r>
              <a:rPr lang="en-US" altLang="en-US" dirty="0">
                <a:latin typeface="Arial" panose="020B0604020202020204" pitchFamily="34" charset="0"/>
              </a:rPr>
              <a:t>, entre </a:t>
            </a:r>
            <a:r>
              <a:rPr lang="en-US" altLang="en-US" dirty="0" err="1">
                <a:latin typeface="Arial" panose="020B0604020202020204" pitchFamily="34" charset="0"/>
              </a:rPr>
              <a:t>otras</a:t>
            </a:r>
            <a:r>
              <a:rPr lang="en-US" altLang="en-US" dirty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1961989" name="Rectangle 5">
            <a:extLst>
              <a:ext uri="{FF2B5EF4-FFF2-40B4-BE49-F238E27FC236}">
                <a16:creationId xmlns:a16="http://schemas.microsoft.com/office/drawing/2014/main" id="{9108D2AA-D7C7-4ED3-AFB5-F155D5249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726976"/>
            <a:ext cx="2209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2800" dirty="0">
                <a:latin typeface="Times New Roman" panose="02020603050405020304" pitchFamily="18" charset="0"/>
              </a:rPr>
              <a:t>FUNCIONES</a:t>
            </a:r>
          </a:p>
        </p:txBody>
      </p:sp>
      <p:sp>
        <p:nvSpPr>
          <p:cNvPr id="1961990" name="AutoShape 6">
            <a:extLst>
              <a:ext uri="{FF2B5EF4-FFF2-40B4-BE49-F238E27FC236}">
                <a16:creationId xmlns:a16="http://schemas.microsoft.com/office/drawing/2014/main" id="{21B111A2-24F4-4DCD-953C-30FC4A8C3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568152"/>
            <a:ext cx="35052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61991" name="Rectangle 7">
            <a:extLst>
              <a:ext uri="{FF2B5EF4-FFF2-40B4-BE49-F238E27FC236}">
                <a16:creationId xmlns:a16="http://schemas.microsoft.com/office/drawing/2014/main" id="{1C8F3E9B-1BC6-45ED-9FD9-EC7529231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644352"/>
            <a:ext cx="3124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Deberes</a:t>
            </a:r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Generales</a:t>
            </a:r>
            <a:endParaRPr lang="en-US" altLang="en-US" sz="26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961992" name="Picture 8">
            <a:extLst>
              <a:ext uri="{FF2B5EF4-FFF2-40B4-BE49-F238E27FC236}">
                <a16:creationId xmlns:a16="http://schemas.microsoft.com/office/drawing/2014/main" id="{999396D6-F047-492C-8428-6E0FFAEC1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644352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61993" name="Picture 9">
            <a:extLst>
              <a:ext uri="{FF2B5EF4-FFF2-40B4-BE49-F238E27FC236}">
                <a16:creationId xmlns:a16="http://schemas.microsoft.com/office/drawing/2014/main" id="{62BD5B91-029D-4509-A5A1-813399F15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644352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4035" name="Rectangle 3">
            <a:extLst>
              <a:ext uri="{FF2B5EF4-FFF2-40B4-BE49-F238E27FC236}">
                <a16:creationId xmlns:a16="http://schemas.microsoft.com/office/drawing/2014/main" id="{D8FC2A0F-AC82-4788-9C0A-4EB105A81B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560" y="586408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TERAPEUTA ATLÉTICO</a:t>
            </a:r>
            <a:r>
              <a:rPr lang="en-US" altLang="en-US" sz="2600" dirty="0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964036" name="Text Box 4">
            <a:extLst>
              <a:ext uri="{FF2B5EF4-FFF2-40B4-BE49-F238E27FC236}">
                <a16:creationId xmlns:a16="http://schemas.microsoft.com/office/drawing/2014/main" id="{FB48D81F-643D-4AAE-901B-8FFAB809F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106613"/>
            <a:ext cx="8382000" cy="444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 dirty="0">
                <a:latin typeface="Arial" panose="020B0604020202020204" pitchFamily="34" charset="0"/>
              </a:rPr>
              <a:t>Conocimiento en la planificación de programas de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dirty="0">
                <a:latin typeface="Arial" panose="020B0604020202020204" pitchFamily="34" charset="0"/>
              </a:rPr>
              <a:t>    entrenamiento anuales periodizados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Aplicación de artefactos para soporte biomecánico (vendaje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dirty="0">
                <a:latin typeface="Arial" panose="020B0604020202020204" pitchFamily="34" charset="0"/>
              </a:rPr>
              <a:t>    preventivo, vendaje de soporte [</a:t>
            </a:r>
            <a:r>
              <a:rPr lang="es-ES" altLang="en-US" dirty="0" err="1">
                <a:latin typeface="Arial" panose="020B0604020202020204" pitchFamily="34" charset="0"/>
              </a:rPr>
              <a:t>protectivo</a:t>
            </a:r>
            <a:r>
              <a:rPr lang="es-ES" altLang="en-US" dirty="0">
                <a:latin typeface="Arial" panose="020B0604020202020204" pitchFamily="34" charset="0"/>
              </a:rPr>
              <a:t>],  </a:t>
            </a:r>
            <a:r>
              <a:rPr lang="es-ES" altLang="en-US" dirty="0" err="1">
                <a:latin typeface="Arial" panose="020B0604020202020204" pitchFamily="34" charset="0"/>
              </a:rPr>
              <a:t>pre-vendaje</a:t>
            </a:r>
            <a:r>
              <a:rPr lang="es-ES" altLang="en-US" dirty="0">
                <a:latin typeface="Arial" panose="020B0604020202020204" pitchFamily="34" charset="0"/>
              </a:rPr>
              <a:t>,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dirty="0">
                <a:latin typeface="Arial" panose="020B0604020202020204" pitchFamily="34" charset="0"/>
              </a:rPr>
              <a:t>   </a:t>
            </a:r>
            <a:r>
              <a:rPr lang="es-ES" altLang="en-US" dirty="0" err="1">
                <a:latin typeface="Arial" panose="020B0604020202020204" pitchFamily="34" charset="0"/>
              </a:rPr>
              <a:t>ortóticos</a:t>
            </a:r>
            <a:r>
              <a:rPr lang="es-ES" altLang="en-US" dirty="0">
                <a:latin typeface="Arial" panose="020B0604020202020204" pitchFamily="34" charset="0"/>
              </a:rPr>
              <a:t>, ligaduras o  “</a:t>
            </a:r>
            <a:r>
              <a:rPr lang="es-ES" altLang="en-US" dirty="0" err="1">
                <a:latin typeface="Arial" panose="020B0604020202020204" pitchFamily="34" charset="0"/>
              </a:rPr>
              <a:t>braces</a:t>
            </a:r>
            <a:r>
              <a:rPr lang="es-ES" altLang="en-US" dirty="0">
                <a:latin typeface="Arial" panose="020B0604020202020204" pitchFamily="34" charset="0"/>
              </a:rPr>
              <a:t>”)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Selección del equipo apropiado (protectores del cuerpo, 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dirty="0">
                <a:latin typeface="Arial" panose="020B0604020202020204" pitchFamily="34" charset="0"/>
              </a:rPr>
              <a:t>    protectores bucales, calzado, superficie o terreno de juego, etc.) 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Comprobar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condiciones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ambientales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seguras</a:t>
            </a:r>
            <a:r>
              <a:rPr lang="en-US" altLang="en-US" dirty="0">
                <a:latin typeface="Arial" panose="020B0604020202020204" pitchFamily="34" charset="0"/>
              </a:rPr>
              <a:t> (</a:t>
            </a:r>
            <a:r>
              <a:rPr lang="en-US" altLang="en-US" dirty="0" err="1">
                <a:latin typeface="Arial" panose="020B0604020202020204" pitchFamily="34" charset="0"/>
              </a:rPr>
              <a:t>temperatura</a:t>
            </a:r>
            <a:r>
              <a:rPr lang="en-US" altLang="en-US" dirty="0">
                <a:latin typeface="Arial" panose="020B0604020202020204" pitchFamily="34" charset="0"/>
              </a:rPr>
              <a:t>, 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dirty="0">
                <a:latin typeface="Arial" panose="020B0604020202020204" pitchFamily="34" charset="0"/>
              </a:rPr>
              <a:t>    </a:t>
            </a:r>
            <a:r>
              <a:rPr lang="en-US" altLang="en-US" dirty="0" err="1">
                <a:latin typeface="Arial" panose="020B0604020202020204" pitchFamily="34" charset="0"/>
              </a:rPr>
              <a:t>humedad</a:t>
            </a:r>
            <a:r>
              <a:rPr lang="en-US" altLang="en-US" dirty="0">
                <a:latin typeface="Arial" panose="020B0604020202020204" pitchFamily="34" charset="0"/>
              </a:rPr>
              <a:t>)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Identificar</a:t>
            </a:r>
            <a:r>
              <a:rPr lang="en-US" altLang="en-US" dirty="0">
                <a:latin typeface="Arial" panose="020B0604020202020204" pitchFamily="34" charset="0"/>
              </a:rPr>
              <a:t> y </a:t>
            </a:r>
            <a:r>
              <a:rPr lang="en-US" altLang="en-US" dirty="0" err="1">
                <a:latin typeface="Arial" panose="020B0604020202020204" pitchFamily="34" charset="0"/>
              </a:rPr>
              <a:t>proteger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condiciones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f’ísicas</a:t>
            </a:r>
            <a:r>
              <a:rPr lang="en-US" altLang="en-US" dirty="0">
                <a:latin typeface="Arial" panose="020B0604020202020204" pitchFamily="34" charset="0"/>
              </a:rPr>
              <a:t> pre-</a:t>
            </a:r>
            <a:r>
              <a:rPr lang="en-US" altLang="en-US" dirty="0" err="1">
                <a:latin typeface="Arial" panose="020B0604020202020204" pitchFamily="34" charset="0"/>
              </a:rPr>
              <a:t>existentes</a:t>
            </a:r>
            <a:r>
              <a:rPr lang="en-US" altLang="en-US" dirty="0">
                <a:latin typeface="Arial" panose="020B0604020202020204" pitchFamily="34" charset="0"/>
              </a:rPr>
              <a:t> que 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dirty="0">
                <a:latin typeface="Arial" panose="020B0604020202020204" pitchFamily="34" charset="0"/>
              </a:rPr>
              <a:t>   </a:t>
            </a:r>
            <a:r>
              <a:rPr lang="en-US" altLang="en-US" dirty="0" err="1">
                <a:latin typeface="Arial" panose="020B0604020202020204" pitchFamily="34" charset="0"/>
              </a:rPr>
              <a:t>puedan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predisponer</a:t>
            </a:r>
            <a:r>
              <a:rPr lang="en-US" altLang="en-US" dirty="0">
                <a:latin typeface="Arial" panose="020B0604020202020204" pitchFamily="34" charset="0"/>
              </a:rPr>
              <a:t> al </a:t>
            </a:r>
            <a:r>
              <a:rPr lang="en-US" altLang="en-US" dirty="0" err="1">
                <a:latin typeface="Arial" panose="020B0604020202020204" pitchFamily="34" charset="0"/>
              </a:rPr>
              <a:t>atleta</a:t>
            </a:r>
            <a:r>
              <a:rPr lang="en-US" altLang="en-US" dirty="0">
                <a:latin typeface="Arial" panose="020B0604020202020204" pitchFamily="34" charset="0"/>
              </a:rPr>
              <a:t> a </a:t>
            </a:r>
            <a:r>
              <a:rPr lang="en-US" altLang="en-US" dirty="0" err="1">
                <a:latin typeface="Arial" panose="020B0604020202020204" pitchFamily="34" charset="0"/>
              </a:rPr>
              <a:t>lesiones</a:t>
            </a:r>
            <a:r>
              <a:rPr lang="en-US" altLang="en-US" dirty="0">
                <a:latin typeface="Arial" panose="020B0604020202020204" pitchFamily="34" charset="0"/>
              </a:rPr>
              <a:t>.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Orientar</a:t>
            </a:r>
            <a:r>
              <a:rPr lang="en-US" altLang="en-US" dirty="0">
                <a:latin typeface="Arial" panose="020B0604020202020204" pitchFamily="34" charset="0"/>
              </a:rPr>
              <a:t> a </a:t>
            </a:r>
            <a:r>
              <a:rPr lang="en-US" altLang="en-US" dirty="0" err="1">
                <a:latin typeface="Arial" panose="020B0604020202020204" pitchFamily="34" charset="0"/>
              </a:rPr>
              <a:t>los</a:t>
            </a:r>
            <a:r>
              <a:rPr lang="en-US" altLang="en-US" dirty="0">
                <a:latin typeface="Arial" panose="020B0604020202020204" pitchFamily="34" charset="0"/>
              </a:rPr>
              <a:t> “coaches” </a:t>
            </a:r>
            <a:r>
              <a:rPr lang="en-US" altLang="en-US" dirty="0" err="1">
                <a:latin typeface="Arial" panose="020B0604020202020204" pitchFamily="34" charset="0"/>
              </a:rPr>
              <a:t>sobre</a:t>
            </a:r>
            <a:r>
              <a:rPr lang="en-US" altLang="en-US" dirty="0">
                <a:latin typeface="Arial" panose="020B0604020202020204" pitchFamily="34" charset="0"/>
              </a:rPr>
              <a:t> un plan de </a:t>
            </a:r>
            <a:r>
              <a:rPr lang="en-US" altLang="en-US" dirty="0" err="1">
                <a:latin typeface="Arial" panose="020B0604020202020204" pitchFamily="34" charset="0"/>
              </a:rPr>
              <a:t>entrenamiento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físico</a:t>
            </a:r>
            <a:r>
              <a:rPr lang="en-US" altLang="en-US" dirty="0">
                <a:latin typeface="Arial" panose="020B0604020202020204" pitchFamily="34" charset="0"/>
              </a:rPr>
              <a:t> y 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dirty="0">
                <a:latin typeface="Arial" panose="020B0604020202020204" pitchFamily="34" charset="0"/>
              </a:rPr>
              <a:t>   con </a:t>
            </a:r>
            <a:r>
              <a:rPr lang="en-US" altLang="en-US" dirty="0" err="1">
                <a:latin typeface="Arial" panose="020B0604020202020204" pitchFamily="34" charset="0"/>
              </a:rPr>
              <a:t>resistencias</a:t>
            </a:r>
            <a:r>
              <a:rPr lang="en-US" altLang="en-US" dirty="0">
                <a:latin typeface="Arial" panose="020B0604020202020204" pitchFamily="34" charset="0"/>
              </a:rPr>
              <a:t> (</a:t>
            </a:r>
            <a:r>
              <a:rPr lang="en-US" altLang="en-US" dirty="0" err="1">
                <a:latin typeface="Arial" panose="020B0604020202020204" pitchFamily="34" charset="0"/>
              </a:rPr>
              <a:t>pesas</a:t>
            </a:r>
            <a:r>
              <a:rPr lang="en-US" altLang="en-US" dirty="0">
                <a:latin typeface="Arial" panose="020B0604020202020204" pitchFamily="34" charset="0"/>
              </a:rPr>
              <a:t>).</a:t>
            </a:r>
          </a:p>
        </p:txBody>
      </p:sp>
      <p:sp>
        <p:nvSpPr>
          <p:cNvPr id="1964037" name="Rectangle 5">
            <a:extLst>
              <a:ext uri="{FF2B5EF4-FFF2-40B4-BE49-F238E27FC236}">
                <a16:creationId xmlns:a16="http://schemas.microsoft.com/office/drawing/2014/main" id="{6969E472-EDD9-4096-B5F0-2DEEB4201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2560" y="586408"/>
            <a:ext cx="2209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2800" dirty="0">
                <a:latin typeface="Times New Roman" panose="02020603050405020304" pitchFamily="18" charset="0"/>
              </a:rPr>
              <a:t>FUNCIONES</a:t>
            </a:r>
          </a:p>
        </p:txBody>
      </p:sp>
      <p:sp>
        <p:nvSpPr>
          <p:cNvPr id="1964038" name="AutoShape 6">
            <a:extLst>
              <a:ext uri="{FF2B5EF4-FFF2-40B4-BE49-F238E27FC236}">
                <a16:creationId xmlns:a16="http://schemas.microsoft.com/office/drawing/2014/main" id="{3816ABD4-8BB9-4505-9912-3A4DC3943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8360" y="1370856"/>
            <a:ext cx="42672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64039" name="Rectangle 7">
            <a:extLst>
              <a:ext uri="{FF2B5EF4-FFF2-40B4-BE49-F238E27FC236}">
                <a16:creationId xmlns:a16="http://schemas.microsoft.com/office/drawing/2014/main" id="{345F40A4-0D10-4981-A133-1829B7301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0760" y="1447056"/>
            <a:ext cx="3124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Prevención</a:t>
            </a:r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 de </a:t>
            </a:r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Lesiones</a:t>
            </a:r>
            <a:endParaRPr lang="en-US" altLang="en-US" sz="26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964040" name="Picture 8">
            <a:extLst>
              <a:ext uri="{FF2B5EF4-FFF2-40B4-BE49-F238E27FC236}">
                <a16:creationId xmlns:a16="http://schemas.microsoft.com/office/drawing/2014/main" id="{BCFD1EF2-D588-4858-8949-1DCD511B4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1560" y="1447056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64041" name="Picture 9">
            <a:extLst>
              <a:ext uri="{FF2B5EF4-FFF2-40B4-BE49-F238E27FC236}">
                <a16:creationId xmlns:a16="http://schemas.microsoft.com/office/drawing/2014/main" id="{796EBD07-F75B-4482-83E5-1C6AA96D9B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160" y="1447056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083" name="Rectangle 3">
            <a:extLst>
              <a:ext uri="{FF2B5EF4-FFF2-40B4-BE49-F238E27FC236}">
                <a16:creationId xmlns:a16="http://schemas.microsoft.com/office/drawing/2014/main" id="{CC5EBB2B-D651-4A1A-B8FF-E7FA7E733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781670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TERAPEUTA ATLÉTICO</a:t>
            </a:r>
            <a:r>
              <a:rPr lang="en-US" altLang="en-US" sz="2600" dirty="0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966084" name="Text Box 4">
            <a:extLst>
              <a:ext uri="{FF2B5EF4-FFF2-40B4-BE49-F238E27FC236}">
                <a16:creationId xmlns:a16="http://schemas.microsoft.com/office/drawing/2014/main" id="{EC911A22-AC9D-4646-B77C-5390B44C7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488902"/>
            <a:ext cx="83820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 dirty="0">
                <a:latin typeface="Arial" panose="020B0604020202020204" pitchFamily="34" charset="0"/>
              </a:rPr>
              <a:t>Posee conocimiento en las ciencias del ejercicio (anatomía 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dirty="0">
                <a:latin typeface="Arial" panose="020B0604020202020204" pitchFamily="34" charset="0"/>
              </a:rPr>
              <a:t>    humana, cinesiología, biomecánica fisiología del ejercicio, etc.)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Posee conocimiento y las destrezas requeridas para el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dirty="0">
                <a:latin typeface="Arial" panose="020B0604020202020204" pitchFamily="34" charset="0"/>
              </a:rPr>
              <a:t>    reconocimiento de traumas atléticos (e.g., tomar el historial, 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dirty="0">
                <a:latin typeface="Arial" panose="020B0604020202020204" pitchFamily="34" charset="0"/>
              </a:rPr>
              <a:t>    inspección de la lesión, etc.).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Posee el conocimiento y destrezas para determinar el grado de 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dirty="0">
                <a:latin typeface="Arial" panose="020B0604020202020204" pitchFamily="34" charset="0"/>
              </a:rPr>
              <a:t>    severidad de una lesión atlética: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 dirty="0">
                <a:latin typeface="Arial" panose="020B0604020202020204" pitchFamily="34" charset="0"/>
              </a:rPr>
              <a:t> </a:t>
            </a:r>
            <a:r>
              <a:rPr lang="es-ES" altLang="en-US" dirty="0">
                <a:latin typeface="Times New Roman" panose="02020603050405020304" pitchFamily="18" charset="0"/>
              </a:rPr>
              <a:t>Palpación en el lugar de la lesión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 dirty="0">
                <a:latin typeface="Times New Roman" panose="02020603050405020304" pitchFamily="18" charset="0"/>
              </a:rPr>
              <a:t> Estimación del arco de movimiento, fortaleza muscular y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</a:pPr>
            <a:r>
              <a:rPr lang="es-ES" altLang="en-US" dirty="0">
                <a:latin typeface="Times New Roman" panose="02020603050405020304" pitchFamily="18" charset="0"/>
              </a:rPr>
              <a:t>   flexibilidad articular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 dirty="0">
                <a:latin typeface="Times New Roman" panose="02020603050405020304" pitchFamily="18" charset="0"/>
              </a:rPr>
              <a:t> Pruebas neurológicas, sensoriales y motoras</a:t>
            </a:r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1966085" name="Rectangle 5">
            <a:extLst>
              <a:ext uri="{FF2B5EF4-FFF2-40B4-BE49-F238E27FC236}">
                <a16:creationId xmlns:a16="http://schemas.microsoft.com/office/drawing/2014/main" id="{9CFAC3BB-F432-41E8-81C3-06DEDD936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781670"/>
            <a:ext cx="2209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2800" dirty="0">
                <a:latin typeface="Times New Roman" panose="02020603050405020304" pitchFamily="18" charset="0"/>
              </a:rPr>
              <a:t>FUNCIONE</a:t>
            </a:r>
            <a:r>
              <a:rPr lang="en-US" altLang="en-US" sz="2800" dirty="0">
                <a:solidFill>
                  <a:srgbClr val="FFFFFF"/>
                </a:solidFill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1966086" name="AutoShape 6">
            <a:extLst>
              <a:ext uri="{FF2B5EF4-FFF2-40B4-BE49-F238E27FC236}">
                <a16:creationId xmlns:a16="http://schemas.microsoft.com/office/drawing/2014/main" id="{2E8DD4AE-0592-4D9D-A872-8C15BF33C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650702"/>
            <a:ext cx="42672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66087" name="Rectangle 7">
            <a:extLst>
              <a:ext uri="{FF2B5EF4-FFF2-40B4-BE49-F238E27FC236}">
                <a16:creationId xmlns:a16="http://schemas.microsoft.com/office/drawing/2014/main" id="{DFE49B3E-4CBA-415B-9664-2C8CEAAFA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726902"/>
            <a:ext cx="3124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Evaluación</a:t>
            </a:r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 de </a:t>
            </a:r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Lesiones</a:t>
            </a:r>
            <a:endParaRPr lang="en-US" altLang="en-US" sz="26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966088" name="Picture 8">
            <a:extLst>
              <a:ext uri="{FF2B5EF4-FFF2-40B4-BE49-F238E27FC236}">
                <a16:creationId xmlns:a16="http://schemas.microsoft.com/office/drawing/2014/main" id="{7EDDC005-9CF5-4BC4-80B1-97EAA72A99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26902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66089" name="Picture 9">
            <a:extLst>
              <a:ext uri="{FF2B5EF4-FFF2-40B4-BE49-F238E27FC236}">
                <a16:creationId xmlns:a16="http://schemas.microsoft.com/office/drawing/2014/main" id="{6A82F11C-F329-4004-A111-13969DC37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726902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8131" name="Rectangle 3">
            <a:extLst>
              <a:ext uri="{FF2B5EF4-FFF2-40B4-BE49-F238E27FC236}">
                <a16:creationId xmlns:a16="http://schemas.microsoft.com/office/drawing/2014/main" id="{D9CCD0D8-0E2C-4901-ABD3-8D896C04F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692696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68132" name="Text Box 4">
            <a:extLst>
              <a:ext uri="{FF2B5EF4-FFF2-40B4-BE49-F238E27FC236}">
                <a16:creationId xmlns:a16="http://schemas.microsoft.com/office/drawing/2014/main" id="{D033A236-23ED-4D3E-AB79-101D03296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17663"/>
            <a:ext cx="83820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 dirty="0">
                <a:latin typeface="Arial" panose="020B0604020202020204" pitchFamily="34" charset="0"/>
              </a:rPr>
              <a:t>Reconocimiento efectivo del trauma atlético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 dirty="0">
                <a:latin typeface="Arial" panose="020B0604020202020204" pitchFamily="34" charset="0"/>
              </a:rPr>
              <a:t>Primera ayuda de una lesión deportiva: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 dirty="0">
                <a:latin typeface="Arial" panose="020B0604020202020204" pitchFamily="34" charset="0"/>
              </a:rPr>
              <a:t> </a:t>
            </a:r>
            <a:r>
              <a:rPr lang="es-ES" altLang="en-US" dirty="0">
                <a:latin typeface="Times New Roman" panose="02020603050405020304" pitchFamily="18" charset="0"/>
              </a:rPr>
              <a:t>Manejo </a:t>
            </a:r>
            <a:r>
              <a:rPr lang="es-ES" altLang="en-US" dirty="0" err="1">
                <a:latin typeface="Times New Roman" panose="02020603050405020304" pitchFamily="18" charset="0"/>
              </a:rPr>
              <a:t>inmediáto</a:t>
            </a:r>
            <a:r>
              <a:rPr lang="es-ES" altLang="en-US" dirty="0">
                <a:latin typeface="Times New Roman" panose="02020603050405020304" pitchFamily="18" charset="0"/>
              </a:rPr>
              <a:t> y apropiado del cuidado de emergencia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 dirty="0">
                <a:latin typeface="Times New Roman" panose="02020603050405020304" pitchFamily="18" charset="0"/>
              </a:rPr>
              <a:t> Referido médico (fisiatra, ortopeda, psicólogo/</a:t>
            </a:r>
            <a:r>
              <a:rPr lang="es-ES" altLang="en-US" dirty="0" err="1">
                <a:latin typeface="Times New Roman" panose="02020603050405020304" pitchFamily="18" charset="0"/>
              </a:rPr>
              <a:t>psiquiátra</a:t>
            </a:r>
            <a:r>
              <a:rPr lang="es-ES" altLang="en-US" dirty="0">
                <a:latin typeface="Times New Roman" panose="02020603050405020304" pitchFamily="18" charset="0"/>
              </a:rPr>
              <a:t>, medico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</a:pPr>
            <a:r>
              <a:rPr lang="es-ES" altLang="en-US" dirty="0">
                <a:latin typeface="Times New Roman" panose="02020603050405020304" pitchFamily="18" charset="0"/>
              </a:rPr>
              <a:t>  </a:t>
            </a:r>
            <a:r>
              <a:rPr lang="es-ES" altLang="en-US" dirty="0" err="1">
                <a:latin typeface="Times New Roman" panose="02020603050405020304" pitchFamily="18" charset="0"/>
              </a:rPr>
              <a:t>deportólogo</a:t>
            </a:r>
            <a:r>
              <a:rPr lang="es-ES" altLang="en-US" dirty="0">
                <a:latin typeface="Times New Roman" panose="02020603050405020304" pitchFamily="18" charset="0"/>
              </a:rPr>
              <a:t>, entre otros)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altLang="en-US" dirty="0">
                <a:latin typeface="Arial" panose="020B0604020202020204" pitchFamily="34" charset="0"/>
              </a:rPr>
              <a:t>  </a:t>
            </a:r>
            <a:r>
              <a:rPr lang="en-US" altLang="en-US" dirty="0" err="1">
                <a:latin typeface="Arial" panose="020B0604020202020204" pitchFamily="34" charset="0"/>
              </a:rPr>
              <a:t>Aplicación</a:t>
            </a:r>
            <a:r>
              <a:rPr lang="en-US" altLang="en-US" dirty="0">
                <a:latin typeface="Arial" panose="020B0604020202020204" pitchFamily="34" charset="0"/>
              </a:rPr>
              <a:t> de </a:t>
            </a:r>
            <a:r>
              <a:rPr lang="en-US" altLang="en-US" dirty="0" err="1">
                <a:latin typeface="Arial" panose="020B0604020202020204" pitchFamily="34" charset="0"/>
              </a:rPr>
              <a:t>aparatos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protectivos</a:t>
            </a:r>
            <a:r>
              <a:rPr lang="en-US" altLang="en-US" dirty="0">
                <a:latin typeface="Arial" panose="020B0604020202020204" pitchFamily="34" charset="0"/>
              </a:rPr>
              <a:t> de </a:t>
            </a:r>
            <a:r>
              <a:rPr lang="en-US" altLang="en-US" dirty="0" err="1">
                <a:latin typeface="Arial" panose="020B0604020202020204" pitchFamily="34" charset="0"/>
              </a:rPr>
              <a:t>emergencia</a:t>
            </a:r>
            <a:r>
              <a:rPr lang="en-US" altLang="en-US" dirty="0">
                <a:latin typeface="Arial" panose="020B0604020202020204" pitchFamily="34" charset="0"/>
              </a:rPr>
              <a:t>:</a:t>
            </a:r>
            <a:endParaRPr lang="es-ES" altLang="en-US" dirty="0">
              <a:latin typeface="Arial" panose="020B0604020202020204" pitchFamily="34" charset="0"/>
            </a:endParaRPr>
          </a:p>
          <a:p>
            <a:pPr lvl="1" algn="l" eaLnBrk="0" hangingPunct="0">
              <a:lnSpc>
                <a:spcPct val="120000"/>
              </a:lnSpc>
              <a:buClr>
                <a:srgbClr val="FF99FF"/>
              </a:buClr>
              <a:buFontTx/>
              <a:buChar char="•"/>
            </a:pPr>
            <a:r>
              <a:rPr lang="es-ES" altLang="en-US" dirty="0">
                <a:latin typeface="Arial" panose="020B0604020202020204" pitchFamily="34" charset="0"/>
              </a:rPr>
              <a:t> </a:t>
            </a:r>
            <a:r>
              <a:rPr lang="es-ES" altLang="en-US" dirty="0">
                <a:latin typeface="Times New Roman" panose="02020603050405020304" pitchFamily="18" charset="0"/>
              </a:rPr>
              <a:t>Vendajes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 dirty="0">
                <a:latin typeface="Times New Roman" panose="02020603050405020304" pitchFamily="18" charset="0"/>
              </a:rPr>
              <a:t> Apósitos o compresas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Transporte rápido y seguro del atleta lesionado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Tratamiento crónico (recuperación) de la lesión: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 dirty="0">
                <a:latin typeface="Arial" panose="020B0604020202020204" pitchFamily="34" charset="0"/>
              </a:rPr>
              <a:t> </a:t>
            </a:r>
            <a:r>
              <a:rPr lang="es-ES" altLang="en-US" dirty="0">
                <a:latin typeface="Times New Roman" panose="02020603050405020304" pitchFamily="18" charset="0"/>
              </a:rPr>
              <a:t>Aplicación de una variedad de modalidades </a:t>
            </a:r>
            <a:r>
              <a:rPr lang="es-ES" altLang="en-US" dirty="0" err="1">
                <a:latin typeface="Times New Roman" panose="02020603050405020304" pitchFamily="18" charset="0"/>
              </a:rPr>
              <a:t>terapeúticas</a:t>
            </a:r>
            <a:endParaRPr lang="es-ES" altLang="en-US" dirty="0">
              <a:latin typeface="Times New Roman" panose="02020603050405020304" pitchFamily="18" charset="0"/>
            </a:endParaRP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 dirty="0">
                <a:latin typeface="Times New Roman" panose="02020603050405020304" pitchFamily="18" charset="0"/>
              </a:rPr>
              <a:t> Procedimientos de soporte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968133" name="Rectangle 5">
            <a:extLst>
              <a:ext uri="{FF2B5EF4-FFF2-40B4-BE49-F238E27FC236}">
                <a16:creationId xmlns:a16="http://schemas.microsoft.com/office/drawing/2014/main" id="{00510FFA-428E-4896-BCAF-237C5E803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692696"/>
            <a:ext cx="2209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2800" dirty="0">
                <a:latin typeface="Times New Roman" panose="02020603050405020304" pitchFamily="18" charset="0"/>
              </a:rPr>
              <a:t>FUNCIONES</a:t>
            </a:r>
          </a:p>
        </p:txBody>
      </p:sp>
      <p:sp>
        <p:nvSpPr>
          <p:cNvPr id="1968134" name="AutoShape 6">
            <a:extLst>
              <a:ext uri="{FF2B5EF4-FFF2-40B4-BE49-F238E27FC236}">
                <a16:creationId xmlns:a16="http://schemas.microsoft.com/office/drawing/2014/main" id="{098B426D-792E-4D29-B1C5-3397292F4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477144"/>
            <a:ext cx="42672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68135" name="Rectangle 7">
            <a:extLst>
              <a:ext uri="{FF2B5EF4-FFF2-40B4-BE49-F238E27FC236}">
                <a16:creationId xmlns:a16="http://schemas.microsoft.com/office/drawing/2014/main" id="{9A683DFF-37EB-4DD3-A3AD-831E20A58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553344"/>
            <a:ext cx="3124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Tratamiento</a:t>
            </a:r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 de </a:t>
            </a:r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Lesiones</a:t>
            </a:r>
            <a:endParaRPr lang="en-US" altLang="en-US" sz="26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968136" name="Picture 8">
            <a:extLst>
              <a:ext uri="{FF2B5EF4-FFF2-40B4-BE49-F238E27FC236}">
                <a16:creationId xmlns:a16="http://schemas.microsoft.com/office/drawing/2014/main" id="{E13F0102-E6C7-4B65-9F4C-BE3B7B0832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53344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68137" name="Picture 9">
            <a:extLst>
              <a:ext uri="{FF2B5EF4-FFF2-40B4-BE49-F238E27FC236}">
                <a16:creationId xmlns:a16="http://schemas.microsoft.com/office/drawing/2014/main" id="{CB9C06A6-5F01-46B3-9A5C-E8E8D31BD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553344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68138" name="Text Box 10">
            <a:extLst>
              <a:ext uri="{FF2B5EF4-FFF2-40B4-BE49-F238E27FC236}">
                <a16:creationId xmlns:a16="http://schemas.microsoft.com/office/drawing/2014/main" id="{6A7BEF00-B343-4AA2-9C6B-ED1BFFBCA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4344913"/>
            <a:ext cx="4648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Arial" panose="020B0604020202020204" pitchFamily="34" charset="0"/>
              </a:rPr>
              <a:t> </a:t>
            </a:r>
            <a:r>
              <a:rPr lang="es-ES" altLang="en-US">
                <a:latin typeface="Times New Roman" panose="02020603050405020304" pitchFamily="18" charset="0"/>
              </a:rPr>
              <a:t>Férulas (entablillados)</a:t>
            </a:r>
          </a:p>
          <a:p>
            <a:pPr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Cuellera (Inmobilizador Cervical)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n-US" altLang="en-US">
              <a:latin typeface="Arial" panose="020B0604020202020204" pitchFamily="34" charset="0"/>
            </a:endParaRP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0179" name="Rectangle 3">
            <a:extLst>
              <a:ext uri="{FF2B5EF4-FFF2-40B4-BE49-F238E27FC236}">
                <a16:creationId xmlns:a16="http://schemas.microsoft.com/office/drawing/2014/main" id="{61D19CF4-5D97-4A9A-8E1E-4FC1AF045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825351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70180" name="Text Box 4">
            <a:extLst>
              <a:ext uri="{FF2B5EF4-FFF2-40B4-BE49-F238E27FC236}">
                <a16:creationId xmlns:a16="http://schemas.microsoft.com/office/drawing/2014/main" id="{41B5B9BA-A5C1-4310-BB43-9D3C474BB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730351"/>
            <a:ext cx="83820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>
                <a:latin typeface="Arial" panose="020B0604020202020204" pitchFamily="34" charset="0"/>
              </a:rPr>
              <a:t>Seguimiento del trauma agudo: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Arial" panose="020B0604020202020204" pitchFamily="34" charset="0"/>
              </a:rPr>
              <a:t> </a:t>
            </a:r>
            <a:r>
              <a:rPr lang="es-ES" altLang="en-US">
                <a:latin typeface="Times New Roman" panose="02020603050405020304" pitchFamily="18" charset="0"/>
              </a:rPr>
              <a:t>Ejercicios (pasivos y activos)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Métodos terapeúticos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>
                <a:latin typeface="Arial" panose="020B0604020202020204" pitchFamily="34" charset="0"/>
              </a:rPr>
              <a:t>Establecer metas y criterios de evaluación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latin typeface="Arial" panose="020B0604020202020204" pitchFamily="34" charset="0"/>
              </a:rPr>
              <a:t> Evaluar las metas logradas</a:t>
            </a:r>
            <a:endParaRPr lang="en-US" altLang="en-US">
              <a:latin typeface="Arial" panose="020B0604020202020204" pitchFamily="34" charset="0"/>
            </a:endParaRP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70181" name="Rectangle 5">
            <a:extLst>
              <a:ext uri="{FF2B5EF4-FFF2-40B4-BE49-F238E27FC236}">
                <a16:creationId xmlns:a16="http://schemas.microsoft.com/office/drawing/2014/main" id="{3C209124-C193-4744-9830-F121BFF38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825351"/>
            <a:ext cx="2209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2800" dirty="0">
                <a:latin typeface="Times New Roman" panose="02020603050405020304" pitchFamily="18" charset="0"/>
              </a:rPr>
              <a:t>FUNCIONES</a:t>
            </a:r>
          </a:p>
        </p:txBody>
      </p:sp>
      <p:sp>
        <p:nvSpPr>
          <p:cNvPr id="1970182" name="AutoShape 6">
            <a:extLst>
              <a:ext uri="{FF2B5EF4-FFF2-40B4-BE49-F238E27FC236}">
                <a16:creationId xmlns:a16="http://schemas.microsoft.com/office/drawing/2014/main" id="{9E4D6EC4-D2A7-4D1B-9C33-1A21FB5B2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815951"/>
            <a:ext cx="47244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0183" name="Rectangle 7">
            <a:extLst>
              <a:ext uri="{FF2B5EF4-FFF2-40B4-BE49-F238E27FC236}">
                <a16:creationId xmlns:a16="http://schemas.microsoft.com/office/drawing/2014/main" id="{AD1C4E7B-D5A3-4CC5-8D49-AF7E888A8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968351"/>
            <a:ext cx="426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Rehabilitación</a:t>
            </a:r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 de </a:t>
            </a:r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Lesiones</a:t>
            </a:r>
            <a:endParaRPr lang="en-US" altLang="en-US" sz="26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970184" name="Picture 8">
            <a:extLst>
              <a:ext uri="{FF2B5EF4-FFF2-40B4-BE49-F238E27FC236}">
                <a16:creationId xmlns:a16="http://schemas.microsoft.com/office/drawing/2014/main" id="{301E9DFE-3492-41E5-BC63-1A20C2DF3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892151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70185" name="Picture 9">
            <a:extLst>
              <a:ext uri="{FF2B5EF4-FFF2-40B4-BE49-F238E27FC236}">
                <a16:creationId xmlns:a16="http://schemas.microsoft.com/office/drawing/2014/main" id="{159BD81D-31FB-4A6B-A688-E3A176AC4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892151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2227" name="Rectangle 3">
            <a:extLst>
              <a:ext uri="{FF2B5EF4-FFF2-40B4-BE49-F238E27FC236}">
                <a16:creationId xmlns:a16="http://schemas.microsoft.com/office/drawing/2014/main" id="{6FF19204-AD3D-4E57-BB91-DD6B004F2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637902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72228" name="Text Box 4">
            <a:extLst>
              <a:ext uri="{FF2B5EF4-FFF2-40B4-BE49-F238E27FC236}">
                <a16:creationId xmlns:a16="http://schemas.microsoft.com/office/drawing/2014/main" id="{0B608D57-3B19-436D-BBA9-C3C0E2C2CC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184350"/>
            <a:ext cx="83820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>
                <a:latin typeface="Arial" panose="020B0604020202020204" pitchFamily="34" charset="0"/>
              </a:rPr>
              <a:t>Educar a los deportistas: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Arial" panose="020B0604020202020204" pitchFamily="34" charset="0"/>
              </a:rPr>
              <a:t> </a:t>
            </a:r>
            <a:r>
              <a:rPr lang="es-ES" altLang="en-US">
                <a:latin typeface="Times New Roman" panose="02020603050405020304" pitchFamily="18" charset="0"/>
              </a:rPr>
              <a:t>Naturaleza de la lesión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Procedimientos para una recuperación rápida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>
                <a:latin typeface="Arial" panose="020B0604020202020204" pitchFamily="34" charset="0"/>
              </a:rPr>
              <a:t>Instruír al personal y población general: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Arial" panose="020B0604020202020204" pitchFamily="34" charset="0"/>
              </a:rPr>
              <a:t> </a:t>
            </a:r>
            <a:r>
              <a:rPr lang="es-ES" altLang="en-US">
                <a:latin typeface="Times New Roman" panose="02020603050405020304" pitchFamily="18" charset="0"/>
              </a:rPr>
              <a:t>Entrenadores y “coaches”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Facultad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latin typeface="Arial" panose="020B0604020202020204" pitchFamily="34" charset="0"/>
              </a:rPr>
              <a:t> Proveer información actualizada a: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Arial" panose="020B0604020202020204" pitchFamily="34" charset="0"/>
              </a:rPr>
              <a:t> </a:t>
            </a:r>
            <a:r>
              <a:rPr lang="es-ES" altLang="en-US">
                <a:latin typeface="Times New Roman" panose="02020603050405020304" pitchFamily="18" charset="0"/>
              </a:rPr>
              <a:t>Terapeutas atléticos asistentes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Terapeutas atléticos estudiantes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latin typeface="Arial" panose="020B0604020202020204" pitchFamily="34" charset="0"/>
              </a:rPr>
              <a:t>Asesoramiento sobre: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Arial" panose="020B0604020202020204" pitchFamily="34" charset="0"/>
              </a:rPr>
              <a:t> </a:t>
            </a:r>
            <a:r>
              <a:rPr lang="es-ES" altLang="en-US">
                <a:latin typeface="Times New Roman" panose="02020603050405020304" pitchFamily="18" charset="0"/>
              </a:rPr>
              <a:t>Educación sexual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Abuso de drogas</a:t>
            </a:r>
          </a:p>
          <a:p>
            <a:pPr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72229" name="Rectangle 5">
            <a:extLst>
              <a:ext uri="{FF2B5EF4-FFF2-40B4-BE49-F238E27FC236}">
                <a16:creationId xmlns:a16="http://schemas.microsoft.com/office/drawing/2014/main" id="{89CC00A3-8196-4372-811E-F0C228393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637902"/>
            <a:ext cx="2209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2800" dirty="0">
                <a:latin typeface="Times New Roman" panose="02020603050405020304" pitchFamily="18" charset="0"/>
              </a:rPr>
              <a:t>FUNCIONES</a:t>
            </a:r>
          </a:p>
        </p:txBody>
      </p:sp>
      <p:sp>
        <p:nvSpPr>
          <p:cNvPr id="1972230" name="AutoShape 6">
            <a:extLst>
              <a:ext uri="{FF2B5EF4-FFF2-40B4-BE49-F238E27FC236}">
                <a16:creationId xmlns:a16="http://schemas.microsoft.com/office/drawing/2014/main" id="{6B92F13E-23BC-444B-AF64-B8B772623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422350"/>
            <a:ext cx="41910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2231" name="Rectangle 7">
            <a:extLst>
              <a:ext uri="{FF2B5EF4-FFF2-40B4-BE49-F238E27FC236}">
                <a16:creationId xmlns:a16="http://schemas.microsoft.com/office/drawing/2014/main" id="{104A885B-E661-429B-B19A-9EB8899D2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574750"/>
            <a:ext cx="426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Educación</a:t>
            </a:r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 y </a:t>
            </a:r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Consejería</a:t>
            </a:r>
            <a:endParaRPr lang="en-US" altLang="en-US" sz="26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972232" name="Picture 8">
            <a:extLst>
              <a:ext uri="{FF2B5EF4-FFF2-40B4-BE49-F238E27FC236}">
                <a16:creationId xmlns:a16="http://schemas.microsoft.com/office/drawing/2014/main" id="{A9C99856-25DC-4D3D-97D7-74BBDB8D1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98550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72233" name="Picture 9">
            <a:extLst>
              <a:ext uri="{FF2B5EF4-FFF2-40B4-BE49-F238E27FC236}">
                <a16:creationId xmlns:a16="http://schemas.microsoft.com/office/drawing/2014/main" id="{A96B1F29-FC24-4247-AF9D-18E75F6D7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498550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72234" name="Text Box 10">
            <a:extLst>
              <a:ext uri="{FF2B5EF4-FFF2-40B4-BE49-F238E27FC236}">
                <a16:creationId xmlns:a16="http://schemas.microsoft.com/office/drawing/2014/main" id="{A0DF6386-FDBE-4277-A5F2-412C87448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632150"/>
            <a:ext cx="4648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Arial" panose="020B0604020202020204" pitchFamily="34" charset="0"/>
              </a:rPr>
              <a:t> </a:t>
            </a:r>
            <a:r>
              <a:rPr lang="es-ES" altLang="en-US">
                <a:latin typeface="Times New Roman" panose="02020603050405020304" pitchFamily="18" charset="0"/>
              </a:rPr>
              <a:t>Comunidad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n-US" altLang="en-US">
              <a:latin typeface="Arial" panose="020B0604020202020204" pitchFamily="34" charset="0"/>
            </a:endParaRP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72235" name="Text Box 11">
            <a:extLst>
              <a:ext uri="{FF2B5EF4-FFF2-40B4-BE49-F238E27FC236}">
                <a16:creationId xmlns:a16="http://schemas.microsoft.com/office/drawing/2014/main" id="{C9CB8865-E1CD-4B98-8DD1-E1DADCDA4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4775150"/>
            <a:ext cx="42672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Arial" panose="020B0604020202020204" pitchFamily="34" charset="0"/>
              </a:rPr>
              <a:t> </a:t>
            </a:r>
            <a:r>
              <a:rPr lang="es-ES" altLang="en-US">
                <a:latin typeface="Times New Roman" panose="02020603050405020304" pitchFamily="18" charset="0"/>
              </a:rPr>
              <a:t>Paraprofesionales del programa de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SzPct val="120000"/>
            </a:pPr>
            <a:r>
              <a:rPr lang="es-ES" altLang="en-US">
                <a:latin typeface="Times New Roman" panose="02020603050405020304" pitchFamily="18" charset="0"/>
              </a:rPr>
              <a:t>   terapeutica atlética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n-US" altLang="en-US">
              <a:latin typeface="Arial" panose="020B0604020202020204" pitchFamily="34" charset="0"/>
            </a:endParaRP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72236" name="Text Box 12">
            <a:extLst>
              <a:ext uri="{FF2B5EF4-FFF2-40B4-BE49-F238E27FC236}">
                <a16:creationId xmlns:a16="http://schemas.microsoft.com/office/drawing/2014/main" id="{9F2A3253-1D7E-451A-91C4-FFE00EBB3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5841950"/>
            <a:ext cx="4267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Arial" panose="020B0604020202020204" pitchFamily="34" charset="0"/>
              </a:rPr>
              <a:t> </a:t>
            </a:r>
            <a:r>
              <a:rPr lang="es-ES" altLang="en-US">
                <a:latin typeface="Times New Roman" panose="02020603050405020304" pitchFamily="18" charset="0"/>
              </a:rPr>
              <a:t>Problemas sociales o personales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n-US" altLang="en-US">
              <a:latin typeface="Arial" panose="020B0604020202020204" pitchFamily="34" charset="0"/>
            </a:endParaRP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4275" name="Rectangle 3">
            <a:extLst>
              <a:ext uri="{FF2B5EF4-FFF2-40B4-BE49-F238E27FC236}">
                <a16:creationId xmlns:a16="http://schemas.microsoft.com/office/drawing/2014/main" id="{D692F2F8-4FEC-41A8-89F9-82B22C325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884510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74276" name="Text Box 4">
            <a:extLst>
              <a:ext uri="{FF2B5EF4-FFF2-40B4-BE49-F238E27FC236}">
                <a16:creationId xmlns:a16="http://schemas.microsoft.com/office/drawing/2014/main" id="{88B4A46E-69A9-45A9-8FE0-4F649BED1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60910"/>
            <a:ext cx="83820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>
                <a:latin typeface="Arial" panose="020B0604020202020204" pitchFamily="34" charset="0"/>
              </a:rPr>
              <a:t>Mantener un registro de todas las lesiones: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Entrar en una base de datos (e.g., Excel) 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Necesario para las formas de seguros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Sirve para establecer estadísticas de incidencias y para investigación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>
                <a:latin typeface="Arial" panose="020B0604020202020204" pitchFamily="34" charset="0"/>
              </a:rPr>
              <a:t>Conservación de las instalaciones</a:t>
            </a:r>
            <a:endParaRPr lang="es-ES" altLang="en-US">
              <a:latin typeface="Times New Roman" panose="02020603050405020304" pitchFamily="18" charset="0"/>
            </a:endParaRP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latin typeface="Arial" panose="020B0604020202020204" pitchFamily="34" charset="0"/>
              </a:rPr>
              <a:t> Manejo del presupuesto</a:t>
            </a:r>
            <a:endParaRPr lang="es-ES" altLang="en-US">
              <a:latin typeface="Times New Roman" panose="02020603050405020304" pitchFamily="18" charset="0"/>
            </a:endParaRP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latin typeface="Arial" panose="020B0604020202020204" pitchFamily="34" charset="0"/>
              </a:rPr>
              <a:t> Proveer servicios para el cuidado de la salud para la población 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>
                <a:latin typeface="Arial" panose="020B0604020202020204" pitchFamily="34" charset="0"/>
              </a:rPr>
              <a:t>    atlética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latin typeface="Arial" panose="020B0604020202020204" pitchFamily="34" charset="0"/>
              </a:rPr>
              <a:t> Desarrollar e implementar políticas y procedimientos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endParaRPr lang="es-ES" altLang="en-US">
              <a:latin typeface="Times New Roman" panose="02020603050405020304" pitchFamily="18" charset="0"/>
            </a:endParaRPr>
          </a:p>
          <a:p>
            <a:pPr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74277" name="Rectangle 5">
            <a:extLst>
              <a:ext uri="{FF2B5EF4-FFF2-40B4-BE49-F238E27FC236}">
                <a16:creationId xmlns:a16="http://schemas.microsoft.com/office/drawing/2014/main" id="{EB2E40DD-7AEF-40E1-96AF-D85031CB5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884510"/>
            <a:ext cx="2209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2800" dirty="0">
                <a:latin typeface="Times New Roman" panose="02020603050405020304" pitchFamily="18" charset="0"/>
              </a:rPr>
              <a:t>FUNCIONES</a:t>
            </a:r>
          </a:p>
        </p:txBody>
      </p:sp>
      <p:sp>
        <p:nvSpPr>
          <p:cNvPr id="1974278" name="AutoShape 6">
            <a:extLst>
              <a:ext uri="{FF2B5EF4-FFF2-40B4-BE49-F238E27FC236}">
                <a16:creationId xmlns:a16="http://schemas.microsoft.com/office/drawing/2014/main" id="{9CEC42D4-2DC6-4C9F-8A63-706E00866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798910"/>
            <a:ext cx="51054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4279" name="Rectangle 7">
            <a:extLst>
              <a:ext uri="{FF2B5EF4-FFF2-40B4-BE49-F238E27FC236}">
                <a16:creationId xmlns:a16="http://schemas.microsoft.com/office/drawing/2014/main" id="{9446ED91-FF87-477A-B93B-B74E69265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951310"/>
            <a:ext cx="426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Administración</a:t>
            </a:r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 del </a:t>
            </a:r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Programa</a:t>
            </a:r>
            <a:endParaRPr lang="en-US" altLang="en-US" sz="26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974280" name="Picture 8">
            <a:extLst>
              <a:ext uri="{FF2B5EF4-FFF2-40B4-BE49-F238E27FC236}">
                <a16:creationId xmlns:a16="http://schemas.microsoft.com/office/drawing/2014/main" id="{437DEAA4-B035-407F-9B5E-E4BB0F143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75110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74281" name="Picture 9">
            <a:extLst>
              <a:ext uri="{FF2B5EF4-FFF2-40B4-BE49-F238E27FC236}">
                <a16:creationId xmlns:a16="http://schemas.microsoft.com/office/drawing/2014/main" id="{2D9AC8FC-A25A-49CC-91BB-8C81298614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875110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23" name="Rectangle 3">
            <a:extLst>
              <a:ext uri="{FF2B5EF4-FFF2-40B4-BE49-F238E27FC236}">
                <a16:creationId xmlns:a16="http://schemas.microsoft.com/office/drawing/2014/main" id="{ABE1181D-A32C-4FD5-85F3-0814644AE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848097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76324" name="Text Box 4">
            <a:extLst>
              <a:ext uri="{FF2B5EF4-FFF2-40B4-BE49-F238E27FC236}">
                <a16:creationId xmlns:a16="http://schemas.microsoft.com/office/drawing/2014/main" id="{F882E4CA-38B5-4F43-9857-3B3E12F1F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24497"/>
            <a:ext cx="8382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>
                <a:latin typeface="Arial" panose="020B0604020202020204" pitchFamily="34" charset="0"/>
              </a:rPr>
              <a:t>Cuarto de entrenamiento/terapia</a:t>
            </a:r>
            <a:endParaRPr lang="es-ES" altLang="en-US">
              <a:latin typeface="Times New Roman" panose="02020603050405020304" pitchFamily="18" charset="0"/>
            </a:endParaRP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>
                <a:latin typeface="Arial" panose="020B0604020202020204" pitchFamily="34" charset="0"/>
              </a:rPr>
              <a:t>Campo de competencia: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Arial" panose="020B0604020202020204" pitchFamily="34" charset="0"/>
              </a:rPr>
              <a:t> </a:t>
            </a:r>
            <a:r>
              <a:rPr lang="es-ES" altLang="en-US">
                <a:latin typeface="Times New Roman" panose="02020603050405020304" pitchFamily="18" charset="0"/>
              </a:rPr>
              <a:t>Debe estar libre de peligros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altLang="en-US">
                <a:latin typeface="Times New Roman" panose="02020603050405020304" pitchFamily="18" charset="0"/>
              </a:rPr>
              <a:t> </a:t>
            </a:r>
            <a:r>
              <a:rPr lang="en-US" altLang="en-US">
                <a:latin typeface="Arial" panose="020B0604020202020204" pitchFamily="34" charset="0"/>
              </a:rPr>
              <a:t>Terapeutas Atléticos asistentes y estudiantes</a:t>
            </a:r>
          </a:p>
        </p:txBody>
      </p:sp>
      <p:sp>
        <p:nvSpPr>
          <p:cNvPr id="1976325" name="Rectangle 5">
            <a:extLst>
              <a:ext uri="{FF2B5EF4-FFF2-40B4-BE49-F238E27FC236}">
                <a16:creationId xmlns:a16="http://schemas.microsoft.com/office/drawing/2014/main" id="{79E72726-F504-4875-96E8-C2734929E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848097"/>
            <a:ext cx="2209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2800" dirty="0">
                <a:latin typeface="Times New Roman" panose="02020603050405020304" pitchFamily="18" charset="0"/>
              </a:rPr>
              <a:t>FUNCIONES</a:t>
            </a:r>
          </a:p>
        </p:txBody>
      </p:sp>
      <p:sp>
        <p:nvSpPr>
          <p:cNvPr id="1976326" name="AutoShape 6">
            <a:extLst>
              <a:ext uri="{FF2B5EF4-FFF2-40B4-BE49-F238E27FC236}">
                <a16:creationId xmlns:a16="http://schemas.microsoft.com/office/drawing/2014/main" id="{938BB911-9AC8-4254-A46B-5C5424740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762497"/>
            <a:ext cx="45720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6327" name="Rectangle 7">
            <a:extLst>
              <a:ext uri="{FF2B5EF4-FFF2-40B4-BE49-F238E27FC236}">
                <a16:creationId xmlns:a16="http://schemas.microsoft.com/office/drawing/2014/main" id="{05E986B5-ED34-457F-A901-0657DEF02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914897"/>
            <a:ext cx="426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Supervisión</a:t>
            </a:r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 del </a:t>
            </a:r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Programa</a:t>
            </a:r>
            <a:endParaRPr lang="en-US" altLang="en-US" sz="26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976328" name="Picture 8">
            <a:extLst>
              <a:ext uri="{FF2B5EF4-FFF2-40B4-BE49-F238E27FC236}">
                <a16:creationId xmlns:a16="http://schemas.microsoft.com/office/drawing/2014/main" id="{2AB8D7C1-673E-497E-A64C-B503AC3574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38697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76329" name="Picture 9">
            <a:extLst>
              <a:ext uri="{FF2B5EF4-FFF2-40B4-BE49-F238E27FC236}">
                <a16:creationId xmlns:a16="http://schemas.microsoft.com/office/drawing/2014/main" id="{6C50B53F-539C-4B32-A52A-FB1BED1E5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838697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8371" name="Rectangle 3">
            <a:extLst>
              <a:ext uri="{FF2B5EF4-FFF2-40B4-BE49-F238E27FC236}">
                <a16:creationId xmlns:a16="http://schemas.microsoft.com/office/drawing/2014/main" id="{C397B63E-5100-473D-8B95-142C3DFCC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76808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78372" name="Text Box 4">
            <a:extLst>
              <a:ext uri="{FF2B5EF4-FFF2-40B4-BE49-F238E27FC236}">
                <a16:creationId xmlns:a16="http://schemas.microsoft.com/office/drawing/2014/main" id="{CAF9DF04-8699-4B54-A19C-62CCD17F0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150765"/>
            <a:ext cx="8382000" cy="4446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>
                <a:latin typeface="Arial" panose="020B0604020202020204" pitchFamily="34" charset="0"/>
              </a:rPr>
              <a:t>Comunicación con el médico y administración</a:t>
            </a:r>
            <a:endParaRPr lang="es-ES" altLang="en-US">
              <a:latin typeface="Times New Roman" panose="02020603050405020304" pitchFamily="18" charset="0"/>
            </a:endParaRP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>
                <a:latin typeface="Arial" panose="020B0604020202020204" pitchFamily="34" charset="0"/>
              </a:rPr>
              <a:t>Trabaja en coordinación con:</a:t>
            </a:r>
          </a:p>
          <a:p>
            <a:pPr lvl="1" algn="l" eaLnBrk="0" hangingPunct="0">
              <a:lnSpc>
                <a:spcPct val="11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>
                <a:latin typeface="Times New Roman" panose="02020603050405020304" pitchFamily="18" charset="0"/>
              </a:rPr>
              <a:t>Médicos, psicólogos/psiquiatras, nutricionistas, biomecánicos y </a:t>
            </a:r>
          </a:p>
          <a:p>
            <a:pPr lvl="1" algn="l" eaLnBrk="0" hangingPunct="0">
              <a:lnSpc>
                <a:spcPct val="110000"/>
              </a:lnSpc>
              <a:buClr>
                <a:schemeClr val="tx1"/>
              </a:buClr>
            </a:pPr>
            <a:r>
              <a:rPr lang="es-ES" altLang="en-US">
                <a:latin typeface="Times New Roman" panose="02020603050405020304" pitchFamily="18" charset="0"/>
              </a:rPr>
              <a:t>  especialistas del ejercicio (e.g., fisiólogos de movimiento humano) </a:t>
            </a:r>
          </a:p>
          <a:p>
            <a:pPr lvl="1" algn="l" eaLnBrk="0" hangingPunct="0">
              <a:lnSpc>
                <a:spcPct val="11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Coaches, dirigentes, atletas</a:t>
            </a:r>
          </a:p>
          <a:p>
            <a:pPr lvl="1" algn="l" eaLnBrk="0" hangingPunct="0">
              <a:lnSpc>
                <a:spcPct val="11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Técnicos de emergencias médicas</a:t>
            </a:r>
          </a:p>
          <a:p>
            <a:pPr lvl="1" algn="l" eaLnBrk="0" hangingPunct="0">
              <a:lnSpc>
                <a:spcPct val="11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Administradores del deporte y programa de medicina del deporte</a:t>
            </a:r>
          </a:p>
          <a:p>
            <a:pPr lvl="1" algn="l" eaLnBrk="0" hangingPunct="0">
              <a:lnSpc>
                <a:spcPct val="11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Organizadores de competencias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latin typeface="Arial" panose="020B0604020202020204" pitchFamily="34" charset="0"/>
              </a:rPr>
              <a:t> Asiste a:</a:t>
            </a:r>
          </a:p>
          <a:p>
            <a:pPr lvl="1" algn="l" eaLnBrk="0" hangingPunct="0">
              <a:lnSpc>
                <a:spcPct val="11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Terapeutas atléticos estudiantes</a:t>
            </a:r>
          </a:p>
          <a:p>
            <a:pPr lvl="1" algn="l" eaLnBrk="0" hangingPunct="0">
              <a:lnSpc>
                <a:spcPct val="11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Otros terapeutas atléticos</a:t>
            </a:r>
          </a:p>
          <a:p>
            <a:pPr lvl="1" algn="l" eaLnBrk="0" hangingPunct="0">
              <a:lnSpc>
                <a:spcPct val="11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Medicos residentes y estuduantes de medicina rotando por la unidad </a:t>
            </a:r>
          </a:p>
          <a:p>
            <a:pPr lvl="1" algn="l" eaLnBrk="0" hangingPunct="0">
              <a:lnSpc>
                <a:spcPct val="110000"/>
              </a:lnSpc>
              <a:buClr>
                <a:schemeClr val="tx1"/>
              </a:buClr>
            </a:pPr>
            <a:r>
              <a:rPr lang="es-ES" altLang="en-US">
                <a:latin typeface="Times New Roman" panose="02020603050405020304" pitchFamily="18" charset="0"/>
              </a:rPr>
              <a:t>  de terapeutica atlética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78373" name="Rectangle 5">
            <a:extLst>
              <a:ext uri="{FF2B5EF4-FFF2-40B4-BE49-F238E27FC236}">
                <a16:creationId xmlns:a16="http://schemas.microsoft.com/office/drawing/2014/main" id="{7B683AC6-8480-4ECB-BCE3-EEE8D6A99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576808"/>
            <a:ext cx="2209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2800" dirty="0">
                <a:latin typeface="Times New Roman" panose="02020603050405020304" pitchFamily="18" charset="0"/>
              </a:rPr>
              <a:t>FUNCIONES</a:t>
            </a:r>
          </a:p>
        </p:txBody>
      </p:sp>
      <p:sp>
        <p:nvSpPr>
          <p:cNvPr id="1978374" name="AutoShape 6">
            <a:extLst>
              <a:ext uri="{FF2B5EF4-FFF2-40B4-BE49-F238E27FC236}">
                <a16:creationId xmlns:a16="http://schemas.microsoft.com/office/drawing/2014/main" id="{C88198DF-E65D-4189-B18A-91A0656D3F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415008"/>
            <a:ext cx="41148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8375" name="Rectangle 7">
            <a:extLst>
              <a:ext uri="{FF2B5EF4-FFF2-40B4-BE49-F238E27FC236}">
                <a16:creationId xmlns:a16="http://schemas.microsoft.com/office/drawing/2014/main" id="{BBA4983A-55BA-43BF-9870-EC87EF3E4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567408"/>
            <a:ext cx="426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Cooperación con </a:t>
            </a:r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Otros</a:t>
            </a:r>
            <a:endParaRPr lang="en-US" altLang="en-US" sz="26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978376" name="Picture 8">
            <a:extLst>
              <a:ext uri="{FF2B5EF4-FFF2-40B4-BE49-F238E27FC236}">
                <a16:creationId xmlns:a16="http://schemas.microsoft.com/office/drawing/2014/main" id="{286D8AA2-0285-4B9A-BAA1-B53DB242B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91208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78377" name="Picture 9">
            <a:extLst>
              <a:ext uri="{FF2B5EF4-FFF2-40B4-BE49-F238E27FC236}">
                <a16:creationId xmlns:a16="http://schemas.microsoft.com/office/drawing/2014/main" id="{694ACA01-9B47-48F3-90BF-F482B5FA97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491208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0419" name="Rectangle 3">
            <a:extLst>
              <a:ext uri="{FF2B5EF4-FFF2-40B4-BE49-F238E27FC236}">
                <a16:creationId xmlns:a16="http://schemas.microsoft.com/office/drawing/2014/main" id="{D0003DB5-E6D9-4379-AA26-3A2ED519E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669801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80420" name="Text Box 4">
            <a:extLst>
              <a:ext uri="{FF2B5EF4-FFF2-40B4-BE49-F238E27FC236}">
                <a16:creationId xmlns:a16="http://schemas.microsoft.com/office/drawing/2014/main" id="{E97746D1-0D8B-43E7-8E1A-C470974EF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195785"/>
            <a:ext cx="8382000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>
                <a:latin typeface="Arial" panose="020B0604020202020204" pitchFamily="34" charset="0"/>
              </a:rPr>
              <a:t>Educación general (sin entrar en la planificación específica de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>
                <a:latin typeface="Arial" panose="020B0604020202020204" pitchFamily="34" charset="0"/>
              </a:rPr>
              <a:t>   dietas) sobre hábitos alimentarios: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>
                <a:latin typeface="Times New Roman" panose="02020603050405020304" pitchFamily="18" charset="0"/>
              </a:rPr>
              <a:t>Delineamientos sobre una dietética saludable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Referir a nutricionistas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Orientación sobre indicaciones y contraindicaciones en cuanto a la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</a:pPr>
            <a:r>
              <a:rPr lang="es-ES" altLang="en-US">
                <a:latin typeface="Times New Roman" panose="02020603050405020304" pitchFamily="18" charset="0"/>
              </a:rPr>
              <a:t>   suplementación dietéticas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>
                <a:latin typeface="Arial" panose="020B0604020202020204" pitchFamily="34" charset="0"/>
              </a:rPr>
              <a:t> Asegurar que: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La cafetería del centro de medicina del deporte provea comidas 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</a:pPr>
            <a:r>
              <a:rPr lang="es-ES" altLang="en-US">
                <a:latin typeface="Times New Roman" panose="02020603050405020304" pitchFamily="18" charset="0"/>
              </a:rPr>
              <a:t>  apropioadas para los atletas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Los atletas planifiquen una dieta atlética o para el control de peso con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</a:pPr>
            <a:r>
              <a:rPr lang="es-ES" altLang="en-US">
                <a:latin typeface="Times New Roman" panose="02020603050405020304" pitchFamily="18" charset="0"/>
              </a:rPr>
              <a:t>  una nutricionista licenciada especializada en nutrición deportiva</a:t>
            </a:r>
          </a:p>
          <a:p>
            <a:pPr lvl="1" algn="l" eaLnBrk="0" hangingPunct="0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es-ES" altLang="en-US">
                <a:latin typeface="Times New Roman" panose="02020603050405020304" pitchFamily="18" charset="0"/>
              </a:rPr>
              <a:t> Los deportitas consuman meriendas nutritivas</a:t>
            </a: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80421" name="Rectangle 5">
            <a:extLst>
              <a:ext uri="{FF2B5EF4-FFF2-40B4-BE49-F238E27FC236}">
                <a16:creationId xmlns:a16="http://schemas.microsoft.com/office/drawing/2014/main" id="{88637A88-9F54-4E2A-B653-3BB258DED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669801"/>
            <a:ext cx="2209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2800" dirty="0">
                <a:latin typeface="Times New Roman" panose="02020603050405020304" pitchFamily="18" charset="0"/>
              </a:rPr>
              <a:t>FUNCIONES</a:t>
            </a:r>
          </a:p>
        </p:txBody>
      </p:sp>
      <p:sp>
        <p:nvSpPr>
          <p:cNvPr id="1980422" name="AutoShape 6">
            <a:extLst>
              <a:ext uri="{FF2B5EF4-FFF2-40B4-BE49-F238E27FC236}">
                <a16:creationId xmlns:a16="http://schemas.microsoft.com/office/drawing/2014/main" id="{CA286BCA-12F2-468A-BC92-BE19E2C02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1433041"/>
            <a:ext cx="41148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0423" name="Rectangle 7">
            <a:extLst>
              <a:ext uri="{FF2B5EF4-FFF2-40B4-BE49-F238E27FC236}">
                <a16:creationId xmlns:a16="http://schemas.microsoft.com/office/drawing/2014/main" id="{F93CFC5E-A014-4791-BAD4-4B053D4A6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585441"/>
            <a:ext cx="426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Orientación</a:t>
            </a:r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Nutricional</a:t>
            </a:r>
            <a:endParaRPr lang="en-US" altLang="en-US" sz="26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980424" name="Picture 8">
            <a:extLst>
              <a:ext uri="{FF2B5EF4-FFF2-40B4-BE49-F238E27FC236}">
                <a16:creationId xmlns:a16="http://schemas.microsoft.com/office/drawing/2014/main" id="{B9616A9B-9A5D-4A20-A0B8-410386C384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509241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80425" name="Picture 9">
            <a:extLst>
              <a:ext uri="{FF2B5EF4-FFF2-40B4-BE49-F238E27FC236}">
                <a16:creationId xmlns:a16="http://schemas.microsoft.com/office/drawing/2014/main" id="{0E008FD3-FC0D-4B5D-922A-CF93F3E9A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509241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4F7D8-4E81-4A0D-97F8-AEB611F2C822}"/>
              </a:ext>
            </a:extLst>
          </p:cNvPr>
          <p:cNvSpPr>
            <a:spLocks/>
          </p:cNvSpPr>
          <p:nvPr/>
        </p:nvSpPr>
        <p:spPr bwMode="auto">
          <a:xfrm>
            <a:off x="3492500" y="1125538"/>
            <a:ext cx="475297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s-PR" altLang="en-US" sz="56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BOSQUEJO</a:t>
            </a:r>
          </a:p>
        </p:txBody>
      </p:sp>
      <p:pic>
        <p:nvPicPr>
          <p:cNvPr id="1870879" name="Picture 31">
            <a:extLst>
              <a:ext uri="{FF2B5EF4-FFF2-40B4-BE49-F238E27FC236}">
                <a16:creationId xmlns:a16="http://schemas.microsoft.com/office/drawing/2014/main" id="{8566B63E-0BAC-459F-A928-1E8F2C617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38425"/>
            <a:ext cx="4191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70880" name="Text Box 32">
            <a:extLst>
              <a:ext uri="{FF2B5EF4-FFF2-40B4-BE49-F238E27FC236}">
                <a16:creationId xmlns:a16="http://schemas.microsoft.com/office/drawing/2014/main" id="{D10D3A64-204D-47BE-8317-4444E256E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565400"/>
            <a:ext cx="7631112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3100">
                <a:latin typeface="Arial" panose="020B0604020202020204" pitchFamily="34" charset="0"/>
              </a:rPr>
              <a:t>Consideraciones preliminares</a:t>
            </a:r>
          </a:p>
        </p:txBody>
      </p:sp>
      <p:pic>
        <p:nvPicPr>
          <p:cNvPr id="1870881" name="Picture 33">
            <a:extLst>
              <a:ext uri="{FF2B5EF4-FFF2-40B4-BE49-F238E27FC236}">
                <a16:creationId xmlns:a16="http://schemas.microsoft.com/office/drawing/2014/main" id="{12302B12-835B-44AC-93BA-EDD98AD3D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214688"/>
            <a:ext cx="419100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70882" name="Text Box 34">
            <a:extLst>
              <a:ext uri="{FF2B5EF4-FFF2-40B4-BE49-F238E27FC236}">
                <a16:creationId xmlns:a16="http://schemas.microsoft.com/office/drawing/2014/main" id="{6DDB6D45-27A9-4551-947A-3EC8646F84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141663"/>
            <a:ext cx="7631112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3100">
                <a:latin typeface="Arial" panose="020B0604020202020204" pitchFamily="34" charset="0"/>
              </a:rPr>
              <a:t>E</a:t>
            </a:r>
          </a:p>
        </p:txBody>
      </p:sp>
      <p:pic>
        <p:nvPicPr>
          <p:cNvPr id="1870883" name="Picture 35">
            <a:extLst>
              <a:ext uri="{FF2B5EF4-FFF2-40B4-BE49-F238E27FC236}">
                <a16:creationId xmlns:a16="http://schemas.microsoft.com/office/drawing/2014/main" id="{E3A20748-E90D-41C8-B4D0-9687B3EF56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790950"/>
            <a:ext cx="4191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70884" name="Text Box 36">
            <a:extLst>
              <a:ext uri="{FF2B5EF4-FFF2-40B4-BE49-F238E27FC236}">
                <a16:creationId xmlns:a16="http://schemas.microsoft.com/office/drawing/2014/main" id="{6BBE2ED7-E298-4439-AC16-0DED25CAA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3717925"/>
            <a:ext cx="7631112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n-US" altLang="en-US" sz="3100">
                <a:latin typeface="Arial" panose="020B0604020202020204" pitchFamily="34" charset="0"/>
              </a:rPr>
              <a:t>Ca</a:t>
            </a:r>
          </a:p>
        </p:txBody>
      </p:sp>
      <p:pic>
        <p:nvPicPr>
          <p:cNvPr id="1870885" name="Picture 37">
            <a:extLst>
              <a:ext uri="{FF2B5EF4-FFF2-40B4-BE49-F238E27FC236}">
                <a16:creationId xmlns:a16="http://schemas.microsoft.com/office/drawing/2014/main" id="{B1096653-DD76-44B3-9F31-EE4B9F114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394325"/>
            <a:ext cx="4191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70886" name="Text Box 38">
            <a:extLst>
              <a:ext uri="{FF2B5EF4-FFF2-40B4-BE49-F238E27FC236}">
                <a16:creationId xmlns:a16="http://schemas.microsoft.com/office/drawing/2014/main" id="{6DD5176D-AB97-4DE9-9B06-2A102A525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408613"/>
            <a:ext cx="7631112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80000"/>
              </a:lnSpc>
            </a:pPr>
            <a:r>
              <a:rPr lang="en-US" altLang="en-US" sz="3100">
                <a:latin typeface="Arial" panose="020B0604020202020204" pitchFamily="34" charset="0"/>
              </a:rPr>
              <a:t>Co</a:t>
            </a:r>
          </a:p>
        </p:txBody>
      </p:sp>
      <p:pic>
        <p:nvPicPr>
          <p:cNvPr id="1870888" name="Picture 40">
            <a:extLst>
              <a:ext uri="{FF2B5EF4-FFF2-40B4-BE49-F238E27FC236}">
                <a16:creationId xmlns:a16="http://schemas.microsoft.com/office/drawing/2014/main" id="{3B11A336-70EA-4202-9F2B-C2C5B45790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314825"/>
            <a:ext cx="4191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70889" name="Text Box 41">
            <a:extLst>
              <a:ext uri="{FF2B5EF4-FFF2-40B4-BE49-F238E27FC236}">
                <a16:creationId xmlns:a16="http://schemas.microsoft.com/office/drawing/2014/main" id="{6D75E927-353C-4168-ABD5-BE1AC3612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329113"/>
            <a:ext cx="7631112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80000"/>
              </a:lnSpc>
            </a:pPr>
            <a:r>
              <a:rPr lang="en-US" altLang="en-US" sz="3100">
                <a:latin typeface="Arial" panose="020B0604020202020204" pitchFamily="34" charset="0"/>
              </a:rPr>
              <a:t>Es</a:t>
            </a:r>
          </a:p>
        </p:txBody>
      </p:sp>
      <p:pic>
        <p:nvPicPr>
          <p:cNvPr id="1870890" name="Picture 42">
            <a:extLst>
              <a:ext uri="{FF2B5EF4-FFF2-40B4-BE49-F238E27FC236}">
                <a16:creationId xmlns:a16="http://schemas.microsoft.com/office/drawing/2014/main" id="{6FF074D9-9CE8-4048-B96F-7AF342F3E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969000"/>
            <a:ext cx="4191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70891" name="Text Box 43">
            <a:extLst>
              <a:ext uri="{FF2B5EF4-FFF2-40B4-BE49-F238E27FC236}">
                <a16:creationId xmlns:a16="http://schemas.microsoft.com/office/drawing/2014/main" id="{681C5B7B-9552-4214-B9B9-C06B23843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5983288"/>
            <a:ext cx="7631112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80000"/>
              </a:lnSpc>
            </a:pPr>
            <a:r>
              <a:rPr lang="en-US" altLang="en-US" sz="3100">
                <a:latin typeface="Arial" panose="020B0604020202020204" pitchFamily="34" charset="0"/>
              </a:rPr>
              <a:t>Ta</a:t>
            </a:r>
          </a:p>
        </p:txBody>
      </p:sp>
      <p:pic>
        <p:nvPicPr>
          <p:cNvPr id="1870892" name="Picture 44">
            <a:extLst>
              <a:ext uri="{FF2B5EF4-FFF2-40B4-BE49-F238E27FC236}">
                <a16:creationId xmlns:a16="http://schemas.microsoft.com/office/drawing/2014/main" id="{92983234-75AD-4DA4-88B5-FAA3A896A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838700"/>
            <a:ext cx="41910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70893" name="Text Box 45">
            <a:extLst>
              <a:ext uri="{FF2B5EF4-FFF2-40B4-BE49-F238E27FC236}">
                <a16:creationId xmlns:a16="http://schemas.microsoft.com/office/drawing/2014/main" id="{3149CED9-9838-4059-B1AA-D07444837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4852988"/>
            <a:ext cx="7631112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80000"/>
              </a:lnSpc>
            </a:pPr>
            <a:r>
              <a:rPr lang="en-US" altLang="en-US" sz="3100">
                <a:latin typeface="Arial" panose="020B0604020202020204" pitchFamily="34" charset="0"/>
              </a:rPr>
              <a:t>Is</a:t>
            </a:r>
          </a:p>
        </p:txBody>
      </p:sp>
    </p:spTree>
    <p:custDataLst>
      <p:tags r:id="rId1"/>
    </p:custDataLst>
  </p:cSld>
  <p:clrMapOvr>
    <a:masterClrMapping/>
  </p:clrMapOvr>
  <p:transition spd="slow">
    <p:newsflash/>
    <p:sndAc>
      <p:stSnd>
        <p:snd r:embed="rId4" name="breeze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2467" name="Rectangle 3">
            <a:extLst>
              <a:ext uri="{FF2B5EF4-FFF2-40B4-BE49-F238E27FC236}">
                <a16:creationId xmlns:a16="http://schemas.microsoft.com/office/drawing/2014/main" id="{73E00B9B-FF8D-4098-B391-B82B1AB24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794048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82468" name="Text Box 4">
            <a:extLst>
              <a:ext uri="{FF2B5EF4-FFF2-40B4-BE49-F238E27FC236}">
                <a16:creationId xmlns:a16="http://schemas.microsoft.com/office/drawing/2014/main" id="{5304A3D1-FB0A-4EF5-9024-0406591B7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488902"/>
            <a:ext cx="83820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 sz="2200">
                <a:latin typeface="Arial" panose="020B0604020202020204" pitchFamily="34" charset="0"/>
              </a:rPr>
              <a:t>Mantener registros de lesiones y accciones 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200">
                <a:latin typeface="Arial" panose="020B0604020202020204" pitchFamily="34" charset="0"/>
              </a:rPr>
              <a:t>    subsecuentes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latin typeface="Arial" panose="020B0604020202020204" pitchFamily="34" charset="0"/>
              </a:rPr>
              <a:t> Conocer el estado de salud e historial médico de los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200">
                <a:latin typeface="Arial" panose="020B0604020202020204" pitchFamily="34" charset="0"/>
              </a:rPr>
              <a:t>    atletas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latin typeface="Arial" panose="020B0604020202020204" pitchFamily="34" charset="0"/>
              </a:rPr>
              <a:t> Supervisión del cuarto de entrenamiento atlético y 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200">
                <a:latin typeface="Arial" panose="020B0604020202020204" pitchFamily="34" charset="0"/>
              </a:rPr>
              <a:t>    equipo reglamentario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latin typeface="Arial" panose="020B0604020202020204" pitchFamily="34" charset="0"/>
              </a:rPr>
              <a:t> Nunca administrar medicamentos que requieran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200">
                <a:latin typeface="Arial" panose="020B0604020202020204" pitchFamily="34" charset="0"/>
              </a:rPr>
              <a:t>    prescripción médica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latin typeface="Arial" panose="020B0604020202020204" pitchFamily="34" charset="0"/>
              </a:rPr>
              <a:t> Utilizar las modalidades terapeuticas que te encuentres</a:t>
            </a:r>
          </a:p>
          <a:p>
            <a:pPr algn="l" eaLnBrk="0" hangingPunct="0">
              <a:lnSpc>
                <a:spcPct val="12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200">
                <a:latin typeface="Arial" panose="020B0604020202020204" pitchFamily="34" charset="0"/>
              </a:rPr>
              <a:t>    cualificado</a:t>
            </a:r>
          </a:p>
        </p:txBody>
      </p:sp>
      <p:sp>
        <p:nvSpPr>
          <p:cNvPr id="1982469" name="Rectangle 5">
            <a:extLst>
              <a:ext uri="{FF2B5EF4-FFF2-40B4-BE49-F238E27FC236}">
                <a16:creationId xmlns:a16="http://schemas.microsoft.com/office/drawing/2014/main" id="{F89C8656-3D7F-427E-914D-9C0E27EF8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794048"/>
            <a:ext cx="4114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3000" dirty="0">
                <a:latin typeface="Times New Roman" panose="02020603050405020304" pitchFamily="18" charset="0"/>
              </a:rPr>
              <a:t>ASPECTOS LEGALES</a:t>
            </a:r>
          </a:p>
        </p:txBody>
      </p:sp>
      <p:sp>
        <p:nvSpPr>
          <p:cNvPr id="1982470" name="AutoShape 6">
            <a:extLst>
              <a:ext uri="{FF2B5EF4-FFF2-40B4-BE49-F238E27FC236}">
                <a16:creationId xmlns:a16="http://schemas.microsoft.com/office/drawing/2014/main" id="{08BA49EB-4F51-497B-94D7-6ECEBA3FF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658888"/>
            <a:ext cx="33528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2471" name="Rectangle 7">
            <a:extLst>
              <a:ext uri="{FF2B5EF4-FFF2-40B4-BE49-F238E27FC236}">
                <a16:creationId xmlns:a16="http://schemas.microsoft.com/office/drawing/2014/main" id="{49473276-271C-407A-86DD-E530BA3A3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811288"/>
            <a:ext cx="3200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Recomendaciones</a:t>
            </a:r>
            <a:endParaRPr lang="en-US" altLang="en-US" sz="26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982472" name="Picture 8">
            <a:extLst>
              <a:ext uri="{FF2B5EF4-FFF2-40B4-BE49-F238E27FC236}">
                <a16:creationId xmlns:a16="http://schemas.microsoft.com/office/drawing/2014/main" id="{4A2F8A95-C562-4C67-BDEA-333D270D7C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35088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82473" name="Picture 9">
            <a:extLst>
              <a:ext uri="{FF2B5EF4-FFF2-40B4-BE49-F238E27FC236}">
                <a16:creationId xmlns:a16="http://schemas.microsoft.com/office/drawing/2014/main" id="{79A3E4D3-A69B-47CE-96D7-B7DEA07E3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735088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4515" name="Rectangle 3">
            <a:extLst>
              <a:ext uri="{FF2B5EF4-FFF2-40B4-BE49-F238E27FC236}">
                <a16:creationId xmlns:a16="http://schemas.microsoft.com/office/drawing/2014/main" id="{7F1D03AC-F73A-4007-A1D5-D45E4E0BA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775320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84516" name="Text Box 4">
            <a:extLst>
              <a:ext uri="{FF2B5EF4-FFF2-40B4-BE49-F238E27FC236}">
                <a16:creationId xmlns:a16="http://schemas.microsoft.com/office/drawing/2014/main" id="{F9A62A42-42C6-47EB-B562-D56E4D9CC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025477"/>
            <a:ext cx="83820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latin typeface="Arial" panose="020B0604020202020204" pitchFamily="34" charset="0"/>
              </a:rPr>
              <a:t> Nunca utilizar equipos peligrosos/defectuosos </a:t>
            </a:r>
          </a:p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latin typeface="Arial" panose="020B0604020202020204" pitchFamily="34" charset="0"/>
              </a:rPr>
              <a:t> Recomendar equipo protector deportivo de la mejor </a:t>
            </a:r>
          </a:p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200">
                <a:latin typeface="Arial" panose="020B0604020202020204" pitchFamily="34" charset="0"/>
              </a:rPr>
              <a:t>    calidad y de ajuste apropiado</a:t>
            </a:r>
          </a:p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latin typeface="Arial" panose="020B0604020202020204" pitchFamily="34" charset="0"/>
              </a:rPr>
              <a:t> Nunca permitir participar jugadores lesionados</a:t>
            </a:r>
          </a:p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latin typeface="Arial" panose="020B0604020202020204" pitchFamily="34" charset="0"/>
              </a:rPr>
              <a:t> Nunca administar un anetésico local que permita a un </a:t>
            </a:r>
          </a:p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200">
                <a:latin typeface="Arial" panose="020B0604020202020204" pitchFamily="34" charset="0"/>
              </a:rPr>
              <a:t>    jugador seguir  participando</a:t>
            </a:r>
          </a:p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latin typeface="Arial" panose="020B0604020202020204" pitchFamily="34" charset="0"/>
              </a:rPr>
              <a:t> Siempre siga las instrucciones del médico de equipo</a:t>
            </a:r>
          </a:p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latin typeface="Arial" panose="020B0604020202020204" pitchFamily="34" charset="0"/>
              </a:rPr>
              <a:t> Utilizar el sentido común</a:t>
            </a:r>
          </a:p>
        </p:txBody>
      </p:sp>
      <p:sp>
        <p:nvSpPr>
          <p:cNvPr id="1984517" name="Rectangle 5">
            <a:extLst>
              <a:ext uri="{FF2B5EF4-FFF2-40B4-BE49-F238E27FC236}">
                <a16:creationId xmlns:a16="http://schemas.microsoft.com/office/drawing/2014/main" id="{3D0C9800-F230-49FD-BBD3-CCEBF16FB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775320"/>
            <a:ext cx="4114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3000" dirty="0">
                <a:latin typeface="Times New Roman" panose="02020603050405020304" pitchFamily="18" charset="0"/>
              </a:rPr>
              <a:t>ASPECTOS LEGALES</a:t>
            </a:r>
          </a:p>
        </p:txBody>
      </p:sp>
      <p:sp>
        <p:nvSpPr>
          <p:cNvPr id="1984518" name="AutoShape 6">
            <a:extLst>
              <a:ext uri="{FF2B5EF4-FFF2-40B4-BE49-F238E27FC236}">
                <a16:creationId xmlns:a16="http://schemas.microsoft.com/office/drawing/2014/main" id="{1036FB3E-B8E8-4059-9F57-E2E8353EC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668933"/>
            <a:ext cx="33528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4519" name="Rectangle 7">
            <a:extLst>
              <a:ext uri="{FF2B5EF4-FFF2-40B4-BE49-F238E27FC236}">
                <a16:creationId xmlns:a16="http://schemas.microsoft.com/office/drawing/2014/main" id="{A7AAD9A6-1D7B-43A7-B61B-20E868169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821333"/>
            <a:ext cx="3200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Recomendaciones</a:t>
            </a:r>
            <a:endParaRPr lang="en-US" altLang="en-US" sz="26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984520" name="Picture 8">
            <a:extLst>
              <a:ext uri="{FF2B5EF4-FFF2-40B4-BE49-F238E27FC236}">
                <a16:creationId xmlns:a16="http://schemas.microsoft.com/office/drawing/2014/main" id="{74EAAE55-7248-4F04-BA1A-A80D391EF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45133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84521" name="Picture 9">
            <a:extLst>
              <a:ext uri="{FF2B5EF4-FFF2-40B4-BE49-F238E27FC236}">
                <a16:creationId xmlns:a16="http://schemas.microsoft.com/office/drawing/2014/main" id="{814E05CB-6DEA-417A-BF11-FD478B67BD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745133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84522" name="Text Box 10">
            <a:extLst>
              <a:ext uri="{FF2B5EF4-FFF2-40B4-BE49-F238E27FC236}">
                <a16:creationId xmlns:a16="http://schemas.microsoft.com/office/drawing/2014/main" id="{E1A73D6C-F6F0-4008-BA96-68DC67632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618258"/>
            <a:ext cx="20955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en-US" sz="2200" i="1">
                <a:solidFill>
                  <a:schemeClr val="tx2"/>
                </a:solidFill>
                <a:latin typeface="Times New Roman" panose="02020603050405020304" pitchFamily="18" charset="0"/>
              </a:rPr>
              <a:t>- Continuación -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63" name="Rectangle 3">
            <a:extLst>
              <a:ext uri="{FF2B5EF4-FFF2-40B4-BE49-F238E27FC236}">
                <a16:creationId xmlns:a16="http://schemas.microsoft.com/office/drawing/2014/main" id="{07E2B959-AFA5-4927-B288-CEA126B89A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664" y="856084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86564" name="Text Box 4">
            <a:extLst>
              <a:ext uri="{FF2B5EF4-FFF2-40B4-BE49-F238E27FC236}">
                <a16:creationId xmlns:a16="http://schemas.microsoft.com/office/drawing/2014/main" id="{2354EF07-2ABD-4C5D-BEEF-A2CEE42B3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464" y="3253209"/>
            <a:ext cx="8382000" cy="183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latin typeface="Arial" panose="020B0604020202020204" pitchFamily="34" charset="0"/>
              </a:rPr>
              <a:t> Certificación a través de la “National Athletic Training</a:t>
            </a:r>
          </a:p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200">
                <a:latin typeface="Arial" panose="020B0604020202020204" pitchFamily="34" charset="0"/>
              </a:rPr>
              <a:t>    Association” (NATA)</a:t>
            </a:r>
          </a:p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latin typeface="Arial" panose="020B0604020202020204" pitchFamily="34" charset="0"/>
              </a:rPr>
              <a:t> Autorización por el estado o país</a:t>
            </a:r>
          </a:p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latin typeface="Arial" panose="020B0604020202020204" pitchFamily="34" charset="0"/>
              </a:rPr>
              <a:t> Nunca realizar diagnósticos médicos</a:t>
            </a:r>
          </a:p>
        </p:txBody>
      </p:sp>
      <p:sp>
        <p:nvSpPr>
          <p:cNvPr id="1986565" name="Rectangle 5">
            <a:extLst>
              <a:ext uri="{FF2B5EF4-FFF2-40B4-BE49-F238E27FC236}">
                <a16:creationId xmlns:a16="http://schemas.microsoft.com/office/drawing/2014/main" id="{AA3CFF61-06C5-49C5-887E-F1E4B0C31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3664" y="856084"/>
            <a:ext cx="4114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3000" dirty="0">
                <a:latin typeface="Times New Roman" panose="02020603050405020304" pitchFamily="18" charset="0"/>
              </a:rPr>
              <a:t>ASPECTOS LEGALES</a:t>
            </a:r>
          </a:p>
        </p:txBody>
      </p:sp>
      <p:sp>
        <p:nvSpPr>
          <p:cNvPr id="1986566" name="AutoShape 6">
            <a:extLst>
              <a:ext uri="{FF2B5EF4-FFF2-40B4-BE49-F238E27FC236}">
                <a16:creationId xmlns:a16="http://schemas.microsoft.com/office/drawing/2014/main" id="{921EB947-359C-486F-91D7-3C27757D2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6264" y="1795884"/>
            <a:ext cx="40386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6567" name="Rectangle 7">
            <a:extLst>
              <a:ext uri="{FF2B5EF4-FFF2-40B4-BE49-F238E27FC236}">
                <a16:creationId xmlns:a16="http://schemas.microsoft.com/office/drawing/2014/main" id="{0167C077-655D-47EC-B360-8DE4A2E615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8664" y="1948284"/>
            <a:ext cx="3200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Reducir</a:t>
            </a:r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 las </a:t>
            </a:r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Demandas</a:t>
            </a:r>
            <a:endParaRPr lang="en-US" altLang="en-US" sz="26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986568" name="Picture 8">
            <a:extLst>
              <a:ext uri="{FF2B5EF4-FFF2-40B4-BE49-F238E27FC236}">
                <a16:creationId xmlns:a16="http://schemas.microsoft.com/office/drawing/2014/main" id="{B8AE7826-2EF7-464A-99A0-432936519E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664" y="1872084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86569" name="Picture 9">
            <a:extLst>
              <a:ext uri="{FF2B5EF4-FFF2-40B4-BE49-F238E27FC236}">
                <a16:creationId xmlns:a16="http://schemas.microsoft.com/office/drawing/2014/main" id="{B479D8C8-E11F-4F79-8951-6F46B9F87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264" y="1872084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86570" name="Text Box 10">
            <a:extLst>
              <a:ext uri="{FF2B5EF4-FFF2-40B4-BE49-F238E27FC236}">
                <a16:creationId xmlns:a16="http://schemas.microsoft.com/office/drawing/2014/main" id="{CF891030-CBD9-4D9E-943E-E588D4A8ED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4464" y="2740447"/>
            <a:ext cx="258921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en-US" sz="2200" i="1">
                <a:solidFill>
                  <a:schemeClr val="tx2"/>
                </a:solidFill>
                <a:latin typeface="Times New Roman" panose="02020603050405020304" pitchFamily="18" charset="0"/>
              </a:rPr>
              <a:t>- Recomendaciones -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8611" name="Rectangle 3">
            <a:extLst>
              <a:ext uri="{FF2B5EF4-FFF2-40B4-BE49-F238E27FC236}">
                <a16:creationId xmlns:a16="http://schemas.microsoft.com/office/drawing/2014/main" id="{B2B7B518-8037-459A-9D34-4616CA8E1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928092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88612" name="Text Box 4">
            <a:extLst>
              <a:ext uri="{FF2B5EF4-FFF2-40B4-BE49-F238E27FC236}">
                <a16:creationId xmlns:a16="http://schemas.microsoft.com/office/drawing/2014/main" id="{FE0EF87A-D94F-4539-A316-EB6E6C5F4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325217"/>
            <a:ext cx="8382000" cy="183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 dirty="0">
                <a:latin typeface="Arial" panose="020B0604020202020204" pitchFamily="34" charset="0"/>
              </a:rPr>
              <a:t> Responsabilidad legal para que se ejecute una función</a:t>
            </a:r>
          </a:p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200" dirty="0">
                <a:latin typeface="Arial" panose="020B0604020202020204" pitchFamily="34" charset="0"/>
              </a:rPr>
              <a:t>   razonable</a:t>
            </a:r>
          </a:p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 dirty="0">
                <a:latin typeface="Arial" panose="020B0604020202020204" pitchFamily="34" charset="0"/>
              </a:rPr>
              <a:t> Si la responsabilidad no se lleva a cabo en forma</a:t>
            </a:r>
          </a:p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200" dirty="0">
                <a:latin typeface="Arial" panose="020B0604020202020204" pitchFamily="34" charset="0"/>
              </a:rPr>
              <a:t>    razonable y prudente, se expone a un riesgo/demanda</a:t>
            </a:r>
          </a:p>
        </p:txBody>
      </p:sp>
      <p:sp>
        <p:nvSpPr>
          <p:cNvPr id="1988613" name="Rectangle 5">
            <a:extLst>
              <a:ext uri="{FF2B5EF4-FFF2-40B4-BE49-F238E27FC236}">
                <a16:creationId xmlns:a16="http://schemas.microsoft.com/office/drawing/2014/main" id="{C3CE7E4D-0EF7-4AD3-9ED7-9B55452F2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928092"/>
            <a:ext cx="4114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3000" dirty="0">
                <a:latin typeface="Times New Roman" panose="02020603050405020304" pitchFamily="18" charset="0"/>
              </a:rPr>
              <a:t>ASPECTOS LEGALES</a:t>
            </a:r>
          </a:p>
        </p:txBody>
      </p:sp>
      <p:sp>
        <p:nvSpPr>
          <p:cNvPr id="1988614" name="AutoShape 6">
            <a:extLst>
              <a:ext uri="{FF2B5EF4-FFF2-40B4-BE49-F238E27FC236}">
                <a16:creationId xmlns:a16="http://schemas.microsoft.com/office/drawing/2014/main" id="{72709CB8-99DB-48F8-B080-D14F2C4AA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867892"/>
            <a:ext cx="20574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88615" name="Rectangle 7">
            <a:extLst>
              <a:ext uri="{FF2B5EF4-FFF2-40B4-BE49-F238E27FC236}">
                <a16:creationId xmlns:a16="http://schemas.microsoft.com/office/drawing/2014/main" id="{631932A9-14B0-49D1-944D-1458A4845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020292"/>
            <a:ext cx="3200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“Liability”</a:t>
            </a:r>
          </a:p>
        </p:txBody>
      </p:sp>
      <p:pic>
        <p:nvPicPr>
          <p:cNvPr id="1988616" name="Picture 8">
            <a:extLst>
              <a:ext uri="{FF2B5EF4-FFF2-40B4-BE49-F238E27FC236}">
                <a16:creationId xmlns:a16="http://schemas.microsoft.com/office/drawing/2014/main" id="{041D4F85-0DD5-48E3-BEF4-F155EA538B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44092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88617" name="Picture 9">
            <a:extLst>
              <a:ext uri="{FF2B5EF4-FFF2-40B4-BE49-F238E27FC236}">
                <a16:creationId xmlns:a16="http://schemas.microsoft.com/office/drawing/2014/main" id="{D1B48C34-3856-49E3-B593-85F9075F1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944092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88618" name="Text Box 10">
            <a:extLst>
              <a:ext uri="{FF2B5EF4-FFF2-40B4-BE49-F238E27FC236}">
                <a16:creationId xmlns:a16="http://schemas.microsoft.com/office/drawing/2014/main" id="{BAF13748-E7D2-4B26-B332-D557C5F66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7763" y="2812455"/>
            <a:ext cx="3754437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en-US" sz="2200" i="1">
                <a:solidFill>
                  <a:schemeClr val="tx2"/>
                </a:solidFill>
                <a:latin typeface="Times New Roman" panose="02020603050405020304" pitchFamily="18" charset="0"/>
              </a:rPr>
              <a:t>- Responsabilidad/Obligación -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0659" name="Rectangle 3">
            <a:extLst>
              <a:ext uri="{FF2B5EF4-FFF2-40B4-BE49-F238E27FC236}">
                <a16:creationId xmlns:a16="http://schemas.microsoft.com/office/drawing/2014/main" id="{B45193FB-2B75-4A8B-8A26-BE852E64E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836712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90660" name="Text Box 4">
            <a:extLst>
              <a:ext uri="{FF2B5EF4-FFF2-40B4-BE49-F238E27FC236}">
                <a16:creationId xmlns:a16="http://schemas.microsoft.com/office/drawing/2014/main" id="{A658C887-441F-412F-AEC7-07FBB7D24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704728"/>
            <a:ext cx="8382000" cy="357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 dirty="0">
                <a:latin typeface="Arial" panose="020B0604020202020204" pitchFamily="34" charset="0"/>
              </a:rPr>
              <a:t> Errores civiles, aparte de un incumplimiento de contrato,</a:t>
            </a:r>
          </a:p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200" dirty="0">
                <a:latin typeface="Arial" panose="020B0604020202020204" pitchFamily="34" charset="0"/>
              </a:rPr>
              <a:t>    para la cual la corte proveerá un recurso en la forma de </a:t>
            </a:r>
          </a:p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200" dirty="0">
                <a:latin typeface="Arial" panose="020B0604020202020204" pitchFamily="34" charset="0"/>
              </a:rPr>
              <a:t>    daños y perjuicios</a:t>
            </a:r>
          </a:p>
          <a:p>
            <a:pPr algn="l" eaLnBrk="0" hangingPunct="0">
              <a:lnSpc>
                <a:spcPct val="13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 dirty="0">
                <a:latin typeface="Arial" panose="020B0604020202020204" pitchFamily="34" charset="0"/>
              </a:rPr>
              <a:t> Situaciones que pueden resultar en </a:t>
            </a:r>
            <a:r>
              <a:rPr lang="es-ES" altLang="en-US" sz="2200" dirty="0" err="1">
                <a:latin typeface="Arial" panose="020B0604020202020204" pitchFamily="34" charset="0"/>
              </a:rPr>
              <a:t>agarvios</a:t>
            </a:r>
            <a:r>
              <a:rPr lang="es-ES" altLang="en-US" sz="2200" dirty="0">
                <a:latin typeface="Arial" panose="020B0604020202020204" pitchFamily="34" charset="0"/>
              </a:rPr>
              <a:t>:</a:t>
            </a:r>
          </a:p>
          <a:p>
            <a:pPr lvl="1" algn="l" eaLnBrk="0" hangingPunct="0">
              <a:lnSpc>
                <a:spcPct val="130000"/>
              </a:lnSpc>
              <a:buClr>
                <a:schemeClr val="tx1"/>
              </a:buClr>
              <a:buFontTx/>
              <a:buChar char="•"/>
            </a:pPr>
            <a:r>
              <a:rPr lang="es-ES" altLang="en-US" sz="2200" dirty="0">
                <a:latin typeface="Arial" panose="020B0604020202020204" pitchFamily="34" charset="0"/>
              </a:rPr>
              <a:t> </a:t>
            </a:r>
            <a:r>
              <a:rPr lang="es-ES" altLang="en-US" sz="2200" dirty="0">
                <a:latin typeface="Times New Roman" panose="02020603050405020304" pitchFamily="18" charset="0"/>
              </a:rPr>
              <a:t>El acto de “omisión”, en el cual el individuo fracasa en llevar a</a:t>
            </a:r>
          </a:p>
          <a:p>
            <a:pPr lvl="1" algn="l" eaLnBrk="0" hangingPunct="0">
              <a:lnSpc>
                <a:spcPct val="130000"/>
              </a:lnSpc>
              <a:buClr>
                <a:schemeClr val="tx1"/>
              </a:buClr>
            </a:pPr>
            <a:r>
              <a:rPr lang="es-ES" altLang="en-US" sz="2200" dirty="0">
                <a:latin typeface="Times New Roman" panose="02020603050405020304" pitchFamily="18" charset="0"/>
              </a:rPr>
              <a:t>  cabo un deber legal</a:t>
            </a:r>
          </a:p>
          <a:p>
            <a:pPr lvl="1" algn="l" eaLnBrk="0" hangingPunct="0">
              <a:lnSpc>
                <a:spcPct val="130000"/>
              </a:lnSpc>
              <a:buClr>
                <a:schemeClr val="tx1"/>
              </a:buClr>
              <a:buFontTx/>
              <a:buChar char="•"/>
            </a:pPr>
            <a:r>
              <a:rPr lang="es-ES" altLang="en-US" sz="2200" dirty="0">
                <a:latin typeface="Times New Roman" panose="02020603050405020304" pitchFamily="18" charset="0"/>
              </a:rPr>
              <a:t> Un acto de “comisión”, en donde él o ella comete un acto que </a:t>
            </a:r>
          </a:p>
          <a:p>
            <a:pPr lvl="1" algn="l" eaLnBrk="0" hangingPunct="0">
              <a:lnSpc>
                <a:spcPct val="130000"/>
              </a:lnSpc>
              <a:buClr>
                <a:schemeClr val="tx1"/>
              </a:buClr>
            </a:pPr>
            <a:r>
              <a:rPr lang="es-ES" altLang="en-US" sz="2200" dirty="0">
                <a:latin typeface="Times New Roman" panose="02020603050405020304" pitchFamily="18" charset="0"/>
              </a:rPr>
              <a:t>  legalmente él o ella no puede realizar</a:t>
            </a:r>
          </a:p>
        </p:txBody>
      </p:sp>
      <p:sp>
        <p:nvSpPr>
          <p:cNvPr id="1990661" name="Rectangle 5">
            <a:extLst>
              <a:ext uri="{FF2B5EF4-FFF2-40B4-BE49-F238E27FC236}">
                <a16:creationId xmlns:a16="http://schemas.microsoft.com/office/drawing/2014/main" id="{C4BDC929-52EF-4D45-BD58-F9F61E5F6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836712"/>
            <a:ext cx="4114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3000" dirty="0">
                <a:latin typeface="Times New Roman" panose="02020603050405020304" pitchFamily="18" charset="0"/>
              </a:rPr>
              <a:t>ASPECTOS LEGALES</a:t>
            </a:r>
          </a:p>
        </p:txBody>
      </p:sp>
      <p:sp>
        <p:nvSpPr>
          <p:cNvPr id="1990662" name="AutoShape 6">
            <a:extLst>
              <a:ext uri="{FF2B5EF4-FFF2-40B4-BE49-F238E27FC236}">
                <a16:creationId xmlns:a16="http://schemas.microsoft.com/office/drawing/2014/main" id="{4FAAB23F-D82E-4346-B0FF-A1B680F722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696616"/>
            <a:ext cx="22098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0663" name="Rectangle 7">
            <a:extLst>
              <a:ext uri="{FF2B5EF4-FFF2-40B4-BE49-F238E27FC236}">
                <a16:creationId xmlns:a16="http://schemas.microsoft.com/office/drawing/2014/main" id="{225E94B2-ECAA-4B3A-92C8-245C18D2B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849016"/>
            <a:ext cx="3200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AGRAVIOS</a:t>
            </a:r>
          </a:p>
        </p:txBody>
      </p:sp>
      <p:pic>
        <p:nvPicPr>
          <p:cNvPr id="1990664" name="Picture 8">
            <a:extLst>
              <a:ext uri="{FF2B5EF4-FFF2-40B4-BE49-F238E27FC236}">
                <a16:creationId xmlns:a16="http://schemas.microsoft.com/office/drawing/2014/main" id="{B7E04E22-E5B9-4216-97E0-1BAFAC1EC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72816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90665" name="Picture 9">
            <a:extLst>
              <a:ext uri="{FF2B5EF4-FFF2-40B4-BE49-F238E27FC236}">
                <a16:creationId xmlns:a16="http://schemas.microsoft.com/office/drawing/2014/main" id="{5D405502-E118-4F0B-90CD-C661211A5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772816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2707" name="Rectangle 3">
            <a:extLst>
              <a:ext uri="{FF2B5EF4-FFF2-40B4-BE49-F238E27FC236}">
                <a16:creationId xmlns:a16="http://schemas.microsoft.com/office/drawing/2014/main" id="{1D910917-3A6C-41AE-BBF0-DD43226C5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789856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92708" name="Text Box 4">
            <a:extLst>
              <a:ext uri="{FF2B5EF4-FFF2-40B4-BE49-F238E27FC236}">
                <a16:creationId xmlns:a16="http://schemas.microsoft.com/office/drawing/2014/main" id="{04C15CA7-EBD3-4600-BF9E-806448E00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465388"/>
            <a:ext cx="8382000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4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El incumplimiento de utilizar un cuidado corriente y razonable – </a:t>
            </a:r>
          </a:p>
          <a:p>
            <a:pPr algn="l" eaLnBrk="0" hangingPunct="0">
              <a:lnSpc>
                <a:spcPct val="14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dirty="0">
                <a:latin typeface="Arial" panose="020B0604020202020204" pitchFamily="34" charset="0"/>
              </a:rPr>
              <a:t>    cuidado que personas de </a:t>
            </a:r>
            <a:r>
              <a:rPr lang="es-ES" altLang="en-US" dirty="0" err="1">
                <a:latin typeface="Arial" panose="020B0604020202020204" pitchFamily="34" charset="0"/>
              </a:rPr>
              <a:t>prodencia</a:t>
            </a:r>
            <a:r>
              <a:rPr lang="es-ES" altLang="en-US" dirty="0">
                <a:latin typeface="Arial" panose="020B0604020202020204" pitchFamily="34" charset="0"/>
              </a:rPr>
              <a:t> ordinaria practicarían con el </a:t>
            </a:r>
          </a:p>
          <a:p>
            <a:pPr algn="l" eaLnBrk="0" hangingPunct="0">
              <a:lnSpc>
                <a:spcPct val="14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dirty="0">
                <a:latin typeface="Arial" panose="020B0604020202020204" pitchFamily="34" charset="0"/>
              </a:rPr>
              <a:t>    fin de evitar una lesión a ellos mismos o a otros bajo</a:t>
            </a:r>
          </a:p>
          <a:p>
            <a:pPr algn="l" eaLnBrk="0" hangingPunct="0">
              <a:lnSpc>
                <a:spcPct val="14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dirty="0">
                <a:latin typeface="Arial" panose="020B0604020202020204" pitchFamily="34" charset="0"/>
              </a:rPr>
              <a:t>    circunstancias similares</a:t>
            </a:r>
          </a:p>
          <a:p>
            <a:pPr algn="l" eaLnBrk="0" hangingPunct="0">
              <a:lnSpc>
                <a:spcPct val="14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Times New Roman" panose="02020603050405020304" pitchFamily="18" charset="0"/>
              </a:rPr>
              <a:t> </a:t>
            </a:r>
            <a:r>
              <a:rPr lang="es-ES" altLang="en-US" dirty="0">
                <a:latin typeface="Arial" panose="020B0604020202020204" pitchFamily="34" charset="0"/>
              </a:rPr>
              <a:t>Un agravio de negligencia se mantiene en las cortes cuando se </a:t>
            </a:r>
          </a:p>
          <a:p>
            <a:pPr algn="l" eaLnBrk="0" hangingPunct="0">
              <a:lnSpc>
                <a:spcPct val="14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dirty="0">
                <a:latin typeface="Arial" panose="020B0604020202020204" pitchFamily="34" charset="0"/>
              </a:rPr>
              <a:t>   demuestra que un individuo:</a:t>
            </a:r>
          </a:p>
          <a:p>
            <a:pPr lvl="1" algn="l" eaLnBrk="0" hangingPunct="0">
              <a:lnSpc>
                <a:spcPct val="140000"/>
              </a:lnSpc>
              <a:buClr>
                <a:schemeClr val="tx1"/>
              </a:buClr>
              <a:buFontTx/>
              <a:buChar char="•"/>
            </a:pPr>
            <a:r>
              <a:rPr lang="es-ES" altLang="en-US" dirty="0">
                <a:latin typeface="Times New Roman" panose="02020603050405020304" pitchFamily="18" charset="0"/>
              </a:rPr>
              <a:t> Lleva a cabo algo que una persona razonable prudente no haría</a:t>
            </a:r>
          </a:p>
          <a:p>
            <a:pPr lvl="1" algn="l" eaLnBrk="0" hangingPunct="0">
              <a:lnSpc>
                <a:spcPct val="140000"/>
              </a:lnSpc>
              <a:buClr>
                <a:schemeClr val="tx1"/>
              </a:buClr>
              <a:buFontTx/>
              <a:buChar char="•"/>
            </a:pPr>
            <a:r>
              <a:rPr lang="es-ES" altLang="en-US" dirty="0">
                <a:latin typeface="Times New Roman" panose="02020603050405020304" pitchFamily="18" charset="0"/>
              </a:rPr>
              <a:t> Fracasa en realizar algo que una persona razonable prudente haría</a:t>
            </a:r>
          </a:p>
          <a:p>
            <a:pPr lvl="1" algn="l" eaLnBrk="0" hangingPunct="0">
              <a:lnSpc>
                <a:spcPct val="140000"/>
              </a:lnSpc>
              <a:buClr>
                <a:schemeClr val="tx1"/>
              </a:buClr>
            </a:pPr>
            <a:r>
              <a:rPr lang="es-ES" altLang="en-US" dirty="0">
                <a:latin typeface="Times New Roman" panose="02020603050405020304" pitchFamily="18" charset="0"/>
              </a:rPr>
              <a:t>  bajo circunstancias similares en aquellos mostrados por la evidencia.</a:t>
            </a:r>
          </a:p>
        </p:txBody>
      </p:sp>
      <p:sp>
        <p:nvSpPr>
          <p:cNvPr id="1992709" name="Rectangle 5">
            <a:extLst>
              <a:ext uri="{FF2B5EF4-FFF2-40B4-BE49-F238E27FC236}">
                <a16:creationId xmlns:a16="http://schemas.microsoft.com/office/drawing/2014/main" id="{6506105B-B180-4B4C-8F7C-675D9B84D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789856"/>
            <a:ext cx="4114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3000" dirty="0">
                <a:latin typeface="Times New Roman" panose="02020603050405020304" pitchFamily="18" charset="0"/>
              </a:rPr>
              <a:t>ASPECTOS LEGALES</a:t>
            </a:r>
          </a:p>
        </p:txBody>
      </p:sp>
      <p:sp>
        <p:nvSpPr>
          <p:cNvPr id="1992710" name="AutoShape 6">
            <a:extLst>
              <a:ext uri="{FF2B5EF4-FFF2-40B4-BE49-F238E27FC236}">
                <a16:creationId xmlns:a16="http://schemas.microsoft.com/office/drawing/2014/main" id="{129F807A-B6CE-44B7-811A-2BA1CEE9A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658888"/>
            <a:ext cx="22860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2711" name="Rectangle 7">
            <a:extLst>
              <a:ext uri="{FF2B5EF4-FFF2-40B4-BE49-F238E27FC236}">
                <a16:creationId xmlns:a16="http://schemas.microsoft.com/office/drawing/2014/main" id="{A5233901-27F5-4E5F-9EE0-B7B2F256D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811288"/>
            <a:ext cx="3200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Negligencia</a:t>
            </a:r>
            <a:endParaRPr lang="en-US" altLang="en-US" sz="26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992712" name="Picture 8">
            <a:extLst>
              <a:ext uri="{FF2B5EF4-FFF2-40B4-BE49-F238E27FC236}">
                <a16:creationId xmlns:a16="http://schemas.microsoft.com/office/drawing/2014/main" id="{52E4E73C-4C05-4F81-A964-9557452CC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735088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92713" name="Picture 9">
            <a:extLst>
              <a:ext uri="{FF2B5EF4-FFF2-40B4-BE49-F238E27FC236}">
                <a16:creationId xmlns:a16="http://schemas.microsoft.com/office/drawing/2014/main" id="{21630035-47F2-4682-B838-03ABF3D4B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735088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C4CEF-0433-4003-BA3D-66B539245002}"/>
              </a:ext>
            </a:extLst>
          </p:cNvPr>
          <p:cNvSpPr>
            <a:spLocks/>
          </p:cNvSpPr>
          <p:nvPr/>
        </p:nvSpPr>
        <p:spPr bwMode="auto">
          <a:xfrm>
            <a:off x="107950" y="619125"/>
            <a:ext cx="882015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140000"/>
              </a:lnSpc>
            </a:pPr>
            <a:r>
              <a:rPr lang="es-PR" altLang="en-US" sz="81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GRACIAS</a:t>
            </a:r>
            <a:endParaRPr lang="es-PR" altLang="en-US" sz="8100" b="0" i="1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pull dir="d"/>
    <p:sndAc>
      <p:stSnd>
        <p:snd r:embed="rId4" name="whoosh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568AF-E74E-4A61-8F10-FD6419192CBA}"/>
              </a:ext>
            </a:extLst>
          </p:cNvPr>
          <p:cNvSpPr>
            <a:spLocks/>
          </p:cNvSpPr>
          <p:nvPr/>
        </p:nvSpPr>
        <p:spPr bwMode="auto">
          <a:xfrm>
            <a:off x="107950" y="619125"/>
            <a:ext cx="882015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1pPr>
            <a:lvl2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2pPr>
            <a:lvl3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3pPr>
            <a:lvl4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4pPr>
            <a:lvl5pPr algn="l"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140000"/>
              </a:lnSpc>
            </a:pPr>
            <a:r>
              <a:rPr lang="es-PR" altLang="en-US" sz="8100" b="0">
                <a:solidFill>
                  <a:srgbClr val="48487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¿PREGUNTAS?</a:t>
            </a:r>
            <a:endParaRPr lang="es-PR" altLang="en-US" sz="8100" b="0" i="1">
              <a:solidFill>
                <a:srgbClr val="48487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pull dir="d"/>
    <p:sndAc>
      <p:stSnd>
        <p:snd r:embed="rId4" name="whoosh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7651" name="Rectangle 3">
            <a:extLst>
              <a:ext uri="{FF2B5EF4-FFF2-40B4-BE49-F238E27FC236}">
                <a16:creationId xmlns:a16="http://schemas.microsoft.com/office/drawing/2014/main" id="{6D062417-62B3-4A22-85F6-730883F49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798513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47652" name="Rectangle 4">
            <a:extLst>
              <a:ext uri="{FF2B5EF4-FFF2-40B4-BE49-F238E27FC236}">
                <a16:creationId xmlns:a16="http://schemas.microsoft.com/office/drawing/2014/main" id="{E484518D-1F91-4758-85DF-67B2FE65A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798513"/>
            <a:ext cx="22098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CONCEPTO</a:t>
            </a:r>
          </a:p>
        </p:txBody>
      </p:sp>
      <p:pic>
        <p:nvPicPr>
          <p:cNvPr id="1947653" name="Picture 5">
            <a:extLst>
              <a:ext uri="{FF2B5EF4-FFF2-40B4-BE49-F238E27FC236}">
                <a16:creationId xmlns:a16="http://schemas.microsoft.com/office/drawing/2014/main" id="{88DE6F5F-EEB5-4F79-9EB7-884B67E878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17688"/>
            <a:ext cx="838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7654" name="Text Box 6">
            <a:extLst>
              <a:ext uri="{FF2B5EF4-FFF2-40B4-BE49-F238E27FC236}">
                <a16:creationId xmlns:a16="http://schemas.microsoft.com/office/drawing/2014/main" id="{BBF2795A-B649-4749-929F-D0DD368D3A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893888"/>
            <a:ext cx="7620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s-PR" altLang="en-US" sz="2700">
                <a:latin typeface="Times New Roman" panose="02020603050405020304" pitchFamily="18" charset="0"/>
              </a:rPr>
              <a:t>Un paramédico especialista en medicina del deporte</a:t>
            </a:r>
          </a:p>
        </p:txBody>
      </p:sp>
      <p:sp>
        <p:nvSpPr>
          <p:cNvPr id="1947655" name="Text Box 7">
            <a:extLst>
              <a:ext uri="{FF2B5EF4-FFF2-40B4-BE49-F238E27FC236}">
                <a16:creationId xmlns:a16="http://schemas.microsoft.com/office/drawing/2014/main" id="{D38C95C8-7420-40A3-8B54-A1E03AE6D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463925"/>
            <a:ext cx="7543800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s-ES" altLang="en-US" sz="2700">
                <a:latin typeface="Times New Roman" panose="02020603050405020304" pitchFamily="18" charset="0"/>
              </a:rPr>
              <a:t>Se encuentra preparado en acondicionamiento, prevención de lesiones, manejo y ayuda de emergencia, rehabilitación, educación y consejería</a:t>
            </a:r>
            <a:endParaRPr lang="es-PR" altLang="en-US" sz="2700">
              <a:latin typeface="Times New Roman" panose="02020603050405020304" pitchFamily="18" charset="0"/>
            </a:endParaRPr>
          </a:p>
        </p:txBody>
      </p:sp>
      <p:pic>
        <p:nvPicPr>
          <p:cNvPr id="1947656" name="Picture 8">
            <a:extLst>
              <a:ext uri="{FF2B5EF4-FFF2-40B4-BE49-F238E27FC236}">
                <a16:creationId xmlns:a16="http://schemas.microsoft.com/office/drawing/2014/main" id="{B5479B29-CBEF-4BC7-8E52-00267CAE5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387725"/>
            <a:ext cx="838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7657" name="Text Box 9">
            <a:extLst>
              <a:ext uri="{FF2B5EF4-FFF2-40B4-BE49-F238E27FC236}">
                <a16:creationId xmlns:a16="http://schemas.microsoft.com/office/drawing/2014/main" id="{9BC1729B-C6DE-438B-B376-F947567D5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322888"/>
            <a:ext cx="7543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/>
            <a:r>
              <a:rPr lang="es-ES" altLang="en-US" sz="2700">
                <a:latin typeface="Times New Roman" panose="02020603050405020304" pitchFamily="18" charset="0"/>
              </a:rPr>
              <a:t>Puede ser también un terapista deportivo o internista en medicina del deporte.</a:t>
            </a:r>
            <a:endParaRPr lang="es-PR" altLang="en-US" sz="2700">
              <a:latin typeface="Times New Roman" panose="02020603050405020304" pitchFamily="18" charset="0"/>
            </a:endParaRPr>
          </a:p>
        </p:txBody>
      </p:sp>
      <p:pic>
        <p:nvPicPr>
          <p:cNvPr id="1947658" name="Picture 10">
            <a:extLst>
              <a:ext uri="{FF2B5EF4-FFF2-40B4-BE49-F238E27FC236}">
                <a16:creationId xmlns:a16="http://schemas.microsoft.com/office/drawing/2014/main" id="{9B4FC2EC-1032-4018-83D6-5186034EF6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246688"/>
            <a:ext cx="838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700" name="Rectangle 4">
            <a:extLst>
              <a:ext uri="{FF2B5EF4-FFF2-40B4-BE49-F238E27FC236}">
                <a16:creationId xmlns:a16="http://schemas.microsoft.com/office/drawing/2014/main" id="{716DB471-EE1E-4293-A645-8463FA78CA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014413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49701" name="Text Box 5">
            <a:extLst>
              <a:ext uri="{FF2B5EF4-FFF2-40B4-BE49-F238E27FC236}">
                <a16:creationId xmlns:a16="http://schemas.microsoft.com/office/drawing/2014/main" id="{29AD7AFA-B9E3-4864-989E-E3BFA1BDE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79775"/>
            <a:ext cx="8153400" cy="251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s-ES" altLang="en-US" sz="3600">
                <a:latin typeface="Arial" panose="020B0604020202020204" pitchFamily="34" charset="0"/>
              </a:rPr>
              <a:t> Preparación Universitaria: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s-ES" altLang="en-US" sz="3600">
                <a:latin typeface="Times New Roman" panose="02020603050405020304" pitchFamily="18" charset="0"/>
              </a:rPr>
              <a:t> Concentración en educación física, 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3600">
                <a:latin typeface="Times New Roman" panose="02020603050405020304" pitchFamily="18" charset="0"/>
              </a:rPr>
              <a:t>   con especialidad en rehabilitación, ó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s-ES" altLang="en-US" sz="3600">
                <a:latin typeface="Times New Roman" panose="02020603050405020304" pitchFamily="18" charset="0"/>
              </a:rPr>
              <a:t> Terapista físico registrado</a:t>
            </a:r>
            <a:endParaRPr lang="en-US" altLang="en-US" sz="3600">
              <a:latin typeface="Times New Roman" panose="02020603050405020304" pitchFamily="18" charset="0"/>
            </a:endParaRPr>
          </a:p>
        </p:txBody>
      </p:sp>
      <p:sp>
        <p:nvSpPr>
          <p:cNvPr id="1949702" name="Rectangle 6">
            <a:extLst>
              <a:ext uri="{FF2B5EF4-FFF2-40B4-BE49-F238E27FC236}">
                <a16:creationId xmlns:a16="http://schemas.microsoft.com/office/drawing/2014/main" id="{8793BC0F-F3CB-45F6-930B-F8B42BBC1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014413"/>
            <a:ext cx="35814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CUALIFICACIONES</a:t>
            </a:r>
          </a:p>
        </p:txBody>
      </p:sp>
      <p:sp>
        <p:nvSpPr>
          <p:cNvPr id="1949703" name="AutoShape 7">
            <a:extLst>
              <a:ext uri="{FF2B5EF4-FFF2-40B4-BE49-F238E27FC236}">
                <a16:creationId xmlns:a16="http://schemas.microsoft.com/office/drawing/2014/main" id="{545FD235-96A4-4817-A377-4309F0784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8713" y="2162175"/>
            <a:ext cx="41910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704" name="Rectangle 8">
            <a:extLst>
              <a:ext uri="{FF2B5EF4-FFF2-40B4-BE49-F238E27FC236}">
                <a16:creationId xmlns:a16="http://schemas.microsoft.com/office/drawing/2014/main" id="{562B5E24-C0C2-4AD7-99C6-9F985F975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1113" y="2238375"/>
            <a:ext cx="411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>
                <a:solidFill>
                  <a:srgbClr val="FFFF00"/>
                </a:solidFill>
                <a:latin typeface="Arial" panose="020B0604020202020204" pitchFamily="34" charset="0"/>
              </a:rPr>
              <a:t>Preparación Académica</a:t>
            </a:r>
          </a:p>
        </p:txBody>
      </p:sp>
      <p:pic>
        <p:nvPicPr>
          <p:cNvPr id="1949705" name="Picture 9">
            <a:extLst>
              <a:ext uri="{FF2B5EF4-FFF2-40B4-BE49-F238E27FC236}">
                <a16:creationId xmlns:a16="http://schemas.microsoft.com/office/drawing/2014/main" id="{FAEE4DD4-54F4-4344-8E27-9C7698707F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251075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9706" name="Picture 10">
            <a:extLst>
              <a:ext uri="{FF2B5EF4-FFF2-40B4-BE49-F238E27FC236}">
                <a16:creationId xmlns:a16="http://schemas.microsoft.com/office/drawing/2014/main" id="{65333705-2D3F-45DE-B6DE-ADA95F9DA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313" y="2238375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1747" name="Text Box 3">
            <a:extLst>
              <a:ext uri="{FF2B5EF4-FFF2-40B4-BE49-F238E27FC236}">
                <a16:creationId xmlns:a16="http://schemas.microsoft.com/office/drawing/2014/main" id="{93AB79C7-61F7-4021-930A-0665D58E0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433638"/>
            <a:ext cx="8382000" cy="416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s-ES" altLang="en-US" sz="2700">
                <a:latin typeface="Arial" panose="020B0604020202020204" pitchFamily="34" charset="0"/>
              </a:rPr>
              <a:t> Requisitos de Bachillerato: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s-ES" altLang="en-US" sz="2700">
                <a:latin typeface="Times New Roman" panose="02020603050405020304" pitchFamily="18" charset="0"/>
              </a:rPr>
              <a:t> Grado universitario con una licencia para enseñar.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s-ES" altLang="en-US" sz="2700">
                <a:latin typeface="Times New Roman" panose="02020603050405020304" pitchFamily="18" charset="0"/>
              </a:rPr>
              <a:t> Completar los siguientes cursos: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700">
                <a:latin typeface="Times New Roman" panose="02020603050405020304" pitchFamily="18" charset="0"/>
              </a:rPr>
              <a:t>   </a:t>
            </a:r>
            <a:r>
              <a:rPr lang="es-ES" altLang="en-US" sz="2700" i="1">
                <a:latin typeface="Times New Roman" panose="02020603050405020304" pitchFamily="18" charset="0"/>
              </a:rPr>
              <a:t>Anatomía; fisiología del ejercicio; cinesiología y 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700" i="1">
                <a:latin typeface="Times New Roman" panose="02020603050405020304" pitchFamily="18" charset="0"/>
              </a:rPr>
              <a:t>   anatomía aplicada; psicología; primeros auxilios y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700" i="1">
                <a:latin typeface="Times New Roman" panose="02020603050405020304" pitchFamily="18" charset="0"/>
              </a:rPr>
              <a:t>   resucitación cardiopulmonar (CPR); nutrición; 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700" i="1">
                <a:latin typeface="Times New Roman" panose="02020603050405020304" pitchFamily="18" charset="0"/>
              </a:rPr>
              <a:t>   gimnasia o ejercicios terapeúticos; salud escolar, 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700" i="1">
                <a:latin typeface="Times New Roman" panose="02020603050405020304" pitchFamily="18" charset="0"/>
              </a:rPr>
              <a:t>   individual y pública; Técnicas de terapeutica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700" i="1">
                <a:latin typeface="Times New Roman" panose="02020603050405020304" pitchFamily="18" charset="0"/>
              </a:rPr>
              <a:t>   atlética; experiencia práctica (600 horas)</a:t>
            </a:r>
            <a:endParaRPr lang="en-US" altLang="en-US" sz="2700" i="1">
              <a:latin typeface="Times New Roman" panose="02020603050405020304" pitchFamily="18" charset="0"/>
            </a:endParaRPr>
          </a:p>
        </p:txBody>
      </p:sp>
      <p:sp>
        <p:nvSpPr>
          <p:cNvPr id="1951748" name="AutoShape 4">
            <a:extLst>
              <a:ext uri="{FF2B5EF4-FFF2-40B4-BE49-F238E27FC236}">
                <a16:creationId xmlns:a16="http://schemas.microsoft.com/office/drawing/2014/main" id="{910937CE-1E8B-433E-9CEB-D991AFF23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658938"/>
            <a:ext cx="41910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1749" name="Rectangle 5">
            <a:extLst>
              <a:ext uri="{FF2B5EF4-FFF2-40B4-BE49-F238E27FC236}">
                <a16:creationId xmlns:a16="http://schemas.microsoft.com/office/drawing/2014/main" id="{64C145E0-F179-4BE5-982E-8B3570010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735138"/>
            <a:ext cx="411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>
                <a:solidFill>
                  <a:srgbClr val="FFFF00"/>
                </a:solidFill>
                <a:latin typeface="Arial" panose="020B0604020202020204" pitchFamily="34" charset="0"/>
              </a:rPr>
              <a:t>Preparación Académica</a:t>
            </a:r>
          </a:p>
        </p:txBody>
      </p:sp>
      <p:pic>
        <p:nvPicPr>
          <p:cNvPr id="1951750" name="Picture 6">
            <a:extLst>
              <a:ext uri="{FF2B5EF4-FFF2-40B4-BE49-F238E27FC236}">
                <a16:creationId xmlns:a16="http://schemas.microsoft.com/office/drawing/2014/main" id="{F967178B-427A-4162-925C-3B7604A0B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47838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51751" name="Picture 7">
            <a:extLst>
              <a:ext uri="{FF2B5EF4-FFF2-40B4-BE49-F238E27FC236}">
                <a16:creationId xmlns:a16="http://schemas.microsoft.com/office/drawing/2014/main" id="{F7D66D4C-0B26-4FED-A08D-55A8DD3106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735138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51752" name="Rectangle 8">
            <a:extLst>
              <a:ext uri="{FF2B5EF4-FFF2-40B4-BE49-F238E27FC236}">
                <a16:creationId xmlns:a16="http://schemas.microsoft.com/office/drawing/2014/main" id="{067256BD-235C-4779-BC2A-76461C3859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744538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51753" name="Rectangle 9">
            <a:extLst>
              <a:ext uri="{FF2B5EF4-FFF2-40B4-BE49-F238E27FC236}">
                <a16:creationId xmlns:a16="http://schemas.microsoft.com/office/drawing/2014/main" id="{79405F14-3DCB-4C48-936D-7A7266E00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744538"/>
            <a:ext cx="35814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2800">
                <a:latin typeface="Times New Roman" panose="02020603050405020304" pitchFamily="18" charset="0"/>
              </a:rPr>
              <a:t>CUALIFICACIONES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3794" name="AutoShape 2">
            <a:extLst>
              <a:ext uri="{FF2B5EF4-FFF2-40B4-BE49-F238E27FC236}">
                <a16:creationId xmlns:a16="http://schemas.microsoft.com/office/drawing/2014/main" id="{10C76D4C-6ADE-4830-9C07-28021E856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62336"/>
            <a:ext cx="8382000" cy="4191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3300"/>
              </a:gs>
              <a:gs pos="50000">
                <a:srgbClr val="006600"/>
              </a:gs>
              <a:gs pos="100000">
                <a:srgbClr val="003300"/>
              </a:gs>
            </a:gsLst>
            <a:lin ang="2700000" scaled="1"/>
          </a:gradFill>
          <a:ln w="889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3795" name="Text Box 3">
            <a:extLst>
              <a:ext uri="{FF2B5EF4-FFF2-40B4-BE49-F238E27FC236}">
                <a16:creationId xmlns:a16="http://schemas.microsoft.com/office/drawing/2014/main" id="{742BDA87-A7E0-4AD2-9E3C-D4A6A92D2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452836"/>
            <a:ext cx="8382000" cy="384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s-ES" altLang="en-US" sz="3200">
                <a:solidFill>
                  <a:srgbClr val="FFFF00"/>
                </a:solidFill>
                <a:latin typeface="Arial" panose="020B0604020202020204" pitchFamily="34" charset="0"/>
              </a:rPr>
              <a:t> Requisitos de Bachillerato: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s-ES" altLang="en-US" sz="3200">
                <a:solidFill>
                  <a:srgbClr val="FFFF00"/>
                </a:solidFill>
                <a:latin typeface="Times New Roman" panose="02020603050405020304" pitchFamily="18" charset="0"/>
              </a:rPr>
              <a:t> Recomendado pero no requerido: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3200">
                <a:solidFill>
                  <a:srgbClr val="FFFF00"/>
                </a:solidFill>
                <a:latin typeface="Times New Roman" panose="02020603050405020304" pitchFamily="18" charset="0"/>
              </a:rPr>
              <a:t>   </a:t>
            </a:r>
            <a:r>
              <a:rPr lang="es-ES" altLang="en-US" sz="3200" i="1">
                <a:solidFill>
                  <a:srgbClr val="FFFF00"/>
                </a:solidFill>
                <a:latin typeface="Times New Roman" panose="02020603050405020304" pitchFamily="18" charset="0"/>
              </a:rPr>
              <a:t>Física, farmolocología, histología,  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3200" i="1">
                <a:solidFill>
                  <a:srgbClr val="FFFF00"/>
                </a:solidFill>
                <a:latin typeface="Times New Roman" panose="02020603050405020304" pitchFamily="18" charset="0"/>
              </a:rPr>
              <a:t>   patología, administración en educación 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3200" i="1">
                <a:solidFill>
                  <a:srgbClr val="FFFF00"/>
                </a:solidFill>
                <a:latin typeface="Times New Roman" panose="02020603050405020304" pitchFamily="18" charset="0"/>
              </a:rPr>
              <a:t>  física y salud, la sicología del “coaching”, 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3200" i="1">
                <a:solidFill>
                  <a:srgbClr val="FFFF00"/>
                </a:solidFill>
                <a:latin typeface="Times New Roman" panose="02020603050405020304" pitchFamily="18" charset="0"/>
              </a:rPr>
              <a:t>  técnicas de “coaching”, química; pruebas y 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3200" i="1">
                <a:solidFill>
                  <a:srgbClr val="FFFF00"/>
                </a:solidFill>
                <a:latin typeface="Times New Roman" panose="02020603050405020304" pitchFamily="18" charset="0"/>
              </a:rPr>
              <a:t>  evaluaciones</a:t>
            </a:r>
            <a:endParaRPr lang="en-US" altLang="en-US" sz="3200" i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53796" name="AutoShape 4">
            <a:extLst>
              <a:ext uri="{FF2B5EF4-FFF2-40B4-BE49-F238E27FC236}">
                <a16:creationId xmlns:a16="http://schemas.microsoft.com/office/drawing/2014/main" id="{701E7BE9-606E-4678-AD6E-BE44AEB82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351384"/>
            <a:ext cx="41910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3797" name="Rectangle 5">
            <a:extLst>
              <a:ext uri="{FF2B5EF4-FFF2-40B4-BE49-F238E27FC236}">
                <a16:creationId xmlns:a16="http://schemas.microsoft.com/office/drawing/2014/main" id="{3B7E1F39-3898-4AF7-849A-17F5B1700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427584"/>
            <a:ext cx="411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>
                <a:solidFill>
                  <a:srgbClr val="FFFF00"/>
                </a:solidFill>
                <a:latin typeface="Arial" panose="020B0604020202020204" pitchFamily="34" charset="0"/>
              </a:rPr>
              <a:t>Preparación Académica</a:t>
            </a:r>
          </a:p>
        </p:txBody>
      </p:sp>
      <p:pic>
        <p:nvPicPr>
          <p:cNvPr id="1953798" name="Picture 6">
            <a:extLst>
              <a:ext uri="{FF2B5EF4-FFF2-40B4-BE49-F238E27FC236}">
                <a16:creationId xmlns:a16="http://schemas.microsoft.com/office/drawing/2014/main" id="{8CFA3780-3A75-4551-B32E-593352BD8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0284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53799" name="Picture 7">
            <a:extLst>
              <a:ext uri="{FF2B5EF4-FFF2-40B4-BE49-F238E27FC236}">
                <a16:creationId xmlns:a16="http://schemas.microsoft.com/office/drawing/2014/main" id="{14C83630-595F-4CF7-9743-25E590FC6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427584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53801" name="Rectangle 9">
            <a:extLst>
              <a:ext uri="{FF2B5EF4-FFF2-40B4-BE49-F238E27FC236}">
                <a16:creationId xmlns:a16="http://schemas.microsoft.com/office/drawing/2014/main" id="{F07C70B4-7D0E-4010-BF7A-0074A0E25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13184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53802" name="Rectangle 10">
            <a:extLst>
              <a:ext uri="{FF2B5EF4-FFF2-40B4-BE49-F238E27FC236}">
                <a16:creationId xmlns:a16="http://schemas.microsoft.com/office/drawing/2014/main" id="{700891B2-12E0-4804-B305-9C4BDBF27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13184"/>
            <a:ext cx="35814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2800" dirty="0">
                <a:latin typeface="Times New Roman" panose="02020603050405020304" pitchFamily="18" charset="0"/>
              </a:rPr>
              <a:t>CUALIFICACIONES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43" name="AutoShape 3">
            <a:extLst>
              <a:ext uri="{FF2B5EF4-FFF2-40B4-BE49-F238E27FC236}">
                <a16:creationId xmlns:a16="http://schemas.microsoft.com/office/drawing/2014/main" id="{80ED0AF9-3F89-4D52-AA72-8A56A6175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262336"/>
            <a:ext cx="7924800" cy="4191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3300"/>
              </a:gs>
              <a:gs pos="50000">
                <a:srgbClr val="006600"/>
              </a:gs>
              <a:gs pos="100000">
                <a:srgbClr val="003300"/>
              </a:gs>
            </a:gsLst>
            <a:lin ang="2700000" scaled="1"/>
          </a:gradFill>
          <a:ln w="889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844" name="Text Box 4">
            <a:extLst>
              <a:ext uri="{FF2B5EF4-FFF2-40B4-BE49-F238E27FC236}">
                <a16:creationId xmlns:a16="http://schemas.microsoft.com/office/drawing/2014/main" id="{DC84A7FF-067F-444A-B8C7-B90C51403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262336"/>
            <a:ext cx="8077200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s-ES" altLang="en-US" sz="240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s-ES" altLang="en-US" sz="2200">
                <a:solidFill>
                  <a:srgbClr val="FFFF00"/>
                </a:solidFill>
                <a:latin typeface="Arial" panose="020B0604020202020204" pitchFamily="34" charset="0"/>
              </a:rPr>
              <a:t>Requisitos de Certificación – N.A.T.A.: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s-E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 Completar los requisitos académicos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s-E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 Estar bajo la supervición directa, como mínimo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   durante 2 años, por un entrenador certificado de la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   N.A.T.A.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s-E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 Prueba de ser miembro asociado o de estudiante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   durante 1 año en la N.A.T.A., inmediátamente antes de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   aplicar para la certificación.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s-E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 Evidencia(s) de estar certificado en Primeros Auxilios y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   CPR o su equivalente</a:t>
            </a:r>
          </a:p>
          <a:p>
            <a:pPr lvl="1"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s-ES" altLang="en-US" sz="2200">
                <a:solidFill>
                  <a:srgbClr val="FFFF00"/>
                </a:solidFill>
                <a:latin typeface="Times New Roman" panose="02020603050405020304" pitchFamily="18" charset="0"/>
              </a:rPr>
              <a:t> Aprobar el examen de certificación de la N.A.T.A.</a:t>
            </a:r>
            <a:endParaRPr lang="en-US" altLang="en-US" sz="2200" i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55845" name="AutoShape 5">
            <a:extLst>
              <a:ext uri="{FF2B5EF4-FFF2-40B4-BE49-F238E27FC236}">
                <a16:creationId xmlns:a16="http://schemas.microsoft.com/office/drawing/2014/main" id="{1EEA7E27-A3F8-4B3F-AB32-0A5D4C3FE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1423392"/>
            <a:ext cx="41910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846" name="Rectangle 6">
            <a:extLst>
              <a:ext uri="{FF2B5EF4-FFF2-40B4-BE49-F238E27FC236}">
                <a16:creationId xmlns:a16="http://schemas.microsoft.com/office/drawing/2014/main" id="{D567082E-752A-4199-8034-6BCE233D0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1499592"/>
            <a:ext cx="411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>
                <a:solidFill>
                  <a:srgbClr val="FFFF00"/>
                </a:solidFill>
                <a:latin typeface="Arial" panose="020B0604020202020204" pitchFamily="34" charset="0"/>
              </a:rPr>
              <a:t>Preparación Académica</a:t>
            </a:r>
          </a:p>
        </p:txBody>
      </p:sp>
      <p:pic>
        <p:nvPicPr>
          <p:cNvPr id="1955847" name="Picture 7">
            <a:extLst>
              <a:ext uri="{FF2B5EF4-FFF2-40B4-BE49-F238E27FC236}">
                <a16:creationId xmlns:a16="http://schemas.microsoft.com/office/drawing/2014/main" id="{33FC41A4-470C-41B3-85B6-F4E16E9CA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12292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55848" name="Picture 8">
            <a:extLst>
              <a:ext uri="{FF2B5EF4-FFF2-40B4-BE49-F238E27FC236}">
                <a16:creationId xmlns:a16="http://schemas.microsoft.com/office/drawing/2014/main" id="{7E93BF7B-75A5-4EC8-85E1-743F3936E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499592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55849" name="Rectangle 9">
            <a:extLst>
              <a:ext uri="{FF2B5EF4-FFF2-40B4-BE49-F238E27FC236}">
                <a16:creationId xmlns:a16="http://schemas.microsoft.com/office/drawing/2014/main" id="{4CD12E12-C79F-4F8C-8157-223D497E6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3136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55850" name="Rectangle 10">
            <a:extLst>
              <a:ext uri="{FF2B5EF4-FFF2-40B4-BE49-F238E27FC236}">
                <a16:creationId xmlns:a16="http://schemas.microsoft.com/office/drawing/2014/main" id="{D95A2AB3-5C07-41EB-B076-B0B8879E4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643136"/>
            <a:ext cx="35814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2800" dirty="0">
                <a:latin typeface="Times New Roman" panose="02020603050405020304" pitchFamily="18" charset="0"/>
              </a:rPr>
              <a:t>CUALIFICACIONES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7891" name="AutoShape 3">
            <a:extLst>
              <a:ext uri="{FF2B5EF4-FFF2-40B4-BE49-F238E27FC236}">
                <a16:creationId xmlns:a16="http://schemas.microsoft.com/office/drawing/2014/main" id="{0DCEAC84-30F5-4AE6-BD30-9726E94F4E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62336"/>
            <a:ext cx="8382000" cy="41910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3300"/>
              </a:gs>
              <a:gs pos="50000">
                <a:srgbClr val="006600"/>
              </a:gs>
              <a:gs pos="100000">
                <a:srgbClr val="003300"/>
              </a:gs>
            </a:gsLst>
            <a:lin ang="2700000" scaled="1"/>
          </a:gradFill>
          <a:ln w="889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92" name="Text Box 4">
            <a:extLst>
              <a:ext uri="{FF2B5EF4-FFF2-40B4-BE49-F238E27FC236}">
                <a16:creationId xmlns:a16="http://schemas.microsoft.com/office/drawing/2014/main" id="{95991268-7469-44E6-9EA5-D02D1A8AC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416324"/>
            <a:ext cx="8229600" cy="3808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40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es-ES" altLang="en-US" sz="2200">
                <a:solidFill>
                  <a:srgbClr val="FFFF00"/>
                </a:solidFill>
                <a:latin typeface="Arial" panose="020B0604020202020204" pitchFamily="34" charset="0"/>
              </a:rPr>
              <a:t>Poseer buena salud y aptitud física -</a:t>
            </a:r>
            <a:r>
              <a:rPr lang="es-ES" altLang="en-US" sz="2200" i="1">
                <a:solidFill>
                  <a:srgbClr val="FFFF00"/>
                </a:solidFill>
                <a:latin typeface="Times New Roman" panose="02020603050405020304" pitchFamily="18" charset="0"/>
              </a:rPr>
              <a:t> Modelaje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solidFill>
                  <a:srgbClr val="FFFF00"/>
                </a:solidFill>
                <a:latin typeface="Arial" panose="020B0604020202020204" pitchFamily="34" charset="0"/>
              </a:rPr>
              <a:t> Ser justo e imparcial -</a:t>
            </a:r>
            <a:r>
              <a:rPr lang="es-ES" altLang="en-US" sz="2200" i="1">
                <a:solidFill>
                  <a:srgbClr val="FFFF00"/>
                </a:solidFill>
                <a:latin typeface="Times New Roman" panose="02020603050405020304" pitchFamily="18" charset="0"/>
              </a:rPr>
              <a:t> No discriminar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solidFill>
                  <a:srgbClr val="FFFF00"/>
                </a:solidFill>
                <a:latin typeface="Arial" panose="020B0604020202020204" pitchFamily="34" charset="0"/>
              </a:rPr>
              <a:t> Madurez y estabilidad emocional -</a:t>
            </a:r>
            <a:r>
              <a:rPr lang="es-ES" altLang="en-US" sz="2200" i="1">
                <a:solidFill>
                  <a:srgbClr val="FFFF00"/>
                </a:solidFill>
                <a:latin typeface="Times New Roman" panose="02020603050405020304" pitchFamily="18" charset="0"/>
              </a:rPr>
              <a:t> Autocontrol bajo presión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solidFill>
                  <a:srgbClr val="FFFF00"/>
                </a:solidFill>
                <a:latin typeface="Arial" panose="020B0604020202020204" pitchFamily="34" charset="0"/>
              </a:rPr>
              <a:t> Buena apariencia física -</a:t>
            </a:r>
            <a:r>
              <a:rPr lang="es-ES" altLang="en-US" sz="2200" i="1">
                <a:solidFill>
                  <a:srgbClr val="FFFF00"/>
                </a:solidFill>
                <a:latin typeface="Times New Roman" panose="02020603050405020304" pitchFamily="18" charset="0"/>
              </a:rPr>
              <a:t> Adecuada  higiene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solidFill>
                  <a:srgbClr val="FFFF00"/>
                </a:solidFill>
                <a:latin typeface="Arial" panose="020B0604020202020204" pitchFamily="34" charset="0"/>
              </a:rPr>
              <a:t> Liderato -</a:t>
            </a:r>
            <a:r>
              <a:rPr lang="es-ES" altLang="en-US" sz="2200" i="1">
                <a:solidFill>
                  <a:srgbClr val="FFFF00"/>
                </a:solidFill>
                <a:latin typeface="Times New Roman" panose="02020603050405020304" pitchFamily="18" charset="0"/>
              </a:rPr>
              <a:t> Dinámico, efectiva toma de desición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solidFill>
                  <a:srgbClr val="FFFF00"/>
                </a:solidFill>
                <a:latin typeface="Arial" panose="020B0604020202020204" pitchFamily="34" charset="0"/>
              </a:rPr>
              <a:t> Compación -</a:t>
            </a:r>
            <a:r>
              <a:rPr lang="es-ES" altLang="en-US" sz="2200" i="1">
                <a:solidFill>
                  <a:srgbClr val="FFFF00"/>
                </a:solidFill>
                <a:latin typeface="Times New Roman" panose="02020603050405020304" pitchFamily="18" charset="0"/>
              </a:rPr>
              <a:t> Ayuda al necesitado o sufrido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solidFill>
                  <a:srgbClr val="FFFF00"/>
                </a:solidFill>
                <a:latin typeface="Arial" panose="020B0604020202020204" pitchFamily="34" charset="0"/>
              </a:rPr>
              <a:t> Capacidades intelectuales - </a:t>
            </a:r>
            <a:r>
              <a:rPr lang="es-ES" altLang="en-US" sz="2200" i="1">
                <a:solidFill>
                  <a:srgbClr val="FFFF00"/>
                </a:solidFill>
                <a:latin typeface="Times New Roman" panose="02020603050405020304" pitchFamily="18" charset="0"/>
              </a:rPr>
              <a:t>Solución de problemas, investigar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solidFill>
                  <a:srgbClr val="FFFF00"/>
                </a:solidFill>
                <a:latin typeface="Arial" panose="020B0604020202020204" pitchFamily="34" charset="0"/>
              </a:rPr>
              <a:t> Sentido de humor -</a:t>
            </a:r>
            <a:r>
              <a:rPr lang="es-ES" altLang="en-US" sz="2200" i="1">
                <a:solidFill>
                  <a:srgbClr val="FFFF00"/>
                </a:solidFill>
                <a:latin typeface="Times New Roman" panose="02020603050405020304" pitchFamily="18" charset="0"/>
              </a:rPr>
              <a:t> Ayuda a combatir el estrés y ansiedades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solidFill>
                  <a:srgbClr val="FFFF00"/>
                </a:solidFill>
                <a:latin typeface="Arial" panose="020B0604020202020204" pitchFamily="34" charset="0"/>
              </a:rPr>
              <a:t> Amabilidad y comprensivo - </a:t>
            </a:r>
            <a:r>
              <a:rPr lang="es-ES" altLang="en-US" sz="2200" i="1">
                <a:solidFill>
                  <a:srgbClr val="FFFF00"/>
                </a:solidFill>
                <a:latin typeface="Times New Roman" panose="02020603050405020304" pitchFamily="18" charset="0"/>
              </a:rPr>
              <a:t>Tácto, generosidad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sz="2200">
                <a:solidFill>
                  <a:srgbClr val="FFFF00"/>
                </a:solidFill>
                <a:latin typeface="Arial" panose="020B0604020202020204" pitchFamily="34" charset="0"/>
              </a:rPr>
              <a:t> Poseer una filosofía de trabajo - </a:t>
            </a:r>
            <a:r>
              <a:rPr lang="es-ES" altLang="en-US" sz="2200" i="1">
                <a:solidFill>
                  <a:srgbClr val="FFFF00"/>
                </a:solidFill>
                <a:latin typeface="Times New Roman" panose="02020603050405020304" pitchFamily="18" charset="0"/>
              </a:rPr>
              <a:t>Creer en lo que trabaja</a:t>
            </a:r>
            <a:endParaRPr lang="en-US" altLang="en-US" sz="2200" i="1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57893" name="AutoShape 5">
            <a:extLst>
              <a:ext uri="{FF2B5EF4-FFF2-40B4-BE49-F238E27FC236}">
                <a16:creationId xmlns:a16="http://schemas.microsoft.com/office/drawing/2014/main" id="{A7DF28AC-28F8-4229-B041-5372FB751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1423392"/>
            <a:ext cx="41148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7894" name="Rectangle 6">
            <a:extLst>
              <a:ext uri="{FF2B5EF4-FFF2-40B4-BE49-F238E27FC236}">
                <a16:creationId xmlns:a16="http://schemas.microsoft.com/office/drawing/2014/main" id="{B517E6A1-243E-4FB7-A135-EB4A78584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1499592"/>
            <a:ext cx="3810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>
                <a:solidFill>
                  <a:srgbClr val="FFFF00"/>
                </a:solidFill>
                <a:latin typeface="Arial" panose="020B0604020202020204" pitchFamily="34" charset="0"/>
              </a:rPr>
              <a:t>Cualidades Personales</a:t>
            </a:r>
          </a:p>
        </p:txBody>
      </p:sp>
      <p:pic>
        <p:nvPicPr>
          <p:cNvPr id="1957895" name="Picture 7">
            <a:extLst>
              <a:ext uri="{FF2B5EF4-FFF2-40B4-BE49-F238E27FC236}">
                <a16:creationId xmlns:a16="http://schemas.microsoft.com/office/drawing/2014/main" id="{381CD0DD-E4DF-4F16-A55B-D4654EB9CB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99592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57896" name="Picture 8">
            <a:extLst>
              <a:ext uri="{FF2B5EF4-FFF2-40B4-BE49-F238E27FC236}">
                <a16:creationId xmlns:a16="http://schemas.microsoft.com/office/drawing/2014/main" id="{CD0E437D-FC40-448B-ABCD-BF5BC67AF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499592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57897" name="Rectangle 9">
            <a:extLst>
              <a:ext uri="{FF2B5EF4-FFF2-40B4-BE49-F238E27FC236}">
                <a16:creationId xmlns:a16="http://schemas.microsoft.com/office/drawing/2014/main" id="{3928C734-B40F-4E3B-8731-A9847B59C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85192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>
                <a:solidFill>
                  <a:srgbClr val="FFFF00"/>
                </a:solidFill>
                <a:latin typeface="Arial" panose="020B0604020202020204" pitchFamily="34" charset="0"/>
              </a:rPr>
              <a:t>TERAPEUTA ATLÉTICO:</a:t>
            </a:r>
          </a:p>
        </p:txBody>
      </p:sp>
      <p:sp>
        <p:nvSpPr>
          <p:cNvPr id="1957898" name="Rectangle 10">
            <a:extLst>
              <a:ext uri="{FF2B5EF4-FFF2-40B4-BE49-F238E27FC236}">
                <a16:creationId xmlns:a16="http://schemas.microsoft.com/office/drawing/2014/main" id="{70B3DB00-AFC3-4125-8367-528124ACA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85192"/>
            <a:ext cx="35814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2800" dirty="0">
                <a:latin typeface="Times New Roman" panose="02020603050405020304" pitchFamily="18" charset="0"/>
              </a:rPr>
              <a:t>CUALIFICACIONES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9939" name="Text Box 3">
            <a:extLst>
              <a:ext uri="{FF2B5EF4-FFF2-40B4-BE49-F238E27FC236}">
                <a16:creationId xmlns:a16="http://schemas.microsoft.com/office/drawing/2014/main" id="{527651FA-240F-46DC-980B-FA046FD73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413719"/>
            <a:ext cx="8229600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s-ES" altLang="en-US" dirty="0">
                <a:latin typeface="Arial" panose="020B0604020202020204" pitchFamily="34" charset="0"/>
              </a:rPr>
              <a:t>Coopera con los “</a:t>
            </a:r>
            <a:r>
              <a:rPr lang="es-ES" altLang="en-US" dirty="0" err="1">
                <a:latin typeface="Arial" panose="020B0604020202020204" pitchFamily="34" charset="0"/>
              </a:rPr>
              <a:t>coaches</a:t>
            </a:r>
            <a:r>
              <a:rPr lang="es-ES" altLang="en-US" dirty="0">
                <a:latin typeface="Arial" panose="020B0604020202020204" pitchFamily="34" charset="0"/>
              </a:rPr>
              <a:t>” en la preparación del programa de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dirty="0">
                <a:latin typeface="Arial" panose="020B0604020202020204" pitchFamily="34" charset="0"/>
              </a:rPr>
              <a:t>    entrenamiento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Presta primeros auxilios al atleta lesionado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Ayuda aplica equipo protector, e.g., ligaduras y vendajes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Asiste y coopera con el médico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Coopera en la selección de equipos protectores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Supervisa el local de entrenamiento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s-ES" altLang="en-US" dirty="0">
                <a:latin typeface="Arial" panose="020B0604020202020204" pitchFamily="34" charset="0"/>
              </a:rPr>
              <a:t> Supervisa e instruye a los terapeutas atléticos asistentes y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s-ES" altLang="en-US" dirty="0">
                <a:latin typeface="Arial" panose="020B0604020202020204" pitchFamily="34" charset="0"/>
              </a:rPr>
              <a:t>    estudiantes y a cualquier personal bajo su jurisdicción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altLang="en-US" i="1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Ofrece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orientación</a:t>
            </a:r>
            <a:r>
              <a:rPr lang="en-US" altLang="en-US" dirty="0">
                <a:latin typeface="Arial" panose="020B0604020202020204" pitchFamily="34" charset="0"/>
              </a:rPr>
              <a:t> a </a:t>
            </a:r>
            <a:r>
              <a:rPr lang="en-US" altLang="en-US" dirty="0" err="1">
                <a:latin typeface="Arial" panose="020B0604020202020204" pitchFamily="34" charset="0"/>
              </a:rPr>
              <a:t>los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atletas</a:t>
            </a:r>
            <a:r>
              <a:rPr lang="en-US" altLang="en-US" dirty="0">
                <a:latin typeface="Arial" panose="020B0604020202020204" pitchFamily="34" charset="0"/>
              </a:rPr>
              <a:t> y “coaches” </a:t>
            </a:r>
            <a:r>
              <a:rPr lang="en-US" altLang="en-US" dirty="0" err="1">
                <a:latin typeface="Arial" panose="020B0604020202020204" pitchFamily="34" charset="0"/>
              </a:rPr>
              <a:t>sobre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None/>
            </a:pPr>
            <a:r>
              <a:rPr lang="en-US" altLang="en-US" dirty="0">
                <a:latin typeface="Arial" panose="020B0604020202020204" pitchFamily="34" charset="0"/>
              </a:rPr>
              <a:t>    </a:t>
            </a:r>
            <a:r>
              <a:rPr lang="en-US" altLang="en-US" dirty="0" err="1">
                <a:latin typeface="Arial" panose="020B0604020202020204" pitchFamily="34" charset="0"/>
              </a:rPr>
              <a:t>reacondicionamiento</a:t>
            </a:r>
            <a:r>
              <a:rPr lang="en-US" altLang="en-US" dirty="0">
                <a:latin typeface="Arial" panose="020B0604020202020204" pitchFamily="34" charset="0"/>
              </a:rPr>
              <a:t>, </a:t>
            </a:r>
            <a:r>
              <a:rPr lang="en-US" altLang="en-US" dirty="0" err="1">
                <a:latin typeface="Arial" panose="020B0604020202020204" pitchFamily="34" charset="0"/>
              </a:rPr>
              <a:t>reposo</a:t>
            </a:r>
            <a:r>
              <a:rPr lang="en-US" altLang="en-US" dirty="0">
                <a:latin typeface="Arial" panose="020B0604020202020204" pitchFamily="34" charset="0"/>
              </a:rPr>
              <a:t> y </a:t>
            </a:r>
            <a:r>
              <a:rPr lang="en-US" altLang="en-US" dirty="0" err="1">
                <a:latin typeface="Arial" panose="020B0604020202020204" pitchFamily="34" charset="0"/>
              </a:rPr>
              <a:t>principios</a:t>
            </a:r>
            <a:r>
              <a:rPr lang="en-US" altLang="en-US" dirty="0">
                <a:latin typeface="Arial" panose="020B0604020202020204" pitchFamily="34" charset="0"/>
              </a:rPr>
              <a:t> de </a:t>
            </a:r>
            <a:r>
              <a:rPr lang="en-US" altLang="en-US" dirty="0" err="1">
                <a:latin typeface="Arial" panose="020B0604020202020204" pitchFamily="34" charset="0"/>
              </a:rPr>
              <a:t>preparación</a:t>
            </a:r>
            <a:endParaRPr lang="en-US" altLang="en-US" dirty="0">
              <a:latin typeface="Arial" panose="020B0604020202020204" pitchFamily="34" charset="0"/>
            </a:endParaRPr>
          </a:p>
          <a:p>
            <a:pPr algn="l" eaLnBrk="0" hangingPunct="0">
              <a:lnSpc>
                <a:spcPct val="11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Conducirse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como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una</a:t>
            </a:r>
            <a:r>
              <a:rPr lang="en-US" altLang="en-US" dirty="0">
                <a:latin typeface="Arial" panose="020B0604020202020204" pitchFamily="34" charset="0"/>
              </a:rPr>
              <a:t> persona </a:t>
            </a:r>
            <a:r>
              <a:rPr lang="en-US" altLang="en-US" dirty="0" err="1">
                <a:latin typeface="Arial" panose="020B0604020202020204" pitchFamily="34" charset="0"/>
              </a:rPr>
              <a:t>profesional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  <a:r>
              <a:rPr lang="en-US" altLang="en-US" dirty="0" err="1">
                <a:latin typeface="Arial" panose="020B0604020202020204" pitchFamily="34" charset="0"/>
              </a:rPr>
              <a:t>responsable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959940" name="AutoShape 4">
            <a:extLst>
              <a:ext uri="{FF2B5EF4-FFF2-40B4-BE49-F238E27FC236}">
                <a16:creationId xmlns:a16="http://schemas.microsoft.com/office/drawing/2014/main" id="{3727D9E9-B4B7-49F9-BD23-89DDF3E76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514872"/>
            <a:ext cx="5181600" cy="762000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660033"/>
              </a:gs>
              <a:gs pos="100000">
                <a:srgbClr val="80008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59941" name="Rectangle 5">
            <a:extLst>
              <a:ext uri="{FF2B5EF4-FFF2-40B4-BE49-F238E27FC236}">
                <a16:creationId xmlns:a16="http://schemas.microsoft.com/office/drawing/2014/main" id="{693AB75B-735B-40B5-A52A-61CC290F9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853" y="1574275"/>
            <a:ext cx="4876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6600"/>
                    </a:gs>
                    <a:gs pos="100000">
                      <a:srgbClr val="003300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6600">
                      <a:gamma/>
                      <a:shade val="60000"/>
                      <a:invGamma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 eaLnBrk="0" hangingPunct="0"/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Deberes</a:t>
            </a:r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 y</a:t>
            </a:r>
            <a:r>
              <a:rPr lang="en-US" altLang="en-US" sz="2600" dirty="0">
                <a:latin typeface="Arial" panose="020B0604020202020204" pitchFamily="34" charset="0"/>
              </a:rPr>
              <a:t> </a:t>
            </a:r>
            <a:r>
              <a:rPr lang="en-US" altLang="en-US" sz="2600" dirty="0" err="1">
                <a:solidFill>
                  <a:srgbClr val="FFFF00"/>
                </a:solidFill>
                <a:latin typeface="Arial" panose="020B0604020202020204" pitchFamily="34" charset="0"/>
              </a:rPr>
              <a:t>Responsabilidades</a:t>
            </a:r>
            <a:endParaRPr lang="en-US" altLang="en-US" sz="2600" dirty="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pic>
        <p:nvPicPr>
          <p:cNvPr id="1959942" name="Picture 6">
            <a:extLst>
              <a:ext uri="{FF2B5EF4-FFF2-40B4-BE49-F238E27FC236}">
                <a16:creationId xmlns:a16="http://schemas.microsoft.com/office/drawing/2014/main" id="{36C1CB12-85B4-400D-92EA-578BE4D513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03772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59943" name="Picture 7">
            <a:extLst>
              <a:ext uri="{FF2B5EF4-FFF2-40B4-BE49-F238E27FC236}">
                <a16:creationId xmlns:a16="http://schemas.microsoft.com/office/drawing/2014/main" id="{E80EEDDC-2579-48DC-8F4D-FB5DC9C38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591072"/>
            <a:ext cx="8382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59944" name="Rectangle 8">
            <a:extLst>
              <a:ext uri="{FF2B5EF4-FFF2-40B4-BE49-F238E27FC236}">
                <a16:creationId xmlns:a16="http://schemas.microsoft.com/office/drawing/2014/main" id="{5FA63521-B7AA-4A3A-8EDC-966B96995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70521"/>
            <a:ext cx="4114800" cy="6858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100000">
                <a:srgbClr val="003300"/>
              </a:gs>
            </a:gsLst>
            <a:lin ang="5400000" scaled="1"/>
          </a:gradFill>
          <a:ln w="57150">
            <a:solidFill>
              <a:srgbClr val="003300"/>
            </a:solidFill>
            <a:miter lim="800000"/>
            <a:headEnd/>
            <a:tailEnd/>
          </a:ln>
          <a:effectLst>
            <a:prstShdw prst="shdw17" dist="17961" dir="2700000">
              <a:srgbClr val="0033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l" eaLnBrk="0" hangingPunct="0"/>
            <a:r>
              <a:rPr lang="en-US" altLang="en-US" sz="2600" dirty="0">
                <a:solidFill>
                  <a:srgbClr val="FFFF00"/>
                </a:solidFill>
                <a:latin typeface="Arial" panose="020B0604020202020204" pitchFamily="34" charset="0"/>
              </a:rPr>
              <a:t>TERAPEUTA ATLÉTICO</a:t>
            </a:r>
            <a:r>
              <a:rPr lang="en-US" altLang="en-US" sz="2600" dirty="0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959945" name="Rectangle 9">
            <a:extLst>
              <a:ext uri="{FF2B5EF4-FFF2-40B4-BE49-F238E27FC236}">
                <a16:creationId xmlns:a16="http://schemas.microsoft.com/office/drawing/2014/main" id="{F05B79EA-A98B-4DA4-9039-AA14A1295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670521"/>
            <a:ext cx="3581400" cy="6858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0000"/>
              </a:gs>
            </a:gsLst>
            <a:lin ang="5400000" scaled="1"/>
          </a:gradFill>
          <a:ln w="57150">
            <a:solidFill>
              <a:srgbClr val="800000"/>
            </a:solidFill>
            <a:miter lim="800000"/>
            <a:headEnd/>
            <a:tailEnd/>
          </a:ln>
          <a:effectLst>
            <a:prstShdw prst="shdw17" dist="17961" dir="2700000">
              <a:srgbClr val="80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eaLnBrk="0" hangingPunct="0"/>
            <a:r>
              <a:rPr lang="en-US" altLang="en-US" sz="2800" dirty="0">
                <a:latin typeface="Times New Roman" panose="02020603050405020304" pitchFamily="18" charset="0"/>
              </a:rPr>
              <a:t>CUALIFICACIONES</a:t>
            </a:r>
          </a:p>
        </p:txBody>
      </p:sp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0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INCLUDEPPT" val="True"/>
  <p:tag name="REALTIMEBACKUP" val="False"/>
  <p:tag name="CHARTSCALE" val="True"/>
  <p:tag name="FIBINCLUDEOTHER" val="True"/>
  <p:tag name="PRRESPONSE3" val="8"/>
  <p:tag name="PRRESPONSE7" val="4"/>
  <p:tag name="SHOWFLASHWARNING" val="True"/>
  <p:tag name="SHOWBARVISIBLE" val="True"/>
  <p:tag name="ANSWERNOWSTYLE" val="-1"/>
  <p:tag name="RESPTABLESTYLE" val="-1"/>
  <p:tag name="BACKUPSESSIONS" val="True"/>
  <p:tag name="AUTOUPDATEALIASES" val="True"/>
  <p:tag name="SKIPREMAININGRACESLIDES" val="True"/>
  <p:tag name="BUBBLESIZEVISIBLE" val="True"/>
  <p:tag name="CUSTOMCELLBACKCOLOR1" val="-657956"/>
  <p:tag name="DISPLAYNAME" val="True"/>
  <p:tag name="AUTOSIZEGRID" val="True"/>
  <p:tag name="RESETCHARTS" val="True"/>
  <p:tag name="CORRECTPOINTVALUE" val="1"/>
  <p:tag name="AUTOADJUSTPARTRANGE" val="True"/>
  <p:tag name="FIBDISPLAYKEYWORDS" val="True"/>
  <p:tag name="PRRESPONSE5" val="6"/>
  <p:tag name="PRRESPONSE10" val="1"/>
  <p:tag name="USESECONDARYMONITOR" val="True"/>
  <p:tag name="COUNTDOWNSTYLE" val="-1"/>
  <p:tag name="ALLOWDUPLICATES" val="False"/>
  <p:tag name="STDCHART" val="1"/>
  <p:tag name="MAXRESPONDERS" val="20"/>
  <p:tag name="CUSTOMGRIDBACKCOLOR" val="-2830136"/>
  <p:tag name="DISPLAYDEVICENUMBER" val="True"/>
  <p:tag name="POLLINGCYCLE" val="2"/>
  <p:tag name="ALLOWUSERFEEDBACK" val="True"/>
  <p:tag name="ADVANCEDSETTINGSVIEW" val="False"/>
  <p:tag name="PRRESPONSE2" val="9"/>
  <p:tag name="PRRESPONSE9" val="2"/>
  <p:tag name="SAVECSVWITHSESSION" val="True"/>
  <p:tag name="COUNTDOWNSECONDS" val="10"/>
  <p:tag name="REVIEWONLY" val="False"/>
  <p:tag name="BUBBLENAMEVISIBLE" val="True"/>
  <p:tag name="CUSTOMCELLBACKCOLOR3" val="-268652"/>
  <p:tag name="GRIDPOSITION" val="1"/>
  <p:tag name="INCORRECTPOINTVALUE" val="0"/>
  <p:tag name="FIBNUMRESULTS" val="5"/>
  <p:tag name="PRRESPONSE8" val="3"/>
  <p:tag name="CSVFORMAT" val="0"/>
  <p:tag name="CHARTVALUEFORMAT" val="0%"/>
  <p:tag name="PARTICIPANTSINLEADERBOARD" val="20"/>
  <p:tag name="USESCHEMECOLORS" val="True"/>
  <p:tag name="INCLUDENONRESPONDERS" val="False"/>
  <p:tag name="FIBDISPLAYRESULTS" val="True"/>
  <p:tag name="ALWAYSOPENPOLL" val="False"/>
  <p:tag name="RESPCOUNTERFORMAT" val="0"/>
  <p:tag name="RACEANIMATIONSPEED" val="3"/>
  <p:tag name="GRIDOPACITY" val="90"/>
  <p:tag name="REALTIMEBACKUPPATH" val="(None)"/>
  <p:tag name="PRRESPONSE6" val="5"/>
  <p:tag name="NUMRESPONSES" val="1"/>
  <p:tag name="DEFAULTNUMTEAMS" val="5"/>
  <p:tag name="MULTIRESPDIVISOR" val="1"/>
  <p:tag name="TPVERSION" val="2008"/>
  <p:tag name="RACEENDPOINTS" val="100"/>
  <p:tag name="CHARTCOLORS" val="0"/>
  <p:tag name="POWERPOINTVERSION" val="14.0"/>
  <p:tag name="CUSTOMCELLBACKCOLOR2" val="-13395457"/>
  <p:tag name="PRRESPONSE4" val="7"/>
  <p:tag name="GRIDROTATIONINTERVAL" val="2"/>
  <p:tag name="AUTOADVANCE" val="False"/>
  <p:tag name="ANSWERNOWTEXT" val="Answer Now"/>
  <p:tag name="BUBBLEGROUPING" val="3"/>
  <p:tag name="PRRESPONSE1" val="10"/>
  <p:tag name="ZEROBASED" val="False"/>
  <p:tag name="DELIMITERS" val="3.1"/>
  <p:tag name="TPFULLVERSION" val="4.2.4.10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29545</TotalTime>
  <Words>1850</Words>
  <Application>Microsoft Office PowerPoint</Application>
  <PresentationFormat>On-screen Show (4:3)</PresentationFormat>
  <Paragraphs>299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Arial Black</vt:lpstr>
      <vt:lpstr>Calibri</vt:lpstr>
      <vt:lpstr>Georgia</vt:lpstr>
      <vt:lpstr>Times New Roman</vt:lpstr>
      <vt:lpstr>Trebuchet MS</vt:lpstr>
      <vt:lpstr>Wingdings</vt:lpstr>
      <vt:lpstr>Wingdings 2</vt:lpstr>
      <vt:lpstr>Urban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Terapeuta Atlético</dc:title>
  <dc:creator>Valued Acer Customer</dc:creator>
  <cp:lastModifiedBy>Edgar Lopategui Corsino</cp:lastModifiedBy>
  <cp:revision>3280</cp:revision>
  <cp:lastPrinted>2012-03-26T19:37:01Z</cp:lastPrinted>
  <dcterms:created xsi:type="dcterms:W3CDTF">2012-03-25T21:01:47Z</dcterms:created>
  <dcterms:modified xsi:type="dcterms:W3CDTF">2024-08-26T00:20:45Z</dcterms:modified>
</cp:coreProperties>
</file>